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jpe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slides/slide350.xml" ContentType="application/vnd.openxmlformats-officedocument.presentationml.slide+xml"/>
  <Override PartName="/ppt/slides/slide351.xml" ContentType="application/vnd.openxmlformats-officedocument.presentationml.slide+xml"/>
  <Override PartName="/ppt/slides/slide352.xml" ContentType="application/vnd.openxmlformats-officedocument.presentationml.slide+xml"/>
  <Override PartName="/ppt/slides/slide353.xml" ContentType="application/vnd.openxmlformats-officedocument.presentationml.slide+xml"/>
  <Override PartName="/ppt/slides/slide354.xml" ContentType="application/vnd.openxmlformats-officedocument.presentationml.slide+xml"/>
  <Override PartName="/ppt/slides/slide355.xml" ContentType="application/vnd.openxmlformats-officedocument.presentationml.slide+xml"/>
  <Override PartName="/ppt/slides/slide356.xml" ContentType="application/vnd.openxmlformats-officedocument.presentationml.slide+xml"/>
  <Override PartName="/ppt/slides/slide357.xml" ContentType="application/vnd.openxmlformats-officedocument.presentationml.slide+xml"/>
  <Override PartName="/ppt/slides/slide358.xml" ContentType="application/vnd.openxmlformats-officedocument.presentationml.slide+xml"/>
  <Override PartName="/ppt/slides/slide359.xml" ContentType="application/vnd.openxmlformats-officedocument.presentationml.slide+xml"/>
  <Override PartName="/ppt/slides/slide360.xml" ContentType="application/vnd.openxmlformats-officedocument.presentationml.slide+xml"/>
  <Override PartName="/ppt/slides/slide361.xml" ContentType="application/vnd.openxmlformats-officedocument.presentationml.slide+xml"/>
  <Override PartName="/ppt/slides/slide362.xml" ContentType="application/vnd.openxmlformats-officedocument.presentationml.slide+xml"/>
  <Override PartName="/ppt/slides/slide363.xml" ContentType="application/vnd.openxmlformats-officedocument.presentationml.slide+xml"/>
  <Override PartName="/ppt/slides/slide364.xml" ContentType="application/vnd.openxmlformats-officedocument.presentationml.slide+xml"/>
  <Override PartName="/ppt/slides/slide365.xml" ContentType="application/vnd.openxmlformats-officedocument.presentationml.slide+xml"/>
  <Override PartName="/ppt/slides/slide366.xml" ContentType="application/vnd.openxmlformats-officedocument.presentationml.slide+xml"/>
  <Override PartName="/ppt/slides/slide367.xml" ContentType="application/vnd.openxmlformats-officedocument.presentationml.slide+xml"/>
  <Override PartName="/ppt/slides/slide368.xml" ContentType="application/vnd.openxmlformats-officedocument.presentationml.slide+xml"/>
  <Override PartName="/ppt/slides/slide369.xml" ContentType="application/vnd.openxmlformats-officedocument.presentationml.slide+xml"/>
  <Override PartName="/ppt/slides/slide370.xml" ContentType="application/vnd.openxmlformats-officedocument.presentationml.slide+xml"/>
  <Override PartName="/ppt/slides/slide371.xml" ContentType="application/vnd.openxmlformats-officedocument.presentationml.slide+xml"/>
  <Override PartName="/ppt/slides/slide372.xml" ContentType="application/vnd.openxmlformats-officedocument.presentationml.slide+xml"/>
  <Override PartName="/ppt/slides/slide373.xml" ContentType="application/vnd.openxmlformats-officedocument.presentationml.slide+xml"/>
  <Override PartName="/ppt/slides/slide374.xml" ContentType="application/vnd.openxmlformats-officedocument.presentationml.slide+xml"/>
  <Override PartName="/ppt/slides/slide375.xml" ContentType="application/vnd.openxmlformats-officedocument.presentationml.slide+xml"/>
  <Override PartName="/ppt/slides/slide376.xml" ContentType="application/vnd.openxmlformats-officedocument.presentationml.slide+xml"/>
  <Override PartName="/ppt/slides/slide377.xml" ContentType="application/vnd.openxmlformats-officedocument.presentationml.slide+xml"/>
  <Override PartName="/ppt/slides/slide378.xml" ContentType="application/vnd.openxmlformats-officedocument.presentationml.slide+xml"/>
  <Override PartName="/ppt/slides/slide379.xml" ContentType="application/vnd.openxmlformats-officedocument.presentationml.slide+xml"/>
  <Override PartName="/ppt/slides/slide380.xml" ContentType="application/vnd.openxmlformats-officedocument.presentationml.slide+xml"/>
  <Override PartName="/ppt/slides/slide381.xml" ContentType="application/vnd.openxmlformats-officedocument.presentationml.slide+xml"/>
  <Override PartName="/ppt/slides/slide382.xml" ContentType="application/vnd.openxmlformats-officedocument.presentationml.slide+xml"/>
  <Override PartName="/ppt/slides/slide383.xml" ContentType="application/vnd.openxmlformats-officedocument.presentationml.slide+xml"/>
  <Override PartName="/ppt/slides/slide384.xml" ContentType="application/vnd.openxmlformats-officedocument.presentationml.slide+xml"/>
  <Override PartName="/ppt/slides/slide385.xml" ContentType="application/vnd.openxmlformats-officedocument.presentationml.slide+xml"/>
  <Override PartName="/ppt/slides/slide386.xml" ContentType="application/vnd.openxmlformats-officedocument.presentationml.slide+xml"/>
  <Override PartName="/ppt/slides/slide387.xml" ContentType="application/vnd.openxmlformats-officedocument.presentationml.slide+xml"/>
  <Override PartName="/ppt/slides/slide388.xml" ContentType="application/vnd.openxmlformats-officedocument.presentationml.slide+xml"/>
  <Override PartName="/ppt/slides/slide389.xml" ContentType="application/vnd.openxmlformats-officedocument.presentationml.slide+xml"/>
  <Override PartName="/ppt/slides/slide390.xml" ContentType="application/vnd.openxmlformats-officedocument.presentationml.slide+xml"/>
  <Override PartName="/ppt/slides/slide391.xml" ContentType="application/vnd.openxmlformats-officedocument.presentationml.slide+xml"/>
  <Override PartName="/ppt/slides/slide392.xml" ContentType="application/vnd.openxmlformats-officedocument.presentationml.slide+xml"/>
  <Override PartName="/ppt/slides/slide393.xml" ContentType="application/vnd.openxmlformats-officedocument.presentationml.slide+xml"/>
  <Override PartName="/ppt/slides/slide394.xml" ContentType="application/vnd.openxmlformats-officedocument.presentationml.slide+xml"/>
  <Override PartName="/ppt/slides/slide395.xml" ContentType="application/vnd.openxmlformats-officedocument.presentationml.slide+xml"/>
  <Override PartName="/ppt/slides/slide396.xml" ContentType="application/vnd.openxmlformats-officedocument.presentationml.slide+xml"/>
  <Override PartName="/ppt/slides/slide397.xml" ContentType="application/vnd.openxmlformats-officedocument.presentationml.slide+xml"/>
  <Override PartName="/ppt/slides/slide398.xml" ContentType="application/vnd.openxmlformats-officedocument.presentationml.slide+xml"/>
  <Override PartName="/ppt/slides/slide399.xml" ContentType="application/vnd.openxmlformats-officedocument.presentationml.slide+xml"/>
  <Override PartName="/ppt/slides/slide400.xml" ContentType="application/vnd.openxmlformats-officedocument.presentationml.slide+xml"/>
  <Override PartName="/ppt/slides/slide401.xml" ContentType="application/vnd.openxmlformats-officedocument.presentationml.slide+xml"/>
  <Override PartName="/ppt/slides/slide402.xml" ContentType="application/vnd.openxmlformats-officedocument.presentationml.slide+xml"/>
  <Override PartName="/ppt/slides/slide403.xml" ContentType="application/vnd.openxmlformats-officedocument.presentationml.slide+xml"/>
  <Override PartName="/ppt/slides/slide404.xml" ContentType="application/vnd.openxmlformats-officedocument.presentationml.slide+xml"/>
  <Override PartName="/ppt/slides/slide405.xml" ContentType="application/vnd.openxmlformats-officedocument.presentationml.slide+xml"/>
  <Override PartName="/ppt/slides/slide406.xml" ContentType="application/vnd.openxmlformats-officedocument.presentationml.slide+xml"/>
  <Override PartName="/ppt/slides/slide407.xml" ContentType="application/vnd.openxmlformats-officedocument.presentationml.slide+xml"/>
  <Override PartName="/ppt/slides/slide408.xml" ContentType="application/vnd.openxmlformats-officedocument.presentationml.slide+xml"/>
  <Override PartName="/ppt/slides/slide409.xml" ContentType="application/vnd.openxmlformats-officedocument.presentationml.slide+xml"/>
  <Override PartName="/ppt/slides/slide410.xml" ContentType="application/vnd.openxmlformats-officedocument.presentationml.slide+xml"/>
  <Override PartName="/ppt/slides/slide411.xml" ContentType="application/vnd.openxmlformats-officedocument.presentationml.slide+xml"/>
  <Override PartName="/ppt/slides/slide412.xml" ContentType="application/vnd.openxmlformats-officedocument.presentationml.slide+xml"/>
  <Override PartName="/ppt/slides/slide413.xml" ContentType="application/vnd.openxmlformats-officedocument.presentationml.slide+xml"/>
  <Override PartName="/ppt/slides/slide414.xml" ContentType="application/vnd.openxmlformats-officedocument.presentationml.slide+xml"/>
  <Override PartName="/ppt/slides/slide415.xml" ContentType="application/vnd.openxmlformats-officedocument.presentationml.slide+xml"/>
  <Override PartName="/ppt/slides/slide416.xml" ContentType="application/vnd.openxmlformats-officedocument.presentationml.slide+xml"/>
  <Override PartName="/ppt/slides/slide417.xml" ContentType="application/vnd.openxmlformats-officedocument.presentationml.slide+xml"/>
  <Override PartName="/ppt/slides/slide418.xml" ContentType="application/vnd.openxmlformats-officedocument.presentationml.slide+xml"/>
  <Override PartName="/ppt/slides/slide419.xml" ContentType="application/vnd.openxmlformats-officedocument.presentationml.slide+xml"/>
  <Override PartName="/ppt/slides/slide420.xml" ContentType="application/vnd.openxmlformats-officedocument.presentationml.slide+xml"/>
  <Override PartName="/ppt/slides/slide421.xml" ContentType="application/vnd.openxmlformats-officedocument.presentationml.slide+xml"/>
  <Override PartName="/ppt/slides/slide422.xml" ContentType="application/vnd.openxmlformats-officedocument.presentationml.slide+xml"/>
  <Override PartName="/ppt/slides/slide423.xml" ContentType="application/vnd.openxmlformats-officedocument.presentationml.slide+xml"/>
  <Override PartName="/ppt/slides/slide424.xml" ContentType="application/vnd.openxmlformats-officedocument.presentationml.slide+xml"/>
  <Override PartName="/ppt/slides/slide425.xml" ContentType="application/vnd.openxmlformats-officedocument.presentationml.slide+xml"/>
  <Override PartName="/ppt/slides/slide426.xml" ContentType="application/vnd.openxmlformats-officedocument.presentationml.slide+xml"/>
  <Override PartName="/ppt/slides/slide427.xml" ContentType="application/vnd.openxmlformats-officedocument.presentationml.slide+xml"/>
  <Override PartName="/ppt/slides/slide428.xml" ContentType="application/vnd.openxmlformats-officedocument.presentationml.slide+xml"/>
  <Override PartName="/ppt/slides/slide429.xml" ContentType="application/vnd.openxmlformats-officedocument.presentationml.slide+xml"/>
  <Override PartName="/ppt/slides/slide430.xml" ContentType="application/vnd.openxmlformats-officedocument.presentationml.slide+xml"/>
  <Override PartName="/ppt/slides/slide431.xml" ContentType="application/vnd.openxmlformats-officedocument.presentationml.slide+xml"/>
  <Override PartName="/ppt/slides/slide432.xml" ContentType="application/vnd.openxmlformats-officedocument.presentationml.slide+xml"/>
  <Override PartName="/ppt/slides/slide433.xml" ContentType="application/vnd.openxmlformats-officedocument.presentationml.slide+xml"/>
  <Override PartName="/ppt/slides/slide434.xml" ContentType="application/vnd.openxmlformats-officedocument.presentationml.slide+xml"/>
  <Override PartName="/ppt/slides/slide435.xml" ContentType="application/vnd.openxmlformats-officedocument.presentationml.slide+xml"/>
  <Override PartName="/ppt/slides/slide436.xml" ContentType="application/vnd.openxmlformats-officedocument.presentationml.slide+xml"/>
  <Override PartName="/ppt/slides/slide437.xml" ContentType="application/vnd.openxmlformats-officedocument.presentationml.slide+xml"/>
  <Override PartName="/ppt/slides/slide438.xml" ContentType="application/vnd.openxmlformats-officedocument.presentationml.slide+xml"/>
  <Override PartName="/ppt/slides/slide439.xml" ContentType="application/vnd.openxmlformats-officedocument.presentationml.slide+xml"/>
  <Override PartName="/ppt/slides/slide440.xml" ContentType="application/vnd.openxmlformats-officedocument.presentationml.slide+xml"/>
  <Override PartName="/ppt/slides/slide441.xml" ContentType="application/vnd.openxmlformats-officedocument.presentationml.slide+xml"/>
  <Override PartName="/ppt/slides/slide442.xml" ContentType="application/vnd.openxmlformats-officedocument.presentationml.slide+xml"/>
  <Override PartName="/ppt/slides/slide443.xml" ContentType="application/vnd.openxmlformats-officedocument.presentationml.slide+xml"/>
  <Override PartName="/ppt/slides/slide444.xml" ContentType="application/vnd.openxmlformats-officedocument.presentationml.slide+xml"/>
  <Override PartName="/ppt/slides/slide445.xml" ContentType="application/vnd.openxmlformats-officedocument.presentationml.slide+xml"/>
  <Override PartName="/ppt/slides/slide446.xml" ContentType="application/vnd.openxmlformats-officedocument.presentationml.slide+xml"/>
  <Override PartName="/ppt/slides/slide447.xml" ContentType="application/vnd.openxmlformats-officedocument.presentationml.slide+xml"/>
  <Override PartName="/ppt/slides/slide448.xml" ContentType="application/vnd.openxmlformats-officedocument.presentationml.slide+xml"/>
  <Override PartName="/ppt/slides/slide449.xml" ContentType="application/vnd.openxmlformats-officedocument.presentationml.slide+xml"/>
  <Override PartName="/ppt/slides/slide450.xml" ContentType="application/vnd.openxmlformats-officedocument.presentationml.slide+xml"/>
  <Override PartName="/ppt/slides/slide451.xml" ContentType="application/vnd.openxmlformats-officedocument.presentationml.slide+xml"/>
  <Override PartName="/ppt/slides/slide452.xml" ContentType="application/vnd.openxmlformats-officedocument.presentationml.slide+xml"/>
  <Override PartName="/ppt/slides/slide453.xml" ContentType="application/vnd.openxmlformats-officedocument.presentationml.slide+xml"/>
  <Override PartName="/ppt/slides/slide454.xml" ContentType="application/vnd.openxmlformats-officedocument.presentationml.slide+xml"/>
  <Override PartName="/ppt/slides/slide455.xml" ContentType="application/vnd.openxmlformats-officedocument.presentationml.slide+xml"/>
  <Override PartName="/ppt/slides/slide456.xml" ContentType="application/vnd.openxmlformats-officedocument.presentationml.slide+xml"/>
  <Override PartName="/ppt/slides/slide457.xml" ContentType="application/vnd.openxmlformats-officedocument.presentationml.slide+xml"/>
  <Override PartName="/ppt/slides/slide458.xml" ContentType="application/vnd.openxmlformats-officedocument.presentationml.slide+xml"/>
  <Override PartName="/ppt/slides/slide459.xml" ContentType="application/vnd.openxmlformats-officedocument.presentationml.slide+xml"/>
  <Override PartName="/ppt/slides/slide460.xml" ContentType="application/vnd.openxmlformats-officedocument.presentationml.slide+xml"/>
  <Override PartName="/ppt/slides/slide461.xml" ContentType="application/vnd.openxmlformats-officedocument.presentationml.slide+xml"/>
  <Override PartName="/ppt/slides/slide462.xml" ContentType="application/vnd.openxmlformats-officedocument.presentationml.slide+xml"/>
  <Override PartName="/ppt/slides/slide463.xml" ContentType="application/vnd.openxmlformats-officedocument.presentationml.slide+xml"/>
  <Override PartName="/ppt/slides/slide464.xml" ContentType="application/vnd.openxmlformats-officedocument.presentationml.slide+xml"/>
  <Override PartName="/ppt/slides/slide465.xml" ContentType="application/vnd.openxmlformats-officedocument.presentationml.slide+xml"/>
  <Override PartName="/ppt/slides/slide466.xml" ContentType="application/vnd.openxmlformats-officedocument.presentationml.slide+xml"/>
  <Override PartName="/ppt/slides/slide467.xml" ContentType="application/vnd.openxmlformats-officedocument.presentationml.slide+xml"/>
  <Override PartName="/ppt/slides/slide468.xml" ContentType="application/vnd.openxmlformats-officedocument.presentationml.slide+xml"/>
  <Override PartName="/ppt/slides/slide469.xml" ContentType="application/vnd.openxmlformats-officedocument.presentationml.slide+xml"/>
  <Override PartName="/ppt/slides/slide470.xml" ContentType="application/vnd.openxmlformats-officedocument.presentationml.slide+xml"/>
  <Override PartName="/ppt/slides/slide471.xml" ContentType="application/vnd.openxmlformats-officedocument.presentationml.slide+xml"/>
  <Override PartName="/ppt/slides/slide472.xml" ContentType="application/vnd.openxmlformats-officedocument.presentationml.slide+xml"/>
  <Override PartName="/ppt/slides/slide473.xml" ContentType="application/vnd.openxmlformats-officedocument.presentationml.slide+xml"/>
  <Override PartName="/ppt/slides/slide474.xml" ContentType="application/vnd.openxmlformats-officedocument.presentationml.slide+xml"/>
  <Override PartName="/ppt/slides/slide475.xml" ContentType="application/vnd.openxmlformats-officedocument.presentationml.slide+xml"/>
  <Override PartName="/ppt/slides/slide476.xml" ContentType="application/vnd.openxmlformats-officedocument.presentationml.slide+xml"/>
  <Override PartName="/ppt/slides/slide477.xml" ContentType="application/vnd.openxmlformats-officedocument.presentationml.slide+xml"/>
  <Override PartName="/ppt/slides/slide478.xml" ContentType="application/vnd.openxmlformats-officedocument.presentationml.slide+xml"/>
  <Override PartName="/ppt/slides/slide479.xml" ContentType="application/vnd.openxmlformats-officedocument.presentationml.slide+xml"/>
  <Override PartName="/ppt/slides/slide480.xml" ContentType="application/vnd.openxmlformats-officedocument.presentationml.slide+xml"/>
  <Override PartName="/ppt/slides/slide481.xml" ContentType="application/vnd.openxmlformats-officedocument.presentationml.slide+xml"/>
  <Override PartName="/ppt/slides/slide482.xml" ContentType="application/vnd.openxmlformats-officedocument.presentationml.slide+xml"/>
  <Override PartName="/ppt/slides/slide483.xml" ContentType="application/vnd.openxmlformats-officedocument.presentationml.slide+xml"/>
  <Override PartName="/ppt/slides/slide484.xml" ContentType="application/vnd.openxmlformats-officedocument.presentationml.slide+xml"/>
  <Override PartName="/ppt/slides/slide485.xml" ContentType="application/vnd.openxmlformats-officedocument.presentationml.slide+xml"/>
  <Override PartName="/ppt/slides/slide486.xml" ContentType="application/vnd.openxmlformats-officedocument.presentationml.slide+xml"/>
  <Override PartName="/ppt/slides/slide487.xml" ContentType="application/vnd.openxmlformats-officedocument.presentationml.slide+xml"/>
  <Override PartName="/ppt/slides/slide488.xml" ContentType="application/vnd.openxmlformats-officedocument.presentationml.slide+xml"/>
  <Override PartName="/ppt/slides/slide489.xml" ContentType="application/vnd.openxmlformats-officedocument.presentationml.slide+xml"/>
  <Override PartName="/ppt/slides/slide490.xml" ContentType="application/vnd.openxmlformats-officedocument.presentationml.slide+xml"/>
  <Override PartName="/ppt/slides/slide491.xml" ContentType="application/vnd.openxmlformats-officedocument.presentationml.slide+xml"/>
  <Override PartName="/ppt/slides/slide492.xml" ContentType="application/vnd.openxmlformats-officedocument.presentationml.slide+xml"/>
  <Override PartName="/ppt/slides/slide493.xml" ContentType="application/vnd.openxmlformats-officedocument.presentationml.slide+xml"/>
  <Override PartName="/ppt/slides/slide494.xml" ContentType="application/vnd.openxmlformats-officedocument.presentationml.slide+xml"/>
  <Override PartName="/ppt/slides/slide495.xml" ContentType="application/vnd.openxmlformats-officedocument.presentationml.slide+xml"/>
  <Override PartName="/ppt/slides/slide496.xml" ContentType="application/vnd.openxmlformats-officedocument.presentationml.slide+xml"/>
  <Override PartName="/ppt/slides/slide497.xml" ContentType="application/vnd.openxmlformats-officedocument.presentationml.slide+xml"/>
  <Override PartName="/ppt/slides/slide498.xml" ContentType="application/vnd.openxmlformats-officedocument.presentationml.slide+xml"/>
  <Override PartName="/ppt/slides/slide499.xml" ContentType="application/vnd.openxmlformats-officedocument.presentationml.slide+xml"/>
  <Override PartName="/ppt/slides/slide500.xml" ContentType="application/vnd.openxmlformats-officedocument.presentationml.slide+xml"/>
  <Override PartName="/ppt/slides/slide501.xml" ContentType="application/vnd.openxmlformats-officedocument.presentationml.slide+xml"/>
  <Override PartName="/ppt/slides/slide502.xml" ContentType="application/vnd.openxmlformats-officedocument.presentationml.slide+xml"/>
  <Override PartName="/ppt/slides/slide503.xml" ContentType="application/vnd.openxmlformats-officedocument.presentationml.slide+xml"/>
  <Override PartName="/ppt/slides/slide504.xml" ContentType="application/vnd.openxmlformats-officedocument.presentationml.slide+xml"/>
  <Override PartName="/ppt/slides/slide505.xml" ContentType="application/vnd.openxmlformats-officedocument.presentationml.slide+xml"/>
  <Override PartName="/ppt/slides/slide506.xml" ContentType="application/vnd.openxmlformats-officedocument.presentationml.slide+xml"/>
  <Override PartName="/ppt/slides/slide507.xml" ContentType="application/vnd.openxmlformats-officedocument.presentationml.slide+xml"/>
  <Override PartName="/ppt/slides/slide508.xml" ContentType="application/vnd.openxmlformats-officedocument.presentationml.slide+xml"/>
  <Override PartName="/ppt/slides/slide509.xml" ContentType="application/vnd.openxmlformats-officedocument.presentationml.slide+xml"/>
  <Override PartName="/ppt/slides/slide510.xml" ContentType="application/vnd.openxmlformats-officedocument.presentationml.slide+xml"/>
  <Override PartName="/ppt/slides/slide511.xml" ContentType="application/vnd.openxmlformats-officedocument.presentationml.slide+xml"/>
  <Override PartName="/ppt/slides/slide512.xml" ContentType="application/vnd.openxmlformats-officedocument.presentationml.slide+xml"/>
  <Override PartName="/ppt/slides/slide513.xml" ContentType="application/vnd.openxmlformats-officedocument.presentationml.slide+xml"/>
  <Override PartName="/ppt/slides/slide514.xml" ContentType="application/vnd.openxmlformats-officedocument.presentationml.slide+xml"/>
  <Override PartName="/ppt/slides/slide515.xml" ContentType="application/vnd.openxmlformats-officedocument.presentationml.slide+xml"/>
  <Override PartName="/ppt/slides/slide516.xml" ContentType="application/vnd.openxmlformats-officedocument.presentationml.slide+xml"/>
  <Override PartName="/ppt/slides/slide517.xml" ContentType="application/vnd.openxmlformats-officedocument.presentationml.slide+xml"/>
  <Override PartName="/ppt/slides/slide518.xml" ContentType="application/vnd.openxmlformats-officedocument.presentationml.slide+xml"/>
  <Override PartName="/ppt/slides/slide519.xml" ContentType="application/vnd.openxmlformats-officedocument.presentationml.slide+xml"/>
  <Override PartName="/ppt/slides/slide520.xml" ContentType="application/vnd.openxmlformats-officedocument.presentationml.slide+xml"/>
  <Override PartName="/ppt/slides/slide521.xml" ContentType="application/vnd.openxmlformats-officedocument.presentationml.slide+xml"/>
  <Override PartName="/ppt/slides/slide522.xml" ContentType="application/vnd.openxmlformats-officedocument.presentationml.slide+xml"/>
  <Override PartName="/ppt/slides/slide523.xml" ContentType="application/vnd.openxmlformats-officedocument.presentationml.slide+xml"/>
  <Override PartName="/ppt/slides/slide524.xml" ContentType="application/vnd.openxmlformats-officedocument.presentationml.slide+xml"/>
  <Override PartName="/ppt/slides/slide525.xml" ContentType="application/vnd.openxmlformats-officedocument.presentationml.slide+xml"/>
  <Override PartName="/ppt/slides/slide526.xml" ContentType="application/vnd.openxmlformats-officedocument.presentationml.slide+xml"/>
  <Override PartName="/ppt/slides/slide527.xml" ContentType="application/vnd.openxmlformats-officedocument.presentationml.slide+xml"/>
  <Override PartName="/ppt/slides/slide528.xml" ContentType="application/vnd.openxmlformats-officedocument.presentationml.slide+xml"/>
  <Override PartName="/ppt/slides/slide529.xml" ContentType="application/vnd.openxmlformats-officedocument.presentationml.slide+xml"/>
  <Override PartName="/ppt/slides/slide530.xml" ContentType="application/vnd.openxmlformats-officedocument.presentationml.slide+xml"/>
  <Override PartName="/ppt/slides/slide531.xml" ContentType="application/vnd.openxmlformats-officedocument.presentationml.slide+xml"/>
  <Override PartName="/ppt/slides/slide532.xml" ContentType="application/vnd.openxmlformats-officedocument.presentationml.slide+xml"/>
  <Override PartName="/ppt/slides/slide533.xml" ContentType="application/vnd.openxmlformats-officedocument.presentationml.slide+xml"/>
  <Override PartName="/ppt/slides/slide534.xml" ContentType="application/vnd.openxmlformats-officedocument.presentationml.slide+xml"/>
  <Override PartName="/ppt/slides/slide535.xml" ContentType="application/vnd.openxmlformats-officedocument.presentationml.slide+xml"/>
  <Override PartName="/ppt/slides/slide536.xml" ContentType="application/vnd.openxmlformats-officedocument.presentationml.slide+xml"/>
  <Override PartName="/ppt/slides/slide537.xml" ContentType="application/vnd.openxmlformats-officedocument.presentationml.slide+xml"/>
  <Override PartName="/ppt/slides/slide538.xml" ContentType="application/vnd.openxmlformats-officedocument.presentationml.slide+xml"/>
  <Override PartName="/ppt/slides/slide539.xml" ContentType="application/vnd.openxmlformats-officedocument.presentationml.slide+xml"/>
  <Override PartName="/ppt/slides/slide540.xml" ContentType="application/vnd.openxmlformats-officedocument.presentationml.slide+xml"/>
  <Override PartName="/ppt/slides/slide541.xml" ContentType="application/vnd.openxmlformats-officedocument.presentationml.slide+xml"/>
  <Override PartName="/ppt/slides/slide542.xml" ContentType="application/vnd.openxmlformats-officedocument.presentationml.slide+xml"/>
  <Override PartName="/ppt/slides/slide543.xml" ContentType="application/vnd.openxmlformats-officedocument.presentationml.slide+xml"/>
  <Override PartName="/ppt/slides/slide544.xml" ContentType="application/vnd.openxmlformats-officedocument.presentationml.slide+xml"/>
  <Override PartName="/ppt/slides/slide545.xml" ContentType="application/vnd.openxmlformats-officedocument.presentationml.slide+xml"/>
  <Override PartName="/ppt/slides/slide546.xml" ContentType="application/vnd.openxmlformats-officedocument.presentationml.slide+xml"/>
  <Override PartName="/ppt/slides/slide547.xml" ContentType="application/vnd.openxmlformats-officedocument.presentationml.slide+xml"/>
  <Override PartName="/ppt/slides/slide548.xml" ContentType="application/vnd.openxmlformats-officedocument.presentationml.slide+xml"/>
  <Override PartName="/ppt/slides/slide549.xml" ContentType="application/vnd.openxmlformats-officedocument.presentationml.slide+xml"/>
  <Override PartName="/ppt/slides/slide550.xml" ContentType="application/vnd.openxmlformats-officedocument.presentationml.slide+xml"/>
  <Override PartName="/ppt/slides/slide551.xml" ContentType="application/vnd.openxmlformats-officedocument.presentationml.slide+xml"/>
  <Override PartName="/ppt/slides/slide552.xml" ContentType="application/vnd.openxmlformats-officedocument.presentationml.slide+xml"/>
  <Override PartName="/ppt/slides/slide553.xml" ContentType="application/vnd.openxmlformats-officedocument.presentationml.slide+xml"/>
  <Override PartName="/ppt/slides/slide554.xml" ContentType="application/vnd.openxmlformats-officedocument.presentationml.slide+xml"/>
  <Override PartName="/ppt/slides/slide555.xml" ContentType="application/vnd.openxmlformats-officedocument.presentationml.slide+xml"/>
  <Override PartName="/ppt/slides/slide556.xml" ContentType="application/vnd.openxmlformats-officedocument.presentationml.slide+xml"/>
  <Override PartName="/ppt/slides/slide557.xml" ContentType="application/vnd.openxmlformats-officedocument.presentationml.slide+xml"/>
  <Override PartName="/ppt/slides/slide558.xml" ContentType="application/vnd.openxmlformats-officedocument.presentationml.slide+xml"/>
  <Override PartName="/ppt/slides/slide559.xml" ContentType="application/vnd.openxmlformats-officedocument.presentationml.slide+xml"/>
  <Override PartName="/ppt/slides/slide560.xml" ContentType="application/vnd.openxmlformats-officedocument.presentationml.slide+xml"/>
  <Override PartName="/ppt/slides/slide561.xml" ContentType="application/vnd.openxmlformats-officedocument.presentationml.slide+xml"/>
  <Override PartName="/ppt/slides/slide562.xml" ContentType="application/vnd.openxmlformats-officedocument.presentationml.slide+xml"/>
  <Override PartName="/ppt/slides/slide563.xml" ContentType="application/vnd.openxmlformats-officedocument.presentationml.slide+xml"/>
  <Override PartName="/ppt/slides/slide564.xml" ContentType="application/vnd.openxmlformats-officedocument.presentationml.slide+xml"/>
  <Override PartName="/ppt/slides/slide565.xml" ContentType="application/vnd.openxmlformats-officedocument.presentationml.slide+xml"/>
  <Override PartName="/ppt/slides/slide566.xml" ContentType="application/vnd.openxmlformats-officedocument.presentationml.slide+xml"/>
  <Override PartName="/ppt/slides/slide567.xml" ContentType="application/vnd.openxmlformats-officedocument.presentationml.slide+xml"/>
  <Override PartName="/ppt/slides/slide568.xml" ContentType="application/vnd.openxmlformats-officedocument.presentationml.slide+xml"/>
  <Override PartName="/ppt/slides/slide569.xml" ContentType="application/vnd.openxmlformats-officedocument.presentationml.slide+xml"/>
  <Override PartName="/ppt/slides/slide570.xml" ContentType="application/vnd.openxmlformats-officedocument.presentationml.slide+xml"/>
  <Override PartName="/ppt/slides/slide571.xml" ContentType="application/vnd.openxmlformats-officedocument.presentationml.slide+xml"/>
  <Override PartName="/ppt/slides/slide572.xml" ContentType="application/vnd.openxmlformats-officedocument.presentationml.slide+xml"/>
  <Override PartName="/ppt/slides/slide573.xml" ContentType="application/vnd.openxmlformats-officedocument.presentationml.slide+xml"/>
  <Override PartName="/ppt/slides/slide574.xml" ContentType="application/vnd.openxmlformats-officedocument.presentationml.slide+xml"/>
  <Override PartName="/ppt/slides/slide575.xml" ContentType="application/vnd.openxmlformats-officedocument.presentationml.slide+xml"/>
  <Override PartName="/ppt/slides/slide576.xml" ContentType="application/vnd.openxmlformats-officedocument.presentationml.slide+xml"/>
  <Override PartName="/ppt/slides/slide577.xml" ContentType="application/vnd.openxmlformats-officedocument.presentationml.slide+xml"/>
  <Override PartName="/ppt/slides/slide578.xml" ContentType="application/vnd.openxmlformats-officedocument.presentationml.slide+xml"/>
  <Override PartName="/ppt/slides/slide579.xml" ContentType="application/vnd.openxmlformats-officedocument.presentationml.slide+xml"/>
  <Override PartName="/ppt/slides/slide580.xml" ContentType="application/vnd.openxmlformats-officedocument.presentationml.slide+xml"/>
  <Override PartName="/ppt/slides/slide581.xml" ContentType="application/vnd.openxmlformats-officedocument.presentationml.slide+xml"/>
  <Override PartName="/ppt/slides/slide582.xml" ContentType="application/vnd.openxmlformats-officedocument.presentationml.slide+xml"/>
  <Override PartName="/ppt/slides/slide583.xml" ContentType="application/vnd.openxmlformats-officedocument.presentationml.slide+xml"/>
  <Override PartName="/ppt/slides/slide584.xml" ContentType="application/vnd.openxmlformats-officedocument.presentationml.slide+xml"/>
  <Override PartName="/ppt/slides/slide585.xml" ContentType="application/vnd.openxmlformats-officedocument.presentationml.slide+xml"/>
  <Override PartName="/ppt/slides/slide586.xml" ContentType="application/vnd.openxmlformats-officedocument.presentationml.slide+xml"/>
  <Override PartName="/ppt/slides/slide587.xml" ContentType="application/vnd.openxmlformats-officedocument.presentationml.slide+xml"/>
  <Override PartName="/ppt/slides/slide588.xml" ContentType="application/vnd.openxmlformats-officedocument.presentationml.slide+xml"/>
  <Override PartName="/ppt/slides/slide589.xml" ContentType="application/vnd.openxmlformats-officedocument.presentationml.slide+xml"/>
  <Override PartName="/ppt/slides/slide590.xml" ContentType="application/vnd.openxmlformats-officedocument.presentationml.slide+xml"/>
  <Override PartName="/ppt/slides/slide591.xml" ContentType="application/vnd.openxmlformats-officedocument.presentationml.slide+xml"/>
  <Override PartName="/ppt/slides/slide592.xml" ContentType="application/vnd.openxmlformats-officedocument.presentationml.slide+xml"/>
  <Override PartName="/ppt/slides/slide593.xml" ContentType="application/vnd.openxmlformats-officedocument.presentationml.slide+xml"/>
  <Override PartName="/ppt/slides/slide594.xml" ContentType="application/vnd.openxmlformats-officedocument.presentationml.slide+xml"/>
  <Override PartName="/ppt/slides/slide595.xml" ContentType="application/vnd.openxmlformats-officedocument.presentationml.slide+xml"/>
  <Override PartName="/ppt/slides/slide596.xml" ContentType="application/vnd.openxmlformats-officedocument.presentationml.slide+xml"/>
  <Override PartName="/ppt/slides/slide597.xml" ContentType="application/vnd.openxmlformats-officedocument.presentationml.slide+xml"/>
  <Override PartName="/ppt/slides/slide598.xml" ContentType="application/vnd.openxmlformats-officedocument.presentationml.slide+xml"/>
  <Override PartName="/ppt/slides/slide599.xml" ContentType="application/vnd.openxmlformats-officedocument.presentationml.slide+xml"/>
  <Override PartName="/ppt/slides/slide600.xml" ContentType="application/vnd.openxmlformats-officedocument.presentationml.slide+xml"/>
  <Override PartName="/ppt/slides/slide601.xml" ContentType="application/vnd.openxmlformats-officedocument.presentationml.slide+xml"/>
  <Override PartName="/ppt/slides/slide602.xml" ContentType="application/vnd.openxmlformats-officedocument.presentationml.slide+xml"/>
  <Override PartName="/ppt/slides/slide603.xml" ContentType="application/vnd.openxmlformats-officedocument.presentationml.slide+xml"/>
  <Override PartName="/ppt/slides/slide604.xml" ContentType="application/vnd.openxmlformats-officedocument.presentationml.slide+xml"/>
  <Override PartName="/ppt/slides/slide605.xml" ContentType="application/vnd.openxmlformats-officedocument.presentationml.slide+xml"/>
  <Override PartName="/ppt/slides/slide606.xml" ContentType="application/vnd.openxmlformats-officedocument.presentationml.slide+xml"/>
  <Override PartName="/ppt/slides/slide607.xml" ContentType="application/vnd.openxmlformats-officedocument.presentationml.slide+xml"/>
  <Override PartName="/ppt/slides/slide608.xml" ContentType="application/vnd.openxmlformats-officedocument.presentationml.slide+xml"/>
  <Override PartName="/ppt/slides/slide609.xml" ContentType="application/vnd.openxmlformats-officedocument.presentationml.slide+xml"/>
  <Override PartName="/ppt/slides/slide610.xml" ContentType="application/vnd.openxmlformats-officedocument.presentationml.slide+xml"/>
  <Override PartName="/ppt/slides/slide611.xml" ContentType="application/vnd.openxmlformats-officedocument.presentationml.slide+xml"/>
  <Override PartName="/ppt/slides/slide612.xml" ContentType="application/vnd.openxmlformats-officedocument.presentationml.slide+xml"/>
  <Override PartName="/ppt/slides/slide613.xml" ContentType="application/vnd.openxmlformats-officedocument.presentationml.slide+xml"/>
  <Override PartName="/ppt/slides/slide614.xml" ContentType="application/vnd.openxmlformats-officedocument.presentationml.slide+xml"/>
  <Override PartName="/ppt/slides/slide615.xml" ContentType="application/vnd.openxmlformats-officedocument.presentationml.slide+xml"/>
  <Override PartName="/ppt/slides/slide616.xml" ContentType="application/vnd.openxmlformats-officedocument.presentationml.slide+xml"/>
  <Override PartName="/ppt/slides/slide617.xml" ContentType="application/vnd.openxmlformats-officedocument.presentationml.slide+xml"/>
  <Override PartName="/ppt/slides/slide618.xml" ContentType="application/vnd.openxmlformats-officedocument.presentationml.slide+xml"/>
  <Override PartName="/ppt/slides/slide619.xml" ContentType="application/vnd.openxmlformats-officedocument.presentationml.slide+xml"/>
  <Override PartName="/ppt/slides/slide620.xml" ContentType="application/vnd.openxmlformats-officedocument.presentationml.slide+xml"/>
  <Override PartName="/ppt/slides/slide621.xml" ContentType="application/vnd.openxmlformats-officedocument.presentationml.slide+xml"/>
  <Override PartName="/ppt/slides/slide622.xml" ContentType="application/vnd.openxmlformats-officedocument.presentationml.slide+xml"/>
  <Override PartName="/ppt/slides/slide623.xml" ContentType="application/vnd.openxmlformats-officedocument.presentationml.slide+xml"/>
  <Override PartName="/ppt/slides/slide624.xml" ContentType="application/vnd.openxmlformats-officedocument.presentationml.slide+xml"/>
  <Override PartName="/ppt/slides/slide625.xml" ContentType="application/vnd.openxmlformats-officedocument.presentationml.slide+xml"/>
  <Override PartName="/ppt/slides/slide626.xml" ContentType="application/vnd.openxmlformats-officedocument.presentationml.slide+xml"/>
  <Override PartName="/ppt/slides/slide627.xml" ContentType="application/vnd.openxmlformats-officedocument.presentationml.slide+xml"/>
  <Override PartName="/ppt/slides/slide628.xml" ContentType="application/vnd.openxmlformats-officedocument.presentationml.slide+xml"/>
  <Override PartName="/ppt/slides/slide629.xml" ContentType="application/vnd.openxmlformats-officedocument.presentationml.slide+xml"/>
  <Override PartName="/ppt/slides/slide630.xml" ContentType="application/vnd.openxmlformats-officedocument.presentationml.slide+xml"/>
  <Override PartName="/ppt/slides/slide631.xml" ContentType="application/vnd.openxmlformats-officedocument.presentationml.slide+xml"/>
  <Override PartName="/ppt/slides/slide632.xml" ContentType="application/vnd.openxmlformats-officedocument.presentationml.slide+xml"/>
  <Override PartName="/ppt/slides/slide633.xml" ContentType="application/vnd.openxmlformats-officedocument.presentationml.slide+xml"/>
  <Override PartName="/ppt/slides/slide634.xml" ContentType="application/vnd.openxmlformats-officedocument.presentationml.slide+xml"/>
  <Override PartName="/ppt/slides/slide635.xml" ContentType="application/vnd.openxmlformats-officedocument.presentationml.slide+xml"/>
  <Override PartName="/ppt/slides/slide636.xml" ContentType="application/vnd.openxmlformats-officedocument.presentationml.slide+xml"/>
  <Override PartName="/ppt/slides/slide637.xml" ContentType="application/vnd.openxmlformats-officedocument.presentationml.slide+xml"/>
  <Override PartName="/ppt/slides/slide638.xml" ContentType="application/vnd.openxmlformats-officedocument.presentationml.slide+xml"/>
  <Override PartName="/ppt/slides/slide639.xml" ContentType="application/vnd.openxmlformats-officedocument.presentationml.slide+xml"/>
  <Override PartName="/ppt/slides/slide640.xml" ContentType="application/vnd.openxmlformats-officedocument.presentationml.slide+xml"/>
  <Override PartName="/ppt/slides/slide641.xml" ContentType="application/vnd.openxmlformats-officedocument.presentationml.slide+xml"/>
  <Override PartName="/ppt/slides/slide642.xml" ContentType="application/vnd.openxmlformats-officedocument.presentationml.slide+xml"/>
  <Override PartName="/ppt/slides/slide643.xml" ContentType="application/vnd.openxmlformats-officedocument.presentationml.slide+xml"/>
  <Override PartName="/ppt/slides/slide644.xml" ContentType="application/vnd.openxmlformats-officedocument.presentationml.slide+xml"/>
  <Override PartName="/ppt/slides/slide645.xml" ContentType="application/vnd.openxmlformats-officedocument.presentationml.slide+xml"/>
  <Override PartName="/ppt/slides/slide646.xml" ContentType="application/vnd.openxmlformats-officedocument.presentationml.slide+xml"/>
  <Override PartName="/ppt/slides/slide647.xml" ContentType="application/vnd.openxmlformats-officedocument.presentationml.slide+xml"/>
  <Override PartName="/ppt/slides/slide648.xml" ContentType="application/vnd.openxmlformats-officedocument.presentationml.slide+xml"/>
  <Override PartName="/ppt/slides/slide649.xml" ContentType="application/vnd.openxmlformats-officedocument.presentationml.slide+xml"/>
  <Override PartName="/ppt/slides/slide650.xml" ContentType="application/vnd.openxmlformats-officedocument.presentationml.slide+xml"/>
  <Override PartName="/ppt/slides/slide651.xml" ContentType="application/vnd.openxmlformats-officedocument.presentationml.slide+xml"/>
  <Override PartName="/ppt/slides/slide652.xml" ContentType="application/vnd.openxmlformats-officedocument.presentationml.slide+xml"/>
  <Override PartName="/ppt/slides/slide653.xml" ContentType="application/vnd.openxmlformats-officedocument.presentationml.slide+xml"/>
  <Override PartName="/ppt/slides/slide654.xml" ContentType="application/vnd.openxmlformats-officedocument.presentationml.slide+xml"/>
  <Override PartName="/ppt/slides/slide655.xml" ContentType="application/vnd.openxmlformats-officedocument.presentationml.slide+xml"/>
  <Override PartName="/ppt/slides/slide656.xml" ContentType="application/vnd.openxmlformats-officedocument.presentationml.slide+xml"/>
  <Override PartName="/ppt/slides/slide657.xml" ContentType="application/vnd.openxmlformats-officedocument.presentationml.slide+xml"/>
  <Override PartName="/ppt/slides/slide658.xml" ContentType="application/vnd.openxmlformats-officedocument.presentationml.slide+xml"/>
  <Override PartName="/ppt/slides/slide659.xml" ContentType="application/vnd.openxmlformats-officedocument.presentationml.slide+xml"/>
  <Override PartName="/ppt/slides/slide660.xml" ContentType="application/vnd.openxmlformats-officedocument.presentationml.slide+xml"/>
  <Override PartName="/ppt/slides/slide661.xml" ContentType="application/vnd.openxmlformats-officedocument.presentationml.slide+xml"/>
  <Override PartName="/ppt/slides/slide662.xml" ContentType="application/vnd.openxmlformats-officedocument.presentationml.slide+xml"/>
  <Override PartName="/ppt/slides/slide663.xml" ContentType="application/vnd.openxmlformats-officedocument.presentationml.slide+xml"/>
  <Override PartName="/ppt/slides/slide664.xml" ContentType="application/vnd.openxmlformats-officedocument.presentationml.slide+xml"/>
  <Override PartName="/ppt/slides/slide665.xml" ContentType="application/vnd.openxmlformats-officedocument.presentationml.slide+xml"/>
  <Override PartName="/ppt/slides/slide666.xml" ContentType="application/vnd.openxmlformats-officedocument.presentationml.slide+xml"/>
  <Override PartName="/ppt/slides/slide667.xml" ContentType="application/vnd.openxmlformats-officedocument.presentationml.slide+xml"/>
  <Override PartName="/ppt/slides/slide668.xml" ContentType="application/vnd.openxmlformats-officedocument.presentationml.slide+xml"/>
  <Override PartName="/ppt/slides/slide669.xml" ContentType="application/vnd.openxmlformats-officedocument.presentationml.slide+xml"/>
  <Override PartName="/ppt/slides/slide670.xml" ContentType="application/vnd.openxmlformats-officedocument.presentationml.slide+xml"/>
  <Override PartName="/ppt/slides/slide671.xml" ContentType="application/vnd.openxmlformats-officedocument.presentationml.slide+xml"/>
  <Override PartName="/ppt/slides/slide672.xml" ContentType="application/vnd.openxmlformats-officedocument.presentationml.slide+xml"/>
  <Override PartName="/ppt/slides/slide673.xml" ContentType="application/vnd.openxmlformats-officedocument.presentationml.slide+xml"/>
  <Override PartName="/ppt/slides/slide674.xml" ContentType="application/vnd.openxmlformats-officedocument.presentationml.slide+xml"/>
  <Override PartName="/ppt/slides/slide675.xml" ContentType="application/vnd.openxmlformats-officedocument.presentationml.slide+xml"/>
  <Override PartName="/ppt/slides/slide676.xml" ContentType="application/vnd.openxmlformats-officedocument.presentationml.slide+xml"/>
  <Override PartName="/ppt/slides/slide677.xml" ContentType="application/vnd.openxmlformats-officedocument.presentationml.slide+xml"/>
  <Override PartName="/ppt/slides/slide678.xml" ContentType="application/vnd.openxmlformats-officedocument.presentationml.slide+xml"/>
  <Override PartName="/ppt/slides/slide679.xml" ContentType="application/vnd.openxmlformats-officedocument.presentationml.slide+xml"/>
  <Override PartName="/ppt/slides/slide680.xml" ContentType="application/vnd.openxmlformats-officedocument.presentationml.slide+xml"/>
  <Override PartName="/ppt/slides/slide681.xml" ContentType="application/vnd.openxmlformats-officedocument.presentationml.slide+xml"/>
  <Override PartName="/ppt/slides/slide682.xml" ContentType="application/vnd.openxmlformats-officedocument.presentationml.slide+xml"/>
  <Override PartName="/ppt/slides/slide683.xml" ContentType="application/vnd.openxmlformats-officedocument.presentationml.slide+xml"/>
  <Override PartName="/ppt/slides/slide684.xml" ContentType="application/vnd.openxmlformats-officedocument.presentationml.slide+xml"/>
  <Override PartName="/ppt/slides/slide685.xml" ContentType="application/vnd.openxmlformats-officedocument.presentationml.slide+xml"/>
  <Override PartName="/ppt/slides/slide686.xml" ContentType="application/vnd.openxmlformats-officedocument.presentationml.slide+xml"/>
  <Override PartName="/ppt/slides/slide687.xml" ContentType="application/vnd.openxmlformats-officedocument.presentationml.slide+xml"/>
  <Override PartName="/ppt/slides/slide688.xml" ContentType="application/vnd.openxmlformats-officedocument.presentationml.slide+xml"/>
  <Override PartName="/ppt/slides/slide689.xml" ContentType="application/vnd.openxmlformats-officedocument.presentationml.slide+xml"/>
  <Override PartName="/ppt/slides/slide690.xml" ContentType="application/vnd.openxmlformats-officedocument.presentationml.slide+xml"/>
  <Override PartName="/ppt/slides/slide691.xml" ContentType="application/vnd.openxmlformats-officedocument.presentationml.slide+xml"/>
  <Override PartName="/ppt/slides/slide692.xml" ContentType="application/vnd.openxmlformats-officedocument.presentationml.slide+xml"/>
  <Override PartName="/ppt/slides/slide693.xml" ContentType="application/vnd.openxmlformats-officedocument.presentationml.slide+xml"/>
  <Override PartName="/ppt/slides/slide694.xml" ContentType="application/vnd.openxmlformats-officedocument.presentationml.slide+xml"/>
  <Override PartName="/ppt/slides/slide695.xml" ContentType="application/vnd.openxmlformats-officedocument.presentationml.slide+xml"/>
  <Override PartName="/ppt/slides/slide696.xml" ContentType="application/vnd.openxmlformats-officedocument.presentationml.slide+xml"/>
  <Override PartName="/ppt/slides/slide697.xml" ContentType="application/vnd.openxmlformats-officedocument.presentationml.slide+xml"/>
  <Override PartName="/ppt/slides/slide698.xml" ContentType="application/vnd.openxmlformats-officedocument.presentationml.slide+xml"/>
  <Override PartName="/ppt/slides/slide699.xml" ContentType="application/vnd.openxmlformats-officedocument.presentationml.slide+xml"/>
  <Override PartName="/ppt/slides/slide700.xml" ContentType="application/vnd.openxmlformats-officedocument.presentationml.slide+xml"/>
  <Override PartName="/ppt/slides/slide701.xml" ContentType="application/vnd.openxmlformats-officedocument.presentationml.slide+xml"/>
  <Override PartName="/ppt/slides/slide702.xml" ContentType="application/vnd.openxmlformats-officedocument.presentationml.slide+xml"/>
  <Override PartName="/ppt/slides/slide703.xml" ContentType="application/vnd.openxmlformats-officedocument.presentationml.slide+xml"/>
  <Override PartName="/ppt/slides/slide704.xml" ContentType="application/vnd.openxmlformats-officedocument.presentationml.slide+xml"/>
  <Override PartName="/ppt/slides/slide705.xml" ContentType="application/vnd.openxmlformats-officedocument.presentationml.slide+xml"/>
  <Override PartName="/ppt/slides/slide706.xml" ContentType="application/vnd.openxmlformats-officedocument.presentationml.slide+xml"/>
  <Override PartName="/ppt/slides/slide707.xml" ContentType="application/vnd.openxmlformats-officedocument.presentationml.slide+xml"/>
  <Override PartName="/ppt/slides/slide708.xml" ContentType="application/vnd.openxmlformats-officedocument.presentationml.slide+xml"/>
  <Override PartName="/ppt/slides/slide709.xml" ContentType="application/vnd.openxmlformats-officedocument.presentationml.slide+xml"/>
  <Override PartName="/ppt/slides/slide710.xml" ContentType="application/vnd.openxmlformats-officedocument.presentationml.slide+xml"/>
  <Override PartName="/ppt/slides/slide711.xml" ContentType="application/vnd.openxmlformats-officedocument.presentationml.slide+xml"/>
  <Override PartName="/ppt/slides/slide712.xml" ContentType="application/vnd.openxmlformats-officedocument.presentationml.slide+xml"/>
  <Override PartName="/ppt/slides/slide713.xml" ContentType="application/vnd.openxmlformats-officedocument.presentationml.slide+xml"/>
  <Override PartName="/ppt/slides/slide714.xml" ContentType="application/vnd.openxmlformats-officedocument.presentationml.slide+xml"/>
  <Override PartName="/ppt/slides/slide715.xml" ContentType="application/vnd.openxmlformats-officedocument.presentationml.slide+xml"/>
  <Override PartName="/ppt/slides/slide716.xml" ContentType="application/vnd.openxmlformats-officedocument.presentationml.slide+xml"/>
  <Override PartName="/ppt/slides/slide717.xml" ContentType="application/vnd.openxmlformats-officedocument.presentationml.slide+xml"/>
  <Override PartName="/ppt/slides/slide718.xml" ContentType="application/vnd.openxmlformats-officedocument.presentationml.slide+xml"/>
  <Override PartName="/ppt/slides/slide719.xml" ContentType="application/vnd.openxmlformats-officedocument.presentationml.slide+xml"/>
  <Override PartName="/ppt/slides/slide720.xml" ContentType="application/vnd.openxmlformats-officedocument.presentationml.slide+xml"/>
  <Override PartName="/ppt/slides/slide721.xml" ContentType="application/vnd.openxmlformats-officedocument.presentationml.slide+xml"/>
  <Override PartName="/ppt/slides/slide722.xml" ContentType="application/vnd.openxmlformats-officedocument.presentationml.slide+xml"/>
  <Override PartName="/ppt/slides/slide723.xml" ContentType="application/vnd.openxmlformats-officedocument.presentationml.slide+xml"/>
  <Override PartName="/ppt/slides/slide724.xml" ContentType="application/vnd.openxmlformats-officedocument.presentationml.slide+xml"/>
  <Override PartName="/ppt/slides/slide725.xml" ContentType="application/vnd.openxmlformats-officedocument.presentationml.slide+xml"/>
  <Override PartName="/ppt/slides/slide726.xml" ContentType="application/vnd.openxmlformats-officedocument.presentationml.slide+xml"/>
  <Override PartName="/ppt/slides/slide727.xml" ContentType="application/vnd.openxmlformats-officedocument.presentationml.slide+xml"/>
  <Override PartName="/ppt/slides/slide728.xml" ContentType="application/vnd.openxmlformats-officedocument.presentationml.slide+xml"/>
  <Override PartName="/ppt/slides/slide729.xml" ContentType="application/vnd.openxmlformats-officedocument.presentationml.slide+xml"/>
  <Override PartName="/ppt/slides/slide730.xml" ContentType="application/vnd.openxmlformats-officedocument.presentationml.slide+xml"/>
  <Override PartName="/ppt/slides/slide731.xml" ContentType="application/vnd.openxmlformats-officedocument.presentationml.slide+xml"/>
  <Override PartName="/ppt/slides/slide732.xml" ContentType="application/vnd.openxmlformats-officedocument.presentationml.slide+xml"/>
  <Override PartName="/ppt/slides/slide733.xml" ContentType="application/vnd.openxmlformats-officedocument.presentationml.slide+xml"/>
  <Override PartName="/ppt/slides/slide734.xml" ContentType="application/vnd.openxmlformats-officedocument.presentationml.slide+xml"/>
  <Override PartName="/ppt/slides/slide735.xml" ContentType="application/vnd.openxmlformats-officedocument.presentationml.slide+xml"/>
  <Override PartName="/ppt/slides/slide736.xml" ContentType="application/vnd.openxmlformats-officedocument.presentationml.slide+xml"/>
  <Override PartName="/ppt/slides/slide737.xml" ContentType="application/vnd.openxmlformats-officedocument.presentationml.slide+xml"/>
  <Override PartName="/ppt/slides/slide738.xml" ContentType="application/vnd.openxmlformats-officedocument.presentationml.slide+xml"/>
  <Override PartName="/ppt/slides/slide739.xml" ContentType="application/vnd.openxmlformats-officedocument.presentationml.slide+xml"/>
  <Override PartName="/ppt/slides/slide740.xml" ContentType="application/vnd.openxmlformats-officedocument.presentationml.slide+xml"/>
  <Override PartName="/ppt/slides/slide741.xml" ContentType="application/vnd.openxmlformats-officedocument.presentationml.slide+xml"/>
  <Override PartName="/ppt/slides/slide742.xml" ContentType="application/vnd.openxmlformats-officedocument.presentationml.slide+xml"/>
  <Override PartName="/ppt/slides/slide743.xml" ContentType="application/vnd.openxmlformats-officedocument.presentationml.slide+xml"/>
  <Override PartName="/ppt/slides/slide744.xml" ContentType="application/vnd.openxmlformats-officedocument.presentationml.slide+xml"/>
  <Override PartName="/ppt/slides/slide745.xml" ContentType="application/vnd.openxmlformats-officedocument.presentationml.slide+xml"/>
  <Override PartName="/ppt/slides/slide746.xml" ContentType="application/vnd.openxmlformats-officedocument.presentationml.slide+xml"/>
  <Override PartName="/ppt/slides/slide747.xml" ContentType="application/vnd.openxmlformats-officedocument.presentationml.slide+xml"/>
  <Override PartName="/ppt/slides/slide748.xml" ContentType="application/vnd.openxmlformats-officedocument.presentationml.slide+xml"/>
  <Override PartName="/ppt/slides/slide749.xml" ContentType="application/vnd.openxmlformats-officedocument.presentationml.slide+xml"/>
  <Override PartName="/ppt/slides/slide750.xml" ContentType="application/vnd.openxmlformats-officedocument.presentationml.slide+xml"/>
  <Override PartName="/ppt/slides/slide751.xml" ContentType="application/vnd.openxmlformats-officedocument.presentationml.slide+xml"/>
  <Override PartName="/ppt/slides/slide752.xml" ContentType="application/vnd.openxmlformats-officedocument.presentationml.slide+xml"/>
  <Override PartName="/ppt/slides/slide753.xml" ContentType="application/vnd.openxmlformats-officedocument.presentationml.slide+xml"/>
  <Override PartName="/ppt/slides/slide754.xml" ContentType="application/vnd.openxmlformats-officedocument.presentationml.slide+xml"/>
  <Override PartName="/ppt/slides/slide755.xml" ContentType="application/vnd.openxmlformats-officedocument.presentationml.slide+xml"/>
  <Override PartName="/ppt/slides/slide756.xml" ContentType="application/vnd.openxmlformats-officedocument.presentationml.slide+xml"/>
  <Override PartName="/ppt/slides/slide757.xml" ContentType="application/vnd.openxmlformats-officedocument.presentationml.slide+xml"/>
  <Override PartName="/ppt/slides/slide758.xml" ContentType="application/vnd.openxmlformats-officedocument.presentationml.slide+xml"/>
  <Override PartName="/ppt/slides/slide759.xml" ContentType="application/vnd.openxmlformats-officedocument.presentationml.slide+xml"/>
  <Override PartName="/ppt/slides/slide760.xml" ContentType="application/vnd.openxmlformats-officedocument.presentationml.slide+xml"/>
  <Override PartName="/ppt/slides/slide761.xml" ContentType="application/vnd.openxmlformats-officedocument.presentationml.slide+xml"/>
  <Override PartName="/ppt/slides/slide762.xml" ContentType="application/vnd.openxmlformats-officedocument.presentationml.slide+xml"/>
  <Override PartName="/ppt/slides/slide763.xml" ContentType="application/vnd.openxmlformats-officedocument.presentationml.slide+xml"/>
  <Override PartName="/ppt/slides/slide764.xml" ContentType="application/vnd.openxmlformats-officedocument.presentationml.slide+xml"/>
  <Override PartName="/ppt/slides/slide765.xml" ContentType="application/vnd.openxmlformats-officedocument.presentationml.slide+xml"/>
  <Override PartName="/ppt/slides/slide766.xml" ContentType="application/vnd.openxmlformats-officedocument.presentationml.slide+xml"/>
  <Override PartName="/ppt/slides/slide767.xml" ContentType="application/vnd.openxmlformats-officedocument.presentationml.slide+xml"/>
  <Override PartName="/ppt/slides/slide768.xml" ContentType="application/vnd.openxmlformats-officedocument.presentationml.slide+xml"/>
  <Override PartName="/ppt/slides/slide769.xml" ContentType="application/vnd.openxmlformats-officedocument.presentationml.slide+xml"/>
  <Override PartName="/ppt/slides/slide770.xml" ContentType="application/vnd.openxmlformats-officedocument.presentationml.slide+xml"/>
  <Override PartName="/ppt/slides/slide771.xml" ContentType="application/vnd.openxmlformats-officedocument.presentationml.slide+xml"/>
  <Override PartName="/ppt/slides/slide772.xml" ContentType="application/vnd.openxmlformats-officedocument.presentationml.slide+xml"/>
  <Override PartName="/ppt/slides/slide773.xml" ContentType="application/vnd.openxmlformats-officedocument.presentationml.slide+xml"/>
  <Override PartName="/ppt/slides/slide774.xml" ContentType="application/vnd.openxmlformats-officedocument.presentationml.slide+xml"/>
  <Override PartName="/ppt/slides/slide775.xml" ContentType="application/vnd.openxmlformats-officedocument.presentationml.slide+xml"/>
  <Override PartName="/ppt/slides/slide776.xml" ContentType="application/vnd.openxmlformats-officedocument.presentationml.slide+xml"/>
  <Override PartName="/ppt/slides/slide777.xml" ContentType="application/vnd.openxmlformats-officedocument.presentationml.slide+xml"/>
  <Override PartName="/ppt/slides/slide778.xml" ContentType="application/vnd.openxmlformats-officedocument.presentationml.slide+xml"/>
  <Override PartName="/ppt/slides/slide779.xml" ContentType="application/vnd.openxmlformats-officedocument.presentationml.slide+xml"/>
  <Override PartName="/ppt/slides/slide780.xml" ContentType="application/vnd.openxmlformats-officedocument.presentationml.slide+xml"/>
  <Override PartName="/ppt/slides/slide781.xml" ContentType="application/vnd.openxmlformats-officedocument.presentationml.slide+xml"/>
  <Override PartName="/ppt/slides/slide782.xml" ContentType="application/vnd.openxmlformats-officedocument.presentationml.slide+xml"/>
  <Override PartName="/ppt/slides/slide783.xml" ContentType="application/vnd.openxmlformats-officedocument.presentationml.slide+xml"/>
  <Override PartName="/ppt/slides/slide784.xml" ContentType="application/vnd.openxmlformats-officedocument.presentationml.slide+xml"/>
  <Override PartName="/ppt/slides/slide785.xml" ContentType="application/vnd.openxmlformats-officedocument.presentationml.slide+xml"/>
  <Override PartName="/ppt/slides/slide786.xml" ContentType="application/vnd.openxmlformats-officedocument.presentationml.slide+xml"/>
  <Override PartName="/ppt/slides/slide787.xml" ContentType="application/vnd.openxmlformats-officedocument.presentationml.slide+xml"/>
  <Override PartName="/ppt/slides/slide788.xml" ContentType="application/vnd.openxmlformats-officedocument.presentationml.slide+xml"/>
  <Override PartName="/ppt/slides/slide789.xml" ContentType="application/vnd.openxmlformats-officedocument.presentationml.slide+xml"/>
  <Override PartName="/ppt/slides/slide790.xml" ContentType="application/vnd.openxmlformats-officedocument.presentationml.slide+xml"/>
  <Override PartName="/ppt/slides/slide791.xml" ContentType="application/vnd.openxmlformats-officedocument.presentationml.slide+xml"/>
  <Override PartName="/ppt/slides/slide792.xml" ContentType="application/vnd.openxmlformats-officedocument.presentationml.slide+xml"/>
  <Override PartName="/ppt/slides/slide793.xml" ContentType="application/vnd.openxmlformats-officedocument.presentationml.slide+xml"/>
  <Override PartName="/ppt/slides/slide794.xml" ContentType="application/vnd.openxmlformats-officedocument.presentationml.slide+xml"/>
  <Override PartName="/ppt/slides/slide795.xml" ContentType="application/vnd.openxmlformats-officedocument.presentationml.slide+xml"/>
  <Override PartName="/ppt/slides/slide796.xml" ContentType="application/vnd.openxmlformats-officedocument.presentationml.slide+xml"/>
  <Override PartName="/ppt/slides/slide797.xml" ContentType="application/vnd.openxmlformats-officedocument.presentationml.slide+xml"/>
  <Override PartName="/ppt/slides/slide798.xml" ContentType="application/vnd.openxmlformats-officedocument.presentationml.slide+xml"/>
  <Override PartName="/ppt/slides/slide799.xml" ContentType="application/vnd.openxmlformats-officedocument.presentationml.slide+xml"/>
  <Override PartName="/ppt/slides/slide800.xml" ContentType="application/vnd.openxmlformats-officedocument.presentationml.slide+xml"/>
  <Override PartName="/ppt/slides/slide801.xml" ContentType="application/vnd.openxmlformats-officedocument.presentationml.slide+xml"/>
  <Override PartName="/ppt/slides/slide802.xml" ContentType="application/vnd.openxmlformats-officedocument.presentationml.slide+xml"/>
  <Override PartName="/ppt/slides/slide803.xml" ContentType="application/vnd.openxmlformats-officedocument.presentationml.slide+xml"/>
  <Override PartName="/ppt/slides/slide804.xml" ContentType="application/vnd.openxmlformats-officedocument.presentationml.slide+xml"/>
  <Override PartName="/ppt/slides/slide805.xml" ContentType="application/vnd.openxmlformats-officedocument.presentationml.slide+xml"/>
  <Override PartName="/ppt/slides/slide806.xml" ContentType="application/vnd.openxmlformats-officedocument.presentationml.slide+xml"/>
  <Override PartName="/ppt/slides/slide807.xml" ContentType="application/vnd.openxmlformats-officedocument.presentationml.slide+xml"/>
  <Override PartName="/ppt/slides/slide808.xml" ContentType="application/vnd.openxmlformats-officedocument.presentationml.slide+xml"/>
  <Override PartName="/ppt/slides/slide809.xml" ContentType="application/vnd.openxmlformats-officedocument.presentationml.slide+xml"/>
  <Override PartName="/ppt/slides/slide810.xml" ContentType="application/vnd.openxmlformats-officedocument.presentationml.slide+xml"/>
  <Override PartName="/ppt/slides/slide811.xml" ContentType="application/vnd.openxmlformats-officedocument.presentationml.slide+xml"/>
  <Override PartName="/ppt/slides/slide812.xml" ContentType="application/vnd.openxmlformats-officedocument.presentationml.slide+xml"/>
  <Override PartName="/ppt/slides/slide813.xml" ContentType="application/vnd.openxmlformats-officedocument.presentationml.slide+xml"/>
  <Override PartName="/ppt/slides/slide814.xml" ContentType="application/vnd.openxmlformats-officedocument.presentationml.slide+xml"/>
  <Override PartName="/ppt/slides/slide815.xml" ContentType="application/vnd.openxmlformats-officedocument.presentationml.slide+xml"/>
  <Override PartName="/ppt/slides/slide816.xml" ContentType="application/vnd.openxmlformats-officedocument.presentationml.slide+xml"/>
  <Override PartName="/ppt/slides/slide817.xml" ContentType="application/vnd.openxmlformats-officedocument.presentationml.slide+xml"/>
  <Override PartName="/ppt/slides/slide818.xml" ContentType="application/vnd.openxmlformats-officedocument.presentationml.slide+xml"/>
  <Override PartName="/ppt/slides/slide819.xml" ContentType="application/vnd.openxmlformats-officedocument.presentationml.slide+xml"/>
  <Override PartName="/ppt/slides/slide820.xml" ContentType="application/vnd.openxmlformats-officedocument.presentationml.slide+xml"/>
  <Override PartName="/ppt/slides/slide821.xml" ContentType="application/vnd.openxmlformats-officedocument.presentationml.slide+xml"/>
  <Override PartName="/ppt/slides/slide822.xml" ContentType="application/vnd.openxmlformats-officedocument.presentationml.slide+xml"/>
  <Override PartName="/ppt/slides/slide823.xml" ContentType="application/vnd.openxmlformats-officedocument.presentationml.slide+xml"/>
  <Override PartName="/ppt/slides/slide824.xml" ContentType="application/vnd.openxmlformats-officedocument.presentationml.slide+xml"/>
  <Override PartName="/ppt/slides/slide825.xml" ContentType="application/vnd.openxmlformats-officedocument.presentationml.slide+xml"/>
  <Override PartName="/ppt/slides/slide826.xml" ContentType="application/vnd.openxmlformats-officedocument.presentationml.slide+xml"/>
  <Override PartName="/ppt/slides/slide827.xml" ContentType="application/vnd.openxmlformats-officedocument.presentationml.slide+xml"/>
  <Override PartName="/ppt/slides/slide828.xml" ContentType="application/vnd.openxmlformats-officedocument.presentationml.slide+xml"/>
  <Override PartName="/ppt/slides/slide829.xml" ContentType="application/vnd.openxmlformats-officedocument.presentationml.slide+xml"/>
  <Override PartName="/ppt/slides/slide830.xml" ContentType="application/vnd.openxmlformats-officedocument.presentationml.slide+xml"/>
  <Override PartName="/ppt/slides/slide831.xml" ContentType="application/vnd.openxmlformats-officedocument.presentationml.slide+xml"/>
  <Override PartName="/ppt/slides/slide832.xml" ContentType="application/vnd.openxmlformats-officedocument.presentationml.slide+xml"/>
  <Override PartName="/ppt/slides/slide833.xml" ContentType="application/vnd.openxmlformats-officedocument.presentationml.slide+xml"/>
  <Override PartName="/ppt/slides/slide834.xml" ContentType="application/vnd.openxmlformats-officedocument.presentationml.slide+xml"/>
  <Override PartName="/ppt/slides/slide835.xml" ContentType="application/vnd.openxmlformats-officedocument.presentationml.slide+xml"/>
  <Override PartName="/ppt/slides/slide836.xml" ContentType="application/vnd.openxmlformats-officedocument.presentationml.slide+xml"/>
  <Override PartName="/ppt/slides/slide837.xml" ContentType="application/vnd.openxmlformats-officedocument.presentationml.slide+xml"/>
  <Override PartName="/ppt/slides/slide838.xml" ContentType="application/vnd.openxmlformats-officedocument.presentationml.slide+xml"/>
  <Override PartName="/ppt/slides/slide839.xml" ContentType="application/vnd.openxmlformats-officedocument.presentationml.slide+xml"/>
  <Override PartName="/ppt/slides/slide840.xml" ContentType="application/vnd.openxmlformats-officedocument.presentationml.slide+xml"/>
  <Override PartName="/ppt/slides/slide841.xml" ContentType="application/vnd.openxmlformats-officedocument.presentationml.slide+xml"/>
  <Override PartName="/ppt/slides/slide842.xml" ContentType="application/vnd.openxmlformats-officedocument.presentationml.slide+xml"/>
  <Override PartName="/ppt/slides/slide843.xml" ContentType="application/vnd.openxmlformats-officedocument.presentationml.slide+xml"/>
  <Override PartName="/ppt/slides/slide844.xml" ContentType="application/vnd.openxmlformats-officedocument.presentationml.slide+xml"/>
  <Override PartName="/ppt/slides/slide845.xml" ContentType="application/vnd.openxmlformats-officedocument.presentationml.slide+xml"/>
  <Override PartName="/ppt/slides/slide846.xml" ContentType="application/vnd.openxmlformats-officedocument.presentationml.slide+xml"/>
  <Override PartName="/ppt/slides/slide847.xml" ContentType="application/vnd.openxmlformats-officedocument.presentationml.slide+xml"/>
  <Override PartName="/ppt/slides/slide848.xml" ContentType="application/vnd.openxmlformats-officedocument.presentationml.slide+xml"/>
  <Override PartName="/ppt/slides/slide849.xml" ContentType="application/vnd.openxmlformats-officedocument.presentationml.slide+xml"/>
  <Override PartName="/ppt/slides/slide850.xml" ContentType="application/vnd.openxmlformats-officedocument.presentationml.slide+xml"/>
  <Override PartName="/ppt/slides/slide851.xml" ContentType="application/vnd.openxmlformats-officedocument.presentationml.slide+xml"/>
  <Override PartName="/ppt/slides/slide852.xml" ContentType="application/vnd.openxmlformats-officedocument.presentationml.slide+xml"/>
  <Override PartName="/ppt/slides/slide853.xml" ContentType="application/vnd.openxmlformats-officedocument.presentationml.slide+xml"/>
  <Override PartName="/ppt/slides/slide854.xml" ContentType="application/vnd.openxmlformats-officedocument.presentationml.slide+xml"/>
  <Override PartName="/ppt/slides/slide855.xml" ContentType="application/vnd.openxmlformats-officedocument.presentationml.slide+xml"/>
  <Override PartName="/ppt/slides/slide856.xml" ContentType="application/vnd.openxmlformats-officedocument.presentationml.slide+xml"/>
  <Override PartName="/ppt/slides/slide857.xml" ContentType="application/vnd.openxmlformats-officedocument.presentationml.slide+xml"/>
  <Override PartName="/ppt/slides/slide858.xml" ContentType="application/vnd.openxmlformats-officedocument.presentationml.slide+xml"/>
  <Override PartName="/ppt/slides/slide859.xml" ContentType="application/vnd.openxmlformats-officedocument.presentationml.slide+xml"/>
  <Override PartName="/ppt/slides/slide860.xml" ContentType="application/vnd.openxmlformats-officedocument.presentationml.slide+xml"/>
  <Override PartName="/ppt/slides/slide861.xml" ContentType="application/vnd.openxmlformats-officedocument.presentationml.slide+xml"/>
  <Override PartName="/ppt/slides/slide862.xml" ContentType="application/vnd.openxmlformats-officedocument.presentationml.slide+xml"/>
  <Override PartName="/ppt/slides/slide863.xml" ContentType="application/vnd.openxmlformats-officedocument.presentationml.slide+xml"/>
  <Override PartName="/ppt/slides/slide864.xml" ContentType="application/vnd.openxmlformats-officedocument.presentationml.slide+xml"/>
  <Override PartName="/ppt/slides/slide865.xml" ContentType="application/vnd.openxmlformats-officedocument.presentationml.slide+xml"/>
  <Override PartName="/ppt/slides/slide866.xml" ContentType="application/vnd.openxmlformats-officedocument.presentationml.slide+xml"/>
  <Override PartName="/ppt/slides/slide867.xml" ContentType="application/vnd.openxmlformats-officedocument.presentationml.slide+xml"/>
  <Override PartName="/ppt/slides/slide868.xml" ContentType="application/vnd.openxmlformats-officedocument.presentationml.slide+xml"/>
  <Override PartName="/ppt/slides/slide869.xml" ContentType="application/vnd.openxmlformats-officedocument.presentationml.slide+xml"/>
  <Override PartName="/ppt/slides/slide870.xml" ContentType="application/vnd.openxmlformats-officedocument.presentationml.slide+xml"/>
  <Override PartName="/ppt/slides/slide871.xml" ContentType="application/vnd.openxmlformats-officedocument.presentationml.slide+xml"/>
  <Override PartName="/ppt/slides/slide872.xml" ContentType="application/vnd.openxmlformats-officedocument.presentationml.slide+xml"/>
  <Override PartName="/ppt/slides/slide873.xml" ContentType="application/vnd.openxmlformats-officedocument.presentationml.slide+xml"/>
  <Override PartName="/ppt/slides/slide874.xml" ContentType="application/vnd.openxmlformats-officedocument.presentationml.slide+xml"/>
  <Override PartName="/ppt/slides/slide875.xml" ContentType="application/vnd.openxmlformats-officedocument.presentationml.slide+xml"/>
  <Override PartName="/ppt/slides/slide876.xml" ContentType="application/vnd.openxmlformats-officedocument.presentationml.slide+xml"/>
  <Override PartName="/ppt/slides/slide877.xml" ContentType="application/vnd.openxmlformats-officedocument.presentationml.slide+xml"/>
  <Override PartName="/ppt/slides/slide878.xml" ContentType="application/vnd.openxmlformats-officedocument.presentationml.slide+xml"/>
  <Override PartName="/ppt/slides/slide879.xml" ContentType="application/vnd.openxmlformats-officedocument.presentationml.slide+xml"/>
  <Override PartName="/ppt/slides/slide880.xml" ContentType="application/vnd.openxmlformats-officedocument.presentationml.slide+xml"/>
  <Override PartName="/ppt/slides/slide881.xml" ContentType="application/vnd.openxmlformats-officedocument.presentationml.slide+xml"/>
  <Override PartName="/ppt/slides/slide882.xml" ContentType="application/vnd.openxmlformats-officedocument.presentationml.slide+xml"/>
  <Override PartName="/ppt/slides/slide883.xml" ContentType="application/vnd.openxmlformats-officedocument.presentationml.slide+xml"/>
  <Override PartName="/ppt/slides/slide884.xml" ContentType="application/vnd.openxmlformats-officedocument.presentationml.slide+xml"/>
  <Override PartName="/ppt/slides/slide885.xml" ContentType="application/vnd.openxmlformats-officedocument.presentationml.slide+xml"/>
  <Override PartName="/ppt/slides/slide886.xml" ContentType="application/vnd.openxmlformats-officedocument.presentationml.slide+xml"/>
  <Override PartName="/ppt/slides/slide887.xml" ContentType="application/vnd.openxmlformats-officedocument.presentationml.slide+xml"/>
  <Override PartName="/ppt/slides/slide888.xml" ContentType="application/vnd.openxmlformats-officedocument.presentationml.slide+xml"/>
  <Override PartName="/ppt/slides/slide889.xml" ContentType="application/vnd.openxmlformats-officedocument.presentationml.slide+xml"/>
  <Override PartName="/ppt/slides/slide890.xml" ContentType="application/vnd.openxmlformats-officedocument.presentationml.slide+xml"/>
  <Override PartName="/ppt/slides/slide891.xml" ContentType="application/vnd.openxmlformats-officedocument.presentationml.slide+xml"/>
  <Override PartName="/ppt/slides/slide892.xml" ContentType="application/vnd.openxmlformats-officedocument.presentationml.slide+xml"/>
  <Override PartName="/ppt/slides/slide893.xml" ContentType="application/vnd.openxmlformats-officedocument.presentationml.slide+xml"/>
  <Override PartName="/ppt/slides/slide894.xml" ContentType="application/vnd.openxmlformats-officedocument.presentationml.slide+xml"/>
  <Override PartName="/ppt/slides/slide895.xml" ContentType="application/vnd.openxmlformats-officedocument.presentationml.slide+xml"/>
  <Override PartName="/ppt/slides/slide896.xml" ContentType="application/vnd.openxmlformats-officedocument.presentationml.slide+xml"/>
  <Override PartName="/ppt/slides/slide897.xml" ContentType="application/vnd.openxmlformats-officedocument.presentationml.slide+xml"/>
  <Override PartName="/ppt/slides/slide898.xml" ContentType="application/vnd.openxmlformats-officedocument.presentationml.slide+xml"/>
  <Override PartName="/ppt/slides/slide899.xml" ContentType="application/vnd.openxmlformats-officedocument.presentationml.slide+xml"/>
  <Override PartName="/ppt/slides/slide900.xml" ContentType="application/vnd.openxmlformats-officedocument.presentationml.slide+xml"/>
  <Override PartName="/ppt/slides/slide901.xml" ContentType="application/vnd.openxmlformats-officedocument.presentationml.slide+xml"/>
  <Override PartName="/ppt/slides/slide902.xml" ContentType="application/vnd.openxmlformats-officedocument.presentationml.slide+xml"/>
  <Override PartName="/ppt/slides/slide903.xml" ContentType="application/vnd.openxmlformats-officedocument.presentationml.slide+xml"/>
  <Override PartName="/ppt/slides/slide904.xml" ContentType="application/vnd.openxmlformats-officedocument.presentationml.slide+xml"/>
  <Override PartName="/ppt/slides/slide905.xml" ContentType="application/vnd.openxmlformats-officedocument.presentationml.slide+xml"/>
  <Override PartName="/ppt/slides/slide906.xml" ContentType="application/vnd.openxmlformats-officedocument.presentationml.slide+xml"/>
  <Override PartName="/ppt/slides/slide907.xml" ContentType="application/vnd.openxmlformats-officedocument.presentationml.slide+xml"/>
  <Override PartName="/ppt/slides/slide908.xml" ContentType="application/vnd.openxmlformats-officedocument.presentationml.slide+xml"/>
  <Override PartName="/ppt/slides/slide909.xml" ContentType="application/vnd.openxmlformats-officedocument.presentationml.slide+xml"/>
  <Override PartName="/ppt/slides/slide910.xml" ContentType="application/vnd.openxmlformats-officedocument.presentationml.slide+xml"/>
  <Override PartName="/ppt/slides/slide911.xml" ContentType="application/vnd.openxmlformats-officedocument.presentationml.slide+xml"/>
  <Override PartName="/ppt/slides/slide912.xml" ContentType="application/vnd.openxmlformats-officedocument.presentationml.slide+xml"/>
  <Override PartName="/ppt/slides/slide913.xml" ContentType="application/vnd.openxmlformats-officedocument.presentationml.slide+xml"/>
  <Override PartName="/ppt/slides/slide914.xml" ContentType="application/vnd.openxmlformats-officedocument.presentationml.slide+xml"/>
  <Override PartName="/ppt/slides/slide915.xml" ContentType="application/vnd.openxmlformats-officedocument.presentationml.slide+xml"/>
  <Override PartName="/ppt/slides/slide916.xml" ContentType="application/vnd.openxmlformats-officedocument.presentationml.slide+xml"/>
  <Override PartName="/ppt/slides/slide917.xml" ContentType="application/vnd.openxmlformats-officedocument.presentationml.slide+xml"/>
  <Override PartName="/ppt/slides/slide918.xml" ContentType="application/vnd.openxmlformats-officedocument.presentationml.slide+xml"/>
  <Override PartName="/ppt/slides/slide919.xml" ContentType="application/vnd.openxmlformats-officedocument.presentationml.slide+xml"/>
  <Override PartName="/ppt/slides/slide920.xml" ContentType="application/vnd.openxmlformats-officedocument.presentationml.slide+xml"/>
  <Override PartName="/ppt/slides/slide921.xml" ContentType="application/vnd.openxmlformats-officedocument.presentationml.slide+xml"/>
  <Override PartName="/ppt/slides/slide922.xml" ContentType="application/vnd.openxmlformats-officedocument.presentationml.slide+xml"/>
  <Override PartName="/ppt/slides/slide923.xml" ContentType="application/vnd.openxmlformats-officedocument.presentationml.slide+xml"/>
  <Override PartName="/ppt/slides/slide924.xml" ContentType="application/vnd.openxmlformats-officedocument.presentationml.slide+xml"/>
  <Override PartName="/ppt/slides/slide925.xml" ContentType="application/vnd.openxmlformats-officedocument.presentationml.slide+xml"/>
  <Override PartName="/ppt/slides/slide926.xml" ContentType="application/vnd.openxmlformats-officedocument.presentationml.slide+xml"/>
  <Override PartName="/ppt/slides/slide927.xml" ContentType="application/vnd.openxmlformats-officedocument.presentationml.slide+xml"/>
  <Override PartName="/ppt/slides/slide928.xml" ContentType="application/vnd.openxmlformats-officedocument.presentationml.slide+xml"/>
  <Override PartName="/ppt/slides/slide929.xml" ContentType="application/vnd.openxmlformats-officedocument.presentationml.slide+xml"/>
  <Override PartName="/ppt/slides/slide930.xml" ContentType="application/vnd.openxmlformats-officedocument.presentationml.slide+xml"/>
  <Override PartName="/ppt/slides/slide931.xml" ContentType="application/vnd.openxmlformats-officedocument.presentationml.slide+xml"/>
  <Override PartName="/ppt/slides/slide932.xml" ContentType="application/vnd.openxmlformats-officedocument.presentationml.slide+xml"/>
  <Override PartName="/ppt/slides/slide933.xml" ContentType="application/vnd.openxmlformats-officedocument.presentationml.slide+xml"/>
  <Override PartName="/ppt/slides/slide934.xml" ContentType="application/vnd.openxmlformats-officedocument.presentationml.slide+xml"/>
  <Override PartName="/ppt/slides/slide935.xml" ContentType="application/vnd.openxmlformats-officedocument.presentationml.slide+xml"/>
  <Override PartName="/ppt/slides/slide936.xml" ContentType="application/vnd.openxmlformats-officedocument.presentationml.slide+xml"/>
  <Override PartName="/ppt/slides/slide937.xml" ContentType="application/vnd.openxmlformats-officedocument.presentationml.slide+xml"/>
  <Override PartName="/ppt/slides/slide938.xml" ContentType="application/vnd.openxmlformats-officedocument.presentationml.slide+xml"/>
  <Override PartName="/ppt/slides/slide939.xml" ContentType="application/vnd.openxmlformats-officedocument.presentationml.slide+xml"/>
  <Override PartName="/ppt/slides/slide940.xml" ContentType="application/vnd.openxmlformats-officedocument.presentationml.slide+xml"/>
  <Override PartName="/ppt/slides/slide941.xml" ContentType="application/vnd.openxmlformats-officedocument.presentationml.slide+xml"/>
  <Override PartName="/ppt/slides/slide942.xml" ContentType="application/vnd.openxmlformats-officedocument.presentationml.slide+xml"/>
  <Override PartName="/ppt/slides/slide943.xml" ContentType="application/vnd.openxmlformats-officedocument.presentationml.slide+xml"/>
  <Override PartName="/ppt/slides/slide944.xml" ContentType="application/vnd.openxmlformats-officedocument.presentationml.slide+xml"/>
  <Override PartName="/ppt/slides/slide945.xml" ContentType="application/vnd.openxmlformats-officedocument.presentationml.slide+xml"/>
  <Override PartName="/ppt/slides/slide946.xml" ContentType="application/vnd.openxmlformats-officedocument.presentationml.slide+xml"/>
  <Override PartName="/ppt/slides/slide947.xml" ContentType="application/vnd.openxmlformats-officedocument.presentationml.slide+xml"/>
  <Override PartName="/ppt/slides/slide948.xml" ContentType="application/vnd.openxmlformats-officedocument.presentationml.slide+xml"/>
  <Override PartName="/ppt/slides/slide949.xml" ContentType="application/vnd.openxmlformats-officedocument.presentationml.slide+xml"/>
  <Override PartName="/ppt/slides/slide950.xml" ContentType="application/vnd.openxmlformats-officedocument.presentationml.slide+xml"/>
  <Override PartName="/ppt/slides/slide951.xml" ContentType="application/vnd.openxmlformats-officedocument.presentationml.slide+xml"/>
  <Override PartName="/ppt/slides/slide952.xml" ContentType="application/vnd.openxmlformats-officedocument.presentationml.slide+xml"/>
  <Override PartName="/ppt/slides/slide953.xml" ContentType="application/vnd.openxmlformats-officedocument.presentationml.slide+xml"/>
  <Override PartName="/ppt/slides/slide954.xml" ContentType="application/vnd.openxmlformats-officedocument.presentationml.slide+xml"/>
  <Override PartName="/ppt/slides/slide955.xml" ContentType="application/vnd.openxmlformats-officedocument.presentationml.slide+xml"/>
  <Override PartName="/ppt/slides/slide956.xml" ContentType="application/vnd.openxmlformats-officedocument.presentationml.slide+xml"/>
  <Override PartName="/ppt/slides/slide957.xml" ContentType="application/vnd.openxmlformats-officedocument.presentationml.slide+xml"/>
  <Override PartName="/ppt/slides/slide958.xml" ContentType="application/vnd.openxmlformats-officedocument.presentationml.slide+xml"/>
  <Override PartName="/ppt/slides/slide959.xml" ContentType="application/vnd.openxmlformats-officedocument.presentationml.slide+xml"/>
  <Override PartName="/ppt/slides/slide960.xml" ContentType="application/vnd.openxmlformats-officedocument.presentationml.slide+xml"/>
  <Override PartName="/ppt/slides/slide961.xml" ContentType="application/vnd.openxmlformats-officedocument.presentationml.slide+xml"/>
  <Override PartName="/ppt/slides/slide962.xml" ContentType="application/vnd.openxmlformats-officedocument.presentationml.slide+xml"/>
  <Override PartName="/ppt/slides/slide963.xml" ContentType="application/vnd.openxmlformats-officedocument.presentationml.slide+xml"/>
  <Override PartName="/ppt/slides/slide964.xml" ContentType="application/vnd.openxmlformats-officedocument.presentationml.slide+xml"/>
  <Override PartName="/ppt/slides/slide965.xml" ContentType="application/vnd.openxmlformats-officedocument.presentationml.slide+xml"/>
  <Override PartName="/ppt/slides/slide966.xml" ContentType="application/vnd.openxmlformats-officedocument.presentationml.slide+xml"/>
  <Override PartName="/ppt/slides/slide967.xml" ContentType="application/vnd.openxmlformats-officedocument.presentationml.slide+xml"/>
  <Override PartName="/ppt/slides/slide968.xml" ContentType="application/vnd.openxmlformats-officedocument.presentationml.slide+xml"/>
  <Override PartName="/ppt/slides/slide969.xml" ContentType="application/vnd.openxmlformats-officedocument.presentationml.slide+xml"/>
  <Override PartName="/ppt/slides/slide970.xml" ContentType="application/vnd.openxmlformats-officedocument.presentationml.slide+xml"/>
  <Override PartName="/ppt/slides/slide971.xml" ContentType="application/vnd.openxmlformats-officedocument.presentationml.slide+xml"/>
  <Override PartName="/ppt/slides/slide972.xml" ContentType="application/vnd.openxmlformats-officedocument.presentationml.slide+xml"/>
  <Override PartName="/ppt/slides/slide973.xml" ContentType="application/vnd.openxmlformats-officedocument.presentationml.slide+xml"/>
  <Override PartName="/ppt/slides/slide974.xml" ContentType="application/vnd.openxmlformats-officedocument.presentationml.slide+xml"/>
  <Override PartName="/ppt/slides/slide975.xml" ContentType="application/vnd.openxmlformats-officedocument.presentationml.slide+xml"/>
  <Override PartName="/ppt/slides/slide976.xml" ContentType="application/vnd.openxmlformats-officedocument.presentationml.slide+xml"/>
  <Override PartName="/ppt/slides/slide977.xml" ContentType="application/vnd.openxmlformats-officedocument.presentationml.slide+xml"/>
  <Override PartName="/ppt/slides/slide978.xml" ContentType="application/vnd.openxmlformats-officedocument.presentationml.slide+xml"/>
  <Override PartName="/ppt/slides/slide979.xml" ContentType="application/vnd.openxmlformats-officedocument.presentationml.slide+xml"/>
  <Override PartName="/ppt/slides/slide980.xml" ContentType="application/vnd.openxmlformats-officedocument.presentationml.slide+xml"/>
  <Override PartName="/ppt/slides/slide981.xml" ContentType="application/vnd.openxmlformats-officedocument.presentationml.slide+xml"/>
  <Override PartName="/ppt/slides/slide982.xml" ContentType="application/vnd.openxmlformats-officedocument.presentationml.slide+xml"/>
  <Override PartName="/ppt/slides/slide983.xml" ContentType="application/vnd.openxmlformats-officedocument.presentationml.slide+xml"/>
  <Override PartName="/ppt/slides/slide984.xml" ContentType="application/vnd.openxmlformats-officedocument.presentationml.slide+xml"/>
  <Override PartName="/ppt/slides/slide985.xml" ContentType="application/vnd.openxmlformats-officedocument.presentationml.slide+xml"/>
  <Override PartName="/ppt/slides/slide986.xml" ContentType="application/vnd.openxmlformats-officedocument.presentationml.slide+xml"/>
  <Override PartName="/ppt/slides/slide987.xml" ContentType="application/vnd.openxmlformats-officedocument.presentationml.slide+xml"/>
  <Override PartName="/ppt/slides/slide988.xml" ContentType="application/vnd.openxmlformats-officedocument.presentationml.slide+xml"/>
  <Override PartName="/ppt/slides/slide989.xml" ContentType="application/vnd.openxmlformats-officedocument.presentationml.slide+xml"/>
  <Override PartName="/ppt/slides/slide990.xml" ContentType="application/vnd.openxmlformats-officedocument.presentationml.slide+xml"/>
  <Override PartName="/ppt/slides/slide991.xml" ContentType="application/vnd.openxmlformats-officedocument.presentationml.slide+xml"/>
  <Override PartName="/ppt/slides/slide992.xml" ContentType="application/vnd.openxmlformats-officedocument.presentationml.slide+xml"/>
  <Override PartName="/ppt/slides/slide993.xml" ContentType="application/vnd.openxmlformats-officedocument.presentationml.slide+xml"/>
  <Override PartName="/ppt/slides/slide994.xml" ContentType="application/vnd.openxmlformats-officedocument.presentationml.slide+xml"/>
  <Override PartName="/ppt/slides/slide995.xml" ContentType="application/vnd.openxmlformats-officedocument.presentationml.slide+xml"/>
  <Override PartName="/ppt/slides/slide996.xml" ContentType="application/vnd.openxmlformats-officedocument.presentationml.slide+xml"/>
  <Override PartName="/ppt/slides/slide997.xml" ContentType="application/vnd.openxmlformats-officedocument.presentationml.slide+xml"/>
  <Override PartName="/ppt/slides/slide998.xml" ContentType="application/vnd.openxmlformats-officedocument.presentationml.slide+xml"/>
  <Override PartName="/ppt/slides/slide999.xml" ContentType="application/vnd.openxmlformats-officedocument.presentationml.slide+xml"/>
  <Override PartName="/ppt/slides/slide1000.xml" ContentType="application/vnd.openxmlformats-officedocument.presentationml.slide+xml"/>
  <Override PartName="/ppt/slides/slide1001.xml" ContentType="application/vnd.openxmlformats-officedocument.presentationml.slide+xml"/>
  <Override PartName="/ppt/slides/slide1002.xml" ContentType="application/vnd.openxmlformats-officedocument.presentationml.slide+xml"/>
  <Override PartName="/ppt/slides/slide1003.xml" ContentType="application/vnd.openxmlformats-officedocument.presentationml.slide+xml"/>
  <Override PartName="/ppt/slides/slide1004.xml" ContentType="application/vnd.openxmlformats-officedocument.presentationml.slide+xml"/>
  <Override PartName="/ppt/slides/slide1005.xml" ContentType="application/vnd.openxmlformats-officedocument.presentationml.slide+xml"/>
  <Override PartName="/ppt/slides/slide1006.xml" ContentType="application/vnd.openxmlformats-officedocument.presentationml.slide+xml"/>
  <Override PartName="/ppt/slides/slide1007.xml" ContentType="application/vnd.openxmlformats-officedocument.presentationml.slide+xml"/>
  <Override PartName="/ppt/slides/slide1008.xml" ContentType="application/vnd.openxmlformats-officedocument.presentationml.slide+xml"/>
  <Override PartName="/ppt/slides/slide1009.xml" ContentType="application/vnd.openxmlformats-officedocument.presentationml.slide+xml"/>
  <Override PartName="/ppt/slides/slide1010.xml" ContentType="application/vnd.openxmlformats-officedocument.presentationml.slide+xml"/>
  <Override PartName="/ppt/slides/slide1011.xml" ContentType="application/vnd.openxmlformats-officedocument.presentationml.slide+xml"/>
  <Override PartName="/ppt/slides/slide1012.xml" ContentType="application/vnd.openxmlformats-officedocument.presentationml.slide+xml"/>
  <Override PartName="/ppt/slides/slide1013.xml" ContentType="application/vnd.openxmlformats-officedocument.presentationml.slide+xml"/>
  <Override PartName="/ppt/slides/slide1014.xml" ContentType="application/vnd.openxmlformats-officedocument.presentationml.slide+xml"/>
  <Override PartName="/ppt/slides/slide1015.xml" ContentType="application/vnd.openxmlformats-officedocument.presentationml.slide+xml"/>
  <Override PartName="/ppt/slides/slide1016.xml" ContentType="application/vnd.openxmlformats-officedocument.presentationml.slide+xml"/>
  <Override PartName="/ppt/slides/slide1017.xml" ContentType="application/vnd.openxmlformats-officedocument.presentationml.slide+xml"/>
  <Override PartName="/ppt/slides/slide1018.xml" ContentType="application/vnd.openxmlformats-officedocument.presentationml.slide+xml"/>
  <Override PartName="/ppt/slides/slide1019.xml" ContentType="application/vnd.openxmlformats-officedocument.presentationml.slide+xml"/>
  <Override PartName="/ppt/slides/slide1020.xml" ContentType="application/vnd.openxmlformats-officedocument.presentationml.slide+xml"/>
  <Override PartName="/ppt/slides/slide1021.xml" ContentType="application/vnd.openxmlformats-officedocument.presentationml.slide+xml"/>
  <Override PartName="/ppt/slides/slide1022.xml" ContentType="application/vnd.openxmlformats-officedocument.presentationml.slide+xml"/>
  <Override PartName="/ppt/slides/slide1023.xml" ContentType="application/vnd.openxmlformats-officedocument.presentationml.slide+xml"/>
  <Override PartName="/ppt/slides/slide1024.xml" ContentType="application/vnd.openxmlformats-officedocument.presentationml.slide+xml"/>
  <Override PartName="/ppt/slides/slide1025.xml" ContentType="application/vnd.openxmlformats-officedocument.presentationml.slide+xml"/>
  <Override PartName="/ppt/slides/slide1026.xml" ContentType="application/vnd.openxmlformats-officedocument.presentationml.slide+xml"/>
  <Override PartName="/ppt/slides/slide1027.xml" ContentType="application/vnd.openxmlformats-officedocument.presentationml.slide+xml"/>
  <Override PartName="/ppt/slides/slide1028.xml" ContentType="application/vnd.openxmlformats-officedocument.presentationml.slide+xml"/>
  <Override PartName="/ppt/slides/slide1029.xml" ContentType="application/vnd.openxmlformats-officedocument.presentationml.slide+xml"/>
  <Override PartName="/ppt/slides/slide1030.xml" ContentType="application/vnd.openxmlformats-officedocument.presentationml.slide+xml"/>
  <Override PartName="/ppt/slides/slide1031.xml" ContentType="application/vnd.openxmlformats-officedocument.presentationml.slide+xml"/>
  <Override PartName="/ppt/slides/slide1032.xml" ContentType="application/vnd.openxmlformats-officedocument.presentationml.slide+xml"/>
  <Override PartName="/ppt/slides/slide1033.xml" ContentType="application/vnd.openxmlformats-officedocument.presentationml.slide+xml"/>
  <Override PartName="/ppt/slides/slide1034.xml" ContentType="application/vnd.openxmlformats-officedocument.presentationml.slide+xml"/>
  <Override PartName="/ppt/slides/slide1035.xml" ContentType="application/vnd.openxmlformats-officedocument.presentationml.slide+xml"/>
  <Override PartName="/ppt/slides/slide1036.xml" ContentType="application/vnd.openxmlformats-officedocument.presentationml.slide+xml"/>
  <Override PartName="/ppt/slides/slide1037.xml" ContentType="application/vnd.openxmlformats-officedocument.presentationml.slide+xml"/>
  <Override PartName="/ppt/slides/slide1038.xml" ContentType="application/vnd.openxmlformats-officedocument.presentationml.slide+xml"/>
  <Override PartName="/ppt/slides/slide1039.xml" ContentType="application/vnd.openxmlformats-officedocument.presentationml.slide+xml"/>
  <Override PartName="/ppt/slides/slide1040.xml" ContentType="application/vnd.openxmlformats-officedocument.presentationml.slide+xml"/>
  <Override PartName="/ppt/slides/slide1041.xml" ContentType="application/vnd.openxmlformats-officedocument.presentationml.slide+xml"/>
  <Override PartName="/ppt/slides/slide1042.xml" ContentType="application/vnd.openxmlformats-officedocument.presentationml.slide+xml"/>
  <Override PartName="/ppt/slides/slide1043.xml" ContentType="application/vnd.openxmlformats-officedocument.presentationml.slide+xml"/>
  <Override PartName="/ppt/slides/slide1044.xml" ContentType="application/vnd.openxmlformats-officedocument.presentationml.slide+xml"/>
  <Override PartName="/ppt/slides/slide1045.xml" ContentType="application/vnd.openxmlformats-officedocument.presentationml.slide+xml"/>
  <Override PartName="/ppt/slides/slide1046.xml" ContentType="application/vnd.openxmlformats-officedocument.presentationml.slide+xml"/>
  <Override PartName="/ppt/slides/slide1047.xml" ContentType="application/vnd.openxmlformats-officedocument.presentationml.slide+xml"/>
  <Override PartName="/ppt/slides/slide1048.xml" ContentType="application/vnd.openxmlformats-officedocument.presentationml.slide+xml"/>
  <Override PartName="/ppt/slides/slide1049.xml" ContentType="application/vnd.openxmlformats-officedocument.presentationml.slide+xml"/>
  <Override PartName="/ppt/slides/slide1050.xml" ContentType="application/vnd.openxmlformats-officedocument.presentationml.slide+xml"/>
  <Override PartName="/ppt/slides/slide1051.xml" ContentType="application/vnd.openxmlformats-officedocument.presentationml.slide+xml"/>
  <Override PartName="/ppt/slides/slide1052.xml" ContentType="application/vnd.openxmlformats-officedocument.presentationml.slide+xml"/>
  <Override PartName="/ppt/slides/slide1053.xml" ContentType="application/vnd.openxmlformats-officedocument.presentationml.slide+xml"/>
  <Override PartName="/ppt/slides/slide1054.xml" ContentType="application/vnd.openxmlformats-officedocument.presentationml.slide+xml"/>
  <Override PartName="/ppt/slides/slide1055.xml" ContentType="application/vnd.openxmlformats-officedocument.presentationml.slide+xml"/>
  <Override PartName="/ppt/slides/slide1056.xml" ContentType="application/vnd.openxmlformats-officedocument.presentationml.slide+xml"/>
  <Override PartName="/ppt/slides/slide1057.xml" ContentType="application/vnd.openxmlformats-officedocument.presentationml.slide+xml"/>
  <Override PartName="/ppt/slides/slide1058.xml" ContentType="application/vnd.openxmlformats-officedocument.presentationml.slide+xml"/>
  <Override PartName="/ppt/slides/slide1059.xml" ContentType="application/vnd.openxmlformats-officedocument.presentationml.slide+xml"/>
  <Override PartName="/ppt/slides/slide1060.xml" ContentType="application/vnd.openxmlformats-officedocument.presentationml.slide+xml"/>
  <Override PartName="/ppt/slides/slide1061.xml" ContentType="application/vnd.openxmlformats-officedocument.presentationml.slide+xml"/>
  <Override PartName="/ppt/slides/slide1062.xml" ContentType="application/vnd.openxmlformats-officedocument.presentationml.slide+xml"/>
  <Override PartName="/ppt/slides/slide1063.xml" ContentType="application/vnd.openxmlformats-officedocument.presentationml.slide+xml"/>
  <Override PartName="/ppt/slides/slide1064.xml" ContentType="application/vnd.openxmlformats-officedocument.presentationml.slide+xml"/>
  <Override PartName="/ppt/slides/slide1065.xml" ContentType="application/vnd.openxmlformats-officedocument.presentationml.slide+xml"/>
  <Override PartName="/ppt/slides/slide1066.xml" ContentType="application/vnd.openxmlformats-officedocument.presentationml.slide+xml"/>
  <Override PartName="/ppt/slides/slide1067.xml" ContentType="application/vnd.openxmlformats-officedocument.presentationml.slide+xml"/>
  <Override PartName="/ppt/slides/slide1068.xml" ContentType="application/vnd.openxmlformats-officedocument.presentationml.slide+xml"/>
  <Override PartName="/ppt/slides/slide1069.xml" ContentType="application/vnd.openxmlformats-officedocument.presentationml.slide+xml"/>
  <Override PartName="/ppt/slides/slide1070.xml" ContentType="application/vnd.openxmlformats-officedocument.presentationml.slide+xml"/>
  <Override PartName="/ppt/slides/slide1071.xml" ContentType="application/vnd.openxmlformats-officedocument.presentationml.slide+xml"/>
  <Override PartName="/ppt/slides/slide1072.xml" ContentType="application/vnd.openxmlformats-officedocument.presentationml.slide+xml"/>
  <Override PartName="/ppt/slides/slide1073.xml" ContentType="application/vnd.openxmlformats-officedocument.presentationml.slide+xml"/>
  <Override PartName="/ppt/slides/slide1074.xml" ContentType="application/vnd.openxmlformats-officedocument.presentationml.slide+xml"/>
  <Override PartName="/ppt/slides/slide1075.xml" ContentType="application/vnd.openxmlformats-officedocument.presentationml.slide+xml"/>
  <Override PartName="/ppt/slides/slide1076.xml" ContentType="application/vnd.openxmlformats-officedocument.presentationml.slide+xml"/>
  <Override PartName="/ppt/slides/slide1077.xml" ContentType="application/vnd.openxmlformats-officedocument.presentationml.slide+xml"/>
  <Override PartName="/ppt/slides/slide1078.xml" ContentType="application/vnd.openxmlformats-officedocument.presentationml.slide+xml"/>
  <Override PartName="/ppt/slides/slide1079.xml" ContentType="application/vnd.openxmlformats-officedocument.presentationml.slide+xml"/>
  <Override PartName="/ppt/slides/slide1080.xml" ContentType="application/vnd.openxmlformats-officedocument.presentationml.slide+xml"/>
  <Override PartName="/ppt/slides/slide1081.xml" ContentType="application/vnd.openxmlformats-officedocument.presentationml.slide+xml"/>
  <Override PartName="/ppt/slides/slide1082.xml" ContentType="application/vnd.openxmlformats-officedocument.presentationml.slide+xml"/>
  <Override PartName="/ppt/slides/slide1083.xml" ContentType="application/vnd.openxmlformats-officedocument.presentationml.slide+xml"/>
  <Override PartName="/ppt/slides/slide1084.xml" ContentType="application/vnd.openxmlformats-officedocument.presentationml.slide+xml"/>
  <Override PartName="/ppt/slides/slide1085.xml" ContentType="application/vnd.openxmlformats-officedocument.presentationml.slide+xml"/>
  <Override PartName="/ppt/slides/slide1086.xml" ContentType="application/vnd.openxmlformats-officedocument.presentationml.slide+xml"/>
  <Override PartName="/ppt/slides/slide1087.xml" ContentType="application/vnd.openxmlformats-officedocument.presentationml.slide+xml"/>
  <Override PartName="/ppt/slides/slide1088.xml" ContentType="application/vnd.openxmlformats-officedocument.presentationml.slide+xml"/>
  <Override PartName="/ppt/slides/slide1089.xml" ContentType="application/vnd.openxmlformats-officedocument.presentationml.slide+xml"/>
  <Override PartName="/ppt/slides/slide1090.xml" ContentType="application/vnd.openxmlformats-officedocument.presentationml.slide+xml"/>
  <Override PartName="/ppt/slides/slide1091.xml" ContentType="application/vnd.openxmlformats-officedocument.presentationml.slide+xml"/>
  <Override PartName="/ppt/slides/slide1092.xml" ContentType="application/vnd.openxmlformats-officedocument.presentationml.slide+xml"/>
  <Override PartName="/ppt/slides/slide1093.xml" ContentType="application/vnd.openxmlformats-officedocument.presentationml.slide+xml"/>
  <Override PartName="/ppt/slides/slide1094.xml" ContentType="application/vnd.openxmlformats-officedocument.presentationml.slide+xml"/>
  <Override PartName="/ppt/slides/slide1095.xml" ContentType="application/vnd.openxmlformats-officedocument.presentationml.slide+xml"/>
  <Override PartName="/ppt/slides/slide1096.xml" ContentType="application/vnd.openxmlformats-officedocument.presentationml.slide+xml"/>
  <Override PartName="/ppt/slides/slide1097.xml" ContentType="application/vnd.openxmlformats-officedocument.presentationml.slide+xml"/>
  <Override PartName="/ppt/slides/slide1098.xml" ContentType="application/vnd.openxmlformats-officedocument.presentationml.slide+xml"/>
  <Override PartName="/ppt/slides/slide1099.xml" ContentType="application/vnd.openxmlformats-officedocument.presentationml.slide+xml"/>
  <Override PartName="/ppt/slides/slide1100.xml" ContentType="application/vnd.openxmlformats-officedocument.presentationml.slide+xml"/>
  <Override PartName="/ppt/slides/slide1101.xml" ContentType="application/vnd.openxmlformats-officedocument.presentationml.slide+xml"/>
  <Override PartName="/ppt/slides/slide1102.xml" ContentType="application/vnd.openxmlformats-officedocument.presentationml.slide+xml"/>
  <Override PartName="/ppt/slides/slide1103.xml" ContentType="application/vnd.openxmlformats-officedocument.presentationml.slide+xml"/>
  <Override PartName="/ppt/slides/slide1104.xml" ContentType="application/vnd.openxmlformats-officedocument.presentationml.slide+xml"/>
  <Override PartName="/ppt/slides/slide1105.xml" ContentType="application/vnd.openxmlformats-officedocument.presentationml.slide+xml"/>
  <Override PartName="/ppt/slides/slide1106.xml" ContentType="application/vnd.openxmlformats-officedocument.presentationml.slide+xml"/>
  <Override PartName="/ppt/slides/slide1107.xml" ContentType="application/vnd.openxmlformats-officedocument.presentationml.slide+xml"/>
  <Override PartName="/ppt/slides/slide1108.xml" ContentType="application/vnd.openxmlformats-officedocument.presentationml.slide+xml"/>
  <Override PartName="/ppt/slides/slide1109.xml" ContentType="application/vnd.openxmlformats-officedocument.presentationml.slide+xml"/>
  <Override PartName="/ppt/slides/slide1110.xml" ContentType="application/vnd.openxmlformats-officedocument.presentationml.slide+xml"/>
  <Override PartName="/ppt/slides/slide1111.xml" ContentType="application/vnd.openxmlformats-officedocument.presentationml.slide+xml"/>
  <Override PartName="/ppt/slides/slide1112.xml" ContentType="application/vnd.openxmlformats-officedocument.presentationml.slide+xml"/>
  <Override PartName="/ppt/slides/slide1113.xml" ContentType="application/vnd.openxmlformats-officedocument.presentationml.slide+xml"/>
  <Override PartName="/ppt/slides/slide1114.xml" ContentType="application/vnd.openxmlformats-officedocument.presentationml.slide+xml"/>
  <Override PartName="/ppt/slides/slide1115.xml" ContentType="application/vnd.openxmlformats-officedocument.presentationml.slide+xml"/>
  <Override PartName="/ppt/slides/slide1116.xml" ContentType="application/vnd.openxmlformats-officedocument.presentationml.slide+xml"/>
  <Override PartName="/ppt/slides/slide1117.xml" ContentType="application/vnd.openxmlformats-officedocument.presentationml.slide+xml"/>
  <Override PartName="/ppt/slides/slide1118.xml" ContentType="application/vnd.openxmlformats-officedocument.presentationml.slide+xml"/>
  <Override PartName="/ppt/slides/slide1119.xml" ContentType="application/vnd.openxmlformats-officedocument.presentationml.slide+xml"/>
  <Override PartName="/ppt/slides/slide1120.xml" ContentType="application/vnd.openxmlformats-officedocument.presentationml.slide+xml"/>
  <Override PartName="/ppt/slides/slide1121.xml" ContentType="application/vnd.openxmlformats-officedocument.presentationml.slide+xml"/>
  <Override PartName="/ppt/slides/slide1122.xml" ContentType="application/vnd.openxmlformats-officedocument.presentationml.slide+xml"/>
  <Override PartName="/ppt/slides/slide1123.xml" ContentType="application/vnd.openxmlformats-officedocument.presentationml.slide+xml"/>
  <Override PartName="/ppt/slides/slide1124.xml" ContentType="application/vnd.openxmlformats-officedocument.presentationml.slide+xml"/>
  <Override PartName="/ppt/slides/slide1125.xml" ContentType="application/vnd.openxmlformats-officedocument.presentationml.slide+xml"/>
  <Override PartName="/ppt/slides/slide1126.xml" ContentType="application/vnd.openxmlformats-officedocument.presentationml.slide+xml"/>
  <Override PartName="/ppt/slides/slide1127.xml" ContentType="application/vnd.openxmlformats-officedocument.presentationml.slide+xml"/>
  <Override PartName="/ppt/slides/slide1128.xml" ContentType="application/vnd.openxmlformats-officedocument.presentationml.slide+xml"/>
  <Override PartName="/ppt/slides/slide1129.xml" ContentType="application/vnd.openxmlformats-officedocument.presentationml.slide+xml"/>
  <Override PartName="/ppt/slides/slide1130.xml" ContentType="application/vnd.openxmlformats-officedocument.presentationml.slide+xml"/>
  <Override PartName="/ppt/slides/slide1131.xml" ContentType="application/vnd.openxmlformats-officedocument.presentationml.slide+xml"/>
  <Override PartName="/ppt/slides/slide1132.xml" ContentType="application/vnd.openxmlformats-officedocument.presentationml.slide+xml"/>
  <Override PartName="/ppt/slides/slide1133.xml" ContentType="application/vnd.openxmlformats-officedocument.presentationml.slide+xml"/>
  <Override PartName="/ppt/slides/slide1134.xml" ContentType="application/vnd.openxmlformats-officedocument.presentationml.slide+xml"/>
  <Override PartName="/ppt/slides/slide1135.xml" ContentType="application/vnd.openxmlformats-officedocument.presentationml.slide+xml"/>
  <Override PartName="/ppt/slides/slide1136.xml" ContentType="application/vnd.openxmlformats-officedocument.presentationml.slide+xml"/>
  <Override PartName="/ppt/slides/slide1137.xml" ContentType="application/vnd.openxmlformats-officedocument.presentationml.slide+xml"/>
  <Override PartName="/ppt/slides/slide1138.xml" ContentType="application/vnd.openxmlformats-officedocument.presentationml.slide+xml"/>
  <Override PartName="/ppt/slides/slide1139.xml" ContentType="application/vnd.openxmlformats-officedocument.presentationml.slide+xml"/>
  <Override PartName="/ppt/slides/slide1140.xml" ContentType="application/vnd.openxmlformats-officedocument.presentationml.slide+xml"/>
  <Override PartName="/ppt/slides/slide1141.xml" ContentType="application/vnd.openxmlformats-officedocument.presentationml.slide+xml"/>
  <Override PartName="/ppt/slides/slide1142.xml" ContentType="application/vnd.openxmlformats-officedocument.presentationml.slide+xml"/>
  <Override PartName="/ppt/slides/slide1143.xml" ContentType="application/vnd.openxmlformats-officedocument.presentationml.slide+xml"/>
  <Override PartName="/ppt/slides/slide1144.xml" ContentType="application/vnd.openxmlformats-officedocument.presentationml.slide+xml"/>
  <Override PartName="/ppt/slides/slide1145.xml" ContentType="application/vnd.openxmlformats-officedocument.presentationml.slide+xml"/>
  <Override PartName="/ppt/slides/slide1146.xml" ContentType="application/vnd.openxmlformats-officedocument.presentationml.slide+xml"/>
  <Override PartName="/ppt/slides/slide1147.xml" ContentType="application/vnd.openxmlformats-officedocument.presentationml.slide+xml"/>
  <Override PartName="/ppt/slides/slide1148.xml" ContentType="application/vnd.openxmlformats-officedocument.presentationml.slide+xml"/>
  <Override PartName="/ppt/slides/slide1149.xml" ContentType="application/vnd.openxmlformats-officedocument.presentationml.slide+xml"/>
  <Override PartName="/ppt/slides/slide1150.xml" ContentType="application/vnd.openxmlformats-officedocument.presentationml.slide+xml"/>
  <Override PartName="/ppt/slides/slide1151.xml" ContentType="application/vnd.openxmlformats-officedocument.presentationml.slide+xml"/>
  <Override PartName="/ppt/slides/slide1152.xml" ContentType="application/vnd.openxmlformats-officedocument.presentationml.slide+xml"/>
  <Override PartName="/ppt/slides/slide1153.xml" ContentType="application/vnd.openxmlformats-officedocument.presentationml.slide+xml"/>
  <Override PartName="/ppt/slides/slide1154.xml" ContentType="application/vnd.openxmlformats-officedocument.presentationml.slide+xml"/>
  <Override PartName="/ppt/slides/slide1155.xml" ContentType="application/vnd.openxmlformats-officedocument.presentationml.slide+xml"/>
  <Override PartName="/ppt/slides/slide1156.xml" ContentType="application/vnd.openxmlformats-officedocument.presentationml.slide+xml"/>
  <Override PartName="/ppt/slides/slide1157.xml" ContentType="application/vnd.openxmlformats-officedocument.presentationml.slide+xml"/>
  <Override PartName="/ppt/slides/slide1158.xml" ContentType="application/vnd.openxmlformats-officedocument.presentationml.slide+xml"/>
  <Override PartName="/ppt/slides/slide1159.xml" ContentType="application/vnd.openxmlformats-officedocument.presentationml.slide+xml"/>
  <Override PartName="/ppt/slides/slide1160.xml" ContentType="application/vnd.openxmlformats-officedocument.presentationml.slide+xml"/>
  <Override PartName="/ppt/slides/slide1161.xml" ContentType="application/vnd.openxmlformats-officedocument.presentationml.slide+xml"/>
  <Override PartName="/ppt/slides/slide1162.xml" ContentType="application/vnd.openxmlformats-officedocument.presentationml.slide+xml"/>
  <Override PartName="/ppt/slides/slide1163.xml" ContentType="application/vnd.openxmlformats-officedocument.presentationml.slide+xml"/>
  <Override PartName="/ppt/slides/slide1164.xml" ContentType="application/vnd.openxmlformats-officedocument.presentationml.slide+xml"/>
  <Override PartName="/ppt/slides/slide1165.xml" ContentType="application/vnd.openxmlformats-officedocument.presentationml.slide+xml"/>
  <Override PartName="/ppt/slides/slide1166.xml" ContentType="application/vnd.openxmlformats-officedocument.presentationml.slide+xml"/>
  <Override PartName="/ppt/slides/slide1167.xml" ContentType="application/vnd.openxmlformats-officedocument.presentationml.slide+xml"/>
  <Override PartName="/ppt/slides/slide1168.xml" ContentType="application/vnd.openxmlformats-officedocument.presentationml.slide+xml"/>
  <Override PartName="/ppt/slides/slide1169.xml" ContentType="application/vnd.openxmlformats-officedocument.presentationml.slide+xml"/>
  <Override PartName="/ppt/slides/slide1170.xml" ContentType="application/vnd.openxmlformats-officedocument.presentationml.slide+xml"/>
  <Override PartName="/ppt/slides/slide1171.xml" ContentType="application/vnd.openxmlformats-officedocument.presentationml.slide+xml"/>
  <Override PartName="/ppt/slides/slide1172.xml" ContentType="application/vnd.openxmlformats-officedocument.presentationml.slide+xml"/>
  <Override PartName="/ppt/slides/slide1173.xml" ContentType="application/vnd.openxmlformats-officedocument.presentationml.slide+xml"/>
  <Override PartName="/ppt/slides/slide1174.xml" ContentType="application/vnd.openxmlformats-officedocument.presentationml.slide+xml"/>
  <Override PartName="/ppt/slides/slide1175.xml" ContentType="application/vnd.openxmlformats-officedocument.presentationml.slide+xml"/>
  <Override PartName="/ppt/slides/slide1176.xml" ContentType="application/vnd.openxmlformats-officedocument.presentationml.slide+xml"/>
  <Override PartName="/ppt/slides/slide1177.xml" ContentType="application/vnd.openxmlformats-officedocument.presentationml.slide+xml"/>
  <Override PartName="/ppt/slides/slide1178.xml" ContentType="application/vnd.openxmlformats-officedocument.presentationml.slide+xml"/>
  <Override PartName="/ppt/slides/slide1179.xml" ContentType="application/vnd.openxmlformats-officedocument.presentationml.slide+xml"/>
  <Override PartName="/ppt/slides/slide1180.xml" ContentType="application/vnd.openxmlformats-officedocument.presentationml.slide+xml"/>
  <Override PartName="/ppt/slides/slide1181.xml" ContentType="application/vnd.openxmlformats-officedocument.presentationml.slide+xml"/>
  <Override PartName="/ppt/slides/slide1182.xml" ContentType="application/vnd.openxmlformats-officedocument.presentationml.slide+xml"/>
  <Override PartName="/ppt/slides/slide1183.xml" ContentType="application/vnd.openxmlformats-officedocument.presentationml.slide+xml"/>
  <Override PartName="/ppt/slides/slide1184.xml" ContentType="application/vnd.openxmlformats-officedocument.presentationml.slide+xml"/>
  <Override PartName="/ppt/slides/slide1185.xml" ContentType="application/vnd.openxmlformats-officedocument.presentationml.slide+xml"/>
  <Override PartName="/ppt/slides/slide1186.xml" ContentType="application/vnd.openxmlformats-officedocument.presentationml.slide+xml"/>
  <Override PartName="/ppt/slides/slide1187.xml" ContentType="application/vnd.openxmlformats-officedocument.presentationml.slide+xml"/>
  <Override PartName="/ppt/slides/slide1188.xml" ContentType="application/vnd.openxmlformats-officedocument.presentationml.slide+xml"/>
  <Override PartName="/ppt/slides/slide1189.xml" ContentType="application/vnd.openxmlformats-officedocument.presentationml.slide+xml"/>
  <Override PartName="/ppt/slides/slide1190.xml" ContentType="application/vnd.openxmlformats-officedocument.presentationml.slide+xml"/>
  <Override PartName="/ppt/slides/slide1191.xml" ContentType="application/vnd.openxmlformats-officedocument.presentationml.slide+xml"/>
  <Override PartName="/ppt/slides/slide1192.xml" ContentType="application/vnd.openxmlformats-officedocument.presentationml.slide+xml"/>
  <Override PartName="/ppt/slides/slide1193.xml" ContentType="application/vnd.openxmlformats-officedocument.presentationml.slide+xml"/>
  <Override PartName="/ppt/slides/slide1194.xml" ContentType="application/vnd.openxmlformats-officedocument.presentationml.slide+xml"/>
  <Override PartName="/ppt/slides/slide1195.xml" ContentType="application/vnd.openxmlformats-officedocument.presentationml.slide+xml"/>
  <Override PartName="/ppt/slides/slide1196.xml" ContentType="application/vnd.openxmlformats-officedocument.presentationml.slide+xml"/>
  <Override PartName="/ppt/slides/slide1197.xml" ContentType="application/vnd.openxmlformats-officedocument.presentationml.slide+xml"/>
  <Override PartName="/ppt/slides/slide1198.xml" ContentType="application/vnd.openxmlformats-officedocument.presentationml.slide+xml"/>
  <Override PartName="/ppt/slides/slide1199.xml" ContentType="application/vnd.openxmlformats-officedocument.presentationml.slide+xml"/>
  <Override PartName="/ppt/slides/slide1200.xml" ContentType="application/vnd.openxmlformats-officedocument.presentationml.slide+xml"/>
  <Override PartName="/ppt/slides/slide1201.xml" ContentType="application/vnd.openxmlformats-officedocument.presentationml.slide+xml"/>
  <Override PartName="/ppt/slides/slide1202.xml" ContentType="application/vnd.openxmlformats-officedocument.presentationml.slide+xml"/>
  <Override PartName="/ppt/slides/slide1203.xml" ContentType="application/vnd.openxmlformats-officedocument.presentationml.slide+xml"/>
  <Override PartName="/ppt/slides/slide1204.xml" ContentType="application/vnd.openxmlformats-officedocument.presentationml.slide+xml"/>
  <Override PartName="/ppt/slides/slide1205.xml" ContentType="application/vnd.openxmlformats-officedocument.presentationml.slide+xml"/>
  <Override PartName="/ppt/slides/slide1206.xml" ContentType="application/vnd.openxmlformats-officedocument.presentationml.slide+xml"/>
  <Override PartName="/ppt/slides/slide1207.xml" ContentType="application/vnd.openxmlformats-officedocument.presentationml.slide+xml"/>
  <Override PartName="/ppt/slides/slide1208.xml" ContentType="application/vnd.openxmlformats-officedocument.presentationml.slide+xml"/>
  <Override PartName="/ppt/slides/slide1209.xml" ContentType="application/vnd.openxmlformats-officedocument.presentationml.slide+xml"/>
  <Override PartName="/ppt/slides/slide1210.xml" ContentType="application/vnd.openxmlformats-officedocument.presentationml.slide+xml"/>
  <Override PartName="/ppt/slides/slide1211.xml" ContentType="application/vnd.openxmlformats-officedocument.presentationml.slide+xml"/>
  <Override PartName="/ppt/slides/slide1212.xml" ContentType="application/vnd.openxmlformats-officedocument.presentationml.slide+xml"/>
  <Override PartName="/ppt/slides/slide1213.xml" ContentType="application/vnd.openxmlformats-officedocument.presentationml.slide+xml"/>
  <Override PartName="/ppt/slides/slide1214.xml" ContentType="application/vnd.openxmlformats-officedocument.presentationml.slide+xml"/>
  <Override PartName="/ppt/slides/slide1215.xml" ContentType="application/vnd.openxmlformats-officedocument.presentationml.slide+xml"/>
  <Override PartName="/ppt/slides/slide1216.xml" ContentType="application/vnd.openxmlformats-officedocument.presentationml.slide+xml"/>
  <Override PartName="/ppt/slides/slide1217.xml" ContentType="application/vnd.openxmlformats-officedocument.presentationml.slide+xml"/>
  <Override PartName="/ppt/slides/slide12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220"/>
  </p:notesMasterIdLst>
  <p:sldIdLst>
    <p:sldId id="2903" r:id="rId2"/>
    <p:sldId id="3394" r:id="rId3"/>
    <p:sldId id="4033" r:id="rId4"/>
    <p:sldId id="3464" r:id="rId5"/>
    <p:sldId id="3153" r:id="rId6"/>
    <p:sldId id="3154" r:id="rId7"/>
    <p:sldId id="3465" r:id="rId8"/>
    <p:sldId id="3466" r:id="rId9"/>
    <p:sldId id="4034" r:id="rId10"/>
    <p:sldId id="3774" r:id="rId11"/>
    <p:sldId id="3913" r:id="rId12"/>
    <p:sldId id="4035" r:id="rId13"/>
    <p:sldId id="3791" r:id="rId14"/>
    <p:sldId id="4040" r:id="rId15"/>
    <p:sldId id="4036" r:id="rId16"/>
    <p:sldId id="4037" r:id="rId17"/>
    <p:sldId id="4038" r:id="rId18"/>
    <p:sldId id="4039" r:id="rId19"/>
    <p:sldId id="4045" r:id="rId20"/>
    <p:sldId id="3390" r:id="rId21"/>
    <p:sldId id="4041" r:id="rId22"/>
    <p:sldId id="4042" r:id="rId23"/>
    <p:sldId id="4044" r:id="rId24"/>
    <p:sldId id="276" r:id="rId25"/>
    <p:sldId id="2754" r:id="rId26"/>
    <p:sldId id="3385" r:id="rId27"/>
    <p:sldId id="3387" r:id="rId28"/>
    <p:sldId id="3473" r:id="rId29"/>
    <p:sldId id="3388" r:id="rId30"/>
    <p:sldId id="3474" r:id="rId31"/>
    <p:sldId id="2750" r:id="rId32"/>
    <p:sldId id="2751" r:id="rId33"/>
    <p:sldId id="2764" r:id="rId34"/>
    <p:sldId id="257" r:id="rId35"/>
    <p:sldId id="258" r:id="rId36"/>
    <p:sldId id="259" r:id="rId37"/>
    <p:sldId id="260" r:id="rId38"/>
    <p:sldId id="3972" r:id="rId39"/>
    <p:sldId id="3974" r:id="rId40"/>
    <p:sldId id="4084" r:id="rId41"/>
    <p:sldId id="3973" r:id="rId42"/>
    <p:sldId id="1220" r:id="rId43"/>
    <p:sldId id="261" r:id="rId44"/>
    <p:sldId id="265" r:id="rId45"/>
    <p:sldId id="262" r:id="rId46"/>
    <p:sldId id="278" r:id="rId47"/>
    <p:sldId id="2761" r:id="rId48"/>
    <p:sldId id="277" r:id="rId49"/>
    <p:sldId id="264" r:id="rId50"/>
    <p:sldId id="3837" r:id="rId51"/>
    <p:sldId id="4076" r:id="rId52"/>
    <p:sldId id="2767" r:id="rId53"/>
    <p:sldId id="2904" r:id="rId54"/>
    <p:sldId id="2905" r:id="rId55"/>
    <p:sldId id="4085" r:id="rId56"/>
    <p:sldId id="3975" r:id="rId57"/>
    <p:sldId id="2906" r:id="rId58"/>
    <p:sldId id="2907" r:id="rId59"/>
    <p:sldId id="263" r:id="rId60"/>
    <p:sldId id="266" r:id="rId61"/>
    <p:sldId id="267" r:id="rId62"/>
    <p:sldId id="2765" r:id="rId63"/>
    <p:sldId id="279" r:id="rId64"/>
    <p:sldId id="280" r:id="rId65"/>
    <p:sldId id="1179" r:id="rId66"/>
    <p:sldId id="281" r:id="rId67"/>
    <p:sldId id="282" r:id="rId68"/>
    <p:sldId id="284" r:id="rId69"/>
    <p:sldId id="1180" r:id="rId70"/>
    <p:sldId id="285" r:id="rId71"/>
    <p:sldId id="286" r:id="rId72"/>
    <p:sldId id="1181" r:id="rId73"/>
    <p:sldId id="283" r:id="rId74"/>
    <p:sldId id="2766" r:id="rId75"/>
    <p:sldId id="2908" r:id="rId76"/>
    <p:sldId id="3976" r:id="rId77"/>
    <p:sldId id="2931" r:id="rId78"/>
    <p:sldId id="4077" r:id="rId79"/>
    <p:sldId id="2939" r:id="rId80"/>
    <p:sldId id="1159" r:id="rId81"/>
    <p:sldId id="1162" r:id="rId82"/>
    <p:sldId id="1163" r:id="rId83"/>
    <p:sldId id="1161" r:id="rId84"/>
    <p:sldId id="269" r:id="rId85"/>
    <p:sldId id="2768" r:id="rId86"/>
    <p:sldId id="1160" r:id="rId87"/>
    <p:sldId id="268" r:id="rId88"/>
    <p:sldId id="1165" r:id="rId89"/>
    <p:sldId id="2769" r:id="rId90"/>
    <p:sldId id="2940" r:id="rId91"/>
    <p:sldId id="2909" r:id="rId92"/>
    <p:sldId id="2910" r:id="rId93"/>
    <p:sldId id="3977" r:id="rId94"/>
    <p:sldId id="2932" r:id="rId95"/>
    <p:sldId id="2941" r:id="rId96"/>
    <p:sldId id="2942" r:id="rId97"/>
    <p:sldId id="1166" r:id="rId98"/>
    <p:sldId id="2770" r:id="rId99"/>
    <p:sldId id="270" r:id="rId100"/>
    <p:sldId id="2771" r:id="rId101"/>
    <p:sldId id="2911" r:id="rId102"/>
    <p:sldId id="3978" r:id="rId103"/>
    <p:sldId id="2933" r:id="rId104"/>
    <p:sldId id="2943" r:id="rId105"/>
    <p:sldId id="271" r:id="rId106"/>
    <p:sldId id="272" r:id="rId107"/>
    <p:sldId id="273" r:id="rId108"/>
    <p:sldId id="1167" r:id="rId109"/>
    <p:sldId id="2772" r:id="rId110"/>
    <p:sldId id="1168" r:id="rId111"/>
    <p:sldId id="1169" r:id="rId112"/>
    <p:sldId id="2773" r:id="rId113"/>
    <p:sldId id="2912" r:id="rId114"/>
    <p:sldId id="2913" r:id="rId115"/>
    <p:sldId id="3979" r:id="rId116"/>
    <p:sldId id="2934" r:id="rId117"/>
    <p:sldId id="2944" r:id="rId118"/>
    <p:sldId id="2945" r:id="rId119"/>
    <p:sldId id="274" r:id="rId120"/>
    <p:sldId id="1170" r:id="rId121"/>
    <p:sldId id="2916" r:id="rId122"/>
    <p:sldId id="2774" r:id="rId123"/>
    <p:sldId id="1175" r:id="rId124"/>
    <p:sldId id="1174" r:id="rId125"/>
    <p:sldId id="1176" r:id="rId126"/>
    <p:sldId id="1177" r:id="rId127"/>
    <p:sldId id="1178" r:id="rId128"/>
    <p:sldId id="1182" r:id="rId129"/>
    <p:sldId id="1183" r:id="rId130"/>
    <p:sldId id="1184" r:id="rId131"/>
    <p:sldId id="1185" r:id="rId132"/>
    <p:sldId id="1186" r:id="rId133"/>
    <p:sldId id="1187" r:id="rId134"/>
    <p:sldId id="1188" r:id="rId135"/>
    <p:sldId id="1189" r:id="rId136"/>
    <p:sldId id="3175" r:id="rId137"/>
    <p:sldId id="1198" r:id="rId138"/>
    <p:sldId id="1201" r:id="rId139"/>
    <p:sldId id="1190" r:id="rId140"/>
    <p:sldId id="1199" r:id="rId141"/>
    <p:sldId id="1200" r:id="rId142"/>
    <p:sldId id="1172" r:id="rId143"/>
    <p:sldId id="1143" r:id="rId144"/>
    <p:sldId id="1204" r:id="rId145"/>
    <p:sldId id="1206" r:id="rId146"/>
    <p:sldId id="1205" r:id="rId147"/>
    <p:sldId id="1207" r:id="rId148"/>
    <p:sldId id="1208" r:id="rId149"/>
    <p:sldId id="1209" r:id="rId150"/>
    <p:sldId id="1195" r:id="rId151"/>
    <p:sldId id="2755" r:id="rId152"/>
    <p:sldId id="2756" r:id="rId153"/>
    <p:sldId id="2775" r:id="rId154"/>
    <p:sldId id="4078" r:id="rId155"/>
    <p:sldId id="2915" r:id="rId156"/>
    <p:sldId id="2914" r:id="rId157"/>
    <p:sldId id="3980" r:id="rId158"/>
    <p:sldId id="2935" r:id="rId159"/>
    <p:sldId id="3176" r:id="rId160"/>
    <p:sldId id="2946" r:id="rId161"/>
    <p:sldId id="2947" r:id="rId162"/>
    <p:sldId id="1191" r:id="rId163"/>
    <p:sldId id="2757" r:id="rId164"/>
    <p:sldId id="2776" r:id="rId165"/>
    <p:sldId id="1192" r:id="rId166"/>
    <p:sldId id="2777" r:id="rId167"/>
    <p:sldId id="2917" r:id="rId168"/>
    <p:sldId id="3981" r:id="rId169"/>
    <p:sldId id="2936" r:id="rId170"/>
    <p:sldId id="2948" r:id="rId171"/>
    <p:sldId id="1193" r:id="rId172"/>
    <p:sldId id="2753" r:id="rId173"/>
    <p:sldId id="2759" r:id="rId174"/>
    <p:sldId id="2778" r:id="rId175"/>
    <p:sldId id="2780" r:id="rId176"/>
    <p:sldId id="1211" r:id="rId177"/>
    <p:sldId id="2779" r:id="rId178"/>
    <p:sldId id="2949" r:id="rId179"/>
    <p:sldId id="2930" r:id="rId180"/>
    <p:sldId id="3982" r:id="rId181"/>
    <p:sldId id="2937" r:id="rId182"/>
    <p:sldId id="4079" r:id="rId183"/>
    <p:sldId id="4080" r:id="rId184"/>
    <p:sldId id="1212" r:id="rId185"/>
    <p:sldId id="1213" r:id="rId186"/>
    <p:sldId id="1214" r:id="rId187"/>
    <p:sldId id="1215" r:id="rId188"/>
    <p:sldId id="2929" r:id="rId189"/>
    <p:sldId id="2918" r:id="rId190"/>
    <p:sldId id="4081" r:id="rId191"/>
    <p:sldId id="3158" r:id="rId192"/>
    <p:sldId id="2919" r:id="rId193"/>
    <p:sldId id="2920" r:id="rId194"/>
    <p:sldId id="2921" r:id="rId195"/>
    <p:sldId id="2922" r:id="rId196"/>
    <p:sldId id="2923" r:id="rId197"/>
    <p:sldId id="2924" r:id="rId198"/>
    <p:sldId id="2925" r:id="rId199"/>
    <p:sldId id="2926" r:id="rId200"/>
    <p:sldId id="2927" r:id="rId201"/>
    <p:sldId id="4082" r:id="rId202"/>
    <p:sldId id="2928" r:id="rId203"/>
    <p:sldId id="3983" r:id="rId204"/>
    <p:sldId id="2938" r:id="rId205"/>
    <p:sldId id="2950" r:id="rId206"/>
    <p:sldId id="4083" r:id="rId207"/>
    <p:sldId id="4046" r:id="rId208"/>
    <p:sldId id="4049" r:id="rId209"/>
    <p:sldId id="4050" r:id="rId210"/>
    <p:sldId id="4051" r:id="rId211"/>
    <p:sldId id="4052" r:id="rId212"/>
    <p:sldId id="4053" r:id="rId213"/>
    <p:sldId id="4054" r:id="rId214"/>
    <p:sldId id="4055" r:id="rId215"/>
    <p:sldId id="4056" r:id="rId216"/>
    <p:sldId id="4059" r:id="rId217"/>
    <p:sldId id="4060" r:id="rId218"/>
    <p:sldId id="4061" r:id="rId219"/>
    <p:sldId id="4062" r:id="rId220"/>
    <p:sldId id="4063" r:id="rId221"/>
    <p:sldId id="4064" r:id="rId222"/>
    <p:sldId id="4065" r:id="rId223"/>
    <p:sldId id="4066" r:id="rId224"/>
    <p:sldId id="4067" r:id="rId225"/>
    <p:sldId id="4068" r:id="rId226"/>
    <p:sldId id="4069" r:id="rId227"/>
    <p:sldId id="4070" r:id="rId228"/>
    <p:sldId id="4071" r:id="rId229"/>
    <p:sldId id="4072" r:id="rId230"/>
    <p:sldId id="4073" r:id="rId231"/>
    <p:sldId id="4074" r:id="rId232"/>
    <p:sldId id="4075" r:id="rId233"/>
    <p:sldId id="3392" r:id="rId234"/>
    <p:sldId id="3475" r:id="rId235"/>
    <p:sldId id="3398" r:id="rId236"/>
    <p:sldId id="1216" r:id="rId237"/>
    <p:sldId id="3402" r:id="rId238"/>
    <p:sldId id="4086" r:id="rId239"/>
    <p:sldId id="4104" r:id="rId240"/>
    <p:sldId id="4105" r:id="rId241"/>
    <p:sldId id="4106" r:id="rId242"/>
    <p:sldId id="4107" r:id="rId243"/>
    <p:sldId id="4092" r:id="rId244"/>
    <p:sldId id="4093" r:id="rId245"/>
    <p:sldId id="4094" r:id="rId246"/>
    <p:sldId id="4095" r:id="rId247"/>
    <p:sldId id="4097" r:id="rId248"/>
    <p:sldId id="4108" r:id="rId249"/>
    <p:sldId id="4098" r:id="rId250"/>
    <p:sldId id="4099" r:id="rId251"/>
    <p:sldId id="4100" r:id="rId252"/>
    <p:sldId id="4101" r:id="rId253"/>
    <p:sldId id="4317" r:id="rId254"/>
    <p:sldId id="4103" r:id="rId255"/>
    <p:sldId id="4443" r:id="rId256"/>
    <p:sldId id="1218" r:id="rId257"/>
    <p:sldId id="4109" r:id="rId258"/>
    <p:sldId id="4110" r:id="rId259"/>
    <p:sldId id="2781" r:id="rId260"/>
    <p:sldId id="1217" r:id="rId261"/>
    <p:sldId id="3134" r:id="rId262"/>
    <p:sldId id="2782" r:id="rId263"/>
    <p:sldId id="3159" r:id="rId264"/>
    <p:sldId id="4111" r:id="rId265"/>
    <p:sldId id="3984" r:id="rId266"/>
    <p:sldId id="2951" r:id="rId267"/>
    <p:sldId id="2954" r:id="rId268"/>
    <p:sldId id="1219" r:id="rId269"/>
    <p:sldId id="2956" r:id="rId270"/>
    <p:sldId id="3023" r:id="rId271"/>
    <p:sldId id="2958" r:id="rId272"/>
    <p:sldId id="3160" r:id="rId273"/>
    <p:sldId id="3985" r:id="rId274"/>
    <p:sldId id="2957" r:id="rId275"/>
    <p:sldId id="3025" r:id="rId276"/>
    <p:sldId id="2955" r:id="rId277"/>
    <p:sldId id="2959" r:id="rId278"/>
    <p:sldId id="3135" r:id="rId279"/>
    <p:sldId id="2960" r:id="rId280"/>
    <p:sldId id="3161" r:id="rId281"/>
    <p:sldId id="3986" r:id="rId282"/>
    <p:sldId id="2961" r:id="rId283"/>
    <p:sldId id="3028" r:id="rId284"/>
    <p:sldId id="1221" r:id="rId285"/>
    <p:sldId id="3029" r:id="rId286"/>
    <p:sldId id="3030" r:id="rId287"/>
    <p:sldId id="2962" r:id="rId288"/>
    <p:sldId id="3031" r:id="rId289"/>
    <p:sldId id="3136" r:id="rId290"/>
    <p:sldId id="3032" r:id="rId291"/>
    <p:sldId id="2963" r:id="rId292"/>
    <p:sldId id="3162" r:id="rId293"/>
    <p:sldId id="3163" r:id="rId294"/>
    <p:sldId id="3164" r:id="rId295"/>
    <p:sldId id="3987" r:id="rId296"/>
    <p:sldId id="2964" r:id="rId297"/>
    <p:sldId id="3035" r:id="rId298"/>
    <p:sldId id="3036" r:id="rId299"/>
    <p:sldId id="3037" r:id="rId300"/>
    <p:sldId id="3038" r:id="rId301"/>
    <p:sldId id="2785" r:id="rId302"/>
    <p:sldId id="3039" r:id="rId303"/>
    <p:sldId id="2786" r:id="rId304"/>
    <p:sldId id="4112" r:id="rId305"/>
    <p:sldId id="3165" r:id="rId306"/>
    <p:sldId id="3988" r:id="rId307"/>
    <p:sldId id="2965" r:id="rId308"/>
    <p:sldId id="2787" r:id="rId309"/>
    <p:sldId id="1226" r:id="rId310"/>
    <p:sldId id="2788" r:id="rId311"/>
    <p:sldId id="3041" r:id="rId312"/>
    <p:sldId id="2789" r:id="rId313"/>
    <p:sldId id="3167" r:id="rId314"/>
    <p:sldId id="3989" r:id="rId315"/>
    <p:sldId id="2966" r:id="rId316"/>
    <p:sldId id="3043" r:id="rId317"/>
    <p:sldId id="1227" r:id="rId318"/>
    <p:sldId id="2790" r:id="rId319"/>
    <p:sldId id="3044" r:id="rId320"/>
    <p:sldId id="3137" r:id="rId321"/>
    <p:sldId id="2791" r:id="rId322"/>
    <p:sldId id="3168" r:id="rId323"/>
    <p:sldId id="3169" r:id="rId324"/>
    <p:sldId id="3254" r:id="rId325"/>
    <p:sldId id="3990" r:id="rId326"/>
    <p:sldId id="2967" r:id="rId327"/>
    <p:sldId id="3046" r:id="rId328"/>
    <p:sldId id="1228" r:id="rId329"/>
    <p:sldId id="1229" r:id="rId330"/>
    <p:sldId id="2792" r:id="rId331"/>
    <p:sldId id="3047" r:id="rId332"/>
    <p:sldId id="2793" r:id="rId333"/>
    <p:sldId id="3170" r:id="rId334"/>
    <p:sldId id="3991" r:id="rId335"/>
    <p:sldId id="2968" r:id="rId336"/>
    <p:sldId id="3049" r:id="rId337"/>
    <p:sldId id="1230" r:id="rId338"/>
    <p:sldId id="4295" r:id="rId339"/>
    <p:sldId id="4316" r:id="rId340"/>
    <p:sldId id="4266" r:id="rId341"/>
    <p:sldId id="4267" r:id="rId342"/>
    <p:sldId id="4284" r:id="rId343"/>
    <p:sldId id="4268" r:id="rId344"/>
    <p:sldId id="4269" r:id="rId345"/>
    <p:sldId id="4270" r:id="rId346"/>
    <p:sldId id="4285" r:id="rId347"/>
    <p:sldId id="4272" r:id="rId348"/>
    <p:sldId id="4286" r:id="rId349"/>
    <p:sldId id="4273" r:id="rId350"/>
    <p:sldId id="4275" r:id="rId351"/>
    <p:sldId id="4274" r:id="rId352"/>
    <p:sldId id="4288" r:id="rId353"/>
    <p:sldId id="4287" r:id="rId354"/>
    <p:sldId id="4279" r:id="rId355"/>
    <p:sldId id="4276" r:id="rId356"/>
    <p:sldId id="4289" r:id="rId357"/>
    <p:sldId id="4281" r:id="rId358"/>
    <p:sldId id="4278" r:id="rId359"/>
    <p:sldId id="4292" r:id="rId360"/>
    <p:sldId id="4282" r:id="rId361"/>
    <p:sldId id="4280" r:id="rId362"/>
    <p:sldId id="4294" r:id="rId363"/>
    <p:sldId id="4296" r:id="rId364"/>
    <p:sldId id="4297" r:id="rId365"/>
    <p:sldId id="4298" r:id="rId366"/>
    <p:sldId id="4299" r:id="rId367"/>
    <p:sldId id="4300" r:id="rId368"/>
    <p:sldId id="4301" r:id="rId369"/>
    <p:sldId id="4302" r:id="rId370"/>
    <p:sldId id="4303" r:id="rId371"/>
    <p:sldId id="4304" r:id="rId372"/>
    <p:sldId id="4305" r:id="rId373"/>
    <p:sldId id="4306" r:id="rId374"/>
    <p:sldId id="4307" r:id="rId375"/>
    <p:sldId id="4308" r:id="rId376"/>
    <p:sldId id="4309" r:id="rId377"/>
    <p:sldId id="4313" r:id="rId378"/>
    <p:sldId id="4310" r:id="rId379"/>
    <p:sldId id="4314" r:id="rId380"/>
    <p:sldId id="4315" r:id="rId381"/>
    <p:sldId id="4311" r:id="rId382"/>
    <p:sldId id="4312" r:id="rId383"/>
    <p:sldId id="4420" r:id="rId384"/>
    <p:sldId id="3410" r:id="rId385"/>
    <p:sldId id="3477" r:id="rId386"/>
    <p:sldId id="3411" r:id="rId387"/>
    <p:sldId id="1231" r:id="rId388"/>
    <p:sldId id="4113" r:id="rId389"/>
    <p:sldId id="4114" r:id="rId390"/>
    <p:sldId id="4498" r:id="rId391"/>
    <p:sldId id="4499" r:id="rId392"/>
    <p:sldId id="4500" r:id="rId393"/>
    <p:sldId id="4501" r:id="rId394"/>
    <p:sldId id="4502" r:id="rId395"/>
    <p:sldId id="4120" r:id="rId396"/>
    <p:sldId id="4121" r:id="rId397"/>
    <p:sldId id="4122" r:id="rId398"/>
    <p:sldId id="4123" r:id="rId399"/>
    <p:sldId id="4125" r:id="rId400"/>
    <p:sldId id="4124" r:id="rId401"/>
    <p:sldId id="4126" r:id="rId402"/>
    <p:sldId id="4127" r:id="rId403"/>
    <p:sldId id="4128" r:id="rId404"/>
    <p:sldId id="4129" r:id="rId405"/>
    <p:sldId id="4130" r:id="rId406"/>
    <p:sldId id="4131" r:id="rId407"/>
    <p:sldId id="4132" r:id="rId408"/>
    <p:sldId id="4133" r:id="rId409"/>
    <p:sldId id="3050" r:id="rId410"/>
    <p:sldId id="3053" r:id="rId411"/>
    <p:sldId id="3051" r:id="rId412"/>
    <p:sldId id="3255" r:id="rId413"/>
    <p:sldId id="3992" r:id="rId414"/>
    <p:sldId id="3052" r:id="rId415"/>
    <p:sldId id="3054" r:id="rId416"/>
    <p:sldId id="4134" r:id="rId417"/>
    <p:sldId id="2796" r:id="rId418"/>
    <p:sldId id="2794" r:id="rId419"/>
    <p:sldId id="3056" r:id="rId420"/>
    <p:sldId id="2795" r:id="rId421"/>
    <p:sldId id="3256" r:id="rId422"/>
    <p:sldId id="3993" r:id="rId423"/>
    <p:sldId id="2969" r:id="rId424"/>
    <p:sldId id="3057" r:id="rId425"/>
    <p:sldId id="1233" r:id="rId426"/>
    <p:sldId id="2797" r:id="rId427"/>
    <p:sldId id="3060" r:id="rId428"/>
    <p:sldId id="1492" r:id="rId429"/>
    <p:sldId id="1493" r:id="rId430"/>
    <p:sldId id="4135" r:id="rId431"/>
    <p:sldId id="1494" r:id="rId432"/>
    <p:sldId id="1495" r:id="rId433"/>
    <p:sldId id="1496" r:id="rId434"/>
    <p:sldId id="1497" r:id="rId435"/>
    <p:sldId id="4136" r:id="rId436"/>
    <p:sldId id="1498" r:id="rId437"/>
    <p:sldId id="1499" r:id="rId438"/>
    <p:sldId id="1501" r:id="rId439"/>
    <p:sldId id="4137" r:id="rId440"/>
    <p:sldId id="1503" r:id="rId441"/>
    <p:sldId id="1504" r:id="rId442"/>
    <p:sldId id="4138" r:id="rId443"/>
    <p:sldId id="1505" r:id="rId444"/>
    <p:sldId id="1506" r:id="rId445"/>
    <p:sldId id="4139" r:id="rId446"/>
    <p:sldId id="1507" r:id="rId447"/>
    <p:sldId id="1508" r:id="rId448"/>
    <p:sldId id="1500" r:id="rId449"/>
    <p:sldId id="2798" r:id="rId450"/>
    <p:sldId id="3257" r:id="rId451"/>
    <p:sldId id="3994" r:id="rId452"/>
    <p:sldId id="2970" r:id="rId453"/>
    <p:sldId id="3062" r:id="rId454"/>
    <p:sldId id="1234" r:id="rId455"/>
    <p:sldId id="3066" r:id="rId456"/>
    <p:sldId id="3069" r:id="rId457"/>
    <p:sldId id="3067" r:id="rId458"/>
    <p:sldId id="3258" r:id="rId459"/>
    <p:sldId id="3995" r:id="rId460"/>
    <p:sldId id="3068" r:id="rId461"/>
    <p:sldId id="3071" r:id="rId462"/>
    <p:sldId id="1235" r:id="rId463"/>
    <p:sldId id="2799" r:id="rId464"/>
    <p:sldId id="3063" r:id="rId465"/>
    <p:sldId id="2800" r:id="rId466"/>
    <p:sldId id="3259" r:id="rId467"/>
    <p:sldId id="3996" r:id="rId468"/>
    <p:sldId id="2971" r:id="rId469"/>
    <p:sldId id="3065" r:id="rId470"/>
    <p:sldId id="4141" r:id="rId471"/>
    <p:sldId id="1237" r:id="rId472"/>
    <p:sldId id="1238" r:id="rId473"/>
    <p:sldId id="2801" r:id="rId474"/>
    <p:sldId id="2803" r:id="rId475"/>
    <p:sldId id="2804" r:id="rId476"/>
    <p:sldId id="4142" r:id="rId477"/>
    <p:sldId id="2802" r:id="rId478"/>
    <p:sldId id="3260" r:id="rId479"/>
    <p:sldId id="3261" r:id="rId480"/>
    <p:sldId id="3997" r:id="rId481"/>
    <p:sldId id="3076" r:id="rId482"/>
    <p:sldId id="3077" r:id="rId483"/>
    <p:sldId id="3078" r:id="rId484"/>
    <p:sldId id="4143" r:id="rId485"/>
    <p:sldId id="1239" r:id="rId486"/>
    <p:sldId id="2805" r:id="rId487"/>
    <p:sldId id="2807" r:id="rId488"/>
    <p:sldId id="2806" r:id="rId489"/>
    <p:sldId id="3262" r:id="rId490"/>
    <p:sldId id="3998" r:id="rId491"/>
    <p:sldId id="2972" r:id="rId492"/>
    <p:sldId id="2808" r:id="rId493"/>
    <p:sldId id="1240" r:id="rId494"/>
    <p:sldId id="1241" r:id="rId495"/>
    <p:sldId id="2809" r:id="rId496"/>
    <p:sldId id="2811" r:id="rId497"/>
    <p:sldId id="2810" r:id="rId498"/>
    <p:sldId id="3263" r:id="rId499"/>
    <p:sldId id="4503" r:id="rId500"/>
    <p:sldId id="3999" r:id="rId501"/>
    <p:sldId id="2974" r:id="rId502"/>
    <p:sldId id="2812" r:id="rId503"/>
    <p:sldId id="1242" r:id="rId504"/>
    <p:sldId id="1243" r:id="rId505"/>
    <p:sldId id="2813" r:id="rId506"/>
    <p:sldId id="2815" r:id="rId507"/>
    <p:sldId id="2814" r:id="rId508"/>
    <p:sldId id="3264" r:id="rId509"/>
    <p:sldId id="4000" r:id="rId510"/>
    <p:sldId id="2976" r:id="rId511"/>
    <p:sldId id="2977" r:id="rId512"/>
    <p:sldId id="1246" r:id="rId513"/>
    <p:sldId id="2818" r:id="rId514"/>
    <p:sldId id="2820" r:id="rId515"/>
    <p:sldId id="2819" r:id="rId516"/>
    <p:sldId id="3265" r:id="rId517"/>
    <p:sldId id="3266" r:id="rId518"/>
    <p:sldId id="4001" r:id="rId519"/>
    <p:sldId id="2978" r:id="rId520"/>
    <p:sldId id="2821" r:id="rId521"/>
    <p:sldId id="1247" r:id="rId522"/>
    <p:sldId id="2822" r:id="rId523"/>
    <p:sldId id="2824" r:id="rId524"/>
    <p:sldId id="2823" r:id="rId525"/>
    <p:sldId id="3268" r:id="rId526"/>
    <p:sldId id="4002" r:id="rId527"/>
    <p:sldId id="2980" r:id="rId528"/>
    <p:sldId id="2825" r:id="rId529"/>
    <p:sldId id="1248" r:id="rId530"/>
    <p:sldId id="1245" r:id="rId531"/>
    <p:sldId id="3080" r:id="rId532"/>
    <p:sldId id="4324" r:id="rId533"/>
    <p:sldId id="4318" r:id="rId534"/>
    <p:sldId id="4504" r:id="rId535"/>
    <p:sldId id="4506" r:id="rId536"/>
    <p:sldId id="4320" r:id="rId537"/>
    <p:sldId id="4507" r:id="rId538"/>
    <p:sldId id="4508" r:id="rId539"/>
    <p:sldId id="4322" r:id="rId540"/>
    <p:sldId id="4323" r:id="rId541"/>
    <p:sldId id="4446" r:id="rId542"/>
    <p:sldId id="4325" r:id="rId543"/>
    <p:sldId id="4326" r:id="rId544"/>
    <p:sldId id="4447" r:id="rId545"/>
    <p:sldId id="4327" r:id="rId546"/>
    <p:sldId id="4328" r:id="rId547"/>
    <p:sldId id="4448" r:id="rId548"/>
    <p:sldId id="4329" r:id="rId549"/>
    <p:sldId id="4330" r:id="rId550"/>
    <p:sldId id="4331" r:id="rId551"/>
    <p:sldId id="4449" r:id="rId552"/>
    <p:sldId id="4332" r:id="rId553"/>
    <p:sldId id="4333" r:id="rId554"/>
    <p:sldId id="4450" r:id="rId555"/>
    <p:sldId id="4334" r:id="rId556"/>
    <p:sldId id="4335" r:id="rId557"/>
    <p:sldId id="4451" r:id="rId558"/>
    <p:sldId id="4336" r:id="rId559"/>
    <p:sldId id="4337" r:id="rId560"/>
    <p:sldId id="4452" r:id="rId561"/>
    <p:sldId id="4338" r:id="rId562"/>
    <p:sldId id="4339" r:id="rId563"/>
    <p:sldId id="4453" r:id="rId564"/>
    <p:sldId id="4340" r:id="rId565"/>
    <p:sldId id="4454" r:id="rId566"/>
    <p:sldId id="4341" r:id="rId567"/>
    <p:sldId id="256" r:id="rId568"/>
    <p:sldId id="4463" r:id="rId569"/>
    <p:sldId id="4464" r:id="rId570"/>
    <p:sldId id="4481" r:id="rId571"/>
    <p:sldId id="4482" r:id="rId572"/>
    <p:sldId id="4465" r:id="rId573"/>
    <p:sldId id="4466" r:id="rId574"/>
    <p:sldId id="4483" r:id="rId575"/>
    <p:sldId id="4484" r:id="rId576"/>
    <p:sldId id="4485" r:id="rId577"/>
    <p:sldId id="4486" r:id="rId578"/>
    <p:sldId id="4471" r:id="rId579"/>
    <p:sldId id="4487" r:id="rId580"/>
    <p:sldId id="4488" r:id="rId581"/>
    <p:sldId id="4489" r:id="rId582"/>
    <p:sldId id="4490" r:id="rId583"/>
    <p:sldId id="4474" r:id="rId584"/>
    <p:sldId id="4491" r:id="rId585"/>
    <p:sldId id="4509" r:id="rId586"/>
    <p:sldId id="4477" r:id="rId587"/>
    <p:sldId id="4495" r:id="rId588"/>
    <p:sldId id="4479" r:id="rId589"/>
    <p:sldId id="4496" r:id="rId590"/>
    <p:sldId id="4497" r:id="rId591"/>
    <p:sldId id="3423" r:id="rId592"/>
    <p:sldId id="3480" r:id="rId593"/>
    <p:sldId id="4616" r:id="rId594"/>
    <p:sldId id="4617" r:id="rId595"/>
    <p:sldId id="4618" r:id="rId596"/>
    <p:sldId id="4626" r:id="rId597"/>
    <p:sldId id="4627" r:id="rId598"/>
    <p:sldId id="4628" r:id="rId599"/>
    <p:sldId id="4629" r:id="rId600"/>
    <p:sldId id="4630" r:id="rId601"/>
    <p:sldId id="4631" r:id="rId602"/>
    <p:sldId id="4619" r:id="rId603"/>
    <p:sldId id="4510" r:id="rId604"/>
    <p:sldId id="4144" r:id="rId605"/>
    <p:sldId id="4145" r:id="rId606"/>
    <p:sldId id="4620" r:id="rId607"/>
    <p:sldId id="4621" r:id="rId608"/>
    <p:sldId id="4622" r:id="rId609"/>
    <p:sldId id="4157" r:id="rId610"/>
    <p:sldId id="4163" r:id="rId611"/>
    <p:sldId id="4158" r:id="rId612"/>
    <p:sldId id="4159" r:id="rId613"/>
    <p:sldId id="4160" r:id="rId614"/>
    <p:sldId id="4146" r:id="rId615"/>
    <p:sldId id="4147" r:id="rId616"/>
    <p:sldId id="4148" r:id="rId617"/>
    <p:sldId id="4149" r:id="rId618"/>
    <p:sldId id="4150" r:id="rId619"/>
    <p:sldId id="4151" r:id="rId620"/>
    <p:sldId id="4152" r:id="rId621"/>
    <p:sldId id="4153" r:id="rId622"/>
    <p:sldId id="4154" r:id="rId623"/>
    <p:sldId id="4155" r:id="rId624"/>
    <p:sldId id="4156" r:id="rId625"/>
    <p:sldId id="4623" r:id="rId626"/>
    <p:sldId id="4624" r:id="rId627"/>
    <p:sldId id="4625" r:id="rId628"/>
    <p:sldId id="1383" r:id="rId629"/>
    <p:sldId id="1249" r:id="rId630"/>
    <p:sldId id="1250" r:id="rId631"/>
    <p:sldId id="1251" r:id="rId632"/>
    <p:sldId id="3084" r:id="rId633"/>
    <p:sldId id="2826" r:id="rId634"/>
    <p:sldId id="3085" r:id="rId635"/>
    <p:sldId id="2827" r:id="rId636"/>
    <p:sldId id="3362" r:id="rId637"/>
    <p:sldId id="2985" r:id="rId638"/>
    <p:sldId id="3087" r:id="rId639"/>
    <p:sldId id="1252" r:id="rId640"/>
    <p:sldId id="1253" r:id="rId641"/>
    <p:sldId id="2828" r:id="rId642"/>
    <p:sldId id="3088" r:id="rId643"/>
    <p:sldId id="3138" r:id="rId644"/>
    <p:sldId id="2829" r:id="rId645"/>
    <p:sldId id="3364" r:id="rId646"/>
    <p:sldId id="4511" r:id="rId647"/>
    <p:sldId id="2986" r:id="rId648"/>
    <p:sldId id="3090" r:id="rId649"/>
    <p:sldId id="1254" r:id="rId650"/>
    <p:sldId id="3091" r:id="rId651"/>
    <p:sldId id="3141" r:id="rId652"/>
    <p:sldId id="3171" r:id="rId653"/>
    <p:sldId id="3143" r:id="rId654"/>
    <p:sldId id="3144" r:id="rId655"/>
    <p:sldId id="3092" r:id="rId656"/>
    <p:sldId id="3365" r:id="rId657"/>
    <p:sldId id="3097" r:id="rId658"/>
    <p:sldId id="3366" r:id="rId659"/>
    <p:sldId id="3367" r:id="rId660"/>
    <p:sldId id="3368" r:id="rId661"/>
    <p:sldId id="3369" r:id="rId662"/>
    <p:sldId id="3093" r:id="rId663"/>
    <p:sldId id="3096" r:id="rId664"/>
    <p:sldId id="1255" r:id="rId665"/>
    <p:sldId id="3098" r:id="rId666"/>
    <p:sldId id="3145" r:id="rId667"/>
    <p:sldId id="3099" r:id="rId668"/>
    <p:sldId id="3370" r:id="rId669"/>
    <p:sldId id="3100" r:id="rId670"/>
    <p:sldId id="3103" r:id="rId671"/>
    <p:sldId id="3147" r:id="rId672"/>
    <p:sldId id="1256" r:id="rId673"/>
    <p:sldId id="3148" r:id="rId674"/>
    <p:sldId id="1257" r:id="rId675"/>
    <p:sldId id="2830" r:id="rId676"/>
    <p:sldId id="3150" r:id="rId677"/>
    <p:sldId id="3151" r:id="rId678"/>
    <p:sldId id="2831" r:id="rId679"/>
    <p:sldId id="3152" r:id="rId680"/>
    <p:sldId id="3371" r:id="rId681"/>
    <p:sldId id="3372" r:id="rId682"/>
    <p:sldId id="2987" r:id="rId683"/>
    <p:sldId id="3155" r:id="rId684"/>
    <p:sldId id="3156" r:id="rId685"/>
    <p:sldId id="3157" r:id="rId686"/>
    <p:sldId id="1258" r:id="rId687"/>
    <p:sldId id="2834" r:id="rId688"/>
    <p:sldId id="2836" r:id="rId689"/>
    <p:sldId id="2835" r:id="rId690"/>
    <p:sldId id="3373" r:id="rId691"/>
    <p:sldId id="2989" r:id="rId692"/>
    <p:sldId id="2990" r:id="rId693"/>
    <p:sldId id="1259" r:id="rId694"/>
    <p:sldId id="2838" r:id="rId695"/>
    <p:sldId id="2840" r:id="rId696"/>
    <p:sldId id="2839" r:id="rId697"/>
    <p:sldId id="3374" r:id="rId698"/>
    <p:sldId id="2991" r:id="rId699"/>
    <p:sldId id="2992" r:id="rId700"/>
    <p:sldId id="1260" r:id="rId701"/>
    <p:sldId id="1261" r:id="rId702"/>
    <p:sldId id="1262" r:id="rId703"/>
    <p:sldId id="2842" r:id="rId704"/>
    <p:sldId id="2844" r:id="rId705"/>
    <p:sldId id="2845" r:id="rId706"/>
    <p:sldId id="3177" r:id="rId707"/>
    <p:sldId id="3179" r:id="rId708"/>
    <p:sldId id="3180" r:id="rId709"/>
    <p:sldId id="2843" r:id="rId710"/>
    <p:sldId id="3375" r:id="rId711"/>
    <p:sldId id="3376" r:id="rId712"/>
    <p:sldId id="2993" r:id="rId713"/>
    <p:sldId id="2994" r:id="rId714"/>
    <p:sldId id="2995" r:id="rId715"/>
    <p:sldId id="1263" r:id="rId716"/>
    <p:sldId id="1264" r:id="rId717"/>
    <p:sldId id="2848" r:id="rId718"/>
    <p:sldId id="2850" r:id="rId719"/>
    <p:sldId id="3182" r:id="rId720"/>
    <p:sldId id="2849" r:id="rId721"/>
    <p:sldId id="3377" r:id="rId722"/>
    <p:sldId id="4164" r:id="rId723"/>
    <p:sldId id="2996" r:id="rId724"/>
    <p:sldId id="2997" r:id="rId725"/>
    <p:sldId id="1265" r:id="rId726"/>
    <p:sldId id="1266" r:id="rId727"/>
    <p:sldId id="1267" r:id="rId728"/>
    <p:sldId id="2852" r:id="rId729"/>
    <p:sldId id="2854" r:id="rId730"/>
    <p:sldId id="2853" r:id="rId731"/>
    <p:sldId id="3378" r:id="rId732"/>
    <p:sldId id="4512" r:id="rId733"/>
    <p:sldId id="2998" r:id="rId734"/>
    <p:sldId id="2999" r:id="rId735"/>
    <p:sldId id="1268" r:id="rId736"/>
    <p:sldId id="1269" r:id="rId737"/>
    <p:sldId id="2856" r:id="rId738"/>
    <p:sldId id="3183" r:id="rId739"/>
    <p:sldId id="2858" r:id="rId740"/>
    <p:sldId id="4165" r:id="rId741"/>
    <p:sldId id="2857" r:id="rId742"/>
    <p:sldId id="3380" r:id="rId743"/>
    <p:sldId id="4166" r:id="rId744"/>
    <p:sldId id="4014" r:id="rId745"/>
    <p:sldId id="3000" r:id="rId746"/>
    <p:sldId id="3001" r:id="rId747"/>
    <p:sldId id="4344" r:id="rId748"/>
    <p:sldId id="4342" r:id="rId749"/>
    <p:sldId id="4535" r:id="rId750"/>
    <p:sldId id="4345" r:id="rId751"/>
    <p:sldId id="4514" r:id="rId752"/>
    <p:sldId id="4346" r:id="rId753"/>
    <p:sldId id="4347" r:id="rId754"/>
    <p:sldId id="4348" r:id="rId755"/>
    <p:sldId id="4515" r:id="rId756"/>
    <p:sldId id="4518" r:id="rId757"/>
    <p:sldId id="4533" r:id="rId758"/>
    <p:sldId id="4516" r:id="rId759"/>
    <p:sldId id="4517" r:id="rId760"/>
    <p:sldId id="4536" r:id="rId761"/>
    <p:sldId id="4519" r:id="rId762"/>
    <p:sldId id="4349" r:id="rId763"/>
    <p:sldId id="4350" r:id="rId764"/>
    <p:sldId id="4537" r:id="rId765"/>
    <p:sldId id="4352" r:id="rId766"/>
    <p:sldId id="4353" r:id="rId767"/>
    <p:sldId id="4539" r:id="rId768"/>
    <p:sldId id="4355" r:id="rId769"/>
    <p:sldId id="4356" r:id="rId770"/>
    <p:sldId id="4523" r:id="rId771"/>
    <p:sldId id="4358" r:id="rId772"/>
    <p:sldId id="4359" r:id="rId773"/>
    <p:sldId id="4524" r:id="rId774"/>
    <p:sldId id="4360" r:id="rId775"/>
    <p:sldId id="4540" r:id="rId776"/>
    <p:sldId id="4362" r:id="rId777"/>
    <p:sldId id="4363" r:id="rId778"/>
    <p:sldId id="4364" r:id="rId779"/>
    <p:sldId id="4526" r:id="rId780"/>
    <p:sldId id="4527" r:id="rId781"/>
    <p:sldId id="4541" r:id="rId782"/>
    <p:sldId id="4528" r:id="rId783"/>
    <p:sldId id="4529" r:id="rId784"/>
    <p:sldId id="4530" r:id="rId785"/>
    <p:sldId id="4531" r:id="rId786"/>
    <p:sldId id="4365" r:id="rId787"/>
    <p:sldId id="4366" r:id="rId788"/>
    <p:sldId id="4367" r:id="rId789"/>
    <p:sldId id="4368" r:id="rId790"/>
    <p:sldId id="4532" r:id="rId791"/>
    <p:sldId id="4542" r:id="rId792"/>
    <p:sldId id="4543" r:id="rId793"/>
    <p:sldId id="4609" r:id="rId794"/>
    <p:sldId id="4610" r:id="rId795"/>
    <p:sldId id="4611" r:id="rId796"/>
    <p:sldId id="4612" r:id="rId797"/>
    <p:sldId id="4613" r:id="rId798"/>
    <p:sldId id="4614" r:id="rId799"/>
    <p:sldId id="4615" r:id="rId800"/>
    <p:sldId id="4544" r:id="rId801"/>
    <p:sldId id="4545" r:id="rId802"/>
    <p:sldId id="4551" r:id="rId803"/>
    <p:sldId id="4546" r:id="rId804"/>
    <p:sldId id="4552" r:id="rId805"/>
    <p:sldId id="4547" r:id="rId806"/>
    <p:sldId id="4548" r:id="rId807"/>
    <p:sldId id="4549" r:id="rId808"/>
    <p:sldId id="4550" r:id="rId809"/>
    <p:sldId id="4553" r:id="rId810"/>
    <p:sldId id="4554" r:id="rId811"/>
    <p:sldId id="3436" r:id="rId812"/>
    <p:sldId id="3482" r:id="rId813"/>
    <p:sldId id="4652" r:id="rId814"/>
    <p:sldId id="4653" r:id="rId815"/>
    <p:sldId id="4654" r:id="rId816"/>
    <p:sldId id="4655" r:id="rId817"/>
    <p:sldId id="4656" r:id="rId818"/>
    <p:sldId id="4657" r:id="rId819"/>
    <p:sldId id="4708" r:id="rId820"/>
    <p:sldId id="4167" r:id="rId821"/>
    <p:sldId id="4168" r:id="rId822"/>
    <p:sldId id="4658" r:id="rId823"/>
    <p:sldId id="4185" r:id="rId824"/>
    <p:sldId id="4186" r:id="rId825"/>
    <p:sldId id="4187" r:id="rId826"/>
    <p:sldId id="4188" r:id="rId827"/>
    <p:sldId id="4189" r:id="rId828"/>
    <p:sldId id="4190" r:id="rId829"/>
    <p:sldId id="4174" r:id="rId830"/>
    <p:sldId id="4734" r:id="rId831"/>
    <p:sldId id="4175" r:id="rId832"/>
    <p:sldId id="4176" r:id="rId833"/>
    <p:sldId id="4177" r:id="rId834"/>
    <p:sldId id="4179" r:id="rId835"/>
    <p:sldId id="4178" r:id="rId836"/>
    <p:sldId id="4180" r:id="rId837"/>
    <p:sldId id="4181" r:id="rId838"/>
    <p:sldId id="4182" r:id="rId839"/>
    <p:sldId id="4183" r:id="rId840"/>
    <p:sldId id="4184" r:id="rId841"/>
    <p:sldId id="3437" r:id="rId842"/>
    <p:sldId id="1270" r:id="rId843"/>
    <p:sldId id="4709" r:id="rId844"/>
    <p:sldId id="1272" r:id="rId845"/>
    <p:sldId id="4659" r:id="rId846"/>
    <p:sldId id="1271" r:id="rId847"/>
    <p:sldId id="3108" r:id="rId848"/>
    <p:sldId id="2860" r:id="rId849"/>
    <p:sldId id="4660" r:id="rId850"/>
    <p:sldId id="3109" r:id="rId851"/>
    <p:sldId id="2861" r:id="rId852"/>
    <p:sldId id="4191" r:id="rId853"/>
    <p:sldId id="3002" r:id="rId854"/>
    <p:sldId id="3111" r:id="rId855"/>
    <p:sldId id="1273" r:id="rId856"/>
    <p:sldId id="3112" r:id="rId857"/>
    <p:sldId id="3114" r:id="rId858"/>
    <p:sldId id="4661" r:id="rId859"/>
    <p:sldId id="3116" r:id="rId860"/>
    <p:sldId id="3115" r:id="rId861"/>
    <p:sldId id="3117" r:id="rId862"/>
    <p:sldId id="3113" r:id="rId863"/>
    <p:sldId id="3118" r:id="rId864"/>
    <p:sldId id="1274" r:id="rId865"/>
    <p:sldId id="2862" r:id="rId866"/>
    <p:sldId id="4662" r:id="rId867"/>
    <p:sldId id="3184" r:id="rId868"/>
    <p:sldId id="3185" r:id="rId869"/>
    <p:sldId id="2863" r:id="rId870"/>
    <p:sldId id="4192" r:id="rId871"/>
    <p:sldId id="4194" r:id="rId872"/>
    <p:sldId id="4195" r:id="rId873"/>
    <p:sldId id="3003" r:id="rId874"/>
    <p:sldId id="3004" r:id="rId875"/>
    <p:sldId id="1275" r:id="rId876"/>
    <p:sldId id="2866" r:id="rId877"/>
    <p:sldId id="2870" r:id="rId878"/>
    <p:sldId id="3186" r:id="rId879"/>
    <p:sldId id="2867" r:id="rId880"/>
    <p:sldId id="4193" r:id="rId881"/>
    <p:sldId id="4196" r:id="rId882"/>
    <p:sldId id="3005" r:id="rId883"/>
    <p:sldId id="3006" r:id="rId884"/>
    <p:sldId id="1276" r:id="rId885"/>
    <p:sldId id="2868" r:id="rId886"/>
    <p:sldId id="3187" r:id="rId887"/>
    <p:sldId id="3188" r:id="rId888"/>
    <p:sldId id="2882" r:id="rId889"/>
    <p:sldId id="2869" r:id="rId890"/>
    <p:sldId id="4197" r:id="rId891"/>
    <p:sldId id="3007" r:id="rId892"/>
    <p:sldId id="3008" r:id="rId893"/>
    <p:sldId id="1277" r:id="rId894"/>
    <p:sldId id="3119" r:id="rId895"/>
    <p:sldId id="2872" r:id="rId896"/>
    <p:sldId id="2884" r:id="rId897"/>
    <p:sldId id="2873" r:id="rId898"/>
    <p:sldId id="4198" r:id="rId899"/>
    <p:sldId id="3009" r:id="rId900"/>
    <p:sldId id="3121" r:id="rId901"/>
    <p:sldId id="1278" r:id="rId902"/>
    <p:sldId id="3122" r:id="rId903"/>
    <p:sldId id="3189" r:id="rId904"/>
    <p:sldId id="2874" r:id="rId905"/>
    <p:sldId id="3191" r:id="rId906"/>
    <p:sldId id="3195" r:id="rId907"/>
    <p:sldId id="2875" r:id="rId908"/>
    <p:sldId id="2887" r:id="rId909"/>
    <p:sldId id="4199" r:id="rId910"/>
    <p:sldId id="3011" r:id="rId911"/>
    <p:sldId id="3012" r:id="rId912"/>
    <p:sldId id="3125" r:id="rId913"/>
    <p:sldId id="3197" r:id="rId914"/>
    <p:sldId id="1279" r:id="rId915"/>
    <p:sldId id="2876" r:id="rId916"/>
    <p:sldId id="4664" r:id="rId917"/>
    <p:sldId id="2877" r:id="rId918"/>
    <p:sldId id="4200" r:id="rId919"/>
    <p:sldId id="3013" r:id="rId920"/>
    <p:sldId id="3014" r:id="rId921"/>
    <p:sldId id="1280" r:id="rId922"/>
    <p:sldId id="2878" r:id="rId923"/>
    <p:sldId id="4665" r:id="rId924"/>
    <p:sldId id="2890" r:id="rId925"/>
    <p:sldId id="2879" r:id="rId926"/>
    <p:sldId id="4201" r:id="rId927"/>
    <p:sldId id="3015" r:id="rId928"/>
    <p:sldId id="3016" r:id="rId929"/>
    <p:sldId id="1281" r:id="rId930"/>
    <p:sldId id="2892" r:id="rId931"/>
    <p:sldId id="2894" r:id="rId932"/>
    <p:sldId id="2893" r:id="rId933"/>
    <p:sldId id="4202" r:id="rId934"/>
    <p:sldId id="3017" r:id="rId935"/>
    <p:sldId id="3018" r:id="rId936"/>
    <p:sldId id="1282" r:id="rId937"/>
    <p:sldId id="3128" r:id="rId938"/>
    <p:sldId id="2880" r:id="rId939"/>
    <p:sldId id="3127" r:id="rId940"/>
    <p:sldId id="4666" r:id="rId941"/>
    <p:sldId id="3126" r:id="rId942"/>
    <p:sldId id="2881" r:id="rId943"/>
    <p:sldId id="3129" r:id="rId944"/>
    <p:sldId id="4203" r:id="rId945"/>
    <p:sldId id="3019" r:id="rId946"/>
    <p:sldId id="3131" r:id="rId947"/>
    <p:sldId id="3132" r:id="rId948"/>
    <p:sldId id="1283" r:id="rId949"/>
    <p:sldId id="1284" r:id="rId950"/>
    <p:sldId id="2898" r:id="rId951"/>
    <p:sldId id="2900" r:id="rId952"/>
    <p:sldId id="4667" r:id="rId953"/>
    <p:sldId id="3198" r:id="rId954"/>
    <p:sldId id="2899" r:id="rId955"/>
    <p:sldId id="4204" r:id="rId956"/>
    <p:sldId id="3192" r:id="rId957"/>
    <p:sldId id="3193" r:id="rId958"/>
    <p:sldId id="4205" r:id="rId959"/>
    <p:sldId id="3194" r:id="rId960"/>
    <p:sldId id="4206" r:id="rId961"/>
    <p:sldId id="4207" r:id="rId962"/>
    <p:sldId id="4208" r:id="rId963"/>
    <p:sldId id="4209" r:id="rId964"/>
    <p:sldId id="3021" r:id="rId965"/>
    <p:sldId id="3022" r:id="rId966"/>
    <p:sldId id="4680" r:id="rId967"/>
    <p:sldId id="4681" r:id="rId968"/>
    <p:sldId id="4668" r:id="rId969"/>
    <p:sldId id="4669" r:id="rId970"/>
    <p:sldId id="4670" r:id="rId971"/>
    <p:sldId id="4671" r:id="rId972"/>
    <p:sldId id="4672" r:id="rId973"/>
    <p:sldId id="4710" r:id="rId974"/>
    <p:sldId id="4711" r:id="rId975"/>
    <p:sldId id="4676" r:id="rId976"/>
    <p:sldId id="4677" r:id="rId977"/>
    <p:sldId id="4678" r:id="rId978"/>
    <p:sldId id="4679" r:id="rId979"/>
    <p:sldId id="1285" r:id="rId980"/>
    <p:sldId id="4210" r:id="rId981"/>
    <p:sldId id="4371" r:id="rId982"/>
    <p:sldId id="4369" r:id="rId983"/>
    <p:sldId id="4370" r:id="rId984"/>
    <p:sldId id="4636" r:id="rId985"/>
    <p:sldId id="4372" r:id="rId986"/>
    <p:sldId id="4373" r:id="rId987"/>
    <p:sldId id="4637" r:id="rId988"/>
    <p:sldId id="4374" r:id="rId989"/>
    <p:sldId id="4375" r:id="rId990"/>
    <p:sldId id="4638" r:id="rId991"/>
    <p:sldId id="4376" r:id="rId992"/>
    <p:sldId id="4377" r:id="rId993"/>
    <p:sldId id="4639" r:id="rId994"/>
    <p:sldId id="4378" r:id="rId995"/>
    <p:sldId id="4379" r:id="rId996"/>
    <p:sldId id="4640" r:id="rId997"/>
    <p:sldId id="4380" r:id="rId998"/>
    <p:sldId id="4381" r:id="rId999"/>
    <p:sldId id="4641" r:id="rId1000"/>
    <p:sldId id="4382" r:id="rId1001"/>
    <p:sldId id="4383" r:id="rId1002"/>
    <p:sldId id="4384" r:id="rId1003"/>
    <p:sldId id="4385" r:id="rId1004"/>
    <p:sldId id="4642" r:id="rId1005"/>
    <p:sldId id="4386" r:id="rId1006"/>
    <p:sldId id="4387" r:id="rId1007"/>
    <p:sldId id="4388" r:id="rId1008"/>
    <p:sldId id="4643" r:id="rId1009"/>
    <p:sldId id="4389" r:id="rId1010"/>
    <p:sldId id="4390" r:id="rId1011"/>
    <p:sldId id="4644" r:id="rId1012"/>
    <p:sldId id="4645" r:id="rId1013"/>
    <p:sldId id="4646" r:id="rId1014"/>
    <p:sldId id="4647" r:id="rId1015"/>
    <p:sldId id="4391" r:id="rId1016"/>
    <p:sldId id="4392" r:id="rId1017"/>
    <p:sldId id="4649" r:id="rId1018"/>
    <p:sldId id="4393" r:id="rId1019"/>
    <p:sldId id="4394" r:id="rId1020"/>
    <p:sldId id="4395" r:id="rId1021"/>
    <p:sldId id="4650" r:id="rId1022"/>
    <p:sldId id="4396" r:id="rId1023"/>
    <p:sldId id="4397" r:id="rId1024"/>
    <p:sldId id="4651" r:id="rId1025"/>
    <p:sldId id="4712" r:id="rId1026"/>
    <p:sldId id="4713" r:id="rId1027"/>
    <p:sldId id="4714" r:id="rId1028"/>
    <p:sldId id="4715" r:id="rId1029"/>
    <p:sldId id="4716" r:id="rId1030"/>
    <p:sldId id="4719" r:id="rId1031"/>
    <p:sldId id="4720" r:id="rId1032"/>
    <p:sldId id="4721" r:id="rId1033"/>
    <p:sldId id="4722" r:id="rId1034"/>
    <p:sldId id="4723" r:id="rId1035"/>
    <p:sldId id="4724" r:id="rId1036"/>
    <p:sldId id="4717" r:id="rId1037"/>
    <p:sldId id="4725" r:id="rId1038"/>
    <p:sldId id="4718" r:id="rId1039"/>
    <p:sldId id="4726" r:id="rId1040"/>
    <p:sldId id="4727" r:id="rId1041"/>
    <p:sldId id="4728" r:id="rId1042"/>
    <p:sldId id="4729" r:id="rId1043"/>
    <p:sldId id="4730" r:id="rId1044"/>
    <p:sldId id="4731" r:id="rId1045"/>
    <p:sldId id="4733" r:id="rId1046"/>
    <p:sldId id="4732" r:id="rId1047"/>
    <p:sldId id="3449" r:id="rId1048"/>
    <p:sldId id="3485" r:id="rId1049"/>
    <p:sldId id="3451" r:id="rId1050"/>
    <p:sldId id="4211" r:id="rId1051"/>
    <p:sldId id="4212" r:id="rId1052"/>
    <p:sldId id="4230" r:id="rId1053"/>
    <p:sldId id="4231" r:id="rId1054"/>
    <p:sldId id="4232" r:id="rId1055"/>
    <p:sldId id="4233" r:id="rId1056"/>
    <p:sldId id="4219" r:id="rId1057"/>
    <p:sldId id="4220" r:id="rId1058"/>
    <p:sldId id="4221" r:id="rId1059"/>
    <p:sldId id="4735" r:id="rId1060"/>
    <p:sldId id="4222" r:id="rId1061"/>
    <p:sldId id="4224" r:id="rId1062"/>
    <p:sldId id="4223" r:id="rId1063"/>
    <p:sldId id="4225" r:id="rId1064"/>
    <p:sldId id="4226" r:id="rId1065"/>
    <p:sldId id="4227" r:id="rId1066"/>
    <p:sldId id="4228" r:id="rId1067"/>
    <p:sldId id="4229" r:id="rId1068"/>
    <p:sldId id="4736" r:id="rId1069"/>
    <p:sldId id="3199" r:id="rId1070"/>
    <p:sldId id="1081" r:id="rId1071"/>
    <p:sldId id="1395" r:id="rId1072"/>
    <p:sldId id="1401" r:id="rId1073"/>
    <p:sldId id="3270" r:id="rId1074"/>
    <p:sldId id="1393" r:id="rId1075"/>
    <p:sldId id="2740" r:id="rId1076"/>
    <p:sldId id="1402" r:id="rId1077"/>
    <p:sldId id="1404" r:id="rId1078"/>
    <p:sldId id="1405" r:id="rId1079"/>
    <p:sldId id="4403" r:id="rId1080"/>
    <p:sldId id="1139" r:id="rId1081"/>
    <p:sldId id="4235" r:id="rId1082"/>
    <p:sldId id="1140" r:id="rId1083"/>
    <p:sldId id="4564" r:id="rId1084"/>
    <p:sldId id="4737" r:id="rId1085"/>
    <p:sldId id="3201" r:id="rId1086"/>
    <p:sldId id="3237" r:id="rId1087"/>
    <p:sldId id="4683" r:id="rId1088"/>
    <p:sldId id="3200" r:id="rId1089"/>
    <p:sldId id="3202" r:id="rId1090"/>
    <p:sldId id="4555" r:id="rId1091"/>
    <p:sldId id="4556" r:id="rId1092"/>
    <p:sldId id="4557" r:id="rId1093"/>
    <p:sldId id="4685" r:id="rId1094"/>
    <p:sldId id="4686" r:id="rId1095"/>
    <p:sldId id="4687" r:id="rId1096"/>
    <p:sldId id="4583" r:id="rId1097"/>
    <p:sldId id="4404" r:id="rId1098"/>
    <p:sldId id="1407" r:id="rId1099"/>
    <p:sldId id="1142" r:id="rId1100"/>
    <p:sldId id="3209" r:id="rId1101"/>
    <p:sldId id="4738" r:id="rId1102"/>
    <p:sldId id="4739" r:id="rId1103"/>
    <p:sldId id="3207" r:id="rId1104"/>
    <p:sldId id="4740" r:id="rId1105"/>
    <p:sldId id="3208" r:id="rId1106"/>
    <p:sldId id="4584" r:id="rId1107"/>
    <p:sldId id="4405" r:id="rId1108"/>
    <p:sldId id="1410" r:id="rId1109"/>
    <p:sldId id="1144" r:id="rId1110"/>
    <p:sldId id="3214" r:id="rId1111"/>
    <p:sldId id="4690" r:id="rId1112"/>
    <p:sldId id="4688" r:id="rId1113"/>
    <p:sldId id="4689" r:id="rId1114"/>
    <p:sldId id="4691" r:id="rId1115"/>
    <p:sldId id="4692" r:id="rId1116"/>
    <p:sldId id="4693" r:id="rId1117"/>
    <p:sldId id="4694" r:id="rId1118"/>
    <p:sldId id="3242" r:id="rId1119"/>
    <p:sldId id="4585" r:id="rId1120"/>
    <p:sldId id="4406" r:id="rId1121"/>
    <p:sldId id="3281" r:id="rId1122"/>
    <p:sldId id="4246" r:id="rId1123"/>
    <p:sldId id="3282" r:id="rId1124"/>
    <p:sldId id="3215" r:id="rId1125"/>
    <p:sldId id="4569" r:id="rId1126"/>
    <p:sldId id="4570" r:id="rId1127"/>
    <p:sldId id="3225" r:id="rId1128"/>
    <p:sldId id="4741" r:id="rId1129"/>
    <p:sldId id="4696" r:id="rId1130"/>
    <p:sldId id="4697" r:id="rId1131"/>
    <p:sldId id="4698" r:id="rId1132"/>
    <p:sldId id="4699" r:id="rId1133"/>
    <p:sldId id="4586" r:id="rId1134"/>
    <p:sldId id="4407" r:id="rId1135"/>
    <p:sldId id="3284" r:id="rId1136"/>
    <p:sldId id="3285" r:id="rId1137"/>
    <p:sldId id="3218" r:id="rId1138"/>
    <p:sldId id="4410" r:id="rId1139"/>
    <p:sldId id="4411" r:id="rId1140"/>
    <p:sldId id="4700" r:id="rId1141"/>
    <p:sldId id="4701" r:id="rId1142"/>
    <p:sldId id="4702" r:id="rId1143"/>
    <p:sldId id="4703" r:id="rId1144"/>
    <p:sldId id="4704" r:id="rId1145"/>
    <p:sldId id="4705" r:id="rId1146"/>
    <p:sldId id="4706" r:id="rId1147"/>
    <p:sldId id="3221" r:id="rId1148"/>
    <p:sldId id="4587" r:id="rId1149"/>
    <p:sldId id="4571" r:id="rId1150"/>
    <p:sldId id="3206" r:id="rId1151"/>
    <p:sldId id="3239" r:id="rId1152"/>
    <p:sldId id="3211" r:id="rId1153"/>
    <p:sldId id="4240" r:id="rId1154"/>
    <p:sldId id="4242" r:id="rId1155"/>
    <p:sldId id="4243" r:id="rId1156"/>
    <p:sldId id="4247" r:id="rId1157"/>
    <p:sldId id="4560" r:id="rId1158"/>
    <p:sldId id="4561" r:id="rId1159"/>
    <p:sldId id="4256" r:id="rId1160"/>
    <p:sldId id="4412" r:id="rId1161"/>
    <p:sldId id="4413" r:id="rId1162"/>
    <p:sldId id="4414" r:id="rId1163"/>
    <p:sldId id="4415" r:id="rId1164"/>
    <p:sldId id="4573" r:id="rId1165"/>
    <p:sldId id="4574" r:id="rId1166"/>
    <p:sldId id="4575" r:id="rId1167"/>
    <p:sldId id="4576" r:id="rId1168"/>
    <p:sldId id="4577" r:id="rId1169"/>
    <p:sldId id="4578" r:id="rId1170"/>
    <p:sldId id="4579" r:id="rId1171"/>
    <p:sldId id="4580" r:id="rId1172"/>
    <p:sldId id="4581" r:id="rId1173"/>
    <p:sldId id="4582" r:id="rId1174"/>
    <p:sldId id="4588" r:id="rId1175"/>
    <p:sldId id="4589" r:id="rId1176"/>
    <p:sldId id="4590" r:id="rId1177"/>
    <p:sldId id="4591" r:id="rId1178"/>
    <p:sldId id="4592" r:id="rId1179"/>
    <p:sldId id="4593" r:id="rId1180"/>
    <p:sldId id="4594" r:id="rId1181"/>
    <p:sldId id="4595" r:id="rId1182"/>
    <p:sldId id="4596" r:id="rId1183"/>
    <p:sldId id="4597" r:id="rId1184"/>
    <p:sldId id="4598" r:id="rId1185"/>
    <p:sldId id="4599" r:id="rId1186"/>
    <p:sldId id="4600" r:id="rId1187"/>
    <p:sldId id="4601" r:id="rId1188"/>
    <p:sldId id="4608" r:id="rId1189"/>
    <p:sldId id="4602" r:id="rId1190"/>
    <p:sldId id="4603" r:id="rId1191"/>
    <p:sldId id="4604" r:id="rId1192"/>
    <p:sldId id="4606" r:id="rId1193"/>
    <p:sldId id="4605" r:id="rId1194"/>
    <p:sldId id="4607" r:id="rId1195"/>
    <p:sldId id="4707" r:id="rId1196"/>
    <p:sldId id="4438" r:id="rId1197"/>
    <p:sldId id="4442" r:id="rId1198"/>
    <p:sldId id="4439" r:id="rId1199"/>
    <p:sldId id="4441" r:id="rId1200"/>
    <p:sldId id="4440" r:id="rId1201"/>
    <p:sldId id="4572" r:id="rId1202"/>
    <p:sldId id="4236" r:id="rId1203"/>
    <p:sldId id="4237" r:id="rId1204"/>
    <p:sldId id="4239" r:id="rId1205"/>
    <p:sldId id="4238" r:id="rId1206"/>
    <p:sldId id="3213" r:id="rId1207"/>
    <p:sldId id="3236" r:id="rId1208"/>
    <p:sldId id="4250" r:id="rId1209"/>
    <p:sldId id="4249" r:id="rId1210"/>
    <p:sldId id="4562" r:id="rId1211"/>
    <p:sldId id="4563" r:id="rId1212"/>
    <p:sldId id="4252" r:id="rId1213"/>
    <p:sldId id="4261" r:id="rId1214"/>
    <p:sldId id="4416" r:id="rId1215"/>
    <p:sldId id="4417" r:id="rId1216"/>
    <p:sldId id="4418" r:id="rId1217"/>
    <p:sldId id="4419" r:id="rId1218"/>
    <p:sldId id="3463" r:id="rId1219"/>
  </p:sldIdLst>
  <p:sldSz cx="12192000" cy="6858000"/>
  <p:notesSz cx="7004050" cy="9290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is cleto" initials="lc" lastIdx="2" clrIdx="0">
    <p:extLst>
      <p:ext uri="{19B8F6BF-5375-455C-9EA6-DF929625EA0E}">
        <p15:presenceInfo xmlns:p15="http://schemas.microsoft.com/office/powerpoint/2012/main" userId="a76db6c30197830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49A51F-53AF-4D76-B1E9-0AF46F875C44}" v="7" dt="2026-05-10T09:16:07.9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065" autoAdjust="0"/>
    <p:restoredTop sz="94660"/>
  </p:normalViewPr>
  <p:slideViewPr>
    <p:cSldViewPr snapToGrid="0">
      <p:cViewPr varScale="1">
        <p:scale>
          <a:sx n="63" d="100"/>
          <a:sy n="63" d="100"/>
        </p:scale>
        <p:origin x="64"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1" Type="http://schemas.openxmlformats.org/officeDocument/2006/relationships/slide" Target="slides/slide20.xml"/><Relationship Id="rId170" Type="http://schemas.openxmlformats.org/officeDocument/2006/relationships/slide" Target="slides/slide169.xml"/><Relationship Id="rId268" Type="http://schemas.openxmlformats.org/officeDocument/2006/relationships/slide" Target="slides/slide267.xml"/><Relationship Id="rId475" Type="http://schemas.openxmlformats.org/officeDocument/2006/relationships/slide" Target="slides/slide474.xml"/><Relationship Id="rId682" Type="http://schemas.openxmlformats.org/officeDocument/2006/relationships/slide" Target="slides/slide681.xml"/><Relationship Id="rId128" Type="http://schemas.openxmlformats.org/officeDocument/2006/relationships/slide" Target="slides/slide127.xml"/><Relationship Id="rId335" Type="http://schemas.openxmlformats.org/officeDocument/2006/relationships/slide" Target="slides/slide334.xml"/><Relationship Id="rId542" Type="http://schemas.openxmlformats.org/officeDocument/2006/relationships/slide" Target="slides/slide541.xml"/><Relationship Id="rId987" Type="http://schemas.openxmlformats.org/officeDocument/2006/relationships/slide" Target="slides/slide986.xml"/><Relationship Id="rId1172" Type="http://schemas.openxmlformats.org/officeDocument/2006/relationships/slide" Target="slides/slide1171.xml"/><Relationship Id="rId402" Type="http://schemas.openxmlformats.org/officeDocument/2006/relationships/slide" Target="slides/slide401.xml"/><Relationship Id="rId847" Type="http://schemas.openxmlformats.org/officeDocument/2006/relationships/slide" Target="slides/slide846.xml"/><Relationship Id="rId1032" Type="http://schemas.openxmlformats.org/officeDocument/2006/relationships/slide" Target="slides/slide1031.xml"/><Relationship Id="rId707" Type="http://schemas.openxmlformats.org/officeDocument/2006/relationships/slide" Target="slides/slide706.xml"/><Relationship Id="rId914" Type="http://schemas.openxmlformats.org/officeDocument/2006/relationships/slide" Target="slides/slide913.xml"/><Relationship Id="rId43" Type="http://schemas.openxmlformats.org/officeDocument/2006/relationships/slide" Target="slides/slide42.xml"/><Relationship Id="rId192" Type="http://schemas.openxmlformats.org/officeDocument/2006/relationships/slide" Target="slides/slide191.xml"/><Relationship Id="rId497" Type="http://schemas.openxmlformats.org/officeDocument/2006/relationships/slide" Target="slides/slide496.xml"/><Relationship Id="rId357" Type="http://schemas.openxmlformats.org/officeDocument/2006/relationships/slide" Target="slides/slide356.xml"/><Relationship Id="rId1194" Type="http://schemas.openxmlformats.org/officeDocument/2006/relationships/slide" Target="slides/slide1193.xml"/><Relationship Id="rId217" Type="http://schemas.openxmlformats.org/officeDocument/2006/relationships/slide" Target="slides/slide216.xml"/><Relationship Id="rId564" Type="http://schemas.openxmlformats.org/officeDocument/2006/relationships/slide" Target="slides/slide563.xml"/><Relationship Id="rId771" Type="http://schemas.openxmlformats.org/officeDocument/2006/relationships/slide" Target="slides/slide770.xml"/><Relationship Id="rId869" Type="http://schemas.openxmlformats.org/officeDocument/2006/relationships/slide" Target="slides/slide868.xml"/><Relationship Id="rId424" Type="http://schemas.openxmlformats.org/officeDocument/2006/relationships/slide" Target="slides/slide423.xml"/><Relationship Id="rId631" Type="http://schemas.openxmlformats.org/officeDocument/2006/relationships/slide" Target="slides/slide630.xml"/><Relationship Id="rId729" Type="http://schemas.openxmlformats.org/officeDocument/2006/relationships/slide" Target="slides/slide728.xml"/><Relationship Id="rId1054" Type="http://schemas.openxmlformats.org/officeDocument/2006/relationships/slide" Target="slides/slide1053.xml"/><Relationship Id="rId936" Type="http://schemas.openxmlformats.org/officeDocument/2006/relationships/slide" Target="slides/slide935.xml"/><Relationship Id="rId1121" Type="http://schemas.openxmlformats.org/officeDocument/2006/relationships/slide" Target="slides/slide1120.xml"/><Relationship Id="rId1219" Type="http://schemas.openxmlformats.org/officeDocument/2006/relationships/slide" Target="slides/slide1218.xml"/><Relationship Id="rId65" Type="http://schemas.openxmlformats.org/officeDocument/2006/relationships/slide" Target="slides/slide64.xml"/><Relationship Id="rId281" Type="http://schemas.openxmlformats.org/officeDocument/2006/relationships/slide" Target="slides/slide280.xml"/><Relationship Id="rId141" Type="http://schemas.openxmlformats.org/officeDocument/2006/relationships/slide" Target="slides/slide140.xml"/><Relationship Id="rId379" Type="http://schemas.openxmlformats.org/officeDocument/2006/relationships/slide" Target="slides/slide378.xml"/><Relationship Id="rId586" Type="http://schemas.openxmlformats.org/officeDocument/2006/relationships/slide" Target="slides/slide585.xml"/><Relationship Id="rId793" Type="http://schemas.openxmlformats.org/officeDocument/2006/relationships/slide" Target="slides/slide792.xml"/><Relationship Id="rId7" Type="http://schemas.openxmlformats.org/officeDocument/2006/relationships/slide" Target="slides/slide6.xml"/><Relationship Id="rId239" Type="http://schemas.openxmlformats.org/officeDocument/2006/relationships/slide" Target="slides/slide238.xml"/><Relationship Id="rId446" Type="http://schemas.openxmlformats.org/officeDocument/2006/relationships/slide" Target="slides/slide445.xml"/><Relationship Id="rId653" Type="http://schemas.openxmlformats.org/officeDocument/2006/relationships/slide" Target="slides/slide652.xml"/><Relationship Id="rId1076" Type="http://schemas.openxmlformats.org/officeDocument/2006/relationships/slide" Target="slides/slide1075.xml"/><Relationship Id="rId306" Type="http://schemas.openxmlformats.org/officeDocument/2006/relationships/slide" Target="slides/slide305.xml"/><Relationship Id="rId860" Type="http://schemas.openxmlformats.org/officeDocument/2006/relationships/slide" Target="slides/slide859.xml"/><Relationship Id="rId958" Type="http://schemas.openxmlformats.org/officeDocument/2006/relationships/slide" Target="slides/slide957.xml"/><Relationship Id="rId1143" Type="http://schemas.openxmlformats.org/officeDocument/2006/relationships/slide" Target="slides/slide1142.xml"/><Relationship Id="rId87" Type="http://schemas.openxmlformats.org/officeDocument/2006/relationships/slide" Target="slides/slide86.xml"/><Relationship Id="rId513" Type="http://schemas.openxmlformats.org/officeDocument/2006/relationships/slide" Target="slides/slide512.xml"/><Relationship Id="rId720" Type="http://schemas.openxmlformats.org/officeDocument/2006/relationships/slide" Target="slides/slide719.xml"/><Relationship Id="rId818" Type="http://schemas.openxmlformats.org/officeDocument/2006/relationships/slide" Target="slides/slide817.xml"/><Relationship Id="rId1003" Type="http://schemas.openxmlformats.org/officeDocument/2006/relationships/slide" Target="slides/slide1002.xml"/><Relationship Id="rId1210" Type="http://schemas.openxmlformats.org/officeDocument/2006/relationships/slide" Target="slides/slide1209.xml"/><Relationship Id="rId14" Type="http://schemas.openxmlformats.org/officeDocument/2006/relationships/slide" Target="slides/slide13.xml"/><Relationship Id="rId163" Type="http://schemas.openxmlformats.org/officeDocument/2006/relationships/slide" Target="slides/slide162.xml"/><Relationship Id="rId370" Type="http://schemas.openxmlformats.org/officeDocument/2006/relationships/slide" Target="slides/slide369.xml"/><Relationship Id="rId230" Type="http://schemas.openxmlformats.org/officeDocument/2006/relationships/slide" Target="slides/slide229.xml"/><Relationship Id="rId468" Type="http://schemas.openxmlformats.org/officeDocument/2006/relationships/slide" Target="slides/slide467.xml"/><Relationship Id="rId675" Type="http://schemas.openxmlformats.org/officeDocument/2006/relationships/slide" Target="slides/slide674.xml"/><Relationship Id="rId882" Type="http://schemas.openxmlformats.org/officeDocument/2006/relationships/slide" Target="slides/slide881.xml"/><Relationship Id="rId1098" Type="http://schemas.openxmlformats.org/officeDocument/2006/relationships/slide" Target="slides/slide1097.xml"/><Relationship Id="rId328" Type="http://schemas.openxmlformats.org/officeDocument/2006/relationships/slide" Target="slides/slide327.xml"/><Relationship Id="rId535" Type="http://schemas.openxmlformats.org/officeDocument/2006/relationships/slide" Target="slides/slide534.xml"/><Relationship Id="rId742" Type="http://schemas.openxmlformats.org/officeDocument/2006/relationships/slide" Target="slides/slide741.xml"/><Relationship Id="rId1165" Type="http://schemas.openxmlformats.org/officeDocument/2006/relationships/slide" Target="slides/slide1164.xml"/><Relationship Id="rId602" Type="http://schemas.openxmlformats.org/officeDocument/2006/relationships/slide" Target="slides/slide601.xml"/><Relationship Id="rId1025" Type="http://schemas.openxmlformats.org/officeDocument/2006/relationships/slide" Target="slides/slide1024.xml"/><Relationship Id="rId907" Type="http://schemas.openxmlformats.org/officeDocument/2006/relationships/slide" Target="slides/slide906.xml"/><Relationship Id="rId36" Type="http://schemas.openxmlformats.org/officeDocument/2006/relationships/slide" Target="slides/slide35.xml"/><Relationship Id="rId185" Type="http://schemas.openxmlformats.org/officeDocument/2006/relationships/slide" Target="slides/slide184.xml"/><Relationship Id="rId392" Type="http://schemas.openxmlformats.org/officeDocument/2006/relationships/slide" Target="slides/slide391.xml"/><Relationship Id="rId697" Type="http://schemas.openxmlformats.org/officeDocument/2006/relationships/slide" Target="slides/slide696.xml"/><Relationship Id="rId252" Type="http://schemas.openxmlformats.org/officeDocument/2006/relationships/slide" Target="slides/slide251.xml"/><Relationship Id="rId1187" Type="http://schemas.openxmlformats.org/officeDocument/2006/relationships/slide" Target="slides/slide1186.xml"/><Relationship Id="rId112" Type="http://schemas.openxmlformats.org/officeDocument/2006/relationships/slide" Target="slides/slide111.xml"/><Relationship Id="rId557" Type="http://schemas.openxmlformats.org/officeDocument/2006/relationships/slide" Target="slides/slide556.xml"/><Relationship Id="rId764" Type="http://schemas.openxmlformats.org/officeDocument/2006/relationships/slide" Target="slides/slide763.xml"/><Relationship Id="rId971" Type="http://schemas.openxmlformats.org/officeDocument/2006/relationships/slide" Target="slides/slide970.xml"/><Relationship Id="rId417" Type="http://schemas.openxmlformats.org/officeDocument/2006/relationships/slide" Target="slides/slide416.xml"/><Relationship Id="rId624" Type="http://schemas.openxmlformats.org/officeDocument/2006/relationships/slide" Target="slides/slide623.xml"/><Relationship Id="rId831" Type="http://schemas.openxmlformats.org/officeDocument/2006/relationships/slide" Target="slides/slide830.xml"/><Relationship Id="rId1047" Type="http://schemas.openxmlformats.org/officeDocument/2006/relationships/slide" Target="slides/slide1046.xml"/><Relationship Id="rId929" Type="http://schemas.openxmlformats.org/officeDocument/2006/relationships/slide" Target="slides/slide928.xml"/><Relationship Id="rId1114" Type="http://schemas.openxmlformats.org/officeDocument/2006/relationships/slide" Target="slides/slide1113.xml"/><Relationship Id="rId58" Type="http://schemas.openxmlformats.org/officeDocument/2006/relationships/slide" Target="slides/slide57.xml"/><Relationship Id="rId274" Type="http://schemas.openxmlformats.org/officeDocument/2006/relationships/slide" Target="slides/slide273.xml"/><Relationship Id="rId481" Type="http://schemas.openxmlformats.org/officeDocument/2006/relationships/slide" Target="slides/slide480.xml"/><Relationship Id="rId134" Type="http://schemas.openxmlformats.org/officeDocument/2006/relationships/slide" Target="slides/slide133.xml"/><Relationship Id="rId579" Type="http://schemas.openxmlformats.org/officeDocument/2006/relationships/slide" Target="slides/slide578.xml"/><Relationship Id="rId786" Type="http://schemas.openxmlformats.org/officeDocument/2006/relationships/slide" Target="slides/slide785.xml"/><Relationship Id="rId993" Type="http://schemas.openxmlformats.org/officeDocument/2006/relationships/slide" Target="slides/slide992.xml"/><Relationship Id="rId341" Type="http://schemas.openxmlformats.org/officeDocument/2006/relationships/slide" Target="slides/slide340.xml"/><Relationship Id="rId439" Type="http://schemas.openxmlformats.org/officeDocument/2006/relationships/slide" Target="slides/slide438.xml"/><Relationship Id="rId646" Type="http://schemas.openxmlformats.org/officeDocument/2006/relationships/slide" Target="slides/slide645.xml"/><Relationship Id="rId1069" Type="http://schemas.openxmlformats.org/officeDocument/2006/relationships/slide" Target="slides/slide1068.xml"/><Relationship Id="rId201" Type="http://schemas.openxmlformats.org/officeDocument/2006/relationships/slide" Target="slides/slide200.xml"/><Relationship Id="rId506" Type="http://schemas.openxmlformats.org/officeDocument/2006/relationships/slide" Target="slides/slide505.xml"/><Relationship Id="rId853" Type="http://schemas.openxmlformats.org/officeDocument/2006/relationships/slide" Target="slides/slide852.xml"/><Relationship Id="rId1136" Type="http://schemas.openxmlformats.org/officeDocument/2006/relationships/slide" Target="slides/slide1135.xml"/><Relationship Id="rId713" Type="http://schemas.openxmlformats.org/officeDocument/2006/relationships/slide" Target="slides/slide712.xml"/><Relationship Id="rId920" Type="http://schemas.openxmlformats.org/officeDocument/2006/relationships/slide" Target="slides/slide919.xml"/><Relationship Id="rId1203" Type="http://schemas.openxmlformats.org/officeDocument/2006/relationships/slide" Target="slides/slide1202.xml"/><Relationship Id="rId296" Type="http://schemas.openxmlformats.org/officeDocument/2006/relationships/slide" Target="slides/slide295.xml"/><Relationship Id="rId156" Type="http://schemas.openxmlformats.org/officeDocument/2006/relationships/slide" Target="slides/slide155.xml"/><Relationship Id="rId363" Type="http://schemas.openxmlformats.org/officeDocument/2006/relationships/slide" Target="slides/slide362.xml"/><Relationship Id="rId570" Type="http://schemas.openxmlformats.org/officeDocument/2006/relationships/slide" Target="slides/slide569.xml"/><Relationship Id="rId223" Type="http://schemas.openxmlformats.org/officeDocument/2006/relationships/slide" Target="slides/slide222.xml"/><Relationship Id="rId430" Type="http://schemas.openxmlformats.org/officeDocument/2006/relationships/slide" Target="slides/slide429.xml"/><Relationship Id="rId668" Type="http://schemas.openxmlformats.org/officeDocument/2006/relationships/slide" Target="slides/slide667.xml"/><Relationship Id="rId875" Type="http://schemas.openxmlformats.org/officeDocument/2006/relationships/slide" Target="slides/slide874.xml"/><Relationship Id="rId1060" Type="http://schemas.openxmlformats.org/officeDocument/2006/relationships/slide" Target="slides/slide1059.xml"/><Relationship Id="rId528" Type="http://schemas.openxmlformats.org/officeDocument/2006/relationships/slide" Target="slides/slide527.xml"/><Relationship Id="rId735" Type="http://schemas.openxmlformats.org/officeDocument/2006/relationships/slide" Target="slides/slide734.xml"/><Relationship Id="rId942" Type="http://schemas.openxmlformats.org/officeDocument/2006/relationships/slide" Target="slides/slide941.xml"/><Relationship Id="rId1158" Type="http://schemas.openxmlformats.org/officeDocument/2006/relationships/slide" Target="slides/slide1157.xml"/><Relationship Id="rId1018" Type="http://schemas.openxmlformats.org/officeDocument/2006/relationships/slide" Target="slides/slide1017.xml"/><Relationship Id="rId1225" Type="http://schemas.openxmlformats.org/officeDocument/2006/relationships/tableStyles" Target="tableStyles.xml"/><Relationship Id="rId71" Type="http://schemas.openxmlformats.org/officeDocument/2006/relationships/slide" Target="slides/slide70.xml"/><Relationship Id="rId802" Type="http://schemas.openxmlformats.org/officeDocument/2006/relationships/slide" Target="slides/slide801.xml"/><Relationship Id="rId2" Type="http://schemas.openxmlformats.org/officeDocument/2006/relationships/slide" Target="slides/slide1.xml"/><Relationship Id="rId29" Type="http://schemas.openxmlformats.org/officeDocument/2006/relationships/slide" Target="slides/slide28.xml"/><Relationship Id="rId441" Type="http://schemas.openxmlformats.org/officeDocument/2006/relationships/slide" Target="slides/slide440.xml"/><Relationship Id="rId539" Type="http://schemas.openxmlformats.org/officeDocument/2006/relationships/slide" Target="slides/slide538.xml"/><Relationship Id="rId746" Type="http://schemas.openxmlformats.org/officeDocument/2006/relationships/slide" Target="slides/slide745.xml"/><Relationship Id="rId1071" Type="http://schemas.openxmlformats.org/officeDocument/2006/relationships/slide" Target="slides/slide1070.xml"/><Relationship Id="rId1169" Type="http://schemas.openxmlformats.org/officeDocument/2006/relationships/slide" Target="slides/slide1168.xml"/><Relationship Id="rId178" Type="http://schemas.openxmlformats.org/officeDocument/2006/relationships/slide" Target="slides/slide177.xml"/><Relationship Id="rId301" Type="http://schemas.openxmlformats.org/officeDocument/2006/relationships/slide" Target="slides/slide300.xml"/><Relationship Id="rId953" Type="http://schemas.openxmlformats.org/officeDocument/2006/relationships/slide" Target="slides/slide952.xml"/><Relationship Id="rId1029" Type="http://schemas.openxmlformats.org/officeDocument/2006/relationships/slide" Target="slides/slide1028.xml"/><Relationship Id="rId82" Type="http://schemas.openxmlformats.org/officeDocument/2006/relationships/slide" Target="slides/slide81.xml"/><Relationship Id="rId385" Type="http://schemas.openxmlformats.org/officeDocument/2006/relationships/slide" Target="slides/slide384.xml"/><Relationship Id="rId592" Type="http://schemas.openxmlformats.org/officeDocument/2006/relationships/slide" Target="slides/slide591.xml"/><Relationship Id="rId606" Type="http://schemas.openxmlformats.org/officeDocument/2006/relationships/slide" Target="slides/slide605.xml"/><Relationship Id="rId813" Type="http://schemas.openxmlformats.org/officeDocument/2006/relationships/slide" Target="slides/slide812.xml"/><Relationship Id="rId245" Type="http://schemas.openxmlformats.org/officeDocument/2006/relationships/slide" Target="slides/slide244.xml"/><Relationship Id="rId452" Type="http://schemas.openxmlformats.org/officeDocument/2006/relationships/slide" Target="slides/slide451.xml"/><Relationship Id="rId897" Type="http://schemas.openxmlformats.org/officeDocument/2006/relationships/slide" Target="slides/slide896.xml"/><Relationship Id="rId1082" Type="http://schemas.openxmlformats.org/officeDocument/2006/relationships/slide" Target="slides/slide1081.xml"/><Relationship Id="rId105" Type="http://schemas.openxmlformats.org/officeDocument/2006/relationships/slide" Target="slides/slide104.xml"/><Relationship Id="rId312" Type="http://schemas.openxmlformats.org/officeDocument/2006/relationships/slide" Target="slides/slide311.xml"/><Relationship Id="rId757" Type="http://schemas.openxmlformats.org/officeDocument/2006/relationships/slide" Target="slides/slide756.xml"/><Relationship Id="rId964" Type="http://schemas.openxmlformats.org/officeDocument/2006/relationships/slide" Target="slides/slide963.xml"/><Relationship Id="rId93" Type="http://schemas.openxmlformats.org/officeDocument/2006/relationships/slide" Target="slides/slide92.xml"/><Relationship Id="rId189" Type="http://schemas.openxmlformats.org/officeDocument/2006/relationships/slide" Target="slides/slide188.xml"/><Relationship Id="rId396" Type="http://schemas.openxmlformats.org/officeDocument/2006/relationships/slide" Target="slides/slide395.xml"/><Relationship Id="rId617" Type="http://schemas.openxmlformats.org/officeDocument/2006/relationships/slide" Target="slides/slide616.xml"/><Relationship Id="rId824" Type="http://schemas.openxmlformats.org/officeDocument/2006/relationships/slide" Target="slides/slide823.xml"/><Relationship Id="rId256" Type="http://schemas.openxmlformats.org/officeDocument/2006/relationships/slide" Target="slides/slide255.xml"/><Relationship Id="rId463" Type="http://schemas.openxmlformats.org/officeDocument/2006/relationships/slide" Target="slides/slide462.xml"/><Relationship Id="rId670" Type="http://schemas.openxmlformats.org/officeDocument/2006/relationships/slide" Target="slides/slide669.xml"/><Relationship Id="rId1093" Type="http://schemas.openxmlformats.org/officeDocument/2006/relationships/slide" Target="slides/slide1092.xml"/><Relationship Id="rId1107" Type="http://schemas.openxmlformats.org/officeDocument/2006/relationships/slide" Target="slides/slide1106.xml"/><Relationship Id="rId116" Type="http://schemas.openxmlformats.org/officeDocument/2006/relationships/slide" Target="slides/slide115.xml"/><Relationship Id="rId323" Type="http://schemas.openxmlformats.org/officeDocument/2006/relationships/slide" Target="slides/slide322.xml"/><Relationship Id="rId530" Type="http://schemas.openxmlformats.org/officeDocument/2006/relationships/slide" Target="slides/slide529.xml"/><Relationship Id="rId768" Type="http://schemas.openxmlformats.org/officeDocument/2006/relationships/slide" Target="slides/slide767.xml"/><Relationship Id="rId975" Type="http://schemas.openxmlformats.org/officeDocument/2006/relationships/slide" Target="slides/slide974.xml"/><Relationship Id="rId1160" Type="http://schemas.openxmlformats.org/officeDocument/2006/relationships/slide" Target="slides/slide1159.xml"/><Relationship Id="rId20" Type="http://schemas.openxmlformats.org/officeDocument/2006/relationships/slide" Target="slides/slide19.xml"/><Relationship Id="rId628" Type="http://schemas.openxmlformats.org/officeDocument/2006/relationships/slide" Target="slides/slide627.xml"/><Relationship Id="rId835" Type="http://schemas.openxmlformats.org/officeDocument/2006/relationships/slide" Target="slides/slide834.xml"/><Relationship Id="rId267" Type="http://schemas.openxmlformats.org/officeDocument/2006/relationships/slide" Target="slides/slide266.xml"/><Relationship Id="rId474" Type="http://schemas.openxmlformats.org/officeDocument/2006/relationships/slide" Target="slides/slide473.xml"/><Relationship Id="rId1020" Type="http://schemas.openxmlformats.org/officeDocument/2006/relationships/slide" Target="slides/slide1019.xml"/><Relationship Id="rId1118" Type="http://schemas.openxmlformats.org/officeDocument/2006/relationships/slide" Target="slides/slide1117.xml"/><Relationship Id="rId127" Type="http://schemas.openxmlformats.org/officeDocument/2006/relationships/slide" Target="slides/slide126.xml"/><Relationship Id="rId681" Type="http://schemas.openxmlformats.org/officeDocument/2006/relationships/slide" Target="slides/slide680.xml"/><Relationship Id="rId779" Type="http://schemas.openxmlformats.org/officeDocument/2006/relationships/slide" Target="slides/slide778.xml"/><Relationship Id="rId902" Type="http://schemas.openxmlformats.org/officeDocument/2006/relationships/slide" Target="slides/slide901.xml"/><Relationship Id="rId986" Type="http://schemas.openxmlformats.org/officeDocument/2006/relationships/slide" Target="slides/slide985.xml"/><Relationship Id="rId31" Type="http://schemas.openxmlformats.org/officeDocument/2006/relationships/slide" Target="slides/slide30.xml"/><Relationship Id="rId334" Type="http://schemas.openxmlformats.org/officeDocument/2006/relationships/slide" Target="slides/slide333.xml"/><Relationship Id="rId541" Type="http://schemas.openxmlformats.org/officeDocument/2006/relationships/slide" Target="slides/slide540.xml"/><Relationship Id="rId639" Type="http://schemas.openxmlformats.org/officeDocument/2006/relationships/slide" Target="slides/slide638.xml"/><Relationship Id="rId1171" Type="http://schemas.openxmlformats.org/officeDocument/2006/relationships/slide" Target="slides/slide1170.xml"/><Relationship Id="rId180" Type="http://schemas.openxmlformats.org/officeDocument/2006/relationships/slide" Target="slides/slide179.xml"/><Relationship Id="rId278" Type="http://schemas.openxmlformats.org/officeDocument/2006/relationships/slide" Target="slides/slide277.xml"/><Relationship Id="rId401" Type="http://schemas.openxmlformats.org/officeDocument/2006/relationships/slide" Target="slides/slide400.xml"/><Relationship Id="rId846" Type="http://schemas.openxmlformats.org/officeDocument/2006/relationships/slide" Target="slides/slide845.xml"/><Relationship Id="rId1031" Type="http://schemas.openxmlformats.org/officeDocument/2006/relationships/slide" Target="slides/slide1030.xml"/><Relationship Id="rId1129" Type="http://schemas.openxmlformats.org/officeDocument/2006/relationships/slide" Target="slides/slide1128.xml"/><Relationship Id="rId485" Type="http://schemas.openxmlformats.org/officeDocument/2006/relationships/slide" Target="slides/slide484.xml"/><Relationship Id="rId692" Type="http://schemas.openxmlformats.org/officeDocument/2006/relationships/slide" Target="slides/slide691.xml"/><Relationship Id="rId706" Type="http://schemas.openxmlformats.org/officeDocument/2006/relationships/slide" Target="slides/slide705.xml"/><Relationship Id="rId913" Type="http://schemas.openxmlformats.org/officeDocument/2006/relationships/slide" Target="slides/slide912.xml"/><Relationship Id="rId42" Type="http://schemas.openxmlformats.org/officeDocument/2006/relationships/slide" Target="slides/slide41.xml"/><Relationship Id="rId138" Type="http://schemas.openxmlformats.org/officeDocument/2006/relationships/slide" Target="slides/slide137.xml"/><Relationship Id="rId345" Type="http://schemas.openxmlformats.org/officeDocument/2006/relationships/slide" Target="slides/slide344.xml"/><Relationship Id="rId552" Type="http://schemas.openxmlformats.org/officeDocument/2006/relationships/slide" Target="slides/slide551.xml"/><Relationship Id="rId997" Type="http://schemas.openxmlformats.org/officeDocument/2006/relationships/slide" Target="slides/slide996.xml"/><Relationship Id="rId1182" Type="http://schemas.openxmlformats.org/officeDocument/2006/relationships/slide" Target="slides/slide1181.xml"/><Relationship Id="rId191" Type="http://schemas.openxmlformats.org/officeDocument/2006/relationships/slide" Target="slides/slide190.xml"/><Relationship Id="rId205" Type="http://schemas.openxmlformats.org/officeDocument/2006/relationships/slide" Target="slides/slide204.xml"/><Relationship Id="rId412" Type="http://schemas.openxmlformats.org/officeDocument/2006/relationships/slide" Target="slides/slide411.xml"/><Relationship Id="rId857" Type="http://schemas.openxmlformats.org/officeDocument/2006/relationships/slide" Target="slides/slide856.xml"/><Relationship Id="rId1042" Type="http://schemas.openxmlformats.org/officeDocument/2006/relationships/slide" Target="slides/slide1041.xml"/><Relationship Id="rId289" Type="http://schemas.openxmlformats.org/officeDocument/2006/relationships/slide" Target="slides/slide288.xml"/><Relationship Id="rId496" Type="http://schemas.openxmlformats.org/officeDocument/2006/relationships/slide" Target="slides/slide495.xml"/><Relationship Id="rId717" Type="http://schemas.openxmlformats.org/officeDocument/2006/relationships/slide" Target="slides/slide716.xml"/><Relationship Id="rId924" Type="http://schemas.openxmlformats.org/officeDocument/2006/relationships/slide" Target="slides/slide923.xml"/><Relationship Id="rId53" Type="http://schemas.openxmlformats.org/officeDocument/2006/relationships/slide" Target="slides/slide52.xml"/><Relationship Id="rId149" Type="http://schemas.openxmlformats.org/officeDocument/2006/relationships/slide" Target="slides/slide148.xml"/><Relationship Id="rId356" Type="http://schemas.openxmlformats.org/officeDocument/2006/relationships/slide" Target="slides/slide355.xml"/><Relationship Id="rId563" Type="http://schemas.openxmlformats.org/officeDocument/2006/relationships/slide" Target="slides/slide562.xml"/><Relationship Id="rId770" Type="http://schemas.openxmlformats.org/officeDocument/2006/relationships/slide" Target="slides/slide769.xml"/><Relationship Id="rId1193" Type="http://schemas.openxmlformats.org/officeDocument/2006/relationships/slide" Target="slides/slide1192.xml"/><Relationship Id="rId1207" Type="http://schemas.openxmlformats.org/officeDocument/2006/relationships/slide" Target="slides/slide1206.xml"/><Relationship Id="rId216" Type="http://schemas.openxmlformats.org/officeDocument/2006/relationships/slide" Target="slides/slide215.xml"/><Relationship Id="rId423" Type="http://schemas.openxmlformats.org/officeDocument/2006/relationships/slide" Target="slides/slide422.xml"/><Relationship Id="rId868" Type="http://schemas.openxmlformats.org/officeDocument/2006/relationships/slide" Target="slides/slide867.xml"/><Relationship Id="rId1053" Type="http://schemas.openxmlformats.org/officeDocument/2006/relationships/slide" Target="slides/slide1052.xml"/><Relationship Id="rId630" Type="http://schemas.openxmlformats.org/officeDocument/2006/relationships/slide" Target="slides/slide629.xml"/><Relationship Id="rId728" Type="http://schemas.openxmlformats.org/officeDocument/2006/relationships/slide" Target="slides/slide727.xml"/><Relationship Id="rId935" Type="http://schemas.openxmlformats.org/officeDocument/2006/relationships/slide" Target="slides/slide934.xml"/><Relationship Id="rId64" Type="http://schemas.openxmlformats.org/officeDocument/2006/relationships/slide" Target="slides/slide63.xml"/><Relationship Id="rId367" Type="http://schemas.openxmlformats.org/officeDocument/2006/relationships/slide" Target="slides/slide366.xml"/><Relationship Id="rId574" Type="http://schemas.openxmlformats.org/officeDocument/2006/relationships/slide" Target="slides/slide573.xml"/><Relationship Id="rId1120" Type="http://schemas.openxmlformats.org/officeDocument/2006/relationships/slide" Target="slides/slide1119.xml"/><Relationship Id="rId1218" Type="http://schemas.openxmlformats.org/officeDocument/2006/relationships/slide" Target="slides/slide1217.xml"/><Relationship Id="rId227" Type="http://schemas.openxmlformats.org/officeDocument/2006/relationships/slide" Target="slides/slide226.xml"/><Relationship Id="rId781" Type="http://schemas.openxmlformats.org/officeDocument/2006/relationships/slide" Target="slides/slide780.xml"/><Relationship Id="rId879" Type="http://schemas.openxmlformats.org/officeDocument/2006/relationships/slide" Target="slides/slide878.xml"/><Relationship Id="rId434" Type="http://schemas.openxmlformats.org/officeDocument/2006/relationships/slide" Target="slides/slide433.xml"/><Relationship Id="rId641" Type="http://schemas.openxmlformats.org/officeDocument/2006/relationships/slide" Target="slides/slide640.xml"/><Relationship Id="rId739" Type="http://schemas.openxmlformats.org/officeDocument/2006/relationships/slide" Target="slides/slide738.xml"/><Relationship Id="rId1064" Type="http://schemas.openxmlformats.org/officeDocument/2006/relationships/slide" Target="slides/slide1063.xml"/><Relationship Id="rId280" Type="http://schemas.openxmlformats.org/officeDocument/2006/relationships/slide" Target="slides/slide279.xml"/><Relationship Id="rId501" Type="http://schemas.openxmlformats.org/officeDocument/2006/relationships/slide" Target="slides/slide500.xml"/><Relationship Id="rId946" Type="http://schemas.openxmlformats.org/officeDocument/2006/relationships/slide" Target="slides/slide945.xml"/><Relationship Id="rId1131" Type="http://schemas.openxmlformats.org/officeDocument/2006/relationships/slide" Target="slides/slide1130.xml"/><Relationship Id="rId75" Type="http://schemas.openxmlformats.org/officeDocument/2006/relationships/slide" Target="slides/slide74.xml"/><Relationship Id="rId140" Type="http://schemas.openxmlformats.org/officeDocument/2006/relationships/slide" Target="slides/slide139.xml"/><Relationship Id="rId378" Type="http://schemas.openxmlformats.org/officeDocument/2006/relationships/slide" Target="slides/slide377.xml"/><Relationship Id="rId585" Type="http://schemas.openxmlformats.org/officeDocument/2006/relationships/slide" Target="slides/slide584.xml"/><Relationship Id="rId792" Type="http://schemas.openxmlformats.org/officeDocument/2006/relationships/slide" Target="slides/slide791.xml"/><Relationship Id="rId806" Type="http://schemas.openxmlformats.org/officeDocument/2006/relationships/slide" Target="slides/slide805.xml"/><Relationship Id="rId6" Type="http://schemas.openxmlformats.org/officeDocument/2006/relationships/slide" Target="slides/slide5.xml"/><Relationship Id="rId238" Type="http://schemas.openxmlformats.org/officeDocument/2006/relationships/slide" Target="slides/slide237.xml"/><Relationship Id="rId445" Type="http://schemas.openxmlformats.org/officeDocument/2006/relationships/slide" Target="slides/slide444.xml"/><Relationship Id="rId652" Type="http://schemas.openxmlformats.org/officeDocument/2006/relationships/slide" Target="slides/slide651.xml"/><Relationship Id="rId1075" Type="http://schemas.openxmlformats.org/officeDocument/2006/relationships/slide" Target="slides/slide1074.xml"/><Relationship Id="rId291" Type="http://schemas.openxmlformats.org/officeDocument/2006/relationships/slide" Target="slides/slide290.xml"/><Relationship Id="rId305" Type="http://schemas.openxmlformats.org/officeDocument/2006/relationships/slide" Target="slides/slide304.xml"/><Relationship Id="rId512" Type="http://schemas.openxmlformats.org/officeDocument/2006/relationships/slide" Target="slides/slide511.xml"/><Relationship Id="rId957" Type="http://schemas.openxmlformats.org/officeDocument/2006/relationships/slide" Target="slides/slide956.xml"/><Relationship Id="rId1142" Type="http://schemas.openxmlformats.org/officeDocument/2006/relationships/slide" Target="slides/slide1141.xml"/><Relationship Id="rId86" Type="http://schemas.openxmlformats.org/officeDocument/2006/relationships/slide" Target="slides/slide85.xml"/><Relationship Id="rId151" Type="http://schemas.openxmlformats.org/officeDocument/2006/relationships/slide" Target="slides/slide150.xml"/><Relationship Id="rId389" Type="http://schemas.openxmlformats.org/officeDocument/2006/relationships/slide" Target="slides/slide388.xml"/><Relationship Id="rId596" Type="http://schemas.openxmlformats.org/officeDocument/2006/relationships/slide" Target="slides/slide595.xml"/><Relationship Id="rId817" Type="http://schemas.openxmlformats.org/officeDocument/2006/relationships/slide" Target="slides/slide816.xml"/><Relationship Id="rId1002" Type="http://schemas.openxmlformats.org/officeDocument/2006/relationships/slide" Target="slides/slide1001.xml"/><Relationship Id="rId249" Type="http://schemas.openxmlformats.org/officeDocument/2006/relationships/slide" Target="slides/slide248.xml"/><Relationship Id="rId456" Type="http://schemas.openxmlformats.org/officeDocument/2006/relationships/slide" Target="slides/slide455.xml"/><Relationship Id="rId663" Type="http://schemas.openxmlformats.org/officeDocument/2006/relationships/slide" Target="slides/slide662.xml"/><Relationship Id="rId870" Type="http://schemas.openxmlformats.org/officeDocument/2006/relationships/slide" Target="slides/slide869.xml"/><Relationship Id="rId1086" Type="http://schemas.openxmlformats.org/officeDocument/2006/relationships/slide" Target="slides/slide1085.xml"/><Relationship Id="rId13" Type="http://schemas.openxmlformats.org/officeDocument/2006/relationships/slide" Target="slides/slide12.xml"/><Relationship Id="rId109" Type="http://schemas.openxmlformats.org/officeDocument/2006/relationships/slide" Target="slides/slide108.xml"/><Relationship Id="rId316" Type="http://schemas.openxmlformats.org/officeDocument/2006/relationships/slide" Target="slides/slide315.xml"/><Relationship Id="rId523" Type="http://schemas.openxmlformats.org/officeDocument/2006/relationships/slide" Target="slides/slide522.xml"/><Relationship Id="rId968" Type="http://schemas.openxmlformats.org/officeDocument/2006/relationships/slide" Target="slides/slide967.xml"/><Relationship Id="rId1153" Type="http://schemas.openxmlformats.org/officeDocument/2006/relationships/slide" Target="slides/slide1152.xml"/><Relationship Id="rId97" Type="http://schemas.openxmlformats.org/officeDocument/2006/relationships/slide" Target="slides/slide96.xml"/><Relationship Id="rId730" Type="http://schemas.openxmlformats.org/officeDocument/2006/relationships/slide" Target="slides/slide729.xml"/><Relationship Id="rId828" Type="http://schemas.openxmlformats.org/officeDocument/2006/relationships/slide" Target="slides/slide827.xml"/><Relationship Id="rId1013" Type="http://schemas.openxmlformats.org/officeDocument/2006/relationships/slide" Target="slides/slide1012.xml"/><Relationship Id="rId162" Type="http://schemas.openxmlformats.org/officeDocument/2006/relationships/slide" Target="slides/slide161.xml"/><Relationship Id="rId467" Type="http://schemas.openxmlformats.org/officeDocument/2006/relationships/slide" Target="slides/slide466.xml"/><Relationship Id="rId1097" Type="http://schemas.openxmlformats.org/officeDocument/2006/relationships/slide" Target="slides/slide1096.xml"/><Relationship Id="rId1220" Type="http://schemas.openxmlformats.org/officeDocument/2006/relationships/notesMaster" Target="notesMasters/notesMaster1.xml"/><Relationship Id="rId674" Type="http://schemas.openxmlformats.org/officeDocument/2006/relationships/slide" Target="slides/slide673.xml"/><Relationship Id="rId881" Type="http://schemas.openxmlformats.org/officeDocument/2006/relationships/slide" Target="slides/slide880.xml"/><Relationship Id="rId979" Type="http://schemas.openxmlformats.org/officeDocument/2006/relationships/slide" Target="slides/slide978.xml"/><Relationship Id="rId24" Type="http://schemas.openxmlformats.org/officeDocument/2006/relationships/slide" Target="slides/slide23.xml"/><Relationship Id="rId327" Type="http://schemas.openxmlformats.org/officeDocument/2006/relationships/slide" Target="slides/slide326.xml"/><Relationship Id="rId534" Type="http://schemas.openxmlformats.org/officeDocument/2006/relationships/slide" Target="slides/slide533.xml"/><Relationship Id="rId741" Type="http://schemas.openxmlformats.org/officeDocument/2006/relationships/slide" Target="slides/slide740.xml"/><Relationship Id="rId839" Type="http://schemas.openxmlformats.org/officeDocument/2006/relationships/slide" Target="slides/slide838.xml"/><Relationship Id="rId1164" Type="http://schemas.openxmlformats.org/officeDocument/2006/relationships/slide" Target="slides/slide1163.xml"/><Relationship Id="rId173" Type="http://schemas.openxmlformats.org/officeDocument/2006/relationships/slide" Target="slides/slide172.xml"/><Relationship Id="rId380" Type="http://schemas.openxmlformats.org/officeDocument/2006/relationships/slide" Target="slides/slide379.xml"/><Relationship Id="rId601" Type="http://schemas.openxmlformats.org/officeDocument/2006/relationships/slide" Target="slides/slide600.xml"/><Relationship Id="rId1024" Type="http://schemas.openxmlformats.org/officeDocument/2006/relationships/slide" Target="slides/slide1023.xml"/><Relationship Id="rId240" Type="http://schemas.openxmlformats.org/officeDocument/2006/relationships/slide" Target="slides/slide239.xml"/><Relationship Id="rId478" Type="http://schemas.openxmlformats.org/officeDocument/2006/relationships/slide" Target="slides/slide477.xml"/><Relationship Id="rId685" Type="http://schemas.openxmlformats.org/officeDocument/2006/relationships/slide" Target="slides/slide684.xml"/><Relationship Id="rId892" Type="http://schemas.openxmlformats.org/officeDocument/2006/relationships/slide" Target="slides/slide891.xml"/><Relationship Id="rId906" Type="http://schemas.openxmlformats.org/officeDocument/2006/relationships/slide" Target="slides/slide905.xml"/><Relationship Id="rId35" Type="http://schemas.openxmlformats.org/officeDocument/2006/relationships/slide" Target="slides/slide34.xml"/><Relationship Id="rId100" Type="http://schemas.openxmlformats.org/officeDocument/2006/relationships/slide" Target="slides/slide99.xml"/><Relationship Id="rId338" Type="http://schemas.openxmlformats.org/officeDocument/2006/relationships/slide" Target="slides/slide337.xml"/><Relationship Id="rId545" Type="http://schemas.openxmlformats.org/officeDocument/2006/relationships/slide" Target="slides/slide544.xml"/><Relationship Id="rId752" Type="http://schemas.openxmlformats.org/officeDocument/2006/relationships/slide" Target="slides/slide751.xml"/><Relationship Id="rId1175" Type="http://schemas.openxmlformats.org/officeDocument/2006/relationships/slide" Target="slides/slide1174.xml"/><Relationship Id="rId184" Type="http://schemas.openxmlformats.org/officeDocument/2006/relationships/slide" Target="slides/slide183.xml"/><Relationship Id="rId391" Type="http://schemas.openxmlformats.org/officeDocument/2006/relationships/slide" Target="slides/slide390.xml"/><Relationship Id="rId405" Type="http://schemas.openxmlformats.org/officeDocument/2006/relationships/slide" Target="slides/slide404.xml"/><Relationship Id="rId612" Type="http://schemas.openxmlformats.org/officeDocument/2006/relationships/slide" Target="slides/slide611.xml"/><Relationship Id="rId1035" Type="http://schemas.openxmlformats.org/officeDocument/2006/relationships/slide" Target="slides/slide1034.xml"/><Relationship Id="rId251" Type="http://schemas.openxmlformats.org/officeDocument/2006/relationships/slide" Target="slides/slide250.xml"/><Relationship Id="rId489" Type="http://schemas.openxmlformats.org/officeDocument/2006/relationships/slide" Target="slides/slide488.xml"/><Relationship Id="rId696" Type="http://schemas.openxmlformats.org/officeDocument/2006/relationships/slide" Target="slides/slide695.xml"/><Relationship Id="rId917" Type="http://schemas.openxmlformats.org/officeDocument/2006/relationships/slide" Target="slides/slide916.xml"/><Relationship Id="rId1102" Type="http://schemas.openxmlformats.org/officeDocument/2006/relationships/slide" Target="slides/slide1101.xml"/><Relationship Id="rId46" Type="http://schemas.openxmlformats.org/officeDocument/2006/relationships/slide" Target="slides/slide45.xml"/><Relationship Id="rId349" Type="http://schemas.openxmlformats.org/officeDocument/2006/relationships/slide" Target="slides/slide348.xml"/><Relationship Id="rId556" Type="http://schemas.openxmlformats.org/officeDocument/2006/relationships/slide" Target="slides/slide555.xml"/><Relationship Id="rId763" Type="http://schemas.openxmlformats.org/officeDocument/2006/relationships/slide" Target="slides/slide762.xml"/><Relationship Id="rId1186" Type="http://schemas.openxmlformats.org/officeDocument/2006/relationships/slide" Target="slides/slide1185.xml"/><Relationship Id="rId111" Type="http://schemas.openxmlformats.org/officeDocument/2006/relationships/slide" Target="slides/slide110.xml"/><Relationship Id="rId195" Type="http://schemas.openxmlformats.org/officeDocument/2006/relationships/slide" Target="slides/slide194.xml"/><Relationship Id="rId209" Type="http://schemas.openxmlformats.org/officeDocument/2006/relationships/slide" Target="slides/slide208.xml"/><Relationship Id="rId416" Type="http://schemas.openxmlformats.org/officeDocument/2006/relationships/slide" Target="slides/slide415.xml"/><Relationship Id="rId970" Type="http://schemas.openxmlformats.org/officeDocument/2006/relationships/slide" Target="slides/slide969.xml"/><Relationship Id="rId1046" Type="http://schemas.openxmlformats.org/officeDocument/2006/relationships/slide" Target="slides/slide1045.xml"/><Relationship Id="rId623" Type="http://schemas.openxmlformats.org/officeDocument/2006/relationships/slide" Target="slides/slide622.xml"/><Relationship Id="rId830" Type="http://schemas.openxmlformats.org/officeDocument/2006/relationships/slide" Target="slides/slide829.xml"/><Relationship Id="rId928" Type="http://schemas.openxmlformats.org/officeDocument/2006/relationships/slide" Target="slides/slide927.xml"/><Relationship Id="rId57" Type="http://schemas.openxmlformats.org/officeDocument/2006/relationships/slide" Target="slides/slide56.xml"/><Relationship Id="rId262" Type="http://schemas.openxmlformats.org/officeDocument/2006/relationships/slide" Target="slides/slide261.xml"/><Relationship Id="rId567" Type="http://schemas.openxmlformats.org/officeDocument/2006/relationships/slide" Target="slides/slide566.xml"/><Relationship Id="rId1113" Type="http://schemas.openxmlformats.org/officeDocument/2006/relationships/slide" Target="slides/slide1112.xml"/><Relationship Id="rId1197" Type="http://schemas.openxmlformats.org/officeDocument/2006/relationships/slide" Target="slides/slide1196.xml"/><Relationship Id="rId122" Type="http://schemas.openxmlformats.org/officeDocument/2006/relationships/slide" Target="slides/slide121.xml"/><Relationship Id="rId774" Type="http://schemas.openxmlformats.org/officeDocument/2006/relationships/slide" Target="slides/slide773.xml"/><Relationship Id="rId981" Type="http://schemas.openxmlformats.org/officeDocument/2006/relationships/slide" Target="slides/slide980.xml"/><Relationship Id="rId1057" Type="http://schemas.openxmlformats.org/officeDocument/2006/relationships/slide" Target="slides/slide1056.xml"/><Relationship Id="rId427" Type="http://schemas.openxmlformats.org/officeDocument/2006/relationships/slide" Target="slides/slide426.xml"/><Relationship Id="rId634" Type="http://schemas.openxmlformats.org/officeDocument/2006/relationships/slide" Target="slides/slide633.xml"/><Relationship Id="rId841" Type="http://schemas.openxmlformats.org/officeDocument/2006/relationships/slide" Target="slides/slide840.xml"/><Relationship Id="rId273" Type="http://schemas.openxmlformats.org/officeDocument/2006/relationships/slide" Target="slides/slide272.xml"/><Relationship Id="rId480" Type="http://schemas.openxmlformats.org/officeDocument/2006/relationships/slide" Target="slides/slide479.xml"/><Relationship Id="rId701" Type="http://schemas.openxmlformats.org/officeDocument/2006/relationships/slide" Target="slides/slide700.xml"/><Relationship Id="rId939" Type="http://schemas.openxmlformats.org/officeDocument/2006/relationships/slide" Target="slides/slide938.xml"/><Relationship Id="rId1124" Type="http://schemas.openxmlformats.org/officeDocument/2006/relationships/slide" Target="slides/slide1123.xml"/><Relationship Id="rId68" Type="http://schemas.openxmlformats.org/officeDocument/2006/relationships/slide" Target="slides/slide67.xml"/><Relationship Id="rId133" Type="http://schemas.openxmlformats.org/officeDocument/2006/relationships/slide" Target="slides/slide132.xml"/><Relationship Id="rId340" Type="http://schemas.openxmlformats.org/officeDocument/2006/relationships/slide" Target="slides/slide339.xml"/><Relationship Id="rId578" Type="http://schemas.openxmlformats.org/officeDocument/2006/relationships/slide" Target="slides/slide577.xml"/><Relationship Id="rId785" Type="http://schemas.openxmlformats.org/officeDocument/2006/relationships/slide" Target="slides/slide784.xml"/><Relationship Id="rId992" Type="http://schemas.openxmlformats.org/officeDocument/2006/relationships/slide" Target="slides/slide991.xml"/><Relationship Id="rId200" Type="http://schemas.openxmlformats.org/officeDocument/2006/relationships/slide" Target="slides/slide199.xml"/><Relationship Id="rId438" Type="http://schemas.openxmlformats.org/officeDocument/2006/relationships/slide" Target="slides/slide437.xml"/><Relationship Id="rId645" Type="http://schemas.openxmlformats.org/officeDocument/2006/relationships/slide" Target="slides/slide644.xml"/><Relationship Id="rId852" Type="http://schemas.openxmlformats.org/officeDocument/2006/relationships/slide" Target="slides/slide851.xml"/><Relationship Id="rId1068" Type="http://schemas.openxmlformats.org/officeDocument/2006/relationships/slide" Target="slides/slide1067.xml"/><Relationship Id="rId284" Type="http://schemas.openxmlformats.org/officeDocument/2006/relationships/slide" Target="slides/slide283.xml"/><Relationship Id="rId491" Type="http://schemas.openxmlformats.org/officeDocument/2006/relationships/slide" Target="slides/slide490.xml"/><Relationship Id="rId505" Type="http://schemas.openxmlformats.org/officeDocument/2006/relationships/slide" Target="slides/slide504.xml"/><Relationship Id="rId712" Type="http://schemas.openxmlformats.org/officeDocument/2006/relationships/slide" Target="slides/slide711.xml"/><Relationship Id="rId1135" Type="http://schemas.openxmlformats.org/officeDocument/2006/relationships/slide" Target="slides/slide1134.xml"/><Relationship Id="rId79" Type="http://schemas.openxmlformats.org/officeDocument/2006/relationships/slide" Target="slides/slide78.xml"/><Relationship Id="rId144" Type="http://schemas.openxmlformats.org/officeDocument/2006/relationships/slide" Target="slides/slide143.xml"/><Relationship Id="rId589" Type="http://schemas.openxmlformats.org/officeDocument/2006/relationships/slide" Target="slides/slide588.xml"/><Relationship Id="rId796" Type="http://schemas.openxmlformats.org/officeDocument/2006/relationships/slide" Target="slides/slide795.xml"/><Relationship Id="rId1202" Type="http://schemas.openxmlformats.org/officeDocument/2006/relationships/slide" Target="slides/slide1201.xml"/><Relationship Id="rId351" Type="http://schemas.openxmlformats.org/officeDocument/2006/relationships/slide" Target="slides/slide350.xml"/><Relationship Id="rId449" Type="http://schemas.openxmlformats.org/officeDocument/2006/relationships/slide" Target="slides/slide448.xml"/><Relationship Id="rId656" Type="http://schemas.openxmlformats.org/officeDocument/2006/relationships/slide" Target="slides/slide655.xml"/><Relationship Id="rId863" Type="http://schemas.openxmlformats.org/officeDocument/2006/relationships/slide" Target="slides/slide862.xml"/><Relationship Id="rId1079" Type="http://schemas.openxmlformats.org/officeDocument/2006/relationships/slide" Target="slides/slide1078.xml"/><Relationship Id="rId211" Type="http://schemas.openxmlformats.org/officeDocument/2006/relationships/slide" Target="slides/slide210.xml"/><Relationship Id="rId295" Type="http://schemas.openxmlformats.org/officeDocument/2006/relationships/slide" Target="slides/slide294.xml"/><Relationship Id="rId309" Type="http://schemas.openxmlformats.org/officeDocument/2006/relationships/slide" Target="slides/slide308.xml"/><Relationship Id="rId516" Type="http://schemas.openxmlformats.org/officeDocument/2006/relationships/slide" Target="slides/slide515.xml"/><Relationship Id="rId1146" Type="http://schemas.openxmlformats.org/officeDocument/2006/relationships/slide" Target="slides/slide1145.xml"/><Relationship Id="rId723" Type="http://schemas.openxmlformats.org/officeDocument/2006/relationships/slide" Target="slides/slide722.xml"/><Relationship Id="rId930" Type="http://schemas.openxmlformats.org/officeDocument/2006/relationships/slide" Target="slides/slide929.xml"/><Relationship Id="rId1006" Type="http://schemas.openxmlformats.org/officeDocument/2006/relationships/slide" Target="slides/slide1005.xml"/><Relationship Id="rId155" Type="http://schemas.openxmlformats.org/officeDocument/2006/relationships/slide" Target="slides/slide154.xml"/><Relationship Id="rId362" Type="http://schemas.openxmlformats.org/officeDocument/2006/relationships/slide" Target="slides/slide361.xml"/><Relationship Id="rId1213" Type="http://schemas.openxmlformats.org/officeDocument/2006/relationships/slide" Target="slides/slide1212.xml"/><Relationship Id="rId222" Type="http://schemas.openxmlformats.org/officeDocument/2006/relationships/slide" Target="slides/slide221.xml"/><Relationship Id="rId667" Type="http://schemas.openxmlformats.org/officeDocument/2006/relationships/slide" Target="slides/slide666.xml"/><Relationship Id="rId874" Type="http://schemas.openxmlformats.org/officeDocument/2006/relationships/slide" Target="slides/slide873.xml"/><Relationship Id="rId17" Type="http://schemas.openxmlformats.org/officeDocument/2006/relationships/slide" Target="slides/slide16.xml"/><Relationship Id="rId527" Type="http://schemas.openxmlformats.org/officeDocument/2006/relationships/slide" Target="slides/slide526.xml"/><Relationship Id="rId734" Type="http://schemas.openxmlformats.org/officeDocument/2006/relationships/slide" Target="slides/slide733.xml"/><Relationship Id="rId941" Type="http://schemas.openxmlformats.org/officeDocument/2006/relationships/slide" Target="slides/slide940.xml"/><Relationship Id="rId1157" Type="http://schemas.openxmlformats.org/officeDocument/2006/relationships/slide" Target="slides/slide1156.xml"/><Relationship Id="rId70" Type="http://schemas.openxmlformats.org/officeDocument/2006/relationships/slide" Target="slides/slide69.xml"/><Relationship Id="rId166" Type="http://schemas.openxmlformats.org/officeDocument/2006/relationships/slide" Target="slides/slide165.xml"/><Relationship Id="rId373" Type="http://schemas.openxmlformats.org/officeDocument/2006/relationships/slide" Target="slides/slide372.xml"/><Relationship Id="rId580" Type="http://schemas.openxmlformats.org/officeDocument/2006/relationships/slide" Target="slides/slide579.xml"/><Relationship Id="rId801" Type="http://schemas.openxmlformats.org/officeDocument/2006/relationships/slide" Target="slides/slide800.xml"/><Relationship Id="rId1017" Type="http://schemas.openxmlformats.org/officeDocument/2006/relationships/slide" Target="slides/slide1016.xml"/><Relationship Id="rId1224" Type="http://schemas.openxmlformats.org/officeDocument/2006/relationships/theme" Target="theme/theme1.xml"/><Relationship Id="rId1" Type="http://schemas.openxmlformats.org/officeDocument/2006/relationships/slideMaster" Target="slideMasters/slideMaster1.xml"/><Relationship Id="rId233" Type="http://schemas.openxmlformats.org/officeDocument/2006/relationships/slide" Target="slides/slide232.xml"/><Relationship Id="rId440" Type="http://schemas.openxmlformats.org/officeDocument/2006/relationships/slide" Target="slides/slide439.xml"/><Relationship Id="rId678" Type="http://schemas.openxmlformats.org/officeDocument/2006/relationships/slide" Target="slides/slide677.xml"/><Relationship Id="rId885" Type="http://schemas.openxmlformats.org/officeDocument/2006/relationships/slide" Target="slides/slide884.xml"/><Relationship Id="rId1070" Type="http://schemas.openxmlformats.org/officeDocument/2006/relationships/slide" Target="slides/slide1069.xml"/><Relationship Id="rId28" Type="http://schemas.openxmlformats.org/officeDocument/2006/relationships/slide" Target="slides/slide27.xml"/><Relationship Id="rId300" Type="http://schemas.openxmlformats.org/officeDocument/2006/relationships/slide" Target="slides/slide299.xml"/><Relationship Id="rId538" Type="http://schemas.openxmlformats.org/officeDocument/2006/relationships/slide" Target="slides/slide537.xml"/><Relationship Id="rId745" Type="http://schemas.openxmlformats.org/officeDocument/2006/relationships/slide" Target="slides/slide744.xml"/><Relationship Id="rId952" Type="http://schemas.openxmlformats.org/officeDocument/2006/relationships/slide" Target="slides/slide951.xml"/><Relationship Id="rId1168" Type="http://schemas.openxmlformats.org/officeDocument/2006/relationships/slide" Target="slides/slide1167.xml"/><Relationship Id="rId81" Type="http://schemas.openxmlformats.org/officeDocument/2006/relationships/slide" Target="slides/slide80.xml"/><Relationship Id="rId177" Type="http://schemas.openxmlformats.org/officeDocument/2006/relationships/slide" Target="slides/slide176.xml"/><Relationship Id="rId384" Type="http://schemas.openxmlformats.org/officeDocument/2006/relationships/slide" Target="slides/slide383.xml"/><Relationship Id="rId591" Type="http://schemas.openxmlformats.org/officeDocument/2006/relationships/slide" Target="slides/slide590.xml"/><Relationship Id="rId605" Type="http://schemas.openxmlformats.org/officeDocument/2006/relationships/slide" Target="slides/slide604.xml"/><Relationship Id="rId812" Type="http://schemas.openxmlformats.org/officeDocument/2006/relationships/slide" Target="slides/slide811.xml"/><Relationship Id="rId1028" Type="http://schemas.openxmlformats.org/officeDocument/2006/relationships/slide" Target="slides/slide1027.xml"/><Relationship Id="rId244" Type="http://schemas.openxmlformats.org/officeDocument/2006/relationships/slide" Target="slides/slide243.xml"/><Relationship Id="rId689" Type="http://schemas.openxmlformats.org/officeDocument/2006/relationships/slide" Target="slides/slide688.xml"/><Relationship Id="rId896" Type="http://schemas.openxmlformats.org/officeDocument/2006/relationships/slide" Target="slides/slide895.xml"/><Relationship Id="rId1081" Type="http://schemas.openxmlformats.org/officeDocument/2006/relationships/slide" Target="slides/slide1080.xml"/><Relationship Id="rId39" Type="http://schemas.openxmlformats.org/officeDocument/2006/relationships/slide" Target="slides/slide38.xml"/><Relationship Id="rId451" Type="http://schemas.openxmlformats.org/officeDocument/2006/relationships/slide" Target="slides/slide450.xml"/><Relationship Id="rId549" Type="http://schemas.openxmlformats.org/officeDocument/2006/relationships/slide" Target="slides/slide548.xml"/><Relationship Id="rId756" Type="http://schemas.openxmlformats.org/officeDocument/2006/relationships/slide" Target="slides/slide755.xml"/><Relationship Id="rId1179" Type="http://schemas.openxmlformats.org/officeDocument/2006/relationships/slide" Target="slides/slide1178.xml"/><Relationship Id="rId104" Type="http://schemas.openxmlformats.org/officeDocument/2006/relationships/slide" Target="slides/slide103.xml"/><Relationship Id="rId188" Type="http://schemas.openxmlformats.org/officeDocument/2006/relationships/slide" Target="slides/slide187.xml"/><Relationship Id="rId311" Type="http://schemas.openxmlformats.org/officeDocument/2006/relationships/slide" Target="slides/slide310.xml"/><Relationship Id="rId395" Type="http://schemas.openxmlformats.org/officeDocument/2006/relationships/slide" Target="slides/slide394.xml"/><Relationship Id="rId409" Type="http://schemas.openxmlformats.org/officeDocument/2006/relationships/slide" Target="slides/slide408.xml"/><Relationship Id="rId963" Type="http://schemas.openxmlformats.org/officeDocument/2006/relationships/slide" Target="slides/slide962.xml"/><Relationship Id="rId1039" Type="http://schemas.openxmlformats.org/officeDocument/2006/relationships/slide" Target="slides/slide1038.xml"/><Relationship Id="rId92" Type="http://schemas.openxmlformats.org/officeDocument/2006/relationships/slide" Target="slides/slide91.xml"/><Relationship Id="rId616" Type="http://schemas.openxmlformats.org/officeDocument/2006/relationships/slide" Target="slides/slide615.xml"/><Relationship Id="rId823" Type="http://schemas.openxmlformats.org/officeDocument/2006/relationships/slide" Target="slides/slide822.xml"/><Relationship Id="rId255" Type="http://schemas.openxmlformats.org/officeDocument/2006/relationships/slide" Target="slides/slide254.xml"/><Relationship Id="rId462" Type="http://schemas.openxmlformats.org/officeDocument/2006/relationships/slide" Target="slides/slide461.xml"/><Relationship Id="rId1092" Type="http://schemas.openxmlformats.org/officeDocument/2006/relationships/slide" Target="slides/slide1091.xml"/><Relationship Id="rId1106" Type="http://schemas.openxmlformats.org/officeDocument/2006/relationships/slide" Target="slides/slide1105.xml"/><Relationship Id="rId115" Type="http://schemas.openxmlformats.org/officeDocument/2006/relationships/slide" Target="slides/slide114.xml"/><Relationship Id="rId322" Type="http://schemas.openxmlformats.org/officeDocument/2006/relationships/slide" Target="slides/slide321.xml"/><Relationship Id="rId767" Type="http://schemas.openxmlformats.org/officeDocument/2006/relationships/slide" Target="slides/slide766.xml"/><Relationship Id="rId974" Type="http://schemas.openxmlformats.org/officeDocument/2006/relationships/slide" Target="slides/slide973.xml"/><Relationship Id="rId199" Type="http://schemas.openxmlformats.org/officeDocument/2006/relationships/slide" Target="slides/slide198.xml"/><Relationship Id="rId627" Type="http://schemas.openxmlformats.org/officeDocument/2006/relationships/slide" Target="slides/slide626.xml"/><Relationship Id="rId834" Type="http://schemas.openxmlformats.org/officeDocument/2006/relationships/slide" Target="slides/slide833.xml"/><Relationship Id="rId266" Type="http://schemas.openxmlformats.org/officeDocument/2006/relationships/slide" Target="slides/slide265.xml"/><Relationship Id="rId473" Type="http://schemas.openxmlformats.org/officeDocument/2006/relationships/slide" Target="slides/slide472.xml"/><Relationship Id="rId680" Type="http://schemas.openxmlformats.org/officeDocument/2006/relationships/slide" Target="slides/slide679.xml"/><Relationship Id="rId901" Type="http://schemas.openxmlformats.org/officeDocument/2006/relationships/slide" Target="slides/slide900.xml"/><Relationship Id="rId1117" Type="http://schemas.openxmlformats.org/officeDocument/2006/relationships/slide" Target="slides/slide1116.xml"/><Relationship Id="rId30" Type="http://schemas.openxmlformats.org/officeDocument/2006/relationships/slide" Target="slides/slide29.xml"/><Relationship Id="rId126" Type="http://schemas.openxmlformats.org/officeDocument/2006/relationships/slide" Target="slides/slide125.xml"/><Relationship Id="rId333" Type="http://schemas.openxmlformats.org/officeDocument/2006/relationships/slide" Target="slides/slide332.xml"/><Relationship Id="rId540" Type="http://schemas.openxmlformats.org/officeDocument/2006/relationships/slide" Target="slides/slide539.xml"/><Relationship Id="rId778" Type="http://schemas.openxmlformats.org/officeDocument/2006/relationships/slide" Target="slides/slide777.xml"/><Relationship Id="rId985" Type="http://schemas.openxmlformats.org/officeDocument/2006/relationships/slide" Target="slides/slide984.xml"/><Relationship Id="rId1170" Type="http://schemas.openxmlformats.org/officeDocument/2006/relationships/slide" Target="slides/slide1169.xml"/><Relationship Id="rId638" Type="http://schemas.openxmlformats.org/officeDocument/2006/relationships/slide" Target="slides/slide637.xml"/><Relationship Id="rId845" Type="http://schemas.openxmlformats.org/officeDocument/2006/relationships/slide" Target="slides/slide844.xml"/><Relationship Id="rId1030" Type="http://schemas.openxmlformats.org/officeDocument/2006/relationships/slide" Target="slides/slide1029.xml"/><Relationship Id="rId277" Type="http://schemas.openxmlformats.org/officeDocument/2006/relationships/slide" Target="slides/slide276.xml"/><Relationship Id="rId400" Type="http://schemas.openxmlformats.org/officeDocument/2006/relationships/slide" Target="slides/slide399.xml"/><Relationship Id="rId484" Type="http://schemas.openxmlformats.org/officeDocument/2006/relationships/slide" Target="slides/slide483.xml"/><Relationship Id="rId705" Type="http://schemas.openxmlformats.org/officeDocument/2006/relationships/slide" Target="slides/slide704.xml"/><Relationship Id="rId1128" Type="http://schemas.openxmlformats.org/officeDocument/2006/relationships/slide" Target="slides/slide1127.xml"/><Relationship Id="rId137" Type="http://schemas.openxmlformats.org/officeDocument/2006/relationships/slide" Target="slides/slide136.xml"/><Relationship Id="rId344" Type="http://schemas.openxmlformats.org/officeDocument/2006/relationships/slide" Target="slides/slide343.xml"/><Relationship Id="rId691" Type="http://schemas.openxmlformats.org/officeDocument/2006/relationships/slide" Target="slides/slide690.xml"/><Relationship Id="rId789" Type="http://schemas.openxmlformats.org/officeDocument/2006/relationships/slide" Target="slides/slide788.xml"/><Relationship Id="rId912" Type="http://schemas.openxmlformats.org/officeDocument/2006/relationships/slide" Target="slides/slide911.xml"/><Relationship Id="rId996" Type="http://schemas.openxmlformats.org/officeDocument/2006/relationships/slide" Target="slides/slide995.xml"/><Relationship Id="rId41" Type="http://schemas.openxmlformats.org/officeDocument/2006/relationships/slide" Target="slides/slide40.xml"/><Relationship Id="rId551" Type="http://schemas.openxmlformats.org/officeDocument/2006/relationships/slide" Target="slides/slide550.xml"/><Relationship Id="rId649" Type="http://schemas.openxmlformats.org/officeDocument/2006/relationships/slide" Target="slides/slide648.xml"/><Relationship Id="rId856" Type="http://schemas.openxmlformats.org/officeDocument/2006/relationships/slide" Target="slides/slide855.xml"/><Relationship Id="rId1181" Type="http://schemas.openxmlformats.org/officeDocument/2006/relationships/slide" Target="slides/slide1180.xml"/><Relationship Id="rId190" Type="http://schemas.openxmlformats.org/officeDocument/2006/relationships/slide" Target="slides/slide189.xml"/><Relationship Id="rId204" Type="http://schemas.openxmlformats.org/officeDocument/2006/relationships/slide" Target="slides/slide203.xml"/><Relationship Id="rId288" Type="http://schemas.openxmlformats.org/officeDocument/2006/relationships/slide" Target="slides/slide287.xml"/><Relationship Id="rId411" Type="http://schemas.openxmlformats.org/officeDocument/2006/relationships/slide" Target="slides/slide410.xml"/><Relationship Id="rId509" Type="http://schemas.openxmlformats.org/officeDocument/2006/relationships/slide" Target="slides/slide508.xml"/><Relationship Id="rId1041" Type="http://schemas.openxmlformats.org/officeDocument/2006/relationships/slide" Target="slides/slide1040.xml"/><Relationship Id="rId1139" Type="http://schemas.openxmlformats.org/officeDocument/2006/relationships/slide" Target="slides/slide1138.xml"/><Relationship Id="rId495" Type="http://schemas.openxmlformats.org/officeDocument/2006/relationships/slide" Target="slides/slide494.xml"/><Relationship Id="rId716" Type="http://schemas.openxmlformats.org/officeDocument/2006/relationships/slide" Target="slides/slide715.xml"/><Relationship Id="rId923" Type="http://schemas.openxmlformats.org/officeDocument/2006/relationships/slide" Target="slides/slide922.xml"/><Relationship Id="rId52" Type="http://schemas.openxmlformats.org/officeDocument/2006/relationships/slide" Target="slides/slide51.xml"/><Relationship Id="rId148" Type="http://schemas.openxmlformats.org/officeDocument/2006/relationships/slide" Target="slides/slide147.xml"/><Relationship Id="rId355" Type="http://schemas.openxmlformats.org/officeDocument/2006/relationships/slide" Target="slides/slide354.xml"/><Relationship Id="rId562" Type="http://schemas.openxmlformats.org/officeDocument/2006/relationships/slide" Target="slides/slide561.xml"/><Relationship Id="rId1192" Type="http://schemas.openxmlformats.org/officeDocument/2006/relationships/slide" Target="slides/slide1191.xml"/><Relationship Id="rId1206" Type="http://schemas.openxmlformats.org/officeDocument/2006/relationships/slide" Target="slides/slide1205.xml"/><Relationship Id="rId215" Type="http://schemas.openxmlformats.org/officeDocument/2006/relationships/slide" Target="slides/slide214.xml"/><Relationship Id="rId422" Type="http://schemas.openxmlformats.org/officeDocument/2006/relationships/slide" Target="slides/slide421.xml"/><Relationship Id="rId867" Type="http://schemas.openxmlformats.org/officeDocument/2006/relationships/slide" Target="slides/slide866.xml"/><Relationship Id="rId1052" Type="http://schemas.openxmlformats.org/officeDocument/2006/relationships/slide" Target="slides/slide1051.xml"/><Relationship Id="rId299" Type="http://schemas.openxmlformats.org/officeDocument/2006/relationships/slide" Target="slides/slide298.xml"/><Relationship Id="rId727" Type="http://schemas.openxmlformats.org/officeDocument/2006/relationships/slide" Target="slides/slide726.xml"/><Relationship Id="rId934" Type="http://schemas.openxmlformats.org/officeDocument/2006/relationships/slide" Target="slides/slide933.xml"/><Relationship Id="rId63" Type="http://schemas.openxmlformats.org/officeDocument/2006/relationships/slide" Target="slides/slide62.xml"/><Relationship Id="rId159" Type="http://schemas.openxmlformats.org/officeDocument/2006/relationships/slide" Target="slides/slide158.xml"/><Relationship Id="rId366" Type="http://schemas.openxmlformats.org/officeDocument/2006/relationships/slide" Target="slides/slide365.xml"/><Relationship Id="rId573" Type="http://schemas.openxmlformats.org/officeDocument/2006/relationships/slide" Target="slides/slide572.xml"/><Relationship Id="rId780" Type="http://schemas.openxmlformats.org/officeDocument/2006/relationships/slide" Target="slides/slide779.xml"/><Relationship Id="rId1217" Type="http://schemas.openxmlformats.org/officeDocument/2006/relationships/slide" Target="slides/slide1216.xml"/><Relationship Id="rId226" Type="http://schemas.openxmlformats.org/officeDocument/2006/relationships/slide" Target="slides/slide225.xml"/><Relationship Id="rId433" Type="http://schemas.openxmlformats.org/officeDocument/2006/relationships/slide" Target="slides/slide432.xml"/><Relationship Id="rId878" Type="http://schemas.openxmlformats.org/officeDocument/2006/relationships/slide" Target="slides/slide877.xml"/><Relationship Id="rId1063" Type="http://schemas.openxmlformats.org/officeDocument/2006/relationships/slide" Target="slides/slide1062.xml"/><Relationship Id="rId640" Type="http://schemas.openxmlformats.org/officeDocument/2006/relationships/slide" Target="slides/slide639.xml"/><Relationship Id="rId738" Type="http://schemas.openxmlformats.org/officeDocument/2006/relationships/slide" Target="slides/slide737.xml"/><Relationship Id="rId945" Type="http://schemas.openxmlformats.org/officeDocument/2006/relationships/slide" Target="slides/slide944.xml"/><Relationship Id="rId74" Type="http://schemas.openxmlformats.org/officeDocument/2006/relationships/slide" Target="slides/slide73.xml"/><Relationship Id="rId377" Type="http://schemas.openxmlformats.org/officeDocument/2006/relationships/slide" Target="slides/slide376.xml"/><Relationship Id="rId500" Type="http://schemas.openxmlformats.org/officeDocument/2006/relationships/slide" Target="slides/slide499.xml"/><Relationship Id="rId584" Type="http://schemas.openxmlformats.org/officeDocument/2006/relationships/slide" Target="slides/slide583.xml"/><Relationship Id="rId805" Type="http://schemas.openxmlformats.org/officeDocument/2006/relationships/slide" Target="slides/slide804.xml"/><Relationship Id="rId1130" Type="http://schemas.openxmlformats.org/officeDocument/2006/relationships/slide" Target="slides/slide1129.xml"/><Relationship Id="rId5" Type="http://schemas.openxmlformats.org/officeDocument/2006/relationships/slide" Target="slides/slide4.xml"/><Relationship Id="rId237" Type="http://schemas.openxmlformats.org/officeDocument/2006/relationships/slide" Target="slides/slide236.xml"/><Relationship Id="rId791" Type="http://schemas.openxmlformats.org/officeDocument/2006/relationships/slide" Target="slides/slide790.xml"/><Relationship Id="rId889" Type="http://schemas.openxmlformats.org/officeDocument/2006/relationships/slide" Target="slides/slide888.xml"/><Relationship Id="rId1074" Type="http://schemas.openxmlformats.org/officeDocument/2006/relationships/slide" Target="slides/slide1073.xml"/><Relationship Id="rId444" Type="http://schemas.openxmlformats.org/officeDocument/2006/relationships/slide" Target="slides/slide443.xml"/><Relationship Id="rId651" Type="http://schemas.openxmlformats.org/officeDocument/2006/relationships/slide" Target="slides/slide650.xml"/><Relationship Id="rId749" Type="http://schemas.openxmlformats.org/officeDocument/2006/relationships/slide" Target="slides/slide748.xml"/><Relationship Id="rId290" Type="http://schemas.openxmlformats.org/officeDocument/2006/relationships/slide" Target="slides/slide289.xml"/><Relationship Id="rId304" Type="http://schemas.openxmlformats.org/officeDocument/2006/relationships/slide" Target="slides/slide303.xml"/><Relationship Id="rId388" Type="http://schemas.openxmlformats.org/officeDocument/2006/relationships/slide" Target="slides/slide387.xml"/><Relationship Id="rId511" Type="http://schemas.openxmlformats.org/officeDocument/2006/relationships/slide" Target="slides/slide510.xml"/><Relationship Id="rId609" Type="http://schemas.openxmlformats.org/officeDocument/2006/relationships/slide" Target="slides/slide608.xml"/><Relationship Id="rId956" Type="http://schemas.openxmlformats.org/officeDocument/2006/relationships/slide" Target="slides/slide955.xml"/><Relationship Id="rId1141" Type="http://schemas.openxmlformats.org/officeDocument/2006/relationships/slide" Target="slides/slide1140.xml"/><Relationship Id="rId85" Type="http://schemas.openxmlformats.org/officeDocument/2006/relationships/slide" Target="slides/slide84.xml"/><Relationship Id="rId150" Type="http://schemas.openxmlformats.org/officeDocument/2006/relationships/slide" Target="slides/slide149.xml"/><Relationship Id="rId595" Type="http://schemas.openxmlformats.org/officeDocument/2006/relationships/slide" Target="slides/slide594.xml"/><Relationship Id="rId816" Type="http://schemas.openxmlformats.org/officeDocument/2006/relationships/slide" Target="slides/slide815.xml"/><Relationship Id="rId1001" Type="http://schemas.openxmlformats.org/officeDocument/2006/relationships/slide" Target="slides/slide1000.xml"/><Relationship Id="rId248" Type="http://schemas.openxmlformats.org/officeDocument/2006/relationships/slide" Target="slides/slide247.xml"/><Relationship Id="rId455" Type="http://schemas.openxmlformats.org/officeDocument/2006/relationships/slide" Target="slides/slide454.xml"/><Relationship Id="rId662" Type="http://schemas.openxmlformats.org/officeDocument/2006/relationships/slide" Target="slides/slide661.xml"/><Relationship Id="rId1085" Type="http://schemas.openxmlformats.org/officeDocument/2006/relationships/slide" Target="slides/slide1084.xml"/><Relationship Id="rId12" Type="http://schemas.openxmlformats.org/officeDocument/2006/relationships/slide" Target="slides/slide11.xml"/><Relationship Id="rId108" Type="http://schemas.openxmlformats.org/officeDocument/2006/relationships/slide" Target="slides/slide107.xml"/><Relationship Id="rId315" Type="http://schemas.openxmlformats.org/officeDocument/2006/relationships/slide" Target="slides/slide314.xml"/><Relationship Id="rId522" Type="http://schemas.openxmlformats.org/officeDocument/2006/relationships/slide" Target="slides/slide521.xml"/><Relationship Id="rId967" Type="http://schemas.openxmlformats.org/officeDocument/2006/relationships/slide" Target="slides/slide966.xml"/><Relationship Id="rId1152" Type="http://schemas.openxmlformats.org/officeDocument/2006/relationships/slide" Target="slides/slide1151.xml"/><Relationship Id="rId96" Type="http://schemas.openxmlformats.org/officeDocument/2006/relationships/slide" Target="slides/slide95.xml"/><Relationship Id="rId161" Type="http://schemas.openxmlformats.org/officeDocument/2006/relationships/slide" Target="slides/slide160.xml"/><Relationship Id="rId399" Type="http://schemas.openxmlformats.org/officeDocument/2006/relationships/slide" Target="slides/slide398.xml"/><Relationship Id="rId827" Type="http://schemas.openxmlformats.org/officeDocument/2006/relationships/slide" Target="slides/slide826.xml"/><Relationship Id="rId1012" Type="http://schemas.openxmlformats.org/officeDocument/2006/relationships/slide" Target="slides/slide1011.xml"/><Relationship Id="rId259" Type="http://schemas.openxmlformats.org/officeDocument/2006/relationships/slide" Target="slides/slide258.xml"/><Relationship Id="rId466" Type="http://schemas.openxmlformats.org/officeDocument/2006/relationships/slide" Target="slides/slide465.xml"/><Relationship Id="rId673" Type="http://schemas.openxmlformats.org/officeDocument/2006/relationships/slide" Target="slides/slide672.xml"/><Relationship Id="rId880" Type="http://schemas.openxmlformats.org/officeDocument/2006/relationships/slide" Target="slides/slide879.xml"/><Relationship Id="rId1096" Type="http://schemas.openxmlformats.org/officeDocument/2006/relationships/slide" Target="slides/slide1095.xml"/><Relationship Id="rId23" Type="http://schemas.openxmlformats.org/officeDocument/2006/relationships/slide" Target="slides/slide22.xml"/><Relationship Id="rId119" Type="http://schemas.openxmlformats.org/officeDocument/2006/relationships/slide" Target="slides/slide118.xml"/><Relationship Id="rId326" Type="http://schemas.openxmlformats.org/officeDocument/2006/relationships/slide" Target="slides/slide325.xml"/><Relationship Id="rId533" Type="http://schemas.openxmlformats.org/officeDocument/2006/relationships/slide" Target="slides/slide532.xml"/><Relationship Id="rId978" Type="http://schemas.openxmlformats.org/officeDocument/2006/relationships/slide" Target="slides/slide977.xml"/><Relationship Id="rId1163" Type="http://schemas.openxmlformats.org/officeDocument/2006/relationships/slide" Target="slides/slide1162.xml"/><Relationship Id="rId740" Type="http://schemas.openxmlformats.org/officeDocument/2006/relationships/slide" Target="slides/slide739.xml"/><Relationship Id="rId838" Type="http://schemas.openxmlformats.org/officeDocument/2006/relationships/slide" Target="slides/slide837.xml"/><Relationship Id="rId1023" Type="http://schemas.openxmlformats.org/officeDocument/2006/relationships/slide" Target="slides/slide1022.xml"/><Relationship Id="rId172" Type="http://schemas.openxmlformats.org/officeDocument/2006/relationships/slide" Target="slides/slide171.xml"/><Relationship Id="rId477" Type="http://schemas.openxmlformats.org/officeDocument/2006/relationships/slide" Target="slides/slide476.xml"/><Relationship Id="rId600" Type="http://schemas.openxmlformats.org/officeDocument/2006/relationships/slide" Target="slides/slide599.xml"/><Relationship Id="rId684" Type="http://schemas.openxmlformats.org/officeDocument/2006/relationships/slide" Target="slides/slide683.xml"/><Relationship Id="rId337" Type="http://schemas.openxmlformats.org/officeDocument/2006/relationships/slide" Target="slides/slide336.xml"/><Relationship Id="rId891" Type="http://schemas.openxmlformats.org/officeDocument/2006/relationships/slide" Target="slides/slide890.xml"/><Relationship Id="rId905" Type="http://schemas.openxmlformats.org/officeDocument/2006/relationships/slide" Target="slides/slide904.xml"/><Relationship Id="rId989" Type="http://schemas.openxmlformats.org/officeDocument/2006/relationships/slide" Target="slides/slide988.xml"/><Relationship Id="rId34" Type="http://schemas.openxmlformats.org/officeDocument/2006/relationships/slide" Target="slides/slide33.xml"/><Relationship Id="rId544" Type="http://schemas.openxmlformats.org/officeDocument/2006/relationships/slide" Target="slides/slide543.xml"/><Relationship Id="rId751" Type="http://schemas.openxmlformats.org/officeDocument/2006/relationships/slide" Target="slides/slide750.xml"/><Relationship Id="rId849" Type="http://schemas.openxmlformats.org/officeDocument/2006/relationships/slide" Target="slides/slide848.xml"/><Relationship Id="rId1174" Type="http://schemas.openxmlformats.org/officeDocument/2006/relationships/slide" Target="slides/slide1173.xml"/><Relationship Id="rId183" Type="http://schemas.openxmlformats.org/officeDocument/2006/relationships/slide" Target="slides/slide182.xml"/><Relationship Id="rId390" Type="http://schemas.openxmlformats.org/officeDocument/2006/relationships/slide" Target="slides/slide389.xml"/><Relationship Id="rId404" Type="http://schemas.openxmlformats.org/officeDocument/2006/relationships/slide" Target="slides/slide403.xml"/><Relationship Id="rId611" Type="http://schemas.openxmlformats.org/officeDocument/2006/relationships/slide" Target="slides/slide610.xml"/><Relationship Id="rId1034" Type="http://schemas.openxmlformats.org/officeDocument/2006/relationships/slide" Target="slides/slide1033.xml"/><Relationship Id="rId250" Type="http://schemas.openxmlformats.org/officeDocument/2006/relationships/slide" Target="slides/slide249.xml"/><Relationship Id="rId488" Type="http://schemas.openxmlformats.org/officeDocument/2006/relationships/slide" Target="slides/slide487.xml"/><Relationship Id="rId695" Type="http://schemas.openxmlformats.org/officeDocument/2006/relationships/slide" Target="slides/slide694.xml"/><Relationship Id="rId709" Type="http://schemas.openxmlformats.org/officeDocument/2006/relationships/slide" Target="slides/slide708.xml"/><Relationship Id="rId916" Type="http://schemas.openxmlformats.org/officeDocument/2006/relationships/slide" Target="slides/slide915.xml"/><Relationship Id="rId1101" Type="http://schemas.openxmlformats.org/officeDocument/2006/relationships/slide" Target="slides/slide1100.xml"/><Relationship Id="rId45" Type="http://schemas.openxmlformats.org/officeDocument/2006/relationships/slide" Target="slides/slide44.xml"/><Relationship Id="rId110" Type="http://schemas.openxmlformats.org/officeDocument/2006/relationships/slide" Target="slides/slide109.xml"/><Relationship Id="rId348" Type="http://schemas.openxmlformats.org/officeDocument/2006/relationships/slide" Target="slides/slide347.xml"/><Relationship Id="rId555" Type="http://schemas.openxmlformats.org/officeDocument/2006/relationships/slide" Target="slides/slide554.xml"/><Relationship Id="rId762" Type="http://schemas.openxmlformats.org/officeDocument/2006/relationships/slide" Target="slides/slide761.xml"/><Relationship Id="rId1185" Type="http://schemas.openxmlformats.org/officeDocument/2006/relationships/slide" Target="slides/slide1184.xml"/><Relationship Id="rId194" Type="http://schemas.openxmlformats.org/officeDocument/2006/relationships/slide" Target="slides/slide193.xml"/><Relationship Id="rId208" Type="http://schemas.openxmlformats.org/officeDocument/2006/relationships/slide" Target="slides/slide207.xml"/><Relationship Id="rId415" Type="http://schemas.openxmlformats.org/officeDocument/2006/relationships/slide" Target="slides/slide414.xml"/><Relationship Id="rId622" Type="http://schemas.openxmlformats.org/officeDocument/2006/relationships/slide" Target="slides/slide621.xml"/><Relationship Id="rId1045" Type="http://schemas.openxmlformats.org/officeDocument/2006/relationships/slide" Target="slides/slide1044.xml"/><Relationship Id="rId261" Type="http://schemas.openxmlformats.org/officeDocument/2006/relationships/slide" Target="slides/slide260.xml"/><Relationship Id="rId499" Type="http://schemas.openxmlformats.org/officeDocument/2006/relationships/slide" Target="slides/slide498.xml"/><Relationship Id="rId927" Type="http://schemas.openxmlformats.org/officeDocument/2006/relationships/slide" Target="slides/slide926.xml"/><Relationship Id="rId1112" Type="http://schemas.openxmlformats.org/officeDocument/2006/relationships/slide" Target="slides/slide1111.xml"/><Relationship Id="rId56" Type="http://schemas.openxmlformats.org/officeDocument/2006/relationships/slide" Target="slides/slide55.xml"/><Relationship Id="rId359" Type="http://schemas.openxmlformats.org/officeDocument/2006/relationships/slide" Target="slides/slide358.xml"/><Relationship Id="rId566" Type="http://schemas.openxmlformats.org/officeDocument/2006/relationships/slide" Target="slides/slide565.xml"/><Relationship Id="rId773" Type="http://schemas.openxmlformats.org/officeDocument/2006/relationships/slide" Target="slides/slide772.xml"/><Relationship Id="rId1196" Type="http://schemas.openxmlformats.org/officeDocument/2006/relationships/slide" Target="slides/slide1195.xml"/><Relationship Id="rId121" Type="http://schemas.openxmlformats.org/officeDocument/2006/relationships/slide" Target="slides/slide120.xml"/><Relationship Id="rId219" Type="http://schemas.openxmlformats.org/officeDocument/2006/relationships/slide" Target="slides/slide218.xml"/><Relationship Id="rId426" Type="http://schemas.openxmlformats.org/officeDocument/2006/relationships/slide" Target="slides/slide425.xml"/><Relationship Id="rId633" Type="http://schemas.openxmlformats.org/officeDocument/2006/relationships/slide" Target="slides/slide632.xml"/><Relationship Id="rId980" Type="http://schemas.openxmlformats.org/officeDocument/2006/relationships/slide" Target="slides/slide979.xml"/><Relationship Id="rId1056" Type="http://schemas.openxmlformats.org/officeDocument/2006/relationships/slide" Target="slides/slide1055.xml"/><Relationship Id="rId840" Type="http://schemas.openxmlformats.org/officeDocument/2006/relationships/slide" Target="slides/slide839.xml"/><Relationship Id="rId938" Type="http://schemas.openxmlformats.org/officeDocument/2006/relationships/slide" Target="slides/slide937.xml"/><Relationship Id="rId67" Type="http://schemas.openxmlformats.org/officeDocument/2006/relationships/slide" Target="slides/slide66.xml"/><Relationship Id="rId272" Type="http://schemas.openxmlformats.org/officeDocument/2006/relationships/slide" Target="slides/slide271.xml"/><Relationship Id="rId577" Type="http://schemas.openxmlformats.org/officeDocument/2006/relationships/slide" Target="slides/slide576.xml"/><Relationship Id="rId700" Type="http://schemas.openxmlformats.org/officeDocument/2006/relationships/slide" Target="slides/slide699.xml"/><Relationship Id="rId1123" Type="http://schemas.openxmlformats.org/officeDocument/2006/relationships/slide" Target="slides/slide1122.xml"/><Relationship Id="rId132" Type="http://schemas.openxmlformats.org/officeDocument/2006/relationships/slide" Target="slides/slide131.xml"/><Relationship Id="rId784" Type="http://schemas.openxmlformats.org/officeDocument/2006/relationships/slide" Target="slides/slide783.xml"/><Relationship Id="rId991" Type="http://schemas.openxmlformats.org/officeDocument/2006/relationships/slide" Target="slides/slide990.xml"/><Relationship Id="rId1067" Type="http://schemas.openxmlformats.org/officeDocument/2006/relationships/slide" Target="slides/slide1066.xml"/><Relationship Id="rId437" Type="http://schemas.openxmlformats.org/officeDocument/2006/relationships/slide" Target="slides/slide436.xml"/><Relationship Id="rId644" Type="http://schemas.openxmlformats.org/officeDocument/2006/relationships/slide" Target="slides/slide643.xml"/><Relationship Id="rId851" Type="http://schemas.openxmlformats.org/officeDocument/2006/relationships/slide" Target="slides/slide850.xml"/><Relationship Id="rId283" Type="http://schemas.openxmlformats.org/officeDocument/2006/relationships/slide" Target="slides/slide282.xml"/><Relationship Id="rId490" Type="http://schemas.openxmlformats.org/officeDocument/2006/relationships/slide" Target="slides/slide489.xml"/><Relationship Id="rId504" Type="http://schemas.openxmlformats.org/officeDocument/2006/relationships/slide" Target="slides/slide503.xml"/><Relationship Id="rId711" Type="http://schemas.openxmlformats.org/officeDocument/2006/relationships/slide" Target="slides/slide710.xml"/><Relationship Id="rId949" Type="http://schemas.openxmlformats.org/officeDocument/2006/relationships/slide" Target="slides/slide948.xml"/><Relationship Id="rId1134" Type="http://schemas.openxmlformats.org/officeDocument/2006/relationships/slide" Target="slides/slide1133.xml"/><Relationship Id="rId78" Type="http://schemas.openxmlformats.org/officeDocument/2006/relationships/slide" Target="slides/slide77.xml"/><Relationship Id="rId143" Type="http://schemas.openxmlformats.org/officeDocument/2006/relationships/slide" Target="slides/slide142.xml"/><Relationship Id="rId350" Type="http://schemas.openxmlformats.org/officeDocument/2006/relationships/slide" Target="slides/slide349.xml"/><Relationship Id="rId588" Type="http://schemas.openxmlformats.org/officeDocument/2006/relationships/slide" Target="slides/slide587.xml"/><Relationship Id="rId795" Type="http://schemas.openxmlformats.org/officeDocument/2006/relationships/slide" Target="slides/slide794.xml"/><Relationship Id="rId809" Type="http://schemas.openxmlformats.org/officeDocument/2006/relationships/slide" Target="slides/slide808.xml"/><Relationship Id="rId1201" Type="http://schemas.openxmlformats.org/officeDocument/2006/relationships/slide" Target="slides/slide1200.xml"/><Relationship Id="rId9" Type="http://schemas.openxmlformats.org/officeDocument/2006/relationships/slide" Target="slides/slide8.xml"/><Relationship Id="rId210" Type="http://schemas.openxmlformats.org/officeDocument/2006/relationships/slide" Target="slides/slide209.xml"/><Relationship Id="rId448" Type="http://schemas.openxmlformats.org/officeDocument/2006/relationships/slide" Target="slides/slide447.xml"/><Relationship Id="rId655" Type="http://schemas.openxmlformats.org/officeDocument/2006/relationships/slide" Target="slides/slide654.xml"/><Relationship Id="rId862" Type="http://schemas.openxmlformats.org/officeDocument/2006/relationships/slide" Target="slides/slide861.xml"/><Relationship Id="rId1078" Type="http://schemas.openxmlformats.org/officeDocument/2006/relationships/slide" Target="slides/slide1077.xml"/><Relationship Id="rId294" Type="http://schemas.openxmlformats.org/officeDocument/2006/relationships/slide" Target="slides/slide293.xml"/><Relationship Id="rId308" Type="http://schemas.openxmlformats.org/officeDocument/2006/relationships/slide" Target="slides/slide307.xml"/><Relationship Id="rId515" Type="http://schemas.openxmlformats.org/officeDocument/2006/relationships/slide" Target="slides/slide514.xml"/><Relationship Id="rId722" Type="http://schemas.openxmlformats.org/officeDocument/2006/relationships/slide" Target="slides/slide721.xml"/><Relationship Id="rId1145" Type="http://schemas.openxmlformats.org/officeDocument/2006/relationships/slide" Target="slides/slide1144.xml"/><Relationship Id="rId89" Type="http://schemas.openxmlformats.org/officeDocument/2006/relationships/slide" Target="slides/slide88.xml"/><Relationship Id="rId154" Type="http://schemas.openxmlformats.org/officeDocument/2006/relationships/slide" Target="slides/slide153.xml"/><Relationship Id="rId361" Type="http://schemas.openxmlformats.org/officeDocument/2006/relationships/slide" Target="slides/slide360.xml"/><Relationship Id="rId599" Type="http://schemas.openxmlformats.org/officeDocument/2006/relationships/slide" Target="slides/slide598.xml"/><Relationship Id="rId1005" Type="http://schemas.openxmlformats.org/officeDocument/2006/relationships/slide" Target="slides/slide1004.xml"/><Relationship Id="rId1212" Type="http://schemas.openxmlformats.org/officeDocument/2006/relationships/slide" Target="slides/slide1211.xml"/><Relationship Id="rId459" Type="http://schemas.openxmlformats.org/officeDocument/2006/relationships/slide" Target="slides/slide458.xml"/><Relationship Id="rId666" Type="http://schemas.openxmlformats.org/officeDocument/2006/relationships/slide" Target="slides/slide665.xml"/><Relationship Id="rId873" Type="http://schemas.openxmlformats.org/officeDocument/2006/relationships/slide" Target="slides/slide872.xml"/><Relationship Id="rId1089" Type="http://schemas.openxmlformats.org/officeDocument/2006/relationships/slide" Target="slides/slide1088.xml"/><Relationship Id="rId16" Type="http://schemas.openxmlformats.org/officeDocument/2006/relationships/slide" Target="slides/slide15.xml"/><Relationship Id="rId221" Type="http://schemas.openxmlformats.org/officeDocument/2006/relationships/slide" Target="slides/slide220.xml"/><Relationship Id="rId319" Type="http://schemas.openxmlformats.org/officeDocument/2006/relationships/slide" Target="slides/slide318.xml"/><Relationship Id="rId526" Type="http://schemas.openxmlformats.org/officeDocument/2006/relationships/slide" Target="slides/slide525.xml"/><Relationship Id="rId1156" Type="http://schemas.openxmlformats.org/officeDocument/2006/relationships/slide" Target="slides/slide1155.xml"/><Relationship Id="rId733" Type="http://schemas.openxmlformats.org/officeDocument/2006/relationships/slide" Target="slides/slide732.xml"/><Relationship Id="rId940" Type="http://schemas.openxmlformats.org/officeDocument/2006/relationships/slide" Target="slides/slide939.xml"/><Relationship Id="rId1016" Type="http://schemas.openxmlformats.org/officeDocument/2006/relationships/slide" Target="slides/slide1015.xml"/><Relationship Id="rId165" Type="http://schemas.openxmlformats.org/officeDocument/2006/relationships/slide" Target="slides/slide164.xml"/><Relationship Id="rId372" Type="http://schemas.openxmlformats.org/officeDocument/2006/relationships/slide" Target="slides/slide371.xml"/><Relationship Id="rId677" Type="http://schemas.openxmlformats.org/officeDocument/2006/relationships/slide" Target="slides/slide676.xml"/><Relationship Id="rId800" Type="http://schemas.openxmlformats.org/officeDocument/2006/relationships/slide" Target="slides/slide799.xml"/><Relationship Id="rId1223" Type="http://schemas.openxmlformats.org/officeDocument/2006/relationships/viewProps" Target="viewProps.xml"/><Relationship Id="rId232" Type="http://schemas.openxmlformats.org/officeDocument/2006/relationships/slide" Target="slides/slide231.xml"/><Relationship Id="rId884" Type="http://schemas.openxmlformats.org/officeDocument/2006/relationships/slide" Target="slides/slide883.xml"/><Relationship Id="rId27" Type="http://schemas.openxmlformats.org/officeDocument/2006/relationships/slide" Target="slides/slide26.xml"/><Relationship Id="rId537" Type="http://schemas.openxmlformats.org/officeDocument/2006/relationships/slide" Target="slides/slide536.xml"/><Relationship Id="rId744" Type="http://schemas.openxmlformats.org/officeDocument/2006/relationships/slide" Target="slides/slide743.xml"/><Relationship Id="rId951" Type="http://schemas.openxmlformats.org/officeDocument/2006/relationships/slide" Target="slides/slide950.xml"/><Relationship Id="rId1167" Type="http://schemas.openxmlformats.org/officeDocument/2006/relationships/slide" Target="slides/slide1166.xml"/><Relationship Id="rId80" Type="http://schemas.openxmlformats.org/officeDocument/2006/relationships/slide" Target="slides/slide79.xml"/><Relationship Id="rId176" Type="http://schemas.openxmlformats.org/officeDocument/2006/relationships/slide" Target="slides/slide175.xml"/><Relationship Id="rId383" Type="http://schemas.openxmlformats.org/officeDocument/2006/relationships/slide" Target="slides/slide382.xml"/><Relationship Id="rId590" Type="http://schemas.openxmlformats.org/officeDocument/2006/relationships/slide" Target="slides/slide589.xml"/><Relationship Id="rId604" Type="http://schemas.openxmlformats.org/officeDocument/2006/relationships/slide" Target="slides/slide603.xml"/><Relationship Id="rId811" Type="http://schemas.openxmlformats.org/officeDocument/2006/relationships/slide" Target="slides/slide810.xml"/><Relationship Id="rId1027" Type="http://schemas.openxmlformats.org/officeDocument/2006/relationships/slide" Target="slides/slide1026.xml"/><Relationship Id="rId243" Type="http://schemas.openxmlformats.org/officeDocument/2006/relationships/slide" Target="slides/slide242.xml"/><Relationship Id="rId450" Type="http://schemas.openxmlformats.org/officeDocument/2006/relationships/slide" Target="slides/slide449.xml"/><Relationship Id="rId688" Type="http://schemas.openxmlformats.org/officeDocument/2006/relationships/slide" Target="slides/slide687.xml"/><Relationship Id="rId895" Type="http://schemas.openxmlformats.org/officeDocument/2006/relationships/slide" Target="slides/slide894.xml"/><Relationship Id="rId909" Type="http://schemas.openxmlformats.org/officeDocument/2006/relationships/slide" Target="slides/slide908.xml"/><Relationship Id="rId1080" Type="http://schemas.openxmlformats.org/officeDocument/2006/relationships/slide" Target="slides/slide1079.xml"/><Relationship Id="rId38" Type="http://schemas.openxmlformats.org/officeDocument/2006/relationships/slide" Target="slides/slide37.xml"/><Relationship Id="rId103" Type="http://schemas.openxmlformats.org/officeDocument/2006/relationships/slide" Target="slides/slide102.xml"/><Relationship Id="rId310" Type="http://schemas.openxmlformats.org/officeDocument/2006/relationships/slide" Target="slides/slide309.xml"/><Relationship Id="rId548" Type="http://schemas.openxmlformats.org/officeDocument/2006/relationships/slide" Target="slides/slide547.xml"/><Relationship Id="rId755" Type="http://schemas.openxmlformats.org/officeDocument/2006/relationships/slide" Target="slides/slide754.xml"/><Relationship Id="rId962" Type="http://schemas.openxmlformats.org/officeDocument/2006/relationships/slide" Target="slides/slide961.xml"/><Relationship Id="rId1178" Type="http://schemas.openxmlformats.org/officeDocument/2006/relationships/slide" Target="slides/slide1177.xml"/><Relationship Id="rId91" Type="http://schemas.openxmlformats.org/officeDocument/2006/relationships/slide" Target="slides/slide90.xml"/><Relationship Id="rId187" Type="http://schemas.openxmlformats.org/officeDocument/2006/relationships/slide" Target="slides/slide186.xml"/><Relationship Id="rId394" Type="http://schemas.openxmlformats.org/officeDocument/2006/relationships/slide" Target="slides/slide393.xml"/><Relationship Id="rId408" Type="http://schemas.openxmlformats.org/officeDocument/2006/relationships/slide" Target="slides/slide407.xml"/><Relationship Id="rId615" Type="http://schemas.openxmlformats.org/officeDocument/2006/relationships/slide" Target="slides/slide614.xml"/><Relationship Id="rId822" Type="http://schemas.openxmlformats.org/officeDocument/2006/relationships/slide" Target="slides/slide821.xml"/><Relationship Id="rId1038" Type="http://schemas.openxmlformats.org/officeDocument/2006/relationships/slide" Target="slides/slide1037.xml"/><Relationship Id="rId254" Type="http://schemas.openxmlformats.org/officeDocument/2006/relationships/slide" Target="slides/slide253.xml"/><Relationship Id="rId699" Type="http://schemas.openxmlformats.org/officeDocument/2006/relationships/slide" Target="slides/slide698.xml"/><Relationship Id="rId1091" Type="http://schemas.openxmlformats.org/officeDocument/2006/relationships/slide" Target="slides/slide1090.xml"/><Relationship Id="rId1105" Type="http://schemas.openxmlformats.org/officeDocument/2006/relationships/slide" Target="slides/slide1104.xml"/><Relationship Id="rId49" Type="http://schemas.openxmlformats.org/officeDocument/2006/relationships/slide" Target="slides/slide48.xml"/><Relationship Id="rId114" Type="http://schemas.openxmlformats.org/officeDocument/2006/relationships/slide" Target="slides/slide113.xml"/><Relationship Id="rId461" Type="http://schemas.openxmlformats.org/officeDocument/2006/relationships/slide" Target="slides/slide460.xml"/><Relationship Id="rId559" Type="http://schemas.openxmlformats.org/officeDocument/2006/relationships/slide" Target="slides/slide558.xml"/><Relationship Id="rId766" Type="http://schemas.openxmlformats.org/officeDocument/2006/relationships/slide" Target="slides/slide765.xml"/><Relationship Id="rId1189" Type="http://schemas.openxmlformats.org/officeDocument/2006/relationships/slide" Target="slides/slide1188.xml"/><Relationship Id="rId198" Type="http://schemas.openxmlformats.org/officeDocument/2006/relationships/slide" Target="slides/slide197.xml"/><Relationship Id="rId321" Type="http://schemas.openxmlformats.org/officeDocument/2006/relationships/slide" Target="slides/slide320.xml"/><Relationship Id="rId419" Type="http://schemas.openxmlformats.org/officeDocument/2006/relationships/slide" Target="slides/slide418.xml"/><Relationship Id="rId626" Type="http://schemas.openxmlformats.org/officeDocument/2006/relationships/slide" Target="slides/slide625.xml"/><Relationship Id="rId973" Type="http://schemas.openxmlformats.org/officeDocument/2006/relationships/slide" Target="slides/slide972.xml"/><Relationship Id="rId1049" Type="http://schemas.openxmlformats.org/officeDocument/2006/relationships/slide" Target="slides/slide1048.xml"/><Relationship Id="rId833" Type="http://schemas.openxmlformats.org/officeDocument/2006/relationships/slide" Target="slides/slide832.xml"/><Relationship Id="rId1116" Type="http://schemas.openxmlformats.org/officeDocument/2006/relationships/slide" Target="slides/slide1115.xml"/><Relationship Id="rId265" Type="http://schemas.openxmlformats.org/officeDocument/2006/relationships/slide" Target="slides/slide264.xml"/><Relationship Id="rId472" Type="http://schemas.openxmlformats.org/officeDocument/2006/relationships/slide" Target="slides/slide471.xml"/><Relationship Id="rId900" Type="http://schemas.openxmlformats.org/officeDocument/2006/relationships/slide" Target="slides/slide899.xml"/><Relationship Id="rId125" Type="http://schemas.openxmlformats.org/officeDocument/2006/relationships/slide" Target="slides/slide124.xml"/><Relationship Id="rId332" Type="http://schemas.openxmlformats.org/officeDocument/2006/relationships/slide" Target="slides/slide331.xml"/><Relationship Id="rId777" Type="http://schemas.openxmlformats.org/officeDocument/2006/relationships/slide" Target="slides/slide776.xml"/><Relationship Id="rId984" Type="http://schemas.openxmlformats.org/officeDocument/2006/relationships/slide" Target="slides/slide983.xml"/><Relationship Id="rId637" Type="http://schemas.openxmlformats.org/officeDocument/2006/relationships/slide" Target="slides/slide636.xml"/><Relationship Id="rId844" Type="http://schemas.openxmlformats.org/officeDocument/2006/relationships/slide" Target="slides/slide843.xml"/><Relationship Id="rId276" Type="http://schemas.openxmlformats.org/officeDocument/2006/relationships/slide" Target="slides/slide275.xml"/><Relationship Id="rId483" Type="http://schemas.openxmlformats.org/officeDocument/2006/relationships/slide" Target="slides/slide482.xml"/><Relationship Id="rId690" Type="http://schemas.openxmlformats.org/officeDocument/2006/relationships/slide" Target="slides/slide689.xml"/><Relationship Id="rId704" Type="http://schemas.openxmlformats.org/officeDocument/2006/relationships/slide" Target="slides/slide703.xml"/><Relationship Id="rId911" Type="http://schemas.openxmlformats.org/officeDocument/2006/relationships/slide" Target="slides/slide910.xml"/><Relationship Id="rId1127" Type="http://schemas.openxmlformats.org/officeDocument/2006/relationships/slide" Target="slides/slide1126.xml"/><Relationship Id="rId40" Type="http://schemas.openxmlformats.org/officeDocument/2006/relationships/slide" Target="slides/slide39.xml"/><Relationship Id="rId136" Type="http://schemas.openxmlformats.org/officeDocument/2006/relationships/slide" Target="slides/slide135.xml"/><Relationship Id="rId343" Type="http://schemas.openxmlformats.org/officeDocument/2006/relationships/slide" Target="slides/slide342.xml"/><Relationship Id="rId550" Type="http://schemas.openxmlformats.org/officeDocument/2006/relationships/slide" Target="slides/slide549.xml"/><Relationship Id="rId788" Type="http://schemas.openxmlformats.org/officeDocument/2006/relationships/slide" Target="slides/slide787.xml"/><Relationship Id="rId995" Type="http://schemas.openxmlformats.org/officeDocument/2006/relationships/slide" Target="slides/slide994.xml"/><Relationship Id="rId1180" Type="http://schemas.openxmlformats.org/officeDocument/2006/relationships/slide" Target="slides/slide1179.xml"/><Relationship Id="rId203" Type="http://schemas.openxmlformats.org/officeDocument/2006/relationships/slide" Target="slides/slide202.xml"/><Relationship Id="rId648" Type="http://schemas.openxmlformats.org/officeDocument/2006/relationships/slide" Target="slides/slide647.xml"/><Relationship Id="rId855" Type="http://schemas.openxmlformats.org/officeDocument/2006/relationships/slide" Target="slides/slide854.xml"/><Relationship Id="rId1040" Type="http://schemas.openxmlformats.org/officeDocument/2006/relationships/slide" Target="slides/slide1039.xml"/><Relationship Id="rId287" Type="http://schemas.openxmlformats.org/officeDocument/2006/relationships/slide" Target="slides/slide286.xml"/><Relationship Id="rId410" Type="http://schemas.openxmlformats.org/officeDocument/2006/relationships/slide" Target="slides/slide409.xml"/><Relationship Id="rId494" Type="http://schemas.openxmlformats.org/officeDocument/2006/relationships/slide" Target="slides/slide493.xml"/><Relationship Id="rId508" Type="http://schemas.openxmlformats.org/officeDocument/2006/relationships/slide" Target="slides/slide507.xml"/><Relationship Id="rId715" Type="http://schemas.openxmlformats.org/officeDocument/2006/relationships/slide" Target="slides/slide714.xml"/><Relationship Id="rId922" Type="http://schemas.openxmlformats.org/officeDocument/2006/relationships/slide" Target="slides/slide921.xml"/><Relationship Id="rId1138" Type="http://schemas.openxmlformats.org/officeDocument/2006/relationships/slide" Target="slides/slide1137.xml"/><Relationship Id="rId147" Type="http://schemas.openxmlformats.org/officeDocument/2006/relationships/slide" Target="slides/slide146.xml"/><Relationship Id="rId354" Type="http://schemas.openxmlformats.org/officeDocument/2006/relationships/slide" Target="slides/slide353.xml"/><Relationship Id="rId799" Type="http://schemas.openxmlformats.org/officeDocument/2006/relationships/slide" Target="slides/slide798.xml"/><Relationship Id="rId1191" Type="http://schemas.openxmlformats.org/officeDocument/2006/relationships/slide" Target="slides/slide1190.xml"/><Relationship Id="rId1205" Type="http://schemas.openxmlformats.org/officeDocument/2006/relationships/slide" Target="slides/slide1204.xml"/><Relationship Id="rId51" Type="http://schemas.openxmlformats.org/officeDocument/2006/relationships/slide" Target="slides/slide50.xml"/><Relationship Id="rId561" Type="http://schemas.openxmlformats.org/officeDocument/2006/relationships/slide" Target="slides/slide560.xml"/><Relationship Id="rId659" Type="http://schemas.openxmlformats.org/officeDocument/2006/relationships/slide" Target="slides/slide658.xml"/><Relationship Id="rId866" Type="http://schemas.openxmlformats.org/officeDocument/2006/relationships/slide" Target="slides/slide865.xml"/><Relationship Id="rId214" Type="http://schemas.openxmlformats.org/officeDocument/2006/relationships/slide" Target="slides/slide213.xml"/><Relationship Id="rId298" Type="http://schemas.openxmlformats.org/officeDocument/2006/relationships/slide" Target="slides/slide297.xml"/><Relationship Id="rId421" Type="http://schemas.openxmlformats.org/officeDocument/2006/relationships/slide" Target="slides/slide420.xml"/><Relationship Id="rId519" Type="http://schemas.openxmlformats.org/officeDocument/2006/relationships/slide" Target="slides/slide518.xml"/><Relationship Id="rId1051" Type="http://schemas.openxmlformats.org/officeDocument/2006/relationships/slide" Target="slides/slide1050.xml"/><Relationship Id="rId1149" Type="http://schemas.openxmlformats.org/officeDocument/2006/relationships/slide" Target="slides/slide1148.xml"/><Relationship Id="rId158" Type="http://schemas.openxmlformats.org/officeDocument/2006/relationships/slide" Target="slides/slide157.xml"/><Relationship Id="rId726" Type="http://schemas.openxmlformats.org/officeDocument/2006/relationships/slide" Target="slides/slide725.xml"/><Relationship Id="rId933" Type="http://schemas.openxmlformats.org/officeDocument/2006/relationships/slide" Target="slides/slide932.xml"/><Relationship Id="rId1009" Type="http://schemas.openxmlformats.org/officeDocument/2006/relationships/slide" Target="slides/slide1008.xml"/><Relationship Id="rId62" Type="http://schemas.openxmlformats.org/officeDocument/2006/relationships/slide" Target="slides/slide61.xml"/><Relationship Id="rId365" Type="http://schemas.openxmlformats.org/officeDocument/2006/relationships/slide" Target="slides/slide364.xml"/><Relationship Id="rId572" Type="http://schemas.openxmlformats.org/officeDocument/2006/relationships/slide" Target="slides/slide571.xml"/><Relationship Id="rId1216" Type="http://schemas.openxmlformats.org/officeDocument/2006/relationships/slide" Target="slides/slide1215.xml"/><Relationship Id="rId225" Type="http://schemas.openxmlformats.org/officeDocument/2006/relationships/slide" Target="slides/slide224.xml"/><Relationship Id="rId432" Type="http://schemas.openxmlformats.org/officeDocument/2006/relationships/slide" Target="slides/slide431.xml"/><Relationship Id="rId877" Type="http://schemas.openxmlformats.org/officeDocument/2006/relationships/slide" Target="slides/slide876.xml"/><Relationship Id="rId1062" Type="http://schemas.openxmlformats.org/officeDocument/2006/relationships/slide" Target="slides/slide1061.xml"/><Relationship Id="rId737" Type="http://schemas.openxmlformats.org/officeDocument/2006/relationships/slide" Target="slides/slide736.xml"/><Relationship Id="rId944" Type="http://schemas.openxmlformats.org/officeDocument/2006/relationships/slide" Target="slides/slide943.xml"/><Relationship Id="rId73" Type="http://schemas.openxmlformats.org/officeDocument/2006/relationships/slide" Target="slides/slide72.xml"/><Relationship Id="rId169" Type="http://schemas.openxmlformats.org/officeDocument/2006/relationships/slide" Target="slides/slide168.xml"/><Relationship Id="rId376" Type="http://schemas.openxmlformats.org/officeDocument/2006/relationships/slide" Target="slides/slide375.xml"/><Relationship Id="rId583" Type="http://schemas.openxmlformats.org/officeDocument/2006/relationships/slide" Target="slides/slide582.xml"/><Relationship Id="rId790" Type="http://schemas.openxmlformats.org/officeDocument/2006/relationships/slide" Target="slides/slide789.xml"/><Relationship Id="rId804" Type="http://schemas.openxmlformats.org/officeDocument/2006/relationships/slide" Target="slides/slide803.xml"/><Relationship Id="rId1227" Type="http://schemas.microsoft.com/office/2015/10/relationships/revisionInfo" Target="revisionInfo.xml"/><Relationship Id="rId4" Type="http://schemas.openxmlformats.org/officeDocument/2006/relationships/slide" Target="slides/slide3.xml"/><Relationship Id="rId236" Type="http://schemas.openxmlformats.org/officeDocument/2006/relationships/slide" Target="slides/slide235.xml"/><Relationship Id="rId443" Type="http://schemas.openxmlformats.org/officeDocument/2006/relationships/slide" Target="slides/slide442.xml"/><Relationship Id="rId650" Type="http://schemas.openxmlformats.org/officeDocument/2006/relationships/slide" Target="slides/slide649.xml"/><Relationship Id="rId888" Type="http://schemas.openxmlformats.org/officeDocument/2006/relationships/slide" Target="slides/slide887.xml"/><Relationship Id="rId1073" Type="http://schemas.openxmlformats.org/officeDocument/2006/relationships/slide" Target="slides/slide1072.xml"/><Relationship Id="rId303" Type="http://schemas.openxmlformats.org/officeDocument/2006/relationships/slide" Target="slides/slide302.xml"/><Relationship Id="rId748" Type="http://schemas.openxmlformats.org/officeDocument/2006/relationships/slide" Target="slides/slide747.xml"/><Relationship Id="rId955" Type="http://schemas.openxmlformats.org/officeDocument/2006/relationships/slide" Target="slides/slide954.xml"/><Relationship Id="rId1140" Type="http://schemas.openxmlformats.org/officeDocument/2006/relationships/slide" Target="slides/slide1139.xml"/><Relationship Id="rId84" Type="http://schemas.openxmlformats.org/officeDocument/2006/relationships/slide" Target="slides/slide83.xml"/><Relationship Id="rId387" Type="http://schemas.openxmlformats.org/officeDocument/2006/relationships/slide" Target="slides/slide386.xml"/><Relationship Id="rId510" Type="http://schemas.openxmlformats.org/officeDocument/2006/relationships/slide" Target="slides/slide509.xml"/><Relationship Id="rId594" Type="http://schemas.openxmlformats.org/officeDocument/2006/relationships/slide" Target="slides/slide593.xml"/><Relationship Id="rId608" Type="http://schemas.openxmlformats.org/officeDocument/2006/relationships/slide" Target="slides/slide607.xml"/><Relationship Id="rId815" Type="http://schemas.openxmlformats.org/officeDocument/2006/relationships/slide" Target="slides/slide814.xml"/><Relationship Id="rId247" Type="http://schemas.openxmlformats.org/officeDocument/2006/relationships/slide" Target="slides/slide246.xml"/><Relationship Id="rId899" Type="http://schemas.openxmlformats.org/officeDocument/2006/relationships/slide" Target="slides/slide898.xml"/><Relationship Id="rId1000" Type="http://schemas.openxmlformats.org/officeDocument/2006/relationships/slide" Target="slides/slide999.xml"/><Relationship Id="rId1084" Type="http://schemas.openxmlformats.org/officeDocument/2006/relationships/slide" Target="slides/slide1083.xml"/><Relationship Id="rId107" Type="http://schemas.openxmlformats.org/officeDocument/2006/relationships/slide" Target="slides/slide106.xml"/><Relationship Id="rId454" Type="http://schemas.openxmlformats.org/officeDocument/2006/relationships/slide" Target="slides/slide453.xml"/><Relationship Id="rId661" Type="http://schemas.openxmlformats.org/officeDocument/2006/relationships/slide" Target="slides/slide660.xml"/><Relationship Id="rId759" Type="http://schemas.openxmlformats.org/officeDocument/2006/relationships/slide" Target="slides/slide758.xml"/><Relationship Id="rId966" Type="http://schemas.openxmlformats.org/officeDocument/2006/relationships/slide" Target="slides/slide965.xml"/><Relationship Id="rId11" Type="http://schemas.openxmlformats.org/officeDocument/2006/relationships/slide" Target="slides/slide10.xml"/><Relationship Id="rId314" Type="http://schemas.openxmlformats.org/officeDocument/2006/relationships/slide" Target="slides/slide313.xml"/><Relationship Id="rId398" Type="http://schemas.openxmlformats.org/officeDocument/2006/relationships/slide" Target="slides/slide397.xml"/><Relationship Id="rId521" Type="http://schemas.openxmlformats.org/officeDocument/2006/relationships/slide" Target="slides/slide520.xml"/><Relationship Id="rId619" Type="http://schemas.openxmlformats.org/officeDocument/2006/relationships/slide" Target="slides/slide618.xml"/><Relationship Id="rId1151" Type="http://schemas.openxmlformats.org/officeDocument/2006/relationships/slide" Target="slides/slide1150.xml"/><Relationship Id="rId95" Type="http://schemas.openxmlformats.org/officeDocument/2006/relationships/slide" Target="slides/slide94.xml"/><Relationship Id="rId160" Type="http://schemas.openxmlformats.org/officeDocument/2006/relationships/slide" Target="slides/slide159.xml"/><Relationship Id="rId826" Type="http://schemas.openxmlformats.org/officeDocument/2006/relationships/slide" Target="slides/slide825.xml"/><Relationship Id="rId1011" Type="http://schemas.openxmlformats.org/officeDocument/2006/relationships/slide" Target="slides/slide1010.xml"/><Relationship Id="rId1109" Type="http://schemas.openxmlformats.org/officeDocument/2006/relationships/slide" Target="slides/slide1108.xml"/><Relationship Id="rId258" Type="http://schemas.openxmlformats.org/officeDocument/2006/relationships/slide" Target="slides/slide257.xml"/><Relationship Id="rId465" Type="http://schemas.openxmlformats.org/officeDocument/2006/relationships/slide" Target="slides/slide464.xml"/><Relationship Id="rId672" Type="http://schemas.openxmlformats.org/officeDocument/2006/relationships/slide" Target="slides/slide671.xml"/><Relationship Id="rId1095" Type="http://schemas.openxmlformats.org/officeDocument/2006/relationships/slide" Target="slides/slide1094.xml"/><Relationship Id="rId22" Type="http://schemas.openxmlformats.org/officeDocument/2006/relationships/slide" Target="slides/slide21.xml"/><Relationship Id="rId118" Type="http://schemas.openxmlformats.org/officeDocument/2006/relationships/slide" Target="slides/slide117.xml"/><Relationship Id="rId325" Type="http://schemas.openxmlformats.org/officeDocument/2006/relationships/slide" Target="slides/slide324.xml"/><Relationship Id="rId532" Type="http://schemas.openxmlformats.org/officeDocument/2006/relationships/slide" Target="slides/slide531.xml"/><Relationship Id="rId977" Type="http://schemas.openxmlformats.org/officeDocument/2006/relationships/slide" Target="slides/slide976.xml"/><Relationship Id="rId1162" Type="http://schemas.openxmlformats.org/officeDocument/2006/relationships/slide" Target="slides/slide1161.xml"/><Relationship Id="rId171" Type="http://schemas.openxmlformats.org/officeDocument/2006/relationships/slide" Target="slides/slide170.xml"/><Relationship Id="rId837" Type="http://schemas.openxmlformats.org/officeDocument/2006/relationships/slide" Target="slides/slide836.xml"/><Relationship Id="rId1022" Type="http://schemas.openxmlformats.org/officeDocument/2006/relationships/slide" Target="slides/slide1021.xml"/><Relationship Id="rId269" Type="http://schemas.openxmlformats.org/officeDocument/2006/relationships/slide" Target="slides/slide268.xml"/><Relationship Id="rId476" Type="http://schemas.openxmlformats.org/officeDocument/2006/relationships/slide" Target="slides/slide475.xml"/><Relationship Id="rId683" Type="http://schemas.openxmlformats.org/officeDocument/2006/relationships/slide" Target="slides/slide682.xml"/><Relationship Id="rId890" Type="http://schemas.openxmlformats.org/officeDocument/2006/relationships/slide" Target="slides/slide889.xml"/><Relationship Id="rId904" Type="http://schemas.openxmlformats.org/officeDocument/2006/relationships/slide" Target="slides/slide903.xml"/><Relationship Id="rId33" Type="http://schemas.openxmlformats.org/officeDocument/2006/relationships/slide" Target="slides/slide32.xml"/><Relationship Id="rId129" Type="http://schemas.openxmlformats.org/officeDocument/2006/relationships/slide" Target="slides/slide128.xml"/><Relationship Id="rId336" Type="http://schemas.openxmlformats.org/officeDocument/2006/relationships/slide" Target="slides/slide335.xml"/><Relationship Id="rId543" Type="http://schemas.openxmlformats.org/officeDocument/2006/relationships/slide" Target="slides/slide542.xml"/><Relationship Id="rId988" Type="http://schemas.openxmlformats.org/officeDocument/2006/relationships/slide" Target="slides/slide987.xml"/><Relationship Id="rId1173" Type="http://schemas.openxmlformats.org/officeDocument/2006/relationships/slide" Target="slides/slide1172.xml"/><Relationship Id="rId182" Type="http://schemas.openxmlformats.org/officeDocument/2006/relationships/slide" Target="slides/slide181.xml"/><Relationship Id="rId403" Type="http://schemas.openxmlformats.org/officeDocument/2006/relationships/slide" Target="slides/slide402.xml"/><Relationship Id="rId750" Type="http://schemas.openxmlformats.org/officeDocument/2006/relationships/slide" Target="slides/slide749.xml"/><Relationship Id="rId848" Type="http://schemas.openxmlformats.org/officeDocument/2006/relationships/slide" Target="slides/slide847.xml"/><Relationship Id="rId1033" Type="http://schemas.openxmlformats.org/officeDocument/2006/relationships/slide" Target="slides/slide1032.xml"/><Relationship Id="rId487" Type="http://schemas.openxmlformats.org/officeDocument/2006/relationships/slide" Target="slides/slide486.xml"/><Relationship Id="rId610" Type="http://schemas.openxmlformats.org/officeDocument/2006/relationships/slide" Target="slides/slide609.xml"/><Relationship Id="rId694" Type="http://schemas.openxmlformats.org/officeDocument/2006/relationships/slide" Target="slides/slide693.xml"/><Relationship Id="rId708" Type="http://schemas.openxmlformats.org/officeDocument/2006/relationships/slide" Target="slides/slide707.xml"/><Relationship Id="rId915" Type="http://schemas.openxmlformats.org/officeDocument/2006/relationships/slide" Target="slides/slide914.xml"/><Relationship Id="rId347" Type="http://schemas.openxmlformats.org/officeDocument/2006/relationships/slide" Target="slides/slide346.xml"/><Relationship Id="rId999" Type="http://schemas.openxmlformats.org/officeDocument/2006/relationships/slide" Target="slides/slide998.xml"/><Relationship Id="rId1100" Type="http://schemas.openxmlformats.org/officeDocument/2006/relationships/slide" Target="slides/slide1099.xml"/><Relationship Id="rId1184" Type="http://schemas.openxmlformats.org/officeDocument/2006/relationships/slide" Target="slides/slide1183.xml"/><Relationship Id="rId44" Type="http://schemas.openxmlformats.org/officeDocument/2006/relationships/slide" Target="slides/slide43.xml"/><Relationship Id="rId554" Type="http://schemas.openxmlformats.org/officeDocument/2006/relationships/slide" Target="slides/slide553.xml"/><Relationship Id="rId761" Type="http://schemas.openxmlformats.org/officeDocument/2006/relationships/slide" Target="slides/slide760.xml"/><Relationship Id="rId859" Type="http://schemas.openxmlformats.org/officeDocument/2006/relationships/slide" Target="slides/slide858.xml"/><Relationship Id="rId193" Type="http://schemas.openxmlformats.org/officeDocument/2006/relationships/slide" Target="slides/slide192.xml"/><Relationship Id="rId207" Type="http://schemas.openxmlformats.org/officeDocument/2006/relationships/slide" Target="slides/slide206.xml"/><Relationship Id="rId414" Type="http://schemas.openxmlformats.org/officeDocument/2006/relationships/slide" Target="slides/slide413.xml"/><Relationship Id="rId498" Type="http://schemas.openxmlformats.org/officeDocument/2006/relationships/slide" Target="slides/slide497.xml"/><Relationship Id="rId621" Type="http://schemas.openxmlformats.org/officeDocument/2006/relationships/slide" Target="slides/slide620.xml"/><Relationship Id="rId1044" Type="http://schemas.openxmlformats.org/officeDocument/2006/relationships/slide" Target="slides/slide1043.xml"/><Relationship Id="rId260" Type="http://schemas.openxmlformats.org/officeDocument/2006/relationships/slide" Target="slides/slide259.xml"/><Relationship Id="rId719" Type="http://schemas.openxmlformats.org/officeDocument/2006/relationships/slide" Target="slides/slide718.xml"/><Relationship Id="rId926" Type="http://schemas.openxmlformats.org/officeDocument/2006/relationships/slide" Target="slides/slide925.xml"/><Relationship Id="rId1111" Type="http://schemas.openxmlformats.org/officeDocument/2006/relationships/slide" Target="slides/slide1110.xml"/><Relationship Id="rId55" Type="http://schemas.openxmlformats.org/officeDocument/2006/relationships/slide" Target="slides/slide54.xml"/><Relationship Id="rId120" Type="http://schemas.openxmlformats.org/officeDocument/2006/relationships/slide" Target="slides/slide119.xml"/><Relationship Id="rId358" Type="http://schemas.openxmlformats.org/officeDocument/2006/relationships/slide" Target="slides/slide357.xml"/><Relationship Id="rId565" Type="http://schemas.openxmlformats.org/officeDocument/2006/relationships/slide" Target="slides/slide564.xml"/><Relationship Id="rId772" Type="http://schemas.openxmlformats.org/officeDocument/2006/relationships/slide" Target="slides/slide771.xml"/><Relationship Id="rId1195" Type="http://schemas.openxmlformats.org/officeDocument/2006/relationships/slide" Target="slides/slide1194.xml"/><Relationship Id="rId1209" Type="http://schemas.openxmlformats.org/officeDocument/2006/relationships/slide" Target="slides/slide1208.xml"/><Relationship Id="rId218" Type="http://schemas.openxmlformats.org/officeDocument/2006/relationships/slide" Target="slides/slide217.xml"/><Relationship Id="rId425" Type="http://schemas.openxmlformats.org/officeDocument/2006/relationships/slide" Target="slides/slide424.xml"/><Relationship Id="rId632" Type="http://schemas.openxmlformats.org/officeDocument/2006/relationships/slide" Target="slides/slide631.xml"/><Relationship Id="rId1055" Type="http://schemas.openxmlformats.org/officeDocument/2006/relationships/slide" Target="slides/slide1054.xml"/><Relationship Id="rId271" Type="http://schemas.openxmlformats.org/officeDocument/2006/relationships/slide" Target="slides/slide270.xml"/><Relationship Id="rId937" Type="http://schemas.openxmlformats.org/officeDocument/2006/relationships/slide" Target="slides/slide936.xml"/><Relationship Id="rId1122" Type="http://schemas.openxmlformats.org/officeDocument/2006/relationships/slide" Target="slides/slide1121.xml"/><Relationship Id="rId66" Type="http://schemas.openxmlformats.org/officeDocument/2006/relationships/slide" Target="slides/slide65.xml"/><Relationship Id="rId131" Type="http://schemas.openxmlformats.org/officeDocument/2006/relationships/slide" Target="slides/slide130.xml"/><Relationship Id="rId369" Type="http://schemas.openxmlformats.org/officeDocument/2006/relationships/slide" Target="slides/slide368.xml"/><Relationship Id="rId576" Type="http://schemas.openxmlformats.org/officeDocument/2006/relationships/slide" Target="slides/slide575.xml"/><Relationship Id="rId783" Type="http://schemas.openxmlformats.org/officeDocument/2006/relationships/slide" Target="slides/slide782.xml"/><Relationship Id="rId990" Type="http://schemas.openxmlformats.org/officeDocument/2006/relationships/slide" Target="slides/slide989.xml"/><Relationship Id="rId229" Type="http://schemas.openxmlformats.org/officeDocument/2006/relationships/slide" Target="slides/slide228.xml"/><Relationship Id="rId436" Type="http://schemas.openxmlformats.org/officeDocument/2006/relationships/slide" Target="slides/slide435.xml"/><Relationship Id="rId643" Type="http://schemas.openxmlformats.org/officeDocument/2006/relationships/slide" Target="slides/slide642.xml"/><Relationship Id="rId1066" Type="http://schemas.openxmlformats.org/officeDocument/2006/relationships/slide" Target="slides/slide1065.xml"/><Relationship Id="rId850" Type="http://schemas.openxmlformats.org/officeDocument/2006/relationships/slide" Target="slides/slide849.xml"/><Relationship Id="rId948" Type="http://schemas.openxmlformats.org/officeDocument/2006/relationships/slide" Target="slides/slide947.xml"/><Relationship Id="rId1133" Type="http://schemas.openxmlformats.org/officeDocument/2006/relationships/slide" Target="slides/slide1132.xml"/><Relationship Id="rId77" Type="http://schemas.openxmlformats.org/officeDocument/2006/relationships/slide" Target="slides/slide76.xml"/><Relationship Id="rId282" Type="http://schemas.openxmlformats.org/officeDocument/2006/relationships/slide" Target="slides/slide281.xml"/><Relationship Id="rId503" Type="http://schemas.openxmlformats.org/officeDocument/2006/relationships/slide" Target="slides/slide502.xml"/><Relationship Id="rId587" Type="http://schemas.openxmlformats.org/officeDocument/2006/relationships/slide" Target="slides/slide586.xml"/><Relationship Id="rId710" Type="http://schemas.openxmlformats.org/officeDocument/2006/relationships/slide" Target="slides/slide709.xml"/><Relationship Id="rId808" Type="http://schemas.openxmlformats.org/officeDocument/2006/relationships/slide" Target="slides/slide807.xml"/><Relationship Id="rId8" Type="http://schemas.openxmlformats.org/officeDocument/2006/relationships/slide" Target="slides/slide7.xml"/><Relationship Id="rId142" Type="http://schemas.openxmlformats.org/officeDocument/2006/relationships/slide" Target="slides/slide141.xml"/><Relationship Id="rId447" Type="http://schemas.openxmlformats.org/officeDocument/2006/relationships/slide" Target="slides/slide446.xml"/><Relationship Id="rId794" Type="http://schemas.openxmlformats.org/officeDocument/2006/relationships/slide" Target="slides/slide793.xml"/><Relationship Id="rId1077" Type="http://schemas.openxmlformats.org/officeDocument/2006/relationships/slide" Target="slides/slide1076.xml"/><Relationship Id="rId1200" Type="http://schemas.openxmlformats.org/officeDocument/2006/relationships/slide" Target="slides/slide1199.xml"/><Relationship Id="rId654" Type="http://schemas.openxmlformats.org/officeDocument/2006/relationships/slide" Target="slides/slide653.xml"/><Relationship Id="rId861" Type="http://schemas.openxmlformats.org/officeDocument/2006/relationships/slide" Target="slides/slide860.xml"/><Relationship Id="rId959" Type="http://schemas.openxmlformats.org/officeDocument/2006/relationships/slide" Target="slides/slide958.xml"/><Relationship Id="rId293" Type="http://schemas.openxmlformats.org/officeDocument/2006/relationships/slide" Target="slides/slide292.xml"/><Relationship Id="rId307" Type="http://schemas.openxmlformats.org/officeDocument/2006/relationships/slide" Target="slides/slide306.xml"/><Relationship Id="rId514" Type="http://schemas.openxmlformats.org/officeDocument/2006/relationships/slide" Target="slides/slide513.xml"/><Relationship Id="rId721" Type="http://schemas.openxmlformats.org/officeDocument/2006/relationships/slide" Target="slides/slide720.xml"/><Relationship Id="rId1144" Type="http://schemas.openxmlformats.org/officeDocument/2006/relationships/slide" Target="slides/slide1143.xml"/><Relationship Id="rId88" Type="http://schemas.openxmlformats.org/officeDocument/2006/relationships/slide" Target="slides/slide87.xml"/><Relationship Id="rId153" Type="http://schemas.openxmlformats.org/officeDocument/2006/relationships/slide" Target="slides/slide152.xml"/><Relationship Id="rId360" Type="http://schemas.openxmlformats.org/officeDocument/2006/relationships/slide" Target="slides/slide359.xml"/><Relationship Id="rId598" Type="http://schemas.openxmlformats.org/officeDocument/2006/relationships/slide" Target="slides/slide597.xml"/><Relationship Id="rId819" Type="http://schemas.openxmlformats.org/officeDocument/2006/relationships/slide" Target="slides/slide818.xml"/><Relationship Id="rId1004" Type="http://schemas.openxmlformats.org/officeDocument/2006/relationships/slide" Target="slides/slide1003.xml"/><Relationship Id="rId1211" Type="http://schemas.openxmlformats.org/officeDocument/2006/relationships/slide" Target="slides/slide1210.xml"/><Relationship Id="rId220" Type="http://schemas.openxmlformats.org/officeDocument/2006/relationships/slide" Target="slides/slide219.xml"/><Relationship Id="rId458" Type="http://schemas.openxmlformats.org/officeDocument/2006/relationships/slide" Target="slides/slide457.xml"/><Relationship Id="rId665" Type="http://schemas.openxmlformats.org/officeDocument/2006/relationships/slide" Target="slides/slide664.xml"/><Relationship Id="rId872" Type="http://schemas.openxmlformats.org/officeDocument/2006/relationships/slide" Target="slides/slide871.xml"/><Relationship Id="rId1088" Type="http://schemas.openxmlformats.org/officeDocument/2006/relationships/slide" Target="slides/slide1087.xml"/><Relationship Id="rId15" Type="http://schemas.openxmlformats.org/officeDocument/2006/relationships/slide" Target="slides/slide14.xml"/><Relationship Id="rId318" Type="http://schemas.openxmlformats.org/officeDocument/2006/relationships/slide" Target="slides/slide317.xml"/><Relationship Id="rId525" Type="http://schemas.openxmlformats.org/officeDocument/2006/relationships/slide" Target="slides/slide524.xml"/><Relationship Id="rId732" Type="http://schemas.openxmlformats.org/officeDocument/2006/relationships/slide" Target="slides/slide731.xml"/><Relationship Id="rId1155" Type="http://schemas.openxmlformats.org/officeDocument/2006/relationships/slide" Target="slides/slide1154.xml"/><Relationship Id="rId99" Type="http://schemas.openxmlformats.org/officeDocument/2006/relationships/slide" Target="slides/slide98.xml"/><Relationship Id="rId164" Type="http://schemas.openxmlformats.org/officeDocument/2006/relationships/slide" Target="slides/slide163.xml"/><Relationship Id="rId371" Type="http://schemas.openxmlformats.org/officeDocument/2006/relationships/slide" Target="slides/slide370.xml"/><Relationship Id="rId1015" Type="http://schemas.openxmlformats.org/officeDocument/2006/relationships/slide" Target="slides/slide1014.xml"/><Relationship Id="rId1222" Type="http://schemas.openxmlformats.org/officeDocument/2006/relationships/presProps" Target="presProps.xml"/><Relationship Id="rId469" Type="http://schemas.openxmlformats.org/officeDocument/2006/relationships/slide" Target="slides/slide468.xml"/><Relationship Id="rId676" Type="http://schemas.openxmlformats.org/officeDocument/2006/relationships/slide" Target="slides/slide675.xml"/><Relationship Id="rId883" Type="http://schemas.openxmlformats.org/officeDocument/2006/relationships/slide" Target="slides/slide882.xml"/><Relationship Id="rId1099" Type="http://schemas.openxmlformats.org/officeDocument/2006/relationships/slide" Target="slides/slide1098.xml"/><Relationship Id="rId26" Type="http://schemas.openxmlformats.org/officeDocument/2006/relationships/slide" Target="slides/slide25.xml"/><Relationship Id="rId231" Type="http://schemas.openxmlformats.org/officeDocument/2006/relationships/slide" Target="slides/slide230.xml"/><Relationship Id="rId329" Type="http://schemas.openxmlformats.org/officeDocument/2006/relationships/slide" Target="slides/slide328.xml"/><Relationship Id="rId536" Type="http://schemas.openxmlformats.org/officeDocument/2006/relationships/slide" Target="slides/slide535.xml"/><Relationship Id="rId1166" Type="http://schemas.openxmlformats.org/officeDocument/2006/relationships/slide" Target="slides/slide1165.xml"/><Relationship Id="rId175" Type="http://schemas.openxmlformats.org/officeDocument/2006/relationships/slide" Target="slides/slide174.xml"/><Relationship Id="rId743" Type="http://schemas.openxmlformats.org/officeDocument/2006/relationships/slide" Target="slides/slide742.xml"/><Relationship Id="rId950" Type="http://schemas.openxmlformats.org/officeDocument/2006/relationships/slide" Target="slides/slide949.xml"/><Relationship Id="rId1026" Type="http://schemas.openxmlformats.org/officeDocument/2006/relationships/slide" Target="slides/slide1025.xml"/><Relationship Id="rId382" Type="http://schemas.openxmlformats.org/officeDocument/2006/relationships/slide" Target="slides/slide381.xml"/><Relationship Id="rId603" Type="http://schemas.openxmlformats.org/officeDocument/2006/relationships/slide" Target="slides/slide602.xml"/><Relationship Id="rId687" Type="http://schemas.openxmlformats.org/officeDocument/2006/relationships/slide" Target="slides/slide686.xml"/><Relationship Id="rId810" Type="http://schemas.openxmlformats.org/officeDocument/2006/relationships/slide" Target="slides/slide809.xml"/><Relationship Id="rId908" Type="http://schemas.openxmlformats.org/officeDocument/2006/relationships/slide" Target="slides/slide907.xml"/><Relationship Id="rId242" Type="http://schemas.openxmlformats.org/officeDocument/2006/relationships/slide" Target="slides/slide241.xml"/><Relationship Id="rId894" Type="http://schemas.openxmlformats.org/officeDocument/2006/relationships/slide" Target="slides/slide893.xml"/><Relationship Id="rId1177" Type="http://schemas.openxmlformats.org/officeDocument/2006/relationships/slide" Target="slides/slide1176.xml"/><Relationship Id="rId37" Type="http://schemas.openxmlformats.org/officeDocument/2006/relationships/slide" Target="slides/slide36.xml"/><Relationship Id="rId102" Type="http://schemas.openxmlformats.org/officeDocument/2006/relationships/slide" Target="slides/slide101.xml"/><Relationship Id="rId547" Type="http://schemas.openxmlformats.org/officeDocument/2006/relationships/slide" Target="slides/slide546.xml"/><Relationship Id="rId754" Type="http://schemas.openxmlformats.org/officeDocument/2006/relationships/slide" Target="slides/slide753.xml"/><Relationship Id="rId961" Type="http://schemas.openxmlformats.org/officeDocument/2006/relationships/slide" Target="slides/slide960.xml"/><Relationship Id="rId90" Type="http://schemas.openxmlformats.org/officeDocument/2006/relationships/slide" Target="slides/slide89.xml"/><Relationship Id="rId186" Type="http://schemas.openxmlformats.org/officeDocument/2006/relationships/slide" Target="slides/slide185.xml"/><Relationship Id="rId393" Type="http://schemas.openxmlformats.org/officeDocument/2006/relationships/slide" Target="slides/slide392.xml"/><Relationship Id="rId407" Type="http://schemas.openxmlformats.org/officeDocument/2006/relationships/slide" Target="slides/slide406.xml"/><Relationship Id="rId614" Type="http://schemas.openxmlformats.org/officeDocument/2006/relationships/slide" Target="slides/slide613.xml"/><Relationship Id="rId821" Type="http://schemas.openxmlformats.org/officeDocument/2006/relationships/slide" Target="slides/slide820.xml"/><Relationship Id="rId1037" Type="http://schemas.openxmlformats.org/officeDocument/2006/relationships/slide" Target="slides/slide1036.xml"/><Relationship Id="rId253" Type="http://schemas.openxmlformats.org/officeDocument/2006/relationships/slide" Target="slides/slide252.xml"/><Relationship Id="rId460" Type="http://schemas.openxmlformats.org/officeDocument/2006/relationships/slide" Target="slides/slide459.xml"/><Relationship Id="rId698" Type="http://schemas.openxmlformats.org/officeDocument/2006/relationships/slide" Target="slides/slide697.xml"/><Relationship Id="rId919" Type="http://schemas.openxmlformats.org/officeDocument/2006/relationships/slide" Target="slides/slide918.xml"/><Relationship Id="rId1090" Type="http://schemas.openxmlformats.org/officeDocument/2006/relationships/slide" Target="slides/slide1089.xml"/><Relationship Id="rId1104" Type="http://schemas.openxmlformats.org/officeDocument/2006/relationships/slide" Target="slides/slide1103.xml"/><Relationship Id="rId48" Type="http://schemas.openxmlformats.org/officeDocument/2006/relationships/slide" Target="slides/slide47.xml"/><Relationship Id="rId113" Type="http://schemas.openxmlformats.org/officeDocument/2006/relationships/slide" Target="slides/slide112.xml"/><Relationship Id="rId320" Type="http://schemas.openxmlformats.org/officeDocument/2006/relationships/slide" Target="slides/slide319.xml"/><Relationship Id="rId558" Type="http://schemas.openxmlformats.org/officeDocument/2006/relationships/slide" Target="slides/slide557.xml"/><Relationship Id="rId765" Type="http://schemas.openxmlformats.org/officeDocument/2006/relationships/slide" Target="slides/slide764.xml"/><Relationship Id="rId972" Type="http://schemas.openxmlformats.org/officeDocument/2006/relationships/slide" Target="slides/slide971.xml"/><Relationship Id="rId1188" Type="http://schemas.openxmlformats.org/officeDocument/2006/relationships/slide" Target="slides/slide1187.xml"/><Relationship Id="rId197" Type="http://schemas.openxmlformats.org/officeDocument/2006/relationships/slide" Target="slides/slide196.xml"/><Relationship Id="rId418" Type="http://schemas.openxmlformats.org/officeDocument/2006/relationships/slide" Target="slides/slide417.xml"/><Relationship Id="rId625" Type="http://schemas.openxmlformats.org/officeDocument/2006/relationships/slide" Target="slides/slide624.xml"/><Relationship Id="rId832" Type="http://schemas.openxmlformats.org/officeDocument/2006/relationships/slide" Target="slides/slide831.xml"/><Relationship Id="rId1048" Type="http://schemas.openxmlformats.org/officeDocument/2006/relationships/slide" Target="slides/slide1047.xml"/><Relationship Id="rId264" Type="http://schemas.openxmlformats.org/officeDocument/2006/relationships/slide" Target="slides/slide263.xml"/><Relationship Id="rId471" Type="http://schemas.openxmlformats.org/officeDocument/2006/relationships/slide" Target="slides/slide470.xml"/><Relationship Id="rId1115" Type="http://schemas.openxmlformats.org/officeDocument/2006/relationships/slide" Target="slides/slide1114.xml"/><Relationship Id="rId59" Type="http://schemas.openxmlformats.org/officeDocument/2006/relationships/slide" Target="slides/slide58.xml"/><Relationship Id="rId124" Type="http://schemas.openxmlformats.org/officeDocument/2006/relationships/slide" Target="slides/slide123.xml"/><Relationship Id="rId569" Type="http://schemas.openxmlformats.org/officeDocument/2006/relationships/slide" Target="slides/slide568.xml"/><Relationship Id="rId776" Type="http://schemas.openxmlformats.org/officeDocument/2006/relationships/slide" Target="slides/slide775.xml"/><Relationship Id="rId983" Type="http://schemas.openxmlformats.org/officeDocument/2006/relationships/slide" Target="slides/slide982.xml"/><Relationship Id="rId1199" Type="http://schemas.openxmlformats.org/officeDocument/2006/relationships/slide" Target="slides/slide1198.xml"/><Relationship Id="rId331" Type="http://schemas.openxmlformats.org/officeDocument/2006/relationships/slide" Target="slides/slide330.xml"/><Relationship Id="rId429" Type="http://schemas.openxmlformats.org/officeDocument/2006/relationships/slide" Target="slides/slide428.xml"/><Relationship Id="rId636" Type="http://schemas.openxmlformats.org/officeDocument/2006/relationships/slide" Target="slides/slide635.xml"/><Relationship Id="rId1059" Type="http://schemas.openxmlformats.org/officeDocument/2006/relationships/slide" Target="slides/slide1058.xml"/><Relationship Id="rId843" Type="http://schemas.openxmlformats.org/officeDocument/2006/relationships/slide" Target="slides/slide842.xml"/><Relationship Id="rId1126" Type="http://schemas.openxmlformats.org/officeDocument/2006/relationships/slide" Target="slides/slide1125.xml"/><Relationship Id="rId275" Type="http://schemas.openxmlformats.org/officeDocument/2006/relationships/slide" Target="slides/slide274.xml"/><Relationship Id="rId482" Type="http://schemas.openxmlformats.org/officeDocument/2006/relationships/slide" Target="slides/slide481.xml"/><Relationship Id="rId703" Type="http://schemas.openxmlformats.org/officeDocument/2006/relationships/slide" Target="slides/slide702.xml"/><Relationship Id="rId910" Type="http://schemas.openxmlformats.org/officeDocument/2006/relationships/slide" Target="slides/slide909.xml"/><Relationship Id="rId135" Type="http://schemas.openxmlformats.org/officeDocument/2006/relationships/slide" Target="slides/slide134.xml"/><Relationship Id="rId342" Type="http://schemas.openxmlformats.org/officeDocument/2006/relationships/slide" Target="slides/slide341.xml"/><Relationship Id="rId787" Type="http://schemas.openxmlformats.org/officeDocument/2006/relationships/slide" Target="slides/slide786.xml"/><Relationship Id="rId994" Type="http://schemas.openxmlformats.org/officeDocument/2006/relationships/slide" Target="slides/slide993.xml"/><Relationship Id="rId202" Type="http://schemas.openxmlformats.org/officeDocument/2006/relationships/slide" Target="slides/slide201.xml"/><Relationship Id="rId647" Type="http://schemas.openxmlformats.org/officeDocument/2006/relationships/slide" Target="slides/slide646.xml"/><Relationship Id="rId854" Type="http://schemas.openxmlformats.org/officeDocument/2006/relationships/slide" Target="slides/slide853.xml"/><Relationship Id="rId286" Type="http://schemas.openxmlformats.org/officeDocument/2006/relationships/slide" Target="slides/slide285.xml"/><Relationship Id="rId493" Type="http://schemas.openxmlformats.org/officeDocument/2006/relationships/slide" Target="slides/slide492.xml"/><Relationship Id="rId507" Type="http://schemas.openxmlformats.org/officeDocument/2006/relationships/slide" Target="slides/slide506.xml"/><Relationship Id="rId714" Type="http://schemas.openxmlformats.org/officeDocument/2006/relationships/slide" Target="slides/slide713.xml"/><Relationship Id="rId921" Type="http://schemas.openxmlformats.org/officeDocument/2006/relationships/slide" Target="slides/slide920.xml"/><Relationship Id="rId1137" Type="http://schemas.openxmlformats.org/officeDocument/2006/relationships/slide" Target="slides/slide1136.xml"/><Relationship Id="rId50" Type="http://schemas.openxmlformats.org/officeDocument/2006/relationships/slide" Target="slides/slide49.xml"/><Relationship Id="rId146" Type="http://schemas.openxmlformats.org/officeDocument/2006/relationships/slide" Target="slides/slide145.xml"/><Relationship Id="rId353" Type="http://schemas.openxmlformats.org/officeDocument/2006/relationships/slide" Target="slides/slide352.xml"/><Relationship Id="rId560" Type="http://schemas.openxmlformats.org/officeDocument/2006/relationships/slide" Target="slides/slide559.xml"/><Relationship Id="rId798" Type="http://schemas.openxmlformats.org/officeDocument/2006/relationships/slide" Target="slides/slide797.xml"/><Relationship Id="rId1190" Type="http://schemas.openxmlformats.org/officeDocument/2006/relationships/slide" Target="slides/slide1189.xml"/><Relationship Id="rId1204" Type="http://schemas.openxmlformats.org/officeDocument/2006/relationships/slide" Target="slides/slide1203.xml"/><Relationship Id="rId213" Type="http://schemas.openxmlformats.org/officeDocument/2006/relationships/slide" Target="slides/slide212.xml"/><Relationship Id="rId420" Type="http://schemas.openxmlformats.org/officeDocument/2006/relationships/slide" Target="slides/slide419.xml"/><Relationship Id="rId658" Type="http://schemas.openxmlformats.org/officeDocument/2006/relationships/slide" Target="slides/slide657.xml"/><Relationship Id="rId865" Type="http://schemas.openxmlformats.org/officeDocument/2006/relationships/slide" Target="slides/slide864.xml"/><Relationship Id="rId1050" Type="http://schemas.openxmlformats.org/officeDocument/2006/relationships/slide" Target="slides/slide1049.xml"/><Relationship Id="rId297" Type="http://schemas.openxmlformats.org/officeDocument/2006/relationships/slide" Target="slides/slide296.xml"/><Relationship Id="rId518" Type="http://schemas.openxmlformats.org/officeDocument/2006/relationships/slide" Target="slides/slide517.xml"/><Relationship Id="rId725" Type="http://schemas.openxmlformats.org/officeDocument/2006/relationships/slide" Target="slides/slide724.xml"/><Relationship Id="rId932" Type="http://schemas.openxmlformats.org/officeDocument/2006/relationships/slide" Target="slides/slide931.xml"/><Relationship Id="rId1148" Type="http://schemas.openxmlformats.org/officeDocument/2006/relationships/slide" Target="slides/slide1147.xml"/><Relationship Id="rId157" Type="http://schemas.openxmlformats.org/officeDocument/2006/relationships/slide" Target="slides/slide156.xml"/><Relationship Id="rId364" Type="http://schemas.openxmlformats.org/officeDocument/2006/relationships/slide" Target="slides/slide363.xml"/><Relationship Id="rId1008" Type="http://schemas.openxmlformats.org/officeDocument/2006/relationships/slide" Target="slides/slide1007.xml"/><Relationship Id="rId1215" Type="http://schemas.openxmlformats.org/officeDocument/2006/relationships/slide" Target="slides/slide1214.xml"/><Relationship Id="rId61" Type="http://schemas.openxmlformats.org/officeDocument/2006/relationships/slide" Target="slides/slide60.xml"/><Relationship Id="rId571" Type="http://schemas.openxmlformats.org/officeDocument/2006/relationships/slide" Target="slides/slide570.xml"/><Relationship Id="rId669" Type="http://schemas.openxmlformats.org/officeDocument/2006/relationships/slide" Target="slides/slide668.xml"/><Relationship Id="rId876" Type="http://schemas.openxmlformats.org/officeDocument/2006/relationships/slide" Target="slides/slide875.xml"/><Relationship Id="rId19" Type="http://schemas.openxmlformats.org/officeDocument/2006/relationships/slide" Target="slides/slide18.xml"/><Relationship Id="rId224" Type="http://schemas.openxmlformats.org/officeDocument/2006/relationships/slide" Target="slides/slide223.xml"/><Relationship Id="rId431" Type="http://schemas.openxmlformats.org/officeDocument/2006/relationships/slide" Target="slides/slide430.xml"/><Relationship Id="rId529" Type="http://schemas.openxmlformats.org/officeDocument/2006/relationships/slide" Target="slides/slide528.xml"/><Relationship Id="rId736" Type="http://schemas.openxmlformats.org/officeDocument/2006/relationships/slide" Target="slides/slide735.xml"/><Relationship Id="rId1061" Type="http://schemas.openxmlformats.org/officeDocument/2006/relationships/slide" Target="slides/slide1060.xml"/><Relationship Id="rId1159" Type="http://schemas.openxmlformats.org/officeDocument/2006/relationships/slide" Target="slides/slide1158.xml"/><Relationship Id="rId168" Type="http://schemas.openxmlformats.org/officeDocument/2006/relationships/slide" Target="slides/slide167.xml"/><Relationship Id="rId943" Type="http://schemas.openxmlformats.org/officeDocument/2006/relationships/slide" Target="slides/slide942.xml"/><Relationship Id="rId1019" Type="http://schemas.openxmlformats.org/officeDocument/2006/relationships/slide" Target="slides/slide1018.xml"/><Relationship Id="rId72" Type="http://schemas.openxmlformats.org/officeDocument/2006/relationships/slide" Target="slides/slide71.xml"/><Relationship Id="rId375" Type="http://schemas.openxmlformats.org/officeDocument/2006/relationships/slide" Target="slides/slide374.xml"/><Relationship Id="rId582" Type="http://schemas.openxmlformats.org/officeDocument/2006/relationships/slide" Target="slides/slide581.xml"/><Relationship Id="rId803" Type="http://schemas.openxmlformats.org/officeDocument/2006/relationships/slide" Target="slides/slide802.xml"/><Relationship Id="rId1226" Type="http://schemas.microsoft.com/office/2016/11/relationships/changesInfo" Target="changesInfos/changesInfo1.xml"/><Relationship Id="rId3" Type="http://schemas.openxmlformats.org/officeDocument/2006/relationships/slide" Target="slides/slide2.xml"/><Relationship Id="rId235" Type="http://schemas.openxmlformats.org/officeDocument/2006/relationships/slide" Target="slides/slide234.xml"/><Relationship Id="rId442" Type="http://schemas.openxmlformats.org/officeDocument/2006/relationships/slide" Target="slides/slide441.xml"/><Relationship Id="rId887" Type="http://schemas.openxmlformats.org/officeDocument/2006/relationships/slide" Target="slides/slide886.xml"/><Relationship Id="rId1072" Type="http://schemas.openxmlformats.org/officeDocument/2006/relationships/slide" Target="slides/slide1071.xml"/><Relationship Id="rId302" Type="http://schemas.openxmlformats.org/officeDocument/2006/relationships/slide" Target="slides/slide301.xml"/><Relationship Id="rId747" Type="http://schemas.openxmlformats.org/officeDocument/2006/relationships/slide" Target="slides/slide746.xml"/><Relationship Id="rId954" Type="http://schemas.openxmlformats.org/officeDocument/2006/relationships/slide" Target="slides/slide953.xml"/><Relationship Id="rId83" Type="http://schemas.openxmlformats.org/officeDocument/2006/relationships/slide" Target="slides/slide82.xml"/><Relationship Id="rId179" Type="http://schemas.openxmlformats.org/officeDocument/2006/relationships/slide" Target="slides/slide178.xml"/><Relationship Id="rId386" Type="http://schemas.openxmlformats.org/officeDocument/2006/relationships/slide" Target="slides/slide385.xml"/><Relationship Id="rId593" Type="http://schemas.openxmlformats.org/officeDocument/2006/relationships/slide" Target="slides/slide592.xml"/><Relationship Id="rId607" Type="http://schemas.openxmlformats.org/officeDocument/2006/relationships/slide" Target="slides/slide606.xml"/><Relationship Id="rId814" Type="http://schemas.openxmlformats.org/officeDocument/2006/relationships/slide" Target="slides/slide813.xml"/><Relationship Id="rId246" Type="http://schemas.openxmlformats.org/officeDocument/2006/relationships/slide" Target="slides/slide245.xml"/><Relationship Id="rId453" Type="http://schemas.openxmlformats.org/officeDocument/2006/relationships/slide" Target="slides/slide452.xml"/><Relationship Id="rId660" Type="http://schemas.openxmlformats.org/officeDocument/2006/relationships/slide" Target="slides/slide659.xml"/><Relationship Id="rId898" Type="http://schemas.openxmlformats.org/officeDocument/2006/relationships/slide" Target="slides/slide897.xml"/><Relationship Id="rId1083" Type="http://schemas.openxmlformats.org/officeDocument/2006/relationships/slide" Target="slides/slide1082.xml"/><Relationship Id="rId106" Type="http://schemas.openxmlformats.org/officeDocument/2006/relationships/slide" Target="slides/slide105.xml"/><Relationship Id="rId313" Type="http://schemas.openxmlformats.org/officeDocument/2006/relationships/slide" Target="slides/slide312.xml"/><Relationship Id="rId758" Type="http://schemas.openxmlformats.org/officeDocument/2006/relationships/slide" Target="slides/slide757.xml"/><Relationship Id="rId965" Type="http://schemas.openxmlformats.org/officeDocument/2006/relationships/slide" Target="slides/slide964.xml"/><Relationship Id="rId1150" Type="http://schemas.openxmlformats.org/officeDocument/2006/relationships/slide" Target="slides/slide1149.xml"/><Relationship Id="rId10" Type="http://schemas.openxmlformats.org/officeDocument/2006/relationships/slide" Target="slides/slide9.xml"/><Relationship Id="rId94" Type="http://schemas.openxmlformats.org/officeDocument/2006/relationships/slide" Target="slides/slide93.xml"/><Relationship Id="rId397" Type="http://schemas.openxmlformats.org/officeDocument/2006/relationships/slide" Target="slides/slide396.xml"/><Relationship Id="rId520" Type="http://schemas.openxmlformats.org/officeDocument/2006/relationships/slide" Target="slides/slide519.xml"/><Relationship Id="rId618" Type="http://schemas.openxmlformats.org/officeDocument/2006/relationships/slide" Target="slides/slide617.xml"/><Relationship Id="rId825" Type="http://schemas.openxmlformats.org/officeDocument/2006/relationships/slide" Target="slides/slide824.xml"/><Relationship Id="rId257" Type="http://schemas.openxmlformats.org/officeDocument/2006/relationships/slide" Target="slides/slide256.xml"/><Relationship Id="rId464" Type="http://schemas.openxmlformats.org/officeDocument/2006/relationships/slide" Target="slides/slide463.xml"/><Relationship Id="rId1010" Type="http://schemas.openxmlformats.org/officeDocument/2006/relationships/slide" Target="slides/slide1009.xml"/><Relationship Id="rId1094" Type="http://schemas.openxmlformats.org/officeDocument/2006/relationships/slide" Target="slides/slide1093.xml"/><Relationship Id="rId1108" Type="http://schemas.openxmlformats.org/officeDocument/2006/relationships/slide" Target="slides/slide1107.xml"/><Relationship Id="rId117" Type="http://schemas.openxmlformats.org/officeDocument/2006/relationships/slide" Target="slides/slide116.xml"/><Relationship Id="rId671" Type="http://schemas.openxmlformats.org/officeDocument/2006/relationships/slide" Target="slides/slide670.xml"/><Relationship Id="rId769" Type="http://schemas.openxmlformats.org/officeDocument/2006/relationships/slide" Target="slides/slide768.xml"/><Relationship Id="rId976" Type="http://schemas.openxmlformats.org/officeDocument/2006/relationships/slide" Target="slides/slide975.xml"/><Relationship Id="rId324" Type="http://schemas.openxmlformats.org/officeDocument/2006/relationships/slide" Target="slides/slide323.xml"/><Relationship Id="rId531" Type="http://schemas.openxmlformats.org/officeDocument/2006/relationships/slide" Target="slides/slide530.xml"/><Relationship Id="rId629" Type="http://schemas.openxmlformats.org/officeDocument/2006/relationships/slide" Target="slides/slide628.xml"/><Relationship Id="rId1161" Type="http://schemas.openxmlformats.org/officeDocument/2006/relationships/slide" Target="slides/slide1160.xml"/><Relationship Id="rId836" Type="http://schemas.openxmlformats.org/officeDocument/2006/relationships/slide" Target="slides/slide835.xml"/><Relationship Id="rId1021" Type="http://schemas.openxmlformats.org/officeDocument/2006/relationships/slide" Target="slides/slide1020.xml"/><Relationship Id="rId1119" Type="http://schemas.openxmlformats.org/officeDocument/2006/relationships/slide" Target="slides/slide1118.xml"/><Relationship Id="rId903" Type="http://schemas.openxmlformats.org/officeDocument/2006/relationships/slide" Target="slides/slide902.xml"/><Relationship Id="rId32" Type="http://schemas.openxmlformats.org/officeDocument/2006/relationships/slide" Target="slides/slide31.xml"/><Relationship Id="rId181" Type="http://schemas.openxmlformats.org/officeDocument/2006/relationships/slide" Target="slides/slide180.xml"/><Relationship Id="rId279" Type="http://schemas.openxmlformats.org/officeDocument/2006/relationships/slide" Target="slides/slide278.xml"/><Relationship Id="rId486" Type="http://schemas.openxmlformats.org/officeDocument/2006/relationships/slide" Target="slides/slide485.xml"/><Relationship Id="rId693" Type="http://schemas.openxmlformats.org/officeDocument/2006/relationships/slide" Target="slides/slide692.xml"/><Relationship Id="rId139" Type="http://schemas.openxmlformats.org/officeDocument/2006/relationships/slide" Target="slides/slide138.xml"/><Relationship Id="rId346" Type="http://schemas.openxmlformats.org/officeDocument/2006/relationships/slide" Target="slides/slide345.xml"/><Relationship Id="rId553" Type="http://schemas.openxmlformats.org/officeDocument/2006/relationships/slide" Target="slides/slide552.xml"/><Relationship Id="rId760" Type="http://schemas.openxmlformats.org/officeDocument/2006/relationships/slide" Target="slides/slide759.xml"/><Relationship Id="rId998" Type="http://schemas.openxmlformats.org/officeDocument/2006/relationships/slide" Target="slides/slide997.xml"/><Relationship Id="rId1183" Type="http://schemas.openxmlformats.org/officeDocument/2006/relationships/slide" Target="slides/slide1182.xml"/><Relationship Id="rId206" Type="http://schemas.openxmlformats.org/officeDocument/2006/relationships/slide" Target="slides/slide205.xml"/><Relationship Id="rId413" Type="http://schemas.openxmlformats.org/officeDocument/2006/relationships/slide" Target="slides/slide412.xml"/><Relationship Id="rId858" Type="http://schemas.openxmlformats.org/officeDocument/2006/relationships/slide" Target="slides/slide857.xml"/><Relationship Id="rId1043" Type="http://schemas.openxmlformats.org/officeDocument/2006/relationships/slide" Target="slides/slide1042.xml"/><Relationship Id="rId620" Type="http://schemas.openxmlformats.org/officeDocument/2006/relationships/slide" Target="slides/slide619.xml"/><Relationship Id="rId718" Type="http://schemas.openxmlformats.org/officeDocument/2006/relationships/slide" Target="slides/slide717.xml"/><Relationship Id="rId925" Type="http://schemas.openxmlformats.org/officeDocument/2006/relationships/slide" Target="slides/slide924.xml"/><Relationship Id="rId1110" Type="http://schemas.openxmlformats.org/officeDocument/2006/relationships/slide" Target="slides/slide1109.xml"/><Relationship Id="rId1208" Type="http://schemas.openxmlformats.org/officeDocument/2006/relationships/slide" Target="slides/slide1207.xml"/><Relationship Id="rId54" Type="http://schemas.openxmlformats.org/officeDocument/2006/relationships/slide" Target="slides/slide53.xml"/><Relationship Id="rId270" Type="http://schemas.openxmlformats.org/officeDocument/2006/relationships/slide" Target="slides/slide269.xml"/><Relationship Id="rId130" Type="http://schemas.openxmlformats.org/officeDocument/2006/relationships/slide" Target="slides/slide129.xml"/><Relationship Id="rId368" Type="http://schemas.openxmlformats.org/officeDocument/2006/relationships/slide" Target="slides/slide367.xml"/><Relationship Id="rId575" Type="http://schemas.openxmlformats.org/officeDocument/2006/relationships/slide" Target="slides/slide574.xml"/><Relationship Id="rId782" Type="http://schemas.openxmlformats.org/officeDocument/2006/relationships/slide" Target="slides/slide781.xml"/><Relationship Id="rId228" Type="http://schemas.openxmlformats.org/officeDocument/2006/relationships/slide" Target="slides/slide227.xml"/><Relationship Id="rId435" Type="http://schemas.openxmlformats.org/officeDocument/2006/relationships/slide" Target="slides/slide434.xml"/><Relationship Id="rId642" Type="http://schemas.openxmlformats.org/officeDocument/2006/relationships/slide" Target="slides/slide641.xml"/><Relationship Id="rId1065" Type="http://schemas.openxmlformats.org/officeDocument/2006/relationships/slide" Target="slides/slide1064.xml"/><Relationship Id="rId502" Type="http://schemas.openxmlformats.org/officeDocument/2006/relationships/slide" Target="slides/slide501.xml"/><Relationship Id="rId947" Type="http://schemas.openxmlformats.org/officeDocument/2006/relationships/slide" Target="slides/slide946.xml"/><Relationship Id="rId1132" Type="http://schemas.openxmlformats.org/officeDocument/2006/relationships/slide" Target="slides/slide1131.xml"/><Relationship Id="rId76" Type="http://schemas.openxmlformats.org/officeDocument/2006/relationships/slide" Target="slides/slide75.xml"/><Relationship Id="rId807" Type="http://schemas.openxmlformats.org/officeDocument/2006/relationships/slide" Target="slides/slide806.xml"/><Relationship Id="rId292" Type="http://schemas.openxmlformats.org/officeDocument/2006/relationships/slide" Target="slides/slide291.xml"/><Relationship Id="rId597" Type="http://schemas.openxmlformats.org/officeDocument/2006/relationships/slide" Target="slides/slide596.xml"/><Relationship Id="rId152" Type="http://schemas.openxmlformats.org/officeDocument/2006/relationships/slide" Target="slides/slide151.xml"/><Relationship Id="rId457" Type="http://schemas.openxmlformats.org/officeDocument/2006/relationships/slide" Target="slides/slide456.xml"/><Relationship Id="rId1087" Type="http://schemas.openxmlformats.org/officeDocument/2006/relationships/slide" Target="slides/slide1086.xml"/><Relationship Id="rId664" Type="http://schemas.openxmlformats.org/officeDocument/2006/relationships/slide" Target="slides/slide663.xml"/><Relationship Id="rId871" Type="http://schemas.openxmlformats.org/officeDocument/2006/relationships/slide" Target="slides/slide870.xml"/><Relationship Id="rId969" Type="http://schemas.openxmlformats.org/officeDocument/2006/relationships/slide" Target="slides/slide968.xml"/><Relationship Id="rId317" Type="http://schemas.openxmlformats.org/officeDocument/2006/relationships/slide" Target="slides/slide316.xml"/><Relationship Id="rId524" Type="http://schemas.openxmlformats.org/officeDocument/2006/relationships/slide" Target="slides/slide523.xml"/><Relationship Id="rId731" Type="http://schemas.openxmlformats.org/officeDocument/2006/relationships/slide" Target="slides/slide730.xml"/><Relationship Id="rId1154" Type="http://schemas.openxmlformats.org/officeDocument/2006/relationships/slide" Target="slides/slide1153.xml"/><Relationship Id="rId98" Type="http://schemas.openxmlformats.org/officeDocument/2006/relationships/slide" Target="slides/slide97.xml"/><Relationship Id="rId829" Type="http://schemas.openxmlformats.org/officeDocument/2006/relationships/slide" Target="slides/slide828.xml"/><Relationship Id="rId1014" Type="http://schemas.openxmlformats.org/officeDocument/2006/relationships/slide" Target="slides/slide1013.xml"/><Relationship Id="rId1221" Type="http://schemas.openxmlformats.org/officeDocument/2006/relationships/commentAuthors" Target="commentAuthors.xml"/><Relationship Id="rId25" Type="http://schemas.openxmlformats.org/officeDocument/2006/relationships/slide" Target="slides/slide24.xml"/><Relationship Id="rId174" Type="http://schemas.openxmlformats.org/officeDocument/2006/relationships/slide" Target="slides/slide173.xml"/><Relationship Id="rId381" Type="http://schemas.openxmlformats.org/officeDocument/2006/relationships/slide" Target="slides/slide380.xml"/><Relationship Id="rId241" Type="http://schemas.openxmlformats.org/officeDocument/2006/relationships/slide" Target="slides/slide240.xml"/><Relationship Id="rId479" Type="http://schemas.openxmlformats.org/officeDocument/2006/relationships/slide" Target="slides/slide478.xml"/><Relationship Id="rId686" Type="http://schemas.openxmlformats.org/officeDocument/2006/relationships/slide" Target="slides/slide685.xml"/><Relationship Id="rId893" Type="http://schemas.openxmlformats.org/officeDocument/2006/relationships/slide" Target="slides/slide892.xml"/><Relationship Id="rId339" Type="http://schemas.openxmlformats.org/officeDocument/2006/relationships/slide" Target="slides/slide338.xml"/><Relationship Id="rId546" Type="http://schemas.openxmlformats.org/officeDocument/2006/relationships/slide" Target="slides/slide545.xml"/><Relationship Id="rId753" Type="http://schemas.openxmlformats.org/officeDocument/2006/relationships/slide" Target="slides/slide752.xml"/><Relationship Id="rId1176" Type="http://schemas.openxmlformats.org/officeDocument/2006/relationships/slide" Target="slides/slide1175.xml"/><Relationship Id="rId101" Type="http://schemas.openxmlformats.org/officeDocument/2006/relationships/slide" Target="slides/slide100.xml"/><Relationship Id="rId406" Type="http://schemas.openxmlformats.org/officeDocument/2006/relationships/slide" Target="slides/slide405.xml"/><Relationship Id="rId960" Type="http://schemas.openxmlformats.org/officeDocument/2006/relationships/slide" Target="slides/slide959.xml"/><Relationship Id="rId1036" Type="http://schemas.openxmlformats.org/officeDocument/2006/relationships/slide" Target="slides/slide1035.xml"/><Relationship Id="rId613" Type="http://schemas.openxmlformats.org/officeDocument/2006/relationships/slide" Target="slides/slide612.xml"/><Relationship Id="rId820" Type="http://schemas.openxmlformats.org/officeDocument/2006/relationships/slide" Target="slides/slide819.xml"/><Relationship Id="rId918" Type="http://schemas.openxmlformats.org/officeDocument/2006/relationships/slide" Target="slides/slide917.xml"/><Relationship Id="rId1103" Type="http://schemas.openxmlformats.org/officeDocument/2006/relationships/slide" Target="slides/slide1102.xml"/><Relationship Id="rId47" Type="http://schemas.openxmlformats.org/officeDocument/2006/relationships/slide" Target="slides/slide46.xml"/><Relationship Id="rId196" Type="http://schemas.openxmlformats.org/officeDocument/2006/relationships/slide" Target="slides/slide195.xml"/><Relationship Id="rId263" Type="http://schemas.openxmlformats.org/officeDocument/2006/relationships/slide" Target="slides/slide262.xml"/><Relationship Id="rId470" Type="http://schemas.openxmlformats.org/officeDocument/2006/relationships/slide" Target="slides/slide469.xml"/><Relationship Id="rId123" Type="http://schemas.openxmlformats.org/officeDocument/2006/relationships/slide" Target="slides/slide122.xml"/><Relationship Id="rId330" Type="http://schemas.openxmlformats.org/officeDocument/2006/relationships/slide" Target="slides/slide329.xml"/><Relationship Id="rId568" Type="http://schemas.openxmlformats.org/officeDocument/2006/relationships/slide" Target="slides/slide567.xml"/><Relationship Id="rId775" Type="http://schemas.openxmlformats.org/officeDocument/2006/relationships/slide" Target="slides/slide774.xml"/><Relationship Id="rId982" Type="http://schemas.openxmlformats.org/officeDocument/2006/relationships/slide" Target="slides/slide981.xml"/><Relationship Id="rId1198" Type="http://schemas.openxmlformats.org/officeDocument/2006/relationships/slide" Target="slides/slide1197.xml"/><Relationship Id="rId428" Type="http://schemas.openxmlformats.org/officeDocument/2006/relationships/slide" Target="slides/slide427.xml"/><Relationship Id="rId635" Type="http://schemas.openxmlformats.org/officeDocument/2006/relationships/slide" Target="slides/slide634.xml"/><Relationship Id="rId842" Type="http://schemas.openxmlformats.org/officeDocument/2006/relationships/slide" Target="slides/slide841.xml"/><Relationship Id="rId1058" Type="http://schemas.openxmlformats.org/officeDocument/2006/relationships/slide" Target="slides/slide1057.xml"/><Relationship Id="rId702" Type="http://schemas.openxmlformats.org/officeDocument/2006/relationships/slide" Target="slides/slide701.xml"/><Relationship Id="rId1125" Type="http://schemas.openxmlformats.org/officeDocument/2006/relationships/slide" Target="slides/slide1124.xml"/><Relationship Id="rId69" Type="http://schemas.openxmlformats.org/officeDocument/2006/relationships/slide" Target="slides/slide68.xml"/><Relationship Id="rId285" Type="http://schemas.openxmlformats.org/officeDocument/2006/relationships/slide" Target="slides/slide284.xml"/><Relationship Id="rId492" Type="http://schemas.openxmlformats.org/officeDocument/2006/relationships/slide" Target="slides/slide491.xml"/><Relationship Id="rId797" Type="http://schemas.openxmlformats.org/officeDocument/2006/relationships/slide" Target="slides/slide796.xml"/><Relationship Id="rId145" Type="http://schemas.openxmlformats.org/officeDocument/2006/relationships/slide" Target="slides/slide144.xml"/><Relationship Id="rId352" Type="http://schemas.openxmlformats.org/officeDocument/2006/relationships/slide" Target="slides/slide351.xml"/><Relationship Id="rId212" Type="http://schemas.openxmlformats.org/officeDocument/2006/relationships/slide" Target="slides/slide211.xml"/><Relationship Id="rId657" Type="http://schemas.openxmlformats.org/officeDocument/2006/relationships/slide" Target="slides/slide656.xml"/><Relationship Id="rId864" Type="http://schemas.openxmlformats.org/officeDocument/2006/relationships/slide" Target="slides/slide863.xml"/><Relationship Id="rId517" Type="http://schemas.openxmlformats.org/officeDocument/2006/relationships/slide" Target="slides/slide516.xml"/><Relationship Id="rId724" Type="http://schemas.openxmlformats.org/officeDocument/2006/relationships/slide" Target="slides/slide723.xml"/><Relationship Id="rId931" Type="http://schemas.openxmlformats.org/officeDocument/2006/relationships/slide" Target="slides/slide930.xml"/><Relationship Id="rId1147" Type="http://schemas.openxmlformats.org/officeDocument/2006/relationships/slide" Target="slides/slide1146.xml"/><Relationship Id="rId60" Type="http://schemas.openxmlformats.org/officeDocument/2006/relationships/slide" Target="slides/slide59.xml"/><Relationship Id="rId1007" Type="http://schemas.openxmlformats.org/officeDocument/2006/relationships/slide" Target="slides/slide1006.xml"/><Relationship Id="rId1214" Type="http://schemas.openxmlformats.org/officeDocument/2006/relationships/slide" Target="slides/slide1213.xml"/><Relationship Id="rId18" Type="http://schemas.openxmlformats.org/officeDocument/2006/relationships/slide" Target="slides/slide17.xml"/><Relationship Id="rId167" Type="http://schemas.openxmlformats.org/officeDocument/2006/relationships/slide" Target="slides/slide166.xml"/><Relationship Id="rId374" Type="http://schemas.openxmlformats.org/officeDocument/2006/relationships/slide" Target="slides/slide373.xml"/><Relationship Id="rId581" Type="http://schemas.openxmlformats.org/officeDocument/2006/relationships/slide" Target="slides/slide580.xml"/><Relationship Id="rId234" Type="http://schemas.openxmlformats.org/officeDocument/2006/relationships/slide" Target="slides/slide233.xml"/><Relationship Id="rId679" Type="http://schemas.openxmlformats.org/officeDocument/2006/relationships/slide" Target="slides/slide678.xml"/><Relationship Id="rId886" Type="http://schemas.openxmlformats.org/officeDocument/2006/relationships/slide" Target="slides/slide88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is cleto" userId="a76db6c301978307" providerId="LiveId" clId="{BB93E05D-BE05-4453-8BDD-E5B3B775B63B}"/>
    <pc:docChg chg="undo custSel addSld delSld modSld sldOrd modNotesMaster">
      <pc:chgData name="luis cleto" userId="a76db6c301978307" providerId="LiveId" clId="{BB93E05D-BE05-4453-8BDD-E5B3B775B63B}" dt="2026-05-10T09:27:17.445" v="71437"/>
      <pc:docMkLst>
        <pc:docMk/>
      </pc:docMkLst>
      <pc:sldChg chg="modSp add mod setBg">
        <pc:chgData name="luis cleto" userId="a76db6c301978307" providerId="LiveId" clId="{BB93E05D-BE05-4453-8BDD-E5B3B775B63B}" dt="2026-04-16T15:24:38.927" v="45201" actId="20577"/>
        <pc:sldMkLst>
          <pc:docMk/>
          <pc:sldMk cId="0" sldId="256"/>
        </pc:sldMkLst>
        <pc:spChg chg="mod">
          <ac:chgData name="luis cleto" userId="a76db6c301978307" providerId="LiveId" clId="{BB93E05D-BE05-4453-8BDD-E5B3B775B63B}" dt="2026-04-16T15:24:38.927" v="45201" actId="20577"/>
          <ac:spMkLst>
            <pc:docMk/>
            <pc:sldMk cId="0" sldId="256"/>
            <ac:spMk id="4" creationId="{00000000-0000-0000-0000-000000000000}"/>
          </ac:spMkLst>
        </pc:spChg>
      </pc:sldChg>
      <pc:sldChg chg="modSp mod ord">
        <pc:chgData name="luis cleto" userId="a76db6c301978307" providerId="LiveId" clId="{BB93E05D-BE05-4453-8BDD-E5B3B775B63B}" dt="2026-05-01T07:48:28.839" v="62080" actId="20577"/>
        <pc:sldMkLst>
          <pc:docMk/>
          <pc:sldMk cId="3395481068" sldId="1081"/>
        </pc:sldMkLst>
        <pc:spChg chg="mod">
          <ac:chgData name="luis cleto" userId="a76db6c301978307" providerId="LiveId" clId="{BB93E05D-BE05-4453-8BDD-E5B3B775B63B}" dt="2026-05-01T07:48:04.789" v="62070" actId="20577"/>
          <ac:spMkLst>
            <pc:docMk/>
            <pc:sldMk cId="3395481068" sldId="1081"/>
            <ac:spMk id="2" creationId="{9D889801-EE25-4A97-8132-3EECB41DAC6B}"/>
          </ac:spMkLst>
        </pc:spChg>
        <pc:spChg chg="mod">
          <ac:chgData name="luis cleto" userId="a76db6c301978307" providerId="LiveId" clId="{BB93E05D-BE05-4453-8BDD-E5B3B775B63B}" dt="2026-05-01T07:48:28.839" v="62080" actId="20577"/>
          <ac:spMkLst>
            <pc:docMk/>
            <pc:sldMk cId="3395481068" sldId="1081"/>
            <ac:spMk id="8" creationId="{72197864-C127-4677-AF37-6DF54981A706}"/>
          </ac:spMkLst>
        </pc:spChg>
        <pc:picChg chg="mod">
          <ac:chgData name="luis cleto" userId="a76db6c301978307" providerId="LiveId" clId="{BB93E05D-BE05-4453-8BDD-E5B3B775B63B}" dt="2026-05-01T07:48:11.167" v="62071" actId="1076"/>
          <ac:picMkLst>
            <pc:docMk/>
            <pc:sldMk cId="3395481068" sldId="1081"/>
            <ac:picMk id="7" creationId="{BD7B5E7C-BA39-434F-8AAA-1905CDCC710C}"/>
          </ac:picMkLst>
        </pc:picChg>
      </pc:sldChg>
      <pc:sldChg chg="modSp mod">
        <pc:chgData name="luis cleto" userId="a76db6c301978307" providerId="LiveId" clId="{BB93E05D-BE05-4453-8BDD-E5B3B775B63B}" dt="2026-05-01T08:05:47.902" v="62906" actId="20577"/>
        <pc:sldMkLst>
          <pc:docMk/>
          <pc:sldMk cId="2361684945" sldId="1139"/>
        </pc:sldMkLst>
        <pc:spChg chg="mod">
          <ac:chgData name="luis cleto" userId="a76db6c301978307" providerId="LiveId" clId="{BB93E05D-BE05-4453-8BDD-E5B3B775B63B}" dt="2026-04-16T15:24:11.755" v="45196"/>
          <ac:spMkLst>
            <pc:docMk/>
            <pc:sldMk cId="2361684945" sldId="1139"/>
            <ac:spMk id="2" creationId="{1EEA3BA9-885B-4728-8FBC-C98912D3F7AA}"/>
          </ac:spMkLst>
        </pc:spChg>
        <pc:spChg chg="mod">
          <ac:chgData name="luis cleto" userId="a76db6c301978307" providerId="LiveId" clId="{BB93E05D-BE05-4453-8BDD-E5B3B775B63B}" dt="2026-05-01T08:05:47.902" v="62906" actId="20577"/>
          <ac:spMkLst>
            <pc:docMk/>
            <pc:sldMk cId="2361684945" sldId="1139"/>
            <ac:spMk id="3" creationId="{BDDD4338-ADF5-49CC-9B1E-825DF82A66B7}"/>
          </ac:spMkLst>
        </pc:spChg>
      </pc:sldChg>
      <pc:sldChg chg="modSp mod">
        <pc:chgData name="luis cleto" userId="a76db6c301978307" providerId="LiveId" clId="{BB93E05D-BE05-4453-8BDD-E5B3B775B63B}" dt="2026-05-01T08:09:39.616" v="62989" actId="255"/>
        <pc:sldMkLst>
          <pc:docMk/>
          <pc:sldMk cId="797646151" sldId="1140"/>
        </pc:sldMkLst>
        <pc:spChg chg="mod">
          <ac:chgData name="luis cleto" userId="a76db6c301978307" providerId="LiveId" clId="{BB93E05D-BE05-4453-8BDD-E5B3B775B63B}" dt="2026-04-24T09:03:20.777" v="49069" actId="20577"/>
          <ac:spMkLst>
            <pc:docMk/>
            <pc:sldMk cId="797646151" sldId="1140"/>
            <ac:spMk id="2" creationId="{7BE4B983-246C-4198-9804-F8604D1DE304}"/>
          </ac:spMkLst>
        </pc:spChg>
        <pc:graphicFrameChg chg="mod modGraphic">
          <ac:chgData name="luis cleto" userId="a76db6c301978307" providerId="LiveId" clId="{BB93E05D-BE05-4453-8BDD-E5B3B775B63B}" dt="2026-05-01T08:09:39.616" v="62989" actId="255"/>
          <ac:graphicFrameMkLst>
            <pc:docMk/>
            <pc:sldMk cId="797646151" sldId="1140"/>
            <ac:graphicFrameMk id="6" creationId="{7AD544D2-3D25-4539-9E50-5D827C63AC8C}"/>
          </ac:graphicFrameMkLst>
        </pc:graphicFrameChg>
      </pc:sldChg>
      <pc:sldChg chg="modSp mod">
        <pc:chgData name="luis cleto" userId="a76db6c301978307" providerId="LiveId" clId="{BB93E05D-BE05-4453-8BDD-E5B3B775B63B}" dt="2026-05-01T09:17:13.401" v="67187" actId="1076"/>
        <pc:sldMkLst>
          <pc:docMk/>
          <pc:sldMk cId="3922087468" sldId="1142"/>
        </pc:sldMkLst>
        <pc:spChg chg="mod">
          <ac:chgData name="luis cleto" userId="a76db6c301978307" providerId="LiveId" clId="{BB93E05D-BE05-4453-8BDD-E5B3B775B63B}" dt="2026-04-24T09:50:07.293" v="51403" actId="1076"/>
          <ac:spMkLst>
            <pc:docMk/>
            <pc:sldMk cId="3922087468" sldId="1142"/>
            <ac:spMk id="2" creationId="{13701B0F-8D22-44B8-8C79-7B14B6BEE402}"/>
          </ac:spMkLst>
        </pc:spChg>
        <pc:spChg chg="mod">
          <ac:chgData name="luis cleto" userId="a76db6c301978307" providerId="LiveId" clId="{BB93E05D-BE05-4453-8BDD-E5B3B775B63B}" dt="2026-05-01T09:17:13.401" v="67187" actId="1076"/>
          <ac:spMkLst>
            <pc:docMk/>
            <pc:sldMk cId="3922087468" sldId="1142"/>
            <ac:spMk id="4" creationId="{C1584F2A-BD65-F36A-B6E4-7C94AC6FC47C}"/>
          </ac:spMkLst>
        </pc:spChg>
        <pc:picChg chg="mod">
          <ac:chgData name="luis cleto" userId="a76db6c301978307" providerId="LiveId" clId="{BB93E05D-BE05-4453-8BDD-E5B3B775B63B}" dt="2026-04-24T09:50:09.159" v="51404" actId="1076"/>
          <ac:picMkLst>
            <pc:docMk/>
            <pc:sldMk cId="3922087468" sldId="1142"/>
            <ac:picMk id="7" creationId="{7EA0E4A2-CF7E-4468-B3BB-00E00708A1DC}"/>
          </ac:picMkLst>
        </pc:picChg>
      </pc:sldChg>
      <pc:sldChg chg="addSp delSp modSp mod">
        <pc:chgData name="luis cleto" userId="a76db6c301978307" providerId="LiveId" clId="{BB93E05D-BE05-4453-8BDD-E5B3B775B63B}" dt="2026-04-16T15:24:11.755" v="45196"/>
        <pc:sldMkLst>
          <pc:docMk/>
          <pc:sldMk cId="1731361237" sldId="1143"/>
        </pc:sldMkLst>
        <pc:spChg chg="mod">
          <ac:chgData name="luis cleto" userId="a76db6c301978307" providerId="LiveId" clId="{BB93E05D-BE05-4453-8BDD-E5B3B775B63B}" dt="2026-04-16T15:24:11.755" v="45196"/>
          <ac:spMkLst>
            <pc:docMk/>
            <pc:sldMk cId="1731361237" sldId="1143"/>
            <ac:spMk id="5" creationId="{E75813B3-73C0-49BA-B017-0CE8A1CF152C}"/>
          </ac:spMkLst>
        </pc:spChg>
      </pc:sldChg>
      <pc:sldChg chg="modSp mod">
        <pc:chgData name="luis cleto" userId="a76db6c301978307" providerId="LiveId" clId="{BB93E05D-BE05-4453-8BDD-E5B3B775B63B}" dt="2026-04-24T09:58:43.541" v="51507" actId="1076"/>
        <pc:sldMkLst>
          <pc:docMk/>
          <pc:sldMk cId="2942886" sldId="1144"/>
        </pc:sldMkLst>
        <pc:spChg chg="mod">
          <ac:chgData name="luis cleto" userId="a76db6c301978307" providerId="LiveId" clId="{BB93E05D-BE05-4453-8BDD-E5B3B775B63B}" dt="2026-04-24T09:58:43.541" v="51507" actId="1076"/>
          <ac:spMkLst>
            <pc:docMk/>
            <pc:sldMk cId="2942886" sldId="1144"/>
            <ac:spMk id="2" creationId="{43F06C8E-9D5F-4BB7-A581-5180C93E55FA}"/>
          </ac:spMkLst>
        </pc:spChg>
        <pc:graphicFrameChg chg="mod modGraphic">
          <ac:chgData name="luis cleto" userId="a76db6c301978307" providerId="LiveId" clId="{BB93E05D-BE05-4453-8BDD-E5B3B775B63B}" dt="2026-04-24T09:58:37.381" v="51506" actId="1076"/>
          <ac:graphicFrameMkLst>
            <pc:docMk/>
            <pc:sldMk cId="2942886" sldId="1144"/>
            <ac:graphicFrameMk id="6" creationId="{0C96685E-422E-439B-841E-8C845FCA3D44}"/>
          </ac:graphicFrameMkLst>
        </pc:graphicFrameChg>
      </pc:sldChg>
      <pc:sldChg chg="addSp modSp">
        <pc:chgData name="luis cleto" userId="a76db6c301978307" providerId="LiveId" clId="{BB93E05D-BE05-4453-8BDD-E5B3B775B63B}" dt="2026-04-16T15:24:11.755" v="45196"/>
        <pc:sldMkLst>
          <pc:docMk/>
          <pc:sldMk cId="3693736869" sldId="1174"/>
        </pc:sldMkLst>
        <pc:spChg chg="mod">
          <ac:chgData name="luis cleto" userId="a76db6c301978307" providerId="LiveId" clId="{BB93E05D-BE05-4453-8BDD-E5B3B775B63B}" dt="2026-04-16T15:24:11.755" v="45196"/>
          <ac:spMkLst>
            <pc:docMk/>
            <pc:sldMk cId="3693736869" sldId="1174"/>
            <ac:spMk id="5" creationId="{658A57AC-7C8A-B3B6-16EA-C441C9F00F88}"/>
          </ac:spMkLst>
        </pc:spChg>
      </pc:sldChg>
      <pc:sldChg chg="addSp modSp">
        <pc:chgData name="luis cleto" userId="a76db6c301978307" providerId="LiveId" clId="{BB93E05D-BE05-4453-8BDD-E5B3B775B63B}" dt="2026-04-16T15:24:11.755" v="45196"/>
        <pc:sldMkLst>
          <pc:docMk/>
          <pc:sldMk cId="714282776" sldId="1209"/>
        </pc:sldMkLst>
        <pc:spChg chg="mod">
          <ac:chgData name="luis cleto" userId="a76db6c301978307" providerId="LiveId" clId="{BB93E05D-BE05-4453-8BDD-E5B3B775B63B}" dt="2026-04-16T15:24:11.755" v="45196"/>
          <ac:spMkLst>
            <pc:docMk/>
            <pc:sldMk cId="714282776" sldId="1209"/>
            <ac:spMk id="5" creationId="{9DBDA472-1277-010C-9205-94B033DF79B1}"/>
          </ac:spMkLst>
        </pc:spChg>
      </pc:sldChg>
      <pc:sldChg chg="modSp mod">
        <pc:chgData name="luis cleto" userId="a76db6c301978307" providerId="LiveId" clId="{BB93E05D-BE05-4453-8BDD-E5B3B775B63B}" dt="2026-04-16T14:19:56.126" v="43676" actId="20577"/>
        <pc:sldMkLst>
          <pc:docMk/>
          <pc:sldMk cId="4279102549" sldId="1231"/>
        </pc:sldMkLst>
        <pc:spChg chg="mod">
          <ac:chgData name="luis cleto" userId="a76db6c301978307" providerId="LiveId" clId="{BB93E05D-BE05-4453-8BDD-E5B3B775B63B}" dt="2026-04-16T14:19:56.126" v="43676" actId="20577"/>
          <ac:spMkLst>
            <pc:docMk/>
            <pc:sldMk cId="4279102549" sldId="1231"/>
            <ac:spMk id="3" creationId="{A63974CC-DE2C-9CF6-ECC3-10211E462719}"/>
          </ac:spMkLst>
        </pc:spChg>
      </pc:sldChg>
      <pc:sldChg chg="modSp mod ord">
        <pc:chgData name="luis cleto" userId="a76db6c301978307" providerId="LiveId" clId="{BB93E05D-BE05-4453-8BDD-E5B3B775B63B}" dt="2026-04-16T14:50:28.301" v="44073" actId="20577"/>
        <pc:sldMkLst>
          <pc:docMk/>
          <pc:sldMk cId="2626246041" sldId="1233"/>
        </pc:sldMkLst>
        <pc:spChg chg="mod">
          <ac:chgData name="luis cleto" userId="a76db6c301978307" providerId="LiveId" clId="{BB93E05D-BE05-4453-8BDD-E5B3B775B63B}" dt="2026-04-16T14:50:28.301" v="44073" actId="20577"/>
          <ac:spMkLst>
            <pc:docMk/>
            <pc:sldMk cId="2626246041" sldId="1233"/>
            <ac:spMk id="3" creationId="{B1DB241B-1573-1A03-8BA6-AA2C444B6363}"/>
          </ac:spMkLst>
        </pc:spChg>
      </pc:sldChg>
      <pc:sldChg chg="modSp mod ord">
        <pc:chgData name="luis cleto" userId="a76db6c301978307" providerId="LiveId" clId="{BB93E05D-BE05-4453-8BDD-E5B3B775B63B}" dt="2026-04-16T14:53:21.294" v="44133" actId="207"/>
        <pc:sldMkLst>
          <pc:docMk/>
          <pc:sldMk cId="1480333265" sldId="1234"/>
        </pc:sldMkLst>
        <pc:spChg chg="mod">
          <ac:chgData name="luis cleto" userId="a76db6c301978307" providerId="LiveId" clId="{BB93E05D-BE05-4453-8BDD-E5B3B775B63B}" dt="2026-04-16T14:53:21.294" v="44133" actId="207"/>
          <ac:spMkLst>
            <pc:docMk/>
            <pc:sldMk cId="1480333265" sldId="1234"/>
            <ac:spMk id="3" creationId="{EB7D6E30-0BE4-D372-0BEB-130AB699AC60}"/>
          </ac:spMkLst>
        </pc:spChg>
      </pc:sldChg>
      <pc:sldChg chg="modSp mod ord">
        <pc:chgData name="luis cleto" userId="a76db6c301978307" providerId="LiveId" clId="{BB93E05D-BE05-4453-8BDD-E5B3B775B63B}" dt="2026-04-16T14:54:09.400" v="44134" actId="207"/>
        <pc:sldMkLst>
          <pc:docMk/>
          <pc:sldMk cId="1070785437" sldId="1235"/>
        </pc:sldMkLst>
        <pc:spChg chg="mod">
          <ac:chgData name="luis cleto" userId="a76db6c301978307" providerId="LiveId" clId="{BB93E05D-BE05-4453-8BDD-E5B3B775B63B}" dt="2026-04-16T14:54:09.400" v="44134" actId="207"/>
          <ac:spMkLst>
            <pc:docMk/>
            <pc:sldMk cId="1070785437" sldId="1235"/>
            <ac:spMk id="3" creationId="{E8526553-55DA-8E8F-EEE6-93A0F4C3C3E6}"/>
          </ac:spMkLst>
        </pc:spChg>
      </pc:sldChg>
      <pc:sldChg chg="modSp mod ord">
        <pc:chgData name="luis cleto" userId="a76db6c301978307" providerId="LiveId" clId="{BB93E05D-BE05-4453-8BDD-E5B3B775B63B}" dt="2026-04-10T10:22:50.962" v="35120" actId="207"/>
        <pc:sldMkLst>
          <pc:docMk/>
          <pc:sldMk cId="1916509992" sldId="1237"/>
        </pc:sldMkLst>
        <pc:spChg chg="mod">
          <ac:chgData name="luis cleto" userId="a76db6c301978307" providerId="LiveId" clId="{BB93E05D-BE05-4453-8BDD-E5B3B775B63B}" dt="2026-04-10T10:22:50.962" v="35120" actId="207"/>
          <ac:spMkLst>
            <pc:docMk/>
            <pc:sldMk cId="1916509992" sldId="1237"/>
            <ac:spMk id="3" creationId="{5215DE2B-97BB-F98B-A5C4-DE371A137774}"/>
          </ac:spMkLst>
        </pc:spChg>
      </pc:sldChg>
      <pc:sldChg chg="modSp mod ord">
        <pc:chgData name="luis cleto" userId="a76db6c301978307" providerId="LiveId" clId="{BB93E05D-BE05-4453-8BDD-E5B3B775B63B}" dt="2026-04-10T10:23:34.323" v="35122" actId="207"/>
        <pc:sldMkLst>
          <pc:docMk/>
          <pc:sldMk cId="2106839636" sldId="1239"/>
        </pc:sldMkLst>
        <pc:spChg chg="mod">
          <ac:chgData name="luis cleto" userId="a76db6c301978307" providerId="LiveId" clId="{BB93E05D-BE05-4453-8BDD-E5B3B775B63B}" dt="2026-04-10T10:23:34.323" v="35122" actId="207"/>
          <ac:spMkLst>
            <pc:docMk/>
            <pc:sldMk cId="2106839636" sldId="1239"/>
            <ac:spMk id="3" creationId="{A97408BD-00B3-F851-989E-9432D92721AA}"/>
          </ac:spMkLst>
        </pc:spChg>
      </pc:sldChg>
      <pc:sldChg chg="modSp mod ord">
        <pc:chgData name="luis cleto" userId="a76db6c301978307" providerId="LiveId" clId="{BB93E05D-BE05-4453-8BDD-E5B3B775B63B}" dt="2026-04-16T15:09:07.414" v="44962" actId="207"/>
        <pc:sldMkLst>
          <pc:docMk/>
          <pc:sldMk cId="3290194555" sldId="1240"/>
        </pc:sldMkLst>
        <pc:spChg chg="mod">
          <ac:chgData name="luis cleto" userId="a76db6c301978307" providerId="LiveId" clId="{BB93E05D-BE05-4453-8BDD-E5B3B775B63B}" dt="2026-04-16T15:09:07.414" v="44962" actId="207"/>
          <ac:spMkLst>
            <pc:docMk/>
            <pc:sldMk cId="3290194555" sldId="1240"/>
            <ac:spMk id="3" creationId="{50DE3D86-0BBE-0C27-D383-B6385B9CF103}"/>
          </ac:spMkLst>
        </pc:spChg>
      </pc:sldChg>
      <pc:sldChg chg="modSp mod ord">
        <pc:chgData name="luis cleto" userId="a76db6c301978307" providerId="LiveId" clId="{BB93E05D-BE05-4453-8BDD-E5B3B775B63B}" dt="2026-04-10T10:26:49.866" v="35196" actId="20577"/>
        <pc:sldMkLst>
          <pc:docMk/>
          <pc:sldMk cId="482253162" sldId="1242"/>
        </pc:sldMkLst>
        <pc:spChg chg="mod">
          <ac:chgData name="luis cleto" userId="a76db6c301978307" providerId="LiveId" clId="{BB93E05D-BE05-4453-8BDD-E5B3B775B63B}" dt="2026-04-10T10:26:49.866" v="35196" actId="20577"/>
          <ac:spMkLst>
            <pc:docMk/>
            <pc:sldMk cId="482253162" sldId="1242"/>
            <ac:spMk id="3" creationId="{D79826A8-0263-6CF7-ED7B-84CAF5AA779F}"/>
          </ac:spMkLst>
        </pc:spChg>
      </pc:sldChg>
      <pc:sldChg chg="modSp mod">
        <pc:chgData name="luis cleto" userId="a76db6c301978307" providerId="LiveId" clId="{BB93E05D-BE05-4453-8BDD-E5B3B775B63B}" dt="2026-04-10T10:30:33.524" v="35267" actId="207"/>
        <pc:sldMkLst>
          <pc:docMk/>
          <pc:sldMk cId="1149634076" sldId="1245"/>
        </pc:sldMkLst>
        <pc:spChg chg="mod">
          <ac:chgData name="luis cleto" userId="a76db6c301978307" providerId="LiveId" clId="{BB93E05D-BE05-4453-8BDD-E5B3B775B63B}" dt="2026-04-10T10:30:33.524" v="35267" actId="207"/>
          <ac:spMkLst>
            <pc:docMk/>
            <pc:sldMk cId="1149634076" sldId="1245"/>
            <ac:spMk id="3" creationId="{CD0D7466-6E5F-8EA9-CB0F-0960F29365C6}"/>
          </ac:spMkLst>
        </pc:spChg>
      </pc:sldChg>
      <pc:sldChg chg="modSp mod ord">
        <pc:chgData name="luis cleto" userId="a76db6c301978307" providerId="LiveId" clId="{BB93E05D-BE05-4453-8BDD-E5B3B775B63B}" dt="2026-04-10T10:27:31.699" v="35225" actId="20577"/>
        <pc:sldMkLst>
          <pc:docMk/>
          <pc:sldMk cId="2475197670" sldId="1246"/>
        </pc:sldMkLst>
        <pc:spChg chg="mod">
          <ac:chgData name="luis cleto" userId="a76db6c301978307" providerId="LiveId" clId="{BB93E05D-BE05-4453-8BDD-E5B3B775B63B}" dt="2026-04-10T10:27:31.699" v="35225" actId="20577"/>
          <ac:spMkLst>
            <pc:docMk/>
            <pc:sldMk cId="2475197670" sldId="1246"/>
            <ac:spMk id="3" creationId="{84ED50CE-D1C1-2936-71BD-B69E35A0E434}"/>
          </ac:spMkLst>
        </pc:spChg>
      </pc:sldChg>
      <pc:sldChg chg="modSp mod ord">
        <pc:chgData name="luis cleto" userId="a76db6c301978307" providerId="LiveId" clId="{BB93E05D-BE05-4453-8BDD-E5B3B775B63B}" dt="2026-04-10T10:28:38.845" v="35251" actId="20577"/>
        <pc:sldMkLst>
          <pc:docMk/>
          <pc:sldMk cId="2021207246" sldId="1247"/>
        </pc:sldMkLst>
        <pc:spChg chg="mod">
          <ac:chgData name="luis cleto" userId="a76db6c301978307" providerId="LiveId" clId="{BB93E05D-BE05-4453-8BDD-E5B3B775B63B}" dt="2026-04-10T10:28:38.845" v="35251" actId="20577"/>
          <ac:spMkLst>
            <pc:docMk/>
            <pc:sldMk cId="2021207246" sldId="1247"/>
            <ac:spMk id="3" creationId="{974FEBF6-C1CD-DB31-944A-F3CF359DB191}"/>
          </ac:spMkLst>
        </pc:spChg>
      </pc:sldChg>
      <pc:sldChg chg="modSp mod">
        <pc:chgData name="luis cleto" userId="a76db6c301978307" providerId="LiveId" clId="{BB93E05D-BE05-4453-8BDD-E5B3B775B63B}" dt="2026-04-10T10:34:14.674" v="35279" actId="207"/>
        <pc:sldMkLst>
          <pc:docMk/>
          <pc:sldMk cId="1466806901" sldId="1250"/>
        </pc:sldMkLst>
        <pc:spChg chg="mod">
          <ac:chgData name="luis cleto" userId="a76db6c301978307" providerId="LiveId" clId="{BB93E05D-BE05-4453-8BDD-E5B3B775B63B}" dt="2026-04-10T10:34:14.674" v="35279" actId="207"/>
          <ac:spMkLst>
            <pc:docMk/>
            <pc:sldMk cId="1466806901" sldId="1250"/>
            <ac:spMk id="3" creationId="{42ADE8AE-7643-5ECC-FC30-397A65E1028B}"/>
          </ac:spMkLst>
        </pc:spChg>
      </pc:sldChg>
      <pc:sldChg chg="modSp mod">
        <pc:chgData name="luis cleto" userId="a76db6c301978307" providerId="LiveId" clId="{BB93E05D-BE05-4453-8BDD-E5B3B775B63B}" dt="2026-04-10T10:35:43.950" v="35353" actId="20577"/>
        <pc:sldMkLst>
          <pc:docMk/>
          <pc:sldMk cId="700701670" sldId="1251"/>
        </pc:sldMkLst>
        <pc:spChg chg="mod">
          <ac:chgData name="luis cleto" userId="a76db6c301978307" providerId="LiveId" clId="{BB93E05D-BE05-4453-8BDD-E5B3B775B63B}" dt="2026-04-10T10:35:43.950" v="35353" actId="20577"/>
          <ac:spMkLst>
            <pc:docMk/>
            <pc:sldMk cId="700701670" sldId="1251"/>
            <ac:spMk id="3" creationId="{969F3303-C333-E560-35D7-62416668AA29}"/>
          </ac:spMkLst>
        </pc:spChg>
      </pc:sldChg>
      <pc:sldChg chg="modSp mod">
        <pc:chgData name="luis cleto" userId="a76db6c301978307" providerId="LiveId" clId="{BB93E05D-BE05-4453-8BDD-E5B3B775B63B}" dt="2026-04-10T10:39:35.055" v="35377" actId="207"/>
        <pc:sldMkLst>
          <pc:docMk/>
          <pc:sldMk cId="3763475352" sldId="1253"/>
        </pc:sldMkLst>
        <pc:spChg chg="mod">
          <ac:chgData name="luis cleto" userId="a76db6c301978307" providerId="LiveId" clId="{BB93E05D-BE05-4453-8BDD-E5B3B775B63B}" dt="2026-04-10T10:39:35.055" v="35377" actId="207"/>
          <ac:spMkLst>
            <pc:docMk/>
            <pc:sldMk cId="3763475352" sldId="1253"/>
            <ac:spMk id="3" creationId="{A539AEBC-47FB-6548-301C-27A83AAA4724}"/>
          </ac:spMkLst>
        </pc:spChg>
      </pc:sldChg>
      <pc:sldChg chg="modSp mod">
        <pc:chgData name="luis cleto" userId="a76db6c301978307" providerId="LiveId" clId="{BB93E05D-BE05-4453-8BDD-E5B3B775B63B}" dt="2026-04-10T10:42:07.046" v="35414" actId="207"/>
        <pc:sldMkLst>
          <pc:docMk/>
          <pc:sldMk cId="3851814559" sldId="1254"/>
        </pc:sldMkLst>
        <pc:spChg chg="mod">
          <ac:chgData name="luis cleto" userId="a76db6c301978307" providerId="LiveId" clId="{BB93E05D-BE05-4453-8BDD-E5B3B775B63B}" dt="2026-04-10T10:42:07.046" v="35414" actId="207"/>
          <ac:spMkLst>
            <pc:docMk/>
            <pc:sldMk cId="3851814559" sldId="1254"/>
            <ac:spMk id="3" creationId="{9F2308B5-8D40-9D63-275F-609BE293243D}"/>
          </ac:spMkLst>
        </pc:spChg>
      </pc:sldChg>
      <pc:sldChg chg="modSp mod">
        <pc:chgData name="luis cleto" userId="a76db6c301978307" providerId="LiveId" clId="{BB93E05D-BE05-4453-8BDD-E5B3B775B63B}" dt="2026-04-10T10:44:45.457" v="35459" actId="207"/>
        <pc:sldMkLst>
          <pc:docMk/>
          <pc:sldMk cId="825979693" sldId="1255"/>
        </pc:sldMkLst>
        <pc:spChg chg="mod">
          <ac:chgData name="luis cleto" userId="a76db6c301978307" providerId="LiveId" clId="{BB93E05D-BE05-4453-8BDD-E5B3B775B63B}" dt="2026-04-10T10:44:45.457" v="35459" actId="207"/>
          <ac:spMkLst>
            <pc:docMk/>
            <pc:sldMk cId="825979693" sldId="1255"/>
            <ac:spMk id="3" creationId="{D6C296C1-9576-246B-079E-97144E07D268}"/>
          </ac:spMkLst>
        </pc:spChg>
      </pc:sldChg>
      <pc:sldChg chg="modSp mod">
        <pc:chgData name="luis cleto" userId="a76db6c301978307" providerId="LiveId" clId="{BB93E05D-BE05-4453-8BDD-E5B3B775B63B}" dt="2026-04-10T10:47:35.961" v="35483" actId="207"/>
        <pc:sldMkLst>
          <pc:docMk/>
          <pc:sldMk cId="3598137666" sldId="1256"/>
        </pc:sldMkLst>
        <pc:spChg chg="mod">
          <ac:chgData name="luis cleto" userId="a76db6c301978307" providerId="LiveId" clId="{BB93E05D-BE05-4453-8BDD-E5B3B775B63B}" dt="2026-04-10T10:47:35.961" v="35483" actId="207"/>
          <ac:spMkLst>
            <pc:docMk/>
            <pc:sldMk cId="3598137666" sldId="1256"/>
            <ac:spMk id="3" creationId="{2CBD3F0F-AC58-A56E-58A0-E28E0ECCAB3E}"/>
          </ac:spMkLst>
        </pc:spChg>
      </pc:sldChg>
      <pc:sldChg chg="modSp mod">
        <pc:chgData name="luis cleto" userId="a76db6c301978307" providerId="LiveId" clId="{BB93E05D-BE05-4453-8BDD-E5B3B775B63B}" dt="2026-04-10T10:50:01.100" v="35504" actId="207"/>
        <pc:sldMkLst>
          <pc:docMk/>
          <pc:sldMk cId="3896009289" sldId="1258"/>
        </pc:sldMkLst>
        <pc:spChg chg="mod">
          <ac:chgData name="luis cleto" userId="a76db6c301978307" providerId="LiveId" clId="{BB93E05D-BE05-4453-8BDD-E5B3B775B63B}" dt="2026-04-10T10:50:01.100" v="35504" actId="207"/>
          <ac:spMkLst>
            <pc:docMk/>
            <pc:sldMk cId="3896009289" sldId="1258"/>
            <ac:spMk id="3" creationId="{AEDBFA2C-F141-2310-4004-9DE9A8B29D28}"/>
          </ac:spMkLst>
        </pc:spChg>
      </pc:sldChg>
      <pc:sldChg chg="modSp mod">
        <pc:chgData name="luis cleto" userId="a76db6c301978307" providerId="LiveId" clId="{BB93E05D-BE05-4453-8BDD-E5B3B775B63B}" dt="2026-04-10T10:51:39.319" v="35523" actId="207"/>
        <pc:sldMkLst>
          <pc:docMk/>
          <pc:sldMk cId="341800694" sldId="1259"/>
        </pc:sldMkLst>
        <pc:spChg chg="mod">
          <ac:chgData name="luis cleto" userId="a76db6c301978307" providerId="LiveId" clId="{BB93E05D-BE05-4453-8BDD-E5B3B775B63B}" dt="2026-04-10T10:51:39.319" v="35523" actId="207"/>
          <ac:spMkLst>
            <pc:docMk/>
            <pc:sldMk cId="341800694" sldId="1259"/>
            <ac:spMk id="3" creationId="{FAE2B669-721E-ADAE-B3A9-7BA8BE6168B8}"/>
          </ac:spMkLst>
        </pc:spChg>
      </pc:sldChg>
      <pc:sldChg chg="modSp mod">
        <pc:chgData name="luis cleto" userId="a76db6c301978307" providerId="LiveId" clId="{BB93E05D-BE05-4453-8BDD-E5B3B775B63B}" dt="2026-04-10T10:53:45.077" v="35543" actId="207"/>
        <pc:sldMkLst>
          <pc:docMk/>
          <pc:sldMk cId="2803493821" sldId="1260"/>
        </pc:sldMkLst>
        <pc:spChg chg="mod">
          <ac:chgData name="luis cleto" userId="a76db6c301978307" providerId="LiveId" clId="{BB93E05D-BE05-4453-8BDD-E5B3B775B63B}" dt="2026-04-10T10:53:45.077" v="35543" actId="207"/>
          <ac:spMkLst>
            <pc:docMk/>
            <pc:sldMk cId="2803493821" sldId="1260"/>
            <ac:spMk id="3" creationId="{69FF4086-555A-DB7F-754D-96F9FCC32412}"/>
          </ac:spMkLst>
        </pc:spChg>
      </pc:sldChg>
      <pc:sldChg chg="modSp mod">
        <pc:chgData name="luis cleto" userId="a76db6c301978307" providerId="LiveId" clId="{BB93E05D-BE05-4453-8BDD-E5B3B775B63B}" dt="2026-04-10T10:55:58.925" v="35562" actId="207"/>
        <pc:sldMkLst>
          <pc:docMk/>
          <pc:sldMk cId="1912536792" sldId="1263"/>
        </pc:sldMkLst>
        <pc:spChg chg="mod">
          <ac:chgData name="luis cleto" userId="a76db6c301978307" providerId="LiveId" clId="{BB93E05D-BE05-4453-8BDD-E5B3B775B63B}" dt="2026-04-10T10:55:58.925" v="35562" actId="207"/>
          <ac:spMkLst>
            <pc:docMk/>
            <pc:sldMk cId="1912536792" sldId="1263"/>
            <ac:spMk id="3" creationId="{87DD486B-68C2-2CD5-576C-CA15E299EE28}"/>
          </ac:spMkLst>
        </pc:spChg>
      </pc:sldChg>
      <pc:sldChg chg="modSp mod">
        <pc:chgData name="luis cleto" userId="a76db6c301978307" providerId="LiveId" clId="{BB93E05D-BE05-4453-8BDD-E5B3B775B63B}" dt="2026-04-10T10:58:02.725" v="35582" actId="207"/>
        <pc:sldMkLst>
          <pc:docMk/>
          <pc:sldMk cId="1965226288" sldId="1266"/>
        </pc:sldMkLst>
        <pc:spChg chg="mod">
          <ac:chgData name="luis cleto" userId="a76db6c301978307" providerId="LiveId" clId="{BB93E05D-BE05-4453-8BDD-E5B3B775B63B}" dt="2026-04-10T10:58:02.725" v="35582" actId="207"/>
          <ac:spMkLst>
            <pc:docMk/>
            <pc:sldMk cId="1965226288" sldId="1266"/>
            <ac:spMk id="3" creationId="{6C6F96B3-9F33-5A9C-9BC8-69A94DE636F8}"/>
          </ac:spMkLst>
        </pc:spChg>
      </pc:sldChg>
      <pc:sldChg chg="modSp mod">
        <pc:chgData name="luis cleto" userId="a76db6c301978307" providerId="LiveId" clId="{BB93E05D-BE05-4453-8BDD-E5B3B775B63B}" dt="2026-04-10T10:59:58.912" v="35601" actId="207"/>
        <pc:sldMkLst>
          <pc:docMk/>
          <pc:sldMk cId="2273892433" sldId="1268"/>
        </pc:sldMkLst>
        <pc:spChg chg="mod">
          <ac:chgData name="luis cleto" userId="a76db6c301978307" providerId="LiveId" clId="{BB93E05D-BE05-4453-8BDD-E5B3B775B63B}" dt="2026-04-10T10:59:58.912" v="35601" actId="207"/>
          <ac:spMkLst>
            <pc:docMk/>
            <pc:sldMk cId="2273892433" sldId="1268"/>
            <ac:spMk id="3" creationId="{0563ADEA-D054-0B07-5FE9-2175F23AEEA2}"/>
          </ac:spMkLst>
        </pc:spChg>
      </pc:sldChg>
      <pc:sldChg chg="modSp mod">
        <pc:chgData name="luis cleto" userId="a76db6c301978307" providerId="LiveId" clId="{BB93E05D-BE05-4453-8BDD-E5B3B775B63B}" dt="2026-04-30T15:02:39.485" v="60149" actId="20577"/>
        <pc:sldMkLst>
          <pc:docMk/>
          <pc:sldMk cId="876687258" sldId="1270"/>
        </pc:sldMkLst>
        <pc:spChg chg="mod">
          <ac:chgData name="luis cleto" userId="a76db6c301978307" providerId="LiveId" clId="{BB93E05D-BE05-4453-8BDD-E5B3B775B63B}" dt="2026-04-30T15:02:39.485" v="60149" actId="20577"/>
          <ac:spMkLst>
            <pc:docMk/>
            <pc:sldMk cId="876687258" sldId="1270"/>
            <ac:spMk id="3" creationId="{EA6E945D-4F46-99D2-981D-C6085B0AC58E}"/>
          </ac:spMkLst>
        </pc:spChg>
      </pc:sldChg>
      <pc:sldChg chg="modSp mod">
        <pc:chgData name="luis cleto" userId="a76db6c301978307" providerId="LiveId" clId="{BB93E05D-BE05-4453-8BDD-E5B3B775B63B}" dt="2026-04-30T15:06:18.015" v="60379" actId="20577"/>
        <pc:sldMkLst>
          <pc:docMk/>
          <pc:sldMk cId="3885424735" sldId="1271"/>
        </pc:sldMkLst>
        <pc:spChg chg="mod">
          <ac:chgData name="luis cleto" userId="a76db6c301978307" providerId="LiveId" clId="{BB93E05D-BE05-4453-8BDD-E5B3B775B63B}" dt="2026-04-30T15:06:18.015" v="60379" actId="20577"/>
          <ac:spMkLst>
            <pc:docMk/>
            <pc:sldMk cId="3885424735" sldId="1271"/>
            <ac:spMk id="3" creationId="{5913E135-DF2C-E10D-C3E6-2987ED6F711C}"/>
          </ac:spMkLst>
        </pc:spChg>
      </pc:sldChg>
      <pc:sldChg chg="modSp mod">
        <pc:chgData name="luis cleto" userId="a76db6c301978307" providerId="LiveId" clId="{BB93E05D-BE05-4453-8BDD-E5B3B775B63B}" dt="2026-05-02T09:28:37.998" v="68706" actId="1076"/>
        <pc:sldMkLst>
          <pc:docMk/>
          <pc:sldMk cId="2095866826" sldId="1272"/>
        </pc:sldMkLst>
        <pc:spChg chg="mod">
          <ac:chgData name="luis cleto" userId="a76db6c301978307" providerId="LiveId" clId="{BB93E05D-BE05-4453-8BDD-E5B3B775B63B}" dt="2026-05-02T09:28:37.998" v="68706" actId="1076"/>
          <ac:spMkLst>
            <pc:docMk/>
            <pc:sldMk cId="2095866826" sldId="1272"/>
            <ac:spMk id="4" creationId="{99CF38F2-A10B-693B-1EC9-757E0C7240A2}"/>
          </ac:spMkLst>
        </pc:spChg>
      </pc:sldChg>
      <pc:sldChg chg="modSp mod">
        <pc:chgData name="luis cleto" userId="a76db6c301978307" providerId="LiveId" clId="{BB93E05D-BE05-4453-8BDD-E5B3B775B63B}" dt="2026-04-30T15:09:21.181" v="60438" actId="20577"/>
        <pc:sldMkLst>
          <pc:docMk/>
          <pc:sldMk cId="570188168" sldId="1273"/>
        </pc:sldMkLst>
        <pc:spChg chg="mod">
          <ac:chgData name="luis cleto" userId="a76db6c301978307" providerId="LiveId" clId="{BB93E05D-BE05-4453-8BDD-E5B3B775B63B}" dt="2026-04-30T15:09:21.181" v="60438" actId="20577"/>
          <ac:spMkLst>
            <pc:docMk/>
            <pc:sldMk cId="570188168" sldId="1273"/>
            <ac:spMk id="3" creationId="{D82C0E32-28C9-D6B3-5E53-5C71C5EEE9E1}"/>
          </ac:spMkLst>
        </pc:spChg>
      </pc:sldChg>
      <pc:sldChg chg="modSp mod">
        <pc:chgData name="luis cleto" userId="a76db6c301978307" providerId="LiveId" clId="{BB93E05D-BE05-4453-8BDD-E5B3B775B63B}" dt="2026-04-30T15:11:23.781" v="60463" actId="20577"/>
        <pc:sldMkLst>
          <pc:docMk/>
          <pc:sldMk cId="3165924275" sldId="1274"/>
        </pc:sldMkLst>
        <pc:spChg chg="mod">
          <ac:chgData name="luis cleto" userId="a76db6c301978307" providerId="LiveId" clId="{BB93E05D-BE05-4453-8BDD-E5B3B775B63B}" dt="2026-04-30T15:11:23.781" v="60463" actId="20577"/>
          <ac:spMkLst>
            <pc:docMk/>
            <pc:sldMk cId="3165924275" sldId="1274"/>
            <ac:spMk id="3" creationId="{21FFA406-C308-182B-38E6-CA57F5866ABC}"/>
          </ac:spMkLst>
        </pc:spChg>
      </pc:sldChg>
      <pc:sldChg chg="modSp mod">
        <pc:chgData name="luis cleto" userId="a76db6c301978307" providerId="LiveId" clId="{BB93E05D-BE05-4453-8BDD-E5B3B775B63B}" dt="2026-04-10T15:23:31.564" v="36207" actId="20577"/>
        <pc:sldMkLst>
          <pc:docMk/>
          <pc:sldMk cId="1809261225" sldId="1275"/>
        </pc:sldMkLst>
        <pc:spChg chg="mod">
          <ac:chgData name="luis cleto" userId="a76db6c301978307" providerId="LiveId" clId="{BB93E05D-BE05-4453-8BDD-E5B3B775B63B}" dt="2026-04-10T15:23:31.564" v="36207" actId="20577"/>
          <ac:spMkLst>
            <pc:docMk/>
            <pc:sldMk cId="1809261225" sldId="1275"/>
            <ac:spMk id="3" creationId="{23B6377B-8C4F-1515-3057-BCF163D1FFAF}"/>
          </ac:spMkLst>
        </pc:spChg>
      </pc:sldChg>
      <pc:sldChg chg="modSp mod">
        <pc:chgData name="luis cleto" userId="a76db6c301978307" providerId="LiveId" clId="{BB93E05D-BE05-4453-8BDD-E5B3B775B63B}" dt="2026-04-10T15:37:35.346" v="36775" actId="20577"/>
        <pc:sldMkLst>
          <pc:docMk/>
          <pc:sldMk cId="39285657" sldId="1276"/>
        </pc:sldMkLst>
        <pc:spChg chg="mod">
          <ac:chgData name="luis cleto" userId="a76db6c301978307" providerId="LiveId" clId="{BB93E05D-BE05-4453-8BDD-E5B3B775B63B}" dt="2026-04-10T15:37:35.346" v="36775" actId="20577"/>
          <ac:spMkLst>
            <pc:docMk/>
            <pc:sldMk cId="39285657" sldId="1276"/>
            <ac:spMk id="3" creationId="{1F527C3E-A094-3C28-9726-79BD552167EE}"/>
          </ac:spMkLst>
        </pc:spChg>
      </pc:sldChg>
      <pc:sldChg chg="modSp mod">
        <pc:chgData name="luis cleto" userId="a76db6c301978307" providerId="LiveId" clId="{BB93E05D-BE05-4453-8BDD-E5B3B775B63B}" dt="2026-04-30T15:19:37.579" v="60735" actId="207"/>
        <pc:sldMkLst>
          <pc:docMk/>
          <pc:sldMk cId="3826012179" sldId="1277"/>
        </pc:sldMkLst>
        <pc:spChg chg="mod">
          <ac:chgData name="luis cleto" userId="a76db6c301978307" providerId="LiveId" clId="{BB93E05D-BE05-4453-8BDD-E5B3B775B63B}" dt="2026-04-30T15:19:37.579" v="60735" actId="207"/>
          <ac:spMkLst>
            <pc:docMk/>
            <pc:sldMk cId="3826012179" sldId="1277"/>
            <ac:spMk id="3" creationId="{410392A0-2089-B5F0-5903-4C6804916BAA}"/>
          </ac:spMkLst>
        </pc:spChg>
      </pc:sldChg>
      <pc:sldChg chg="modSp mod">
        <pc:chgData name="luis cleto" userId="a76db6c301978307" providerId="LiveId" clId="{BB93E05D-BE05-4453-8BDD-E5B3B775B63B}" dt="2026-04-10T15:47:45.329" v="37061" actId="207"/>
        <pc:sldMkLst>
          <pc:docMk/>
          <pc:sldMk cId="3924781220" sldId="1278"/>
        </pc:sldMkLst>
        <pc:spChg chg="mod">
          <ac:chgData name="luis cleto" userId="a76db6c301978307" providerId="LiveId" clId="{BB93E05D-BE05-4453-8BDD-E5B3B775B63B}" dt="2026-04-10T15:47:45.329" v="37061" actId="207"/>
          <ac:spMkLst>
            <pc:docMk/>
            <pc:sldMk cId="3924781220" sldId="1278"/>
            <ac:spMk id="3" creationId="{39C46A69-993A-CC4F-B953-0AAEB7D45F94}"/>
          </ac:spMkLst>
        </pc:spChg>
      </pc:sldChg>
      <pc:sldChg chg="modSp mod">
        <pc:chgData name="luis cleto" userId="a76db6c301978307" providerId="LiveId" clId="{BB93E05D-BE05-4453-8BDD-E5B3B775B63B}" dt="2026-04-10T15:51:53.217" v="37093" actId="207"/>
        <pc:sldMkLst>
          <pc:docMk/>
          <pc:sldMk cId="947329054" sldId="1279"/>
        </pc:sldMkLst>
        <pc:spChg chg="mod">
          <ac:chgData name="luis cleto" userId="a76db6c301978307" providerId="LiveId" clId="{BB93E05D-BE05-4453-8BDD-E5B3B775B63B}" dt="2026-04-10T15:51:53.217" v="37093" actId="207"/>
          <ac:spMkLst>
            <pc:docMk/>
            <pc:sldMk cId="947329054" sldId="1279"/>
            <ac:spMk id="3" creationId="{E6BDEF87-EBFD-64F9-D905-F93A434493B0}"/>
          </ac:spMkLst>
        </pc:spChg>
      </pc:sldChg>
      <pc:sldChg chg="modSp mod">
        <pc:chgData name="luis cleto" userId="a76db6c301978307" providerId="LiveId" clId="{BB93E05D-BE05-4453-8BDD-E5B3B775B63B}" dt="2026-04-10T15:54:55.783" v="37126" actId="207"/>
        <pc:sldMkLst>
          <pc:docMk/>
          <pc:sldMk cId="1334191447" sldId="1280"/>
        </pc:sldMkLst>
        <pc:spChg chg="mod">
          <ac:chgData name="luis cleto" userId="a76db6c301978307" providerId="LiveId" clId="{BB93E05D-BE05-4453-8BDD-E5B3B775B63B}" dt="2026-04-10T15:54:55.783" v="37126" actId="207"/>
          <ac:spMkLst>
            <pc:docMk/>
            <pc:sldMk cId="1334191447" sldId="1280"/>
            <ac:spMk id="3" creationId="{B8222368-D094-D42A-2840-03CA21136F6A}"/>
          </ac:spMkLst>
        </pc:spChg>
      </pc:sldChg>
      <pc:sldChg chg="modSp mod">
        <pc:chgData name="luis cleto" userId="a76db6c301978307" providerId="LiveId" clId="{BB93E05D-BE05-4453-8BDD-E5B3B775B63B}" dt="2026-04-10T15:57:18.860" v="37145" actId="207"/>
        <pc:sldMkLst>
          <pc:docMk/>
          <pc:sldMk cId="3959926297" sldId="1281"/>
        </pc:sldMkLst>
        <pc:spChg chg="mod">
          <ac:chgData name="luis cleto" userId="a76db6c301978307" providerId="LiveId" clId="{BB93E05D-BE05-4453-8BDD-E5B3B775B63B}" dt="2026-04-10T15:57:18.860" v="37145" actId="207"/>
          <ac:spMkLst>
            <pc:docMk/>
            <pc:sldMk cId="3959926297" sldId="1281"/>
            <ac:spMk id="3" creationId="{80E3D1EA-883A-74D8-F40D-F2DE08B19D09}"/>
          </ac:spMkLst>
        </pc:spChg>
      </pc:sldChg>
      <pc:sldChg chg="modSp mod">
        <pc:chgData name="luis cleto" userId="a76db6c301978307" providerId="LiveId" clId="{BB93E05D-BE05-4453-8BDD-E5B3B775B63B}" dt="2026-04-10T15:59:41.332" v="37173" actId="1076"/>
        <pc:sldMkLst>
          <pc:docMk/>
          <pc:sldMk cId="2621001834" sldId="1282"/>
        </pc:sldMkLst>
        <pc:spChg chg="mod">
          <ac:chgData name="luis cleto" userId="a76db6c301978307" providerId="LiveId" clId="{BB93E05D-BE05-4453-8BDD-E5B3B775B63B}" dt="2026-04-10T15:59:39.536" v="37172" actId="255"/>
          <ac:spMkLst>
            <pc:docMk/>
            <pc:sldMk cId="2621001834" sldId="1282"/>
            <ac:spMk id="3" creationId="{1B48A5D3-0145-46C1-CAB1-9DF3FBDE3A04}"/>
          </ac:spMkLst>
        </pc:spChg>
        <pc:picChg chg="mod">
          <ac:chgData name="luis cleto" userId="a76db6c301978307" providerId="LiveId" clId="{BB93E05D-BE05-4453-8BDD-E5B3B775B63B}" dt="2026-04-10T15:59:41.332" v="37173" actId="1076"/>
          <ac:picMkLst>
            <pc:docMk/>
            <pc:sldMk cId="2621001834" sldId="1282"/>
            <ac:picMk id="4" creationId="{57166549-9DED-6851-3B3E-202DF33A385B}"/>
          </ac:picMkLst>
        </pc:picChg>
      </pc:sldChg>
      <pc:sldChg chg="modSp mod">
        <pc:chgData name="luis cleto" userId="a76db6c301978307" providerId="LiveId" clId="{BB93E05D-BE05-4453-8BDD-E5B3B775B63B}" dt="2026-04-10T16:03:54.159" v="37276" actId="207"/>
        <pc:sldMkLst>
          <pc:docMk/>
          <pc:sldMk cId="2448045795" sldId="1283"/>
        </pc:sldMkLst>
        <pc:spChg chg="mod">
          <ac:chgData name="luis cleto" userId="a76db6c301978307" providerId="LiveId" clId="{BB93E05D-BE05-4453-8BDD-E5B3B775B63B}" dt="2026-04-10T16:03:54.159" v="37276" actId="207"/>
          <ac:spMkLst>
            <pc:docMk/>
            <pc:sldMk cId="2448045795" sldId="1283"/>
            <ac:spMk id="3" creationId="{77901116-B217-B03C-3E53-44AC75607E82}"/>
          </ac:spMkLst>
        </pc:spChg>
      </pc:sldChg>
      <pc:sldChg chg="modSp mod ord">
        <pc:chgData name="luis cleto" userId="a76db6c301978307" providerId="LiveId" clId="{BB93E05D-BE05-4453-8BDD-E5B3B775B63B}" dt="2026-05-10T08:52:39.575" v="70371" actId="1076"/>
        <pc:sldMkLst>
          <pc:docMk/>
          <pc:sldMk cId="1736884779" sldId="1393"/>
        </pc:sldMkLst>
        <pc:spChg chg="mod">
          <ac:chgData name="luis cleto" userId="a76db6c301978307" providerId="LiveId" clId="{BB93E05D-BE05-4453-8BDD-E5B3B775B63B}" dt="2026-05-10T08:52:39.575" v="70371" actId="1076"/>
          <ac:spMkLst>
            <pc:docMk/>
            <pc:sldMk cId="1736884779" sldId="1393"/>
            <ac:spMk id="3" creationId="{6EFB5DBD-2DBF-801E-3AC5-4008269B2701}"/>
          </ac:spMkLst>
        </pc:spChg>
        <pc:spChg chg="mod">
          <ac:chgData name="luis cleto" userId="a76db6c301978307" providerId="LiveId" clId="{BB93E05D-BE05-4453-8BDD-E5B3B775B63B}" dt="2026-05-01T07:54:34.071" v="62346" actId="20577"/>
          <ac:spMkLst>
            <pc:docMk/>
            <pc:sldMk cId="1736884779" sldId="1393"/>
            <ac:spMk id="5" creationId="{23CA704E-DEBC-D12F-5CEA-8B2767AF8087}"/>
          </ac:spMkLst>
        </pc:spChg>
      </pc:sldChg>
      <pc:sldChg chg="modSp mod ord">
        <pc:chgData name="luis cleto" userId="a76db6c301978307" providerId="LiveId" clId="{BB93E05D-BE05-4453-8BDD-E5B3B775B63B}" dt="2026-05-01T07:49:21.017" v="62101" actId="20577"/>
        <pc:sldMkLst>
          <pc:docMk/>
          <pc:sldMk cId="1040620809" sldId="1395"/>
        </pc:sldMkLst>
        <pc:spChg chg="mod">
          <ac:chgData name="luis cleto" userId="a76db6c301978307" providerId="LiveId" clId="{BB93E05D-BE05-4453-8BDD-E5B3B775B63B}" dt="2026-05-01T07:49:21.017" v="62101" actId="20577"/>
          <ac:spMkLst>
            <pc:docMk/>
            <pc:sldMk cId="1040620809" sldId="1395"/>
            <ac:spMk id="3" creationId="{19B493BF-9C19-275E-408C-DCC861530537}"/>
          </ac:spMkLst>
        </pc:spChg>
        <pc:spChg chg="mod">
          <ac:chgData name="luis cleto" userId="a76db6c301978307" providerId="LiveId" clId="{BB93E05D-BE05-4453-8BDD-E5B3B775B63B}" dt="2026-05-01T07:48:49.358" v="62085"/>
          <ac:spMkLst>
            <pc:docMk/>
            <pc:sldMk cId="1040620809" sldId="1395"/>
            <ac:spMk id="5" creationId="{991AA310-F40D-0B63-6782-A8BBF7C6A408}"/>
          </ac:spMkLst>
        </pc:spChg>
      </pc:sldChg>
      <pc:sldChg chg="modSp mod ord">
        <pc:chgData name="luis cleto" userId="a76db6c301978307" providerId="LiveId" clId="{BB93E05D-BE05-4453-8BDD-E5B3B775B63B}" dt="2026-05-10T08:44:43.569" v="70369" actId="20577"/>
        <pc:sldMkLst>
          <pc:docMk/>
          <pc:sldMk cId="4115346673" sldId="1401"/>
        </pc:sldMkLst>
        <pc:spChg chg="mod">
          <ac:chgData name="luis cleto" userId="a76db6c301978307" providerId="LiveId" clId="{BB93E05D-BE05-4453-8BDD-E5B3B775B63B}" dt="2026-05-01T07:49:55.567" v="62116" actId="20577"/>
          <ac:spMkLst>
            <pc:docMk/>
            <pc:sldMk cId="4115346673" sldId="1401"/>
            <ac:spMk id="3" creationId="{84681CBD-F361-240D-CF61-7B5EEC6B9DB9}"/>
          </ac:spMkLst>
        </pc:spChg>
        <pc:spChg chg="mod">
          <ac:chgData name="luis cleto" userId="a76db6c301978307" providerId="LiveId" clId="{BB93E05D-BE05-4453-8BDD-E5B3B775B63B}" dt="2026-05-10T08:44:43.569" v="70369" actId="20577"/>
          <ac:spMkLst>
            <pc:docMk/>
            <pc:sldMk cId="4115346673" sldId="1401"/>
            <ac:spMk id="5" creationId="{E98A3CC2-581A-E06A-E45F-EC747C0F94A6}"/>
          </ac:spMkLst>
        </pc:spChg>
      </pc:sldChg>
      <pc:sldChg chg="modSp mod ord">
        <pc:chgData name="luis cleto" userId="a76db6c301978307" providerId="LiveId" clId="{BB93E05D-BE05-4453-8BDD-E5B3B775B63B}" dt="2026-05-01T08:00:46.093" v="62603" actId="20577"/>
        <pc:sldMkLst>
          <pc:docMk/>
          <pc:sldMk cId="1382312642" sldId="1402"/>
        </pc:sldMkLst>
        <pc:spChg chg="mod">
          <ac:chgData name="luis cleto" userId="a76db6c301978307" providerId="LiveId" clId="{BB93E05D-BE05-4453-8BDD-E5B3B775B63B}" dt="2026-05-01T08:00:46.093" v="62603" actId="20577"/>
          <ac:spMkLst>
            <pc:docMk/>
            <pc:sldMk cId="1382312642" sldId="1402"/>
            <ac:spMk id="3" creationId="{6F968927-635D-1DE5-D259-9E22EA3249BA}"/>
          </ac:spMkLst>
        </pc:spChg>
        <pc:spChg chg="mod">
          <ac:chgData name="luis cleto" userId="a76db6c301978307" providerId="LiveId" clId="{BB93E05D-BE05-4453-8BDD-E5B3B775B63B}" dt="2026-05-01T08:00:17.320" v="62587"/>
          <ac:spMkLst>
            <pc:docMk/>
            <pc:sldMk cId="1382312642" sldId="1402"/>
            <ac:spMk id="5" creationId="{C174B41C-4DB2-70C9-A2A1-4142DE3451B5}"/>
          </ac:spMkLst>
        </pc:spChg>
      </pc:sldChg>
      <pc:sldChg chg="modSp mod">
        <pc:chgData name="luis cleto" userId="a76db6c301978307" providerId="LiveId" clId="{BB93E05D-BE05-4453-8BDD-E5B3B775B63B}" dt="2026-05-01T08:02:19.202" v="62626" actId="20577"/>
        <pc:sldMkLst>
          <pc:docMk/>
          <pc:sldMk cId="1758645285" sldId="1404"/>
        </pc:sldMkLst>
        <pc:spChg chg="mod">
          <ac:chgData name="luis cleto" userId="a76db6c301978307" providerId="LiveId" clId="{BB93E05D-BE05-4453-8BDD-E5B3B775B63B}" dt="2026-05-01T08:01:19.906" v="62610" actId="1076"/>
          <ac:spMkLst>
            <pc:docMk/>
            <pc:sldMk cId="1758645285" sldId="1404"/>
            <ac:spMk id="2" creationId="{E084BB36-1F44-4AB3-A315-F170B616BBE8}"/>
          </ac:spMkLst>
        </pc:spChg>
        <pc:spChg chg="mod">
          <ac:chgData name="luis cleto" userId="a76db6c301978307" providerId="LiveId" clId="{BB93E05D-BE05-4453-8BDD-E5B3B775B63B}" dt="2026-05-01T08:02:19.202" v="62626" actId="20577"/>
          <ac:spMkLst>
            <pc:docMk/>
            <pc:sldMk cId="1758645285" sldId="1404"/>
            <ac:spMk id="3" creationId="{5977BC73-934E-4EF5-939B-398196C8765F}"/>
          </ac:spMkLst>
        </pc:spChg>
      </pc:sldChg>
      <pc:sldChg chg="modSp mod">
        <pc:chgData name="luis cleto" userId="a76db6c301978307" providerId="LiveId" clId="{BB93E05D-BE05-4453-8BDD-E5B3B775B63B}" dt="2026-05-10T08:53:33.586" v="70374" actId="1076"/>
        <pc:sldMkLst>
          <pc:docMk/>
          <pc:sldMk cId="1995218884" sldId="1405"/>
        </pc:sldMkLst>
        <pc:spChg chg="mod">
          <ac:chgData name="luis cleto" userId="a76db6c301978307" providerId="LiveId" clId="{BB93E05D-BE05-4453-8BDD-E5B3B775B63B}" dt="2026-05-10T08:53:33.586" v="70374" actId="1076"/>
          <ac:spMkLst>
            <pc:docMk/>
            <pc:sldMk cId="1995218884" sldId="1405"/>
            <ac:spMk id="2" creationId="{1CAFE16E-7818-D4A8-A300-DAB467054B65}"/>
          </ac:spMkLst>
        </pc:spChg>
        <pc:spChg chg="mod">
          <ac:chgData name="luis cleto" userId="a76db6c301978307" providerId="LiveId" clId="{BB93E05D-BE05-4453-8BDD-E5B3B775B63B}" dt="2026-04-16T15:24:11.755" v="45196"/>
          <ac:spMkLst>
            <pc:docMk/>
            <pc:sldMk cId="1995218884" sldId="1405"/>
            <ac:spMk id="3" creationId="{B45D53A2-A6DE-769B-3C6D-54865DA21971}"/>
          </ac:spMkLst>
        </pc:spChg>
      </pc:sldChg>
      <pc:sldChg chg="modSp mod">
        <pc:chgData name="luis cleto" userId="a76db6c301978307" providerId="LiveId" clId="{BB93E05D-BE05-4453-8BDD-E5B3B775B63B}" dt="2026-04-24T09:49:59.994" v="51401" actId="1076"/>
        <pc:sldMkLst>
          <pc:docMk/>
          <pc:sldMk cId="3577903058" sldId="1407"/>
        </pc:sldMkLst>
        <pc:spChg chg="mod">
          <ac:chgData name="luis cleto" userId="a76db6c301978307" providerId="LiveId" clId="{BB93E05D-BE05-4453-8BDD-E5B3B775B63B}" dt="2026-04-24T09:49:59.994" v="51401" actId="1076"/>
          <ac:spMkLst>
            <pc:docMk/>
            <pc:sldMk cId="3577903058" sldId="1407"/>
            <ac:spMk id="2" creationId="{13701B0F-8D22-44B8-8C79-7B14B6BEE402}"/>
          </ac:spMkLst>
        </pc:spChg>
        <pc:picChg chg="mod">
          <ac:chgData name="luis cleto" userId="a76db6c301978307" providerId="LiveId" clId="{BB93E05D-BE05-4453-8BDD-E5B3B775B63B}" dt="2026-04-24T09:49:55.618" v="51400" actId="1076"/>
          <ac:picMkLst>
            <pc:docMk/>
            <pc:sldMk cId="3577903058" sldId="1407"/>
            <ac:picMk id="7" creationId="{7EA0E4A2-CF7E-4468-B3BB-00E00708A1DC}"/>
          </ac:picMkLst>
        </pc:picChg>
      </pc:sldChg>
      <pc:sldChg chg="modSp mod">
        <pc:chgData name="luis cleto" userId="a76db6c301978307" providerId="LiveId" clId="{BB93E05D-BE05-4453-8BDD-E5B3B775B63B}" dt="2026-04-24T09:58:25.271" v="51504" actId="1076"/>
        <pc:sldMkLst>
          <pc:docMk/>
          <pc:sldMk cId="4019121749" sldId="1410"/>
        </pc:sldMkLst>
        <pc:graphicFrameChg chg="mod">
          <ac:chgData name="luis cleto" userId="a76db6c301978307" providerId="LiveId" clId="{BB93E05D-BE05-4453-8BDD-E5B3B775B63B}" dt="2026-04-24T09:58:25.271" v="51504" actId="1076"/>
          <ac:graphicFrameMkLst>
            <pc:docMk/>
            <pc:sldMk cId="4019121749" sldId="1410"/>
            <ac:graphicFrameMk id="6" creationId="{9DC0ED86-2FC2-4924-A830-089564264587}"/>
          </ac:graphicFrameMkLst>
        </pc:graphicFrameChg>
      </pc:sldChg>
      <pc:sldChg chg="delSp modSp mod ord">
        <pc:chgData name="luis cleto" userId="a76db6c301978307" providerId="LiveId" clId="{BB93E05D-BE05-4453-8BDD-E5B3B775B63B}" dt="2026-05-01T07:59:58.670" v="62582" actId="20577"/>
        <pc:sldMkLst>
          <pc:docMk/>
          <pc:sldMk cId="3648657557" sldId="2740"/>
        </pc:sldMkLst>
        <pc:spChg chg="mod">
          <ac:chgData name="luis cleto" userId="a76db6c301978307" providerId="LiveId" clId="{BB93E05D-BE05-4453-8BDD-E5B3B775B63B}" dt="2026-05-01T07:58:26.827" v="62517" actId="1076"/>
          <ac:spMkLst>
            <pc:docMk/>
            <pc:sldMk cId="3648657557" sldId="2740"/>
            <ac:spMk id="3" creationId="{B97A44AD-30CD-4087-1CDA-575E6C3F97D7}"/>
          </ac:spMkLst>
        </pc:spChg>
        <pc:spChg chg="mod">
          <ac:chgData name="luis cleto" userId="a76db6c301978307" providerId="LiveId" clId="{BB93E05D-BE05-4453-8BDD-E5B3B775B63B}" dt="2026-05-01T07:59:58.670" v="62582" actId="20577"/>
          <ac:spMkLst>
            <pc:docMk/>
            <pc:sldMk cId="3648657557" sldId="2740"/>
            <ac:spMk id="5" creationId="{A37FFA40-96C2-2799-AA43-8BCF52339E4C}"/>
          </ac:spMkLst>
        </pc:spChg>
      </pc:sldChg>
      <pc:sldChg chg="modSp mod ord">
        <pc:chgData name="luis cleto" userId="a76db6c301978307" providerId="LiveId" clId="{BB93E05D-BE05-4453-8BDD-E5B3B775B63B}" dt="2026-04-16T14:50:02.537" v="44071" actId="20577"/>
        <pc:sldMkLst>
          <pc:docMk/>
          <pc:sldMk cId="2790673668" sldId="2795"/>
        </pc:sldMkLst>
        <pc:spChg chg="mod">
          <ac:chgData name="luis cleto" userId="a76db6c301978307" providerId="LiveId" clId="{BB93E05D-BE05-4453-8BDD-E5B3B775B63B}" dt="2026-04-16T14:50:02.537" v="44071" actId="20577"/>
          <ac:spMkLst>
            <pc:docMk/>
            <pc:sldMk cId="2790673668" sldId="2795"/>
            <ac:spMk id="4" creationId="{D02B13DA-8FDE-6659-BB78-78FA7D97203F}"/>
          </ac:spMkLst>
        </pc:spChg>
      </pc:sldChg>
      <pc:sldChg chg="modSp mod ord">
        <pc:chgData name="luis cleto" userId="a76db6c301978307" providerId="LiveId" clId="{BB93E05D-BE05-4453-8BDD-E5B3B775B63B}" dt="2026-04-16T14:47:46.505" v="43933" actId="20577"/>
        <pc:sldMkLst>
          <pc:docMk/>
          <pc:sldMk cId="3588292135" sldId="2796"/>
        </pc:sldMkLst>
        <pc:spChg chg="mod">
          <ac:chgData name="luis cleto" userId="a76db6c301978307" providerId="LiveId" clId="{BB93E05D-BE05-4453-8BDD-E5B3B775B63B}" dt="2026-04-16T14:47:46.505" v="43933" actId="20577"/>
          <ac:spMkLst>
            <pc:docMk/>
            <pc:sldMk cId="3588292135" sldId="2796"/>
            <ac:spMk id="3" creationId="{F717B25B-4B82-895E-4EAD-1C1778BA6EB8}"/>
          </ac:spMkLst>
        </pc:spChg>
      </pc:sldChg>
      <pc:sldChg chg="addSp modSp mod ord">
        <pc:chgData name="luis cleto" userId="a76db6c301978307" providerId="LiveId" clId="{BB93E05D-BE05-4453-8BDD-E5B3B775B63B}" dt="2026-04-10T10:15:23.400" v="34856" actId="207"/>
        <pc:sldMkLst>
          <pc:docMk/>
          <pc:sldMk cId="2541489090" sldId="2797"/>
        </pc:sldMkLst>
        <pc:spChg chg="add mod">
          <ac:chgData name="luis cleto" userId="a76db6c301978307" providerId="LiveId" clId="{BB93E05D-BE05-4453-8BDD-E5B3B775B63B}" dt="2026-04-10T10:15:23.400" v="34856" actId="207"/>
          <ac:spMkLst>
            <pc:docMk/>
            <pc:sldMk cId="2541489090" sldId="2797"/>
            <ac:spMk id="5" creationId="{7FA5E00A-D4B7-08AF-AFCA-877146A3A2B0}"/>
          </ac:spMkLst>
        </pc:spChg>
      </pc:sldChg>
      <pc:sldChg chg="modSp mod ord">
        <pc:chgData name="luis cleto" userId="a76db6c301978307" providerId="LiveId" clId="{BB93E05D-BE05-4453-8BDD-E5B3B775B63B}" dt="2026-04-16T15:06:48.185" v="44938" actId="5793"/>
        <pc:sldMkLst>
          <pc:docMk/>
          <pc:sldMk cId="3200894840" sldId="2806"/>
        </pc:sldMkLst>
        <pc:spChg chg="mod">
          <ac:chgData name="luis cleto" userId="a76db6c301978307" providerId="LiveId" clId="{BB93E05D-BE05-4453-8BDD-E5B3B775B63B}" dt="2026-04-16T15:06:48.185" v="44938" actId="5793"/>
          <ac:spMkLst>
            <pc:docMk/>
            <pc:sldMk cId="3200894840" sldId="2806"/>
            <ac:spMk id="4" creationId="{80F3EFFC-0AFE-FF4B-A305-8C60BD95E07E}"/>
          </ac:spMkLst>
        </pc:spChg>
      </pc:sldChg>
      <pc:sldChg chg="modSp mod">
        <pc:chgData name="luis cleto" userId="a76db6c301978307" providerId="LiveId" clId="{BB93E05D-BE05-4453-8BDD-E5B3B775B63B}" dt="2026-04-10T10:28:59.687" v="35252" actId="255"/>
        <pc:sldMkLst>
          <pc:docMk/>
          <pc:sldMk cId="2108689199" sldId="2825"/>
        </pc:sldMkLst>
        <pc:spChg chg="mod">
          <ac:chgData name="luis cleto" userId="a76db6c301978307" providerId="LiveId" clId="{BB93E05D-BE05-4453-8BDD-E5B3B775B63B}" dt="2026-04-10T10:28:59.687" v="35252" actId="255"/>
          <ac:spMkLst>
            <pc:docMk/>
            <pc:sldMk cId="2108689199" sldId="2825"/>
            <ac:spMk id="3" creationId="{ED6C459C-ECB8-9302-4F01-B7A7E75E76CA}"/>
          </ac:spMkLst>
        </pc:spChg>
      </pc:sldChg>
      <pc:sldChg chg="modSp mod">
        <pc:chgData name="luis cleto" userId="a76db6c301978307" providerId="LiveId" clId="{BB93E05D-BE05-4453-8BDD-E5B3B775B63B}" dt="2026-04-10T10:40:00.191" v="35378" actId="20577"/>
        <pc:sldMkLst>
          <pc:docMk/>
          <pc:sldMk cId="1919800927" sldId="2829"/>
        </pc:sldMkLst>
        <pc:spChg chg="mod">
          <ac:chgData name="luis cleto" userId="a76db6c301978307" providerId="LiveId" clId="{BB93E05D-BE05-4453-8BDD-E5B3B775B63B}" dt="2026-04-10T10:40:00.191" v="35378" actId="20577"/>
          <ac:spMkLst>
            <pc:docMk/>
            <pc:sldMk cId="1919800927" sldId="2829"/>
            <ac:spMk id="4" creationId="{131367F9-FB03-22E7-AC67-A94AB155BE21}"/>
          </ac:spMkLst>
        </pc:spChg>
      </pc:sldChg>
      <pc:sldChg chg="modSp mod">
        <pc:chgData name="luis cleto" userId="a76db6c301978307" providerId="LiveId" clId="{BB93E05D-BE05-4453-8BDD-E5B3B775B63B}" dt="2026-04-10T15:07:06.531" v="35760" actId="207"/>
        <pc:sldMkLst>
          <pc:docMk/>
          <pc:sldMk cId="968503499" sldId="2861"/>
        </pc:sldMkLst>
        <pc:spChg chg="mod">
          <ac:chgData name="luis cleto" userId="a76db6c301978307" providerId="LiveId" clId="{BB93E05D-BE05-4453-8BDD-E5B3B775B63B}" dt="2026-04-10T15:07:06.531" v="35760" actId="207"/>
          <ac:spMkLst>
            <pc:docMk/>
            <pc:sldMk cId="968503499" sldId="2861"/>
            <ac:spMk id="4" creationId="{11262879-4A1B-895D-4F4A-9449AC65A803}"/>
          </ac:spMkLst>
        </pc:spChg>
      </pc:sldChg>
      <pc:sldChg chg="modSp mod ord">
        <pc:chgData name="luis cleto" userId="a76db6c301978307" providerId="LiveId" clId="{BB93E05D-BE05-4453-8BDD-E5B3B775B63B}" dt="2026-04-30T15:17:14.124" v="60521"/>
        <pc:sldMkLst>
          <pc:docMk/>
          <pc:sldMk cId="3448071275" sldId="2870"/>
        </pc:sldMkLst>
        <pc:spChg chg="mod">
          <ac:chgData name="luis cleto" userId="a76db6c301978307" providerId="LiveId" clId="{BB93E05D-BE05-4453-8BDD-E5B3B775B63B}" dt="2026-04-30T15:16:59.420" v="60519" actId="207"/>
          <ac:spMkLst>
            <pc:docMk/>
            <pc:sldMk cId="3448071275" sldId="2870"/>
            <ac:spMk id="3" creationId="{9D72765F-1244-94C5-E3B7-90950E7C16D6}"/>
          </ac:spMkLst>
        </pc:spChg>
      </pc:sldChg>
      <pc:sldChg chg="modSp mod">
        <pc:chgData name="luis cleto" userId="a76db6c301978307" providerId="LiveId" clId="{BB93E05D-BE05-4453-8BDD-E5B3B775B63B}" dt="2026-04-10T15:46:00.314" v="36991" actId="20577"/>
        <pc:sldMkLst>
          <pc:docMk/>
          <pc:sldMk cId="2230606655" sldId="2872"/>
        </pc:sldMkLst>
        <pc:spChg chg="mod">
          <ac:chgData name="luis cleto" userId="a76db6c301978307" providerId="LiveId" clId="{BB93E05D-BE05-4453-8BDD-E5B3B775B63B}" dt="2026-04-10T15:46:00.314" v="36991" actId="20577"/>
          <ac:spMkLst>
            <pc:docMk/>
            <pc:sldMk cId="2230606655" sldId="2872"/>
            <ac:spMk id="6" creationId="{507B9D91-D893-E077-9DDE-18CC077A1E29}"/>
          </ac:spMkLst>
        </pc:spChg>
      </pc:sldChg>
      <pc:sldChg chg="modSp mod">
        <pc:chgData name="luis cleto" userId="a76db6c301978307" providerId="LiveId" clId="{BB93E05D-BE05-4453-8BDD-E5B3B775B63B}" dt="2026-04-10T15:46:17.688" v="36995" actId="20577"/>
        <pc:sldMkLst>
          <pc:docMk/>
          <pc:sldMk cId="1789464454" sldId="2873"/>
        </pc:sldMkLst>
        <pc:spChg chg="mod">
          <ac:chgData name="luis cleto" userId="a76db6c301978307" providerId="LiveId" clId="{BB93E05D-BE05-4453-8BDD-E5B3B775B63B}" dt="2026-04-10T15:46:17.688" v="36995" actId="20577"/>
          <ac:spMkLst>
            <pc:docMk/>
            <pc:sldMk cId="1789464454" sldId="2873"/>
            <ac:spMk id="6" creationId="{24663328-0888-B57F-F335-761B2B743E3A}"/>
          </ac:spMkLst>
        </pc:spChg>
      </pc:sldChg>
      <pc:sldChg chg="modSp mod">
        <pc:chgData name="luis cleto" userId="a76db6c301978307" providerId="LiveId" clId="{BB93E05D-BE05-4453-8BDD-E5B3B775B63B}" dt="2026-04-30T15:18:41.946" v="60733" actId="207"/>
        <pc:sldMkLst>
          <pc:docMk/>
          <pc:sldMk cId="165599263" sldId="2882"/>
        </pc:sldMkLst>
        <pc:spChg chg="mod">
          <ac:chgData name="luis cleto" userId="a76db6c301978307" providerId="LiveId" clId="{BB93E05D-BE05-4453-8BDD-E5B3B775B63B}" dt="2026-04-30T15:18:41.946" v="60733" actId="207"/>
          <ac:spMkLst>
            <pc:docMk/>
            <pc:sldMk cId="165599263" sldId="2882"/>
            <ac:spMk id="3" creationId="{2DB00CD6-36B3-1453-92B5-77B6B80BB345}"/>
          </ac:spMkLst>
        </pc:spChg>
      </pc:sldChg>
      <pc:sldChg chg="modSp mod">
        <pc:chgData name="luis cleto" userId="a76db6c301978307" providerId="LiveId" clId="{BB93E05D-BE05-4453-8BDD-E5B3B775B63B}" dt="2026-04-30T15:20:31.262" v="60762" actId="20577"/>
        <pc:sldMkLst>
          <pc:docMk/>
          <pc:sldMk cId="3798868526" sldId="2884"/>
        </pc:sldMkLst>
        <pc:spChg chg="mod">
          <ac:chgData name="luis cleto" userId="a76db6c301978307" providerId="LiveId" clId="{BB93E05D-BE05-4453-8BDD-E5B3B775B63B}" dt="2026-04-30T15:20:31.262" v="60762" actId="20577"/>
          <ac:spMkLst>
            <pc:docMk/>
            <pc:sldMk cId="3798868526" sldId="2884"/>
            <ac:spMk id="3" creationId="{119A2137-5583-4F6D-B6D5-B21A120236AC}"/>
          </ac:spMkLst>
        </pc:spChg>
        <pc:picChg chg="mod">
          <ac:chgData name="luis cleto" userId="a76db6c301978307" providerId="LiveId" clId="{BB93E05D-BE05-4453-8BDD-E5B3B775B63B}" dt="2026-04-30T15:20:18.343" v="60738" actId="14100"/>
          <ac:picMkLst>
            <pc:docMk/>
            <pc:sldMk cId="3798868526" sldId="2884"/>
            <ac:picMk id="2" creationId="{C58671D8-FA79-DB1F-F69C-2EDCE068ACC3}"/>
          </ac:picMkLst>
        </pc:picChg>
      </pc:sldChg>
      <pc:sldChg chg="modSp mod">
        <pc:chgData name="luis cleto" userId="a76db6c301978307" providerId="LiveId" clId="{BB93E05D-BE05-4453-8BDD-E5B3B775B63B}" dt="2026-04-10T15:48:55.421" v="37070" actId="20577"/>
        <pc:sldMkLst>
          <pc:docMk/>
          <pc:sldMk cId="2994289011" sldId="2887"/>
        </pc:sldMkLst>
        <pc:spChg chg="mod">
          <ac:chgData name="luis cleto" userId="a76db6c301978307" providerId="LiveId" clId="{BB93E05D-BE05-4453-8BDD-E5B3B775B63B}" dt="2026-04-10T15:48:55.421" v="37070" actId="20577"/>
          <ac:spMkLst>
            <pc:docMk/>
            <pc:sldMk cId="2994289011" sldId="2887"/>
            <ac:spMk id="3" creationId="{47127AA2-7B08-9B40-B04B-46EFC4D69D53}"/>
          </ac:spMkLst>
        </pc:spChg>
      </pc:sldChg>
      <pc:sldChg chg="modSp mod">
        <pc:chgData name="luis cleto" userId="a76db6c301978307" providerId="LiveId" clId="{BB93E05D-BE05-4453-8BDD-E5B3B775B63B}" dt="2026-04-30T15:30:08.625" v="60942" actId="20577"/>
        <pc:sldMkLst>
          <pc:docMk/>
          <pc:sldMk cId="2539902135" sldId="2894"/>
        </pc:sldMkLst>
        <pc:spChg chg="mod">
          <ac:chgData name="luis cleto" userId="a76db6c301978307" providerId="LiveId" clId="{BB93E05D-BE05-4453-8BDD-E5B3B775B63B}" dt="2026-04-30T15:30:08.625" v="60942" actId="20577"/>
          <ac:spMkLst>
            <pc:docMk/>
            <pc:sldMk cId="2539902135" sldId="2894"/>
            <ac:spMk id="5" creationId="{21383C2D-A799-145F-A3C6-C3B1F79015E2}"/>
          </ac:spMkLst>
        </pc:spChg>
      </pc:sldChg>
      <pc:sldChg chg="modSp mod">
        <pc:chgData name="luis cleto" userId="a76db6c301978307" providerId="LiveId" clId="{BB93E05D-BE05-4453-8BDD-E5B3B775B63B}" dt="2026-04-16T15:24:11.755" v="45196"/>
        <pc:sldMkLst>
          <pc:docMk/>
          <pc:sldMk cId="2187621057" sldId="2915"/>
        </pc:sldMkLst>
        <pc:spChg chg="mod">
          <ac:chgData name="luis cleto" userId="a76db6c301978307" providerId="LiveId" clId="{BB93E05D-BE05-4453-8BDD-E5B3B775B63B}" dt="2026-04-16T15:24:11.755" v="45196"/>
          <ac:spMkLst>
            <pc:docMk/>
            <pc:sldMk cId="2187621057" sldId="2915"/>
            <ac:spMk id="5" creationId="{658A57AC-7C8A-B3B6-16EA-C441C9F00F88}"/>
          </ac:spMkLst>
        </pc:spChg>
      </pc:sldChg>
      <pc:sldChg chg="modSp">
        <pc:chgData name="luis cleto" userId="a76db6c301978307" providerId="LiveId" clId="{BB93E05D-BE05-4453-8BDD-E5B3B775B63B}" dt="2026-04-16T15:24:11.755" v="45196"/>
        <pc:sldMkLst>
          <pc:docMk/>
          <pc:sldMk cId="258691625" sldId="2928"/>
        </pc:sldMkLst>
        <pc:spChg chg="mod">
          <ac:chgData name="luis cleto" userId="a76db6c301978307" providerId="LiveId" clId="{BB93E05D-BE05-4453-8BDD-E5B3B775B63B}" dt="2026-04-16T15:24:11.755" v="45196"/>
          <ac:spMkLst>
            <pc:docMk/>
            <pc:sldMk cId="258691625" sldId="2928"/>
            <ac:spMk id="5" creationId="{E75813B3-73C0-49BA-B017-0CE8A1CF152C}"/>
          </ac:spMkLst>
        </pc:spChg>
      </pc:sldChg>
      <pc:sldChg chg="modSp mod">
        <pc:chgData name="luis cleto" userId="a76db6c301978307" providerId="LiveId" clId="{BB93E05D-BE05-4453-8BDD-E5B3B775B63B}" dt="2026-04-10T15:37:06.064" v="36759" actId="255"/>
        <pc:sldMkLst>
          <pc:docMk/>
          <pc:sldMk cId="453483623" sldId="3006"/>
        </pc:sldMkLst>
        <pc:spChg chg="mod">
          <ac:chgData name="luis cleto" userId="a76db6c301978307" providerId="LiveId" clId="{BB93E05D-BE05-4453-8BDD-E5B3B775B63B}" dt="2026-04-10T15:37:06.064" v="36759" actId="255"/>
          <ac:spMkLst>
            <pc:docMk/>
            <pc:sldMk cId="453483623" sldId="3006"/>
            <ac:spMk id="3" creationId="{4CA0E4D3-9DD0-7B8A-8111-D8719DFB0A5A}"/>
          </ac:spMkLst>
        </pc:spChg>
      </pc:sldChg>
      <pc:sldChg chg="modSp mod">
        <pc:chgData name="luis cleto" userId="a76db6c301978307" providerId="LiveId" clId="{BB93E05D-BE05-4453-8BDD-E5B3B775B63B}" dt="2026-04-10T15:40:47.223" v="36867" actId="20577"/>
        <pc:sldMkLst>
          <pc:docMk/>
          <pc:sldMk cId="3893810686" sldId="3008"/>
        </pc:sldMkLst>
        <pc:spChg chg="mod">
          <ac:chgData name="luis cleto" userId="a76db6c301978307" providerId="LiveId" clId="{BB93E05D-BE05-4453-8BDD-E5B3B775B63B}" dt="2026-04-10T15:40:47.223" v="36867" actId="20577"/>
          <ac:spMkLst>
            <pc:docMk/>
            <pc:sldMk cId="3893810686" sldId="3008"/>
            <ac:spMk id="3" creationId="{47AFF30B-9754-CE39-44EF-CFD63CB92235}"/>
          </ac:spMkLst>
        </pc:spChg>
      </pc:sldChg>
      <pc:sldChg chg="modSp mod">
        <pc:chgData name="luis cleto" userId="a76db6c301978307" providerId="LiveId" clId="{BB93E05D-BE05-4453-8BDD-E5B3B775B63B}" dt="2026-04-10T15:46:29.454" v="36999" actId="20577"/>
        <pc:sldMkLst>
          <pc:docMk/>
          <pc:sldMk cId="1255230378" sldId="3009"/>
        </pc:sldMkLst>
        <pc:spChg chg="mod">
          <ac:chgData name="luis cleto" userId="a76db6c301978307" providerId="LiveId" clId="{BB93E05D-BE05-4453-8BDD-E5B3B775B63B}" dt="2026-04-10T15:46:29.454" v="36999" actId="20577"/>
          <ac:spMkLst>
            <pc:docMk/>
            <pc:sldMk cId="1255230378" sldId="3009"/>
            <ac:spMk id="3" creationId="{F3CCD69D-3A0B-52A4-E5C2-FCDCE185B603}"/>
          </ac:spMkLst>
        </pc:spChg>
      </pc:sldChg>
      <pc:sldChg chg="modSp mod ord">
        <pc:chgData name="luis cleto" userId="a76db6c301978307" providerId="LiveId" clId="{BB93E05D-BE05-4453-8BDD-E5B3B775B63B}" dt="2026-04-10T15:49:40.719" v="37074"/>
        <pc:sldMkLst>
          <pc:docMk/>
          <pc:sldMk cId="3004185564" sldId="3012"/>
        </pc:sldMkLst>
      </pc:sldChg>
      <pc:sldChg chg="modSp mod">
        <pc:chgData name="luis cleto" userId="a76db6c301978307" providerId="LiveId" clId="{BB93E05D-BE05-4453-8BDD-E5B3B775B63B}" dt="2026-04-10T15:53:16.045" v="37107" actId="255"/>
        <pc:sldMkLst>
          <pc:docMk/>
          <pc:sldMk cId="3056255526" sldId="3014"/>
        </pc:sldMkLst>
        <pc:spChg chg="mod">
          <ac:chgData name="luis cleto" userId="a76db6c301978307" providerId="LiveId" clId="{BB93E05D-BE05-4453-8BDD-E5B3B775B63B}" dt="2026-04-10T15:53:16.045" v="37107" actId="255"/>
          <ac:spMkLst>
            <pc:docMk/>
            <pc:sldMk cId="3056255526" sldId="3014"/>
            <ac:spMk id="3" creationId="{D601F450-8DAA-6220-7D82-76E57D25C3B0}"/>
          </ac:spMkLst>
        </pc:spChg>
      </pc:sldChg>
      <pc:sldChg chg="modSp mod ord">
        <pc:chgData name="luis cleto" userId="a76db6c301978307" providerId="LiveId" clId="{BB93E05D-BE05-4453-8BDD-E5B3B775B63B}" dt="2026-04-16T14:45:11.189" v="43819" actId="14100"/>
        <pc:sldMkLst>
          <pc:docMk/>
          <pc:sldMk cId="3722527205" sldId="3051"/>
        </pc:sldMkLst>
        <pc:spChg chg="mod">
          <ac:chgData name="luis cleto" userId="a76db6c301978307" providerId="LiveId" clId="{BB93E05D-BE05-4453-8BDD-E5B3B775B63B}" dt="2026-04-16T14:45:11.189" v="43819" actId="14100"/>
          <ac:spMkLst>
            <pc:docMk/>
            <pc:sldMk cId="3722527205" sldId="3051"/>
            <ac:spMk id="4" creationId="{2E35B9A7-D05A-C8B3-6577-ED557B74D257}"/>
          </ac:spMkLst>
        </pc:spChg>
      </pc:sldChg>
      <pc:sldChg chg="modSp mod ord">
        <pc:chgData name="luis cleto" userId="a76db6c301978307" providerId="LiveId" clId="{BB93E05D-BE05-4453-8BDD-E5B3B775B63B}" dt="2026-04-16T14:54:30.881" v="44135" actId="20577"/>
        <pc:sldMkLst>
          <pc:docMk/>
          <pc:sldMk cId="1652839245" sldId="3063"/>
        </pc:sldMkLst>
        <pc:spChg chg="mod">
          <ac:chgData name="luis cleto" userId="a76db6c301978307" providerId="LiveId" clId="{BB93E05D-BE05-4453-8BDD-E5B3B775B63B}" dt="2026-04-16T14:54:30.881" v="44135" actId="20577"/>
          <ac:spMkLst>
            <pc:docMk/>
            <pc:sldMk cId="1652839245" sldId="3063"/>
            <ac:spMk id="3" creationId="{6E9C6D04-1AF8-DFA6-BDDE-1630E06B62B7}"/>
          </ac:spMkLst>
        </pc:spChg>
      </pc:sldChg>
      <pc:sldChg chg="modSp mod">
        <pc:chgData name="luis cleto" userId="a76db6c301978307" providerId="LiveId" clId="{BB93E05D-BE05-4453-8BDD-E5B3B775B63B}" dt="2026-04-10T10:45:31.534" v="35462" actId="14100"/>
        <pc:sldMkLst>
          <pc:docMk/>
          <pc:sldMk cId="3804207352" sldId="3099"/>
        </pc:sldMkLst>
        <pc:spChg chg="mod">
          <ac:chgData name="luis cleto" userId="a76db6c301978307" providerId="LiveId" clId="{BB93E05D-BE05-4453-8BDD-E5B3B775B63B}" dt="2026-04-10T10:45:31.534" v="35462" actId="14100"/>
          <ac:spMkLst>
            <pc:docMk/>
            <pc:sldMk cId="3804207352" sldId="3099"/>
            <ac:spMk id="4" creationId="{52A66AB8-7DBC-EB93-8CCF-AE0042E2A15D}"/>
          </ac:spMkLst>
        </pc:spChg>
      </pc:sldChg>
      <pc:sldChg chg="modSp mod">
        <pc:chgData name="luis cleto" userId="a76db6c301978307" providerId="LiveId" clId="{BB93E05D-BE05-4453-8BDD-E5B3B775B63B}" dt="2026-04-10T15:12:33.988" v="35837" actId="207"/>
        <pc:sldMkLst>
          <pc:docMk/>
          <pc:sldMk cId="632088916" sldId="3115"/>
        </pc:sldMkLst>
        <pc:spChg chg="mod">
          <ac:chgData name="luis cleto" userId="a76db6c301978307" providerId="LiveId" clId="{BB93E05D-BE05-4453-8BDD-E5B3B775B63B}" dt="2026-04-10T15:12:33.988" v="35837" actId="207"/>
          <ac:spMkLst>
            <pc:docMk/>
            <pc:sldMk cId="632088916" sldId="3115"/>
            <ac:spMk id="4" creationId="{8A48B998-C3F9-7612-0BD0-5E2F1A0BE04C}"/>
          </ac:spMkLst>
        </pc:spChg>
      </pc:sldChg>
      <pc:sldChg chg="modSp mod">
        <pc:chgData name="luis cleto" userId="a76db6c301978307" providerId="LiveId" clId="{BB93E05D-BE05-4453-8BDD-E5B3B775B63B}" dt="2026-04-10T15:59:58.902" v="37175" actId="207"/>
        <pc:sldMkLst>
          <pc:docMk/>
          <pc:sldMk cId="1045822358" sldId="3128"/>
        </pc:sldMkLst>
        <pc:spChg chg="mod">
          <ac:chgData name="luis cleto" userId="a76db6c301978307" providerId="LiveId" clId="{BB93E05D-BE05-4453-8BDD-E5B3B775B63B}" dt="2026-04-10T15:59:58.902" v="37175" actId="207"/>
          <ac:spMkLst>
            <pc:docMk/>
            <pc:sldMk cId="1045822358" sldId="3128"/>
            <ac:spMk id="3" creationId="{20ED23AC-F425-C3B7-F43F-884339D33C62}"/>
          </ac:spMkLst>
        </pc:spChg>
      </pc:sldChg>
      <pc:sldChg chg="modSp mod">
        <pc:chgData name="luis cleto" userId="a76db6c301978307" providerId="LiveId" clId="{BB93E05D-BE05-4453-8BDD-E5B3B775B63B}" dt="2026-04-10T10:49:26.301" v="35502" actId="20577"/>
        <pc:sldMkLst>
          <pc:docMk/>
          <pc:sldMk cId="3870497810" sldId="3152"/>
        </pc:sldMkLst>
        <pc:spChg chg="mod">
          <ac:chgData name="luis cleto" userId="a76db6c301978307" providerId="LiveId" clId="{BB93E05D-BE05-4453-8BDD-E5B3B775B63B}" dt="2026-04-10T10:49:26.301" v="35502" actId="20577"/>
          <ac:spMkLst>
            <pc:docMk/>
            <pc:sldMk cId="3870497810" sldId="3152"/>
            <ac:spMk id="3" creationId="{7FF818F5-E6B6-B38D-1C1D-D13E77C4103A}"/>
          </ac:spMkLst>
        </pc:spChg>
      </pc:sldChg>
      <pc:sldChg chg="modSp mod">
        <pc:chgData name="luis cleto" userId="a76db6c301978307" providerId="LiveId" clId="{BB93E05D-BE05-4453-8BDD-E5B3B775B63B}" dt="2026-04-16T15:24:11.755" v="45196"/>
        <pc:sldMkLst>
          <pc:docMk/>
          <pc:sldMk cId="3067114574" sldId="3184"/>
        </pc:sldMkLst>
        <pc:spChg chg="mod">
          <ac:chgData name="luis cleto" userId="a76db6c301978307" providerId="LiveId" clId="{BB93E05D-BE05-4453-8BDD-E5B3B775B63B}" dt="2026-04-16T15:24:11.755" v="45196"/>
          <ac:spMkLst>
            <pc:docMk/>
            <pc:sldMk cId="3067114574" sldId="3184"/>
            <ac:spMk id="5" creationId="{468EFC18-B5DC-7CC1-17FD-45195CE1AA1E}"/>
          </ac:spMkLst>
        </pc:spChg>
      </pc:sldChg>
      <pc:sldChg chg="modSp mod">
        <pc:chgData name="luis cleto" userId="a76db6c301978307" providerId="LiveId" clId="{BB93E05D-BE05-4453-8BDD-E5B3B775B63B}" dt="2026-04-10T15:16:41.278" v="35936" actId="20577"/>
        <pc:sldMkLst>
          <pc:docMk/>
          <pc:sldMk cId="3890672268" sldId="3185"/>
        </pc:sldMkLst>
        <pc:spChg chg="mod">
          <ac:chgData name="luis cleto" userId="a76db6c301978307" providerId="LiveId" clId="{BB93E05D-BE05-4453-8BDD-E5B3B775B63B}" dt="2026-04-10T15:16:41.278" v="35936" actId="20577"/>
          <ac:spMkLst>
            <pc:docMk/>
            <pc:sldMk cId="3890672268" sldId="3185"/>
            <ac:spMk id="4" creationId="{F3528890-8358-B23B-1AE6-3C0EE842C755}"/>
          </ac:spMkLst>
        </pc:spChg>
      </pc:sldChg>
      <pc:sldChg chg="modSp mod">
        <pc:chgData name="luis cleto" userId="a76db6c301978307" providerId="LiveId" clId="{BB93E05D-BE05-4453-8BDD-E5B3B775B63B}" dt="2026-04-10T15:48:01.143" v="37063" actId="14100"/>
        <pc:sldMkLst>
          <pc:docMk/>
          <pc:sldMk cId="874481529" sldId="3189"/>
        </pc:sldMkLst>
        <pc:spChg chg="mod">
          <ac:chgData name="luis cleto" userId="a76db6c301978307" providerId="LiveId" clId="{BB93E05D-BE05-4453-8BDD-E5B3B775B63B}" dt="2026-04-10T15:48:01.143" v="37063" actId="14100"/>
          <ac:spMkLst>
            <pc:docMk/>
            <pc:sldMk cId="874481529" sldId="3189"/>
            <ac:spMk id="3" creationId="{878EDDA4-02CA-1CF4-F72B-65FEA8D5BABE}"/>
          </ac:spMkLst>
        </pc:spChg>
      </pc:sldChg>
      <pc:sldChg chg="modSp mod">
        <pc:chgData name="luis cleto" userId="a76db6c301978307" providerId="LiveId" clId="{BB93E05D-BE05-4453-8BDD-E5B3B775B63B}" dt="2026-04-30T15:21:50.077" v="60767" actId="255"/>
        <pc:sldMkLst>
          <pc:docMk/>
          <pc:sldMk cId="469840239" sldId="3195"/>
        </pc:sldMkLst>
        <pc:spChg chg="mod">
          <ac:chgData name="luis cleto" userId="a76db6c301978307" providerId="LiveId" clId="{BB93E05D-BE05-4453-8BDD-E5B3B775B63B}" dt="2026-04-30T15:21:50.077" v="60767" actId="255"/>
          <ac:spMkLst>
            <pc:docMk/>
            <pc:sldMk cId="469840239" sldId="3195"/>
            <ac:spMk id="3" creationId="{C70E9B94-0A21-27C1-FA01-B21E7467D2AD}"/>
          </ac:spMkLst>
        </pc:spChg>
      </pc:sldChg>
      <pc:sldChg chg="modSp mod">
        <pc:chgData name="luis cleto" userId="a76db6c301978307" providerId="LiveId" clId="{BB93E05D-BE05-4453-8BDD-E5B3B775B63B}" dt="2026-04-10T16:04:18.815" v="37277" actId="255"/>
        <pc:sldMkLst>
          <pc:docMk/>
          <pc:sldMk cId="2726387548" sldId="3198"/>
        </pc:sldMkLst>
        <pc:spChg chg="mod">
          <ac:chgData name="luis cleto" userId="a76db6c301978307" providerId="LiveId" clId="{BB93E05D-BE05-4453-8BDD-E5B3B775B63B}" dt="2026-04-10T16:04:18.815" v="37277" actId="255"/>
          <ac:spMkLst>
            <pc:docMk/>
            <pc:sldMk cId="2726387548" sldId="3198"/>
            <ac:spMk id="3" creationId="{FADE859B-054D-D767-BFD1-5CB5A6B6365A}"/>
          </ac:spMkLst>
        </pc:spChg>
      </pc:sldChg>
      <pc:sldChg chg="addSp modSp mod">
        <pc:chgData name="luis cleto" userId="a76db6c301978307" providerId="LiveId" clId="{BB93E05D-BE05-4453-8BDD-E5B3B775B63B}" dt="2026-05-01T07:47:12.044" v="62055" actId="1076"/>
        <pc:sldMkLst>
          <pc:docMk/>
          <pc:sldMk cId="391981357" sldId="3199"/>
        </pc:sldMkLst>
        <pc:spChg chg="mod">
          <ac:chgData name="luis cleto" userId="a76db6c301978307" providerId="LiveId" clId="{BB93E05D-BE05-4453-8BDD-E5B3B775B63B}" dt="2026-05-01T07:45:21.438" v="62000" actId="1076"/>
          <ac:spMkLst>
            <pc:docMk/>
            <pc:sldMk cId="391981357" sldId="3199"/>
            <ac:spMk id="3" creationId="{AF3580F0-43DF-6EA7-4903-46BC4949CAF1}"/>
          </ac:spMkLst>
        </pc:spChg>
        <pc:spChg chg="add mod">
          <ac:chgData name="luis cleto" userId="a76db6c301978307" providerId="LiveId" clId="{BB93E05D-BE05-4453-8BDD-E5B3B775B63B}" dt="2026-05-01T07:47:12.044" v="62055" actId="1076"/>
          <ac:spMkLst>
            <pc:docMk/>
            <pc:sldMk cId="391981357" sldId="3199"/>
            <ac:spMk id="4" creationId="{A2904D37-E3FF-CC22-4272-2080367D009F}"/>
          </ac:spMkLst>
        </pc:spChg>
      </pc:sldChg>
      <pc:sldChg chg="addSp delSp modSp mod">
        <pc:chgData name="luis cleto" userId="a76db6c301978307" providerId="LiveId" clId="{BB93E05D-BE05-4453-8BDD-E5B3B775B63B}" dt="2026-05-01T08:17:20.033" v="63425" actId="1076"/>
        <pc:sldMkLst>
          <pc:docMk/>
          <pc:sldMk cId="1575107072" sldId="3200"/>
        </pc:sldMkLst>
        <pc:spChg chg="mod">
          <ac:chgData name="luis cleto" userId="a76db6c301978307" providerId="LiveId" clId="{BB93E05D-BE05-4453-8BDD-E5B3B775B63B}" dt="2026-05-01T08:17:20.033" v="63425" actId="1076"/>
          <ac:spMkLst>
            <pc:docMk/>
            <pc:sldMk cId="1575107072" sldId="3200"/>
            <ac:spMk id="3" creationId="{44AE6E32-43D1-D6E2-6C58-A6ACA5F925A8}"/>
          </ac:spMkLst>
        </pc:spChg>
        <pc:spChg chg="add mod">
          <ac:chgData name="luis cleto" userId="a76db6c301978307" providerId="LiveId" clId="{BB93E05D-BE05-4453-8BDD-E5B3B775B63B}" dt="2026-05-01T08:17:15.947" v="63424" actId="1076"/>
          <ac:spMkLst>
            <pc:docMk/>
            <pc:sldMk cId="1575107072" sldId="3200"/>
            <ac:spMk id="7" creationId="{4264C429-ED29-65DC-E31C-88C62425CA6C}"/>
          </ac:spMkLst>
        </pc:spChg>
        <pc:spChg chg="mod">
          <ac:chgData name="luis cleto" userId="a76db6c301978307" providerId="LiveId" clId="{BB93E05D-BE05-4453-8BDD-E5B3B775B63B}" dt="2026-04-24T09:12:35.287" v="49702" actId="1076"/>
          <ac:spMkLst>
            <pc:docMk/>
            <pc:sldMk cId="1575107072" sldId="3200"/>
            <ac:spMk id="14" creationId="{DAE56AC3-1167-E2C6-CFA5-99BBD980749A}"/>
          </ac:spMkLst>
        </pc:spChg>
        <pc:spChg chg="mod">
          <ac:chgData name="luis cleto" userId="a76db6c301978307" providerId="LiveId" clId="{BB93E05D-BE05-4453-8BDD-E5B3B775B63B}" dt="2026-04-24T09:12:41.090" v="49704" actId="1076"/>
          <ac:spMkLst>
            <pc:docMk/>
            <pc:sldMk cId="1575107072" sldId="3200"/>
            <ac:spMk id="17" creationId="{65B60BDA-BC6D-ADFC-A266-06A2CF120D5D}"/>
          </ac:spMkLst>
        </pc:spChg>
        <pc:spChg chg="mod">
          <ac:chgData name="luis cleto" userId="a76db6c301978307" providerId="LiveId" clId="{BB93E05D-BE05-4453-8BDD-E5B3B775B63B}" dt="2026-04-24T09:12:50.933" v="49706" actId="1076"/>
          <ac:spMkLst>
            <pc:docMk/>
            <pc:sldMk cId="1575107072" sldId="3200"/>
            <ac:spMk id="28" creationId="{7FC3E49D-0D44-7883-7107-0A3B62A2B5AA}"/>
          </ac:spMkLst>
        </pc:spChg>
        <pc:picChg chg="mod">
          <ac:chgData name="luis cleto" userId="a76db6c301978307" providerId="LiveId" clId="{BB93E05D-BE05-4453-8BDD-E5B3B775B63B}" dt="2026-04-24T09:12:31.480" v="49701" actId="1076"/>
          <ac:picMkLst>
            <pc:docMk/>
            <pc:sldMk cId="1575107072" sldId="3200"/>
            <ac:picMk id="2" creationId="{03BA2534-9E16-2BA1-59FB-C82C4F567624}"/>
          </ac:picMkLst>
        </pc:picChg>
        <pc:picChg chg="mod">
          <ac:chgData name="luis cleto" userId="a76db6c301978307" providerId="LiveId" clId="{BB93E05D-BE05-4453-8BDD-E5B3B775B63B}" dt="2026-04-24T09:12:36.644" v="49703" actId="1076"/>
          <ac:picMkLst>
            <pc:docMk/>
            <pc:sldMk cId="1575107072" sldId="3200"/>
            <ac:picMk id="6" creationId="{EB5313EA-83D4-4F4D-82F2-A793D29890B6}"/>
          </ac:picMkLst>
        </pc:picChg>
        <pc:picChg chg="mod">
          <ac:chgData name="luis cleto" userId="a76db6c301978307" providerId="LiveId" clId="{BB93E05D-BE05-4453-8BDD-E5B3B775B63B}" dt="2026-04-24T09:12:46.948" v="49705" actId="1076"/>
          <ac:picMkLst>
            <pc:docMk/>
            <pc:sldMk cId="1575107072" sldId="3200"/>
            <ac:picMk id="26" creationId="{3B8E0463-FA11-0F5E-5A08-95DA06B494C1}"/>
          </ac:picMkLst>
        </pc:picChg>
      </pc:sldChg>
      <pc:sldChg chg="modSp mod">
        <pc:chgData name="luis cleto" userId="a76db6c301978307" providerId="LiveId" clId="{BB93E05D-BE05-4453-8BDD-E5B3B775B63B}" dt="2026-05-01T08:11:09.590" v="63028" actId="20577"/>
        <pc:sldMkLst>
          <pc:docMk/>
          <pc:sldMk cId="1505879942" sldId="3201"/>
        </pc:sldMkLst>
        <pc:spChg chg="mod">
          <ac:chgData name="luis cleto" userId="a76db6c301978307" providerId="LiveId" clId="{BB93E05D-BE05-4453-8BDD-E5B3B775B63B}" dt="2026-05-01T08:11:09.590" v="63028" actId="20577"/>
          <ac:spMkLst>
            <pc:docMk/>
            <pc:sldMk cId="1505879942" sldId="3201"/>
            <ac:spMk id="5" creationId="{F60D2060-B97A-65EC-3FA9-E63A4A1B044D}"/>
          </ac:spMkLst>
        </pc:spChg>
      </pc:sldChg>
      <pc:sldChg chg="addSp modSp mod">
        <pc:chgData name="luis cleto" userId="a76db6c301978307" providerId="LiveId" clId="{BB93E05D-BE05-4453-8BDD-E5B3B775B63B}" dt="2026-05-01T08:18:56.265" v="63466" actId="255"/>
        <pc:sldMkLst>
          <pc:docMk/>
          <pc:sldMk cId="4208226491" sldId="3202"/>
        </pc:sldMkLst>
        <pc:spChg chg="add mod">
          <ac:chgData name="luis cleto" userId="a76db6c301978307" providerId="LiveId" clId="{BB93E05D-BE05-4453-8BDD-E5B3B775B63B}" dt="2026-05-01T08:18:56.265" v="63466" actId="255"/>
          <ac:spMkLst>
            <pc:docMk/>
            <pc:sldMk cId="4208226491" sldId="3202"/>
            <ac:spMk id="3" creationId="{3C283F79-D9AF-95F7-1232-AB58472BB291}"/>
          </ac:spMkLst>
        </pc:spChg>
        <pc:spChg chg="mod">
          <ac:chgData name="luis cleto" userId="a76db6c301978307" providerId="LiveId" clId="{BB93E05D-BE05-4453-8BDD-E5B3B775B63B}" dt="2026-05-01T08:17:55.810" v="63430" actId="1076"/>
          <ac:spMkLst>
            <pc:docMk/>
            <pc:sldMk cId="4208226491" sldId="3202"/>
            <ac:spMk id="8" creationId="{3631FA4D-AF61-8C01-2754-2D3B5F359DA1}"/>
          </ac:spMkLst>
        </pc:spChg>
        <pc:spChg chg="mod">
          <ac:chgData name="luis cleto" userId="a76db6c301978307" providerId="LiveId" clId="{BB93E05D-BE05-4453-8BDD-E5B3B775B63B}" dt="2026-05-01T08:17:50.198" v="63429" actId="1076"/>
          <ac:spMkLst>
            <pc:docMk/>
            <pc:sldMk cId="4208226491" sldId="3202"/>
            <ac:spMk id="13" creationId="{4D5570FE-AA92-3AA2-927D-8FB207A809B7}"/>
          </ac:spMkLst>
        </pc:spChg>
        <pc:spChg chg="mod">
          <ac:chgData name="luis cleto" userId="a76db6c301978307" providerId="LiveId" clId="{BB93E05D-BE05-4453-8BDD-E5B3B775B63B}" dt="2026-05-01T08:17:41.086" v="63427" actId="1076"/>
          <ac:spMkLst>
            <pc:docMk/>
            <pc:sldMk cId="4208226491" sldId="3202"/>
            <ac:spMk id="29" creationId="{4E2CB225-1353-AABD-05F0-C55CBBA496F3}"/>
          </ac:spMkLst>
        </pc:spChg>
        <pc:picChg chg="mod">
          <ac:chgData name="luis cleto" userId="a76db6c301978307" providerId="LiveId" clId="{BB93E05D-BE05-4453-8BDD-E5B3B775B63B}" dt="2026-05-01T08:17:37.454" v="63426" actId="1076"/>
          <ac:picMkLst>
            <pc:docMk/>
            <pc:sldMk cId="4208226491" sldId="3202"/>
            <ac:picMk id="15" creationId="{4BCCD6AA-5349-2007-0CC0-771E2AA4EA3C}"/>
          </ac:picMkLst>
        </pc:picChg>
      </pc:sldChg>
      <pc:sldChg chg="modSp mod ord">
        <pc:chgData name="luis cleto" userId="a76db6c301978307" providerId="LiveId" clId="{BB93E05D-BE05-4453-8BDD-E5B3B775B63B}" dt="2026-04-24T09:54:52.948" v="51499"/>
        <pc:sldMkLst>
          <pc:docMk/>
          <pc:sldMk cId="3676879268" sldId="3206"/>
        </pc:sldMkLst>
      </pc:sldChg>
      <pc:sldChg chg="modSp mod">
        <pc:chgData name="luis cleto" userId="a76db6c301978307" providerId="LiveId" clId="{BB93E05D-BE05-4453-8BDD-E5B3B775B63B}" dt="2026-04-24T09:51:29.705" v="51441" actId="1076"/>
        <pc:sldMkLst>
          <pc:docMk/>
          <pc:sldMk cId="4200463506" sldId="3207"/>
        </pc:sldMkLst>
        <pc:spChg chg="mod">
          <ac:chgData name="luis cleto" userId="a76db6c301978307" providerId="LiveId" clId="{BB93E05D-BE05-4453-8BDD-E5B3B775B63B}" dt="2026-04-24T09:51:29.705" v="51441" actId="1076"/>
          <ac:spMkLst>
            <pc:docMk/>
            <pc:sldMk cId="4200463506" sldId="3207"/>
            <ac:spMk id="5" creationId="{887A9BCC-E994-7816-ADE4-21E3358C3CD4}"/>
          </ac:spMkLst>
        </pc:spChg>
      </pc:sldChg>
      <pc:sldChg chg="addSp modSp mod">
        <pc:chgData name="luis cleto" userId="a76db6c301978307" providerId="LiveId" clId="{BB93E05D-BE05-4453-8BDD-E5B3B775B63B}" dt="2026-05-01T09:17:39.599" v="67189" actId="14100"/>
        <pc:sldMkLst>
          <pc:docMk/>
          <pc:sldMk cId="3658486738" sldId="3208"/>
        </pc:sldMkLst>
        <pc:spChg chg="mod">
          <ac:chgData name="luis cleto" userId="a76db6c301978307" providerId="LiveId" clId="{BB93E05D-BE05-4453-8BDD-E5B3B775B63B}" dt="2026-04-10T17:25:53.696" v="39964" actId="20577"/>
          <ac:spMkLst>
            <pc:docMk/>
            <pc:sldMk cId="3658486738" sldId="3208"/>
            <ac:spMk id="4" creationId="{3EA76D4C-E503-D4C3-AD76-8B8FDA43DF5D}"/>
          </ac:spMkLst>
        </pc:spChg>
        <pc:spChg chg="add mod">
          <ac:chgData name="luis cleto" userId="a76db6c301978307" providerId="LiveId" clId="{BB93E05D-BE05-4453-8BDD-E5B3B775B63B}" dt="2026-05-01T09:17:39.599" v="67189" actId="14100"/>
          <ac:spMkLst>
            <pc:docMk/>
            <pc:sldMk cId="3658486738" sldId="3208"/>
            <ac:spMk id="5" creationId="{619409FB-E00D-6670-4651-C782D01B48FA}"/>
          </ac:spMkLst>
        </pc:spChg>
      </pc:sldChg>
      <pc:sldChg chg="modSp mod">
        <pc:chgData name="luis cleto" userId="a76db6c301978307" providerId="LiveId" clId="{BB93E05D-BE05-4453-8BDD-E5B3B775B63B}" dt="2026-05-10T09:00:25.503" v="70764" actId="1076"/>
        <pc:sldMkLst>
          <pc:docMk/>
          <pc:sldMk cId="3232751085" sldId="3209"/>
        </pc:sldMkLst>
        <pc:spChg chg="mod">
          <ac:chgData name="luis cleto" userId="a76db6c301978307" providerId="LiveId" clId="{BB93E05D-BE05-4453-8BDD-E5B3B775B63B}" dt="2026-05-10T09:00:25.503" v="70764" actId="1076"/>
          <ac:spMkLst>
            <pc:docMk/>
            <pc:sldMk cId="3232751085" sldId="3209"/>
            <ac:spMk id="5" creationId="{915491F9-B4C4-BB2F-4C66-E78705187E9F}"/>
          </ac:spMkLst>
        </pc:spChg>
      </pc:sldChg>
      <pc:sldChg chg="modSp mod ord">
        <pc:chgData name="luis cleto" userId="a76db6c301978307" providerId="LiveId" clId="{BB93E05D-BE05-4453-8BDD-E5B3B775B63B}" dt="2026-04-24T11:01:56.111" v="53617"/>
        <pc:sldMkLst>
          <pc:docMk/>
          <pc:sldMk cId="109526031" sldId="3211"/>
        </pc:sldMkLst>
      </pc:sldChg>
      <pc:sldChg chg="modSp mod ord">
        <pc:chgData name="luis cleto" userId="a76db6c301978307" providerId="LiveId" clId="{BB93E05D-BE05-4453-8BDD-E5B3B775B63B}" dt="2026-04-24T11:12:37.923" v="53639"/>
        <pc:sldMkLst>
          <pc:docMk/>
          <pc:sldMk cId="3394960591" sldId="3213"/>
        </pc:sldMkLst>
        <pc:spChg chg="mod">
          <ac:chgData name="luis cleto" userId="a76db6c301978307" providerId="LiveId" clId="{BB93E05D-BE05-4453-8BDD-E5B3B775B63B}" dt="2026-04-10T17:28:12.698" v="40074" actId="20577"/>
          <ac:spMkLst>
            <pc:docMk/>
            <pc:sldMk cId="3394960591" sldId="3213"/>
            <ac:spMk id="4" creationId="{1AABD685-1112-F15D-7700-8896C780865A}"/>
          </ac:spMkLst>
        </pc:spChg>
      </pc:sldChg>
      <pc:sldChg chg="modSp mod">
        <pc:chgData name="luis cleto" userId="a76db6c301978307" providerId="LiveId" clId="{BB93E05D-BE05-4453-8BDD-E5B3B775B63B}" dt="2026-05-10T09:00:55.232" v="70766" actId="1076"/>
        <pc:sldMkLst>
          <pc:docMk/>
          <pc:sldMk cId="2114304545" sldId="3214"/>
        </pc:sldMkLst>
        <pc:spChg chg="mod">
          <ac:chgData name="luis cleto" userId="a76db6c301978307" providerId="LiveId" clId="{BB93E05D-BE05-4453-8BDD-E5B3B775B63B}" dt="2026-05-10T09:00:55.232" v="70766" actId="1076"/>
          <ac:spMkLst>
            <pc:docMk/>
            <pc:sldMk cId="2114304545" sldId="3214"/>
            <ac:spMk id="6" creationId="{5E85933B-5A75-F0B4-C148-6CBF38F93F10}"/>
          </ac:spMkLst>
        </pc:spChg>
      </pc:sldChg>
      <pc:sldChg chg="addSp delSp modSp mod ord">
        <pc:chgData name="luis cleto" userId="a76db6c301978307" providerId="LiveId" clId="{BB93E05D-BE05-4453-8BDD-E5B3B775B63B}" dt="2026-05-10T09:03:38.244" v="70976" actId="255"/>
        <pc:sldMkLst>
          <pc:docMk/>
          <pc:sldMk cId="3814236091" sldId="3215"/>
        </pc:sldMkLst>
        <pc:spChg chg="mod">
          <ac:chgData name="luis cleto" userId="a76db6c301978307" providerId="LiveId" clId="{BB93E05D-BE05-4453-8BDD-E5B3B775B63B}" dt="2026-05-10T09:03:38.244" v="70976" actId="255"/>
          <ac:spMkLst>
            <pc:docMk/>
            <pc:sldMk cId="3814236091" sldId="3215"/>
            <ac:spMk id="5" creationId="{A997FA71-0A5A-4C25-AC7C-EC3B710980BA}"/>
          </ac:spMkLst>
        </pc:spChg>
      </pc:sldChg>
      <pc:sldChg chg="modSp mod">
        <pc:chgData name="luis cleto" userId="a76db6c301978307" providerId="LiveId" clId="{BB93E05D-BE05-4453-8BDD-E5B3B775B63B}" dt="2026-05-10T09:05:14.710" v="70986" actId="255"/>
        <pc:sldMkLst>
          <pc:docMk/>
          <pc:sldMk cId="4098574649" sldId="3218"/>
        </pc:sldMkLst>
        <pc:spChg chg="mod">
          <ac:chgData name="luis cleto" userId="a76db6c301978307" providerId="LiveId" clId="{BB93E05D-BE05-4453-8BDD-E5B3B775B63B}" dt="2026-05-10T09:05:14.710" v="70986" actId="255"/>
          <ac:spMkLst>
            <pc:docMk/>
            <pc:sldMk cId="4098574649" sldId="3218"/>
            <ac:spMk id="5" creationId="{C01C1CA0-93BA-52E7-7D59-B18DB06E22B3}"/>
          </ac:spMkLst>
        </pc:spChg>
      </pc:sldChg>
      <pc:sldChg chg="modSp mod ord">
        <pc:chgData name="luis cleto" userId="a76db6c301978307" providerId="LiveId" clId="{BB93E05D-BE05-4453-8BDD-E5B3B775B63B}" dt="2026-04-10T17:34:02.227" v="40299" actId="1076"/>
        <pc:sldMkLst>
          <pc:docMk/>
          <pc:sldMk cId="4009418729" sldId="3225"/>
        </pc:sldMkLst>
        <pc:spChg chg="mod">
          <ac:chgData name="luis cleto" userId="a76db6c301978307" providerId="LiveId" clId="{BB93E05D-BE05-4453-8BDD-E5B3B775B63B}" dt="2026-04-10T17:34:02.227" v="40299" actId="1076"/>
          <ac:spMkLst>
            <pc:docMk/>
            <pc:sldMk cId="4009418729" sldId="3225"/>
            <ac:spMk id="10" creationId="{8592EC8C-1A45-5066-2646-BC5F1BE5A4B7}"/>
          </ac:spMkLst>
        </pc:spChg>
      </pc:sldChg>
      <pc:sldChg chg="modSp mod ord">
        <pc:chgData name="luis cleto" userId="a76db6c301978307" providerId="LiveId" clId="{BB93E05D-BE05-4453-8BDD-E5B3B775B63B}" dt="2026-04-24T11:14:50.664" v="53645" actId="1076"/>
        <pc:sldMkLst>
          <pc:docMk/>
          <pc:sldMk cId="2771005780" sldId="3236"/>
        </pc:sldMkLst>
        <pc:spChg chg="mod">
          <ac:chgData name="luis cleto" userId="a76db6c301978307" providerId="LiveId" clId="{BB93E05D-BE05-4453-8BDD-E5B3B775B63B}" dt="2026-04-24T11:14:50.664" v="53645" actId="1076"/>
          <ac:spMkLst>
            <pc:docMk/>
            <pc:sldMk cId="2771005780" sldId="3236"/>
            <ac:spMk id="2" creationId="{85934BA8-340E-8CFA-29F3-1895458B3F52}"/>
          </ac:spMkLst>
        </pc:spChg>
        <pc:graphicFrameChg chg="mod">
          <ac:chgData name="luis cleto" userId="a76db6c301978307" providerId="LiveId" clId="{BB93E05D-BE05-4453-8BDD-E5B3B775B63B}" dt="2026-04-24T11:14:46.425" v="53644" actId="1076"/>
          <ac:graphicFrameMkLst>
            <pc:docMk/>
            <pc:sldMk cId="2771005780" sldId="3236"/>
            <ac:graphicFrameMk id="6" creationId="{EA3B8C72-881C-3CF8-A52C-5A24681E91CA}"/>
          </ac:graphicFrameMkLst>
        </pc:graphicFrameChg>
      </pc:sldChg>
      <pc:sldChg chg="modSp mod">
        <pc:chgData name="luis cleto" userId="a76db6c301978307" providerId="LiveId" clId="{BB93E05D-BE05-4453-8BDD-E5B3B775B63B}" dt="2026-04-24T09:04:08.620" v="49073" actId="1076"/>
        <pc:sldMkLst>
          <pc:docMk/>
          <pc:sldMk cId="782349182" sldId="3237"/>
        </pc:sldMkLst>
        <pc:spChg chg="mod">
          <ac:chgData name="luis cleto" userId="a76db6c301978307" providerId="LiveId" clId="{BB93E05D-BE05-4453-8BDD-E5B3B775B63B}" dt="2026-04-24T09:04:08.620" v="49073" actId="1076"/>
          <ac:spMkLst>
            <pc:docMk/>
            <pc:sldMk cId="782349182" sldId="3237"/>
            <ac:spMk id="2" creationId="{D24C326F-C68B-CF9D-BD86-CAA678106013}"/>
          </ac:spMkLst>
        </pc:spChg>
        <pc:graphicFrameChg chg="mod modGraphic">
          <ac:chgData name="luis cleto" userId="a76db6c301978307" providerId="LiveId" clId="{BB93E05D-BE05-4453-8BDD-E5B3B775B63B}" dt="2026-04-24T09:04:01.292" v="49072" actId="1076"/>
          <ac:graphicFrameMkLst>
            <pc:docMk/>
            <pc:sldMk cId="782349182" sldId="3237"/>
            <ac:graphicFrameMk id="6" creationId="{F4AB24D9-C623-D1F7-ADBC-5140BB14887A}"/>
          </ac:graphicFrameMkLst>
        </pc:graphicFrameChg>
      </pc:sldChg>
      <pc:sldChg chg="modSp mod ord">
        <pc:chgData name="luis cleto" userId="a76db6c301978307" providerId="LiveId" clId="{BB93E05D-BE05-4453-8BDD-E5B3B775B63B}" dt="2026-04-24T09:54:52.948" v="51499"/>
        <pc:sldMkLst>
          <pc:docMk/>
          <pc:sldMk cId="470395514" sldId="3239"/>
        </pc:sldMkLst>
        <pc:spChg chg="mod">
          <ac:chgData name="luis cleto" userId="a76db6c301978307" providerId="LiveId" clId="{BB93E05D-BE05-4453-8BDD-E5B3B775B63B}" dt="2026-04-16T15:24:11.755" v="45196"/>
          <ac:spMkLst>
            <pc:docMk/>
            <pc:sldMk cId="470395514" sldId="3239"/>
            <ac:spMk id="2" creationId="{F2832D96-8897-D138-90FE-AC0DDF3584E0}"/>
          </ac:spMkLst>
        </pc:spChg>
        <pc:graphicFrameChg chg="mod">
          <ac:chgData name="luis cleto" userId="a76db6c301978307" providerId="LiveId" clId="{BB93E05D-BE05-4453-8BDD-E5B3B775B63B}" dt="2026-04-24T09:45:38.024" v="51197" actId="1076"/>
          <ac:graphicFrameMkLst>
            <pc:docMk/>
            <pc:sldMk cId="470395514" sldId="3239"/>
            <ac:graphicFrameMk id="6" creationId="{B5C920EE-4CE0-8BFF-48CD-1CDD3F0A5FFA}"/>
          </ac:graphicFrameMkLst>
        </pc:graphicFrameChg>
      </pc:sldChg>
      <pc:sldChg chg="addSp modSp del mod ord">
        <pc:chgData name="luis cleto" userId="a76db6c301978307" providerId="LiveId" clId="{BB93E05D-BE05-4453-8BDD-E5B3B775B63B}" dt="2026-05-10T09:04:24.044" v="70982" actId="2696"/>
        <pc:sldMkLst>
          <pc:docMk/>
          <pc:sldMk cId="1820303438" sldId="3247"/>
        </pc:sldMkLst>
      </pc:sldChg>
      <pc:sldChg chg="modSp mod">
        <pc:chgData name="luis cleto" userId="a76db6c301978307" providerId="LiveId" clId="{BB93E05D-BE05-4453-8BDD-E5B3B775B63B}" dt="2026-04-16T14:52:39.794" v="44131" actId="20577"/>
        <pc:sldMkLst>
          <pc:docMk/>
          <pc:sldMk cId="304440454" sldId="3257"/>
        </pc:sldMkLst>
        <pc:spChg chg="mod">
          <ac:chgData name="luis cleto" userId="a76db6c301978307" providerId="LiveId" clId="{BB93E05D-BE05-4453-8BDD-E5B3B775B63B}" dt="2026-04-16T14:52:39.794" v="44131" actId="20577"/>
          <ac:spMkLst>
            <pc:docMk/>
            <pc:sldMk cId="304440454" sldId="3257"/>
            <ac:spMk id="3" creationId="{09B56E7E-FDB5-725E-A308-A6986627C3D7}"/>
          </ac:spMkLst>
        </pc:spChg>
      </pc:sldChg>
      <pc:sldChg chg="modSp mod ord">
        <pc:chgData name="luis cleto" userId="a76db6c301978307" providerId="LiveId" clId="{BB93E05D-BE05-4453-8BDD-E5B3B775B63B}" dt="2026-04-16T14:56:44.958" v="44447" actId="20577"/>
        <pc:sldMkLst>
          <pc:docMk/>
          <pc:sldMk cId="1168646818" sldId="3259"/>
        </pc:sldMkLst>
        <pc:spChg chg="mod">
          <ac:chgData name="luis cleto" userId="a76db6c301978307" providerId="LiveId" clId="{BB93E05D-BE05-4453-8BDD-E5B3B775B63B}" dt="2026-04-16T14:56:44.958" v="44447" actId="20577"/>
          <ac:spMkLst>
            <pc:docMk/>
            <pc:sldMk cId="1168646818" sldId="3259"/>
            <ac:spMk id="3" creationId="{FBFB3824-030E-B2EF-978C-34875E6A6D4A}"/>
          </ac:spMkLst>
        </pc:spChg>
      </pc:sldChg>
      <pc:sldChg chg="modSp mod ord">
        <pc:chgData name="luis cleto" userId="a76db6c301978307" providerId="LiveId" clId="{BB93E05D-BE05-4453-8BDD-E5B3B775B63B}" dt="2026-04-16T15:00:55.034" v="44616" actId="5793"/>
        <pc:sldMkLst>
          <pc:docMk/>
          <pc:sldMk cId="547508727" sldId="3260"/>
        </pc:sldMkLst>
        <pc:spChg chg="mod">
          <ac:chgData name="luis cleto" userId="a76db6c301978307" providerId="LiveId" clId="{BB93E05D-BE05-4453-8BDD-E5B3B775B63B}" dt="2026-04-16T15:00:55.034" v="44616" actId="5793"/>
          <ac:spMkLst>
            <pc:docMk/>
            <pc:sldMk cId="547508727" sldId="3260"/>
            <ac:spMk id="3" creationId="{B899529B-F0B4-1D6B-44AC-9783C89FF544}"/>
          </ac:spMkLst>
        </pc:spChg>
      </pc:sldChg>
      <pc:sldChg chg="modSp mod ord">
        <pc:chgData name="luis cleto" userId="a76db6c301978307" providerId="LiveId" clId="{BB93E05D-BE05-4453-8BDD-E5B3B775B63B}" dt="2026-04-16T15:05:56.040" v="44936" actId="20577"/>
        <pc:sldMkLst>
          <pc:docMk/>
          <pc:sldMk cId="3185657896" sldId="3261"/>
        </pc:sldMkLst>
        <pc:spChg chg="mod">
          <ac:chgData name="luis cleto" userId="a76db6c301978307" providerId="LiveId" clId="{BB93E05D-BE05-4453-8BDD-E5B3B775B63B}" dt="2026-04-16T15:05:56.040" v="44936" actId="20577"/>
          <ac:spMkLst>
            <pc:docMk/>
            <pc:sldMk cId="3185657896" sldId="3261"/>
            <ac:spMk id="3" creationId="{F42467E0-AE68-FFC7-E2DA-CCC04E700F78}"/>
          </ac:spMkLst>
        </pc:spChg>
      </pc:sldChg>
      <pc:sldChg chg="addSp modSp mod ord">
        <pc:chgData name="luis cleto" userId="a76db6c301978307" providerId="LiveId" clId="{BB93E05D-BE05-4453-8BDD-E5B3B775B63B}" dt="2026-04-16T15:08:36.568" v="44961" actId="14100"/>
        <pc:sldMkLst>
          <pc:docMk/>
          <pc:sldMk cId="622458633" sldId="3262"/>
        </pc:sldMkLst>
        <pc:spChg chg="mod">
          <ac:chgData name="luis cleto" userId="a76db6c301978307" providerId="LiveId" clId="{BB93E05D-BE05-4453-8BDD-E5B3B775B63B}" dt="2026-04-16T15:08:25.607" v="44959" actId="20577"/>
          <ac:spMkLst>
            <pc:docMk/>
            <pc:sldMk cId="622458633" sldId="3262"/>
            <ac:spMk id="3" creationId="{7059216E-98C1-E95C-A404-DBF626AE41FE}"/>
          </ac:spMkLst>
        </pc:spChg>
        <pc:spChg chg="add mod">
          <ac:chgData name="luis cleto" userId="a76db6c301978307" providerId="LiveId" clId="{BB93E05D-BE05-4453-8BDD-E5B3B775B63B}" dt="2026-04-16T15:08:31.728" v="44960" actId="1076"/>
          <ac:spMkLst>
            <pc:docMk/>
            <pc:sldMk cId="622458633" sldId="3262"/>
            <ac:spMk id="4" creationId="{720F0664-8BFB-4922-2F82-55C6AF079827}"/>
          </ac:spMkLst>
        </pc:spChg>
        <pc:spChg chg="mod">
          <ac:chgData name="luis cleto" userId="a76db6c301978307" providerId="LiveId" clId="{BB93E05D-BE05-4453-8BDD-E5B3B775B63B}" dt="2026-04-16T15:08:36.568" v="44961" actId="14100"/>
          <ac:spMkLst>
            <pc:docMk/>
            <pc:sldMk cId="622458633" sldId="3262"/>
            <ac:spMk id="8" creationId="{3B6AC381-4010-9BA0-BDE5-484E16F8F04F}"/>
          </ac:spMkLst>
        </pc:spChg>
      </pc:sldChg>
      <pc:sldChg chg="modSp mod ord">
        <pc:chgData name="luis cleto" userId="a76db6c301978307" providerId="LiveId" clId="{BB93E05D-BE05-4453-8BDD-E5B3B775B63B}" dt="2026-04-16T15:11:11.171" v="44977" actId="20577"/>
        <pc:sldMkLst>
          <pc:docMk/>
          <pc:sldMk cId="3360109645" sldId="3263"/>
        </pc:sldMkLst>
        <pc:spChg chg="mod">
          <ac:chgData name="luis cleto" userId="a76db6c301978307" providerId="LiveId" clId="{BB93E05D-BE05-4453-8BDD-E5B3B775B63B}" dt="2026-04-16T15:11:11.171" v="44977" actId="20577"/>
          <ac:spMkLst>
            <pc:docMk/>
            <pc:sldMk cId="3360109645" sldId="3263"/>
            <ac:spMk id="3" creationId="{AB1070B0-6594-B97D-B559-BF93839B06E0}"/>
          </ac:spMkLst>
        </pc:spChg>
      </pc:sldChg>
      <pc:sldChg chg="modSp mod ord">
        <pc:chgData name="luis cleto" userId="a76db6c301978307" providerId="LiveId" clId="{BB93E05D-BE05-4453-8BDD-E5B3B775B63B}" dt="2026-04-16T15:14:47.526" v="45122" actId="207"/>
        <pc:sldMkLst>
          <pc:docMk/>
          <pc:sldMk cId="3757895675" sldId="3264"/>
        </pc:sldMkLst>
        <pc:spChg chg="mod">
          <ac:chgData name="luis cleto" userId="a76db6c301978307" providerId="LiveId" clId="{BB93E05D-BE05-4453-8BDD-E5B3B775B63B}" dt="2026-04-16T15:14:47.526" v="45122" actId="207"/>
          <ac:spMkLst>
            <pc:docMk/>
            <pc:sldMk cId="3757895675" sldId="3264"/>
            <ac:spMk id="3" creationId="{564436DD-E766-A9A6-131B-3D560EB661F0}"/>
          </ac:spMkLst>
        </pc:spChg>
      </pc:sldChg>
      <pc:sldChg chg="addSp modSp mod ord">
        <pc:chgData name="luis cleto" userId="a76db6c301978307" providerId="LiveId" clId="{BB93E05D-BE05-4453-8BDD-E5B3B775B63B}" dt="2026-04-16T15:16:48.293" v="45158" actId="14100"/>
        <pc:sldMkLst>
          <pc:docMk/>
          <pc:sldMk cId="1519945883" sldId="3265"/>
        </pc:sldMkLst>
        <pc:spChg chg="mod">
          <ac:chgData name="luis cleto" userId="a76db6c301978307" providerId="LiveId" clId="{BB93E05D-BE05-4453-8BDD-E5B3B775B63B}" dt="2026-04-16T15:16:44.888" v="45157" actId="14100"/>
          <ac:spMkLst>
            <pc:docMk/>
            <pc:sldMk cId="1519945883" sldId="3265"/>
            <ac:spMk id="3" creationId="{91B7E55D-55FC-8DA4-F802-08C7985DF905}"/>
          </ac:spMkLst>
        </pc:spChg>
        <pc:picChg chg="add mod">
          <ac:chgData name="luis cleto" userId="a76db6c301978307" providerId="LiveId" clId="{BB93E05D-BE05-4453-8BDD-E5B3B775B63B}" dt="2026-04-16T15:16:48.293" v="45158" actId="14100"/>
          <ac:picMkLst>
            <pc:docMk/>
            <pc:sldMk cId="1519945883" sldId="3265"/>
            <ac:picMk id="2" creationId="{F7938B67-3BA0-50AA-01A2-7AC7878EBE2C}"/>
          </ac:picMkLst>
        </pc:picChg>
      </pc:sldChg>
      <pc:sldChg chg="modSp mod">
        <pc:chgData name="luis cleto" userId="a76db6c301978307" providerId="LiveId" clId="{BB93E05D-BE05-4453-8BDD-E5B3B775B63B}" dt="2026-04-16T15:17:45.288" v="45165" actId="20577"/>
        <pc:sldMkLst>
          <pc:docMk/>
          <pc:sldMk cId="1279325555" sldId="3268"/>
        </pc:sldMkLst>
        <pc:spChg chg="mod">
          <ac:chgData name="luis cleto" userId="a76db6c301978307" providerId="LiveId" clId="{BB93E05D-BE05-4453-8BDD-E5B3B775B63B}" dt="2026-04-16T15:17:45.288" v="45165" actId="20577"/>
          <ac:spMkLst>
            <pc:docMk/>
            <pc:sldMk cId="1279325555" sldId="3268"/>
            <ac:spMk id="3" creationId="{ED6C459C-ECB8-9302-4F01-B7A7E75E76CA}"/>
          </ac:spMkLst>
        </pc:spChg>
      </pc:sldChg>
      <pc:sldChg chg="modSp mod ord">
        <pc:chgData name="luis cleto" userId="a76db6c301978307" providerId="LiveId" clId="{BB93E05D-BE05-4453-8BDD-E5B3B775B63B}" dt="2026-05-01T07:50:13.403" v="62123" actId="14100"/>
        <pc:sldMkLst>
          <pc:docMk/>
          <pc:sldMk cId="985490770" sldId="3270"/>
        </pc:sldMkLst>
        <pc:spChg chg="mod">
          <ac:chgData name="luis cleto" userId="a76db6c301978307" providerId="LiveId" clId="{BB93E05D-BE05-4453-8BDD-E5B3B775B63B}" dt="2026-05-01T07:50:13.403" v="62123" actId="14100"/>
          <ac:spMkLst>
            <pc:docMk/>
            <pc:sldMk cId="985490770" sldId="3270"/>
            <ac:spMk id="8" creationId="{42E8C21F-3C66-66E3-5F0B-F6D159F4A7B9}"/>
          </ac:spMkLst>
        </pc:spChg>
      </pc:sldChg>
      <pc:sldChg chg="modSp mod">
        <pc:chgData name="luis cleto" userId="a76db6c301978307" providerId="LiveId" clId="{BB93E05D-BE05-4453-8BDD-E5B3B775B63B}" dt="2026-05-10T09:03:14.128" v="70973" actId="1076"/>
        <pc:sldMkLst>
          <pc:docMk/>
          <pc:sldMk cId="1448642038" sldId="3281"/>
        </pc:sldMkLst>
        <pc:spChg chg="mod">
          <ac:chgData name="luis cleto" userId="a76db6c301978307" providerId="LiveId" clId="{BB93E05D-BE05-4453-8BDD-E5B3B775B63B}" dt="2026-05-10T09:03:14.128" v="70973" actId="1076"/>
          <ac:spMkLst>
            <pc:docMk/>
            <pc:sldMk cId="1448642038" sldId="3281"/>
            <ac:spMk id="2" creationId="{3EA732AF-6BDE-43A3-9D5D-55956AF926CE}"/>
          </ac:spMkLst>
        </pc:spChg>
        <pc:spChg chg="mod">
          <ac:chgData name="luis cleto" userId="a76db6c301978307" providerId="LiveId" clId="{BB93E05D-BE05-4453-8BDD-E5B3B775B63B}" dt="2026-05-10T09:03:09.441" v="70972" actId="1076"/>
          <ac:spMkLst>
            <pc:docMk/>
            <pc:sldMk cId="1448642038" sldId="3281"/>
            <ac:spMk id="3" creationId="{1213673C-E9AC-4541-BDC8-E06F3BE19C6C}"/>
          </ac:spMkLst>
        </pc:spChg>
      </pc:sldChg>
      <pc:sldChg chg="modSp mod">
        <pc:chgData name="luis cleto" userId="a76db6c301978307" providerId="LiveId" clId="{BB93E05D-BE05-4453-8BDD-E5B3B775B63B}" dt="2026-04-10T17:31:35.947" v="40198" actId="1076"/>
        <pc:sldMkLst>
          <pc:docMk/>
          <pc:sldMk cId="3541613531" sldId="3282"/>
        </pc:sldMkLst>
        <pc:spChg chg="mod">
          <ac:chgData name="luis cleto" userId="a76db6c301978307" providerId="LiveId" clId="{BB93E05D-BE05-4453-8BDD-E5B3B775B63B}" dt="2026-04-10T17:31:35.947" v="40198" actId="1076"/>
          <ac:spMkLst>
            <pc:docMk/>
            <pc:sldMk cId="3541613531" sldId="3282"/>
            <ac:spMk id="10" creationId="{224C3ECC-83C1-43DA-B712-73A0A22E0B95}"/>
          </ac:spMkLst>
        </pc:spChg>
      </pc:sldChg>
      <pc:sldChg chg="modSp mod">
        <pc:chgData name="luis cleto" userId="a76db6c301978307" providerId="LiveId" clId="{BB93E05D-BE05-4453-8BDD-E5B3B775B63B}" dt="2026-04-16T15:24:11.755" v="45196"/>
        <pc:sldMkLst>
          <pc:docMk/>
          <pc:sldMk cId="3178517620" sldId="3284"/>
        </pc:sldMkLst>
        <pc:spChg chg="mod">
          <ac:chgData name="luis cleto" userId="a76db6c301978307" providerId="LiveId" clId="{BB93E05D-BE05-4453-8BDD-E5B3B775B63B}" dt="2026-04-16T15:24:11.755" v="45196"/>
          <ac:spMkLst>
            <pc:docMk/>
            <pc:sldMk cId="3178517620" sldId="3284"/>
            <ac:spMk id="2" creationId="{3EA732AF-6BDE-43A3-9D5D-55956AF926CE}"/>
          </ac:spMkLst>
        </pc:spChg>
        <pc:spChg chg="mod">
          <ac:chgData name="luis cleto" userId="a76db6c301978307" providerId="LiveId" clId="{BB93E05D-BE05-4453-8BDD-E5B3B775B63B}" dt="2026-04-16T15:24:11.755" v="45196"/>
          <ac:spMkLst>
            <pc:docMk/>
            <pc:sldMk cId="3178517620" sldId="3284"/>
            <ac:spMk id="3" creationId="{1213673C-E9AC-4541-BDC8-E06F3BE19C6C}"/>
          </ac:spMkLst>
        </pc:spChg>
      </pc:sldChg>
      <pc:sldChg chg="modSp mod">
        <pc:chgData name="luis cleto" userId="a76db6c301978307" providerId="LiveId" clId="{BB93E05D-BE05-4453-8BDD-E5B3B775B63B}" dt="2026-04-16T15:24:11.755" v="45196"/>
        <pc:sldMkLst>
          <pc:docMk/>
          <pc:sldMk cId="2352803432" sldId="3285"/>
        </pc:sldMkLst>
        <pc:spChg chg="mod">
          <ac:chgData name="luis cleto" userId="a76db6c301978307" providerId="LiveId" clId="{BB93E05D-BE05-4453-8BDD-E5B3B775B63B}" dt="2026-04-16T15:24:11.755" v="45196"/>
          <ac:spMkLst>
            <pc:docMk/>
            <pc:sldMk cId="2352803432" sldId="3285"/>
            <ac:spMk id="2" creationId="{C54A5FAD-1A7E-7C46-7587-F9371F4F4285}"/>
          </ac:spMkLst>
        </pc:spChg>
        <pc:spChg chg="mod">
          <ac:chgData name="luis cleto" userId="a76db6c301978307" providerId="LiveId" clId="{BB93E05D-BE05-4453-8BDD-E5B3B775B63B}" dt="2026-04-16T15:24:11.755" v="45196"/>
          <ac:spMkLst>
            <pc:docMk/>
            <pc:sldMk cId="2352803432" sldId="3285"/>
            <ac:spMk id="3" creationId="{E33A212C-BD78-B2D6-FC09-9EA82F583496}"/>
          </ac:spMkLst>
        </pc:spChg>
      </pc:sldChg>
      <pc:sldChg chg="modSp add">
        <pc:chgData name="luis cleto" userId="a76db6c301978307" providerId="LiveId" clId="{BB93E05D-BE05-4453-8BDD-E5B3B775B63B}" dt="2026-04-16T15:24:11.755" v="45196"/>
        <pc:sldMkLst>
          <pc:docMk/>
          <pc:sldMk cId="2765672924" sldId="3390"/>
        </pc:sldMkLst>
        <pc:spChg chg="mod">
          <ac:chgData name="luis cleto" userId="a76db6c301978307" providerId="LiveId" clId="{BB93E05D-BE05-4453-8BDD-E5B3B775B63B}" dt="2026-04-16T15:24:11.755" v="45196"/>
          <ac:spMkLst>
            <pc:docMk/>
            <pc:sldMk cId="2765672924" sldId="3390"/>
            <ac:spMk id="2" creationId="{56670F56-C620-4EB7-9642-622FCFBF2A94}"/>
          </ac:spMkLst>
        </pc:spChg>
        <pc:spChg chg="mod">
          <ac:chgData name="luis cleto" userId="a76db6c301978307" providerId="LiveId" clId="{BB93E05D-BE05-4453-8BDD-E5B3B775B63B}" dt="2026-04-16T15:24:11.755" v="45196"/>
          <ac:spMkLst>
            <pc:docMk/>
            <pc:sldMk cId="2765672924" sldId="3390"/>
            <ac:spMk id="3" creationId="{65421EA5-F8A9-6323-5818-A5EED2EA5BF0}"/>
          </ac:spMkLst>
        </pc:spChg>
      </pc:sldChg>
      <pc:sldChg chg="modSp">
        <pc:chgData name="luis cleto" userId="a76db6c301978307" providerId="LiveId" clId="{BB93E05D-BE05-4453-8BDD-E5B3B775B63B}" dt="2026-04-16T15:24:11.755" v="45196"/>
        <pc:sldMkLst>
          <pc:docMk/>
          <pc:sldMk cId="3670024161" sldId="3392"/>
        </pc:sldMkLst>
        <pc:spChg chg="mod">
          <ac:chgData name="luis cleto" userId="a76db6c301978307" providerId="LiveId" clId="{BB93E05D-BE05-4453-8BDD-E5B3B775B63B}" dt="2026-04-16T15:24:11.755" v="45196"/>
          <ac:spMkLst>
            <pc:docMk/>
            <pc:sldMk cId="3670024161" sldId="3392"/>
            <ac:spMk id="2" creationId="{A1A0B1D7-D824-FCFB-FCD3-BDAC1B58CCF5}"/>
          </ac:spMkLst>
        </pc:spChg>
      </pc:sldChg>
      <pc:sldChg chg="modSp">
        <pc:chgData name="luis cleto" userId="a76db6c301978307" providerId="LiveId" clId="{BB93E05D-BE05-4453-8BDD-E5B3B775B63B}" dt="2026-04-16T15:24:11.755" v="45196"/>
        <pc:sldMkLst>
          <pc:docMk/>
          <pc:sldMk cId="1235781154" sldId="3410"/>
        </pc:sldMkLst>
        <pc:spChg chg="mod">
          <ac:chgData name="luis cleto" userId="a76db6c301978307" providerId="LiveId" clId="{BB93E05D-BE05-4453-8BDD-E5B3B775B63B}" dt="2026-04-16T15:24:11.755" v="45196"/>
          <ac:spMkLst>
            <pc:docMk/>
            <pc:sldMk cId="1235781154" sldId="3410"/>
            <ac:spMk id="2" creationId="{C115581C-76C0-860B-AD96-BA562CE42658}"/>
          </ac:spMkLst>
        </pc:spChg>
      </pc:sldChg>
      <pc:sldChg chg="addSp modSp mod">
        <pc:chgData name="luis cleto" userId="a76db6c301978307" providerId="LiveId" clId="{BB93E05D-BE05-4453-8BDD-E5B3B775B63B}" dt="2026-04-16T14:19:40.704" v="43674" actId="1076"/>
        <pc:sldMkLst>
          <pc:docMk/>
          <pc:sldMk cId="3678586653" sldId="3411"/>
        </pc:sldMkLst>
        <pc:spChg chg="add mod">
          <ac:chgData name="luis cleto" userId="a76db6c301978307" providerId="LiveId" clId="{BB93E05D-BE05-4453-8BDD-E5B3B775B63B}" dt="2026-04-16T14:19:40.704" v="43674" actId="1076"/>
          <ac:spMkLst>
            <pc:docMk/>
            <pc:sldMk cId="3678586653" sldId="3411"/>
            <ac:spMk id="6" creationId="{2C7FE850-A1A0-3325-D1E3-083F9F48E47F}"/>
          </ac:spMkLst>
        </pc:spChg>
        <pc:picChg chg="mod">
          <ac:chgData name="luis cleto" userId="a76db6c301978307" providerId="LiveId" clId="{BB93E05D-BE05-4453-8BDD-E5B3B775B63B}" dt="2026-04-16T14:18:43.621" v="43632" actId="14100"/>
          <ac:picMkLst>
            <pc:docMk/>
            <pc:sldMk cId="3678586653" sldId="3411"/>
            <ac:picMk id="3" creationId="{B8857D3B-A274-27D5-CD08-6FE91022299F}"/>
          </ac:picMkLst>
        </pc:picChg>
        <pc:picChg chg="mod">
          <ac:chgData name="luis cleto" userId="a76db6c301978307" providerId="LiveId" clId="{BB93E05D-BE05-4453-8BDD-E5B3B775B63B}" dt="2026-04-16T14:18:46.208" v="43633" actId="14100"/>
          <ac:picMkLst>
            <pc:docMk/>
            <pc:sldMk cId="3678586653" sldId="3411"/>
            <ac:picMk id="5" creationId="{0E08B925-742B-632A-7399-93E435942CB0}"/>
          </ac:picMkLst>
        </pc:picChg>
      </pc:sldChg>
      <pc:sldChg chg="modSp mod">
        <pc:chgData name="luis cleto" userId="a76db6c301978307" providerId="LiveId" clId="{BB93E05D-BE05-4453-8BDD-E5B3B775B63B}" dt="2026-04-16T15:47:33.095" v="45815" actId="1076"/>
        <pc:sldMkLst>
          <pc:docMk/>
          <pc:sldMk cId="1705786199" sldId="3423"/>
        </pc:sldMkLst>
        <pc:spChg chg="mod">
          <ac:chgData name="luis cleto" userId="a76db6c301978307" providerId="LiveId" clId="{BB93E05D-BE05-4453-8BDD-E5B3B775B63B}" dt="2026-04-16T15:47:33.095" v="45815" actId="1076"/>
          <ac:spMkLst>
            <pc:docMk/>
            <pc:sldMk cId="1705786199" sldId="3423"/>
            <ac:spMk id="2" creationId="{09E7DAFA-FF73-4BF6-1B08-0D99A72E0285}"/>
          </ac:spMkLst>
        </pc:spChg>
      </pc:sldChg>
      <pc:sldChg chg="modSp mod">
        <pc:chgData name="luis cleto" userId="a76db6c301978307" providerId="LiveId" clId="{BB93E05D-BE05-4453-8BDD-E5B3B775B63B}" dt="2026-04-21T08:31:57.073" v="47274" actId="1076"/>
        <pc:sldMkLst>
          <pc:docMk/>
          <pc:sldMk cId="478986903" sldId="3436"/>
        </pc:sldMkLst>
        <pc:spChg chg="mod">
          <ac:chgData name="luis cleto" userId="a76db6c301978307" providerId="LiveId" clId="{BB93E05D-BE05-4453-8BDD-E5B3B775B63B}" dt="2026-04-21T08:31:57.073" v="47274" actId="1076"/>
          <ac:spMkLst>
            <pc:docMk/>
            <pc:sldMk cId="478986903" sldId="3436"/>
            <ac:spMk id="2" creationId="{719FC568-B082-6EB1-BC20-4A0C5D92952D}"/>
          </ac:spMkLst>
        </pc:spChg>
      </pc:sldChg>
      <pc:sldChg chg="modSp">
        <pc:chgData name="luis cleto" userId="a76db6c301978307" providerId="LiveId" clId="{BB93E05D-BE05-4453-8BDD-E5B3B775B63B}" dt="2026-04-16T15:24:11.755" v="45196"/>
        <pc:sldMkLst>
          <pc:docMk/>
          <pc:sldMk cId="129490427" sldId="3449"/>
        </pc:sldMkLst>
        <pc:spChg chg="mod">
          <ac:chgData name="luis cleto" userId="a76db6c301978307" providerId="LiveId" clId="{BB93E05D-BE05-4453-8BDD-E5B3B775B63B}" dt="2026-04-16T15:24:11.755" v="45196"/>
          <ac:spMkLst>
            <pc:docMk/>
            <pc:sldMk cId="129490427" sldId="3449"/>
            <ac:spMk id="2" creationId="{FB2C00CB-94F4-4C31-7266-43401E76E048}"/>
          </ac:spMkLst>
        </pc:spChg>
      </pc:sldChg>
      <pc:sldChg chg="modSp mod">
        <pc:chgData name="luis cleto" userId="a76db6c301978307" providerId="LiveId" clId="{BB93E05D-BE05-4453-8BDD-E5B3B775B63B}" dt="2026-05-10T08:41:52.568" v="70348" actId="1076"/>
        <pc:sldMkLst>
          <pc:docMk/>
          <pc:sldMk cId="3827740038" sldId="3451"/>
        </pc:sldMkLst>
        <pc:spChg chg="mod">
          <ac:chgData name="luis cleto" userId="a76db6c301978307" providerId="LiveId" clId="{BB93E05D-BE05-4453-8BDD-E5B3B775B63B}" dt="2026-05-10T08:41:52.568" v="70348" actId="1076"/>
          <ac:spMkLst>
            <pc:docMk/>
            <pc:sldMk cId="3827740038" sldId="3451"/>
            <ac:spMk id="4" creationId="{E677B377-ECF6-2DC9-893A-A43C89FB289C}"/>
          </ac:spMkLst>
        </pc:spChg>
      </pc:sldChg>
      <pc:sldChg chg="modSp mod">
        <pc:chgData name="luis cleto" userId="a76db6c301978307" providerId="LiveId" clId="{BB93E05D-BE05-4453-8BDD-E5B3B775B63B}" dt="2026-04-24T11:21:05.235" v="53672" actId="1076"/>
        <pc:sldMkLst>
          <pc:docMk/>
          <pc:sldMk cId="3892642931" sldId="3463"/>
        </pc:sldMkLst>
        <pc:spChg chg="mod">
          <ac:chgData name="luis cleto" userId="a76db6c301978307" providerId="LiveId" clId="{BB93E05D-BE05-4453-8BDD-E5B3B775B63B}" dt="2026-04-24T11:21:05.235" v="53672" actId="1076"/>
          <ac:spMkLst>
            <pc:docMk/>
            <pc:sldMk cId="3892642931" sldId="3463"/>
            <ac:spMk id="2" creationId="{8E57B7E9-9EFA-F873-B3F2-184862E5335E}"/>
          </ac:spMkLst>
        </pc:spChg>
      </pc:sldChg>
      <pc:sldChg chg="modSp mod">
        <pc:chgData name="luis cleto" userId="a76db6c301978307" providerId="LiveId" clId="{BB93E05D-BE05-4453-8BDD-E5B3B775B63B}" dt="2026-04-16T15:24:11.755" v="45196"/>
        <pc:sldMkLst>
          <pc:docMk/>
          <pc:sldMk cId="1122059932" sldId="3475"/>
        </pc:sldMkLst>
        <pc:spChg chg="mod">
          <ac:chgData name="luis cleto" userId="a76db6c301978307" providerId="LiveId" clId="{BB93E05D-BE05-4453-8BDD-E5B3B775B63B}" dt="2026-04-16T15:24:11.755" v="45196"/>
          <ac:spMkLst>
            <pc:docMk/>
            <pc:sldMk cId="1122059932" sldId="3475"/>
            <ac:spMk id="2" creationId="{93A3FF9A-E643-663B-7293-71D0006655E7}"/>
          </ac:spMkLst>
        </pc:spChg>
      </pc:sldChg>
      <pc:sldChg chg="modSp mod">
        <pc:chgData name="luis cleto" userId="a76db6c301978307" providerId="LiveId" clId="{BB93E05D-BE05-4453-8BDD-E5B3B775B63B}" dt="2026-04-16T15:24:11.755" v="45196"/>
        <pc:sldMkLst>
          <pc:docMk/>
          <pc:sldMk cId="2052112768" sldId="3477"/>
        </pc:sldMkLst>
        <pc:spChg chg="mod">
          <ac:chgData name="luis cleto" userId="a76db6c301978307" providerId="LiveId" clId="{BB93E05D-BE05-4453-8BDD-E5B3B775B63B}" dt="2026-04-16T15:24:11.755" v="45196"/>
          <ac:spMkLst>
            <pc:docMk/>
            <pc:sldMk cId="2052112768" sldId="3477"/>
            <ac:spMk id="2" creationId="{3C5BEF03-9D56-BE4A-01C9-4678C6C63397}"/>
          </ac:spMkLst>
        </pc:spChg>
      </pc:sldChg>
      <pc:sldChg chg="modSp mod">
        <pc:chgData name="luis cleto" userId="a76db6c301978307" providerId="LiveId" clId="{BB93E05D-BE05-4453-8BDD-E5B3B775B63B}" dt="2026-04-16T15:24:11.755" v="45196"/>
        <pc:sldMkLst>
          <pc:docMk/>
          <pc:sldMk cId="3957132877" sldId="3480"/>
        </pc:sldMkLst>
        <pc:spChg chg="mod">
          <ac:chgData name="luis cleto" userId="a76db6c301978307" providerId="LiveId" clId="{BB93E05D-BE05-4453-8BDD-E5B3B775B63B}" dt="2026-04-16T15:24:11.755" v="45196"/>
          <ac:spMkLst>
            <pc:docMk/>
            <pc:sldMk cId="3957132877" sldId="3480"/>
            <ac:spMk id="2" creationId="{8742C16F-EDE7-02DD-05B8-E56C1C4DEF86}"/>
          </ac:spMkLst>
        </pc:spChg>
      </pc:sldChg>
      <pc:sldChg chg="addSp modSp mod">
        <pc:chgData name="luis cleto" userId="a76db6c301978307" providerId="LiveId" clId="{BB93E05D-BE05-4453-8BDD-E5B3B775B63B}" dt="2026-05-02T08:55:39.195" v="67598" actId="115"/>
        <pc:sldMkLst>
          <pc:docMk/>
          <pc:sldMk cId="2138309306" sldId="3482"/>
        </pc:sldMkLst>
        <pc:spChg chg="mod">
          <ac:chgData name="luis cleto" userId="a76db6c301978307" providerId="LiveId" clId="{BB93E05D-BE05-4453-8BDD-E5B3B775B63B}" dt="2026-04-30T14:25:51.389" v="59406" actId="1076"/>
          <ac:spMkLst>
            <pc:docMk/>
            <pc:sldMk cId="2138309306" sldId="3482"/>
            <ac:spMk id="2" creationId="{EEE4BF47-EB8C-2649-2558-CD2CBEA59D1A}"/>
          </ac:spMkLst>
        </pc:spChg>
        <pc:spChg chg="add mod">
          <ac:chgData name="luis cleto" userId="a76db6c301978307" providerId="LiveId" clId="{BB93E05D-BE05-4453-8BDD-E5B3B775B63B}" dt="2026-05-02T08:55:39.195" v="67598" actId="115"/>
          <ac:spMkLst>
            <pc:docMk/>
            <pc:sldMk cId="2138309306" sldId="3482"/>
            <ac:spMk id="4" creationId="{6459B9AD-C70D-F025-06F9-500F3F0A69C2}"/>
          </ac:spMkLst>
        </pc:spChg>
      </pc:sldChg>
      <pc:sldChg chg="modSp mod">
        <pc:chgData name="luis cleto" userId="a76db6c301978307" providerId="LiveId" clId="{BB93E05D-BE05-4453-8BDD-E5B3B775B63B}" dt="2026-05-02T18:56:29.838" v="70289" actId="20577"/>
        <pc:sldMkLst>
          <pc:docMk/>
          <pc:sldMk cId="3403968557" sldId="3485"/>
        </pc:sldMkLst>
        <pc:spChg chg="mod">
          <ac:chgData name="luis cleto" userId="a76db6c301978307" providerId="LiveId" clId="{BB93E05D-BE05-4453-8BDD-E5B3B775B63B}" dt="2026-05-02T18:56:29.838" v="70289" actId="20577"/>
          <ac:spMkLst>
            <pc:docMk/>
            <pc:sldMk cId="3403968557" sldId="3485"/>
            <ac:spMk id="2" creationId="{BFB95832-CFEF-07C4-CE96-AB8119E978A7}"/>
          </ac:spMkLst>
        </pc:spChg>
      </pc:sldChg>
      <pc:sldChg chg="modSp add mod">
        <pc:chgData name="luis cleto" userId="a76db6c301978307" providerId="LiveId" clId="{BB93E05D-BE05-4453-8BDD-E5B3B775B63B}" dt="2026-04-16T15:24:11.755" v="45196"/>
        <pc:sldMkLst>
          <pc:docMk/>
          <pc:sldMk cId="876452246" sldId="3774"/>
        </pc:sldMkLst>
        <pc:spChg chg="mod">
          <ac:chgData name="luis cleto" userId="a76db6c301978307" providerId="LiveId" clId="{BB93E05D-BE05-4453-8BDD-E5B3B775B63B}" dt="2026-04-16T15:24:11.755" v="45196"/>
          <ac:spMkLst>
            <pc:docMk/>
            <pc:sldMk cId="876452246" sldId="3774"/>
            <ac:spMk id="2" creationId="{BA9B3623-5583-2ED1-D36A-1CD840D5D9A2}"/>
          </ac:spMkLst>
        </pc:spChg>
      </pc:sldChg>
      <pc:sldChg chg="modSp add mod">
        <pc:chgData name="luis cleto" userId="a76db6c301978307" providerId="LiveId" clId="{BB93E05D-BE05-4453-8BDD-E5B3B775B63B}" dt="2026-04-16T15:24:11.755" v="45196"/>
        <pc:sldMkLst>
          <pc:docMk/>
          <pc:sldMk cId="2535558796" sldId="3791"/>
        </pc:sldMkLst>
        <pc:spChg chg="mod">
          <ac:chgData name="luis cleto" userId="a76db6c301978307" providerId="LiveId" clId="{BB93E05D-BE05-4453-8BDD-E5B3B775B63B}" dt="2026-04-16T15:24:11.755" v="45196"/>
          <ac:spMkLst>
            <pc:docMk/>
            <pc:sldMk cId="2535558796" sldId="3791"/>
            <ac:spMk id="2" creationId="{2A4A943F-B93A-41AD-96D4-B4D66338A1AC}"/>
          </ac:spMkLst>
        </pc:spChg>
        <pc:spChg chg="mod">
          <ac:chgData name="luis cleto" userId="a76db6c301978307" providerId="LiveId" clId="{BB93E05D-BE05-4453-8BDD-E5B3B775B63B}" dt="2026-04-16T15:24:11.755" v="45196"/>
          <ac:spMkLst>
            <pc:docMk/>
            <pc:sldMk cId="2535558796" sldId="3791"/>
            <ac:spMk id="3" creationId="{1FF3D773-6283-FEFE-5336-5D0136E848A2}"/>
          </ac:spMkLst>
        </pc:spChg>
        <pc:graphicFrameChg chg="mod">
          <ac:chgData name="luis cleto" userId="a76db6c301978307" providerId="LiveId" clId="{BB93E05D-BE05-4453-8BDD-E5B3B775B63B}" dt="2026-04-16T15:24:11.755" v="45196"/>
          <ac:graphicFrameMkLst>
            <pc:docMk/>
            <pc:sldMk cId="2535558796" sldId="3791"/>
            <ac:graphicFrameMk id="7" creationId="{3C371544-828E-4E35-A92C-8A3E9EF7B287}"/>
          </ac:graphicFrameMkLst>
        </pc:graphicFrameChg>
      </pc:sldChg>
      <pc:sldChg chg="modSp add mod">
        <pc:chgData name="luis cleto" userId="a76db6c301978307" providerId="LiveId" clId="{BB93E05D-BE05-4453-8BDD-E5B3B775B63B}" dt="2026-04-16T15:24:11.755" v="45196"/>
        <pc:sldMkLst>
          <pc:docMk/>
          <pc:sldMk cId="108960827" sldId="3837"/>
        </pc:sldMkLst>
        <pc:spChg chg="mod">
          <ac:chgData name="luis cleto" userId="a76db6c301978307" providerId="LiveId" clId="{BB93E05D-BE05-4453-8BDD-E5B3B775B63B}" dt="2026-04-16T15:24:11.755" v="45196"/>
          <ac:spMkLst>
            <pc:docMk/>
            <pc:sldMk cId="108960827" sldId="3837"/>
            <ac:spMk id="4" creationId="{EA6E13B3-AB76-B268-FBEB-5F74CCCA00FB}"/>
          </ac:spMkLst>
        </pc:spChg>
      </pc:sldChg>
      <pc:sldChg chg="modSp add">
        <pc:chgData name="luis cleto" userId="a76db6c301978307" providerId="LiveId" clId="{BB93E05D-BE05-4453-8BDD-E5B3B775B63B}" dt="2026-04-16T15:24:11.755" v="45196"/>
        <pc:sldMkLst>
          <pc:docMk/>
          <pc:sldMk cId="3914686974" sldId="3913"/>
        </pc:sldMkLst>
        <pc:spChg chg="mod">
          <ac:chgData name="luis cleto" userId="a76db6c301978307" providerId="LiveId" clId="{BB93E05D-BE05-4453-8BDD-E5B3B775B63B}" dt="2026-04-16T15:24:11.755" v="45196"/>
          <ac:spMkLst>
            <pc:docMk/>
            <pc:sldMk cId="3914686974" sldId="3913"/>
            <ac:spMk id="2" creationId="{BED3E42A-D3C6-5C9C-9702-03E3F8682BED}"/>
          </ac:spMkLst>
        </pc:spChg>
      </pc:sldChg>
      <pc:sldChg chg="modSp mod">
        <pc:chgData name="luis cleto" userId="a76db6c301978307" providerId="LiveId" clId="{BB93E05D-BE05-4453-8BDD-E5B3B775B63B}" dt="2026-04-16T15:24:11.755" v="45196"/>
        <pc:sldMkLst>
          <pc:docMk/>
          <pc:sldMk cId="3097121946" sldId="3972"/>
        </pc:sldMkLst>
        <pc:spChg chg="mod">
          <ac:chgData name="luis cleto" userId="a76db6c301978307" providerId="LiveId" clId="{BB93E05D-BE05-4453-8BDD-E5B3B775B63B}" dt="2026-04-16T15:24:11.755" v="45196"/>
          <ac:spMkLst>
            <pc:docMk/>
            <pc:sldMk cId="3097121946" sldId="3972"/>
            <ac:spMk id="2" creationId="{B9310126-3ED6-F11A-0150-A431485654AA}"/>
          </ac:spMkLst>
        </pc:spChg>
      </pc:sldChg>
      <pc:sldChg chg="modSp">
        <pc:chgData name="luis cleto" userId="a76db6c301978307" providerId="LiveId" clId="{BB93E05D-BE05-4453-8BDD-E5B3B775B63B}" dt="2026-04-16T15:24:11.755" v="45196"/>
        <pc:sldMkLst>
          <pc:docMk/>
          <pc:sldMk cId="3287919877" sldId="3973"/>
        </pc:sldMkLst>
        <pc:spChg chg="mod">
          <ac:chgData name="luis cleto" userId="a76db6c301978307" providerId="LiveId" clId="{BB93E05D-BE05-4453-8BDD-E5B3B775B63B}" dt="2026-04-16T15:24:11.755" v="45196"/>
          <ac:spMkLst>
            <pc:docMk/>
            <pc:sldMk cId="3287919877" sldId="3973"/>
            <ac:spMk id="2" creationId="{2B4FB020-E58B-B505-3256-04469076DB93}"/>
          </ac:spMkLst>
        </pc:spChg>
      </pc:sldChg>
      <pc:sldChg chg="modSp mod">
        <pc:chgData name="luis cleto" userId="a76db6c301978307" providerId="LiveId" clId="{BB93E05D-BE05-4453-8BDD-E5B3B775B63B}" dt="2026-04-16T15:24:11.755" v="45196"/>
        <pc:sldMkLst>
          <pc:docMk/>
          <pc:sldMk cId="25595902" sldId="3974"/>
        </pc:sldMkLst>
        <pc:spChg chg="mod">
          <ac:chgData name="luis cleto" userId="a76db6c301978307" providerId="LiveId" clId="{BB93E05D-BE05-4453-8BDD-E5B3B775B63B}" dt="2026-04-16T15:24:11.755" v="45196"/>
          <ac:spMkLst>
            <pc:docMk/>
            <pc:sldMk cId="25595902" sldId="3974"/>
            <ac:spMk id="2" creationId="{E6CCA287-E113-E9B5-5CD2-F0810D471D24}"/>
          </ac:spMkLst>
        </pc:spChg>
      </pc:sldChg>
      <pc:sldChg chg="modSp add mod">
        <pc:chgData name="luis cleto" userId="a76db6c301978307" providerId="LiveId" clId="{BB93E05D-BE05-4453-8BDD-E5B3B775B63B}" dt="2026-04-16T15:24:11.755" v="45196"/>
        <pc:sldMkLst>
          <pc:docMk/>
          <pc:sldMk cId="3720937149" sldId="4033"/>
        </pc:sldMkLst>
        <pc:spChg chg="mod">
          <ac:chgData name="luis cleto" userId="a76db6c301978307" providerId="LiveId" clId="{BB93E05D-BE05-4453-8BDD-E5B3B775B63B}" dt="2026-04-16T15:24:11.755" v="45196"/>
          <ac:spMkLst>
            <pc:docMk/>
            <pc:sldMk cId="3720937149" sldId="4033"/>
            <ac:spMk id="2" creationId="{64C7542B-4591-418D-80B1-C3621AEAD4A3}"/>
          </ac:spMkLst>
        </pc:spChg>
        <pc:spChg chg="mod">
          <ac:chgData name="luis cleto" userId="a76db6c301978307" providerId="LiveId" clId="{BB93E05D-BE05-4453-8BDD-E5B3B775B63B}" dt="2026-04-16T15:24:11.755" v="45196"/>
          <ac:spMkLst>
            <pc:docMk/>
            <pc:sldMk cId="3720937149" sldId="4033"/>
            <ac:spMk id="4" creationId="{3B3EBB2C-BEDC-A24F-6BBA-E14B1273A1C8}"/>
          </ac:spMkLst>
        </pc:spChg>
        <pc:spChg chg="mod">
          <ac:chgData name="luis cleto" userId="a76db6c301978307" providerId="LiveId" clId="{BB93E05D-BE05-4453-8BDD-E5B3B775B63B}" dt="2026-04-16T15:24:11.755" v="45196"/>
          <ac:spMkLst>
            <pc:docMk/>
            <pc:sldMk cId="3720937149" sldId="4033"/>
            <ac:spMk id="6" creationId="{8F91BC83-91E0-4D56-B49C-DF4925F2CE51}"/>
          </ac:spMkLst>
        </pc:spChg>
        <pc:spChg chg="mod">
          <ac:chgData name="luis cleto" userId="a76db6c301978307" providerId="LiveId" clId="{BB93E05D-BE05-4453-8BDD-E5B3B775B63B}" dt="2026-04-16T15:24:11.755" v="45196"/>
          <ac:spMkLst>
            <pc:docMk/>
            <pc:sldMk cId="3720937149" sldId="4033"/>
            <ac:spMk id="10" creationId="{35965CB7-0C1D-4980-B028-D3A415CAECAF}"/>
          </ac:spMkLst>
        </pc:spChg>
        <pc:picChg chg="mod">
          <ac:chgData name="luis cleto" userId="a76db6c301978307" providerId="LiveId" clId="{BB93E05D-BE05-4453-8BDD-E5B3B775B63B}" dt="2026-04-16T15:24:11.755" v="45196"/>
          <ac:picMkLst>
            <pc:docMk/>
            <pc:sldMk cId="3720937149" sldId="4033"/>
            <ac:picMk id="5" creationId="{5B9C4A2B-6E6B-457C-925B-8FF29D93B560}"/>
          </ac:picMkLst>
        </pc:picChg>
        <pc:picChg chg="mod">
          <ac:chgData name="luis cleto" userId="a76db6c301978307" providerId="LiveId" clId="{BB93E05D-BE05-4453-8BDD-E5B3B775B63B}" dt="2026-04-16T15:24:11.755" v="45196"/>
          <ac:picMkLst>
            <pc:docMk/>
            <pc:sldMk cId="3720937149" sldId="4033"/>
            <ac:picMk id="18" creationId="{B21F4047-060B-493B-AB29-EB6B15D4353E}"/>
          </ac:picMkLst>
        </pc:picChg>
      </pc:sldChg>
      <pc:sldChg chg="modSp add mod">
        <pc:chgData name="luis cleto" userId="a76db6c301978307" providerId="LiveId" clId="{BB93E05D-BE05-4453-8BDD-E5B3B775B63B}" dt="2026-04-16T15:24:11.755" v="45196"/>
        <pc:sldMkLst>
          <pc:docMk/>
          <pc:sldMk cId="455077725" sldId="4034"/>
        </pc:sldMkLst>
        <pc:spChg chg="mod">
          <ac:chgData name="luis cleto" userId="a76db6c301978307" providerId="LiveId" clId="{BB93E05D-BE05-4453-8BDD-E5B3B775B63B}" dt="2026-04-16T15:24:11.755" v="45196"/>
          <ac:spMkLst>
            <pc:docMk/>
            <pc:sldMk cId="455077725" sldId="4034"/>
            <ac:spMk id="2" creationId="{0EF1CD96-A57B-6C6B-E0D8-1D607FBF5CD9}"/>
          </ac:spMkLst>
        </pc:spChg>
      </pc:sldChg>
      <pc:sldChg chg="modSp add">
        <pc:chgData name="luis cleto" userId="a76db6c301978307" providerId="LiveId" clId="{BB93E05D-BE05-4453-8BDD-E5B3B775B63B}" dt="2026-04-16T15:24:11.755" v="45196"/>
        <pc:sldMkLst>
          <pc:docMk/>
          <pc:sldMk cId="2967046958" sldId="4035"/>
        </pc:sldMkLst>
        <pc:spChg chg="mod">
          <ac:chgData name="luis cleto" userId="a76db6c301978307" providerId="LiveId" clId="{BB93E05D-BE05-4453-8BDD-E5B3B775B63B}" dt="2026-04-16T15:24:11.755" v="45196"/>
          <ac:spMkLst>
            <pc:docMk/>
            <pc:sldMk cId="2967046958" sldId="4035"/>
            <ac:spMk id="2" creationId="{83DA9C19-AACF-8504-65DF-30A7EEF31264}"/>
          </ac:spMkLst>
        </pc:spChg>
      </pc:sldChg>
      <pc:sldChg chg="modSp add">
        <pc:chgData name="luis cleto" userId="a76db6c301978307" providerId="LiveId" clId="{BB93E05D-BE05-4453-8BDD-E5B3B775B63B}" dt="2026-04-16T15:24:11.755" v="45196"/>
        <pc:sldMkLst>
          <pc:docMk/>
          <pc:sldMk cId="4067907361" sldId="4036"/>
        </pc:sldMkLst>
        <pc:spChg chg="mod">
          <ac:chgData name="luis cleto" userId="a76db6c301978307" providerId="LiveId" clId="{BB93E05D-BE05-4453-8BDD-E5B3B775B63B}" dt="2026-04-16T15:24:11.755" v="45196"/>
          <ac:spMkLst>
            <pc:docMk/>
            <pc:sldMk cId="4067907361" sldId="4036"/>
            <ac:spMk id="2" creationId="{51B88BBC-D6EA-D392-803E-20B80FC4AB7F}"/>
          </ac:spMkLst>
        </pc:spChg>
      </pc:sldChg>
      <pc:sldChg chg="modSp add">
        <pc:chgData name="luis cleto" userId="a76db6c301978307" providerId="LiveId" clId="{BB93E05D-BE05-4453-8BDD-E5B3B775B63B}" dt="2026-04-16T15:24:11.755" v="45196"/>
        <pc:sldMkLst>
          <pc:docMk/>
          <pc:sldMk cId="738706435" sldId="4037"/>
        </pc:sldMkLst>
        <pc:spChg chg="mod">
          <ac:chgData name="luis cleto" userId="a76db6c301978307" providerId="LiveId" clId="{BB93E05D-BE05-4453-8BDD-E5B3B775B63B}" dt="2026-04-16T15:24:11.755" v="45196"/>
          <ac:spMkLst>
            <pc:docMk/>
            <pc:sldMk cId="738706435" sldId="4037"/>
            <ac:spMk id="2" creationId="{B811BFA8-DC21-9E61-4853-94573656A6B1}"/>
          </ac:spMkLst>
        </pc:spChg>
      </pc:sldChg>
      <pc:sldChg chg="modSp add">
        <pc:chgData name="luis cleto" userId="a76db6c301978307" providerId="LiveId" clId="{BB93E05D-BE05-4453-8BDD-E5B3B775B63B}" dt="2026-04-16T15:24:11.755" v="45196"/>
        <pc:sldMkLst>
          <pc:docMk/>
          <pc:sldMk cId="198482355" sldId="4038"/>
        </pc:sldMkLst>
        <pc:spChg chg="mod">
          <ac:chgData name="luis cleto" userId="a76db6c301978307" providerId="LiveId" clId="{BB93E05D-BE05-4453-8BDD-E5B3B775B63B}" dt="2026-04-16T15:24:11.755" v="45196"/>
          <ac:spMkLst>
            <pc:docMk/>
            <pc:sldMk cId="198482355" sldId="4038"/>
            <ac:spMk id="2" creationId="{671C182C-5D33-45D8-BD76-A6B5244C8339}"/>
          </ac:spMkLst>
        </pc:spChg>
        <pc:spChg chg="mod">
          <ac:chgData name="luis cleto" userId="a76db6c301978307" providerId="LiveId" clId="{BB93E05D-BE05-4453-8BDD-E5B3B775B63B}" dt="2026-04-16T15:24:11.755" v="45196"/>
          <ac:spMkLst>
            <pc:docMk/>
            <pc:sldMk cId="198482355" sldId="4038"/>
            <ac:spMk id="3" creationId="{214B2EF2-D3B3-4595-9E41-FFD878799B00}"/>
          </ac:spMkLst>
        </pc:spChg>
        <pc:spChg chg="mod">
          <ac:chgData name="luis cleto" userId="a76db6c301978307" providerId="LiveId" clId="{BB93E05D-BE05-4453-8BDD-E5B3B775B63B}" dt="2026-04-16T15:24:11.755" v="45196"/>
          <ac:spMkLst>
            <pc:docMk/>
            <pc:sldMk cId="198482355" sldId="4038"/>
            <ac:spMk id="5" creationId="{ABF2F14B-61D0-CF8F-F98E-A3912FC04931}"/>
          </ac:spMkLst>
        </pc:spChg>
      </pc:sldChg>
      <pc:sldChg chg="addSp delSp modSp add mod">
        <pc:chgData name="luis cleto" userId="a76db6c301978307" providerId="LiveId" clId="{BB93E05D-BE05-4453-8BDD-E5B3B775B63B}" dt="2026-04-16T15:24:11.755" v="45196"/>
        <pc:sldMkLst>
          <pc:docMk/>
          <pc:sldMk cId="3731326489" sldId="4039"/>
        </pc:sldMkLst>
        <pc:spChg chg="mod">
          <ac:chgData name="luis cleto" userId="a76db6c301978307" providerId="LiveId" clId="{BB93E05D-BE05-4453-8BDD-E5B3B775B63B}" dt="2026-04-16T15:24:11.755" v="45196"/>
          <ac:spMkLst>
            <pc:docMk/>
            <pc:sldMk cId="3731326489" sldId="4039"/>
            <ac:spMk id="2" creationId="{656D963B-C556-E5F3-FC34-2711EA3AC20A}"/>
          </ac:spMkLst>
        </pc:spChg>
      </pc:sldChg>
      <pc:sldChg chg="modSp add mod">
        <pc:chgData name="luis cleto" userId="a76db6c301978307" providerId="LiveId" clId="{BB93E05D-BE05-4453-8BDD-E5B3B775B63B}" dt="2026-04-16T15:24:11.755" v="45196"/>
        <pc:sldMkLst>
          <pc:docMk/>
          <pc:sldMk cId="2508355523" sldId="4041"/>
        </pc:sldMkLst>
        <pc:spChg chg="mod">
          <ac:chgData name="luis cleto" userId="a76db6c301978307" providerId="LiveId" clId="{BB93E05D-BE05-4453-8BDD-E5B3B775B63B}" dt="2026-04-16T15:24:11.755" v="45196"/>
          <ac:spMkLst>
            <pc:docMk/>
            <pc:sldMk cId="2508355523" sldId="4041"/>
            <ac:spMk id="2" creationId="{F28B04A8-0643-A27A-1376-2A5CE8AED679}"/>
          </ac:spMkLst>
        </pc:spChg>
      </pc:sldChg>
      <pc:sldChg chg="modSp add mod">
        <pc:chgData name="luis cleto" userId="a76db6c301978307" providerId="LiveId" clId="{BB93E05D-BE05-4453-8BDD-E5B3B775B63B}" dt="2026-04-16T15:24:11.755" v="45196"/>
        <pc:sldMkLst>
          <pc:docMk/>
          <pc:sldMk cId="932652565" sldId="4045"/>
        </pc:sldMkLst>
        <pc:spChg chg="mod">
          <ac:chgData name="luis cleto" userId="a76db6c301978307" providerId="LiveId" clId="{BB93E05D-BE05-4453-8BDD-E5B3B775B63B}" dt="2026-04-16T15:24:11.755" v="45196"/>
          <ac:spMkLst>
            <pc:docMk/>
            <pc:sldMk cId="932652565" sldId="4045"/>
            <ac:spMk id="2" creationId="{CB2CD288-AA4F-311B-E189-7E60DEF82E83}"/>
          </ac:spMkLst>
        </pc:spChg>
      </pc:sldChg>
      <pc:sldChg chg="modSp add">
        <pc:chgData name="luis cleto" userId="a76db6c301978307" providerId="LiveId" clId="{BB93E05D-BE05-4453-8BDD-E5B3B775B63B}" dt="2026-04-16T15:24:11.755" v="45196"/>
        <pc:sldMkLst>
          <pc:docMk/>
          <pc:sldMk cId="2961588345" sldId="4086"/>
        </pc:sldMkLst>
        <pc:spChg chg="mod">
          <ac:chgData name="luis cleto" userId="a76db6c301978307" providerId="LiveId" clId="{BB93E05D-BE05-4453-8BDD-E5B3B775B63B}" dt="2026-04-16T15:24:11.755" v="45196"/>
          <ac:spMkLst>
            <pc:docMk/>
            <pc:sldMk cId="2961588345" sldId="4086"/>
            <ac:spMk id="2" creationId="{2FEF6F26-1EBF-7E9B-800F-0695115BEAB6}"/>
          </ac:spMkLst>
        </pc:spChg>
        <pc:spChg chg="mod">
          <ac:chgData name="luis cleto" userId="a76db6c301978307" providerId="LiveId" clId="{BB93E05D-BE05-4453-8BDD-E5B3B775B63B}" dt="2026-04-16T15:24:11.755" v="45196"/>
          <ac:spMkLst>
            <pc:docMk/>
            <pc:sldMk cId="2961588345" sldId="4086"/>
            <ac:spMk id="4" creationId="{4444D688-D866-69A0-2FBA-EC9974BBF2C3}"/>
          </ac:spMkLst>
        </pc:spChg>
        <pc:spChg chg="mod">
          <ac:chgData name="luis cleto" userId="a76db6c301978307" providerId="LiveId" clId="{BB93E05D-BE05-4453-8BDD-E5B3B775B63B}" dt="2026-04-16T15:24:11.755" v="45196"/>
          <ac:spMkLst>
            <pc:docMk/>
            <pc:sldMk cId="2961588345" sldId="4086"/>
            <ac:spMk id="6" creationId="{074CE406-C4CE-2A26-935F-982781069CEE}"/>
          </ac:spMkLst>
        </pc:spChg>
        <pc:spChg chg="mod">
          <ac:chgData name="luis cleto" userId="a76db6c301978307" providerId="LiveId" clId="{BB93E05D-BE05-4453-8BDD-E5B3B775B63B}" dt="2026-04-16T15:24:11.755" v="45196"/>
          <ac:spMkLst>
            <pc:docMk/>
            <pc:sldMk cId="2961588345" sldId="4086"/>
            <ac:spMk id="10" creationId="{6845351F-4888-001D-6DA5-82D0EC979B8E}"/>
          </ac:spMkLst>
        </pc:spChg>
        <pc:picChg chg="mod">
          <ac:chgData name="luis cleto" userId="a76db6c301978307" providerId="LiveId" clId="{BB93E05D-BE05-4453-8BDD-E5B3B775B63B}" dt="2026-04-16T15:24:11.755" v="45196"/>
          <ac:picMkLst>
            <pc:docMk/>
            <pc:sldMk cId="2961588345" sldId="4086"/>
            <ac:picMk id="5" creationId="{7F24AFC8-22D1-A9BF-8288-7A312D05528B}"/>
          </ac:picMkLst>
        </pc:picChg>
        <pc:picChg chg="mod">
          <ac:chgData name="luis cleto" userId="a76db6c301978307" providerId="LiveId" clId="{BB93E05D-BE05-4453-8BDD-E5B3B775B63B}" dt="2026-04-16T15:24:11.755" v="45196"/>
          <ac:picMkLst>
            <pc:docMk/>
            <pc:sldMk cId="2961588345" sldId="4086"/>
            <ac:picMk id="18" creationId="{FA6D5AB2-0961-FF19-7989-FD37AAEEF220}"/>
          </ac:picMkLst>
        </pc:picChg>
      </pc:sldChg>
      <pc:sldChg chg="modSp add mod">
        <pc:chgData name="luis cleto" userId="a76db6c301978307" providerId="LiveId" clId="{BB93E05D-BE05-4453-8BDD-E5B3B775B63B}" dt="2026-04-16T15:24:11.755" v="45196"/>
        <pc:sldMkLst>
          <pc:docMk/>
          <pc:sldMk cId="2792920181" sldId="4092"/>
        </pc:sldMkLst>
        <pc:spChg chg="mod">
          <ac:chgData name="luis cleto" userId="a76db6c301978307" providerId="LiveId" clId="{BB93E05D-BE05-4453-8BDD-E5B3B775B63B}" dt="2026-04-16T15:24:11.755" v="45196"/>
          <ac:spMkLst>
            <pc:docMk/>
            <pc:sldMk cId="2792920181" sldId="4092"/>
            <ac:spMk id="2" creationId="{65D0E014-79CA-45B2-A257-1998BAB995C8}"/>
          </ac:spMkLst>
        </pc:spChg>
      </pc:sldChg>
      <pc:sldChg chg="modSp add mod">
        <pc:chgData name="luis cleto" userId="a76db6c301978307" providerId="LiveId" clId="{BB93E05D-BE05-4453-8BDD-E5B3B775B63B}" dt="2026-04-16T15:24:11.755" v="45196"/>
        <pc:sldMkLst>
          <pc:docMk/>
          <pc:sldMk cId="681975198" sldId="4093"/>
        </pc:sldMkLst>
        <pc:spChg chg="mod">
          <ac:chgData name="luis cleto" userId="a76db6c301978307" providerId="LiveId" clId="{BB93E05D-BE05-4453-8BDD-E5B3B775B63B}" dt="2026-04-16T15:24:11.755" v="45196"/>
          <ac:spMkLst>
            <pc:docMk/>
            <pc:sldMk cId="681975198" sldId="4093"/>
            <ac:spMk id="2" creationId="{0EDF7FDD-A5F9-19A4-E320-961B0521FEF2}"/>
          </ac:spMkLst>
        </pc:spChg>
      </pc:sldChg>
      <pc:sldChg chg="modSp add">
        <pc:chgData name="luis cleto" userId="a76db6c301978307" providerId="LiveId" clId="{BB93E05D-BE05-4453-8BDD-E5B3B775B63B}" dt="2026-04-16T15:24:11.755" v="45196"/>
        <pc:sldMkLst>
          <pc:docMk/>
          <pc:sldMk cId="2823431600" sldId="4094"/>
        </pc:sldMkLst>
        <pc:spChg chg="mod">
          <ac:chgData name="luis cleto" userId="a76db6c301978307" providerId="LiveId" clId="{BB93E05D-BE05-4453-8BDD-E5B3B775B63B}" dt="2026-04-16T15:24:11.755" v="45196"/>
          <ac:spMkLst>
            <pc:docMk/>
            <pc:sldMk cId="2823431600" sldId="4094"/>
            <ac:spMk id="2" creationId="{2522D75D-2BF1-3596-2DAA-801109980541}"/>
          </ac:spMkLst>
        </pc:spChg>
      </pc:sldChg>
      <pc:sldChg chg="modSp add">
        <pc:chgData name="luis cleto" userId="a76db6c301978307" providerId="LiveId" clId="{BB93E05D-BE05-4453-8BDD-E5B3B775B63B}" dt="2026-04-16T15:24:11.755" v="45196"/>
        <pc:sldMkLst>
          <pc:docMk/>
          <pc:sldMk cId="3794766848" sldId="4095"/>
        </pc:sldMkLst>
        <pc:spChg chg="mod">
          <ac:chgData name="luis cleto" userId="a76db6c301978307" providerId="LiveId" clId="{BB93E05D-BE05-4453-8BDD-E5B3B775B63B}" dt="2026-04-16T15:24:11.755" v="45196"/>
          <ac:spMkLst>
            <pc:docMk/>
            <pc:sldMk cId="3794766848" sldId="4095"/>
            <ac:spMk id="2" creationId="{EA7D468B-6DF9-657F-8491-522582AE7574}"/>
          </ac:spMkLst>
        </pc:spChg>
      </pc:sldChg>
      <pc:sldChg chg="modSp add">
        <pc:chgData name="luis cleto" userId="a76db6c301978307" providerId="LiveId" clId="{BB93E05D-BE05-4453-8BDD-E5B3B775B63B}" dt="2026-04-16T15:24:11.755" v="45196"/>
        <pc:sldMkLst>
          <pc:docMk/>
          <pc:sldMk cId="2923891574" sldId="4098"/>
        </pc:sldMkLst>
        <pc:spChg chg="mod">
          <ac:chgData name="luis cleto" userId="a76db6c301978307" providerId="LiveId" clId="{BB93E05D-BE05-4453-8BDD-E5B3B775B63B}" dt="2026-04-16T15:24:11.755" v="45196"/>
          <ac:spMkLst>
            <pc:docMk/>
            <pc:sldMk cId="2923891574" sldId="4098"/>
            <ac:spMk id="2" creationId="{64926F67-3F11-482D-DA60-3CFED8778A0B}"/>
          </ac:spMkLst>
        </pc:spChg>
      </pc:sldChg>
      <pc:sldChg chg="modSp add">
        <pc:chgData name="luis cleto" userId="a76db6c301978307" providerId="LiveId" clId="{BB93E05D-BE05-4453-8BDD-E5B3B775B63B}" dt="2026-04-16T15:24:11.755" v="45196"/>
        <pc:sldMkLst>
          <pc:docMk/>
          <pc:sldMk cId="2882807884" sldId="4099"/>
        </pc:sldMkLst>
        <pc:spChg chg="mod">
          <ac:chgData name="luis cleto" userId="a76db6c301978307" providerId="LiveId" clId="{BB93E05D-BE05-4453-8BDD-E5B3B775B63B}" dt="2026-04-16T15:24:11.755" v="45196"/>
          <ac:spMkLst>
            <pc:docMk/>
            <pc:sldMk cId="2882807884" sldId="4099"/>
            <ac:spMk id="2" creationId="{02C31C1B-0F7C-30B9-8F0D-CED9D04B6787}"/>
          </ac:spMkLst>
        </pc:spChg>
      </pc:sldChg>
      <pc:sldChg chg="modSp add">
        <pc:chgData name="luis cleto" userId="a76db6c301978307" providerId="LiveId" clId="{BB93E05D-BE05-4453-8BDD-E5B3B775B63B}" dt="2026-04-16T15:24:11.755" v="45196"/>
        <pc:sldMkLst>
          <pc:docMk/>
          <pc:sldMk cId="476894762" sldId="4100"/>
        </pc:sldMkLst>
        <pc:spChg chg="mod">
          <ac:chgData name="luis cleto" userId="a76db6c301978307" providerId="LiveId" clId="{BB93E05D-BE05-4453-8BDD-E5B3B775B63B}" dt="2026-04-16T15:24:11.755" v="45196"/>
          <ac:spMkLst>
            <pc:docMk/>
            <pc:sldMk cId="476894762" sldId="4100"/>
            <ac:spMk id="2" creationId="{20C7EF3E-76AD-0678-3A95-F3D051F8ABE6}"/>
          </ac:spMkLst>
        </pc:spChg>
        <pc:spChg chg="mod">
          <ac:chgData name="luis cleto" userId="a76db6c301978307" providerId="LiveId" clId="{BB93E05D-BE05-4453-8BDD-E5B3B775B63B}" dt="2026-04-16T15:24:11.755" v="45196"/>
          <ac:spMkLst>
            <pc:docMk/>
            <pc:sldMk cId="476894762" sldId="4100"/>
            <ac:spMk id="3" creationId="{5DFF506A-6357-2177-105D-3D951677A708}"/>
          </ac:spMkLst>
        </pc:spChg>
        <pc:spChg chg="mod">
          <ac:chgData name="luis cleto" userId="a76db6c301978307" providerId="LiveId" clId="{BB93E05D-BE05-4453-8BDD-E5B3B775B63B}" dt="2026-04-16T15:24:11.755" v="45196"/>
          <ac:spMkLst>
            <pc:docMk/>
            <pc:sldMk cId="476894762" sldId="4100"/>
            <ac:spMk id="5" creationId="{4ED14084-BB4B-1517-223D-91CEF9503C46}"/>
          </ac:spMkLst>
        </pc:spChg>
      </pc:sldChg>
      <pc:sldChg chg="delSp modSp add mod">
        <pc:chgData name="luis cleto" userId="a76db6c301978307" providerId="LiveId" clId="{BB93E05D-BE05-4453-8BDD-E5B3B775B63B}" dt="2026-04-16T15:24:11.755" v="45196"/>
        <pc:sldMkLst>
          <pc:docMk/>
          <pc:sldMk cId="2777624118" sldId="4101"/>
        </pc:sldMkLst>
        <pc:spChg chg="mod">
          <ac:chgData name="luis cleto" userId="a76db6c301978307" providerId="LiveId" clId="{BB93E05D-BE05-4453-8BDD-E5B3B775B63B}" dt="2026-04-16T15:24:11.755" v="45196"/>
          <ac:spMkLst>
            <pc:docMk/>
            <pc:sldMk cId="2777624118" sldId="4101"/>
            <ac:spMk id="2" creationId="{69AAB958-192C-87A8-B46E-ECE8EAC82DAD}"/>
          </ac:spMkLst>
        </pc:spChg>
      </pc:sldChg>
      <pc:sldChg chg="modSp add">
        <pc:chgData name="luis cleto" userId="a76db6c301978307" providerId="LiveId" clId="{BB93E05D-BE05-4453-8BDD-E5B3B775B63B}" dt="2026-04-16T15:24:11.755" v="45196"/>
        <pc:sldMkLst>
          <pc:docMk/>
          <pc:sldMk cId="2396282071" sldId="4103"/>
        </pc:sldMkLst>
        <pc:spChg chg="mod">
          <ac:chgData name="luis cleto" userId="a76db6c301978307" providerId="LiveId" clId="{BB93E05D-BE05-4453-8BDD-E5B3B775B63B}" dt="2026-04-16T15:24:11.755" v="45196"/>
          <ac:spMkLst>
            <pc:docMk/>
            <pc:sldMk cId="2396282071" sldId="4103"/>
            <ac:spMk id="2" creationId="{9C0C3613-48BF-C7B3-CC54-C09998DEC5B3}"/>
          </ac:spMkLst>
        </pc:spChg>
        <pc:spChg chg="mod">
          <ac:chgData name="luis cleto" userId="a76db6c301978307" providerId="LiveId" clId="{BB93E05D-BE05-4453-8BDD-E5B3B775B63B}" dt="2026-04-16T15:24:11.755" v="45196"/>
          <ac:spMkLst>
            <pc:docMk/>
            <pc:sldMk cId="2396282071" sldId="4103"/>
            <ac:spMk id="3" creationId="{956BBD4F-8887-7668-5FD7-7EE69A8569E8}"/>
          </ac:spMkLst>
        </pc:spChg>
      </pc:sldChg>
      <pc:sldChg chg="modSp add mod">
        <pc:chgData name="luis cleto" userId="a76db6c301978307" providerId="LiveId" clId="{BB93E05D-BE05-4453-8BDD-E5B3B775B63B}" dt="2026-04-10T17:56:35.615" v="40941" actId="20577"/>
        <pc:sldMkLst>
          <pc:docMk/>
          <pc:sldMk cId="3681464023" sldId="4109"/>
        </pc:sldMkLst>
        <pc:spChg chg="mod">
          <ac:chgData name="luis cleto" userId="a76db6c301978307" providerId="LiveId" clId="{BB93E05D-BE05-4453-8BDD-E5B3B775B63B}" dt="2026-04-10T17:56:35.615" v="40941" actId="20577"/>
          <ac:spMkLst>
            <pc:docMk/>
            <pc:sldMk cId="3681464023" sldId="4109"/>
            <ac:spMk id="3" creationId="{27A5F42E-0BC1-4D26-F55D-73122662C343}"/>
          </ac:spMkLst>
        </pc:spChg>
      </pc:sldChg>
      <pc:sldChg chg="modSp add">
        <pc:chgData name="luis cleto" userId="a76db6c301978307" providerId="LiveId" clId="{BB93E05D-BE05-4453-8BDD-E5B3B775B63B}" dt="2026-04-16T15:24:11.755" v="45196"/>
        <pc:sldMkLst>
          <pc:docMk/>
          <pc:sldMk cId="1373886602" sldId="4114"/>
        </pc:sldMkLst>
        <pc:spChg chg="mod">
          <ac:chgData name="luis cleto" userId="a76db6c301978307" providerId="LiveId" clId="{BB93E05D-BE05-4453-8BDD-E5B3B775B63B}" dt="2026-04-16T15:24:11.755" v="45196"/>
          <ac:spMkLst>
            <pc:docMk/>
            <pc:sldMk cId="1373886602" sldId="4114"/>
            <ac:spMk id="2" creationId="{342172CC-0DCD-1140-7FC9-61AA21A7F0BB}"/>
          </ac:spMkLst>
        </pc:spChg>
        <pc:spChg chg="mod">
          <ac:chgData name="luis cleto" userId="a76db6c301978307" providerId="LiveId" clId="{BB93E05D-BE05-4453-8BDD-E5B3B775B63B}" dt="2026-04-16T15:24:11.755" v="45196"/>
          <ac:spMkLst>
            <pc:docMk/>
            <pc:sldMk cId="1373886602" sldId="4114"/>
            <ac:spMk id="4" creationId="{EAE505C0-A954-5947-A71B-B60B087D7F2C}"/>
          </ac:spMkLst>
        </pc:spChg>
        <pc:spChg chg="mod">
          <ac:chgData name="luis cleto" userId="a76db6c301978307" providerId="LiveId" clId="{BB93E05D-BE05-4453-8BDD-E5B3B775B63B}" dt="2026-04-16T15:24:11.755" v="45196"/>
          <ac:spMkLst>
            <pc:docMk/>
            <pc:sldMk cId="1373886602" sldId="4114"/>
            <ac:spMk id="6" creationId="{2BA7ECC0-9A82-9A62-72B7-5D9B72235562}"/>
          </ac:spMkLst>
        </pc:spChg>
        <pc:spChg chg="mod">
          <ac:chgData name="luis cleto" userId="a76db6c301978307" providerId="LiveId" clId="{BB93E05D-BE05-4453-8BDD-E5B3B775B63B}" dt="2026-04-16T15:24:11.755" v="45196"/>
          <ac:spMkLst>
            <pc:docMk/>
            <pc:sldMk cId="1373886602" sldId="4114"/>
            <ac:spMk id="10" creationId="{5D7BCB53-824C-F3E1-BE62-63DF749820EC}"/>
          </ac:spMkLst>
        </pc:spChg>
        <pc:picChg chg="mod">
          <ac:chgData name="luis cleto" userId="a76db6c301978307" providerId="LiveId" clId="{BB93E05D-BE05-4453-8BDD-E5B3B775B63B}" dt="2026-04-16T15:24:11.755" v="45196"/>
          <ac:picMkLst>
            <pc:docMk/>
            <pc:sldMk cId="1373886602" sldId="4114"/>
            <ac:picMk id="5" creationId="{E837D53C-D373-89D3-B43C-0430E7035B2C}"/>
          </ac:picMkLst>
        </pc:picChg>
        <pc:picChg chg="mod">
          <ac:chgData name="luis cleto" userId="a76db6c301978307" providerId="LiveId" clId="{BB93E05D-BE05-4453-8BDD-E5B3B775B63B}" dt="2026-04-16T15:24:11.755" v="45196"/>
          <ac:picMkLst>
            <pc:docMk/>
            <pc:sldMk cId="1373886602" sldId="4114"/>
            <ac:picMk id="18" creationId="{44DE39AF-4D00-047E-2106-D3A2CC1CF428}"/>
          </ac:picMkLst>
        </pc:picChg>
      </pc:sldChg>
      <pc:sldChg chg="modSp add mod">
        <pc:chgData name="luis cleto" userId="a76db6c301978307" providerId="LiveId" clId="{BB93E05D-BE05-4453-8BDD-E5B3B775B63B}" dt="2026-04-16T15:24:11.755" v="45196"/>
        <pc:sldMkLst>
          <pc:docMk/>
          <pc:sldMk cId="3772711708" sldId="4120"/>
        </pc:sldMkLst>
        <pc:spChg chg="mod">
          <ac:chgData name="luis cleto" userId="a76db6c301978307" providerId="LiveId" clId="{BB93E05D-BE05-4453-8BDD-E5B3B775B63B}" dt="2026-04-16T15:24:11.755" v="45196"/>
          <ac:spMkLst>
            <pc:docMk/>
            <pc:sldMk cId="3772711708" sldId="4120"/>
            <ac:spMk id="2" creationId="{27052531-C211-C597-1045-385E0FCF42A4}"/>
          </ac:spMkLst>
        </pc:spChg>
      </pc:sldChg>
      <pc:sldChg chg="modSp add mod">
        <pc:chgData name="luis cleto" userId="a76db6c301978307" providerId="LiveId" clId="{BB93E05D-BE05-4453-8BDD-E5B3B775B63B}" dt="2026-04-16T15:24:11.755" v="45196"/>
        <pc:sldMkLst>
          <pc:docMk/>
          <pc:sldMk cId="1823347683" sldId="4121"/>
        </pc:sldMkLst>
        <pc:spChg chg="mod">
          <ac:chgData name="luis cleto" userId="a76db6c301978307" providerId="LiveId" clId="{BB93E05D-BE05-4453-8BDD-E5B3B775B63B}" dt="2026-04-16T15:24:11.755" v="45196"/>
          <ac:spMkLst>
            <pc:docMk/>
            <pc:sldMk cId="1823347683" sldId="4121"/>
            <ac:spMk id="2" creationId="{6E45F9EF-C857-8FB4-545C-8BF150CEE610}"/>
          </ac:spMkLst>
        </pc:spChg>
      </pc:sldChg>
      <pc:sldChg chg="modSp add">
        <pc:chgData name="luis cleto" userId="a76db6c301978307" providerId="LiveId" clId="{BB93E05D-BE05-4453-8BDD-E5B3B775B63B}" dt="2026-04-16T15:24:11.755" v="45196"/>
        <pc:sldMkLst>
          <pc:docMk/>
          <pc:sldMk cId="2911943617" sldId="4122"/>
        </pc:sldMkLst>
        <pc:spChg chg="mod">
          <ac:chgData name="luis cleto" userId="a76db6c301978307" providerId="LiveId" clId="{BB93E05D-BE05-4453-8BDD-E5B3B775B63B}" dt="2026-04-16T15:24:11.755" v="45196"/>
          <ac:spMkLst>
            <pc:docMk/>
            <pc:sldMk cId="2911943617" sldId="4122"/>
            <ac:spMk id="2" creationId="{5AC0A63B-D8B2-4F8D-B3EC-9EC627DDA69B}"/>
          </ac:spMkLst>
        </pc:spChg>
      </pc:sldChg>
      <pc:sldChg chg="modSp add">
        <pc:chgData name="luis cleto" userId="a76db6c301978307" providerId="LiveId" clId="{BB93E05D-BE05-4453-8BDD-E5B3B775B63B}" dt="2026-04-16T15:24:11.755" v="45196"/>
        <pc:sldMkLst>
          <pc:docMk/>
          <pc:sldMk cId="3858300496" sldId="4123"/>
        </pc:sldMkLst>
        <pc:spChg chg="mod">
          <ac:chgData name="luis cleto" userId="a76db6c301978307" providerId="LiveId" clId="{BB93E05D-BE05-4453-8BDD-E5B3B775B63B}" dt="2026-04-16T15:24:11.755" v="45196"/>
          <ac:spMkLst>
            <pc:docMk/>
            <pc:sldMk cId="3858300496" sldId="4123"/>
            <ac:spMk id="2" creationId="{5B9DBE0B-837E-BA44-AD89-837B9CC3055B}"/>
          </ac:spMkLst>
        </pc:spChg>
      </pc:sldChg>
      <pc:sldChg chg="modSp add">
        <pc:chgData name="luis cleto" userId="a76db6c301978307" providerId="LiveId" clId="{BB93E05D-BE05-4453-8BDD-E5B3B775B63B}" dt="2026-04-16T15:24:11.755" v="45196"/>
        <pc:sldMkLst>
          <pc:docMk/>
          <pc:sldMk cId="3904886290" sldId="4126"/>
        </pc:sldMkLst>
        <pc:spChg chg="mod">
          <ac:chgData name="luis cleto" userId="a76db6c301978307" providerId="LiveId" clId="{BB93E05D-BE05-4453-8BDD-E5B3B775B63B}" dt="2026-04-16T15:24:11.755" v="45196"/>
          <ac:spMkLst>
            <pc:docMk/>
            <pc:sldMk cId="3904886290" sldId="4126"/>
            <ac:spMk id="2" creationId="{F25BE1F1-08F4-9C0C-071A-3E9C1AFAD895}"/>
          </ac:spMkLst>
        </pc:spChg>
      </pc:sldChg>
      <pc:sldChg chg="modSp add">
        <pc:chgData name="luis cleto" userId="a76db6c301978307" providerId="LiveId" clId="{BB93E05D-BE05-4453-8BDD-E5B3B775B63B}" dt="2026-04-16T15:24:11.755" v="45196"/>
        <pc:sldMkLst>
          <pc:docMk/>
          <pc:sldMk cId="2563088522" sldId="4127"/>
        </pc:sldMkLst>
        <pc:spChg chg="mod">
          <ac:chgData name="luis cleto" userId="a76db6c301978307" providerId="LiveId" clId="{BB93E05D-BE05-4453-8BDD-E5B3B775B63B}" dt="2026-04-16T15:24:11.755" v="45196"/>
          <ac:spMkLst>
            <pc:docMk/>
            <pc:sldMk cId="2563088522" sldId="4127"/>
            <ac:spMk id="2" creationId="{3BBF8079-9C0A-FAE7-FD25-95C12B87411C}"/>
          </ac:spMkLst>
        </pc:spChg>
      </pc:sldChg>
      <pc:sldChg chg="modSp add">
        <pc:chgData name="luis cleto" userId="a76db6c301978307" providerId="LiveId" clId="{BB93E05D-BE05-4453-8BDD-E5B3B775B63B}" dt="2026-04-16T15:24:11.755" v="45196"/>
        <pc:sldMkLst>
          <pc:docMk/>
          <pc:sldMk cId="100516995" sldId="4128"/>
        </pc:sldMkLst>
        <pc:spChg chg="mod">
          <ac:chgData name="luis cleto" userId="a76db6c301978307" providerId="LiveId" clId="{BB93E05D-BE05-4453-8BDD-E5B3B775B63B}" dt="2026-04-16T15:24:11.755" v="45196"/>
          <ac:spMkLst>
            <pc:docMk/>
            <pc:sldMk cId="100516995" sldId="4128"/>
            <ac:spMk id="2" creationId="{4E34A5D6-0C66-419E-3EE8-DFCBE231516C}"/>
          </ac:spMkLst>
        </pc:spChg>
        <pc:spChg chg="mod">
          <ac:chgData name="luis cleto" userId="a76db6c301978307" providerId="LiveId" clId="{BB93E05D-BE05-4453-8BDD-E5B3B775B63B}" dt="2026-04-16T15:24:11.755" v="45196"/>
          <ac:spMkLst>
            <pc:docMk/>
            <pc:sldMk cId="100516995" sldId="4128"/>
            <ac:spMk id="3" creationId="{419651A5-37B1-48DC-5225-862EEBC68FBD}"/>
          </ac:spMkLst>
        </pc:spChg>
        <pc:spChg chg="mod">
          <ac:chgData name="luis cleto" userId="a76db6c301978307" providerId="LiveId" clId="{BB93E05D-BE05-4453-8BDD-E5B3B775B63B}" dt="2026-04-16T15:24:11.755" v="45196"/>
          <ac:spMkLst>
            <pc:docMk/>
            <pc:sldMk cId="100516995" sldId="4128"/>
            <ac:spMk id="5" creationId="{E2ACD1B8-3DCC-BADF-0A42-84A11F016246}"/>
          </ac:spMkLst>
        </pc:spChg>
      </pc:sldChg>
      <pc:sldChg chg="modSp add">
        <pc:chgData name="luis cleto" userId="a76db6c301978307" providerId="LiveId" clId="{BB93E05D-BE05-4453-8BDD-E5B3B775B63B}" dt="2026-04-16T15:24:11.755" v="45196"/>
        <pc:sldMkLst>
          <pc:docMk/>
          <pc:sldMk cId="3259860984" sldId="4129"/>
        </pc:sldMkLst>
        <pc:spChg chg="mod">
          <ac:chgData name="luis cleto" userId="a76db6c301978307" providerId="LiveId" clId="{BB93E05D-BE05-4453-8BDD-E5B3B775B63B}" dt="2026-04-16T15:24:11.755" v="45196"/>
          <ac:spMkLst>
            <pc:docMk/>
            <pc:sldMk cId="3259860984" sldId="4129"/>
            <ac:spMk id="2" creationId="{A303CCC2-5587-B2C4-5EB3-856BFCABDE46}"/>
          </ac:spMkLst>
        </pc:spChg>
      </pc:sldChg>
      <pc:sldChg chg="modSp add">
        <pc:chgData name="luis cleto" userId="a76db6c301978307" providerId="LiveId" clId="{BB93E05D-BE05-4453-8BDD-E5B3B775B63B}" dt="2026-04-16T15:24:11.755" v="45196"/>
        <pc:sldMkLst>
          <pc:docMk/>
          <pc:sldMk cId="802002708" sldId="4130"/>
        </pc:sldMkLst>
        <pc:spChg chg="mod">
          <ac:chgData name="luis cleto" userId="a76db6c301978307" providerId="LiveId" clId="{BB93E05D-BE05-4453-8BDD-E5B3B775B63B}" dt="2026-04-16T15:24:11.755" v="45196"/>
          <ac:spMkLst>
            <pc:docMk/>
            <pc:sldMk cId="802002708" sldId="4130"/>
            <ac:spMk id="2" creationId="{99A59870-0D2E-7668-CDAA-22A9F1883D45}"/>
          </ac:spMkLst>
        </pc:spChg>
        <pc:spChg chg="mod">
          <ac:chgData name="luis cleto" userId="a76db6c301978307" providerId="LiveId" clId="{BB93E05D-BE05-4453-8BDD-E5B3B775B63B}" dt="2026-04-16T15:24:11.755" v="45196"/>
          <ac:spMkLst>
            <pc:docMk/>
            <pc:sldMk cId="802002708" sldId="4130"/>
            <ac:spMk id="3" creationId="{5A266C8C-D264-B754-E924-862DCA6E5E33}"/>
          </ac:spMkLst>
        </pc:spChg>
      </pc:sldChg>
      <pc:sldChg chg="addSp modSp new mod">
        <pc:chgData name="luis cleto" userId="a76db6c301978307" providerId="LiveId" clId="{BB93E05D-BE05-4453-8BDD-E5B3B775B63B}" dt="2026-04-16T14:44:14.957" v="43768" actId="207"/>
        <pc:sldMkLst>
          <pc:docMk/>
          <pc:sldMk cId="3571867729" sldId="4132"/>
        </pc:sldMkLst>
        <pc:spChg chg="add mod">
          <ac:chgData name="luis cleto" userId="a76db6c301978307" providerId="LiveId" clId="{BB93E05D-BE05-4453-8BDD-E5B3B775B63B}" dt="2026-04-16T14:44:14.957" v="43768" actId="207"/>
          <ac:spMkLst>
            <pc:docMk/>
            <pc:sldMk cId="3571867729" sldId="4132"/>
            <ac:spMk id="5" creationId="{522E335D-F040-B071-48CE-8289C5B01EFA}"/>
          </ac:spMkLst>
        </pc:spChg>
      </pc:sldChg>
      <pc:sldChg chg="modSp">
        <pc:chgData name="luis cleto" userId="a76db6c301978307" providerId="LiveId" clId="{BB93E05D-BE05-4453-8BDD-E5B3B775B63B}" dt="2026-04-16T15:24:11.755" v="45196"/>
        <pc:sldMkLst>
          <pc:docMk/>
          <pc:sldMk cId="2005869776" sldId="4145"/>
        </pc:sldMkLst>
        <pc:spChg chg="mod">
          <ac:chgData name="luis cleto" userId="a76db6c301978307" providerId="LiveId" clId="{BB93E05D-BE05-4453-8BDD-E5B3B775B63B}" dt="2026-04-16T15:24:11.755" v="45196"/>
          <ac:spMkLst>
            <pc:docMk/>
            <pc:sldMk cId="2005869776" sldId="4145"/>
            <ac:spMk id="2" creationId="{F4742611-7559-D1A6-AE1E-72544C831595}"/>
          </ac:spMkLst>
        </pc:spChg>
        <pc:spChg chg="mod">
          <ac:chgData name="luis cleto" userId="a76db6c301978307" providerId="LiveId" clId="{BB93E05D-BE05-4453-8BDD-E5B3B775B63B}" dt="2026-04-16T15:24:11.755" v="45196"/>
          <ac:spMkLst>
            <pc:docMk/>
            <pc:sldMk cId="2005869776" sldId="4145"/>
            <ac:spMk id="4" creationId="{AA9DCFDA-21C5-E8FF-0C5D-4B173B6FD4DE}"/>
          </ac:spMkLst>
        </pc:spChg>
        <pc:spChg chg="mod">
          <ac:chgData name="luis cleto" userId="a76db6c301978307" providerId="LiveId" clId="{BB93E05D-BE05-4453-8BDD-E5B3B775B63B}" dt="2026-04-16T15:24:11.755" v="45196"/>
          <ac:spMkLst>
            <pc:docMk/>
            <pc:sldMk cId="2005869776" sldId="4145"/>
            <ac:spMk id="6" creationId="{F8415E3C-24AE-0B38-7DCE-4B348B7EEAE5}"/>
          </ac:spMkLst>
        </pc:spChg>
        <pc:spChg chg="mod">
          <ac:chgData name="luis cleto" userId="a76db6c301978307" providerId="LiveId" clId="{BB93E05D-BE05-4453-8BDD-E5B3B775B63B}" dt="2026-04-16T15:24:11.755" v="45196"/>
          <ac:spMkLst>
            <pc:docMk/>
            <pc:sldMk cId="2005869776" sldId="4145"/>
            <ac:spMk id="10" creationId="{DAF9CF66-36B6-7CE7-3E40-72D99E56CE1C}"/>
          </ac:spMkLst>
        </pc:spChg>
        <pc:picChg chg="mod">
          <ac:chgData name="luis cleto" userId="a76db6c301978307" providerId="LiveId" clId="{BB93E05D-BE05-4453-8BDD-E5B3B775B63B}" dt="2026-04-16T15:24:11.755" v="45196"/>
          <ac:picMkLst>
            <pc:docMk/>
            <pc:sldMk cId="2005869776" sldId="4145"/>
            <ac:picMk id="5" creationId="{5C9E6E41-19E7-551C-016E-FAAC47B507FC}"/>
          </ac:picMkLst>
        </pc:picChg>
        <pc:picChg chg="mod">
          <ac:chgData name="luis cleto" userId="a76db6c301978307" providerId="LiveId" clId="{BB93E05D-BE05-4453-8BDD-E5B3B775B63B}" dt="2026-04-16T15:24:11.755" v="45196"/>
          <ac:picMkLst>
            <pc:docMk/>
            <pc:sldMk cId="2005869776" sldId="4145"/>
            <ac:picMk id="18" creationId="{4F297063-BA60-AADF-3699-3515FDA1C07E}"/>
          </ac:picMkLst>
        </pc:picChg>
      </pc:sldChg>
      <pc:sldChg chg="modSp">
        <pc:chgData name="luis cleto" userId="a76db6c301978307" providerId="LiveId" clId="{BB93E05D-BE05-4453-8BDD-E5B3B775B63B}" dt="2026-04-16T15:24:11.755" v="45196"/>
        <pc:sldMkLst>
          <pc:docMk/>
          <pc:sldMk cId="3319104396" sldId="4146"/>
        </pc:sldMkLst>
        <pc:spChg chg="mod">
          <ac:chgData name="luis cleto" userId="a76db6c301978307" providerId="LiveId" clId="{BB93E05D-BE05-4453-8BDD-E5B3B775B63B}" dt="2026-04-16T15:24:11.755" v="45196"/>
          <ac:spMkLst>
            <pc:docMk/>
            <pc:sldMk cId="3319104396" sldId="4146"/>
            <ac:spMk id="2" creationId="{7D1C6AEF-D7FF-5804-1C6F-286FFD8593C1}"/>
          </ac:spMkLst>
        </pc:spChg>
      </pc:sldChg>
      <pc:sldChg chg="modSp mod">
        <pc:chgData name="luis cleto" userId="a76db6c301978307" providerId="LiveId" clId="{BB93E05D-BE05-4453-8BDD-E5B3B775B63B}" dt="2026-04-16T15:24:11.755" v="45196"/>
        <pc:sldMkLst>
          <pc:docMk/>
          <pc:sldMk cId="3602365578" sldId="4147"/>
        </pc:sldMkLst>
        <pc:spChg chg="mod">
          <ac:chgData name="luis cleto" userId="a76db6c301978307" providerId="LiveId" clId="{BB93E05D-BE05-4453-8BDD-E5B3B775B63B}" dt="2026-04-16T15:24:11.755" v="45196"/>
          <ac:spMkLst>
            <pc:docMk/>
            <pc:sldMk cId="3602365578" sldId="4147"/>
            <ac:spMk id="2" creationId="{04042441-F18C-B605-5978-4783E95C51A0}"/>
          </ac:spMkLst>
        </pc:spChg>
      </pc:sldChg>
      <pc:sldChg chg="modSp">
        <pc:chgData name="luis cleto" userId="a76db6c301978307" providerId="LiveId" clId="{BB93E05D-BE05-4453-8BDD-E5B3B775B63B}" dt="2026-04-16T15:24:11.755" v="45196"/>
        <pc:sldMkLst>
          <pc:docMk/>
          <pc:sldMk cId="189475659" sldId="4148"/>
        </pc:sldMkLst>
        <pc:spChg chg="mod">
          <ac:chgData name="luis cleto" userId="a76db6c301978307" providerId="LiveId" clId="{BB93E05D-BE05-4453-8BDD-E5B3B775B63B}" dt="2026-04-16T15:24:11.755" v="45196"/>
          <ac:spMkLst>
            <pc:docMk/>
            <pc:sldMk cId="189475659" sldId="4148"/>
            <ac:spMk id="2" creationId="{57FE7495-5379-3ADF-B07B-E3966EA5EF82}"/>
          </ac:spMkLst>
        </pc:spChg>
      </pc:sldChg>
      <pc:sldChg chg="modSp">
        <pc:chgData name="luis cleto" userId="a76db6c301978307" providerId="LiveId" clId="{BB93E05D-BE05-4453-8BDD-E5B3B775B63B}" dt="2026-04-16T15:24:11.755" v="45196"/>
        <pc:sldMkLst>
          <pc:docMk/>
          <pc:sldMk cId="4037997181" sldId="4149"/>
        </pc:sldMkLst>
        <pc:spChg chg="mod">
          <ac:chgData name="luis cleto" userId="a76db6c301978307" providerId="LiveId" clId="{BB93E05D-BE05-4453-8BDD-E5B3B775B63B}" dt="2026-04-16T15:24:11.755" v="45196"/>
          <ac:spMkLst>
            <pc:docMk/>
            <pc:sldMk cId="4037997181" sldId="4149"/>
            <ac:spMk id="2" creationId="{74017739-0229-967B-DF51-2300DD4C171B}"/>
          </ac:spMkLst>
        </pc:spChg>
      </pc:sldChg>
      <pc:sldChg chg="modSp">
        <pc:chgData name="luis cleto" userId="a76db6c301978307" providerId="LiveId" clId="{BB93E05D-BE05-4453-8BDD-E5B3B775B63B}" dt="2026-04-16T15:24:11.755" v="45196"/>
        <pc:sldMkLst>
          <pc:docMk/>
          <pc:sldMk cId="591258005" sldId="4152"/>
        </pc:sldMkLst>
        <pc:spChg chg="mod">
          <ac:chgData name="luis cleto" userId="a76db6c301978307" providerId="LiveId" clId="{BB93E05D-BE05-4453-8BDD-E5B3B775B63B}" dt="2026-04-16T15:24:11.755" v="45196"/>
          <ac:spMkLst>
            <pc:docMk/>
            <pc:sldMk cId="591258005" sldId="4152"/>
            <ac:spMk id="2" creationId="{48CED37B-341E-4C9A-B876-3A77D0D345F1}"/>
          </ac:spMkLst>
        </pc:spChg>
      </pc:sldChg>
      <pc:sldChg chg="modSp">
        <pc:chgData name="luis cleto" userId="a76db6c301978307" providerId="LiveId" clId="{BB93E05D-BE05-4453-8BDD-E5B3B775B63B}" dt="2026-04-16T15:24:11.755" v="45196"/>
        <pc:sldMkLst>
          <pc:docMk/>
          <pc:sldMk cId="2441626723" sldId="4153"/>
        </pc:sldMkLst>
        <pc:spChg chg="mod">
          <ac:chgData name="luis cleto" userId="a76db6c301978307" providerId="LiveId" clId="{BB93E05D-BE05-4453-8BDD-E5B3B775B63B}" dt="2026-04-16T15:24:11.755" v="45196"/>
          <ac:spMkLst>
            <pc:docMk/>
            <pc:sldMk cId="2441626723" sldId="4153"/>
            <ac:spMk id="2" creationId="{35144F1D-61E4-A3B4-9F04-96D5FB9BE9D4}"/>
          </ac:spMkLst>
        </pc:spChg>
      </pc:sldChg>
      <pc:sldChg chg="modSp">
        <pc:chgData name="luis cleto" userId="a76db6c301978307" providerId="LiveId" clId="{BB93E05D-BE05-4453-8BDD-E5B3B775B63B}" dt="2026-04-16T15:24:11.755" v="45196"/>
        <pc:sldMkLst>
          <pc:docMk/>
          <pc:sldMk cId="2746984357" sldId="4154"/>
        </pc:sldMkLst>
        <pc:spChg chg="mod">
          <ac:chgData name="luis cleto" userId="a76db6c301978307" providerId="LiveId" clId="{BB93E05D-BE05-4453-8BDD-E5B3B775B63B}" dt="2026-04-16T15:24:11.755" v="45196"/>
          <ac:spMkLst>
            <pc:docMk/>
            <pc:sldMk cId="2746984357" sldId="4154"/>
            <ac:spMk id="2" creationId="{603B6518-F6CD-DEA6-6BA3-483A90C7F3F1}"/>
          </ac:spMkLst>
        </pc:spChg>
        <pc:spChg chg="mod">
          <ac:chgData name="luis cleto" userId="a76db6c301978307" providerId="LiveId" clId="{BB93E05D-BE05-4453-8BDD-E5B3B775B63B}" dt="2026-04-16T15:24:11.755" v="45196"/>
          <ac:spMkLst>
            <pc:docMk/>
            <pc:sldMk cId="2746984357" sldId="4154"/>
            <ac:spMk id="3" creationId="{480C713A-E74A-21CF-EAF8-F708D6E1B6F6}"/>
          </ac:spMkLst>
        </pc:spChg>
        <pc:spChg chg="mod">
          <ac:chgData name="luis cleto" userId="a76db6c301978307" providerId="LiveId" clId="{BB93E05D-BE05-4453-8BDD-E5B3B775B63B}" dt="2026-04-16T15:24:11.755" v="45196"/>
          <ac:spMkLst>
            <pc:docMk/>
            <pc:sldMk cId="2746984357" sldId="4154"/>
            <ac:spMk id="5" creationId="{95B8F264-A984-D153-8F52-5622A878AADD}"/>
          </ac:spMkLst>
        </pc:spChg>
      </pc:sldChg>
      <pc:sldChg chg="addSp modSp mod">
        <pc:chgData name="luis cleto" userId="a76db6c301978307" providerId="LiveId" clId="{BB93E05D-BE05-4453-8BDD-E5B3B775B63B}" dt="2026-04-26T09:02:35.788" v="55119" actId="20577"/>
        <pc:sldMkLst>
          <pc:docMk/>
          <pc:sldMk cId="4136362992" sldId="4155"/>
        </pc:sldMkLst>
        <pc:spChg chg="mod">
          <ac:chgData name="luis cleto" userId="a76db6c301978307" providerId="LiveId" clId="{BB93E05D-BE05-4453-8BDD-E5B3B775B63B}" dt="2026-04-16T15:24:11.755" v="45196"/>
          <ac:spMkLst>
            <pc:docMk/>
            <pc:sldMk cId="4136362992" sldId="4155"/>
            <ac:spMk id="2" creationId="{56C68475-A0E4-3B55-908A-CFD88D4C4EFB}"/>
          </ac:spMkLst>
        </pc:spChg>
        <pc:spChg chg="add mod">
          <ac:chgData name="luis cleto" userId="a76db6c301978307" providerId="LiveId" clId="{BB93E05D-BE05-4453-8BDD-E5B3B775B63B}" dt="2026-04-26T09:02:35.788" v="55119" actId="20577"/>
          <ac:spMkLst>
            <pc:docMk/>
            <pc:sldMk cId="4136362992" sldId="4155"/>
            <ac:spMk id="5" creationId="{F367F4B6-4940-9C44-291C-1D40910C6364}"/>
          </ac:spMkLst>
        </pc:spChg>
      </pc:sldChg>
      <pc:sldChg chg="modSp">
        <pc:chgData name="luis cleto" userId="a76db6c301978307" providerId="LiveId" clId="{BB93E05D-BE05-4453-8BDD-E5B3B775B63B}" dt="2026-04-16T15:24:11.755" v="45196"/>
        <pc:sldMkLst>
          <pc:docMk/>
          <pc:sldMk cId="1012576522" sldId="4156"/>
        </pc:sldMkLst>
        <pc:spChg chg="mod">
          <ac:chgData name="luis cleto" userId="a76db6c301978307" providerId="LiveId" clId="{BB93E05D-BE05-4453-8BDD-E5B3B775B63B}" dt="2026-04-16T15:24:11.755" v="45196"/>
          <ac:spMkLst>
            <pc:docMk/>
            <pc:sldMk cId="1012576522" sldId="4156"/>
            <ac:spMk id="2" creationId="{6825D195-64D0-A8C4-17C6-97C3B6E0E166}"/>
          </ac:spMkLst>
        </pc:spChg>
        <pc:spChg chg="mod">
          <ac:chgData name="luis cleto" userId="a76db6c301978307" providerId="LiveId" clId="{BB93E05D-BE05-4453-8BDD-E5B3B775B63B}" dt="2026-04-16T15:24:11.755" v="45196"/>
          <ac:spMkLst>
            <pc:docMk/>
            <pc:sldMk cId="1012576522" sldId="4156"/>
            <ac:spMk id="3" creationId="{D64C10A3-BD63-F4BA-ADF6-630E8407EB2F}"/>
          </ac:spMkLst>
        </pc:spChg>
      </pc:sldChg>
      <pc:sldChg chg="addSp modSp">
        <pc:chgData name="luis cleto" userId="a76db6c301978307" providerId="LiveId" clId="{BB93E05D-BE05-4453-8BDD-E5B3B775B63B}" dt="2026-04-26T08:55:40.365" v="54682"/>
        <pc:sldMkLst>
          <pc:docMk/>
          <pc:sldMk cId="212553300" sldId="4157"/>
        </pc:sldMkLst>
        <pc:spChg chg="add mod">
          <ac:chgData name="luis cleto" userId="a76db6c301978307" providerId="LiveId" clId="{BB93E05D-BE05-4453-8BDD-E5B3B775B63B}" dt="2026-04-26T08:55:40.365" v="54682"/>
          <ac:spMkLst>
            <pc:docMk/>
            <pc:sldMk cId="212553300" sldId="4157"/>
            <ac:spMk id="2" creationId="{A76526C3-41D0-4FE2-B53B-680C9D56F91B}"/>
          </ac:spMkLst>
        </pc:spChg>
      </pc:sldChg>
      <pc:sldChg chg="addSp modSp">
        <pc:chgData name="luis cleto" userId="a76db6c301978307" providerId="LiveId" clId="{BB93E05D-BE05-4453-8BDD-E5B3B775B63B}" dt="2026-04-26T08:55:51.866" v="54684"/>
        <pc:sldMkLst>
          <pc:docMk/>
          <pc:sldMk cId="3131146590" sldId="4158"/>
        </pc:sldMkLst>
        <pc:spChg chg="add mod">
          <ac:chgData name="luis cleto" userId="a76db6c301978307" providerId="LiveId" clId="{BB93E05D-BE05-4453-8BDD-E5B3B775B63B}" dt="2026-04-26T08:55:51.866" v="54684"/>
          <ac:spMkLst>
            <pc:docMk/>
            <pc:sldMk cId="3131146590" sldId="4158"/>
            <ac:spMk id="2" creationId="{7CEBCFFC-7561-C8F2-B3FF-D4E57FF7C558}"/>
          </ac:spMkLst>
        </pc:spChg>
      </pc:sldChg>
      <pc:sldChg chg="addSp modSp">
        <pc:chgData name="luis cleto" userId="a76db6c301978307" providerId="LiveId" clId="{BB93E05D-BE05-4453-8BDD-E5B3B775B63B}" dt="2026-04-26T08:55:58.925" v="54685"/>
        <pc:sldMkLst>
          <pc:docMk/>
          <pc:sldMk cId="2276126831" sldId="4159"/>
        </pc:sldMkLst>
        <pc:spChg chg="add mod">
          <ac:chgData name="luis cleto" userId="a76db6c301978307" providerId="LiveId" clId="{BB93E05D-BE05-4453-8BDD-E5B3B775B63B}" dt="2026-04-26T08:55:58.925" v="54685"/>
          <ac:spMkLst>
            <pc:docMk/>
            <pc:sldMk cId="2276126831" sldId="4159"/>
            <ac:spMk id="2" creationId="{6948156B-BB3E-7CAA-E228-B5EB06225919}"/>
          </ac:spMkLst>
        </pc:spChg>
      </pc:sldChg>
      <pc:sldChg chg="addSp modSp">
        <pc:chgData name="luis cleto" userId="a76db6c301978307" providerId="LiveId" clId="{BB93E05D-BE05-4453-8BDD-E5B3B775B63B}" dt="2026-04-26T08:56:15.150" v="54686"/>
        <pc:sldMkLst>
          <pc:docMk/>
          <pc:sldMk cId="2843294960" sldId="4160"/>
        </pc:sldMkLst>
        <pc:spChg chg="add mod">
          <ac:chgData name="luis cleto" userId="a76db6c301978307" providerId="LiveId" clId="{BB93E05D-BE05-4453-8BDD-E5B3B775B63B}" dt="2026-04-26T08:56:15.150" v="54686"/>
          <ac:spMkLst>
            <pc:docMk/>
            <pc:sldMk cId="2843294960" sldId="4160"/>
            <ac:spMk id="2" creationId="{377B5182-78C0-F4E6-9D3E-C3CC0CFCB550}"/>
          </ac:spMkLst>
        </pc:spChg>
      </pc:sldChg>
      <pc:sldChg chg="addSp modSp">
        <pc:chgData name="luis cleto" userId="a76db6c301978307" providerId="LiveId" clId="{BB93E05D-BE05-4453-8BDD-E5B3B775B63B}" dt="2026-04-26T08:55:45.969" v="54683"/>
        <pc:sldMkLst>
          <pc:docMk/>
          <pc:sldMk cId="2396802315" sldId="4163"/>
        </pc:sldMkLst>
        <pc:spChg chg="add mod">
          <ac:chgData name="luis cleto" userId="a76db6c301978307" providerId="LiveId" clId="{BB93E05D-BE05-4453-8BDD-E5B3B775B63B}" dt="2026-04-26T08:55:45.969" v="54683"/>
          <ac:spMkLst>
            <pc:docMk/>
            <pc:sldMk cId="2396802315" sldId="4163"/>
            <ac:spMk id="2" creationId="{F3820629-597E-0B0B-57BF-733FF81575C1}"/>
          </ac:spMkLst>
        </pc:spChg>
      </pc:sldChg>
      <pc:sldChg chg="addSp delSp modSp add mod">
        <pc:chgData name="luis cleto" userId="a76db6c301978307" providerId="LiveId" clId="{BB93E05D-BE05-4453-8BDD-E5B3B775B63B}" dt="2026-05-02T09:12:18.217" v="68011"/>
        <pc:sldMkLst>
          <pc:docMk/>
          <pc:sldMk cId="1338948949" sldId="4167"/>
        </pc:sldMkLst>
      </pc:sldChg>
      <pc:sldChg chg="modSp add">
        <pc:chgData name="luis cleto" userId="a76db6c301978307" providerId="LiveId" clId="{BB93E05D-BE05-4453-8BDD-E5B3B775B63B}" dt="2026-04-16T15:24:11.755" v="45196"/>
        <pc:sldMkLst>
          <pc:docMk/>
          <pc:sldMk cId="598917378" sldId="4168"/>
        </pc:sldMkLst>
        <pc:spChg chg="mod">
          <ac:chgData name="luis cleto" userId="a76db6c301978307" providerId="LiveId" clId="{BB93E05D-BE05-4453-8BDD-E5B3B775B63B}" dt="2026-04-16T15:24:11.755" v="45196"/>
          <ac:spMkLst>
            <pc:docMk/>
            <pc:sldMk cId="598917378" sldId="4168"/>
            <ac:spMk id="2" creationId="{2AE3BC08-7E97-BE6F-06ED-78D8CF628520}"/>
          </ac:spMkLst>
        </pc:spChg>
        <pc:spChg chg="mod">
          <ac:chgData name="luis cleto" userId="a76db6c301978307" providerId="LiveId" clId="{BB93E05D-BE05-4453-8BDD-E5B3B775B63B}" dt="2026-04-16T15:24:11.755" v="45196"/>
          <ac:spMkLst>
            <pc:docMk/>
            <pc:sldMk cId="598917378" sldId="4168"/>
            <ac:spMk id="4" creationId="{825C2083-56E3-2480-5DE0-0FD2C0171809}"/>
          </ac:spMkLst>
        </pc:spChg>
        <pc:spChg chg="mod">
          <ac:chgData name="luis cleto" userId="a76db6c301978307" providerId="LiveId" clId="{BB93E05D-BE05-4453-8BDD-E5B3B775B63B}" dt="2026-04-16T15:24:11.755" v="45196"/>
          <ac:spMkLst>
            <pc:docMk/>
            <pc:sldMk cId="598917378" sldId="4168"/>
            <ac:spMk id="6" creationId="{07CA0FCE-7C08-0330-95B9-52779FE6E5A3}"/>
          </ac:spMkLst>
        </pc:spChg>
        <pc:spChg chg="mod">
          <ac:chgData name="luis cleto" userId="a76db6c301978307" providerId="LiveId" clId="{BB93E05D-BE05-4453-8BDD-E5B3B775B63B}" dt="2026-04-16T15:24:11.755" v="45196"/>
          <ac:spMkLst>
            <pc:docMk/>
            <pc:sldMk cId="598917378" sldId="4168"/>
            <ac:spMk id="10" creationId="{0A745291-B450-B86E-FFBF-E71A34757603}"/>
          </ac:spMkLst>
        </pc:spChg>
        <pc:picChg chg="mod">
          <ac:chgData name="luis cleto" userId="a76db6c301978307" providerId="LiveId" clId="{BB93E05D-BE05-4453-8BDD-E5B3B775B63B}" dt="2026-04-16T15:24:11.755" v="45196"/>
          <ac:picMkLst>
            <pc:docMk/>
            <pc:sldMk cId="598917378" sldId="4168"/>
            <ac:picMk id="5" creationId="{66495362-87DB-7DED-5784-6319A204772F}"/>
          </ac:picMkLst>
        </pc:picChg>
        <pc:picChg chg="mod">
          <ac:chgData name="luis cleto" userId="a76db6c301978307" providerId="LiveId" clId="{BB93E05D-BE05-4453-8BDD-E5B3B775B63B}" dt="2026-04-16T15:24:11.755" v="45196"/>
          <ac:picMkLst>
            <pc:docMk/>
            <pc:sldMk cId="598917378" sldId="4168"/>
            <ac:picMk id="18" creationId="{AD09240E-93D8-7BB5-2B92-0A777FEAA8D7}"/>
          </ac:picMkLst>
        </pc:picChg>
      </pc:sldChg>
      <pc:sldChg chg="modSp add mod">
        <pc:chgData name="luis cleto" userId="a76db6c301978307" providerId="LiveId" clId="{BB93E05D-BE05-4453-8BDD-E5B3B775B63B}" dt="2026-04-16T15:24:11.755" v="45196"/>
        <pc:sldMkLst>
          <pc:docMk/>
          <pc:sldMk cId="3661859024" sldId="4174"/>
        </pc:sldMkLst>
        <pc:spChg chg="mod">
          <ac:chgData name="luis cleto" userId="a76db6c301978307" providerId="LiveId" clId="{BB93E05D-BE05-4453-8BDD-E5B3B775B63B}" dt="2026-04-16T15:24:11.755" v="45196"/>
          <ac:spMkLst>
            <pc:docMk/>
            <pc:sldMk cId="3661859024" sldId="4174"/>
            <ac:spMk id="2" creationId="{8F904170-80DC-FE16-FA7A-0C2CC6692D4F}"/>
          </ac:spMkLst>
        </pc:spChg>
      </pc:sldChg>
      <pc:sldChg chg="modSp add mod">
        <pc:chgData name="luis cleto" userId="a76db6c301978307" providerId="LiveId" clId="{BB93E05D-BE05-4453-8BDD-E5B3B775B63B}" dt="2026-05-02T09:14:17.928" v="68036" actId="207"/>
        <pc:sldMkLst>
          <pc:docMk/>
          <pc:sldMk cId="822989460" sldId="4175"/>
        </pc:sldMkLst>
        <pc:spChg chg="mod">
          <ac:chgData name="luis cleto" userId="a76db6c301978307" providerId="LiveId" clId="{BB93E05D-BE05-4453-8BDD-E5B3B775B63B}" dt="2026-04-16T15:24:11.755" v="45196"/>
          <ac:spMkLst>
            <pc:docMk/>
            <pc:sldMk cId="822989460" sldId="4175"/>
            <ac:spMk id="2" creationId="{AB1670BC-A362-4600-7DD4-F63F7C9A7192}"/>
          </ac:spMkLst>
        </pc:spChg>
        <pc:spChg chg="mod">
          <ac:chgData name="luis cleto" userId="a76db6c301978307" providerId="LiveId" clId="{BB93E05D-BE05-4453-8BDD-E5B3B775B63B}" dt="2026-05-02T09:14:17.928" v="68036" actId="207"/>
          <ac:spMkLst>
            <pc:docMk/>
            <pc:sldMk cId="822989460" sldId="4175"/>
            <ac:spMk id="5" creationId="{850CAF98-53F4-3039-82CA-97664890B56E}"/>
          </ac:spMkLst>
        </pc:spChg>
      </pc:sldChg>
      <pc:sldChg chg="modSp add mod">
        <pc:chgData name="luis cleto" userId="a76db6c301978307" providerId="LiveId" clId="{BB93E05D-BE05-4453-8BDD-E5B3B775B63B}" dt="2026-05-02T09:14:34.765" v="68037" actId="207"/>
        <pc:sldMkLst>
          <pc:docMk/>
          <pc:sldMk cId="3725803404" sldId="4176"/>
        </pc:sldMkLst>
        <pc:spChg chg="mod">
          <ac:chgData name="luis cleto" userId="a76db6c301978307" providerId="LiveId" clId="{BB93E05D-BE05-4453-8BDD-E5B3B775B63B}" dt="2026-04-16T15:24:11.755" v="45196"/>
          <ac:spMkLst>
            <pc:docMk/>
            <pc:sldMk cId="3725803404" sldId="4176"/>
            <ac:spMk id="2" creationId="{B913CFA4-A8EE-FB1E-CD85-BB07421A27AB}"/>
          </ac:spMkLst>
        </pc:spChg>
        <pc:spChg chg="mod">
          <ac:chgData name="luis cleto" userId="a76db6c301978307" providerId="LiveId" clId="{BB93E05D-BE05-4453-8BDD-E5B3B775B63B}" dt="2026-05-02T09:14:34.765" v="68037" actId="207"/>
          <ac:spMkLst>
            <pc:docMk/>
            <pc:sldMk cId="3725803404" sldId="4176"/>
            <ac:spMk id="3" creationId="{F04C67A4-7D81-611F-7830-107A5A1C27EB}"/>
          </ac:spMkLst>
        </pc:spChg>
      </pc:sldChg>
      <pc:sldChg chg="modSp add">
        <pc:chgData name="luis cleto" userId="a76db6c301978307" providerId="LiveId" clId="{BB93E05D-BE05-4453-8BDD-E5B3B775B63B}" dt="2026-04-16T15:24:11.755" v="45196"/>
        <pc:sldMkLst>
          <pc:docMk/>
          <pc:sldMk cId="467218837" sldId="4177"/>
        </pc:sldMkLst>
        <pc:spChg chg="mod">
          <ac:chgData name="luis cleto" userId="a76db6c301978307" providerId="LiveId" clId="{BB93E05D-BE05-4453-8BDD-E5B3B775B63B}" dt="2026-04-16T15:24:11.755" v="45196"/>
          <ac:spMkLst>
            <pc:docMk/>
            <pc:sldMk cId="467218837" sldId="4177"/>
            <ac:spMk id="2" creationId="{EFC8247A-0494-A011-3B04-81D5B3ED2463}"/>
          </ac:spMkLst>
        </pc:spChg>
      </pc:sldChg>
      <pc:sldChg chg="modSp add mod">
        <pc:chgData name="luis cleto" userId="a76db6c301978307" providerId="LiveId" clId="{BB93E05D-BE05-4453-8BDD-E5B3B775B63B}" dt="2026-05-02T09:18:26.554" v="68103" actId="313"/>
        <pc:sldMkLst>
          <pc:docMk/>
          <pc:sldMk cId="443621011" sldId="4178"/>
        </pc:sldMkLst>
        <pc:spChg chg="mod">
          <ac:chgData name="luis cleto" userId="a76db6c301978307" providerId="LiveId" clId="{BB93E05D-BE05-4453-8BDD-E5B3B775B63B}" dt="2026-05-02T09:18:26.554" v="68103" actId="313"/>
          <ac:spMkLst>
            <pc:docMk/>
            <pc:sldMk cId="443621011" sldId="4178"/>
            <ac:spMk id="4" creationId="{42B34BD0-F457-CAB0-5A59-FB37CEEA0598}"/>
          </ac:spMkLst>
        </pc:spChg>
      </pc:sldChg>
      <pc:sldChg chg="modSp add">
        <pc:chgData name="luis cleto" userId="a76db6c301978307" providerId="LiveId" clId="{BB93E05D-BE05-4453-8BDD-E5B3B775B63B}" dt="2026-04-16T15:24:11.755" v="45196"/>
        <pc:sldMkLst>
          <pc:docMk/>
          <pc:sldMk cId="949460577" sldId="4180"/>
        </pc:sldMkLst>
        <pc:spChg chg="mod">
          <ac:chgData name="luis cleto" userId="a76db6c301978307" providerId="LiveId" clId="{BB93E05D-BE05-4453-8BDD-E5B3B775B63B}" dt="2026-04-16T15:24:11.755" v="45196"/>
          <ac:spMkLst>
            <pc:docMk/>
            <pc:sldMk cId="949460577" sldId="4180"/>
            <ac:spMk id="2" creationId="{44295247-9ABF-62BA-B8C3-738EDCC3F323}"/>
          </ac:spMkLst>
        </pc:spChg>
      </pc:sldChg>
      <pc:sldChg chg="modSp add">
        <pc:chgData name="luis cleto" userId="a76db6c301978307" providerId="LiveId" clId="{BB93E05D-BE05-4453-8BDD-E5B3B775B63B}" dt="2026-04-16T15:24:11.755" v="45196"/>
        <pc:sldMkLst>
          <pc:docMk/>
          <pc:sldMk cId="2100106140" sldId="4181"/>
        </pc:sldMkLst>
        <pc:spChg chg="mod">
          <ac:chgData name="luis cleto" userId="a76db6c301978307" providerId="LiveId" clId="{BB93E05D-BE05-4453-8BDD-E5B3B775B63B}" dt="2026-04-16T15:24:11.755" v="45196"/>
          <ac:spMkLst>
            <pc:docMk/>
            <pc:sldMk cId="2100106140" sldId="4181"/>
            <ac:spMk id="2" creationId="{D56B9F5E-2F74-CD10-BB28-648E6D392D4C}"/>
          </ac:spMkLst>
        </pc:spChg>
      </pc:sldChg>
      <pc:sldChg chg="modSp add">
        <pc:chgData name="luis cleto" userId="a76db6c301978307" providerId="LiveId" clId="{BB93E05D-BE05-4453-8BDD-E5B3B775B63B}" dt="2026-04-16T15:24:11.755" v="45196"/>
        <pc:sldMkLst>
          <pc:docMk/>
          <pc:sldMk cId="1702080378" sldId="4182"/>
        </pc:sldMkLst>
        <pc:spChg chg="mod">
          <ac:chgData name="luis cleto" userId="a76db6c301978307" providerId="LiveId" clId="{BB93E05D-BE05-4453-8BDD-E5B3B775B63B}" dt="2026-04-16T15:24:11.755" v="45196"/>
          <ac:spMkLst>
            <pc:docMk/>
            <pc:sldMk cId="1702080378" sldId="4182"/>
            <ac:spMk id="2" creationId="{4B87C803-7960-55FF-C450-CCCBE8FBB8AF}"/>
          </ac:spMkLst>
        </pc:spChg>
        <pc:spChg chg="mod">
          <ac:chgData name="luis cleto" userId="a76db6c301978307" providerId="LiveId" clId="{BB93E05D-BE05-4453-8BDD-E5B3B775B63B}" dt="2026-04-16T15:24:11.755" v="45196"/>
          <ac:spMkLst>
            <pc:docMk/>
            <pc:sldMk cId="1702080378" sldId="4182"/>
            <ac:spMk id="3" creationId="{DE98CE25-E44E-D384-8CB3-90ECE1A32EE9}"/>
          </ac:spMkLst>
        </pc:spChg>
        <pc:spChg chg="mod">
          <ac:chgData name="luis cleto" userId="a76db6c301978307" providerId="LiveId" clId="{BB93E05D-BE05-4453-8BDD-E5B3B775B63B}" dt="2026-04-16T15:24:11.755" v="45196"/>
          <ac:spMkLst>
            <pc:docMk/>
            <pc:sldMk cId="1702080378" sldId="4182"/>
            <ac:spMk id="5" creationId="{543F6C28-5C1E-5243-3EC7-C0F228109282}"/>
          </ac:spMkLst>
        </pc:spChg>
      </pc:sldChg>
      <pc:sldChg chg="addSp modSp add mod">
        <pc:chgData name="luis cleto" userId="a76db6c301978307" providerId="LiveId" clId="{BB93E05D-BE05-4453-8BDD-E5B3B775B63B}" dt="2026-05-02T09:28:17.114" v="68705" actId="20577"/>
        <pc:sldMkLst>
          <pc:docMk/>
          <pc:sldMk cId="2610002689" sldId="4183"/>
        </pc:sldMkLst>
        <pc:spChg chg="mod">
          <ac:chgData name="luis cleto" userId="a76db6c301978307" providerId="LiveId" clId="{BB93E05D-BE05-4453-8BDD-E5B3B775B63B}" dt="2026-04-16T15:24:11.755" v="45196"/>
          <ac:spMkLst>
            <pc:docMk/>
            <pc:sldMk cId="2610002689" sldId="4183"/>
            <ac:spMk id="2" creationId="{901A3CA6-5EAF-D93F-389E-313BF9BCA98D}"/>
          </ac:spMkLst>
        </pc:spChg>
        <pc:spChg chg="add mod">
          <ac:chgData name="luis cleto" userId="a76db6c301978307" providerId="LiveId" clId="{BB93E05D-BE05-4453-8BDD-E5B3B775B63B}" dt="2026-05-02T09:28:17.114" v="68705" actId="20577"/>
          <ac:spMkLst>
            <pc:docMk/>
            <pc:sldMk cId="2610002689" sldId="4183"/>
            <ac:spMk id="5" creationId="{5B6BBCFF-B9BD-2EB5-F838-84FF8F6F551D}"/>
          </ac:spMkLst>
        </pc:spChg>
      </pc:sldChg>
      <pc:sldChg chg="modSp add">
        <pc:chgData name="luis cleto" userId="a76db6c301978307" providerId="LiveId" clId="{BB93E05D-BE05-4453-8BDD-E5B3B775B63B}" dt="2026-04-16T15:24:11.755" v="45196"/>
        <pc:sldMkLst>
          <pc:docMk/>
          <pc:sldMk cId="3722302376" sldId="4184"/>
        </pc:sldMkLst>
        <pc:spChg chg="mod">
          <ac:chgData name="luis cleto" userId="a76db6c301978307" providerId="LiveId" clId="{BB93E05D-BE05-4453-8BDD-E5B3B775B63B}" dt="2026-04-16T15:24:11.755" v="45196"/>
          <ac:spMkLst>
            <pc:docMk/>
            <pc:sldMk cId="3722302376" sldId="4184"/>
            <ac:spMk id="2" creationId="{617F8813-9C5F-FCF8-1BA7-E8A01F72695B}"/>
          </ac:spMkLst>
        </pc:spChg>
        <pc:spChg chg="mod">
          <ac:chgData name="luis cleto" userId="a76db6c301978307" providerId="LiveId" clId="{BB93E05D-BE05-4453-8BDD-E5B3B775B63B}" dt="2026-04-16T15:24:11.755" v="45196"/>
          <ac:spMkLst>
            <pc:docMk/>
            <pc:sldMk cId="3722302376" sldId="4184"/>
            <ac:spMk id="3" creationId="{55857492-8EDD-8A86-B2BC-B5A0F43FDBE0}"/>
          </ac:spMkLst>
        </pc:spChg>
      </pc:sldChg>
      <pc:sldChg chg="addSp modSp new mod">
        <pc:chgData name="luis cleto" userId="a76db6c301978307" providerId="LiveId" clId="{BB93E05D-BE05-4453-8BDD-E5B3B775B63B}" dt="2026-05-02T09:13:24.787" v="68017" actId="207"/>
        <pc:sldMkLst>
          <pc:docMk/>
          <pc:sldMk cId="4280235625" sldId="4185"/>
        </pc:sldMkLst>
        <pc:spChg chg="add mod">
          <ac:chgData name="luis cleto" userId="a76db6c301978307" providerId="LiveId" clId="{BB93E05D-BE05-4453-8BDD-E5B3B775B63B}" dt="2026-05-02T09:13:24.787" v="68017" actId="207"/>
          <ac:spMkLst>
            <pc:docMk/>
            <pc:sldMk cId="4280235625" sldId="4185"/>
            <ac:spMk id="3" creationId="{C6D784D5-3DA0-9923-34DD-37E932132A0E}"/>
          </ac:spMkLst>
        </pc:spChg>
        <pc:spChg chg="add mod">
          <ac:chgData name="luis cleto" userId="a76db6c301978307" providerId="LiveId" clId="{BB93E05D-BE05-4453-8BDD-E5B3B775B63B}" dt="2026-04-30T15:00:14.794" v="60138" actId="1076"/>
          <ac:spMkLst>
            <pc:docMk/>
            <pc:sldMk cId="4280235625" sldId="4185"/>
            <ac:spMk id="5" creationId="{305A8B4B-6E6C-9D97-4A72-1FCD44AFD7B2}"/>
          </ac:spMkLst>
        </pc:spChg>
      </pc:sldChg>
      <pc:sldChg chg="modSp add mod">
        <pc:chgData name="luis cleto" userId="a76db6c301978307" providerId="LiveId" clId="{BB93E05D-BE05-4453-8BDD-E5B3B775B63B}" dt="2026-04-10T15:18:56.053" v="36068" actId="20577"/>
        <pc:sldMkLst>
          <pc:docMk/>
          <pc:sldMk cId="3172893758" sldId="4192"/>
        </pc:sldMkLst>
        <pc:spChg chg="mod">
          <ac:chgData name="luis cleto" userId="a76db6c301978307" providerId="LiveId" clId="{BB93E05D-BE05-4453-8BDD-E5B3B775B63B}" dt="2026-04-10T15:18:56.053" v="36068" actId="20577"/>
          <ac:spMkLst>
            <pc:docMk/>
            <pc:sldMk cId="3172893758" sldId="4192"/>
            <ac:spMk id="3" creationId="{2E9F422D-19C3-2F2C-0714-2E68CCFB78A7}"/>
          </ac:spMkLst>
        </pc:spChg>
      </pc:sldChg>
      <pc:sldChg chg="modSp add mod">
        <pc:chgData name="luis cleto" userId="a76db6c301978307" providerId="LiveId" clId="{BB93E05D-BE05-4453-8BDD-E5B3B775B63B}" dt="2026-04-10T15:34:51.845" v="36740" actId="20577"/>
        <pc:sldMkLst>
          <pc:docMk/>
          <pc:sldMk cId="251645488" sldId="4193"/>
        </pc:sldMkLst>
        <pc:spChg chg="mod">
          <ac:chgData name="luis cleto" userId="a76db6c301978307" providerId="LiveId" clId="{BB93E05D-BE05-4453-8BDD-E5B3B775B63B}" dt="2026-04-10T15:34:51.845" v="36740" actId="20577"/>
          <ac:spMkLst>
            <pc:docMk/>
            <pc:sldMk cId="251645488" sldId="4193"/>
            <ac:spMk id="3" creationId="{47884DFF-16C1-D261-3AA5-E37D8124F601}"/>
          </ac:spMkLst>
        </pc:spChg>
      </pc:sldChg>
      <pc:sldChg chg="modSp add mod">
        <pc:chgData name="luis cleto" userId="a76db6c301978307" providerId="LiveId" clId="{BB93E05D-BE05-4453-8BDD-E5B3B775B63B}" dt="2026-04-10T15:38:51.688" v="36805" actId="20577"/>
        <pc:sldMkLst>
          <pc:docMk/>
          <pc:sldMk cId="2967227466" sldId="4197"/>
        </pc:sldMkLst>
        <pc:spChg chg="mod">
          <ac:chgData name="luis cleto" userId="a76db6c301978307" providerId="LiveId" clId="{BB93E05D-BE05-4453-8BDD-E5B3B775B63B}" dt="2026-04-10T15:38:51.688" v="36805" actId="20577"/>
          <ac:spMkLst>
            <pc:docMk/>
            <pc:sldMk cId="2967227466" sldId="4197"/>
            <ac:spMk id="3" creationId="{B2E0DA43-534B-9A42-FB88-B390E756106D}"/>
          </ac:spMkLst>
        </pc:spChg>
      </pc:sldChg>
      <pc:sldChg chg="modSp add mod">
        <pc:chgData name="luis cleto" userId="a76db6c301978307" providerId="LiveId" clId="{BB93E05D-BE05-4453-8BDD-E5B3B775B63B}" dt="2026-04-10T15:42:29.385" v="36877" actId="255"/>
        <pc:sldMkLst>
          <pc:docMk/>
          <pc:sldMk cId="3490071854" sldId="4198"/>
        </pc:sldMkLst>
        <pc:spChg chg="mod">
          <ac:chgData name="luis cleto" userId="a76db6c301978307" providerId="LiveId" clId="{BB93E05D-BE05-4453-8BDD-E5B3B775B63B}" dt="2026-04-10T15:42:29.385" v="36877" actId="255"/>
          <ac:spMkLst>
            <pc:docMk/>
            <pc:sldMk cId="3490071854" sldId="4198"/>
            <ac:spMk id="3" creationId="{119A2137-5583-4F6D-B6D5-B21A120236AC}"/>
          </ac:spMkLst>
        </pc:spChg>
        <pc:picChg chg="mod">
          <ac:chgData name="luis cleto" userId="a76db6c301978307" providerId="LiveId" clId="{BB93E05D-BE05-4453-8BDD-E5B3B775B63B}" dt="2026-04-10T15:42:23.927" v="36876" actId="14100"/>
          <ac:picMkLst>
            <pc:docMk/>
            <pc:sldMk cId="3490071854" sldId="4198"/>
            <ac:picMk id="2" creationId="{C58671D8-FA79-DB1F-F69C-2EDCE068ACC3}"/>
          </ac:picMkLst>
        </pc:picChg>
      </pc:sldChg>
      <pc:sldChg chg="modSp add mod ord">
        <pc:chgData name="luis cleto" userId="a76db6c301978307" providerId="LiveId" clId="{BB93E05D-BE05-4453-8BDD-E5B3B775B63B}" dt="2026-04-10T15:52:46.954" v="37106" actId="20577"/>
        <pc:sldMkLst>
          <pc:docMk/>
          <pc:sldMk cId="4273783409" sldId="4200"/>
        </pc:sldMkLst>
        <pc:spChg chg="mod">
          <ac:chgData name="luis cleto" userId="a76db6c301978307" providerId="LiveId" clId="{BB93E05D-BE05-4453-8BDD-E5B3B775B63B}" dt="2026-04-10T15:52:46.954" v="37106" actId="20577"/>
          <ac:spMkLst>
            <pc:docMk/>
            <pc:sldMk cId="4273783409" sldId="4200"/>
            <ac:spMk id="3" creationId="{9E1F06FA-3F0A-9713-952C-7E773DF09236}"/>
          </ac:spMkLst>
        </pc:spChg>
      </pc:sldChg>
      <pc:sldChg chg="modSp add mod">
        <pc:chgData name="luis cleto" userId="a76db6c301978307" providerId="LiveId" clId="{BB93E05D-BE05-4453-8BDD-E5B3B775B63B}" dt="2026-04-10T15:55:09.982" v="37127" actId="20577"/>
        <pc:sldMkLst>
          <pc:docMk/>
          <pc:sldMk cId="2779964514" sldId="4201"/>
        </pc:sldMkLst>
        <pc:spChg chg="mod">
          <ac:chgData name="luis cleto" userId="a76db6c301978307" providerId="LiveId" clId="{BB93E05D-BE05-4453-8BDD-E5B3B775B63B}" dt="2026-04-10T15:55:09.982" v="37127" actId="20577"/>
          <ac:spMkLst>
            <pc:docMk/>
            <pc:sldMk cId="2779964514" sldId="4201"/>
            <ac:spMk id="3" creationId="{ED93D6D3-8726-5EEF-DFD8-4E23C5BE0B08}"/>
          </ac:spMkLst>
        </pc:spChg>
      </pc:sldChg>
      <pc:sldChg chg="modSp add mod">
        <pc:chgData name="luis cleto" userId="a76db6c301978307" providerId="LiveId" clId="{BB93E05D-BE05-4453-8BDD-E5B3B775B63B}" dt="2026-04-10T15:58:07.720" v="37154" actId="20577"/>
        <pc:sldMkLst>
          <pc:docMk/>
          <pc:sldMk cId="1987342963" sldId="4202"/>
        </pc:sldMkLst>
        <pc:spChg chg="mod">
          <ac:chgData name="luis cleto" userId="a76db6c301978307" providerId="LiveId" clId="{BB93E05D-BE05-4453-8BDD-E5B3B775B63B}" dt="2026-04-10T15:58:07.720" v="37154" actId="20577"/>
          <ac:spMkLst>
            <pc:docMk/>
            <pc:sldMk cId="1987342963" sldId="4202"/>
            <ac:spMk id="5" creationId="{21383C2D-A799-145F-A3C6-C3B1F79015E2}"/>
          </ac:spMkLst>
        </pc:spChg>
      </pc:sldChg>
      <pc:sldChg chg="modSp add mod">
        <pc:chgData name="luis cleto" userId="a76db6c301978307" providerId="LiveId" clId="{BB93E05D-BE05-4453-8BDD-E5B3B775B63B}" dt="2026-04-10T16:01:18.555" v="37230" actId="20577"/>
        <pc:sldMkLst>
          <pc:docMk/>
          <pc:sldMk cId="4086272710" sldId="4203"/>
        </pc:sldMkLst>
        <pc:spChg chg="mod">
          <ac:chgData name="luis cleto" userId="a76db6c301978307" providerId="LiveId" clId="{BB93E05D-BE05-4453-8BDD-E5B3B775B63B}" dt="2026-04-10T16:01:18.555" v="37230" actId="20577"/>
          <ac:spMkLst>
            <pc:docMk/>
            <pc:sldMk cId="4086272710" sldId="4203"/>
            <ac:spMk id="3" creationId="{68BA423B-2FC4-756F-EEA3-63FD729BB52A}"/>
          </ac:spMkLst>
        </pc:spChg>
      </pc:sldChg>
      <pc:sldChg chg="modSp add">
        <pc:chgData name="luis cleto" userId="a76db6c301978307" providerId="LiveId" clId="{BB93E05D-BE05-4453-8BDD-E5B3B775B63B}" dt="2026-04-16T15:24:11.755" v="45196"/>
        <pc:sldMkLst>
          <pc:docMk/>
          <pc:sldMk cId="1148905747" sldId="4209"/>
        </pc:sldMkLst>
        <pc:spChg chg="mod">
          <ac:chgData name="luis cleto" userId="a76db6c301978307" providerId="LiveId" clId="{BB93E05D-BE05-4453-8BDD-E5B3B775B63B}" dt="2026-04-16T15:24:11.755" v="45196"/>
          <ac:spMkLst>
            <pc:docMk/>
            <pc:sldMk cId="1148905747" sldId="4209"/>
            <ac:spMk id="5" creationId="{E75813B3-73C0-49BA-B017-0CE8A1CF152C}"/>
          </ac:spMkLst>
        </pc:spChg>
      </pc:sldChg>
      <pc:sldChg chg="addSp modSp new mod ord">
        <pc:chgData name="luis cleto" userId="a76db6c301978307" providerId="LiveId" clId="{BB93E05D-BE05-4453-8BDD-E5B3B775B63B}" dt="2026-04-10T16:04:49.205" v="37279"/>
        <pc:sldMkLst>
          <pc:docMk/>
          <pc:sldMk cId="224644484" sldId="4210"/>
        </pc:sldMkLst>
      </pc:sldChg>
      <pc:sldChg chg="modSp add">
        <pc:chgData name="luis cleto" userId="a76db6c301978307" providerId="LiveId" clId="{BB93E05D-BE05-4453-8BDD-E5B3B775B63B}" dt="2026-04-16T15:24:11.755" v="45196"/>
        <pc:sldMkLst>
          <pc:docMk/>
          <pc:sldMk cId="138976823" sldId="4212"/>
        </pc:sldMkLst>
        <pc:spChg chg="mod">
          <ac:chgData name="luis cleto" userId="a76db6c301978307" providerId="LiveId" clId="{BB93E05D-BE05-4453-8BDD-E5B3B775B63B}" dt="2026-04-16T15:24:11.755" v="45196"/>
          <ac:spMkLst>
            <pc:docMk/>
            <pc:sldMk cId="138976823" sldId="4212"/>
            <ac:spMk id="2" creationId="{07877BB7-5438-2FD2-A238-CD6152CC5140}"/>
          </ac:spMkLst>
        </pc:spChg>
        <pc:spChg chg="mod">
          <ac:chgData name="luis cleto" userId="a76db6c301978307" providerId="LiveId" clId="{BB93E05D-BE05-4453-8BDD-E5B3B775B63B}" dt="2026-04-16T15:24:11.755" v="45196"/>
          <ac:spMkLst>
            <pc:docMk/>
            <pc:sldMk cId="138976823" sldId="4212"/>
            <ac:spMk id="4" creationId="{64F4B46F-F3E8-8FB4-3C41-03DCBEB7B58F}"/>
          </ac:spMkLst>
        </pc:spChg>
        <pc:spChg chg="mod">
          <ac:chgData name="luis cleto" userId="a76db6c301978307" providerId="LiveId" clId="{BB93E05D-BE05-4453-8BDD-E5B3B775B63B}" dt="2026-04-16T15:24:11.755" v="45196"/>
          <ac:spMkLst>
            <pc:docMk/>
            <pc:sldMk cId="138976823" sldId="4212"/>
            <ac:spMk id="6" creationId="{6247EAB9-9DAC-80D7-162B-8F24A32D8D06}"/>
          </ac:spMkLst>
        </pc:spChg>
        <pc:spChg chg="mod">
          <ac:chgData name="luis cleto" userId="a76db6c301978307" providerId="LiveId" clId="{BB93E05D-BE05-4453-8BDD-E5B3B775B63B}" dt="2026-04-16T15:24:11.755" v="45196"/>
          <ac:spMkLst>
            <pc:docMk/>
            <pc:sldMk cId="138976823" sldId="4212"/>
            <ac:spMk id="10" creationId="{DB71F520-52B3-66D6-E5E6-65CC8B3819AC}"/>
          </ac:spMkLst>
        </pc:spChg>
        <pc:picChg chg="mod">
          <ac:chgData name="luis cleto" userId="a76db6c301978307" providerId="LiveId" clId="{BB93E05D-BE05-4453-8BDD-E5B3B775B63B}" dt="2026-04-16T15:24:11.755" v="45196"/>
          <ac:picMkLst>
            <pc:docMk/>
            <pc:sldMk cId="138976823" sldId="4212"/>
            <ac:picMk id="5" creationId="{1DBF0719-AD8C-D491-674D-792BB89D87E4}"/>
          </ac:picMkLst>
        </pc:picChg>
        <pc:picChg chg="mod">
          <ac:chgData name="luis cleto" userId="a76db6c301978307" providerId="LiveId" clId="{BB93E05D-BE05-4453-8BDD-E5B3B775B63B}" dt="2026-04-16T15:24:11.755" v="45196"/>
          <ac:picMkLst>
            <pc:docMk/>
            <pc:sldMk cId="138976823" sldId="4212"/>
            <ac:picMk id="18" creationId="{796A5A2F-C1E0-1664-182D-BEF5D9057742}"/>
          </ac:picMkLst>
        </pc:picChg>
      </pc:sldChg>
      <pc:sldChg chg="modSp add mod">
        <pc:chgData name="luis cleto" userId="a76db6c301978307" providerId="LiveId" clId="{BB93E05D-BE05-4453-8BDD-E5B3B775B63B}" dt="2026-04-16T15:24:11.755" v="45196"/>
        <pc:sldMkLst>
          <pc:docMk/>
          <pc:sldMk cId="1460129832" sldId="4219"/>
        </pc:sldMkLst>
        <pc:spChg chg="mod">
          <ac:chgData name="luis cleto" userId="a76db6c301978307" providerId="LiveId" clId="{BB93E05D-BE05-4453-8BDD-E5B3B775B63B}" dt="2026-04-16T15:24:11.755" v="45196"/>
          <ac:spMkLst>
            <pc:docMk/>
            <pc:sldMk cId="1460129832" sldId="4219"/>
            <ac:spMk id="2" creationId="{1178C0A0-E7E8-BC82-7CB0-C49DF6EFC37B}"/>
          </ac:spMkLst>
        </pc:spChg>
      </pc:sldChg>
      <pc:sldChg chg="delSp modSp add mod">
        <pc:chgData name="luis cleto" userId="a76db6c301978307" providerId="LiveId" clId="{BB93E05D-BE05-4453-8BDD-E5B3B775B63B}" dt="2026-05-01T07:32:30.259" v="61634"/>
        <pc:sldMkLst>
          <pc:docMk/>
          <pc:sldMk cId="1576942254" sldId="4220"/>
        </pc:sldMkLst>
        <pc:spChg chg="mod">
          <ac:chgData name="luis cleto" userId="a76db6c301978307" providerId="LiveId" clId="{BB93E05D-BE05-4453-8BDD-E5B3B775B63B}" dt="2026-04-16T15:24:11.755" v="45196"/>
          <ac:spMkLst>
            <pc:docMk/>
            <pc:sldMk cId="1576942254" sldId="4220"/>
            <ac:spMk id="2" creationId="{F8E33ADE-513F-8EF9-D373-5F0CD26C3EC3}"/>
          </ac:spMkLst>
        </pc:spChg>
        <pc:spChg chg="mod">
          <ac:chgData name="luis cleto" userId="a76db6c301978307" providerId="LiveId" clId="{BB93E05D-BE05-4453-8BDD-E5B3B775B63B}" dt="2026-05-01T07:32:30.259" v="61634"/>
          <ac:spMkLst>
            <pc:docMk/>
            <pc:sldMk cId="1576942254" sldId="4220"/>
            <ac:spMk id="5" creationId="{2C2C5C58-93A1-3539-C076-E6643FBF67BF}"/>
          </ac:spMkLst>
        </pc:spChg>
      </pc:sldChg>
      <pc:sldChg chg="modSp add mod">
        <pc:chgData name="luis cleto" userId="a76db6c301978307" providerId="LiveId" clId="{BB93E05D-BE05-4453-8BDD-E5B3B775B63B}" dt="2026-05-01T07:32:44.990" v="61638" actId="20577"/>
        <pc:sldMkLst>
          <pc:docMk/>
          <pc:sldMk cId="4114607680" sldId="4221"/>
        </pc:sldMkLst>
        <pc:spChg chg="mod">
          <ac:chgData name="luis cleto" userId="a76db6c301978307" providerId="LiveId" clId="{BB93E05D-BE05-4453-8BDD-E5B3B775B63B}" dt="2026-04-16T15:24:11.755" v="45196"/>
          <ac:spMkLst>
            <pc:docMk/>
            <pc:sldMk cId="4114607680" sldId="4221"/>
            <ac:spMk id="2" creationId="{D2923A6C-5A25-2483-66BA-0E22785ADEE3}"/>
          </ac:spMkLst>
        </pc:spChg>
        <pc:spChg chg="mod">
          <ac:chgData name="luis cleto" userId="a76db6c301978307" providerId="LiveId" clId="{BB93E05D-BE05-4453-8BDD-E5B3B775B63B}" dt="2026-05-01T07:32:44.990" v="61638" actId="20577"/>
          <ac:spMkLst>
            <pc:docMk/>
            <pc:sldMk cId="4114607680" sldId="4221"/>
            <ac:spMk id="3" creationId="{EF6FE746-A9DA-3045-9B81-2958E6B381BB}"/>
          </ac:spMkLst>
        </pc:spChg>
      </pc:sldChg>
      <pc:sldChg chg="modSp add">
        <pc:chgData name="luis cleto" userId="a76db6c301978307" providerId="LiveId" clId="{BB93E05D-BE05-4453-8BDD-E5B3B775B63B}" dt="2026-04-16T15:24:11.755" v="45196"/>
        <pc:sldMkLst>
          <pc:docMk/>
          <pc:sldMk cId="3744287231" sldId="4222"/>
        </pc:sldMkLst>
        <pc:spChg chg="mod">
          <ac:chgData name="luis cleto" userId="a76db6c301978307" providerId="LiveId" clId="{BB93E05D-BE05-4453-8BDD-E5B3B775B63B}" dt="2026-04-16T15:24:11.755" v="45196"/>
          <ac:spMkLst>
            <pc:docMk/>
            <pc:sldMk cId="3744287231" sldId="4222"/>
            <ac:spMk id="2" creationId="{C365DEE4-86DC-F70F-C0EF-A41A44CDEB64}"/>
          </ac:spMkLst>
        </pc:spChg>
      </pc:sldChg>
      <pc:sldChg chg="addSp delSp modSp add mod">
        <pc:chgData name="luis cleto" userId="a76db6c301978307" providerId="LiveId" clId="{BB93E05D-BE05-4453-8BDD-E5B3B775B63B}" dt="2026-05-01T07:40:24.148" v="61801"/>
        <pc:sldMkLst>
          <pc:docMk/>
          <pc:sldMk cId="2729058504" sldId="4223"/>
        </pc:sldMkLst>
        <pc:spChg chg="mod">
          <ac:chgData name="luis cleto" userId="a76db6c301978307" providerId="LiveId" clId="{BB93E05D-BE05-4453-8BDD-E5B3B775B63B}" dt="2026-05-01T07:40:22.131" v="61799" actId="14100"/>
          <ac:spMkLst>
            <pc:docMk/>
            <pc:sldMk cId="2729058504" sldId="4223"/>
            <ac:spMk id="5" creationId="{1780D478-2CD5-E659-1F9C-85A7CED5AC10}"/>
          </ac:spMkLst>
        </pc:spChg>
      </pc:sldChg>
      <pc:sldChg chg="modSp add mod ord">
        <pc:chgData name="luis cleto" userId="a76db6c301978307" providerId="LiveId" clId="{BB93E05D-BE05-4453-8BDD-E5B3B775B63B}" dt="2026-05-01T07:38:15.028" v="61778" actId="20577"/>
        <pc:sldMkLst>
          <pc:docMk/>
          <pc:sldMk cId="3922923870" sldId="4224"/>
        </pc:sldMkLst>
        <pc:spChg chg="mod">
          <ac:chgData name="luis cleto" userId="a76db6c301978307" providerId="LiveId" clId="{BB93E05D-BE05-4453-8BDD-E5B3B775B63B}" dt="2026-05-01T07:38:15.028" v="61778" actId="20577"/>
          <ac:spMkLst>
            <pc:docMk/>
            <pc:sldMk cId="3922923870" sldId="4224"/>
            <ac:spMk id="4" creationId="{05B381C8-D30F-AB88-D3AC-2818C96C2268}"/>
          </ac:spMkLst>
        </pc:spChg>
      </pc:sldChg>
      <pc:sldChg chg="modSp add">
        <pc:chgData name="luis cleto" userId="a76db6c301978307" providerId="LiveId" clId="{BB93E05D-BE05-4453-8BDD-E5B3B775B63B}" dt="2026-04-16T15:24:11.755" v="45196"/>
        <pc:sldMkLst>
          <pc:docMk/>
          <pc:sldMk cId="3821946224" sldId="4225"/>
        </pc:sldMkLst>
        <pc:spChg chg="mod">
          <ac:chgData name="luis cleto" userId="a76db6c301978307" providerId="LiveId" clId="{BB93E05D-BE05-4453-8BDD-E5B3B775B63B}" dt="2026-04-16T15:24:11.755" v="45196"/>
          <ac:spMkLst>
            <pc:docMk/>
            <pc:sldMk cId="3821946224" sldId="4225"/>
            <ac:spMk id="2" creationId="{6EE73A91-9250-154D-AD32-077420F7B693}"/>
          </ac:spMkLst>
        </pc:spChg>
      </pc:sldChg>
      <pc:sldChg chg="modSp add">
        <pc:chgData name="luis cleto" userId="a76db6c301978307" providerId="LiveId" clId="{BB93E05D-BE05-4453-8BDD-E5B3B775B63B}" dt="2026-04-16T15:24:11.755" v="45196"/>
        <pc:sldMkLst>
          <pc:docMk/>
          <pc:sldMk cId="2029055585" sldId="4226"/>
        </pc:sldMkLst>
        <pc:spChg chg="mod">
          <ac:chgData name="luis cleto" userId="a76db6c301978307" providerId="LiveId" clId="{BB93E05D-BE05-4453-8BDD-E5B3B775B63B}" dt="2026-04-16T15:24:11.755" v="45196"/>
          <ac:spMkLst>
            <pc:docMk/>
            <pc:sldMk cId="2029055585" sldId="4226"/>
            <ac:spMk id="2" creationId="{152B5620-18EF-B8C8-B398-EB978B80D62B}"/>
          </ac:spMkLst>
        </pc:spChg>
      </pc:sldChg>
      <pc:sldChg chg="modSp add">
        <pc:chgData name="luis cleto" userId="a76db6c301978307" providerId="LiveId" clId="{BB93E05D-BE05-4453-8BDD-E5B3B775B63B}" dt="2026-04-16T15:24:11.755" v="45196"/>
        <pc:sldMkLst>
          <pc:docMk/>
          <pc:sldMk cId="964112340" sldId="4227"/>
        </pc:sldMkLst>
        <pc:spChg chg="mod">
          <ac:chgData name="luis cleto" userId="a76db6c301978307" providerId="LiveId" clId="{BB93E05D-BE05-4453-8BDD-E5B3B775B63B}" dt="2026-04-16T15:24:11.755" v="45196"/>
          <ac:spMkLst>
            <pc:docMk/>
            <pc:sldMk cId="964112340" sldId="4227"/>
            <ac:spMk id="2" creationId="{7EB78AF2-0E80-BD34-6D52-DEAE9A068ECD}"/>
          </ac:spMkLst>
        </pc:spChg>
        <pc:spChg chg="mod">
          <ac:chgData name="luis cleto" userId="a76db6c301978307" providerId="LiveId" clId="{BB93E05D-BE05-4453-8BDD-E5B3B775B63B}" dt="2026-04-16T15:24:11.755" v="45196"/>
          <ac:spMkLst>
            <pc:docMk/>
            <pc:sldMk cId="964112340" sldId="4227"/>
            <ac:spMk id="3" creationId="{343118B7-2716-8558-19AE-ECD3F292F34A}"/>
          </ac:spMkLst>
        </pc:spChg>
        <pc:spChg chg="mod">
          <ac:chgData name="luis cleto" userId="a76db6c301978307" providerId="LiveId" clId="{BB93E05D-BE05-4453-8BDD-E5B3B775B63B}" dt="2026-04-16T15:24:11.755" v="45196"/>
          <ac:spMkLst>
            <pc:docMk/>
            <pc:sldMk cId="964112340" sldId="4227"/>
            <ac:spMk id="5" creationId="{216DF346-9109-1A21-57FB-66675A9BE347}"/>
          </ac:spMkLst>
        </pc:spChg>
      </pc:sldChg>
      <pc:sldChg chg="addSp modSp add mod">
        <pc:chgData name="luis cleto" userId="a76db6c301978307" providerId="LiveId" clId="{BB93E05D-BE05-4453-8BDD-E5B3B775B63B}" dt="2026-05-01T07:42:03.427" v="61896" actId="255"/>
        <pc:sldMkLst>
          <pc:docMk/>
          <pc:sldMk cId="878052657" sldId="4228"/>
        </pc:sldMkLst>
        <pc:spChg chg="mod">
          <ac:chgData name="luis cleto" userId="a76db6c301978307" providerId="LiveId" clId="{BB93E05D-BE05-4453-8BDD-E5B3B775B63B}" dt="2026-04-16T15:24:11.755" v="45196"/>
          <ac:spMkLst>
            <pc:docMk/>
            <pc:sldMk cId="878052657" sldId="4228"/>
            <ac:spMk id="2" creationId="{447218D0-7E28-DAF8-C1F3-622A3075029D}"/>
          </ac:spMkLst>
        </pc:spChg>
        <pc:spChg chg="add mod">
          <ac:chgData name="luis cleto" userId="a76db6c301978307" providerId="LiveId" clId="{BB93E05D-BE05-4453-8BDD-E5B3B775B63B}" dt="2026-05-01T07:42:03.427" v="61896" actId="255"/>
          <ac:spMkLst>
            <pc:docMk/>
            <pc:sldMk cId="878052657" sldId="4228"/>
            <ac:spMk id="5" creationId="{868C3399-20AF-B19F-EE41-EA256F633693}"/>
          </ac:spMkLst>
        </pc:spChg>
      </pc:sldChg>
      <pc:sldChg chg="modSp add">
        <pc:chgData name="luis cleto" userId="a76db6c301978307" providerId="LiveId" clId="{BB93E05D-BE05-4453-8BDD-E5B3B775B63B}" dt="2026-04-16T15:24:11.755" v="45196"/>
        <pc:sldMkLst>
          <pc:docMk/>
          <pc:sldMk cId="4164213793" sldId="4229"/>
        </pc:sldMkLst>
        <pc:spChg chg="mod">
          <ac:chgData name="luis cleto" userId="a76db6c301978307" providerId="LiveId" clId="{BB93E05D-BE05-4453-8BDD-E5B3B775B63B}" dt="2026-04-16T15:24:11.755" v="45196"/>
          <ac:spMkLst>
            <pc:docMk/>
            <pc:sldMk cId="4164213793" sldId="4229"/>
            <ac:spMk id="2" creationId="{46EAEA33-1C83-1392-D9E4-BF29BACBB54E}"/>
          </ac:spMkLst>
        </pc:spChg>
        <pc:spChg chg="mod">
          <ac:chgData name="luis cleto" userId="a76db6c301978307" providerId="LiveId" clId="{BB93E05D-BE05-4453-8BDD-E5B3B775B63B}" dt="2026-04-16T15:24:11.755" v="45196"/>
          <ac:spMkLst>
            <pc:docMk/>
            <pc:sldMk cId="4164213793" sldId="4229"/>
            <ac:spMk id="3" creationId="{5DE26674-A390-BB3C-53A0-8B026ACA9830}"/>
          </ac:spMkLst>
        </pc:spChg>
      </pc:sldChg>
      <pc:sldChg chg="addSp modSp new mod">
        <pc:chgData name="luis cleto" userId="a76db6c301978307" providerId="LiveId" clId="{BB93E05D-BE05-4453-8BDD-E5B3B775B63B}" dt="2026-05-01T07:30:18.196" v="61617" actId="21"/>
        <pc:sldMkLst>
          <pc:docMk/>
          <pc:sldMk cId="1340944757" sldId="4230"/>
        </pc:sldMkLst>
        <pc:spChg chg="add mod">
          <ac:chgData name="luis cleto" userId="a76db6c301978307" providerId="LiveId" clId="{BB93E05D-BE05-4453-8BDD-E5B3B775B63B}" dt="2026-05-01T07:29:50.194" v="61615" actId="20577"/>
          <ac:spMkLst>
            <pc:docMk/>
            <pc:sldMk cId="1340944757" sldId="4230"/>
            <ac:spMk id="3" creationId="{07DB0DEB-E19E-211C-BCE1-17FE6F2E567F}"/>
          </ac:spMkLst>
        </pc:spChg>
        <pc:spChg chg="add mod">
          <ac:chgData name="luis cleto" userId="a76db6c301978307" providerId="LiveId" clId="{BB93E05D-BE05-4453-8BDD-E5B3B775B63B}" dt="2026-05-01T07:30:18.196" v="61617" actId="21"/>
          <ac:spMkLst>
            <pc:docMk/>
            <pc:sldMk cId="1340944757" sldId="4230"/>
            <ac:spMk id="5" creationId="{94238CE1-BAD5-85A5-9603-27DFE9D45EC0}"/>
          </ac:spMkLst>
        </pc:spChg>
        <pc:spChg chg="add mod">
          <ac:chgData name="luis cleto" userId="a76db6c301978307" providerId="LiveId" clId="{BB93E05D-BE05-4453-8BDD-E5B3B775B63B}" dt="2026-05-01T07:30:12.441" v="61616" actId="14100"/>
          <ac:spMkLst>
            <pc:docMk/>
            <pc:sldMk cId="1340944757" sldId="4230"/>
            <ac:spMk id="7" creationId="{3604AFE0-EA27-1A94-0D42-5C3FBD7D18C7}"/>
          </ac:spMkLst>
        </pc:spChg>
      </pc:sldChg>
      <pc:sldChg chg="addSp modSp new mod">
        <pc:chgData name="luis cleto" userId="a76db6c301978307" providerId="LiveId" clId="{BB93E05D-BE05-4453-8BDD-E5B3B775B63B}" dt="2026-05-01T07:30:40.443" v="61619" actId="21"/>
        <pc:sldMkLst>
          <pc:docMk/>
          <pc:sldMk cId="2492418481" sldId="4231"/>
        </pc:sldMkLst>
        <pc:spChg chg="add mod">
          <ac:chgData name="luis cleto" userId="a76db6c301978307" providerId="LiveId" clId="{BB93E05D-BE05-4453-8BDD-E5B3B775B63B}" dt="2026-05-01T07:30:28.827" v="61618" actId="21"/>
          <ac:spMkLst>
            <pc:docMk/>
            <pc:sldMk cId="2492418481" sldId="4231"/>
            <ac:spMk id="3" creationId="{A306F07C-35AC-30DC-56CE-5D8AAEAC782E}"/>
          </ac:spMkLst>
        </pc:spChg>
        <pc:spChg chg="add mod">
          <ac:chgData name="luis cleto" userId="a76db6c301978307" providerId="LiveId" clId="{BB93E05D-BE05-4453-8BDD-E5B3B775B63B}" dt="2026-05-01T07:30:40.443" v="61619" actId="21"/>
          <ac:spMkLst>
            <pc:docMk/>
            <pc:sldMk cId="2492418481" sldId="4231"/>
            <ac:spMk id="5" creationId="{2AE7A5E8-176E-8828-0022-C03EBCB60123}"/>
          </ac:spMkLst>
        </pc:spChg>
      </pc:sldChg>
      <pc:sldChg chg="addSp modSp new mod">
        <pc:chgData name="luis cleto" userId="a76db6c301978307" providerId="LiveId" clId="{BB93E05D-BE05-4453-8BDD-E5B3B775B63B}" dt="2026-05-01T07:31:15.600" v="61621" actId="21"/>
        <pc:sldMkLst>
          <pc:docMk/>
          <pc:sldMk cId="4220658755" sldId="4232"/>
        </pc:sldMkLst>
        <pc:spChg chg="add mod">
          <ac:chgData name="luis cleto" userId="a76db6c301978307" providerId="LiveId" clId="{BB93E05D-BE05-4453-8BDD-E5B3B775B63B}" dt="2026-05-01T07:31:03.070" v="61620" actId="21"/>
          <ac:spMkLst>
            <pc:docMk/>
            <pc:sldMk cId="4220658755" sldId="4232"/>
            <ac:spMk id="3" creationId="{E2187D26-215A-DB01-396A-DD2D3571F019}"/>
          </ac:spMkLst>
        </pc:spChg>
        <pc:spChg chg="add mod">
          <ac:chgData name="luis cleto" userId="a76db6c301978307" providerId="LiveId" clId="{BB93E05D-BE05-4453-8BDD-E5B3B775B63B}" dt="2026-05-01T07:31:15.600" v="61621" actId="21"/>
          <ac:spMkLst>
            <pc:docMk/>
            <pc:sldMk cId="4220658755" sldId="4232"/>
            <ac:spMk id="5" creationId="{D6930B92-F1AD-5025-04C7-84301BCB876B}"/>
          </ac:spMkLst>
        </pc:spChg>
      </pc:sldChg>
      <pc:sldChg chg="addSp modSp new mod">
        <pc:chgData name="luis cleto" userId="a76db6c301978307" providerId="LiveId" clId="{BB93E05D-BE05-4453-8BDD-E5B3B775B63B}" dt="2026-05-01T07:31:31.773" v="61622" actId="21"/>
        <pc:sldMkLst>
          <pc:docMk/>
          <pc:sldMk cId="3105419258" sldId="4233"/>
        </pc:sldMkLst>
        <pc:spChg chg="add mod">
          <ac:chgData name="luis cleto" userId="a76db6c301978307" providerId="LiveId" clId="{BB93E05D-BE05-4453-8BDD-E5B3B775B63B}" dt="2026-05-01T07:31:31.773" v="61622" actId="21"/>
          <ac:spMkLst>
            <pc:docMk/>
            <pc:sldMk cId="3105419258" sldId="4233"/>
            <ac:spMk id="3" creationId="{4BD4E5E1-3F52-C84D-D7B0-3526ECC06AA9}"/>
          </ac:spMkLst>
        </pc:spChg>
      </pc:sldChg>
      <pc:sldChg chg="modSp add mod">
        <pc:chgData name="luis cleto" userId="a76db6c301978307" providerId="LiveId" clId="{BB93E05D-BE05-4453-8BDD-E5B3B775B63B}" dt="2026-05-01T08:09:20.338" v="62988" actId="1076"/>
        <pc:sldMkLst>
          <pc:docMk/>
          <pc:sldMk cId="735615499" sldId="4235"/>
        </pc:sldMkLst>
        <pc:spChg chg="mod">
          <ac:chgData name="luis cleto" userId="a76db6c301978307" providerId="LiveId" clId="{BB93E05D-BE05-4453-8BDD-E5B3B775B63B}" dt="2026-04-16T15:24:11.755" v="45196"/>
          <ac:spMkLst>
            <pc:docMk/>
            <pc:sldMk cId="735615499" sldId="4235"/>
            <ac:spMk id="2" creationId="{A5CC62B5-3D52-CD4F-9ABC-7DB4A4E36040}"/>
          </ac:spMkLst>
        </pc:spChg>
        <pc:spChg chg="mod">
          <ac:chgData name="luis cleto" userId="a76db6c301978307" providerId="LiveId" clId="{BB93E05D-BE05-4453-8BDD-E5B3B775B63B}" dt="2026-05-01T08:09:20.338" v="62988" actId="1076"/>
          <ac:spMkLst>
            <pc:docMk/>
            <pc:sldMk cId="735615499" sldId="4235"/>
            <ac:spMk id="3" creationId="{F1897F14-1275-80A1-DF8B-F7316C6F763C}"/>
          </ac:spMkLst>
        </pc:spChg>
      </pc:sldChg>
      <pc:sldChg chg="modSp add mod ord">
        <pc:chgData name="luis cleto" userId="a76db6c301978307" providerId="LiveId" clId="{BB93E05D-BE05-4453-8BDD-E5B3B775B63B}" dt="2026-04-24T11:12:37.923" v="53639"/>
        <pc:sldMkLst>
          <pc:docMk/>
          <pc:sldMk cId="466732749" sldId="4236"/>
        </pc:sldMkLst>
      </pc:sldChg>
      <pc:sldChg chg="modSp add mod ord">
        <pc:chgData name="luis cleto" userId="a76db6c301978307" providerId="LiveId" clId="{BB93E05D-BE05-4453-8BDD-E5B3B775B63B}" dt="2026-04-24T11:12:37.923" v="53639"/>
        <pc:sldMkLst>
          <pc:docMk/>
          <pc:sldMk cId="3355983192" sldId="4237"/>
        </pc:sldMkLst>
        <pc:spChg chg="mod">
          <ac:chgData name="luis cleto" userId="a76db6c301978307" providerId="LiveId" clId="{BB93E05D-BE05-4453-8BDD-E5B3B775B63B}" dt="2026-04-16T15:24:11.755" v="45196"/>
          <ac:spMkLst>
            <pc:docMk/>
            <pc:sldMk cId="3355983192" sldId="4237"/>
            <ac:spMk id="2" creationId="{D84D89A6-1AC2-3B23-A6D2-4FA9D38BCEC4}"/>
          </ac:spMkLst>
        </pc:spChg>
        <pc:graphicFrameChg chg="mod">
          <ac:chgData name="luis cleto" userId="a76db6c301978307" providerId="LiveId" clId="{BB93E05D-BE05-4453-8BDD-E5B3B775B63B}" dt="2026-04-24T09:49:42.371" v="51398" actId="1076"/>
          <ac:graphicFrameMkLst>
            <pc:docMk/>
            <pc:sldMk cId="3355983192" sldId="4237"/>
            <ac:graphicFrameMk id="6" creationId="{9736C186-5619-4048-A3AC-9C0A78191080}"/>
          </ac:graphicFrameMkLst>
        </pc:graphicFrameChg>
      </pc:sldChg>
      <pc:sldChg chg="addSp modSp new mod ord">
        <pc:chgData name="luis cleto" userId="a76db6c301978307" providerId="LiveId" clId="{BB93E05D-BE05-4453-8BDD-E5B3B775B63B}" dt="2026-04-24T11:12:37.923" v="53639"/>
        <pc:sldMkLst>
          <pc:docMk/>
          <pc:sldMk cId="3954240188" sldId="4238"/>
        </pc:sldMkLst>
      </pc:sldChg>
      <pc:sldChg chg="modSp add mod ord">
        <pc:chgData name="luis cleto" userId="a76db6c301978307" providerId="LiveId" clId="{BB93E05D-BE05-4453-8BDD-E5B3B775B63B}" dt="2026-04-24T11:12:37.923" v="53639"/>
        <pc:sldMkLst>
          <pc:docMk/>
          <pc:sldMk cId="3458307703" sldId="4239"/>
        </pc:sldMkLst>
      </pc:sldChg>
      <pc:sldChg chg="add ord">
        <pc:chgData name="luis cleto" userId="a76db6c301978307" providerId="LiveId" clId="{BB93E05D-BE05-4453-8BDD-E5B3B775B63B}" dt="2026-04-24T09:55:56.449" v="51501"/>
        <pc:sldMkLst>
          <pc:docMk/>
          <pc:sldMk cId="2762011721" sldId="4240"/>
        </pc:sldMkLst>
      </pc:sldChg>
      <pc:sldChg chg="modSp add mod ord">
        <pc:chgData name="luis cleto" userId="a76db6c301978307" providerId="LiveId" clId="{BB93E05D-BE05-4453-8BDD-E5B3B775B63B}" dt="2026-04-24T10:53:16.418" v="53452"/>
        <pc:sldMkLst>
          <pc:docMk/>
          <pc:sldMk cId="1913530128" sldId="4242"/>
        </pc:sldMkLst>
        <pc:spChg chg="mod">
          <ac:chgData name="luis cleto" userId="a76db6c301978307" providerId="LiveId" clId="{BB93E05D-BE05-4453-8BDD-E5B3B775B63B}" dt="2026-04-10T17:27:42.537" v="40036" actId="20577"/>
          <ac:spMkLst>
            <pc:docMk/>
            <pc:sldMk cId="1913530128" sldId="4242"/>
            <ac:spMk id="4" creationId="{C198DDC9-DA48-2E8A-E76D-B0CF6228C8B0}"/>
          </ac:spMkLst>
        </pc:spChg>
      </pc:sldChg>
      <pc:sldChg chg="modSp add mod ord">
        <pc:chgData name="luis cleto" userId="a76db6c301978307" providerId="LiveId" clId="{BB93E05D-BE05-4453-8BDD-E5B3B775B63B}" dt="2026-04-24T11:03:36.401" v="53623" actId="1076"/>
        <pc:sldMkLst>
          <pc:docMk/>
          <pc:sldMk cId="1252460456" sldId="4243"/>
        </pc:sldMkLst>
        <pc:spChg chg="mod">
          <ac:chgData name="luis cleto" userId="a76db6c301978307" providerId="LiveId" clId="{BB93E05D-BE05-4453-8BDD-E5B3B775B63B}" dt="2026-04-24T11:03:36.401" v="53623" actId="1076"/>
          <ac:spMkLst>
            <pc:docMk/>
            <pc:sldMk cId="1252460456" sldId="4243"/>
            <ac:spMk id="2" creationId="{C303E4AA-C1CE-7FEA-E320-9BB94CA67BD8}"/>
          </ac:spMkLst>
        </pc:spChg>
        <pc:graphicFrameChg chg="mod">
          <ac:chgData name="luis cleto" userId="a76db6c301978307" providerId="LiveId" clId="{BB93E05D-BE05-4453-8BDD-E5B3B775B63B}" dt="2026-04-24T11:03:31.778" v="53622" actId="1076"/>
          <ac:graphicFrameMkLst>
            <pc:docMk/>
            <pc:sldMk cId="1252460456" sldId="4243"/>
            <ac:graphicFrameMk id="6" creationId="{DA38461D-F5AE-2B2D-781B-739FCAD1B299}"/>
          </ac:graphicFrameMkLst>
        </pc:graphicFrameChg>
      </pc:sldChg>
      <pc:sldChg chg="modSp add mod">
        <pc:chgData name="luis cleto" userId="a76db6c301978307" providerId="LiveId" clId="{BB93E05D-BE05-4453-8BDD-E5B3B775B63B}" dt="2026-05-10T09:03:27.887" v="70975" actId="1076"/>
        <pc:sldMkLst>
          <pc:docMk/>
          <pc:sldMk cId="3462347543" sldId="4246"/>
        </pc:sldMkLst>
        <pc:spChg chg="mod">
          <ac:chgData name="luis cleto" userId="a76db6c301978307" providerId="LiveId" clId="{BB93E05D-BE05-4453-8BDD-E5B3B775B63B}" dt="2026-05-10T09:03:27.887" v="70975" actId="1076"/>
          <ac:spMkLst>
            <pc:docMk/>
            <pc:sldMk cId="3462347543" sldId="4246"/>
            <ac:spMk id="2" creationId="{C7621583-D496-386C-AC58-8242C438169A}"/>
          </ac:spMkLst>
        </pc:spChg>
        <pc:spChg chg="mod">
          <ac:chgData name="luis cleto" userId="a76db6c301978307" providerId="LiveId" clId="{BB93E05D-BE05-4453-8BDD-E5B3B775B63B}" dt="2026-04-16T15:24:11.755" v="45196"/>
          <ac:spMkLst>
            <pc:docMk/>
            <pc:sldMk cId="3462347543" sldId="4246"/>
            <ac:spMk id="3" creationId="{56BCB277-69F7-AA34-10EB-3DE86195E284}"/>
          </ac:spMkLst>
        </pc:spChg>
      </pc:sldChg>
      <pc:sldChg chg="addSp delSp modSp add mod ord">
        <pc:chgData name="luis cleto" userId="a76db6c301978307" providerId="LiveId" clId="{BB93E05D-BE05-4453-8BDD-E5B3B775B63B}" dt="2026-04-24T10:55:35.695" v="53494"/>
        <pc:sldMkLst>
          <pc:docMk/>
          <pc:sldMk cId="3067553017" sldId="4247"/>
        </pc:sldMkLst>
        <pc:spChg chg="mod">
          <ac:chgData name="luis cleto" userId="a76db6c301978307" providerId="LiveId" clId="{BB93E05D-BE05-4453-8BDD-E5B3B775B63B}" dt="2026-04-10T17:34:22.356" v="40314" actId="20577"/>
          <ac:spMkLst>
            <pc:docMk/>
            <pc:sldMk cId="3067553017" sldId="4247"/>
            <ac:spMk id="5" creationId="{D55C9F7E-191C-B45C-7EB2-B540A84A8433}"/>
          </ac:spMkLst>
        </pc:spChg>
      </pc:sldChg>
      <pc:sldChg chg="modSp add mod ord">
        <pc:chgData name="luis cleto" userId="a76db6c301978307" providerId="LiveId" clId="{BB93E05D-BE05-4453-8BDD-E5B3B775B63B}" dt="2026-04-24T11:15:54.292" v="53647"/>
        <pc:sldMkLst>
          <pc:docMk/>
          <pc:sldMk cId="917287658" sldId="4249"/>
        </pc:sldMkLst>
        <pc:spChg chg="mod">
          <ac:chgData name="luis cleto" userId="a76db6c301978307" providerId="LiveId" clId="{BB93E05D-BE05-4453-8BDD-E5B3B775B63B}" dt="2026-04-10T17:34:54.363" v="40330" actId="1076"/>
          <ac:spMkLst>
            <pc:docMk/>
            <pc:sldMk cId="917287658" sldId="4249"/>
            <ac:spMk id="10" creationId="{AA114259-F968-D36D-FC1F-CEFD30604E9C}"/>
          </ac:spMkLst>
        </pc:spChg>
      </pc:sldChg>
      <pc:sldChg chg="addSp modSp add mod ord">
        <pc:chgData name="luis cleto" userId="a76db6c301978307" providerId="LiveId" clId="{BB93E05D-BE05-4453-8BDD-E5B3B775B63B}" dt="2026-04-24T11:18:47.017" v="53653"/>
        <pc:sldMkLst>
          <pc:docMk/>
          <pc:sldMk cId="240214605" sldId="4250"/>
        </pc:sldMkLst>
        <pc:spChg chg="mod">
          <ac:chgData name="luis cleto" userId="a76db6c301978307" providerId="LiveId" clId="{BB93E05D-BE05-4453-8BDD-E5B3B775B63B}" dt="2026-04-10T17:35:11.970" v="40345" actId="20577"/>
          <ac:spMkLst>
            <pc:docMk/>
            <pc:sldMk cId="240214605" sldId="4250"/>
            <ac:spMk id="5" creationId="{FB01B526-4CF8-E0B2-5088-59C50946AA0A}"/>
          </ac:spMkLst>
        </pc:spChg>
      </pc:sldChg>
      <pc:sldChg chg="modSp add mod ord">
        <pc:chgData name="luis cleto" userId="a76db6c301978307" providerId="LiveId" clId="{BB93E05D-BE05-4453-8BDD-E5B3B775B63B}" dt="2026-04-24T11:19:30.924" v="53659"/>
        <pc:sldMkLst>
          <pc:docMk/>
          <pc:sldMk cId="1482004967" sldId="4252"/>
        </pc:sldMkLst>
        <pc:spChg chg="mod">
          <ac:chgData name="luis cleto" userId="a76db6c301978307" providerId="LiveId" clId="{BB93E05D-BE05-4453-8BDD-E5B3B775B63B}" dt="2026-04-10T17:35:37.133" v="40360" actId="20577"/>
          <ac:spMkLst>
            <pc:docMk/>
            <pc:sldMk cId="1482004967" sldId="4252"/>
            <ac:spMk id="10" creationId="{BB815B4C-96C1-3717-22E4-5A73C652D769}"/>
          </ac:spMkLst>
        </pc:spChg>
      </pc:sldChg>
      <pc:sldChg chg="addSp delSp modSp add mod ord">
        <pc:chgData name="luis cleto" userId="a76db6c301978307" providerId="LiveId" clId="{BB93E05D-BE05-4453-8BDD-E5B3B775B63B}" dt="2026-04-24T11:10:56.962" v="53635"/>
        <pc:sldMkLst>
          <pc:docMk/>
          <pc:sldMk cId="1567909340" sldId="4256"/>
        </pc:sldMkLst>
        <pc:spChg chg="add mod">
          <ac:chgData name="luis cleto" userId="a76db6c301978307" providerId="LiveId" clId="{BB93E05D-BE05-4453-8BDD-E5B3B775B63B}" dt="2026-04-10T17:43:56.447" v="40851" actId="20577"/>
          <ac:spMkLst>
            <pc:docMk/>
            <pc:sldMk cId="1567909340" sldId="4256"/>
            <ac:spMk id="6" creationId="{71489A1F-5DAC-490E-BAC8-0CF2360AB3FB}"/>
          </ac:spMkLst>
        </pc:spChg>
      </pc:sldChg>
      <pc:sldChg chg="modSp add mod ord">
        <pc:chgData name="luis cleto" userId="a76db6c301978307" providerId="LiveId" clId="{BB93E05D-BE05-4453-8BDD-E5B3B775B63B}" dt="2026-04-24T11:19:42.474" v="53661"/>
        <pc:sldMkLst>
          <pc:docMk/>
          <pc:sldMk cId="3810821816" sldId="4261"/>
        </pc:sldMkLst>
        <pc:spChg chg="mod">
          <ac:chgData name="luis cleto" userId="a76db6c301978307" providerId="LiveId" clId="{BB93E05D-BE05-4453-8BDD-E5B3B775B63B}" dt="2026-04-10T17:45:59.179" v="40913" actId="20577"/>
          <ac:spMkLst>
            <pc:docMk/>
            <pc:sldMk cId="3810821816" sldId="4261"/>
            <ac:spMk id="6" creationId="{A18503F5-BA47-018D-CFB6-76D3987B3D52}"/>
          </ac:spMkLst>
        </pc:spChg>
      </pc:sldChg>
      <pc:sldChg chg="addSp modSp new mod">
        <pc:chgData name="luis cleto" userId="a76db6c301978307" providerId="LiveId" clId="{BB93E05D-BE05-4453-8BDD-E5B3B775B63B}" dt="2026-04-12T09:00:17.983" v="41856" actId="207"/>
        <pc:sldMkLst>
          <pc:docMk/>
          <pc:sldMk cId="1311898593" sldId="4304"/>
        </pc:sldMkLst>
        <pc:spChg chg="add mod">
          <ac:chgData name="luis cleto" userId="a76db6c301978307" providerId="LiveId" clId="{BB93E05D-BE05-4453-8BDD-E5B3B775B63B}" dt="2026-04-12T09:00:17.983" v="41856" actId="207"/>
          <ac:spMkLst>
            <pc:docMk/>
            <pc:sldMk cId="1311898593" sldId="4304"/>
            <ac:spMk id="3" creationId="{D4827D51-4D82-1520-AB5F-D75213B75379}"/>
          </ac:spMkLst>
        </pc:spChg>
      </pc:sldChg>
      <pc:sldChg chg="addSp modSp new mod">
        <pc:chgData name="luis cleto" userId="a76db6c301978307" providerId="LiveId" clId="{BB93E05D-BE05-4453-8BDD-E5B3B775B63B}" dt="2026-04-12T09:09:17.932" v="42183" actId="255"/>
        <pc:sldMkLst>
          <pc:docMk/>
          <pc:sldMk cId="3332411479" sldId="4305"/>
        </pc:sldMkLst>
        <pc:spChg chg="add mod">
          <ac:chgData name="luis cleto" userId="a76db6c301978307" providerId="LiveId" clId="{BB93E05D-BE05-4453-8BDD-E5B3B775B63B}" dt="2026-04-12T09:09:17.932" v="42183" actId="255"/>
          <ac:spMkLst>
            <pc:docMk/>
            <pc:sldMk cId="3332411479" sldId="4305"/>
            <ac:spMk id="3" creationId="{E896C793-76C4-C2E2-01A1-BCE7BAB2CD70}"/>
          </ac:spMkLst>
        </pc:spChg>
      </pc:sldChg>
      <pc:sldChg chg="addSp modSp new mod">
        <pc:chgData name="luis cleto" userId="a76db6c301978307" providerId="LiveId" clId="{BB93E05D-BE05-4453-8BDD-E5B3B775B63B}" dt="2026-04-12T09:14:02.693" v="42301" actId="20577"/>
        <pc:sldMkLst>
          <pc:docMk/>
          <pc:sldMk cId="321947069" sldId="4306"/>
        </pc:sldMkLst>
        <pc:spChg chg="add mod">
          <ac:chgData name="luis cleto" userId="a76db6c301978307" providerId="LiveId" clId="{BB93E05D-BE05-4453-8BDD-E5B3B775B63B}" dt="2026-04-12T09:14:02.693" v="42301" actId="20577"/>
          <ac:spMkLst>
            <pc:docMk/>
            <pc:sldMk cId="321947069" sldId="4306"/>
            <ac:spMk id="3" creationId="{430ABC4D-6126-F8D4-2A28-64CB69A28E02}"/>
          </ac:spMkLst>
        </pc:spChg>
      </pc:sldChg>
      <pc:sldChg chg="addSp modSp new mod">
        <pc:chgData name="luis cleto" userId="a76db6c301978307" providerId="LiveId" clId="{BB93E05D-BE05-4453-8BDD-E5B3B775B63B}" dt="2026-04-12T09:25:55.991" v="42855" actId="20577"/>
        <pc:sldMkLst>
          <pc:docMk/>
          <pc:sldMk cId="2725656692" sldId="4307"/>
        </pc:sldMkLst>
        <pc:spChg chg="add mod">
          <ac:chgData name="luis cleto" userId="a76db6c301978307" providerId="LiveId" clId="{BB93E05D-BE05-4453-8BDD-E5B3B775B63B}" dt="2026-04-12T09:25:55.991" v="42855" actId="20577"/>
          <ac:spMkLst>
            <pc:docMk/>
            <pc:sldMk cId="2725656692" sldId="4307"/>
            <ac:spMk id="3" creationId="{9395274C-6C08-9434-A773-B8383DAB334D}"/>
          </ac:spMkLst>
        </pc:spChg>
      </pc:sldChg>
      <pc:sldChg chg="addSp modSp new mod">
        <pc:chgData name="luis cleto" userId="a76db6c301978307" providerId="LiveId" clId="{BB93E05D-BE05-4453-8BDD-E5B3B775B63B}" dt="2026-04-12T09:28:00.747" v="42979" actId="255"/>
        <pc:sldMkLst>
          <pc:docMk/>
          <pc:sldMk cId="3665906431" sldId="4308"/>
        </pc:sldMkLst>
        <pc:spChg chg="add mod">
          <ac:chgData name="luis cleto" userId="a76db6c301978307" providerId="LiveId" clId="{BB93E05D-BE05-4453-8BDD-E5B3B775B63B}" dt="2026-04-12T09:28:00.747" v="42979" actId="255"/>
          <ac:spMkLst>
            <pc:docMk/>
            <pc:sldMk cId="3665906431" sldId="4308"/>
            <ac:spMk id="3" creationId="{7811C74F-465E-C009-289A-A7989CF8C6EB}"/>
          </ac:spMkLst>
        </pc:spChg>
      </pc:sldChg>
      <pc:sldChg chg="addSp modSp new mod">
        <pc:chgData name="luis cleto" userId="a76db6c301978307" providerId="LiveId" clId="{BB93E05D-BE05-4453-8BDD-E5B3B775B63B}" dt="2026-04-12T09:31:06.742" v="43093" actId="20577"/>
        <pc:sldMkLst>
          <pc:docMk/>
          <pc:sldMk cId="3348500010" sldId="4309"/>
        </pc:sldMkLst>
        <pc:spChg chg="add mod">
          <ac:chgData name="luis cleto" userId="a76db6c301978307" providerId="LiveId" clId="{BB93E05D-BE05-4453-8BDD-E5B3B775B63B}" dt="2026-04-12T09:31:06.742" v="43093" actId="20577"/>
          <ac:spMkLst>
            <pc:docMk/>
            <pc:sldMk cId="3348500010" sldId="4309"/>
            <ac:spMk id="3" creationId="{E95A49E0-054C-C989-5921-ABBD87198275}"/>
          </ac:spMkLst>
        </pc:spChg>
      </pc:sldChg>
      <pc:sldChg chg="addSp modSp new mod">
        <pc:chgData name="luis cleto" userId="a76db6c301978307" providerId="LiveId" clId="{BB93E05D-BE05-4453-8BDD-E5B3B775B63B}" dt="2026-04-12T09:34:39.807" v="43139" actId="207"/>
        <pc:sldMkLst>
          <pc:docMk/>
          <pc:sldMk cId="565260728" sldId="4310"/>
        </pc:sldMkLst>
        <pc:spChg chg="add mod">
          <ac:chgData name="luis cleto" userId="a76db6c301978307" providerId="LiveId" clId="{BB93E05D-BE05-4453-8BDD-E5B3B775B63B}" dt="2026-04-12T09:34:39.807" v="43139" actId="207"/>
          <ac:spMkLst>
            <pc:docMk/>
            <pc:sldMk cId="565260728" sldId="4310"/>
            <ac:spMk id="3" creationId="{237F550E-F488-10F4-07FA-2A09E85E3164}"/>
          </ac:spMkLst>
        </pc:spChg>
        <pc:spChg chg="add mod">
          <ac:chgData name="luis cleto" userId="a76db6c301978307" providerId="LiveId" clId="{BB93E05D-BE05-4453-8BDD-E5B3B775B63B}" dt="2026-04-12T09:33:39.771" v="43123" actId="255"/>
          <ac:spMkLst>
            <pc:docMk/>
            <pc:sldMk cId="565260728" sldId="4310"/>
            <ac:spMk id="4" creationId="{80B80D6B-C49A-3F67-A545-5B6EFFE74AE8}"/>
          </ac:spMkLst>
        </pc:spChg>
      </pc:sldChg>
      <pc:sldChg chg="addSp modSp new mod">
        <pc:chgData name="luis cleto" userId="a76db6c301978307" providerId="LiveId" clId="{BB93E05D-BE05-4453-8BDD-E5B3B775B63B}" dt="2026-04-12T09:38:45.912" v="43254" actId="14100"/>
        <pc:sldMkLst>
          <pc:docMk/>
          <pc:sldMk cId="1711847112" sldId="4311"/>
        </pc:sldMkLst>
        <pc:spChg chg="add mod">
          <ac:chgData name="luis cleto" userId="a76db6c301978307" providerId="LiveId" clId="{BB93E05D-BE05-4453-8BDD-E5B3B775B63B}" dt="2026-04-12T09:37:37.161" v="43244" actId="1076"/>
          <ac:spMkLst>
            <pc:docMk/>
            <pc:sldMk cId="1711847112" sldId="4311"/>
            <ac:spMk id="4" creationId="{15F304F0-F369-FE97-04FF-098E52D2161F}"/>
          </ac:spMkLst>
        </pc:spChg>
        <pc:spChg chg="add mod">
          <ac:chgData name="luis cleto" userId="a76db6c301978307" providerId="LiveId" clId="{BB93E05D-BE05-4453-8BDD-E5B3B775B63B}" dt="2026-04-12T09:38:06.009" v="43248" actId="1076"/>
          <ac:spMkLst>
            <pc:docMk/>
            <pc:sldMk cId="1711847112" sldId="4311"/>
            <ac:spMk id="8" creationId="{FD6E2591-2951-EC99-4220-4880415DF3F8}"/>
          </ac:spMkLst>
        </pc:spChg>
        <pc:spChg chg="add mod">
          <ac:chgData name="luis cleto" userId="a76db6c301978307" providerId="LiveId" clId="{BB93E05D-BE05-4453-8BDD-E5B3B775B63B}" dt="2026-04-12T09:38:24.413" v="43251" actId="14100"/>
          <ac:spMkLst>
            <pc:docMk/>
            <pc:sldMk cId="1711847112" sldId="4311"/>
            <ac:spMk id="12" creationId="{C90CFCEF-46A8-A446-73CC-B24E272A0180}"/>
          </ac:spMkLst>
        </pc:spChg>
        <pc:spChg chg="add mod">
          <ac:chgData name="luis cleto" userId="a76db6c301978307" providerId="LiveId" clId="{BB93E05D-BE05-4453-8BDD-E5B3B775B63B}" dt="2026-04-12T09:38:45.912" v="43254" actId="14100"/>
          <ac:spMkLst>
            <pc:docMk/>
            <pc:sldMk cId="1711847112" sldId="4311"/>
            <ac:spMk id="14" creationId="{C4588EFE-8CDE-8BDE-3EFA-5FE735FEDD77}"/>
          </ac:spMkLst>
        </pc:spChg>
      </pc:sldChg>
      <pc:sldChg chg="addSp delSp modSp new mod">
        <pc:chgData name="luis cleto" userId="a76db6c301978307" providerId="LiveId" clId="{BB93E05D-BE05-4453-8BDD-E5B3B775B63B}" dt="2026-04-12T09:40:05.986" v="43268" actId="1076"/>
        <pc:sldMkLst>
          <pc:docMk/>
          <pc:sldMk cId="3780897091" sldId="4312"/>
        </pc:sldMkLst>
        <pc:spChg chg="add mod">
          <ac:chgData name="luis cleto" userId="a76db6c301978307" providerId="LiveId" clId="{BB93E05D-BE05-4453-8BDD-E5B3B775B63B}" dt="2026-04-12T09:39:09.554" v="43258" actId="14100"/>
          <ac:spMkLst>
            <pc:docMk/>
            <pc:sldMk cId="3780897091" sldId="4312"/>
            <ac:spMk id="4" creationId="{891B80ED-67FF-0B67-F5DB-ED3B736AF064}"/>
          </ac:spMkLst>
        </pc:spChg>
        <pc:spChg chg="add mod">
          <ac:chgData name="luis cleto" userId="a76db6c301978307" providerId="LiveId" clId="{BB93E05D-BE05-4453-8BDD-E5B3B775B63B}" dt="2026-04-12T09:39:28.744" v="43262" actId="14100"/>
          <ac:spMkLst>
            <pc:docMk/>
            <pc:sldMk cId="3780897091" sldId="4312"/>
            <ac:spMk id="8" creationId="{57EC6C09-EFFB-5C69-2F8F-8833E8F927B2}"/>
          </ac:spMkLst>
        </pc:spChg>
        <pc:spChg chg="add mod">
          <ac:chgData name="luis cleto" userId="a76db6c301978307" providerId="LiveId" clId="{BB93E05D-BE05-4453-8BDD-E5B3B775B63B}" dt="2026-04-12T09:39:50.389" v="43266" actId="20577"/>
          <ac:spMkLst>
            <pc:docMk/>
            <pc:sldMk cId="3780897091" sldId="4312"/>
            <ac:spMk id="11" creationId="{7516C1E4-9963-D9BE-141C-EC86CD3231A1}"/>
          </ac:spMkLst>
        </pc:spChg>
        <pc:spChg chg="add mod">
          <ac:chgData name="luis cleto" userId="a76db6c301978307" providerId="LiveId" clId="{BB93E05D-BE05-4453-8BDD-E5B3B775B63B}" dt="2026-04-12T09:40:05.986" v="43268" actId="1076"/>
          <ac:spMkLst>
            <pc:docMk/>
            <pc:sldMk cId="3780897091" sldId="4312"/>
            <ac:spMk id="14" creationId="{C744AA99-6D8E-D959-1C9A-6D56E60CC571}"/>
          </ac:spMkLst>
        </pc:spChg>
      </pc:sldChg>
      <pc:sldChg chg="addSp modSp add mod">
        <pc:chgData name="luis cleto" userId="a76db6c301978307" providerId="LiveId" clId="{BB93E05D-BE05-4453-8BDD-E5B3B775B63B}" dt="2026-04-12T09:33:08.333" v="43117" actId="255"/>
        <pc:sldMkLst>
          <pc:docMk/>
          <pc:sldMk cId="2263458429" sldId="4313"/>
        </pc:sldMkLst>
        <pc:spChg chg="mod">
          <ac:chgData name="luis cleto" userId="a76db6c301978307" providerId="LiveId" clId="{BB93E05D-BE05-4453-8BDD-E5B3B775B63B}" dt="2026-04-12T09:33:08.333" v="43117" actId="255"/>
          <ac:spMkLst>
            <pc:docMk/>
            <pc:sldMk cId="2263458429" sldId="4313"/>
            <ac:spMk id="3" creationId="{49262813-7A52-BB34-1A21-20DF9DAD876B}"/>
          </ac:spMkLst>
        </pc:spChg>
        <pc:spChg chg="add mod">
          <ac:chgData name="luis cleto" userId="a76db6c301978307" providerId="LiveId" clId="{BB93E05D-BE05-4453-8BDD-E5B3B775B63B}" dt="2026-04-12T09:31:58.362" v="43100" actId="1076"/>
          <ac:spMkLst>
            <pc:docMk/>
            <pc:sldMk cId="2263458429" sldId="4313"/>
            <ac:spMk id="4" creationId="{F268F044-9794-53A0-FB4D-96681D83155C}"/>
          </ac:spMkLst>
        </pc:spChg>
      </pc:sldChg>
      <pc:sldChg chg="addSp modSp add mod">
        <pc:chgData name="luis cleto" userId="a76db6c301978307" providerId="LiveId" clId="{BB93E05D-BE05-4453-8BDD-E5B3B775B63B}" dt="2026-04-12T09:36:05.302" v="43164" actId="207"/>
        <pc:sldMkLst>
          <pc:docMk/>
          <pc:sldMk cId="3279867130" sldId="4314"/>
        </pc:sldMkLst>
        <pc:spChg chg="mod">
          <ac:chgData name="luis cleto" userId="a76db6c301978307" providerId="LiveId" clId="{BB93E05D-BE05-4453-8BDD-E5B3B775B63B}" dt="2026-04-12T09:36:05.302" v="43164" actId="207"/>
          <ac:spMkLst>
            <pc:docMk/>
            <pc:sldMk cId="3279867130" sldId="4314"/>
            <ac:spMk id="3" creationId="{5CAAED62-4807-360C-B125-A4DFB917817A}"/>
          </ac:spMkLst>
        </pc:spChg>
        <pc:spChg chg="add mod">
          <ac:chgData name="luis cleto" userId="a76db6c301978307" providerId="LiveId" clId="{BB93E05D-BE05-4453-8BDD-E5B3B775B63B}" dt="2026-04-12T09:35:07.657" v="43146" actId="1076"/>
          <ac:spMkLst>
            <pc:docMk/>
            <pc:sldMk cId="3279867130" sldId="4314"/>
            <ac:spMk id="4" creationId="{4865F3F6-77F0-B535-1731-F557794DDFD2}"/>
          </ac:spMkLst>
        </pc:spChg>
      </pc:sldChg>
      <pc:sldChg chg="modSp add mod">
        <pc:chgData name="luis cleto" userId="a76db6c301978307" providerId="LiveId" clId="{BB93E05D-BE05-4453-8BDD-E5B3B775B63B}" dt="2026-04-12T09:37:01.875" v="43242" actId="20577"/>
        <pc:sldMkLst>
          <pc:docMk/>
          <pc:sldMk cId="2344879961" sldId="4315"/>
        </pc:sldMkLst>
        <pc:spChg chg="mod">
          <ac:chgData name="luis cleto" userId="a76db6c301978307" providerId="LiveId" clId="{BB93E05D-BE05-4453-8BDD-E5B3B775B63B}" dt="2026-04-12T09:37:01.875" v="43242" actId="20577"/>
          <ac:spMkLst>
            <pc:docMk/>
            <pc:sldMk cId="2344879961" sldId="4315"/>
            <ac:spMk id="3" creationId="{9614C5CC-A119-3284-59FC-A038FC9C8FDA}"/>
          </ac:spMkLst>
        </pc:spChg>
      </pc:sldChg>
      <pc:sldChg chg="addSp modSp new mod ord">
        <pc:chgData name="luis cleto" userId="a76db6c301978307" providerId="LiveId" clId="{BB93E05D-BE05-4453-8BDD-E5B3B775B63B}" dt="2026-04-12T08:53:52.101" v="41635" actId="1076"/>
        <pc:sldMkLst>
          <pc:docMk/>
          <pc:sldMk cId="1591221035" sldId="4316"/>
        </pc:sldMkLst>
        <pc:spChg chg="add mod">
          <ac:chgData name="luis cleto" userId="a76db6c301978307" providerId="LiveId" clId="{BB93E05D-BE05-4453-8BDD-E5B3B775B63B}" dt="2026-04-12T08:53:52.101" v="41635" actId="1076"/>
          <ac:spMkLst>
            <pc:docMk/>
            <pc:sldMk cId="1591221035" sldId="4316"/>
            <ac:spMk id="3" creationId="{AB78E726-E265-1AB7-721F-21F886134455}"/>
          </ac:spMkLst>
        </pc:spChg>
      </pc:sldChg>
      <pc:sldChg chg="modSp add mod">
        <pc:chgData name="luis cleto" userId="a76db6c301978307" providerId="LiveId" clId="{BB93E05D-BE05-4453-8BDD-E5B3B775B63B}" dt="2026-04-10T08:50:06.744" v="34310" actId="20577"/>
        <pc:sldMkLst>
          <pc:docMk/>
          <pc:sldMk cId="498405427" sldId="4318"/>
        </pc:sldMkLst>
        <pc:spChg chg="mod">
          <ac:chgData name="luis cleto" userId="a76db6c301978307" providerId="LiveId" clId="{BB93E05D-BE05-4453-8BDD-E5B3B775B63B}" dt="2026-04-10T08:50:06.744" v="34310" actId="20577"/>
          <ac:spMkLst>
            <pc:docMk/>
            <pc:sldMk cId="498405427" sldId="4318"/>
            <ac:spMk id="5" creationId="{35AA65BF-3B65-755D-0C64-0D6FDFAD78E4}"/>
          </ac:spMkLst>
        </pc:spChg>
      </pc:sldChg>
      <pc:sldChg chg="modSp add mod">
        <pc:chgData name="luis cleto" userId="a76db6c301978307" providerId="LiveId" clId="{BB93E05D-BE05-4453-8BDD-E5B3B775B63B}" dt="2026-04-10T08:52:45.644" v="34325" actId="20577"/>
        <pc:sldMkLst>
          <pc:docMk/>
          <pc:sldMk cId="2679816307" sldId="4320"/>
        </pc:sldMkLst>
        <pc:spChg chg="mod">
          <ac:chgData name="luis cleto" userId="a76db6c301978307" providerId="LiveId" clId="{BB93E05D-BE05-4453-8BDD-E5B3B775B63B}" dt="2026-04-10T08:52:45.644" v="34325" actId="20577"/>
          <ac:spMkLst>
            <pc:docMk/>
            <pc:sldMk cId="2679816307" sldId="4320"/>
            <ac:spMk id="5" creationId="{F36BFEBA-E739-855C-B6B8-B0EE73BA9F99}"/>
          </ac:spMkLst>
        </pc:spChg>
      </pc:sldChg>
      <pc:sldChg chg="modSp add mod">
        <pc:chgData name="luis cleto" userId="a76db6c301978307" providerId="LiveId" clId="{BB93E05D-BE05-4453-8BDD-E5B3B775B63B}" dt="2026-04-10T08:55:03.954" v="34338" actId="20577"/>
        <pc:sldMkLst>
          <pc:docMk/>
          <pc:sldMk cId="1016774558" sldId="4322"/>
        </pc:sldMkLst>
        <pc:spChg chg="mod">
          <ac:chgData name="luis cleto" userId="a76db6c301978307" providerId="LiveId" clId="{BB93E05D-BE05-4453-8BDD-E5B3B775B63B}" dt="2026-04-10T08:55:03.954" v="34338" actId="20577"/>
          <ac:spMkLst>
            <pc:docMk/>
            <pc:sldMk cId="1016774558" sldId="4322"/>
            <ac:spMk id="5" creationId="{3BD58C38-F5BE-02A8-20D4-65CF3149286D}"/>
          </ac:spMkLst>
        </pc:spChg>
      </pc:sldChg>
      <pc:sldChg chg="modSp add mod">
        <pc:chgData name="luis cleto" userId="a76db6c301978307" providerId="LiveId" clId="{BB93E05D-BE05-4453-8BDD-E5B3B775B63B}" dt="2026-04-10T10:31:07.087" v="35270" actId="20577"/>
        <pc:sldMkLst>
          <pc:docMk/>
          <pc:sldMk cId="1731374684" sldId="4323"/>
        </pc:sldMkLst>
        <pc:spChg chg="mod">
          <ac:chgData name="luis cleto" userId="a76db6c301978307" providerId="LiveId" clId="{BB93E05D-BE05-4453-8BDD-E5B3B775B63B}" dt="2026-04-10T10:31:07.087" v="35270" actId="20577"/>
          <ac:spMkLst>
            <pc:docMk/>
            <pc:sldMk cId="1731374684" sldId="4323"/>
            <ac:spMk id="3" creationId="{6D8369CE-859F-A8D7-536B-0841E1CB298C}"/>
          </ac:spMkLst>
        </pc:spChg>
      </pc:sldChg>
      <pc:sldChg chg="addSp modSp new mod">
        <pc:chgData name="luis cleto" userId="a76db6c301978307" providerId="LiveId" clId="{BB93E05D-BE05-4453-8BDD-E5B3B775B63B}" dt="2026-04-10T08:55:47.343" v="34343" actId="1076"/>
        <pc:sldMkLst>
          <pc:docMk/>
          <pc:sldMk cId="3069816823" sldId="4324"/>
        </pc:sldMkLst>
        <pc:spChg chg="add mod">
          <ac:chgData name="luis cleto" userId="a76db6c301978307" providerId="LiveId" clId="{BB93E05D-BE05-4453-8BDD-E5B3B775B63B}" dt="2026-04-10T08:55:47.343" v="34343" actId="1076"/>
          <ac:spMkLst>
            <pc:docMk/>
            <pc:sldMk cId="3069816823" sldId="4324"/>
            <ac:spMk id="3" creationId="{D4A6E336-300C-1D84-23FA-94B50FE43F23}"/>
          </ac:spMkLst>
        </pc:spChg>
      </pc:sldChg>
      <pc:sldChg chg="modSp add mod">
        <pc:chgData name="luis cleto" userId="a76db6c301978307" providerId="LiveId" clId="{BB93E05D-BE05-4453-8BDD-E5B3B775B63B}" dt="2026-04-10T08:57:16.411" v="34356" actId="20577"/>
        <pc:sldMkLst>
          <pc:docMk/>
          <pc:sldMk cId="3634146525" sldId="4325"/>
        </pc:sldMkLst>
        <pc:spChg chg="mod">
          <ac:chgData name="luis cleto" userId="a76db6c301978307" providerId="LiveId" clId="{BB93E05D-BE05-4453-8BDD-E5B3B775B63B}" dt="2026-04-10T08:57:16.411" v="34356" actId="20577"/>
          <ac:spMkLst>
            <pc:docMk/>
            <pc:sldMk cId="3634146525" sldId="4325"/>
            <ac:spMk id="5" creationId="{5C7B2842-E38B-CD17-2B37-B6C665924ADA}"/>
          </ac:spMkLst>
        </pc:spChg>
      </pc:sldChg>
      <pc:sldChg chg="add">
        <pc:chgData name="luis cleto" userId="a76db6c301978307" providerId="LiveId" clId="{BB93E05D-BE05-4453-8BDD-E5B3B775B63B}" dt="2026-04-10T08:57:07.814" v="34344"/>
        <pc:sldMkLst>
          <pc:docMk/>
          <pc:sldMk cId="3213414982" sldId="4326"/>
        </pc:sldMkLst>
      </pc:sldChg>
      <pc:sldChg chg="modSp add mod">
        <pc:chgData name="luis cleto" userId="a76db6c301978307" providerId="LiveId" clId="{BB93E05D-BE05-4453-8BDD-E5B3B775B63B}" dt="2026-04-10T08:59:23.193" v="34369" actId="20577"/>
        <pc:sldMkLst>
          <pc:docMk/>
          <pc:sldMk cId="2598214883" sldId="4327"/>
        </pc:sldMkLst>
        <pc:spChg chg="mod">
          <ac:chgData name="luis cleto" userId="a76db6c301978307" providerId="LiveId" clId="{BB93E05D-BE05-4453-8BDD-E5B3B775B63B}" dt="2026-04-10T08:59:23.193" v="34369" actId="20577"/>
          <ac:spMkLst>
            <pc:docMk/>
            <pc:sldMk cId="2598214883" sldId="4327"/>
            <ac:spMk id="5" creationId="{A241E14D-D4C2-F626-9634-F5FF0A7A7427}"/>
          </ac:spMkLst>
        </pc:spChg>
      </pc:sldChg>
      <pc:sldChg chg="add">
        <pc:chgData name="luis cleto" userId="a76db6c301978307" providerId="LiveId" clId="{BB93E05D-BE05-4453-8BDD-E5B3B775B63B}" dt="2026-04-10T08:59:13.018" v="34357"/>
        <pc:sldMkLst>
          <pc:docMk/>
          <pc:sldMk cId="2851301478" sldId="4328"/>
        </pc:sldMkLst>
      </pc:sldChg>
      <pc:sldChg chg="modSp add mod">
        <pc:chgData name="luis cleto" userId="a76db6c301978307" providerId="LiveId" clId="{BB93E05D-BE05-4453-8BDD-E5B3B775B63B}" dt="2026-04-10T09:00:50.805" v="34382" actId="20577"/>
        <pc:sldMkLst>
          <pc:docMk/>
          <pc:sldMk cId="2897419790" sldId="4329"/>
        </pc:sldMkLst>
        <pc:spChg chg="mod">
          <ac:chgData name="luis cleto" userId="a76db6c301978307" providerId="LiveId" clId="{BB93E05D-BE05-4453-8BDD-E5B3B775B63B}" dt="2026-04-10T09:00:50.805" v="34382" actId="20577"/>
          <ac:spMkLst>
            <pc:docMk/>
            <pc:sldMk cId="2897419790" sldId="4329"/>
            <ac:spMk id="5" creationId="{D312EEAB-08D8-6167-C518-692F7CDBC9CC}"/>
          </ac:spMkLst>
        </pc:spChg>
      </pc:sldChg>
      <pc:sldChg chg="add">
        <pc:chgData name="luis cleto" userId="a76db6c301978307" providerId="LiveId" clId="{BB93E05D-BE05-4453-8BDD-E5B3B775B63B}" dt="2026-04-10T09:00:42.204" v="34370"/>
        <pc:sldMkLst>
          <pc:docMk/>
          <pc:sldMk cId="2615160760" sldId="4330"/>
        </pc:sldMkLst>
      </pc:sldChg>
      <pc:sldChg chg="add">
        <pc:chgData name="luis cleto" userId="a76db6c301978307" providerId="LiveId" clId="{BB93E05D-BE05-4453-8BDD-E5B3B775B63B}" dt="2026-04-10T09:00:42.204" v="34370"/>
        <pc:sldMkLst>
          <pc:docMk/>
          <pc:sldMk cId="3950736321" sldId="4331"/>
        </pc:sldMkLst>
      </pc:sldChg>
      <pc:sldChg chg="modSp add mod">
        <pc:chgData name="luis cleto" userId="a76db6c301978307" providerId="LiveId" clId="{BB93E05D-BE05-4453-8BDD-E5B3B775B63B}" dt="2026-04-10T09:01:56.504" v="34395" actId="20577"/>
        <pc:sldMkLst>
          <pc:docMk/>
          <pc:sldMk cId="1670926100" sldId="4332"/>
        </pc:sldMkLst>
        <pc:spChg chg="mod">
          <ac:chgData name="luis cleto" userId="a76db6c301978307" providerId="LiveId" clId="{BB93E05D-BE05-4453-8BDD-E5B3B775B63B}" dt="2026-04-10T09:01:56.504" v="34395" actId="20577"/>
          <ac:spMkLst>
            <pc:docMk/>
            <pc:sldMk cId="1670926100" sldId="4332"/>
            <ac:spMk id="5" creationId="{C2146F4D-5476-85F0-BA2D-E18311ECFBCD}"/>
          </ac:spMkLst>
        </pc:spChg>
      </pc:sldChg>
      <pc:sldChg chg="add">
        <pc:chgData name="luis cleto" userId="a76db6c301978307" providerId="LiveId" clId="{BB93E05D-BE05-4453-8BDD-E5B3B775B63B}" dt="2026-04-10T09:01:48.787" v="34383"/>
        <pc:sldMkLst>
          <pc:docMk/>
          <pc:sldMk cId="693819730" sldId="4333"/>
        </pc:sldMkLst>
      </pc:sldChg>
      <pc:sldChg chg="modSp add mod">
        <pc:chgData name="luis cleto" userId="a76db6c301978307" providerId="LiveId" clId="{BB93E05D-BE05-4453-8BDD-E5B3B775B63B}" dt="2026-04-10T09:03:00.881" v="34408" actId="20577"/>
        <pc:sldMkLst>
          <pc:docMk/>
          <pc:sldMk cId="572656108" sldId="4334"/>
        </pc:sldMkLst>
        <pc:spChg chg="mod">
          <ac:chgData name="luis cleto" userId="a76db6c301978307" providerId="LiveId" clId="{BB93E05D-BE05-4453-8BDD-E5B3B775B63B}" dt="2026-04-10T09:03:00.881" v="34408" actId="20577"/>
          <ac:spMkLst>
            <pc:docMk/>
            <pc:sldMk cId="572656108" sldId="4334"/>
            <ac:spMk id="5" creationId="{434F141B-092E-9623-BC88-F031E538E2D5}"/>
          </ac:spMkLst>
        </pc:spChg>
      </pc:sldChg>
      <pc:sldChg chg="modSp add mod">
        <pc:chgData name="luis cleto" userId="a76db6c301978307" providerId="LiveId" clId="{BB93E05D-BE05-4453-8BDD-E5B3B775B63B}" dt="2026-04-10T10:31:34.802" v="35271" actId="255"/>
        <pc:sldMkLst>
          <pc:docMk/>
          <pc:sldMk cId="4121808862" sldId="4335"/>
        </pc:sldMkLst>
        <pc:spChg chg="mod">
          <ac:chgData name="luis cleto" userId="a76db6c301978307" providerId="LiveId" clId="{BB93E05D-BE05-4453-8BDD-E5B3B775B63B}" dt="2026-04-10T10:31:34.802" v="35271" actId="255"/>
          <ac:spMkLst>
            <pc:docMk/>
            <pc:sldMk cId="4121808862" sldId="4335"/>
            <ac:spMk id="3" creationId="{FA0D8C28-8C27-9E90-C55B-4D81FBC9F857}"/>
          </ac:spMkLst>
        </pc:spChg>
      </pc:sldChg>
      <pc:sldChg chg="modSp add mod">
        <pc:chgData name="luis cleto" userId="a76db6c301978307" providerId="LiveId" clId="{BB93E05D-BE05-4453-8BDD-E5B3B775B63B}" dt="2026-04-10T09:04:00.184" v="34421" actId="20577"/>
        <pc:sldMkLst>
          <pc:docMk/>
          <pc:sldMk cId="3707047086" sldId="4336"/>
        </pc:sldMkLst>
        <pc:spChg chg="mod">
          <ac:chgData name="luis cleto" userId="a76db6c301978307" providerId="LiveId" clId="{BB93E05D-BE05-4453-8BDD-E5B3B775B63B}" dt="2026-04-10T09:04:00.184" v="34421" actId="20577"/>
          <ac:spMkLst>
            <pc:docMk/>
            <pc:sldMk cId="3707047086" sldId="4336"/>
            <ac:spMk id="5" creationId="{4B2FA5A5-EDF6-2921-84C0-534FDD7DD50D}"/>
          </ac:spMkLst>
        </pc:spChg>
      </pc:sldChg>
      <pc:sldChg chg="add">
        <pc:chgData name="luis cleto" userId="a76db6c301978307" providerId="LiveId" clId="{BB93E05D-BE05-4453-8BDD-E5B3B775B63B}" dt="2026-04-10T09:03:51.034" v="34409"/>
        <pc:sldMkLst>
          <pc:docMk/>
          <pc:sldMk cId="1334254999" sldId="4337"/>
        </pc:sldMkLst>
      </pc:sldChg>
      <pc:sldChg chg="modSp add mod">
        <pc:chgData name="luis cleto" userId="a76db6c301978307" providerId="LiveId" clId="{BB93E05D-BE05-4453-8BDD-E5B3B775B63B}" dt="2026-04-10T09:05:11.432" v="34434" actId="20577"/>
        <pc:sldMkLst>
          <pc:docMk/>
          <pc:sldMk cId="1901918365" sldId="4338"/>
        </pc:sldMkLst>
        <pc:spChg chg="mod">
          <ac:chgData name="luis cleto" userId="a76db6c301978307" providerId="LiveId" clId="{BB93E05D-BE05-4453-8BDD-E5B3B775B63B}" dt="2026-04-10T09:05:11.432" v="34434" actId="20577"/>
          <ac:spMkLst>
            <pc:docMk/>
            <pc:sldMk cId="1901918365" sldId="4338"/>
            <ac:spMk id="5" creationId="{E983AAF4-8B9E-226C-6AA2-8914F9AA23FE}"/>
          </ac:spMkLst>
        </pc:spChg>
      </pc:sldChg>
      <pc:sldChg chg="add">
        <pc:chgData name="luis cleto" userId="a76db6c301978307" providerId="LiveId" clId="{BB93E05D-BE05-4453-8BDD-E5B3B775B63B}" dt="2026-04-10T09:05:03.609" v="34422"/>
        <pc:sldMkLst>
          <pc:docMk/>
          <pc:sldMk cId="731809947" sldId="4339"/>
        </pc:sldMkLst>
      </pc:sldChg>
      <pc:sldChg chg="modSp add mod">
        <pc:chgData name="luis cleto" userId="a76db6c301978307" providerId="LiveId" clId="{BB93E05D-BE05-4453-8BDD-E5B3B775B63B}" dt="2026-04-10T09:06:16.623" v="34447" actId="20577"/>
        <pc:sldMkLst>
          <pc:docMk/>
          <pc:sldMk cId="1879521144" sldId="4340"/>
        </pc:sldMkLst>
        <pc:spChg chg="mod">
          <ac:chgData name="luis cleto" userId="a76db6c301978307" providerId="LiveId" clId="{BB93E05D-BE05-4453-8BDD-E5B3B775B63B}" dt="2026-04-10T09:06:16.623" v="34447" actId="20577"/>
          <ac:spMkLst>
            <pc:docMk/>
            <pc:sldMk cId="1879521144" sldId="4340"/>
            <ac:spMk id="5" creationId="{E58791EF-68B4-2757-3523-E32C1B9364FD}"/>
          </ac:spMkLst>
        </pc:spChg>
      </pc:sldChg>
      <pc:sldChg chg="modSp add mod">
        <pc:chgData name="luis cleto" userId="a76db6c301978307" providerId="LiveId" clId="{BB93E05D-BE05-4453-8BDD-E5B3B775B63B}" dt="2026-04-10T10:31:54.644" v="35272" actId="255"/>
        <pc:sldMkLst>
          <pc:docMk/>
          <pc:sldMk cId="3766907589" sldId="4341"/>
        </pc:sldMkLst>
        <pc:spChg chg="mod">
          <ac:chgData name="luis cleto" userId="a76db6c301978307" providerId="LiveId" clId="{BB93E05D-BE05-4453-8BDD-E5B3B775B63B}" dt="2026-04-10T10:31:54.644" v="35272" actId="255"/>
          <ac:spMkLst>
            <pc:docMk/>
            <pc:sldMk cId="3766907589" sldId="4341"/>
            <ac:spMk id="3" creationId="{93C31706-329A-CE54-8F80-DAEF4DD166D8}"/>
          </ac:spMkLst>
        </pc:spChg>
      </pc:sldChg>
      <pc:sldChg chg="modSp add mod">
        <pc:chgData name="luis cleto" userId="a76db6c301978307" providerId="LiveId" clId="{BB93E05D-BE05-4453-8BDD-E5B3B775B63B}" dt="2026-04-10T10:37:20.294" v="35370" actId="2711"/>
        <pc:sldMkLst>
          <pc:docMk/>
          <pc:sldMk cId="1469073951" sldId="4342"/>
        </pc:sldMkLst>
        <pc:spChg chg="mod">
          <ac:chgData name="luis cleto" userId="a76db6c301978307" providerId="LiveId" clId="{BB93E05D-BE05-4453-8BDD-E5B3B775B63B}" dt="2026-04-10T10:37:20.294" v="35370" actId="2711"/>
          <ac:spMkLst>
            <pc:docMk/>
            <pc:sldMk cId="1469073951" sldId="4342"/>
            <ac:spMk id="5" creationId="{1F468E4E-3EA4-67CE-FE49-E37660519B17}"/>
          </ac:spMkLst>
        </pc:spChg>
      </pc:sldChg>
      <pc:sldChg chg="addSp modSp new mod">
        <pc:chgData name="luis cleto" userId="a76db6c301978307" providerId="LiveId" clId="{BB93E05D-BE05-4453-8BDD-E5B3B775B63B}" dt="2026-04-10T10:37:58.726" v="35374" actId="1076"/>
        <pc:sldMkLst>
          <pc:docMk/>
          <pc:sldMk cId="1617428422" sldId="4344"/>
        </pc:sldMkLst>
        <pc:spChg chg="add mod">
          <ac:chgData name="luis cleto" userId="a76db6c301978307" providerId="LiveId" clId="{BB93E05D-BE05-4453-8BDD-E5B3B775B63B}" dt="2026-04-10T10:37:58.726" v="35374" actId="1076"/>
          <ac:spMkLst>
            <pc:docMk/>
            <pc:sldMk cId="1617428422" sldId="4344"/>
            <ac:spMk id="3" creationId="{D78F9B2A-AE69-5AA1-B188-C64034ACB1ED}"/>
          </ac:spMkLst>
        </pc:spChg>
      </pc:sldChg>
      <pc:sldChg chg="modSp add mod">
        <pc:chgData name="luis cleto" userId="a76db6c301978307" providerId="LiveId" clId="{BB93E05D-BE05-4453-8BDD-E5B3B775B63B}" dt="2026-04-10T10:41:12.524" v="35413" actId="2711"/>
        <pc:sldMkLst>
          <pc:docMk/>
          <pc:sldMk cId="3693445869" sldId="4345"/>
        </pc:sldMkLst>
        <pc:spChg chg="mod">
          <ac:chgData name="luis cleto" userId="a76db6c301978307" providerId="LiveId" clId="{BB93E05D-BE05-4453-8BDD-E5B3B775B63B}" dt="2026-04-10T10:41:12.524" v="35413" actId="2711"/>
          <ac:spMkLst>
            <pc:docMk/>
            <pc:sldMk cId="3693445869" sldId="4345"/>
            <ac:spMk id="5" creationId="{40A55F86-2BDF-32CB-3035-478B5B76DCE9}"/>
          </ac:spMkLst>
        </pc:spChg>
      </pc:sldChg>
      <pc:sldChg chg="addSp modSp add mod">
        <pc:chgData name="luis cleto" userId="a76db6c301978307" providerId="LiveId" clId="{BB93E05D-BE05-4453-8BDD-E5B3B775B63B}" dt="2026-04-23T07:57:23.268" v="47317" actId="14100"/>
        <pc:sldMkLst>
          <pc:docMk/>
          <pc:sldMk cId="4181931093" sldId="4346"/>
        </pc:sldMkLst>
        <pc:spChg chg="mod">
          <ac:chgData name="luis cleto" userId="a76db6c301978307" providerId="LiveId" clId="{BB93E05D-BE05-4453-8BDD-E5B3B775B63B}" dt="2026-04-23T07:55:58.148" v="47293" actId="255"/>
          <ac:spMkLst>
            <pc:docMk/>
            <pc:sldMk cId="4181931093" sldId="4346"/>
            <ac:spMk id="3" creationId="{5A66620B-8B74-BAA5-43CA-5CB5711688A7}"/>
          </ac:spMkLst>
        </pc:spChg>
        <pc:spChg chg="add mod">
          <ac:chgData name="luis cleto" userId="a76db6c301978307" providerId="LiveId" clId="{BB93E05D-BE05-4453-8BDD-E5B3B775B63B}" dt="2026-04-23T07:56:55.372" v="47314" actId="207"/>
          <ac:spMkLst>
            <pc:docMk/>
            <pc:sldMk cId="4181931093" sldId="4346"/>
            <ac:spMk id="5" creationId="{D1404D53-7C05-7D6A-A1BC-B7E32BE60F57}"/>
          </ac:spMkLst>
        </pc:spChg>
        <pc:cxnChg chg="add mod">
          <ac:chgData name="luis cleto" userId="a76db6c301978307" providerId="LiveId" clId="{BB93E05D-BE05-4453-8BDD-E5B3B775B63B}" dt="2026-04-23T07:57:23.268" v="47317" actId="14100"/>
          <ac:cxnSpMkLst>
            <pc:docMk/>
            <pc:sldMk cId="4181931093" sldId="4346"/>
            <ac:cxnSpMk id="7" creationId="{8F5DE536-0CCB-3CF1-7D3E-F6DA61943FD3}"/>
          </ac:cxnSpMkLst>
        </pc:cxnChg>
      </pc:sldChg>
      <pc:sldChg chg="modSp add mod">
        <pc:chgData name="luis cleto" userId="a76db6c301978307" providerId="LiveId" clId="{BB93E05D-BE05-4453-8BDD-E5B3B775B63B}" dt="2026-04-10T10:43:30.579" v="35434" actId="2711"/>
        <pc:sldMkLst>
          <pc:docMk/>
          <pc:sldMk cId="3696564750" sldId="4347"/>
        </pc:sldMkLst>
        <pc:spChg chg="mod">
          <ac:chgData name="luis cleto" userId="a76db6c301978307" providerId="LiveId" clId="{BB93E05D-BE05-4453-8BDD-E5B3B775B63B}" dt="2026-04-10T10:43:30.579" v="35434" actId="2711"/>
          <ac:spMkLst>
            <pc:docMk/>
            <pc:sldMk cId="3696564750" sldId="4347"/>
            <ac:spMk id="5" creationId="{B88962AD-166D-4017-BBDE-5D3A76BAC09D}"/>
          </ac:spMkLst>
        </pc:spChg>
      </pc:sldChg>
      <pc:sldChg chg="add">
        <pc:chgData name="luis cleto" userId="a76db6c301978307" providerId="LiveId" clId="{BB93E05D-BE05-4453-8BDD-E5B3B775B63B}" dt="2026-04-10T10:43:05.721" v="35415"/>
        <pc:sldMkLst>
          <pc:docMk/>
          <pc:sldMk cId="2502755995" sldId="4348"/>
        </pc:sldMkLst>
      </pc:sldChg>
      <pc:sldChg chg="modSp add mod">
        <pc:chgData name="luis cleto" userId="a76db6c301978307" providerId="LiveId" clId="{BB93E05D-BE05-4453-8BDD-E5B3B775B63B}" dt="2026-04-10T10:46:26.160" v="35479" actId="20577"/>
        <pc:sldMkLst>
          <pc:docMk/>
          <pc:sldMk cId="411189923" sldId="4349"/>
        </pc:sldMkLst>
        <pc:spChg chg="mod">
          <ac:chgData name="luis cleto" userId="a76db6c301978307" providerId="LiveId" clId="{BB93E05D-BE05-4453-8BDD-E5B3B775B63B}" dt="2026-04-10T10:46:26.160" v="35479" actId="20577"/>
          <ac:spMkLst>
            <pc:docMk/>
            <pc:sldMk cId="411189923" sldId="4349"/>
            <ac:spMk id="5" creationId="{60C75AA8-0F2E-8E98-95E9-5FDFF50AFD97}"/>
          </ac:spMkLst>
        </pc:spChg>
      </pc:sldChg>
      <pc:sldChg chg="add">
        <pc:chgData name="luis cleto" userId="a76db6c301978307" providerId="LiveId" clId="{BB93E05D-BE05-4453-8BDD-E5B3B775B63B}" dt="2026-04-10T10:46:05.645" v="35463"/>
        <pc:sldMkLst>
          <pc:docMk/>
          <pc:sldMk cId="2473147487" sldId="4350"/>
        </pc:sldMkLst>
      </pc:sldChg>
      <pc:sldChg chg="modSp add mod">
        <pc:chgData name="luis cleto" userId="a76db6c301978307" providerId="LiveId" clId="{BB93E05D-BE05-4453-8BDD-E5B3B775B63B}" dt="2026-04-10T10:48:55.618" v="35500" actId="20577"/>
        <pc:sldMkLst>
          <pc:docMk/>
          <pc:sldMk cId="1369620007" sldId="4352"/>
        </pc:sldMkLst>
        <pc:spChg chg="mod">
          <ac:chgData name="luis cleto" userId="a76db6c301978307" providerId="LiveId" clId="{BB93E05D-BE05-4453-8BDD-E5B3B775B63B}" dt="2026-04-10T10:48:55.618" v="35500" actId="20577"/>
          <ac:spMkLst>
            <pc:docMk/>
            <pc:sldMk cId="1369620007" sldId="4352"/>
            <ac:spMk id="5" creationId="{B491E32C-4A43-D06D-A789-545F48E0B20D}"/>
          </ac:spMkLst>
        </pc:spChg>
      </pc:sldChg>
      <pc:sldChg chg="add">
        <pc:chgData name="luis cleto" userId="a76db6c301978307" providerId="LiveId" clId="{BB93E05D-BE05-4453-8BDD-E5B3B775B63B}" dt="2026-04-10T10:48:30.632" v="35484"/>
        <pc:sldMkLst>
          <pc:docMk/>
          <pc:sldMk cId="2445826368" sldId="4353"/>
        </pc:sldMkLst>
      </pc:sldChg>
      <pc:sldChg chg="add">
        <pc:chgData name="luis cleto" userId="a76db6c301978307" providerId="LiveId" clId="{BB93E05D-BE05-4453-8BDD-E5B3B775B63B}" dt="2026-04-10T10:48:30.632" v="35484"/>
        <pc:sldMkLst>
          <pc:docMk/>
          <pc:sldMk cId="478580586" sldId="4355"/>
        </pc:sldMkLst>
      </pc:sldChg>
      <pc:sldChg chg="modSp add mod">
        <pc:chgData name="luis cleto" userId="a76db6c301978307" providerId="LiveId" clId="{BB93E05D-BE05-4453-8BDD-E5B3B775B63B}" dt="2026-04-10T10:50:43.898" v="35521" actId="20577"/>
        <pc:sldMkLst>
          <pc:docMk/>
          <pc:sldMk cId="3182027182" sldId="4356"/>
        </pc:sldMkLst>
        <pc:spChg chg="mod">
          <ac:chgData name="luis cleto" userId="a76db6c301978307" providerId="LiveId" clId="{BB93E05D-BE05-4453-8BDD-E5B3B775B63B}" dt="2026-04-10T10:50:43.898" v="35521" actId="20577"/>
          <ac:spMkLst>
            <pc:docMk/>
            <pc:sldMk cId="3182027182" sldId="4356"/>
            <ac:spMk id="5" creationId="{37E0291A-F8CD-9335-4E9B-8A1CC9FC1E15}"/>
          </ac:spMkLst>
        </pc:spChg>
      </pc:sldChg>
      <pc:sldChg chg="modSp add mod">
        <pc:chgData name="luis cleto" userId="a76db6c301978307" providerId="LiveId" clId="{BB93E05D-BE05-4453-8BDD-E5B3B775B63B}" dt="2026-04-10T10:52:34.258" v="35540" actId="20577"/>
        <pc:sldMkLst>
          <pc:docMk/>
          <pc:sldMk cId="1662828309" sldId="4358"/>
        </pc:sldMkLst>
        <pc:spChg chg="mod">
          <ac:chgData name="luis cleto" userId="a76db6c301978307" providerId="LiveId" clId="{BB93E05D-BE05-4453-8BDD-E5B3B775B63B}" dt="2026-04-10T10:52:34.258" v="35540" actId="20577"/>
          <ac:spMkLst>
            <pc:docMk/>
            <pc:sldMk cId="1662828309" sldId="4358"/>
            <ac:spMk id="5" creationId="{08FFB590-6389-AC5D-D4FD-4A4B245BFC13}"/>
          </ac:spMkLst>
        </pc:spChg>
      </pc:sldChg>
      <pc:sldChg chg="add">
        <pc:chgData name="luis cleto" userId="a76db6c301978307" providerId="LiveId" clId="{BB93E05D-BE05-4453-8BDD-E5B3B775B63B}" dt="2026-04-10T10:52:15.442" v="35524"/>
        <pc:sldMkLst>
          <pc:docMk/>
          <pc:sldMk cId="1962285968" sldId="4359"/>
        </pc:sldMkLst>
      </pc:sldChg>
      <pc:sldChg chg="modSp add mod">
        <pc:chgData name="luis cleto" userId="a76db6c301978307" providerId="LiveId" clId="{BB93E05D-BE05-4453-8BDD-E5B3B775B63B}" dt="2026-04-10T10:55:01.757" v="35560" actId="20577"/>
        <pc:sldMkLst>
          <pc:docMk/>
          <pc:sldMk cId="3098202746" sldId="4360"/>
        </pc:sldMkLst>
        <pc:spChg chg="mod">
          <ac:chgData name="luis cleto" userId="a76db6c301978307" providerId="LiveId" clId="{BB93E05D-BE05-4453-8BDD-E5B3B775B63B}" dt="2026-04-10T10:55:01.757" v="35560" actId="20577"/>
          <ac:spMkLst>
            <pc:docMk/>
            <pc:sldMk cId="3098202746" sldId="4360"/>
            <ac:spMk id="5" creationId="{32D7128F-CEE2-2B95-6582-735B5625BAD5}"/>
          </ac:spMkLst>
        </pc:spChg>
      </pc:sldChg>
      <pc:sldChg chg="add">
        <pc:chgData name="luis cleto" userId="a76db6c301978307" providerId="LiveId" clId="{BB93E05D-BE05-4453-8BDD-E5B3B775B63B}" dt="2026-04-10T10:54:25.315" v="35544"/>
        <pc:sldMkLst>
          <pc:docMk/>
          <pc:sldMk cId="1053643637" sldId="4362"/>
        </pc:sldMkLst>
      </pc:sldChg>
      <pc:sldChg chg="modSp add mod">
        <pc:chgData name="luis cleto" userId="a76db6c301978307" providerId="LiveId" clId="{BB93E05D-BE05-4453-8BDD-E5B3B775B63B}" dt="2026-04-10T10:56:58.022" v="35579" actId="20577"/>
        <pc:sldMkLst>
          <pc:docMk/>
          <pc:sldMk cId="3222947640" sldId="4363"/>
        </pc:sldMkLst>
        <pc:spChg chg="mod">
          <ac:chgData name="luis cleto" userId="a76db6c301978307" providerId="LiveId" clId="{BB93E05D-BE05-4453-8BDD-E5B3B775B63B}" dt="2026-04-10T10:56:58.022" v="35579" actId="20577"/>
          <ac:spMkLst>
            <pc:docMk/>
            <pc:sldMk cId="3222947640" sldId="4363"/>
            <ac:spMk id="5" creationId="{3C258981-0FF9-345C-D13A-B6083FA04A51}"/>
          </ac:spMkLst>
        </pc:spChg>
      </pc:sldChg>
      <pc:sldChg chg="add">
        <pc:chgData name="luis cleto" userId="a76db6c301978307" providerId="LiveId" clId="{BB93E05D-BE05-4453-8BDD-E5B3B775B63B}" dt="2026-04-10T10:56:39.635" v="35563"/>
        <pc:sldMkLst>
          <pc:docMk/>
          <pc:sldMk cId="22670661" sldId="4364"/>
        </pc:sldMkLst>
      </pc:sldChg>
      <pc:sldChg chg="modSp add mod ord">
        <pc:chgData name="luis cleto" userId="a76db6c301978307" providerId="LiveId" clId="{BB93E05D-BE05-4453-8BDD-E5B3B775B63B}" dt="2026-04-10T11:01:18.723" v="35620"/>
        <pc:sldMkLst>
          <pc:docMk/>
          <pc:sldMk cId="2646734201" sldId="4365"/>
        </pc:sldMkLst>
        <pc:spChg chg="mod">
          <ac:chgData name="luis cleto" userId="a76db6c301978307" providerId="LiveId" clId="{BB93E05D-BE05-4453-8BDD-E5B3B775B63B}" dt="2026-04-10T10:58:53.530" v="35599" actId="20577"/>
          <ac:spMkLst>
            <pc:docMk/>
            <pc:sldMk cId="2646734201" sldId="4365"/>
            <ac:spMk id="5" creationId="{B12EE353-6516-5B45-FAF2-EEE6BE29FDBA}"/>
          </ac:spMkLst>
        </pc:spChg>
      </pc:sldChg>
      <pc:sldChg chg="add ord">
        <pc:chgData name="luis cleto" userId="a76db6c301978307" providerId="LiveId" clId="{BB93E05D-BE05-4453-8BDD-E5B3B775B63B}" dt="2026-04-10T11:01:18.723" v="35620"/>
        <pc:sldMkLst>
          <pc:docMk/>
          <pc:sldMk cId="1832985535" sldId="4366"/>
        </pc:sldMkLst>
      </pc:sldChg>
      <pc:sldChg chg="modSp add mod">
        <pc:chgData name="luis cleto" userId="a76db6c301978307" providerId="LiveId" clId="{BB93E05D-BE05-4453-8BDD-E5B3B775B63B}" dt="2026-04-10T11:00:40.652" v="35618" actId="20577"/>
        <pc:sldMkLst>
          <pc:docMk/>
          <pc:sldMk cId="1240189569" sldId="4367"/>
        </pc:sldMkLst>
        <pc:spChg chg="mod">
          <ac:chgData name="luis cleto" userId="a76db6c301978307" providerId="LiveId" clId="{BB93E05D-BE05-4453-8BDD-E5B3B775B63B}" dt="2026-04-10T11:00:40.652" v="35618" actId="20577"/>
          <ac:spMkLst>
            <pc:docMk/>
            <pc:sldMk cId="1240189569" sldId="4367"/>
            <ac:spMk id="5" creationId="{6B832291-1100-396F-3F31-2BC4E13E175F}"/>
          </ac:spMkLst>
        </pc:spChg>
      </pc:sldChg>
      <pc:sldChg chg="add">
        <pc:chgData name="luis cleto" userId="a76db6c301978307" providerId="LiveId" clId="{BB93E05D-BE05-4453-8BDD-E5B3B775B63B}" dt="2026-04-10T11:00:20.676" v="35602"/>
        <pc:sldMkLst>
          <pc:docMk/>
          <pc:sldMk cId="2339153568" sldId="4368"/>
        </pc:sldMkLst>
      </pc:sldChg>
      <pc:sldChg chg="modSp add mod">
        <pc:chgData name="luis cleto" userId="a76db6c301978307" providerId="LiveId" clId="{BB93E05D-BE05-4453-8BDD-E5B3B775B63B}" dt="2026-04-10T15:09:43.098" v="35798" actId="2711"/>
        <pc:sldMkLst>
          <pc:docMk/>
          <pc:sldMk cId="3773882230" sldId="4369"/>
        </pc:sldMkLst>
        <pc:spChg chg="mod">
          <ac:chgData name="luis cleto" userId="a76db6c301978307" providerId="LiveId" clId="{BB93E05D-BE05-4453-8BDD-E5B3B775B63B}" dt="2026-04-10T15:09:43.098" v="35798" actId="2711"/>
          <ac:spMkLst>
            <pc:docMk/>
            <pc:sldMk cId="3773882230" sldId="4369"/>
            <ac:spMk id="5" creationId="{76E0402C-B7D0-E4F7-B5E4-95C2FF28716E}"/>
          </ac:spMkLst>
        </pc:spChg>
      </pc:sldChg>
      <pc:sldChg chg="add">
        <pc:chgData name="luis cleto" userId="a76db6c301978307" providerId="LiveId" clId="{BB93E05D-BE05-4453-8BDD-E5B3B775B63B}" dt="2026-04-10T15:08:06.509" v="35761"/>
        <pc:sldMkLst>
          <pc:docMk/>
          <pc:sldMk cId="1657907694" sldId="4370"/>
        </pc:sldMkLst>
      </pc:sldChg>
      <pc:sldChg chg="addSp modSp new mod">
        <pc:chgData name="luis cleto" userId="a76db6c301978307" providerId="LiveId" clId="{BB93E05D-BE05-4453-8BDD-E5B3B775B63B}" dt="2026-04-10T15:09:17.720" v="35783" actId="1076"/>
        <pc:sldMkLst>
          <pc:docMk/>
          <pc:sldMk cId="74049639" sldId="4371"/>
        </pc:sldMkLst>
        <pc:spChg chg="add mod">
          <ac:chgData name="luis cleto" userId="a76db6c301978307" providerId="LiveId" clId="{BB93E05D-BE05-4453-8BDD-E5B3B775B63B}" dt="2026-04-10T15:09:17.720" v="35783" actId="1076"/>
          <ac:spMkLst>
            <pc:docMk/>
            <pc:sldMk cId="74049639" sldId="4371"/>
            <ac:spMk id="3" creationId="{B3609AEA-77EC-2811-163A-C706D4A3A85A}"/>
          </ac:spMkLst>
        </pc:spChg>
      </pc:sldChg>
      <pc:sldChg chg="modSp add mod">
        <pc:chgData name="luis cleto" userId="a76db6c301978307" providerId="LiveId" clId="{BB93E05D-BE05-4453-8BDD-E5B3B775B63B}" dt="2026-04-10T15:13:23.346" v="35853" actId="2711"/>
        <pc:sldMkLst>
          <pc:docMk/>
          <pc:sldMk cId="3614169532" sldId="4372"/>
        </pc:sldMkLst>
        <pc:spChg chg="mod">
          <ac:chgData name="luis cleto" userId="a76db6c301978307" providerId="LiveId" clId="{BB93E05D-BE05-4453-8BDD-E5B3B775B63B}" dt="2026-04-10T15:13:23.346" v="35853" actId="2711"/>
          <ac:spMkLst>
            <pc:docMk/>
            <pc:sldMk cId="3614169532" sldId="4372"/>
            <ac:spMk id="5" creationId="{3D381536-7DCC-7EBB-6987-49C43F9C7371}"/>
          </ac:spMkLst>
        </pc:spChg>
      </pc:sldChg>
      <pc:sldChg chg="add">
        <pc:chgData name="luis cleto" userId="a76db6c301978307" providerId="LiveId" clId="{BB93E05D-BE05-4453-8BDD-E5B3B775B63B}" dt="2026-04-10T15:13:02.739" v="35838"/>
        <pc:sldMkLst>
          <pc:docMk/>
          <pc:sldMk cId="697949674" sldId="4373"/>
        </pc:sldMkLst>
      </pc:sldChg>
      <pc:sldChg chg="modSp add mod">
        <pc:chgData name="luis cleto" userId="a76db6c301978307" providerId="LiveId" clId="{BB93E05D-BE05-4453-8BDD-E5B3B775B63B}" dt="2026-04-10T15:19:55.111" v="36094" actId="20577"/>
        <pc:sldMkLst>
          <pc:docMk/>
          <pc:sldMk cId="2356546174" sldId="4374"/>
        </pc:sldMkLst>
        <pc:spChg chg="mod">
          <ac:chgData name="luis cleto" userId="a76db6c301978307" providerId="LiveId" clId="{BB93E05D-BE05-4453-8BDD-E5B3B775B63B}" dt="2026-04-10T15:19:55.111" v="36094" actId="20577"/>
          <ac:spMkLst>
            <pc:docMk/>
            <pc:sldMk cId="2356546174" sldId="4374"/>
            <ac:spMk id="5" creationId="{889A191C-5982-14CF-D235-003D34FBD1ED}"/>
          </ac:spMkLst>
        </pc:spChg>
      </pc:sldChg>
      <pc:sldChg chg="add">
        <pc:chgData name="luis cleto" userId="a76db6c301978307" providerId="LiveId" clId="{BB93E05D-BE05-4453-8BDD-E5B3B775B63B}" dt="2026-04-10T15:19:28.672" v="36069"/>
        <pc:sldMkLst>
          <pc:docMk/>
          <pc:sldMk cId="2135428346" sldId="4375"/>
        </pc:sldMkLst>
      </pc:sldChg>
      <pc:sldChg chg="modSp add mod">
        <pc:chgData name="luis cleto" userId="a76db6c301978307" providerId="LiveId" clId="{BB93E05D-BE05-4453-8BDD-E5B3B775B63B}" dt="2026-04-10T15:35:55.141" v="36756" actId="2711"/>
        <pc:sldMkLst>
          <pc:docMk/>
          <pc:sldMk cId="3882109410" sldId="4376"/>
        </pc:sldMkLst>
        <pc:spChg chg="mod">
          <ac:chgData name="luis cleto" userId="a76db6c301978307" providerId="LiveId" clId="{BB93E05D-BE05-4453-8BDD-E5B3B775B63B}" dt="2026-04-10T15:35:55.141" v="36756" actId="2711"/>
          <ac:spMkLst>
            <pc:docMk/>
            <pc:sldMk cId="3882109410" sldId="4376"/>
            <ac:spMk id="5" creationId="{533D3481-2676-5AA9-B811-6B7F8C18544B}"/>
          </ac:spMkLst>
        </pc:spChg>
      </pc:sldChg>
      <pc:sldChg chg="modSp add mod">
        <pc:chgData name="luis cleto" userId="a76db6c301978307" providerId="LiveId" clId="{BB93E05D-BE05-4453-8BDD-E5B3B775B63B}" dt="2026-04-10T15:36:09.141" v="36757" actId="255"/>
        <pc:sldMkLst>
          <pc:docMk/>
          <pc:sldMk cId="3419969330" sldId="4377"/>
        </pc:sldMkLst>
        <pc:spChg chg="mod">
          <ac:chgData name="luis cleto" userId="a76db6c301978307" providerId="LiveId" clId="{BB93E05D-BE05-4453-8BDD-E5B3B775B63B}" dt="2026-04-10T15:36:09.141" v="36757" actId="255"/>
          <ac:spMkLst>
            <pc:docMk/>
            <pc:sldMk cId="3419969330" sldId="4377"/>
            <ac:spMk id="3" creationId="{4B86AD93-3498-25F0-12FE-3AC9023143EC}"/>
          </ac:spMkLst>
        </pc:spChg>
      </pc:sldChg>
      <pc:sldChg chg="modSp add mod">
        <pc:chgData name="luis cleto" userId="a76db6c301978307" providerId="LiveId" clId="{BB93E05D-BE05-4453-8BDD-E5B3B775B63B}" dt="2026-04-10T15:39:56.833" v="36822" actId="1076"/>
        <pc:sldMkLst>
          <pc:docMk/>
          <pc:sldMk cId="1594730145" sldId="4378"/>
        </pc:sldMkLst>
        <pc:spChg chg="mod">
          <ac:chgData name="luis cleto" userId="a76db6c301978307" providerId="LiveId" clId="{BB93E05D-BE05-4453-8BDD-E5B3B775B63B}" dt="2026-04-10T15:39:56.833" v="36822" actId="1076"/>
          <ac:spMkLst>
            <pc:docMk/>
            <pc:sldMk cId="1594730145" sldId="4378"/>
            <ac:spMk id="5" creationId="{687B5841-50C5-ACD5-7F36-5B00673A5C99}"/>
          </ac:spMkLst>
        </pc:spChg>
      </pc:sldChg>
      <pc:sldChg chg="modSp add mod">
        <pc:chgData name="luis cleto" userId="a76db6c301978307" providerId="LiveId" clId="{BB93E05D-BE05-4453-8BDD-E5B3B775B63B}" dt="2026-04-10T15:40:11.033" v="36844" actId="20577"/>
        <pc:sldMkLst>
          <pc:docMk/>
          <pc:sldMk cId="387779992" sldId="4379"/>
        </pc:sldMkLst>
        <pc:spChg chg="mod">
          <ac:chgData name="luis cleto" userId="a76db6c301978307" providerId="LiveId" clId="{BB93E05D-BE05-4453-8BDD-E5B3B775B63B}" dt="2026-04-10T15:40:11.033" v="36844" actId="20577"/>
          <ac:spMkLst>
            <pc:docMk/>
            <pc:sldMk cId="387779992" sldId="4379"/>
            <ac:spMk id="3" creationId="{1189365D-8000-5B73-1589-36855F40B823}"/>
          </ac:spMkLst>
        </pc:spChg>
      </pc:sldChg>
      <pc:sldChg chg="modSp add mod">
        <pc:chgData name="luis cleto" userId="a76db6c301978307" providerId="LiveId" clId="{BB93E05D-BE05-4453-8BDD-E5B3B775B63B}" dt="2026-04-10T15:43:34.471" v="36899" actId="20577"/>
        <pc:sldMkLst>
          <pc:docMk/>
          <pc:sldMk cId="711326864" sldId="4380"/>
        </pc:sldMkLst>
        <pc:spChg chg="mod">
          <ac:chgData name="luis cleto" userId="a76db6c301978307" providerId="LiveId" clId="{BB93E05D-BE05-4453-8BDD-E5B3B775B63B}" dt="2026-04-10T15:43:11.360" v="36884" actId="20577"/>
          <ac:spMkLst>
            <pc:docMk/>
            <pc:sldMk cId="711326864" sldId="4380"/>
            <ac:spMk id="3" creationId="{C3B6783E-A904-6799-E4D4-38039017A6F7}"/>
          </ac:spMkLst>
        </pc:spChg>
        <pc:spChg chg="mod">
          <ac:chgData name="luis cleto" userId="a76db6c301978307" providerId="LiveId" clId="{BB93E05D-BE05-4453-8BDD-E5B3B775B63B}" dt="2026-04-10T15:43:34.471" v="36899" actId="20577"/>
          <ac:spMkLst>
            <pc:docMk/>
            <pc:sldMk cId="711326864" sldId="4380"/>
            <ac:spMk id="5" creationId="{28B3A994-E86B-6A15-50FE-F93EAE19B5DF}"/>
          </ac:spMkLst>
        </pc:spChg>
      </pc:sldChg>
      <pc:sldChg chg="modSp add mod">
        <pc:chgData name="luis cleto" userId="a76db6c301978307" providerId="LiveId" clId="{BB93E05D-BE05-4453-8BDD-E5B3B775B63B}" dt="2026-04-10T15:43:47.298" v="36900" actId="255"/>
        <pc:sldMkLst>
          <pc:docMk/>
          <pc:sldMk cId="1415213587" sldId="4381"/>
        </pc:sldMkLst>
        <pc:spChg chg="mod">
          <ac:chgData name="luis cleto" userId="a76db6c301978307" providerId="LiveId" clId="{BB93E05D-BE05-4453-8BDD-E5B3B775B63B}" dt="2026-04-10T15:43:47.298" v="36900" actId="255"/>
          <ac:spMkLst>
            <pc:docMk/>
            <pc:sldMk cId="1415213587" sldId="4381"/>
            <ac:spMk id="3" creationId="{10D556E9-BC38-47B8-5846-8E64B0B2766E}"/>
          </ac:spMkLst>
        </pc:spChg>
      </pc:sldChg>
      <pc:sldChg chg="addSp modSp new mod">
        <pc:chgData name="luis cleto" userId="a76db6c301978307" providerId="LiveId" clId="{BB93E05D-BE05-4453-8BDD-E5B3B775B63B}" dt="2026-04-10T15:45:38.617" v="36987" actId="255"/>
        <pc:sldMkLst>
          <pc:docMk/>
          <pc:sldMk cId="1882078247" sldId="4382"/>
        </pc:sldMkLst>
        <pc:spChg chg="add mod">
          <ac:chgData name="luis cleto" userId="a76db6c301978307" providerId="LiveId" clId="{BB93E05D-BE05-4453-8BDD-E5B3B775B63B}" dt="2026-04-10T15:45:38.617" v="36987" actId="255"/>
          <ac:spMkLst>
            <pc:docMk/>
            <pc:sldMk cId="1882078247" sldId="4382"/>
            <ac:spMk id="3" creationId="{7B145E79-767B-644D-5E05-D339373C345E}"/>
          </ac:spMkLst>
        </pc:spChg>
      </pc:sldChg>
      <pc:sldChg chg="modSp add mod">
        <pc:chgData name="luis cleto" userId="a76db6c301978307" providerId="LiveId" clId="{BB93E05D-BE05-4453-8BDD-E5B3B775B63B}" dt="2026-04-10T15:50:38.533" v="37091" actId="1076"/>
        <pc:sldMkLst>
          <pc:docMk/>
          <pc:sldMk cId="1943111831" sldId="4383"/>
        </pc:sldMkLst>
        <pc:spChg chg="mod">
          <ac:chgData name="luis cleto" userId="a76db6c301978307" providerId="LiveId" clId="{BB93E05D-BE05-4453-8BDD-E5B3B775B63B}" dt="2026-04-10T15:50:38.533" v="37091" actId="1076"/>
          <ac:spMkLst>
            <pc:docMk/>
            <pc:sldMk cId="1943111831" sldId="4383"/>
            <ac:spMk id="5" creationId="{2B847095-7449-7C68-D368-5A9FC4F96BB7}"/>
          </ac:spMkLst>
        </pc:spChg>
      </pc:sldChg>
      <pc:sldChg chg="add">
        <pc:chgData name="luis cleto" userId="a76db6c301978307" providerId="LiveId" clId="{BB93E05D-BE05-4453-8BDD-E5B3B775B63B}" dt="2026-04-10T15:50:09.954" v="37075"/>
        <pc:sldMkLst>
          <pc:docMk/>
          <pc:sldMk cId="575934219" sldId="4384"/>
        </pc:sldMkLst>
      </pc:sldChg>
      <pc:sldChg chg="add">
        <pc:chgData name="luis cleto" userId="a76db6c301978307" providerId="LiveId" clId="{BB93E05D-BE05-4453-8BDD-E5B3B775B63B}" dt="2026-04-10T15:50:09.954" v="37075"/>
        <pc:sldMkLst>
          <pc:docMk/>
          <pc:sldMk cId="680851345" sldId="4385"/>
        </pc:sldMkLst>
      </pc:sldChg>
      <pc:sldChg chg="modSp add mod">
        <pc:chgData name="luis cleto" userId="a76db6c301978307" providerId="LiveId" clId="{BB93E05D-BE05-4453-8BDD-E5B3B775B63B}" dt="2026-05-02T18:00:34.109" v="68989" actId="207"/>
        <pc:sldMkLst>
          <pc:docMk/>
          <pc:sldMk cId="1125080425" sldId="4386"/>
        </pc:sldMkLst>
        <pc:spChg chg="mod">
          <ac:chgData name="luis cleto" userId="a76db6c301978307" providerId="LiveId" clId="{BB93E05D-BE05-4453-8BDD-E5B3B775B63B}" dt="2026-05-02T18:00:34.109" v="68989" actId="207"/>
          <ac:spMkLst>
            <pc:docMk/>
            <pc:sldMk cId="1125080425" sldId="4386"/>
            <ac:spMk id="4" creationId="{D0134303-60C5-02A4-A8D1-C6BA5A482DF9}"/>
          </ac:spMkLst>
        </pc:spChg>
      </pc:sldChg>
      <pc:sldChg chg="modSp add mod">
        <pc:chgData name="luis cleto" userId="a76db6c301978307" providerId="LiveId" clId="{BB93E05D-BE05-4453-8BDD-E5B3B775B63B}" dt="2026-04-10T15:53:57.110" v="37123" actId="20577"/>
        <pc:sldMkLst>
          <pc:docMk/>
          <pc:sldMk cId="936004530" sldId="4387"/>
        </pc:sldMkLst>
        <pc:spChg chg="mod">
          <ac:chgData name="luis cleto" userId="a76db6c301978307" providerId="LiveId" clId="{BB93E05D-BE05-4453-8BDD-E5B3B775B63B}" dt="2026-04-10T15:53:57.110" v="37123" actId="20577"/>
          <ac:spMkLst>
            <pc:docMk/>
            <pc:sldMk cId="936004530" sldId="4387"/>
            <ac:spMk id="5" creationId="{3D87B6ED-A76C-7218-7221-312F09DF7AFE}"/>
          </ac:spMkLst>
        </pc:spChg>
      </pc:sldChg>
      <pc:sldChg chg="add">
        <pc:chgData name="luis cleto" userId="a76db6c301978307" providerId="LiveId" clId="{BB93E05D-BE05-4453-8BDD-E5B3B775B63B}" dt="2026-04-10T15:53:38.079" v="37108"/>
        <pc:sldMkLst>
          <pc:docMk/>
          <pc:sldMk cId="1085551602" sldId="4388"/>
        </pc:sldMkLst>
      </pc:sldChg>
      <pc:sldChg chg="modSp add mod">
        <pc:chgData name="luis cleto" userId="a76db6c301978307" providerId="LiveId" clId="{BB93E05D-BE05-4453-8BDD-E5B3B775B63B}" dt="2026-04-10T15:55:56.111" v="37143" actId="20577"/>
        <pc:sldMkLst>
          <pc:docMk/>
          <pc:sldMk cId="1328672208" sldId="4389"/>
        </pc:sldMkLst>
        <pc:spChg chg="mod">
          <ac:chgData name="luis cleto" userId="a76db6c301978307" providerId="LiveId" clId="{BB93E05D-BE05-4453-8BDD-E5B3B775B63B}" dt="2026-04-10T15:55:56.111" v="37143" actId="20577"/>
          <ac:spMkLst>
            <pc:docMk/>
            <pc:sldMk cId="1328672208" sldId="4389"/>
            <ac:spMk id="5" creationId="{E1968B01-40A9-A6D8-82BE-18B531542FA8}"/>
          </ac:spMkLst>
        </pc:spChg>
      </pc:sldChg>
      <pc:sldChg chg="add">
        <pc:chgData name="luis cleto" userId="a76db6c301978307" providerId="LiveId" clId="{BB93E05D-BE05-4453-8BDD-E5B3B775B63B}" dt="2026-04-10T15:55:37.673" v="37128"/>
        <pc:sldMkLst>
          <pc:docMk/>
          <pc:sldMk cId="750914008" sldId="4390"/>
        </pc:sldMkLst>
      </pc:sldChg>
      <pc:sldChg chg="modSp add mod">
        <pc:chgData name="luis cleto" userId="a76db6c301978307" providerId="LiveId" clId="{BB93E05D-BE05-4453-8BDD-E5B3B775B63B}" dt="2026-04-10T15:58:56.547" v="37170" actId="20577"/>
        <pc:sldMkLst>
          <pc:docMk/>
          <pc:sldMk cId="3009567568" sldId="4391"/>
        </pc:sldMkLst>
        <pc:spChg chg="mod">
          <ac:chgData name="luis cleto" userId="a76db6c301978307" providerId="LiveId" clId="{BB93E05D-BE05-4453-8BDD-E5B3B775B63B}" dt="2026-04-10T15:58:56.547" v="37170" actId="20577"/>
          <ac:spMkLst>
            <pc:docMk/>
            <pc:sldMk cId="3009567568" sldId="4391"/>
            <ac:spMk id="5" creationId="{16012922-1480-A093-3991-A5FEBCAF3FE3}"/>
          </ac:spMkLst>
        </pc:spChg>
      </pc:sldChg>
      <pc:sldChg chg="add">
        <pc:chgData name="luis cleto" userId="a76db6c301978307" providerId="LiveId" clId="{BB93E05D-BE05-4453-8BDD-E5B3B775B63B}" dt="2026-04-10T15:58:36.251" v="37155"/>
        <pc:sldMkLst>
          <pc:docMk/>
          <pc:sldMk cId="1756517106" sldId="4392"/>
        </pc:sldMkLst>
      </pc:sldChg>
      <pc:sldChg chg="modSp add mod">
        <pc:chgData name="luis cleto" userId="a76db6c301978307" providerId="LiveId" clId="{BB93E05D-BE05-4453-8BDD-E5B3B775B63B}" dt="2026-04-10T16:02:25.439" v="37246" actId="20577"/>
        <pc:sldMkLst>
          <pc:docMk/>
          <pc:sldMk cId="3526332957" sldId="4393"/>
        </pc:sldMkLst>
        <pc:spChg chg="mod">
          <ac:chgData name="luis cleto" userId="a76db6c301978307" providerId="LiveId" clId="{BB93E05D-BE05-4453-8BDD-E5B3B775B63B}" dt="2026-04-10T16:02:25.439" v="37246" actId="20577"/>
          <ac:spMkLst>
            <pc:docMk/>
            <pc:sldMk cId="3526332957" sldId="4393"/>
            <ac:spMk id="5" creationId="{858FDC13-CA29-744E-386F-81721E02CEE0}"/>
          </ac:spMkLst>
        </pc:spChg>
      </pc:sldChg>
      <pc:sldChg chg="add">
        <pc:chgData name="luis cleto" userId="a76db6c301978307" providerId="LiveId" clId="{BB93E05D-BE05-4453-8BDD-E5B3B775B63B}" dt="2026-04-10T16:02:06.479" v="37231"/>
        <pc:sldMkLst>
          <pc:docMk/>
          <pc:sldMk cId="2041510001" sldId="4394"/>
        </pc:sldMkLst>
      </pc:sldChg>
      <pc:sldChg chg="modSp add mod">
        <pc:chgData name="luis cleto" userId="a76db6c301978307" providerId="LiveId" clId="{BB93E05D-BE05-4453-8BDD-E5B3B775B63B}" dt="2026-04-10T16:02:33.196" v="37247" actId="255"/>
        <pc:sldMkLst>
          <pc:docMk/>
          <pc:sldMk cId="2659129309" sldId="4395"/>
        </pc:sldMkLst>
        <pc:spChg chg="mod">
          <ac:chgData name="luis cleto" userId="a76db6c301978307" providerId="LiveId" clId="{BB93E05D-BE05-4453-8BDD-E5B3B775B63B}" dt="2026-04-10T16:02:33.196" v="37247" actId="255"/>
          <ac:spMkLst>
            <pc:docMk/>
            <pc:sldMk cId="2659129309" sldId="4395"/>
            <ac:spMk id="3" creationId="{610D80E9-4BE1-1020-6CC1-0AEE673AAF00}"/>
          </ac:spMkLst>
        </pc:spChg>
      </pc:sldChg>
      <pc:sldChg chg="modSp add mod">
        <pc:chgData name="luis cleto" userId="a76db6c301978307" providerId="LiveId" clId="{BB93E05D-BE05-4453-8BDD-E5B3B775B63B}" dt="2026-04-10T16:05:33.386" v="37295" actId="20577"/>
        <pc:sldMkLst>
          <pc:docMk/>
          <pc:sldMk cId="1324273193" sldId="4396"/>
        </pc:sldMkLst>
        <pc:spChg chg="mod">
          <ac:chgData name="luis cleto" userId="a76db6c301978307" providerId="LiveId" clId="{BB93E05D-BE05-4453-8BDD-E5B3B775B63B}" dt="2026-04-10T16:05:33.386" v="37295" actId="20577"/>
          <ac:spMkLst>
            <pc:docMk/>
            <pc:sldMk cId="1324273193" sldId="4396"/>
            <ac:spMk id="5" creationId="{3F63D810-A245-FA81-CB50-6ABBBF78C1B3}"/>
          </ac:spMkLst>
        </pc:spChg>
      </pc:sldChg>
      <pc:sldChg chg="add">
        <pc:chgData name="luis cleto" userId="a76db6c301978307" providerId="LiveId" clId="{BB93E05D-BE05-4453-8BDD-E5B3B775B63B}" dt="2026-04-10T16:05:11.610" v="37280"/>
        <pc:sldMkLst>
          <pc:docMk/>
          <pc:sldMk cId="295202746" sldId="4397"/>
        </pc:sldMkLst>
      </pc:sldChg>
      <pc:sldChg chg="modSp add mod">
        <pc:chgData name="luis cleto" userId="a76db6c301978307" providerId="LiveId" clId="{BB93E05D-BE05-4453-8BDD-E5B3B775B63B}" dt="2026-05-01T08:03:13.268" v="62637" actId="255"/>
        <pc:sldMkLst>
          <pc:docMk/>
          <pc:sldMk cId="1548908128" sldId="4403"/>
        </pc:sldMkLst>
        <pc:spChg chg="mod">
          <ac:chgData name="luis cleto" userId="a76db6c301978307" providerId="LiveId" clId="{BB93E05D-BE05-4453-8BDD-E5B3B775B63B}" dt="2026-05-01T08:02:58.346" v="62636" actId="20577"/>
          <ac:spMkLst>
            <pc:docMk/>
            <pc:sldMk cId="1548908128" sldId="4403"/>
            <ac:spMk id="2" creationId="{5398592F-87D5-6296-8546-1AFCCF70B999}"/>
          </ac:spMkLst>
        </pc:spChg>
        <pc:spChg chg="mod">
          <ac:chgData name="luis cleto" userId="a76db6c301978307" providerId="LiveId" clId="{BB93E05D-BE05-4453-8BDD-E5B3B775B63B}" dt="2026-05-01T08:03:13.268" v="62637" actId="255"/>
          <ac:spMkLst>
            <pc:docMk/>
            <pc:sldMk cId="1548908128" sldId="4403"/>
            <ac:spMk id="3" creationId="{DA3120CC-9A94-ECFD-7365-8A5FF678C662}"/>
          </ac:spMkLst>
        </pc:spChg>
      </pc:sldChg>
      <pc:sldChg chg="modSp add mod">
        <pc:chgData name="luis cleto" userId="a76db6c301978307" providerId="LiveId" clId="{BB93E05D-BE05-4453-8BDD-E5B3B775B63B}" dt="2026-05-01T09:16:11.962" v="67184" actId="255"/>
        <pc:sldMkLst>
          <pc:docMk/>
          <pc:sldMk cId="2211815740" sldId="4404"/>
        </pc:sldMkLst>
        <pc:spChg chg="mod">
          <ac:chgData name="luis cleto" userId="a76db6c301978307" providerId="LiveId" clId="{BB93E05D-BE05-4453-8BDD-E5B3B775B63B}" dt="2026-04-16T15:24:11.755" v="45196"/>
          <ac:spMkLst>
            <pc:docMk/>
            <pc:sldMk cId="2211815740" sldId="4404"/>
            <ac:spMk id="2" creationId="{A2C17625-99AE-C413-34A8-EC5921536915}"/>
          </ac:spMkLst>
        </pc:spChg>
        <pc:spChg chg="mod">
          <ac:chgData name="luis cleto" userId="a76db6c301978307" providerId="LiveId" clId="{BB93E05D-BE05-4453-8BDD-E5B3B775B63B}" dt="2026-05-01T09:16:11.962" v="67184" actId="255"/>
          <ac:spMkLst>
            <pc:docMk/>
            <pc:sldMk cId="2211815740" sldId="4404"/>
            <ac:spMk id="3" creationId="{6BB2734C-7A5F-3243-D480-47E56B39C928}"/>
          </ac:spMkLst>
        </pc:spChg>
      </pc:sldChg>
      <pc:sldChg chg="modSp add mod">
        <pc:chgData name="luis cleto" userId="a76db6c301978307" providerId="LiveId" clId="{BB93E05D-BE05-4453-8BDD-E5B3B775B63B}" dt="2026-04-16T15:24:11.755" v="45196"/>
        <pc:sldMkLst>
          <pc:docMk/>
          <pc:sldMk cId="1589478775" sldId="4405"/>
        </pc:sldMkLst>
        <pc:spChg chg="mod">
          <ac:chgData name="luis cleto" userId="a76db6c301978307" providerId="LiveId" clId="{BB93E05D-BE05-4453-8BDD-E5B3B775B63B}" dt="2026-04-16T15:24:11.755" v="45196"/>
          <ac:spMkLst>
            <pc:docMk/>
            <pc:sldMk cId="1589478775" sldId="4405"/>
            <ac:spMk id="2" creationId="{F65DAF59-008C-E085-D126-BBBD56A53A83}"/>
          </ac:spMkLst>
        </pc:spChg>
        <pc:spChg chg="mod">
          <ac:chgData name="luis cleto" userId="a76db6c301978307" providerId="LiveId" clId="{BB93E05D-BE05-4453-8BDD-E5B3B775B63B}" dt="2026-04-16T15:24:11.755" v="45196"/>
          <ac:spMkLst>
            <pc:docMk/>
            <pc:sldMk cId="1589478775" sldId="4405"/>
            <ac:spMk id="3" creationId="{82DFB270-F44B-F507-2494-99AE8A445FB4}"/>
          </ac:spMkLst>
        </pc:spChg>
      </pc:sldChg>
      <pc:sldChg chg="modSp add mod">
        <pc:chgData name="luis cleto" userId="a76db6c301978307" providerId="LiveId" clId="{BB93E05D-BE05-4453-8BDD-E5B3B775B63B}" dt="2026-05-10T09:02:50.289" v="70970" actId="255"/>
        <pc:sldMkLst>
          <pc:docMk/>
          <pc:sldMk cId="2285210117" sldId="4406"/>
        </pc:sldMkLst>
        <pc:spChg chg="mod">
          <ac:chgData name="luis cleto" userId="a76db6c301978307" providerId="LiveId" clId="{BB93E05D-BE05-4453-8BDD-E5B3B775B63B}" dt="2026-04-16T15:24:11.755" v="45196"/>
          <ac:spMkLst>
            <pc:docMk/>
            <pc:sldMk cId="2285210117" sldId="4406"/>
            <ac:spMk id="2" creationId="{CE3B4CDD-447B-2546-54E5-D54E8143FBDA}"/>
          </ac:spMkLst>
        </pc:spChg>
        <pc:spChg chg="mod">
          <ac:chgData name="luis cleto" userId="a76db6c301978307" providerId="LiveId" clId="{BB93E05D-BE05-4453-8BDD-E5B3B775B63B}" dt="2026-05-10T09:02:50.289" v="70970" actId="255"/>
          <ac:spMkLst>
            <pc:docMk/>
            <pc:sldMk cId="2285210117" sldId="4406"/>
            <ac:spMk id="3" creationId="{B2646091-7A48-E20B-255D-5D55496312C6}"/>
          </ac:spMkLst>
        </pc:spChg>
      </pc:sldChg>
      <pc:sldChg chg="modSp add mod">
        <pc:chgData name="luis cleto" userId="a76db6c301978307" providerId="LiveId" clId="{BB93E05D-BE05-4453-8BDD-E5B3B775B63B}" dt="2026-05-10T09:04:50.315" v="70985" actId="255"/>
        <pc:sldMkLst>
          <pc:docMk/>
          <pc:sldMk cId="3012597926" sldId="4407"/>
        </pc:sldMkLst>
        <pc:spChg chg="mod">
          <ac:chgData name="luis cleto" userId="a76db6c301978307" providerId="LiveId" clId="{BB93E05D-BE05-4453-8BDD-E5B3B775B63B}" dt="2026-05-10T09:04:43.097" v="70984" actId="1076"/>
          <ac:spMkLst>
            <pc:docMk/>
            <pc:sldMk cId="3012597926" sldId="4407"/>
            <ac:spMk id="2" creationId="{4CB10A4F-4DC4-CA40-38C8-44DD99751BE6}"/>
          </ac:spMkLst>
        </pc:spChg>
        <pc:spChg chg="mod">
          <ac:chgData name="luis cleto" userId="a76db6c301978307" providerId="LiveId" clId="{BB93E05D-BE05-4453-8BDD-E5B3B775B63B}" dt="2026-05-10T09:04:50.315" v="70985" actId="255"/>
          <ac:spMkLst>
            <pc:docMk/>
            <pc:sldMk cId="3012597926" sldId="4407"/>
            <ac:spMk id="3" creationId="{3262D154-545A-8D71-ACBE-AC5136EA6B58}"/>
          </ac:spMkLst>
        </pc:spChg>
      </pc:sldChg>
      <pc:sldChg chg="modSp add">
        <pc:chgData name="luis cleto" userId="a76db6c301978307" providerId="LiveId" clId="{BB93E05D-BE05-4453-8BDD-E5B3B775B63B}" dt="2026-04-16T15:24:11.755" v="45196"/>
        <pc:sldMkLst>
          <pc:docMk/>
          <pc:sldMk cId="1343953324" sldId="4410"/>
        </pc:sldMkLst>
        <pc:spChg chg="mod">
          <ac:chgData name="luis cleto" userId="a76db6c301978307" providerId="LiveId" clId="{BB93E05D-BE05-4453-8BDD-E5B3B775B63B}" dt="2026-04-16T15:24:11.755" v="45196"/>
          <ac:spMkLst>
            <pc:docMk/>
            <pc:sldMk cId="1343953324" sldId="4410"/>
            <ac:spMk id="2" creationId="{179BE150-6653-5A19-AB65-514B9D1270B0}"/>
          </ac:spMkLst>
        </pc:spChg>
        <pc:spChg chg="mod">
          <ac:chgData name="luis cleto" userId="a76db6c301978307" providerId="LiveId" clId="{BB93E05D-BE05-4453-8BDD-E5B3B775B63B}" dt="2026-04-16T15:24:11.755" v="45196"/>
          <ac:spMkLst>
            <pc:docMk/>
            <pc:sldMk cId="1343953324" sldId="4410"/>
            <ac:spMk id="3" creationId="{4C5AA803-EF2A-739A-533C-7EE7D904BE2B}"/>
          </ac:spMkLst>
        </pc:spChg>
      </pc:sldChg>
      <pc:sldChg chg="modSp add">
        <pc:chgData name="luis cleto" userId="a76db6c301978307" providerId="LiveId" clId="{BB93E05D-BE05-4453-8BDD-E5B3B775B63B}" dt="2026-04-16T15:24:11.755" v="45196"/>
        <pc:sldMkLst>
          <pc:docMk/>
          <pc:sldMk cId="1099937802" sldId="4411"/>
        </pc:sldMkLst>
        <pc:spChg chg="mod">
          <ac:chgData name="luis cleto" userId="a76db6c301978307" providerId="LiveId" clId="{BB93E05D-BE05-4453-8BDD-E5B3B775B63B}" dt="2026-04-16T15:24:11.755" v="45196"/>
          <ac:spMkLst>
            <pc:docMk/>
            <pc:sldMk cId="1099937802" sldId="4411"/>
            <ac:spMk id="2" creationId="{BBA570E0-16A9-349D-BCED-CF692A1BEB28}"/>
          </ac:spMkLst>
        </pc:spChg>
        <pc:spChg chg="mod">
          <ac:chgData name="luis cleto" userId="a76db6c301978307" providerId="LiveId" clId="{BB93E05D-BE05-4453-8BDD-E5B3B775B63B}" dt="2026-04-16T15:24:11.755" v="45196"/>
          <ac:spMkLst>
            <pc:docMk/>
            <pc:sldMk cId="1099937802" sldId="4411"/>
            <ac:spMk id="3" creationId="{C2AE383C-DE70-9D37-93DF-DCB51AA618BF}"/>
          </ac:spMkLst>
        </pc:spChg>
      </pc:sldChg>
      <pc:sldChg chg="modSp add ord">
        <pc:chgData name="luis cleto" userId="a76db6c301978307" providerId="LiveId" clId="{BB93E05D-BE05-4453-8BDD-E5B3B775B63B}" dt="2026-04-24T11:10:56.962" v="53635"/>
        <pc:sldMkLst>
          <pc:docMk/>
          <pc:sldMk cId="1699435245" sldId="4412"/>
        </pc:sldMkLst>
        <pc:spChg chg="mod">
          <ac:chgData name="luis cleto" userId="a76db6c301978307" providerId="LiveId" clId="{BB93E05D-BE05-4453-8BDD-E5B3B775B63B}" dt="2026-04-16T15:24:11.755" v="45196"/>
          <ac:spMkLst>
            <pc:docMk/>
            <pc:sldMk cId="1699435245" sldId="4412"/>
            <ac:spMk id="2" creationId="{8778DDC2-2E78-0AE1-E118-BB3C7558C84C}"/>
          </ac:spMkLst>
        </pc:spChg>
        <pc:spChg chg="mod">
          <ac:chgData name="luis cleto" userId="a76db6c301978307" providerId="LiveId" clId="{BB93E05D-BE05-4453-8BDD-E5B3B775B63B}" dt="2026-04-16T15:24:11.755" v="45196"/>
          <ac:spMkLst>
            <pc:docMk/>
            <pc:sldMk cId="1699435245" sldId="4412"/>
            <ac:spMk id="3" creationId="{C886F6C5-1A17-1BB7-CB34-715035941097}"/>
          </ac:spMkLst>
        </pc:spChg>
      </pc:sldChg>
      <pc:sldChg chg="modSp add ord">
        <pc:chgData name="luis cleto" userId="a76db6c301978307" providerId="LiveId" clId="{BB93E05D-BE05-4453-8BDD-E5B3B775B63B}" dt="2026-04-24T11:10:56.962" v="53635"/>
        <pc:sldMkLst>
          <pc:docMk/>
          <pc:sldMk cId="3525743739" sldId="4413"/>
        </pc:sldMkLst>
        <pc:spChg chg="mod">
          <ac:chgData name="luis cleto" userId="a76db6c301978307" providerId="LiveId" clId="{BB93E05D-BE05-4453-8BDD-E5B3B775B63B}" dt="2026-04-16T15:24:11.755" v="45196"/>
          <ac:spMkLst>
            <pc:docMk/>
            <pc:sldMk cId="3525743739" sldId="4413"/>
            <ac:spMk id="2" creationId="{D5CD1CD8-19C5-D9EE-F61E-C31211414741}"/>
          </ac:spMkLst>
        </pc:spChg>
        <pc:spChg chg="mod">
          <ac:chgData name="luis cleto" userId="a76db6c301978307" providerId="LiveId" clId="{BB93E05D-BE05-4453-8BDD-E5B3B775B63B}" dt="2026-04-16T15:24:11.755" v="45196"/>
          <ac:spMkLst>
            <pc:docMk/>
            <pc:sldMk cId="3525743739" sldId="4413"/>
            <ac:spMk id="3" creationId="{C3CD3A41-8EDE-57BB-D82B-511742C0C40E}"/>
          </ac:spMkLst>
        </pc:spChg>
      </pc:sldChg>
      <pc:sldChg chg="modSp add mod ord">
        <pc:chgData name="luis cleto" userId="a76db6c301978307" providerId="LiveId" clId="{BB93E05D-BE05-4453-8BDD-E5B3B775B63B}" dt="2026-04-24T11:10:56.962" v="53635"/>
        <pc:sldMkLst>
          <pc:docMk/>
          <pc:sldMk cId="3027018522" sldId="4414"/>
        </pc:sldMkLst>
        <pc:spChg chg="mod">
          <ac:chgData name="luis cleto" userId="a76db6c301978307" providerId="LiveId" clId="{BB93E05D-BE05-4453-8BDD-E5B3B775B63B}" dt="2026-04-10T17:45:00.655" v="40856" actId="21"/>
          <ac:spMkLst>
            <pc:docMk/>
            <pc:sldMk cId="3027018522" sldId="4414"/>
            <ac:spMk id="3" creationId="{D8BBC8A7-6BB1-AA3E-3AC0-0B22625B44F2}"/>
          </ac:spMkLst>
        </pc:spChg>
      </pc:sldChg>
      <pc:sldChg chg="modSp add mod ord">
        <pc:chgData name="luis cleto" userId="a76db6c301978307" providerId="LiveId" clId="{BB93E05D-BE05-4453-8BDD-E5B3B775B63B}" dt="2026-04-24T11:10:56.962" v="53635"/>
        <pc:sldMkLst>
          <pc:docMk/>
          <pc:sldMk cId="3981461001" sldId="4415"/>
        </pc:sldMkLst>
        <pc:spChg chg="mod">
          <ac:chgData name="luis cleto" userId="a76db6c301978307" providerId="LiveId" clId="{BB93E05D-BE05-4453-8BDD-E5B3B775B63B}" dt="2026-04-10T17:45:21.730" v="40858" actId="21"/>
          <ac:spMkLst>
            <pc:docMk/>
            <pc:sldMk cId="3981461001" sldId="4415"/>
            <ac:spMk id="3" creationId="{8D539BD4-FF55-C3AF-242D-C406BFFC21A4}"/>
          </ac:spMkLst>
        </pc:spChg>
      </pc:sldChg>
      <pc:sldChg chg="modSp add ord">
        <pc:chgData name="luis cleto" userId="a76db6c301978307" providerId="LiveId" clId="{BB93E05D-BE05-4453-8BDD-E5B3B775B63B}" dt="2026-04-24T11:19:59.489" v="53663"/>
        <pc:sldMkLst>
          <pc:docMk/>
          <pc:sldMk cId="942393358" sldId="4416"/>
        </pc:sldMkLst>
        <pc:spChg chg="mod">
          <ac:chgData name="luis cleto" userId="a76db6c301978307" providerId="LiveId" clId="{BB93E05D-BE05-4453-8BDD-E5B3B775B63B}" dt="2026-04-16T15:24:11.755" v="45196"/>
          <ac:spMkLst>
            <pc:docMk/>
            <pc:sldMk cId="942393358" sldId="4416"/>
            <ac:spMk id="2" creationId="{F27C3594-B6DA-33FD-5864-7E1A750AE7DD}"/>
          </ac:spMkLst>
        </pc:spChg>
        <pc:spChg chg="mod">
          <ac:chgData name="luis cleto" userId="a76db6c301978307" providerId="LiveId" clId="{BB93E05D-BE05-4453-8BDD-E5B3B775B63B}" dt="2026-04-16T15:24:11.755" v="45196"/>
          <ac:spMkLst>
            <pc:docMk/>
            <pc:sldMk cId="942393358" sldId="4416"/>
            <ac:spMk id="3" creationId="{04312F1C-C1F6-91D5-1A79-7280592382A9}"/>
          </ac:spMkLst>
        </pc:spChg>
      </pc:sldChg>
      <pc:sldChg chg="modSp add ord">
        <pc:chgData name="luis cleto" userId="a76db6c301978307" providerId="LiveId" clId="{BB93E05D-BE05-4453-8BDD-E5B3B775B63B}" dt="2026-04-24T11:20:07.765" v="53665"/>
        <pc:sldMkLst>
          <pc:docMk/>
          <pc:sldMk cId="1427153537" sldId="4417"/>
        </pc:sldMkLst>
        <pc:spChg chg="mod">
          <ac:chgData name="luis cleto" userId="a76db6c301978307" providerId="LiveId" clId="{BB93E05D-BE05-4453-8BDD-E5B3B775B63B}" dt="2026-04-16T15:24:11.755" v="45196"/>
          <ac:spMkLst>
            <pc:docMk/>
            <pc:sldMk cId="1427153537" sldId="4417"/>
            <ac:spMk id="2" creationId="{BFE001CF-9A44-684D-461E-5B8530421FB1}"/>
          </ac:spMkLst>
        </pc:spChg>
        <pc:spChg chg="mod">
          <ac:chgData name="luis cleto" userId="a76db6c301978307" providerId="LiveId" clId="{BB93E05D-BE05-4453-8BDD-E5B3B775B63B}" dt="2026-04-16T15:24:11.755" v="45196"/>
          <ac:spMkLst>
            <pc:docMk/>
            <pc:sldMk cId="1427153537" sldId="4417"/>
            <ac:spMk id="3" creationId="{B6883591-9800-2846-AABD-8C0CB75F3BDD}"/>
          </ac:spMkLst>
        </pc:spChg>
      </pc:sldChg>
      <pc:sldChg chg="add ord">
        <pc:chgData name="luis cleto" userId="a76db6c301978307" providerId="LiveId" clId="{BB93E05D-BE05-4453-8BDD-E5B3B775B63B}" dt="2026-04-24T11:17:41.881" v="53651"/>
        <pc:sldMkLst>
          <pc:docMk/>
          <pc:sldMk cId="3338886546" sldId="4418"/>
        </pc:sldMkLst>
      </pc:sldChg>
      <pc:sldChg chg="add ord">
        <pc:chgData name="luis cleto" userId="a76db6c301978307" providerId="LiveId" clId="{BB93E05D-BE05-4453-8BDD-E5B3B775B63B}" dt="2026-04-24T11:16:51.645" v="53649"/>
        <pc:sldMkLst>
          <pc:docMk/>
          <pc:sldMk cId="203333256" sldId="4419"/>
        </pc:sldMkLst>
      </pc:sldChg>
      <pc:sldChg chg="add">
        <pc:chgData name="luis cleto" userId="a76db6c301978307" providerId="LiveId" clId="{BB93E05D-BE05-4453-8BDD-E5B3B775B63B}" dt="2026-04-12T09:40:50.185" v="43269"/>
        <pc:sldMkLst>
          <pc:docMk/>
          <pc:sldMk cId="528853532" sldId="4420"/>
        </pc:sldMkLst>
      </pc:sldChg>
      <pc:sldChg chg="ord">
        <pc:chgData name="luis cleto" userId="a76db6c301978307" providerId="LiveId" clId="{BB93E05D-BE05-4453-8BDD-E5B3B775B63B}" dt="2026-05-10T09:27:17.445" v="71437"/>
        <pc:sldMkLst>
          <pc:docMk/>
          <pc:sldMk cId="3633782347" sldId="4438"/>
        </pc:sldMkLst>
      </pc:sldChg>
      <pc:sldChg chg="ord">
        <pc:chgData name="luis cleto" userId="a76db6c301978307" providerId="LiveId" clId="{BB93E05D-BE05-4453-8BDD-E5B3B775B63B}" dt="2026-05-10T09:27:17.445" v="71437"/>
        <pc:sldMkLst>
          <pc:docMk/>
          <pc:sldMk cId="2679296239" sldId="4439"/>
        </pc:sldMkLst>
      </pc:sldChg>
      <pc:sldChg chg="modSp mod ord">
        <pc:chgData name="luis cleto" userId="a76db6c301978307" providerId="LiveId" clId="{BB93E05D-BE05-4453-8BDD-E5B3B775B63B}" dt="2026-05-10T09:27:17.445" v="71437"/>
        <pc:sldMkLst>
          <pc:docMk/>
          <pc:sldMk cId="1045536754" sldId="4440"/>
        </pc:sldMkLst>
        <pc:spChg chg="mod">
          <ac:chgData name="luis cleto" userId="a76db6c301978307" providerId="LiveId" clId="{BB93E05D-BE05-4453-8BDD-E5B3B775B63B}" dt="2026-04-24T11:20:57.826" v="53671" actId="1076"/>
          <ac:spMkLst>
            <pc:docMk/>
            <pc:sldMk cId="1045536754" sldId="4440"/>
            <ac:spMk id="2" creationId="{AE440C9D-FA75-7F96-65EE-72BE6061D39C}"/>
          </ac:spMkLst>
        </pc:spChg>
        <pc:graphicFrameChg chg="mod modGraphic">
          <ac:chgData name="luis cleto" userId="a76db6c301978307" providerId="LiveId" clId="{BB93E05D-BE05-4453-8BDD-E5B3B775B63B}" dt="2026-04-24T11:20:52.480" v="53670" actId="1076"/>
          <ac:graphicFrameMkLst>
            <pc:docMk/>
            <pc:sldMk cId="1045536754" sldId="4440"/>
            <ac:graphicFrameMk id="6" creationId="{4A4416C3-42BC-D475-1994-3F324AD432C5}"/>
          </ac:graphicFrameMkLst>
        </pc:graphicFrameChg>
      </pc:sldChg>
      <pc:sldChg chg="modSp mod ord">
        <pc:chgData name="luis cleto" userId="a76db6c301978307" providerId="LiveId" clId="{BB93E05D-BE05-4453-8BDD-E5B3B775B63B}" dt="2026-05-10T09:27:17.445" v="71437"/>
        <pc:sldMkLst>
          <pc:docMk/>
          <pc:sldMk cId="2245386930" sldId="4441"/>
        </pc:sldMkLst>
        <pc:spChg chg="mod">
          <ac:chgData name="luis cleto" userId="a76db6c301978307" providerId="LiveId" clId="{BB93E05D-BE05-4453-8BDD-E5B3B775B63B}" dt="2026-04-24T11:20:33.143" v="53667" actId="1076"/>
          <ac:spMkLst>
            <pc:docMk/>
            <pc:sldMk cId="2245386930" sldId="4441"/>
            <ac:spMk id="2" creationId="{97E684C2-6CFE-257C-5F22-459766C625BC}"/>
          </ac:spMkLst>
        </pc:spChg>
        <pc:graphicFrameChg chg="mod">
          <ac:chgData name="luis cleto" userId="a76db6c301978307" providerId="LiveId" clId="{BB93E05D-BE05-4453-8BDD-E5B3B775B63B}" dt="2026-04-24T11:20:29.281" v="53666" actId="1076"/>
          <ac:graphicFrameMkLst>
            <pc:docMk/>
            <pc:sldMk cId="2245386930" sldId="4441"/>
            <ac:graphicFrameMk id="6" creationId="{80573B93-F4D4-339F-46EE-DC3222DF39CE}"/>
          </ac:graphicFrameMkLst>
        </pc:graphicFrameChg>
      </pc:sldChg>
      <pc:sldChg chg="ord">
        <pc:chgData name="luis cleto" userId="a76db6c301978307" providerId="LiveId" clId="{BB93E05D-BE05-4453-8BDD-E5B3B775B63B}" dt="2026-05-10T09:27:17.445" v="71437"/>
        <pc:sldMkLst>
          <pc:docMk/>
          <pc:sldMk cId="2649362986" sldId="4442"/>
        </pc:sldMkLst>
      </pc:sldChg>
      <pc:sldChg chg="modSp add mod ord setBg">
        <pc:chgData name="luis cleto" userId="a76db6c301978307" providerId="LiveId" clId="{BB93E05D-BE05-4453-8BDD-E5B3B775B63B}" dt="2026-04-16T15:19:10.172" v="45167" actId="255"/>
        <pc:sldMkLst>
          <pc:docMk/>
          <pc:sldMk cId="0" sldId="4446"/>
        </pc:sldMkLst>
        <pc:spChg chg="mod">
          <ac:chgData name="luis cleto" userId="a76db6c301978307" providerId="LiveId" clId="{BB93E05D-BE05-4453-8BDD-E5B3B775B63B}" dt="2026-04-16T15:19:10.172" v="45167" actId="255"/>
          <ac:spMkLst>
            <pc:docMk/>
            <pc:sldMk cId="0" sldId="4446"/>
            <ac:spMk id="8" creationId="{00000000-0000-0000-0000-000000000000}"/>
          </ac:spMkLst>
        </pc:spChg>
        <pc:spChg chg="mod">
          <ac:chgData name="luis cleto" userId="a76db6c301978307" providerId="LiveId" clId="{BB93E05D-BE05-4453-8BDD-E5B3B775B63B}" dt="2026-04-16T15:18:55.136" v="45166" actId="255"/>
          <ac:spMkLst>
            <pc:docMk/>
            <pc:sldMk cId="0" sldId="4446"/>
            <ac:spMk id="10" creationId="{00000000-0000-0000-0000-000000000000}"/>
          </ac:spMkLst>
        </pc:spChg>
      </pc:sldChg>
      <pc:sldChg chg="add setBg">
        <pc:chgData name="luis cleto" userId="a76db6c301978307" providerId="LiveId" clId="{BB93E05D-BE05-4453-8BDD-E5B3B775B63B}" dt="2026-04-16T09:35:52.176" v="43275"/>
        <pc:sldMkLst>
          <pc:docMk/>
          <pc:sldMk cId="0" sldId="4447"/>
        </pc:sldMkLst>
      </pc:sldChg>
      <pc:sldChg chg="modSp add mod setBg">
        <pc:chgData name="luis cleto" userId="a76db6c301978307" providerId="LiveId" clId="{BB93E05D-BE05-4453-8BDD-E5B3B775B63B}" dt="2026-04-16T15:19:48.405" v="45169" actId="255"/>
        <pc:sldMkLst>
          <pc:docMk/>
          <pc:sldMk cId="0" sldId="4448"/>
        </pc:sldMkLst>
        <pc:spChg chg="mod">
          <ac:chgData name="luis cleto" userId="a76db6c301978307" providerId="LiveId" clId="{BB93E05D-BE05-4453-8BDD-E5B3B775B63B}" dt="2026-04-16T15:19:48.405" v="45169" actId="255"/>
          <ac:spMkLst>
            <pc:docMk/>
            <pc:sldMk cId="0" sldId="4448"/>
            <ac:spMk id="8" creationId="{00000000-0000-0000-0000-000000000000}"/>
          </ac:spMkLst>
        </pc:spChg>
        <pc:spChg chg="mod">
          <ac:chgData name="luis cleto" userId="a76db6c301978307" providerId="LiveId" clId="{BB93E05D-BE05-4453-8BDD-E5B3B775B63B}" dt="2026-04-16T15:19:38.236" v="45168" actId="255"/>
          <ac:spMkLst>
            <pc:docMk/>
            <pc:sldMk cId="0" sldId="4448"/>
            <ac:spMk id="10" creationId="{00000000-0000-0000-0000-000000000000}"/>
          </ac:spMkLst>
        </pc:spChg>
      </pc:sldChg>
      <pc:sldChg chg="modSp add mod setBg">
        <pc:chgData name="luis cleto" userId="a76db6c301978307" providerId="LiveId" clId="{BB93E05D-BE05-4453-8BDD-E5B3B775B63B}" dt="2026-04-16T15:21:19.317" v="45182" actId="1076"/>
        <pc:sldMkLst>
          <pc:docMk/>
          <pc:sldMk cId="0" sldId="4449"/>
        </pc:sldMkLst>
        <pc:spChg chg="mod">
          <ac:chgData name="luis cleto" userId="a76db6c301978307" providerId="LiveId" clId="{BB93E05D-BE05-4453-8BDD-E5B3B775B63B}" dt="2026-04-16T15:21:19.317" v="45182" actId="1076"/>
          <ac:spMkLst>
            <pc:docMk/>
            <pc:sldMk cId="0" sldId="4449"/>
            <ac:spMk id="2" creationId="{00000000-0000-0000-0000-000000000000}"/>
          </ac:spMkLst>
        </pc:spChg>
        <pc:spChg chg="mod">
          <ac:chgData name="luis cleto" userId="a76db6c301978307" providerId="LiveId" clId="{BB93E05D-BE05-4453-8BDD-E5B3B775B63B}" dt="2026-04-16T15:20:04.569" v="45170" actId="255"/>
          <ac:spMkLst>
            <pc:docMk/>
            <pc:sldMk cId="0" sldId="4449"/>
            <ac:spMk id="7" creationId="{00000000-0000-0000-0000-000000000000}"/>
          </ac:spMkLst>
        </pc:spChg>
        <pc:spChg chg="mod">
          <ac:chgData name="luis cleto" userId="a76db6c301978307" providerId="LiveId" clId="{BB93E05D-BE05-4453-8BDD-E5B3B775B63B}" dt="2026-04-16T15:20:49.956" v="45176" actId="255"/>
          <ac:spMkLst>
            <pc:docMk/>
            <pc:sldMk cId="0" sldId="4449"/>
            <ac:spMk id="8" creationId="{00000000-0000-0000-0000-000000000000}"/>
          </ac:spMkLst>
        </pc:spChg>
        <pc:spChg chg="mod">
          <ac:chgData name="luis cleto" userId="a76db6c301978307" providerId="LiveId" clId="{BB93E05D-BE05-4453-8BDD-E5B3B775B63B}" dt="2026-04-16T15:20:19.349" v="45172" actId="255"/>
          <ac:spMkLst>
            <pc:docMk/>
            <pc:sldMk cId="0" sldId="4449"/>
            <ac:spMk id="11" creationId="{00000000-0000-0000-0000-000000000000}"/>
          </ac:spMkLst>
        </pc:spChg>
        <pc:spChg chg="mod">
          <ac:chgData name="luis cleto" userId="a76db6c301978307" providerId="LiveId" clId="{BB93E05D-BE05-4453-8BDD-E5B3B775B63B}" dt="2026-04-16T15:21:02.130" v="45178" actId="255"/>
          <ac:spMkLst>
            <pc:docMk/>
            <pc:sldMk cId="0" sldId="4449"/>
            <ac:spMk id="12" creationId="{00000000-0000-0000-0000-000000000000}"/>
          </ac:spMkLst>
        </pc:spChg>
        <pc:spChg chg="mod">
          <ac:chgData name="luis cleto" userId="a76db6c301978307" providerId="LiveId" clId="{BB93E05D-BE05-4453-8BDD-E5B3B775B63B}" dt="2026-04-16T15:20:34.068" v="45174" actId="255"/>
          <ac:spMkLst>
            <pc:docMk/>
            <pc:sldMk cId="0" sldId="4449"/>
            <ac:spMk id="15" creationId="{00000000-0000-0000-0000-000000000000}"/>
          </ac:spMkLst>
        </pc:spChg>
        <pc:spChg chg="mod">
          <ac:chgData name="luis cleto" userId="a76db6c301978307" providerId="LiveId" clId="{BB93E05D-BE05-4453-8BDD-E5B3B775B63B}" dt="2026-04-16T15:21:13.127" v="45180" actId="255"/>
          <ac:spMkLst>
            <pc:docMk/>
            <pc:sldMk cId="0" sldId="4449"/>
            <ac:spMk id="16" creationId="{00000000-0000-0000-0000-000000000000}"/>
          </ac:spMkLst>
        </pc:spChg>
        <pc:spChg chg="mod">
          <ac:chgData name="luis cleto" userId="a76db6c301978307" providerId="LiveId" clId="{BB93E05D-BE05-4453-8BDD-E5B3B775B63B}" dt="2026-04-16T15:20:11.993" v="45171" actId="255"/>
          <ac:spMkLst>
            <pc:docMk/>
            <pc:sldMk cId="0" sldId="4449"/>
            <ac:spMk id="19" creationId="{00000000-0000-0000-0000-000000000000}"/>
          </ac:spMkLst>
        </pc:spChg>
        <pc:spChg chg="mod">
          <ac:chgData name="luis cleto" userId="a76db6c301978307" providerId="LiveId" clId="{BB93E05D-BE05-4453-8BDD-E5B3B775B63B}" dt="2026-04-16T15:20:56.751" v="45177" actId="255"/>
          <ac:spMkLst>
            <pc:docMk/>
            <pc:sldMk cId="0" sldId="4449"/>
            <ac:spMk id="20" creationId="{00000000-0000-0000-0000-000000000000}"/>
          </ac:spMkLst>
        </pc:spChg>
        <pc:spChg chg="mod">
          <ac:chgData name="luis cleto" userId="a76db6c301978307" providerId="LiveId" clId="{BB93E05D-BE05-4453-8BDD-E5B3B775B63B}" dt="2026-04-16T15:20:24.889" v="45173" actId="255"/>
          <ac:spMkLst>
            <pc:docMk/>
            <pc:sldMk cId="0" sldId="4449"/>
            <ac:spMk id="23" creationId="{00000000-0000-0000-0000-000000000000}"/>
          </ac:spMkLst>
        </pc:spChg>
        <pc:spChg chg="mod">
          <ac:chgData name="luis cleto" userId="a76db6c301978307" providerId="LiveId" clId="{BB93E05D-BE05-4453-8BDD-E5B3B775B63B}" dt="2026-04-16T15:21:07.929" v="45179" actId="255"/>
          <ac:spMkLst>
            <pc:docMk/>
            <pc:sldMk cId="0" sldId="4449"/>
            <ac:spMk id="24" creationId="{00000000-0000-0000-0000-000000000000}"/>
          </ac:spMkLst>
        </pc:spChg>
        <pc:spChg chg="mod">
          <ac:chgData name="luis cleto" userId="a76db6c301978307" providerId="LiveId" clId="{BB93E05D-BE05-4453-8BDD-E5B3B775B63B}" dt="2026-04-16T15:20:41.512" v="45175" actId="255"/>
          <ac:spMkLst>
            <pc:docMk/>
            <pc:sldMk cId="0" sldId="4449"/>
            <ac:spMk id="27" creationId="{00000000-0000-0000-0000-000000000000}"/>
          </ac:spMkLst>
        </pc:spChg>
        <pc:spChg chg="mod">
          <ac:chgData name="luis cleto" userId="a76db6c301978307" providerId="LiveId" clId="{BB93E05D-BE05-4453-8BDD-E5B3B775B63B}" dt="2026-04-16T15:21:18.468" v="45181" actId="255"/>
          <ac:spMkLst>
            <pc:docMk/>
            <pc:sldMk cId="0" sldId="4449"/>
            <ac:spMk id="28" creationId="{00000000-0000-0000-0000-000000000000}"/>
          </ac:spMkLst>
        </pc:spChg>
      </pc:sldChg>
      <pc:sldChg chg="modSp add mod setBg">
        <pc:chgData name="luis cleto" userId="a76db6c301978307" providerId="LiveId" clId="{BB93E05D-BE05-4453-8BDD-E5B3B775B63B}" dt="2026-04-16T15:21:51.615" v="45185" actId="255"/>
        <pc:sldMkLst>
          <pc:docMk/>
          <pc:sldMk cId="0" sldId="4450"/>
        </pc:sldMkLst>
        <pc:graphicFrameChg chg="modGraphic">
          <ac:chgData name="luis cleto" userId="a76db6c301978307" providerId="LiveId" clId="{BB93E05D-BE05-4453-8BDD-E5B3B775B63B}" dt="2026-04-16T15:21:51.615" v="45185" actId="255"/>
          <ac:graphicFrameMkLst>
            <pc:docMk/>
            <pc:sldMk cId="0" sldId="4450"/>
            <ac:graphicFrameMk id="16" creationId="{00000000-0000-0000-0000-000000000000}"/>
          </ac:graphicFrameMkLst>
        </pc:graphicFrameChg>
      </pc:sldChg>
      <pc:sldChg chg="modSp add mod setBg">
        <pc:chgData name="luis cleto" userId="a76db6c301978307" providerId="LiveId" clId="{BB93E05D-BE05-4453-8BDD-E5B3B775B63B}" dt="2026-04-16T15:23:17.130" v="45195" actId="255"/>
        <pc:sldMkLst>
          <pc:docMk/>
          <pc:sldMk cId="0" sldId="4451"/>
        </pc:sldMkLst>
        <pc:spChg chg="mod">
          <ac:chgData name="luis cleto" userId="a76db6c301978307" providerId="LiveId" clId="{BB93E05D-BE05-4453-8BDD-E5B3B775B63B}" dt="2026-04-16T15:22:13.719" v="45186" actId="255"/>
          <ac:spMkLst>
            <pc:docMk/>
            <pc:sldMk cId="0" sldId="4451"/>
            <ac:spMk id="6" creationId="{00000000-0000-0000-0000-000000000000}"/>
          </ac:spMkLst>
        </pc:spChg>
        <pc:spChg chg="mod">
          <ac:chgData name="luis cleto" userId="a76db6c301978307" providerId="LiveId" clId="{BB93E05D-BE05-4453-8BDD-E5B3B775B63B}" dt="2026-04-16T15:22:39.714" v="45190" actId="255"/>
          <ac:spMkLst>
            <pc:docMk/>
            <pc:sldMk cId="0" sldId="4451"/>
            <ac:spMk id="8" creationId="{00000000-0000-0000-0000-000000000000}"/>
          </ac:spMkLst>
        </pc:spChg>
        <pc:spChg chg="mod">
          <ac:chgData name="luis cleto" userId="a76db6c301978307" providerId="LiveId" clId="{BB93E05D-BE05-4453-8BDD-E5B3B775B63B}" dt="2026-04-16T15:22:20.780" v="45187" actId="255"/>
          <ac:spMkLst>
            <pc:docMk/>
            <pc:sldMk cId="0" sldId="4451"/>
            <ac:spMk id="10" creationId="{00000000-0000-0000-0000-000000000000}"/>
          </ac:spMkLst>
        </pc:spChg>
        <pc:spChg chg="mod">
          <ac:chgData name="luis cleto" userId="a76db6c301978307" providerId="LiveId" clId="{BB93E05D-BE05-4453-8BDD-E5B3B775B63B}" dt="2026-04-16T15:22:44.985" v="45191" actId="255"/>
          <ac:spMkLst>
            <pc:docMk/>
            <pc:sldMk cId="0" sldId="4451"/>
            <ac:spMk id="12" creationId="{00000000-0000-0000-0000-000000000000}"/>
          </ac:spMkLst>
        </pc:spChg>
        <pc:spChg chg="mod">
          <ac:chgData name="luis cleto" userId="a76db6c301978307" providerId="LiveId" clId="{BB93E05D-BE05-4453-8BDD-E5B3B775B63B}" dt="2026-04-16T15:22:26.371" v="45188" actId="255"/>
          <ac:spMkLst>
            <pc:docMk/>
            <pc:sldMk cId="0" sldId="4451"/>
            <ac:spMk id="14" creationId="{00000000-0000-0000-0000-000000000000}"/>
          </ac:spMkLst>
        </pc:spChg>
        <pc:spChg chg="mod">
          <ac:chgData name="luis cleto" userId="a76db6c301978307" providerId="LiveId" clId="{BB93E05D-BE05-4453-8BDD-E5B3B775B63B}" dt="2026-04-16T15:22:49.828" v="45192" actId="255"/>
          <ac:spMkLst>
            <pc:docMk/>
            <pc:sldMk cId="0" sldId="4451"/>
            <ac:spMk id="16" creationId="{00000000-0000-0000-0000-000000000000}"/>
          </ac:spMkLst>
        </pc:spChg>
        <pc:spChg chg="mod">
          <ac:chgData name="luis cleto" userId="a76db6c301978307" providerId="LiveId" clId="{BB93E05D-BE05-4453-8BDD-E5B3B775B63B}" dt="2026-04-16T15:22:32.951" v="45189" actId="255"/>
          <ac:spMkLst>
            <pc:docMk/>
            <pc:sldMk cId="0" sldId="4451"/>
            <ac:spMk id="18" creationId="{00000000-0000-0000-0000-000000000000}"/>
          </ac:spMkLst>
        </pc:spChg>
        <pc:spChg chg="mod">
          <ac:chgData name="luis cleto" userId="a76db6c301978307" providerId="LiveId" clId="{BB93E05D-BE05-4453-8BDD-E5B3B775B63B}" dt="2026-04-16T15:22:56.617" v="45193" actId="255"/>
          <ac:spMkLst>
            <pc:docMk/>
            <pc:sldMk cId="0" sldId="4451"/>
            <ac:spMk id="20" creationId="{00000000-0000-0000-0000-000000000000}"/>
          </ac:spMkLst>
        </pc:spChg>
        <pc:spChg chg="mod">
          <ac:chgData name="luis cleto" userId="a76db6c301978307" providerId="LiveId" clId="{BB93E05D-BE05-4453-8BDD-E5B3B775B63B}" dt="2026-04-16T15:23:02.729" v="45194" actId="255"/>
          <ac:spMkLst>
            <pc:docMk/>
            <pc:sldMk cId="0" sldId="4451"/>
            <ac:spMk id="22" creationId="{00000000-0000-0000-0000-000000000000}"/>
          </ac:spMkLst>
        </pc:spChg>
        <pc:spChg chg="mod">
          <ac:chgData name="luis cleto" userId="a76db6c301978307" providerId="LiveId" clId="{BB93E05D-BE05-4453-8BDD-E5B3B775B63B}" dt="2026-04-16T15:23:17.130" v="45195" actId="255"/>
          <ac:spMkLst>
            <pc:docMk/>
            <pc:sldMk cId="0" sldId="4451"/>
            <ac:spMk id="24" creationId="{00000000-0000-0000-0000-000000000000}"/>
          </ac:spMkLst>
        </pc:spChg>
      </pc:sldChg>
      <pc:sldChg chg="add setBg">
        <pc:chgData name="luis cleto" userId="a76db6c301978307" providerId="LiveId" clId="{BB93E05D-BE05-4453-8BDD-E5B3B775B63B}" dt="2026-04-16T09:39:19.231" v="43280"/>
        <pc:sldMkLst>
          <pc:docMk/>
          <pc:sldMk cId="0" sldId="4452"/>
        </pc:sldMkLst>
      </pc:sldChg>
      <pc:sldChg chg="add ord setBg">
        <pc:chgData name="luis cleto" userId="a76db6c301978307" providerId="LiveId" clId="{BB93E05D-BE05-4453-8BDD-E5B3B775B63B}" dt="2026-04-16T09:40:42.928" v="43287"/>
        <pc:sldMkLst>
          <pc:docMk/>
          <pc:sldMk cId="0" sldId="4453"/>
        </pc:sldMkLst>
      </pc:sldChg>
      <pc:sldChg chg="add ord setBg">
        <pc:chgData name="luis cleto" userId="a76db6c301978307" providerId="LiveId" clId="{BB93E05D-BE05-4453-8BDD-E5B3B775B63B}" dt="2026-04-16T09:40:31.580" v="43285"/>
        <pc:sldMkLst>
          <pc:docMk/>
          <pc:sldMk cId="0" sldId="4454"/>
        </pc:sldMkLst>
      </pc:sldChg>
      <pc:sldChg chg="modSp add mod setBg">
        <pc:chgData name="luis cleto" userId="a76db6c301978307" providerId="LiveId" clId="{BB93E05D-BE05-4453-8BDD-E5B3B775B63B}" dt="2026-04-16T15:27:32.880" v="45388" actId="255"/>
        <pc:sldMkLst>
          <pc:docMk/>
          <pc:sldMk cId="0" sldId="4463"/>
        </pc:sldMkLst>
        <pc:spChg chg="mod">
          <ac:chgData name="luis cleto" userId="a76db6c301978307" providerId="LiveId" clId="{BB93E05D-BE05-4453-8BDD-E5B3B775B63B}" dt="2026-04-16T15:24:54.260" v="45202" actId="255"/>
          <ac:spMkLst>
            <pc:docMk/>
            <pc:sldMk cId="0" sldId="4463"/>
            <ac:spMk id="3" creationId="{00000000-0000-0000-0000-000000000000}"/>
          </ac:spMkLst>
        </pc:spChg>
        <pc:spChg chg="mod">
          <ac:chgData name="luis cleto" userId="a76db6c301978307" providerId="LiveId" clId="{BB93E05D-BE05-4453-8BDD-E5B3B775B63B}" dt="2026-04-16T15:27:32.880" v="45388" actId="255"/>
          <ac:spMkLst>
            <pc:docMk/>
            <pc:sldMk cId="0" sldId="4463"/>
            <ac:spMk id="4" creationId="{00000000-0000-0000-0000-000000000000}"/>
          </ac:spMkLst>
        </pc:spChg>
      </pc:sldChg>
      <pc:sldChg chg="add setBg">
        <pc:chgData name="luis cleto" userId="a76db6c301978307" providerId="LiveId" clId="{BB93E05D-BE05-4453-8BDD-E5B3B775B63B}" dt="2026-04-16T09:49:47.296" v="43296"/>
        <pc:sldMkLst>
          <pc:docMk/>
          <pc:sldMk cId="0" sldId="4464"/>
        </pc:sldMkLst>
      </pc:sldChg>
      <pc:sldChg chg="modSp add mod ord setBg">
        <pc:chgData name="luis cleto" userId="a76db6c301978307" providerId="LiveId" clId="{BB93E05D-BE05-4453-8BDD-E5B3B775B63B}" dt="2026-04-16T15:31:17.071" v="45417" actId="1076"/>
        <pc:sldMkLst>
          <pc:docMk/>
          <pc:sldMk cId="0" sldId="4465"/>
        </pc:sldMkLst>
        <pc:spChg chg="mod">
          <ac:chgData name="luis cleto" userId="a76db6c301978307" providerId="LiveId" clId="{BB93E05D-BE05-4453-8BDD-E5B3B775B63B}" dt="2026-04-16T15:31:17.071" v="45417" actId="1076"/>
          <ac:spMkLst>
            <pc:docMk/>
            <pc:sldMk cId="0" sldId="4465"/>
            <ac:spMk id="3" creationId="{00000000-0000-0000-0000-000000000000}"/>
          </ac:spMkLst>
        </pc:spChg>
        <pc:spChg chg="mod">
          <ac:chgData name="luis cleto" userId="a76db6c301978307" providerId="LiveId" clId="{BB93E05D-BE05-4453-8BDD-E5B3B775B63B}" dt="2026-04-16T10:24:55.664" v="43612" actId="255"/>
          <ac:spMkLst>
            <pc:docMk/>
            <pc:sldMk cId="0" sldId="4465"/>
            <ac:spMk id="5" creationId="{00000000-0000-0000-0000-000000000000}"/>
          </ac:spMkLst>
        </pc:spChg>
        <pc:spChg chg="mod">
          <ac:chgData name="luis cleto" userId="a76db6c301978307" providerId="LiveId" clId="{BB93E05D-BE05-4453-8BDD-E5B3B775B63B}" dt="2026-04-16T10:24:39.711" v="43609" actId="255"/>
          <ac:spMkLst>
            <pc:docMk/>
            <pc:sldMk cId="0" sldId="4465"/>
            <ac:spMk id="6" creationId="{00000000-0000-0000-0000-000000000000}"/>
          </ac:spMkLst>
        </pc:spChg>
        <pc:spChg chg="mod">
          <ac:chgData name="luis cleto" userId="a76db6c301978307" providerId="LiveId" clId="{BB93E05D-BE05-4453-8BDD-E5B3B775B63B}" dt="2026-04-16T10:24:40.688" v="43610" actId="1076"/>
          <ac:spMkLst>
            <pc:docMk/>
            <pc:sldMk cId="0" sldId="4465"/>
            <ac:spMk id="7" creationId="{00000000-0000-0000-0000-000000000000}"/>
          </ac:spMkLst>
        </pc:spChg>
        <pc:spChg chg="mod">
          <ac:chgData name="luis cleto" userId="a76db6c301978307" providerId="LiveId" clId="{BB93E05D-BE05-4453-8BDD-E5B3B775B63B}" dt="2026-04-16T10:25:01.740" v="43613" actId="255"/>
          <ac:spMkLst>
            <pc:docMk/>
            <pc:sldMk cId="0" sldId="4465"/>
            <ac:spMk id="8" creationId="{00000000-0000-0000-0000-000000000000}"/>
          </ac:spMkLst>
        </pc:spChg>
        <pc:spChg chg="mod">
          <ac:chgData name="luis cleto" userId="a76db6c301978307" providerId="LiveId" clId="{BB93E05D-BE05-4453-8BDD-E5B3B775B63B}" dt="2026-04-16T10:24:46.143" v="43611" actId="255"/>
          <ac:spMkLst>
            <pc:docMk/>
            <pc:sldMk cId="0" sldId="4465"/>
            <ac:spMk id="9" creationId="{00000000-0000-0000-0000-000000000000}"/>
          </ac:spMkLst>
        </pc:spChg>
      </pc:sldChg>
      <pc:sldChg chg="add setBg">
        <pc:chgData name="luis cleto" userId="a76db6c301978307" providerId="LiveId" clId="{BB93E05D-BE05-4453-8BDD-E5B3B775B63B}" dt="2026-04-16T09:49:47.296" v="43296"/>
        <pc:sldMkLst>
          <pc:docMk/>
          <pc:sldMk cId="0" sldId="4466"/>
        </pc:sldMkLst>
      </pc:sldChg>
      <pc:sldChg chg="modSp add mod ord setBg">
        <pc:chgData name="luis cleto" userId="a76db6c301978307" providerId="LiveId" clId="{BB93E05D-BE05-4453-8BDD-E5B3B775B63B}" dt="2026-04-17T08:59:12.853" v="47187" actId="20577"/>
        <pc:sldMkLst>
          <pc:docMk/>
          <pc:sldMk cId="0" sldId="4471"/>
        </pc:sldMkLst>
        <pc:spChg chg="mod">
          <ac:chgData name="luis cleto" userId="a76db6c301978307" providerId="LiveId" clId="{BB93E05D-BE05-4453-8BDD-E5B3B775B63B}" dt="2026-04-17T08:59:12.853" v="47187" actId="20577"/>
          <ac:spMkLst>
            <pc:docMk/>
            <pc:sldMk cId="0" sldId="4471"/>
            <ac:spMk id="2" creationId="{00000000-0000-0000-0000-000000000000}"/>
          </ac:spMkLst>
        </pc:spChg>
      </pc:sldChg>
      <pc:sldChg chg="add setBg">
        <pc:chgData name="luis cleto" userId="a76db6c301978307" providerId="LiveId" clId="{BB93E05D-BE05-4453-8BDD-E5B3B775B63B}" dt="2026-04-16T09:49:47.296" v="43296"/>
        <pc:sldMkLst>
          <pc:docMk/>
          <pc:sldMk cId="0" sldId="4474"/>
        </pc:sldMkLst>
      </pc:sldChg>
      <pc:sldChg chg="modSp add mod ord setBg">
        <pc:chgData name="luis cleto" userId="a76db6c301978307" providerId="LiveId" clId="{BB93E05D-BE05-4453-8BDD-E5B3B775B63B}" dt="2026-04-16T10:16:14.272" v="43520" actId="20577"/>
        <pc:sldMkLst>
          <pc:docMk/>
          <pc:sldMk cId="0" sldId="4477"/>
        </pc:sldMkLst>
        <pc:spChg chg="mod">
          <ac:chgData name="luis cleto" userId="a76db6c301978307" providerId="LiveId" clId="{BB93E05D-BE05-4453-8BDD-E5B3B775B63B}" dt="2026-04-16T10:14:53.182" v="43488" actId="1076"/>
          <ac:spMkLst>
            <pc:docMk/>
            <pc:sldMk cId="0" sldId="4477"/>
            <ac:spMk id="3" creationId="{00000000-0000-0000-0000-000000000000}"/>
          </ac:spMkLst>
        </pc:spChg>
        <pc:graphicFrameChg chg="mod modGraphic">
          <ac:chgData name="luis cleto" userId="a76db6c301978307" providerId="LiveId" clId="{BB93E05D-BE05-4453-8BDD-E5B3B775B63B}" dt="2026-04-16T10:16:14.272" v="43520" actId="20577"/>
          <ac:graphicFrameMkLst>
            <pc:docMk/>
            <pc:sldMk cId="0" sldId="4477"/>
            <ac:graphicFrameMk id="17" creationId="{00000000-0000-0000-0000-000000000000}"/>
          </ac:graphicFrameMkLst>
        </pc:graphicFrameChg>
      </pc:sldChg>
      <pc:sldChg chg="modSp add mod setBg">
        <pc:chgData name="luis cleto" userId="a76db6c301978307" providerId="LiveId" clId="{BB93E05D-BE05-4453-8BDD-E5B3B775B63B}" dt="2026-04-16T10:21:39.557" v="43593" actId="20577"/>
        <pc:sldMkLst>
          <pc:docMk/>
          <pc:sldMk cId="0" sldId="4479"/>
        </pc:sldMkLst>
        <pc:spChg chg="mod">
          <ac:chgData name="luis cleto" userId="a76db6c301978307" providerId="LiveId" clId="{BB93E05D-BE05-4453-8BDD-E5B3B775B63B}" dt="2026-04-16T10:21:39.557" v="43593" actId="20577"/>
          <ac:spMkLst>
            <pc:docMk/>
            <pc:sldMk cId="0" sldId="4479"/>
            <ac:spMk id="2" creationId="{00000000-0000-0000-0000-000000000000}"/>
          </ac:spMkLst>
        </pc:spChg>
      </pc:sldChg>
      <pc:sldChg chg="addSp modSp new mod modClrScheme chgLayout">
        <pc:chgData name="luis cleto" userId="a76db6c301978307" providerId="LiveId" clId="{BB93E05D-BE05-4453-8BDD-E5B3B775B63B}" dt="2026-04-16T15:29:23.911" v="45413" actId="20577"/>
        <pc:sldMkLst>
          <pc:docMk/>
          <pc:sldMk cId="1555955672" sldId="4481"/>
        </pc:sldMkLst>
        <pc:spChg chg="add mod">
          <ac:chgData name="luis cleto" userId="a76db6c301978307" providerId="LiveId" clId="{BB93E05D-BE05-4453-8BDD-E5B3B775B63B}" dt="2026-04-16T15:29:23.911" v="45413" actId="20577"/>
          <ac:spMkLst>
            <pc:docMk/>
            <pc:sldMk cId="1555955672" sldId="4481"/>
            <ac:spMk id="3" creationId="{9471B07F-2A63-1347-BFDA-55E8D07AC0E3}"/>
          </ac:spMkLst>
        </pc:spChg>
      </pc:sldChg>
      <pc:sldChg chg="addSp modSp new mod">
        <pc:chgData name="luis cleto" userId="a76db6c301978307" providerId="LiveId" clId="{BB93E05D-BE05-4453-8BDD-E5B3B775B63B}" dt="2026-04-16T15:29:36.790" v="45414" actId="255"/>
        <pc:sldMkLst>
          <pc:docMk/>
          <pc:sldMk cId="1023132792" sldId="4482"/>
        </pc:sldMkLst>
        <pc:spChg chg="add mod">
          <ac:chgData name="luis cleto" userId="a76db6c301978307" providerId="LiveId" clId="{BB93E05D-BE05-4453-8BDD-E5B3B775B63B}" dt="2026-04-16T15:29:36.790" v="45414" actId="255"/>
          <ac:spMkLst>
            <pc:docMk/>
            <pc:sldMk cId="1023132792" sldId="4482"/>
            <ac:spMk id="3" creationId="{3B898527-0E41-1765-A515-A8F90197EBE2}"/>
          </ac:spMkLst>
        </pc:spChg>
      </pc:sldChg>
      <pc:sldChg chg="modSp add mod ord">
        <pc:chgData name="luis cleto" userId="a76db6c301978307" providerId="LiveId" clId="{BB93E05D-BE05-4453-8BDD-E5B3B775B63B}" dt="2026-04-16T09:58:16.829" v="43333" actId="21"/>
        <pc:sldMkLst>
          <pc:docMk/>
          <pc:sldMk cId="2574990554" sldId="4483"/>
        </pc:sldMkLst>
        <pc:spChg chg="mod">
          <ac:chgData name="luis cleto" userId="a76db6c301978307" providerId="LiveId" clId="{BB93E05D-BE05-4453-8BDD-E5B3B775B63B}" dt="2026-04-16T09:58:16.829" v="43333" actId="21"/>
          <ac:spMkLst>
            <pc:docMk/>
            <pc:sldMk cId="2574990554" sldId="4483"/>
            <ac:spMk id="3" creationId="{4D9DDBCB-C329-B677-9609-13C490309A77}"/>
          </ac:spMkLst>
        </pc:spChg>
      </pc:sldChg>
      <pc:sldChg chg="addSp modSp new mod">
        <pc:chgData name="luis cleto" userId="a76db6c301978307" providerId="LiveId" clId="{BB93E05D-BE05-4453-8BDD-E5B3B775B63B}" dt="2026-04-16T15:32:27.436" v="45422" actId="20577"/>
        <pc:sldMkLst>
          <pc:docMk/>
          <pc:sldMk cId="3462874548" sldId="4484"/>
        </pc:sldMkLst>
        <pc:spChg chg="add mod">
          <ac:chgData name="luis cleto" userId="a76db6c301978307" providerId="LiveId" clId="{BB93E05D-BE05-4453-8BDD-E5B3B775B63B}" dt="2026-04-16T15:32:27.436" v="45422" actId="20577"/>
          <ac:spMkLst>
            <pc:docMk/>
            <pc:sldMk cId="3462874548" sldId="4484"/>
            <ac:spMk id="3" creationId="{E3361D69-A345-B1E2-39AD-827AD76C14B0}"/>
          </ac:spMkLst>
        </pc:spChg>
      </pc:sldChg>
      <pc:sldChg chg="addSp modSp new mod">
        <pc:chgData name="luis cleto" userId="a76db6c301978307" providerId="LiveId" clId="{BB93E05D-BE05-4453-8BDD-E5B3B775B63B}" dt="2026-04-16T10:01:51.141" v="43356" actId="1076"/>
        <pc:sldMkLst>
          <pc:docMk/>
          <pc:sldMk cId="1630771170" sldId="4485"/>
        </pc:sldMkLst>
        <pc:spChg chg="add mod">
          <ac:chgData name="luis cleto" userId="a76db6c301978307" providerId="LiveId" clId="{BB93E05D-BE05-4453-8BDD-E5B3B775B63B}" dt="2026-04-16T10:01:51.141" v="43356" actId="1076"/>
          <ac:spMkLst>
            <pc:docMk/>
            <pc:sldMk cId="1630771170" sldId="4485"/>
            <ac:spMk id="3" creationId="{491F3C41-66B2-C372-9FCA-A209A50CFFF2}"/>
          </ac:spMkLst>
        </pc:spChg>
      </pc:sldChg>
      <pc:sldChg chg="addSp modSp new mod">
        <pc:chgData name="luis cleto" userId="a76db6c301978307" providerId="LiveId" clId="{BB93E05D-BE05-4453-8BDD-E5B3B775B63B}" dt="2026-04-16T15:33:43.066" v="45423" actId="33524"/>
        <pc:sldMkLst>
          <pc:docMk/>
          <pc:sldMk cId="2514400048" sldId="4486"/>
        </pc:sldMkLst>
        <pc:spChg chg="add mod">
          <ac:chgData name="luis cleto" userId="a76db6c301978307" providerId="LiveId" clId="{BB93E05D-BE05-4453-8BDD-E5B3B775B63B}" dt="2026-04-16T15:33:43.066" v="45423" actId="33524"/>
          <ac:spMkLst>
            <pc:docMk/>
            <pc:sldMk cId="2514400048" sldId="4486"/>
            <ac:spMk id="3" creationId="{836D863C-F1A2-D1D3-09E8-B989633977E3}"/>
          </ac:spMkLst>
        </pc:spChg>
      </pc:sldChg>
      <pc:sldChg chg="addSp modSp new mod">
        <pc:chgData name="luis cleto" userId="a76db6c301978307" providerId="LiveId" clId="{BB93E05D-BE05-4453-8BDD-E5B3B775B63B}" dt="2026-04-16T15:35:31.306" v="45465" actId="20577"/>
        <pc:sldMkLst>
          <pc:docMk/>
          <pc:sldMk cId="3914113544" sldId="4487"/>
        </pc:sldMkLst>
        <pc:spChg chg="add mod">
          <ac:chgData name="luis cleto" userId="a76db6c301978307" providerId="LiveId" clId="{BB93E05D-BE05-4453-8BDD-E5B3B775B63B}" dt="2026-04-16T15:35:31.306" v="45465" actId="20577"/>
          <ac:spMkLst>
            <pc:docMk/>
            <pc:sldMk cId="3914113544" sldId="4487"/>
            <ac:spMk id="3" creationId="{44445F19-4E73-34E6-76AE-093A703BEA8F}"/>
          </ac:spMkLst>
        </pc:spChg>
      </pc:sldChg>
      <pc:sldChg chg="addSp modSp new mod">
        <pc:chgData name="luis cleto" userId="a76db6c301978307" providerId="LiveId" clId="{BB93E05D-BE05-4453-8BDD-E5B3B775B63B}" dt="2026-04-16T15:36:30.508" v="45484" actId="20577"/>
        <pc:sldMkLst>
          <pc:docMk/>
          <pc:sldMk cId="1764310385" sldId="4488"/>
        </pc:sldMkLst>
        <pc:spChg chg="add mod">
          <ac:chgData name="luis cleto" userId="a76db6c301978307" providerId="LiveId" clId="{BB93E05D-BE05-4453-8BDD-E5B3B775B63B}" dt="2026-04-16T15:36:30.508" v="45484" actId="20577"/>
          <ac:spMkLst>
            <pc:docMk/>
            <pc:sldMk cId="1764310385" sldId="4488"/>
            <ac:spMk id="3" creationId="{0533971A-A28B-B3AA-8668-57E538D58EE9}"/>
          </ac:spMkLst>
        </pc:spChg>
      </pc:sldChg>
      <pc:sldChg chg="addSp modSp new mod">
        <pc:chgData name="luis cleto" userId="a76db6c301978307" providerId="LiveId" clId="{BB93E05D-BE05-4453-8BDD-E5B3B775B63B}" dt="2026-04-16T15:40:02.926" v="45634" actId="20577"/>
        <pc:sldMkLst>
          <pc:docMk/>
          <pc:sldMk cId="3718649574" sldId="4489"/>
        </pc:sldMkLst>
        <pc:spChg chg="add mod">
          <ac:chgData name="luis cleto" userId="a76db6c301978307" providerId="LiveId" clId="{BB93E05D-BE05-4453-8BDD-E5B3B775B63B}" dt="2026-04-16T15:40:02.926" v="45634" actId="20577"/>
          <ac:spMkLst>
            <pc:docMk/>
            <pc:sldMk cId="3718649574" sldId="4489"/>
            <ac:spMk id="3" creationId="{B7A50EF6-BE1B-7090-86FB-A886228404CC}"/>
          </ac:spMkLst>
        </pc:spChg>
      </pc:sldChg>
      <pc:sldChg chg="addSp modSp new mod">
        <pc:chgData name="luis cleto" userId="a76db6c301978307" providerId="LiveId" clId="{BB93E05D-BE05-4453-8BDD-E5B3B775B63B}" dt="2026-04-16T10:09:40.008" v="43419"/>
        <pc:sldMkLst>
          <pc:docMk/>
          <pc:sldMk cId="1586204373" sldId="4490"/>
        </pc:sldMkLst>
        <pc:spChg chg="add mod">
          <ac:chgData name="luis cleto" userId="a76db6c301978307" providerId="LiveId" clId="{BB93E05D-BE05-4453-8BDD-E5B3B775B63B}" dt="2026-04-16T10:09:40.008" v="43419"/>
          <ac:spMkLst>
            <pc:docMk/>
            <pc:sldMk cId="1586204373" sldId="4490"/>
            <ac:spMk id="3" creationId="{C4C68FDA-E239-0115-77E2-2316B120EA26}"/>
          </ac:spMkLst>
        </pc:spChg>
      </pc:sldChg>
      <pc:sldChg chg="addSp delSp modSp add mod">
        <pc:chgData name="luis cleto" userId="a76db6c301978307" providerId="LiveId" clId="{BB93E05D-BE05-4453-8BDD-E5B3B775B63B}" dt="2026-04-17T09:03:21.747" v="47191" actId="1076"/>
        <pc:sldMkLst>
          <pc:docMk/>
          <pc:sldMk cId="2729025365" sldId="4491"/>
        </pc:sldMkLst>
        <pc:spChg chg="add mod">
          <ac:chgData name="luis cleto" userId="a76db6c301978307" providerId="LiveId" clId="{BB93E05D-BE05-4453-8BDD-E5B3B775B63B}" dt="2026-04-17T09:03:21.747" v="47191" actId="1076"/>
          <ac:spMkLst>
            <pc:docMk/>
            <pc:sldMk cId="2729025365" sldId="4491"/>
            <ac:spMk id="4" creationId="{8BE75FFD-C515-B7EE-AD6A-7D63CD6818C9}"/>
          </ac:spMkLst>
        </pc:spChg>
      </pc:sldChg>
      <pc:sldChg chg="modSp add mod setBg">
        <pc:chgData name="luis cleto" userId="a76db6c301978307" providerId="LiveId" clId="{BB93E05D-BE05-4453-8BDD-E5B3B775B63B}" dt="2026-04-17T09:06:41.072" v="47220" actId="20577"/>
        <pc:sldMkLst>
          <pc:docMk/>
          <pc:sldMk cId="0" sldId="4495"/>
        </pc:sldMkLst>
        <pc:spChg chg="mod">
          <ac:chgData name="luis cleto" userId="a76db6c301978307" providerId="LiveId" clId="{BB93E05D-BE05-4453-8BDD-E5B3B775B63B}" dt="2026-04-16T10:17:32.856" v="43527" actId="1076"/>
          <ac:spMkLst>
            <pc:docMk/>
            <pc:sldMk cId="0" sldId="4495"/>
            <ac:spMk id="2" creationId="{00000000-0000-0000-0000-000000000000}"/>
          </ac:spMkLst>
        </pc:spChg>
        <pc:spChg chg="mod">
          <ac:chgData name="luis cleto" userId="a76db6c301978307" providerId="LiveId" clId="{BB93E05D-BE05-4453-8BDD-E5B3B775B63B}" dt="2026-04-16T10:17:38.303" v="43528" actId="1076"/>
          <ac:spMkLst>
            <pc:docMk/>
            <pc:sldMk cId="0" sldId="4495"/>
            <ac:spMk id="3" creationId="{00000000-0000-0000-0000-000000000000}"/>
          </ac:spMkLst>
        </pc:spChg>
        <pc:spChg chg="mod">
          <ac:chgData name="luis cleto" userId="a76db6c301978307" providerId="LiveId" clId="{BB93E05D-BE05-4453-8BDD-E5B3B775B63B}" dt="2026-04-16T10:17:43.193" v="43529" actId="14100"/>
          <ac:spMkLst>
            <pc:docMk/>
            <pc:sldMk cId="0" sldId="4495"/>
            <ac:spMk id="4" creationId="{00000000-0000-0000-0000-000000000000}"/>
          </ac:spMkLst>
        </pc:spChg>
        <pc:spChg chg="mod">
          <ac:chgData name="luis cleto" userId="a76db6c301978307" providerId="LiveId" clId="{BB93E05D-BE05-4453-8BDD-E5B3B775B63B}" dt="2026-04-16T10:18:26.932" v="43538" actId="255"/>
          <ac:spMkLst>
            <pc:docMk/>
            <pc:sldMk cId="0" sldId="4495"/>
            <ac:spMk id="5" creationId="{00000000-0000-0000-0000-000000000000}"/>
          </ac:spMkLst>
        </pc:spChg>
        <pc:spChg chg="mod">
          <ac:chgData name="luis cleto" userId="a76db6c301978307" providerId="LiveId" clId="{BB93E05D-BE05-4453-8BDD-E5B3B775B63B}" dt="2026-04-16T10:17:46.655" v="43530" actId="14100"/>
          <ac:spMkLst>
            <pc:docMk/>
            <pc:sldMk cId="0" sldId="4495"/>
            <ac:spMk id="7" creationId="{00000000-0000-0000-0000-000000000000}"/>
          </ac:spMkLst>
        </pc:spChg>
        <pc:spChg chg="mod">
          <ac:chgData name="luis cleto" userId="a76db6c301978307" providerId="LiveId" clId="{BB93E05D-BE05-4453-8BDD-E5B3B775B63B}" dt="2026-04-16T10:18:33.689" v="43539" actId="255"/>
          <ac:spMkLst>
            <pc:docMk/>
            <pc:sldMk cId="0" sldId="4495"/>
            <ac:spMk id="8" creationId="{00000000-0000-0000-0000-000000000000}"/>
          </ac:spMkLst>
        </pc:spChg>
        <pc:spChg chg="mod">
          <ac:chgData name="luis cleto" userId="a76db6c301978307" providerId="LiveId" clId="{BB93E05D-BE05-4453-8BDD-E5B3B775B63B}" dt="2026-04-16T10:17:55.100" v="43532" actId="14100"/>
          <ac:spMkLst>
            <pc:docMk/>
            <pc:sldMk cId="0" sldId="4495"/>
            <ac:spMk id="10" creationId="{00000000-0000-0000-0000-000000000000}"/>
          </ac:spMkLst>
        </pc:spChg>
        <pc:spChg chg="mod">
          <ac:chgData name="luis cleto" userId="a76db6c301978307" providerId="LiveId" clId="{BB93E05D-BE05-4453-8BDD-E5B3B775B63B}" dt="2026-04-16T10:18:40.011" v="43540" actId="255"/>
          <ac:spMkLst>
            <pc:docMk/>
            <pc:sldMk cId="0" sldId="4495"/>
            <ac:spMk id="11" creationId="{00000000-0000-0000-0000-000000000000}"/>
          </ac:spMkLst>
        </pc:spChg>
        <pc:spChg chg="mod">
          <ac:chgData name="luis cleto" userId="a76db6c301978307" providerId="LiveId" clId="{BB93E05D-BE05-4453-8BDD-E5B3B775B63B}" dt="2026-04-16T10:17:59.511" v="43533" actId="14100"/>
          <ac:spMkLst>
            <pc:docMk/>
            <pc:sldMk cId="0" sldId="4495"/>
            <ac:spMk id="13" creationId="{00000000-0000-0000-0000-000000000000}"/>
          </ac:spMkLst>
        </pc:spChg>
        <pc:spChg chg="mod">
          <ac:chgData name="luis cleto" userId="a76db6c301978307" providerId="LiveId" clId="{BB93E05D-BE05-4453-8BDD-E5B3B775B63B}" dt="2026-04-16T10:18:46.907" v="43541" actId="255"/>
          <ac:spMkLst>
            <pc:docMk/>
            <pc:sldMk cId="0" sldId="4495"/>
            <ac:spMk id="14" creationId="{00000000-0000-0000-0000-000000000000}"/>
          </ac:spMkLst>
        </pc:spChg>
        <pc:spChg chg="mod">
          <ac:chgData name="luis cleto" userId="a76db6c301978307" providerId="LiveId" clId="{BB93E05D-BE05-4453-8BDD-E5B3B775B63B}" dt="2026-04-16T10:18:09.153" v="43537" actId="14100"/>
          <ac:spMkLst>
            <pc:docMk/>
            <pc:sldMk cId="0" sldId="4495"/>
            <ac:spMk id="16" creationId="{00000000-0000-0000-0000-000000000000}"/>
          </ac:spMkLst>
        </pc:spChg>
        <pc:spChg chg="mod">
          <ac:chgData name="luis cleto" userId="a76db6c301978307" providerId="LiveId" clId="{BB93E05D-BE05-4453-8BDD-E5B3B775B63B}" dt="2026-04-16T10:19:12.249" v="43544" actId="14100"/>
          <ac:spMkLst>
            <pc:docMk/>
            <pc:sldMk cId="0" sldId="4495"/>
            <ac:spMk id="17" creationId="{00000000-0000-0000-0000-000000000000}"/>
          </ac:spMkLst>
        </pc:spChg>
        <pc:spChg chg="mod">
          <ac:chgData name="luis cleto" userId="a76db6c301978307" providerId="LiveId" clId="{BB93E05D-BE05-4453-8BDD-E5B3B775B63B}" dt="2026-04-16T10:18:06.393" v="43535" actId="14100"/>
          <ac:spMkLst>
            <pc:docMk/>
            <pc:sldMk cId="0" sldId="4495"/>
            <ac:spMk id="19" creationId="{00000000-0000-0000-0000-000000000000}"/>
          </ac:spMkLst>
        </pc:spChg>
        <pc:spChg chg="mod">
          <ac:chgData name="luis cleto" userId="a76db6c301978307" providerId="LiveId" clId="{BB93E05D-BE05-4453-8BDD-E5B3B775B63B}" dt="2026-04-16T10:19:02.324" v="43543" actId="255"/>
          <ac:spMkLst>
            <pc:docMk/>
            <pc:sldMk cId="0" sldId="4495"/>
            <ac:spMk id="20" creationId="{00000000-0000-0000-0000-000000000000}"/>
          </ac:spMkLst>
        </pc:spChg>
        <pc:spChg chg="mod">
          <ac:chgData name="luis cleto" userId="a76db6c301978307" providerId="LiveId" clId="{BB93E05D-BE05-4453-8BDD-E5B3B775B63B}" dt="2026-04-17T09:06:41.072" v="47220" actId="20577"/>
          <ac:spMkLst>
            <pc:docMk/>
            <pc:sldMk cId="0" sldId="4495"/>
            <ac:spMk id="21" creationId="{00000000-0000-0000-0000-000000000000}"/>
          </ac:spMkLst>
        </pc:spChg>
      </pc:sldChg>
      <pc:sldChg chg="addSp delSp modSp add mod">
        <pc:chgData name="luis cleto" userId="a76db6c301978307" providerId="LiveId" clId="{BB93E05D-BE05-4453-8BDD-E5B3B775B63B}" dt="2026-04-16T15:47:21.127" v="45813" actId="1076"/>
        <pc:sldMkLst>
          <pc:docMk/>
          <pc:sldMk cId="1104724446" sldId="4496"/>
        </pc:sldMkLst>
        <pc:spChg chg="add mod">
          <ac:chgData name="luis cleto" userId="a76db6c301978307" providerId="LiveId" clId="{BB93E05D-BE05-4453-8BDD-E5B3B775B63B}" dt="2026-04-16T15:47:21.127" v="45813" actId="1076"/>
          <ac:spMkLst>
            <pc:docMk/>
            <pc:sldMk cId="1104724446" sldId="4496"/>
            <ac:spMk id="3" creationId="{3E3F9917-E760-6F7B-D4A7-A2F9D806FCE1}"/>
          </ac:spMkLst>
        </pc:spChg>
      </pc:sldChg>
      <pc:sldChg chg="add">
        <pc:chgData name="luis cleto" userId="a76db6c301978307" providerId="LiveId" clId="{BB93E05D-BE05-4453-8BDD-E5B3B775B63B}" dt="2026-04-16T10:23:27.847" v="43607"/>
        <pc:sldMkLst>
          <pc:docMk/>
          <pc:sldMk cId="901164022" sldId="4497"/>
        </pc:sldMkLst>
      </pc:sldChg>
      <pc:sldChg chg="addSp modSp new mod">
        <pc:chgData name="luis cleto" userId="a76db6c301978307" providerId="LiveId" clId="{BB93E05D-BE05-4453-8BDD-E5B3B775B63B}" dt="2026-04-16T14:33:58.240" v="43763" actId="255"/>
        <pc:sldMkLst>
          <pc:docMk/>
          <pc:sldMk cId="1540210632" sldId="4498"/>
        </pc:sldMkLst>
        <pc:spChg chg="add mod">
          <ac:chgData name="luis cleto" userId="a76db6c301978307" providerId="LiveId" clId="{BB93E05D-BE05-4453-8BDD-E5B3B775B63B}" dt="2026-04-16T14:33:58.240" v="43763" actId="255"/>
          <ac:spMkLst>
            <pc:docMk/>
            <pc:sldMk cId="1540210632" sldId="4498"/>
            <ac:spMk id="3" creationId="{88EB5179-FE7D-B585-AB53-650A519B8CA9}"/>
          </ac:spMkLst>
        </pc:spChg>
        <pc:spChg chg="add mod">
          <ac:chgData name="luis cleto" userId="a76db6c301978307" providerId="LiveId" clId="{BB93E05D-BE05-4453-8BDD-E5B3B775B63B}" dt="2026-04-16T14:29:24.615" v="43731" actId="1076"/>
          <ac:spMkLst>
            <pc:docMk/>
            <pc:sldMk cId="1540210632" sldId="4498"/>
            <ac:spMk id="5" creationId="{A94E0BAF-C2C0-5100-58FC-7B34699302CC}"/>
          </ac:spMkLst>
        </pc:spChg>
      </pc:sldChg>
      <pc:sldChg chg="addSp modSp new mod">
        <pc:chgData name="luis cleto" userId="a76db6c301978307" providerId="LiveId" clId="{BB93E05D-BE05-4453-8BDD-E5B3B775B63B}" dt="2026-04-16T14:34:08.355" v="43764" actId="255"/>
        <pc:sldMkLst>
          <pc:docMk/>
          <pc:sldMk cId="1063168991" sldId="4499"/>
        </pc:sldMkLst>
        <pc:spChg chg="add mod">
          <ac:chgData name="luis cleto" userId="a76db6c301978307" providerId="LiveId" clId="{BB93E05D-BE05-4453-8BDD-E5B3B775B63B}" dt="2026-04-16T14:34:08.355" v="43764" actId="255"/>
          <ac:spMkLst>
            <pc:docMk/>
            <pc:sldMk cId="1063168991" sldId="4499"/>
            <ac:spMk id="3" creationId="{857CA1AE-8C51-B773-BCDF-DA11024A79E1}"/>
          </ac:spMkLst>
        </pc:spChg>
      </pc:sldChg>
      <pc:sldChg chg="addSp modSp new mod">
        <pc:chgData name="luis cleto" userId="a76db6c301978307" providerId="LiveId" clId="{BB93E05D-BE05-4453-8BDD-E5B3B775B63B}" dt="2026-04-16T14:34:18.020" v="43765" actId="255"/>
        <pc:sldMkLst>
          <pc:docMk/>
          <pc:sldMk cId="3023905002" sldId="4500"/>
        </pc:sldMkLst>
        <pc:spChg chg="add mod">
          <ac:chgData name="luis cleto" userId="a76db6c301978307" providerId="LiveId" clId="{BB93E05D-BE05-4453-8BDD-E5B3B775B63B}" dt="2026-04-16T14:34:18.020" v="43765" actId="255"/>
          <ac:spMkLst>
            <pc:docMk/>
            <pc:sldMk cId="3023905002" sldId="4500"/>
            <ac:spMk id="3" creationId="{B391AADB-FEE3-65E8-5993-1CBE8CAA883E}"/>
          </ac:spMkLst>
        </pc:spChg>
      </pc:sldChg>
      <pc:sldChg chg="addSp modSp new mod">
        <pc:chgData name="luis cleto" userId="a76db6c301978307" providerId="LiveId" clId="{BB93E05D-BE05-4453-8BDD-E5B3B775B63B}" dt="2026-04-16T14:34:28.757" v="43766" actId="255"/>
        <pc:sldMkLst>
          <pc:docMk/>
          <pc:sldMk cId="3748499642" sldId="4501"/>
        </pc:sldMkLst>
        <pc:spChg chg="add mod">
          <ac:chgData name="luis cleto" userId="a76db6c301978307" providerId="LiveId" clId="{BB93E05D-BE05-4453-8BDD-E5B3B775B63B}" dt="2026-04-16T14:34:28.757" v="43766" actId="255"/>
          <ac:spMkLst>
            <pc:docMk/>
            <pc:sldMk cId="3748499642" sldId="4501"/>
            <ac:spMk id="3" creationId="{8CF2BD41-3BFF-A225-33EE-7A31CE5219DF}"/>
          </ac:spMkLst>
        </pc:spChg>
      </pc:sldChg>
      <pc:sldChg chg="addSp modSp new mod">
        <pc:chgData name="luis cleto" userId="a76db6c301978307" providerId="LiveId" clId="{BB93E05D-BE05-4453-8BDD-E5B3B775B63B}" dt="2026-04-16T14:34:35.889" v="43767" actId="255"/>
        <pc:sldMkLst>
          <pc:docMk/>
          <pc:sldMk cId="2436642195" sldId="4502"/>
        </pc:sldMkLst>
        <pc:spChg chg="add mod">
          <ac:chgData name="luis cleto" userId="a76db6c301978307" providerId="LiveId" clId="{BB93E05D-BE05-4453-8BDD-E5B3B775B63B}" dt="2026-04-16T14:34:35.889" v="43767" actId="255"/>
          <ac:spMkLst>
            <pc:docMk/>
            <pc:sldMk cId="2436642195" sldId="4502"/>
            <ac:spMk id="3" creationId="{8A93FDEE-DC0E-1F8B-A4AD-E4565D7D901C}"/>
          </ac:spMkLst>
        </pc:spChg>
      </pc:sldChg>
      <pc:sldChg chg="modSp add mod">
        <pc:chgData name="luis cleto" userId="a76db6c301978307" providerId="LiveId" clId="{BB93E05D-BE05-4453-8BDD-E5B3B775B63B}" dt="2026-04-16T15:13:44.978" v="45117" actId="207"/>
        <pc:sldMkLst>
          <pc:docMk/>
          <pc:sldMk cId="2771991650" sldId="4503"/>
        </pc:sldMkLst>
        <pc:spChg chg="mod">
          <ac:chgData name="luis cleto" userId="a76db6c301978307" providerId="LiveId" clId="{BB93E05D-BE05-4453-8BDD-E5B3B775B63B}" dt="2026-04-16T15:13:44.978" v="45117" actId="207"/>
          <ac:spMkLst>
            <pc:docMk/>
            <pc:sldMk cId="2771991650" sldId="4503"/>
            <ac:spMk id="3" creationId="{A71FAA0E-BAAA-6B04-106F-2C2A61068469}"/>
          </ac:spMkLst>
        </pc:spChg>
      </pc:sldChg>
      <pc:sldChg chg="addSp modSp new mod">
        <pc:chgData name="luis cleto" userId="a76db6c301978307" providerId="LiveId" clId="{BB93E05D-BE05-4453-8BDD-E5B3B775B63B}" dt="2026-04-17T08:29:11.275" v="46580" actId="255"/>
        <pc:sldMkLst>
          <pc:docMk/>
          <pc:sldMk cId="2742769210" sldId="4506"/>
        </pc:sldMkLst>
        <pc:spChg chg="add mod">
          <ac:chgData name="luis cleto" userId="a76db6c301978307" providerId="LiveId" clId="{BB93E05D-BE05-4453-8BDD-E5B3B775B63B}" dt="2026-04-17T08:21:02.275" v="46330" actId="20577"/>
          <ac:spMkLst>
            <pc:docMk/>
            <pc:sldMk cId="2742769210" sldId="4506"/>
            <ac:spMk id="3" creationId="{452288DD-ED8D-E9CD-4AD0-901B3F7642FC}"/>
          </ac:spMkLst>
        </pc:spChg>
        <pc:spChg chg="add mod">
          <ac:chgData name="luis cleto" userId="a76db6c301978307" providerId="LiveId" clId="{BB93E05D-BE05-4453-8BDD-E5B3B775B63B}" dt="2026-04-17T08:18:34.354" v="46279" actId="207"/>
          <ac:spMkLst>
            <pc:docMk/>
            <pc:sldMk cId="2742769210" sldId="4506"/>
            <ac:spMk id="5" creationId="{0BB1E56E-9FDA-3630-909A-854AF7ABB9A1}"/>
          </ac:spMkLst>
        </pc:spChg>
        <pc:spChg chg="add mod">
          <ac:chgData name="luis cleto" userId="a76db6c301978307" providerId="LiveId" clId="{BB93E05D-BE05-4453-8BDD-E5B3B775B63B}" dt="2026-04-17T08:28:56.759" v="46578"/>
          <ac:spMkLst>
            <pc:docMk/>
            <pc:sldMk cId="2742769210" sldId="4506"/>
            <ac:spMk id="7" creationId="{DC48ED15-5EBD-8A4F-DB9A-AC03ED12DFB5}"/>
          </ac:spMkLst>
        </pc:spChg>
        <pc:spChg chg="add mod">
          <ac:chgData name="luis cleto" userId="a76db6c301978307" providerId="LiveId" clId="{BB93E05D-BE05-4453-8BDD-E5B3B775B63B}" dt="2026-04-17T08:24:31.259" v="46441" actId="207"/>
          <ac:spMkLst>
            <pc:docMk/>
            <pc:sldMk cId="2742769210" sldId="4506"/>
            <ac:spMk id="9" creationId="{0D0019DD-A21C-0DFE-F8BD-08669D3838B8}"/>
          </ac:spMkLst>
        </pc:spChg>
        <pc:spChg chg="add mod">
          <ac:chgData name="luis cleto" userId="a76db6c301978307" providerId="LiveId" clId="{BB93E05D-BE05-4453-8BDD-E5B3B775B63B}" dt="2026-04-17T08:19:34.041" v="46281" actId="1076"/>
          <ac:spMkLst>
            <pc:docMk/>
            <pc:sldMk cId="2742769210" sldId="4506"/>
            <ac:spMk id="11" creationId="{69BC13E8-AF30-FE97-AEE4-DE8557575E41}"/>
          </ac:spMkLst>
        </pc:spChg>
        <pc:spChg chg="add mod">
          <ac:chgData name="luis cleto" userId="a76db6c301978307" providerId="LiveId" clId="{BB93E05D-BE05-4453-8BDD-E5B3B775B63B}" dt="2026-04-17T08:29:11.275" v="46580" actId="255"/>
          <ac:spMkLst>
            <pc:docMk/>
            <pc:sldMk cId="2742769210" sldId="4506"/>
            <ac:spMk id="13" creationId="{6D56E551-4C3C-942D-D807-4C39B0CC0EE6}"/>
          </ac:spMkLst>
        </pc:spChg>
      </pc:sldChg>
      <pc:sldChg chg="addSp modSp new mod ord">
        <pc:chgData name="luis cleto" userId="a76db6c301978307" providerId="LiveId" clId="{BB93E05D-BE05-4453-8BDD-E5B3B775B63B}" dt="2026-04-17T08:34:06.088" v="46586"/>
        <pc:sldMkLst>
          <pc:docMk/>
          <pc:sldMk cId="857283369" sldId="4507"/>
        </pc:sldMkLst>
        <pc:picChg chg="add mod">
          <ac:chgData name="luis cleto" userId="a76db6c301978307" providerId="LiveId" clId="{BB93E05D-BE05-4453-8BDD-E5B3B775B63B}" dt="2026-04-17T08:34:06.088" v="46586"/>
          <ac:picMkLst>
            <pc:docMk/>
            <pc:sldMk cId="857283369" sldId="4507"/>
            <ac:picMk id="3" creationId="{222FDEF0-A500-C9EC-5698-624CEA413FB6}"/>
          </ac:picMkLst>
        </pc:picChg>
      </pc:sldChg>
      <pc:sldChg chg="modSp add mod">
        <pc:chgData name="luis cleto" userId="a76db6c301978307" providerId="LiveId" clId="{BB93E05D-BE05-4453-8BDD-E5B3B775B63B}" dt="2026-04-17T08:45:32.104" v="47167" actId="1076"/>
        <pc:sldMkLst>
          <pc:docMk/>
          <pc:sldMk cId="3408345905" sldId="4508"/>
        </pc:sldMkLst>
        <pc:spChg chg="mod">
          <ac:chgData name="luis cleto" userId="a76db6c301978307" providerId="LiveId" clId="{BB93E05D-BE05-4453-8BDD-E5B3B775B63B}" dt="2026-04-17T08:36:20.199" v="46695" actId="20577"/>
          <ac:spMkLst>
            <pc:docMk/>
            <pc:sldMk cId="3408345905" sldId="4508"/>
            <ac:spMk id="3" creationId="{ABBB1D87-2679-332C-F5BA-3364CE04EF36}"/>
          </ac:spMkLst>
        </pc:spChg>
        <pc:spChg chg="mod">
          <ac:chgData name="luis cleto" userId="a76db6c301978307" providerId="LiveId" clId="{BB93E05D-BE05-4453-8BDD-E5B3B775B63B}" dt="2026-04-17T08:37:39.494" v="46755" actId="20577"/>
          <ac:spMkLst>
            <pc:docMk/>
            <pc:sldMk cId="3408345905" sldId="4508"/>
            <ac:spMk id="5" creationId="{24AAD7DD-069A-2945-D977-A0C17CD787B7}"/>
          </ac:spMkLst>
        </pc:spChg>
        <pc:spChg chg="mod">
          <ac:chgData name="luis cleto" userId="a76db6c301978307" providerId="LiveId" clId="{BB93E05D-BE05-4453-8BDD-E5B3B775B63B}" dt="2026-04-17T08:41:18.587" v="46874" actId="20577"/>
          <ac:spMkLst>
            <pc:docMk/>
            <pc:sldMk cId="3408345905" sldId="4508"/>
            <ac:spMk id="7" creationId="{937EBAA8-6CF0-FEB0-D1C1-D4350BBD20B8}"/>
          </ac:spMkLst>
        </pc:spChg>
        <pc:spChg chg="mod">
          <ac:chgData name="luis cleto" userId="a76db6c301978307" providerId="LiveId" clId="{BB93E05D-BE05-4453-8BDD-E5B3B775B63B}" dt="2026-04-17T08:39:09.049" v="46795" actId="1076"/>
          <ac:spMkLst>
            <pc:docMk/>
            <pc:sldMk cId="3408345905" sldId="4508"/>
            <ac:spMk id="11" creationId="{2BF587D7-032E-71CE-C206-2B511ACF21A6}"/>
          </ac:spMkLst>
        </pc:spChg>
        <pc:spChg chg="mod">
          <ac:chgData name="luis cleto" userId="a76db6c301978307" providerId="LiveId" clId="{BB93E05D-BE05-4453-8BDD-E5B3B775B63B}" dt="2026-04-17T08:45:32.104" v="47167" actId="1076"/>
          <ac:spMkLst>
            <pc:docMk/>
            <pc:sldMk cId="3408345905" sldId="4508"/>
            <ac:spMk id="13" creationId="{5786890B-5BA8-CC49-C8A9-3EC5BE203A6B}"/>
          </ac:spMkLst>
        </pc:spChg>
      </pc:sldChg>
      <pc:sldChg chg="modSp add mod">
        <pc:chgData name="luis cleto" userId="a76db6c301978307" providerId="LiveId" clId="{BB93E05D-BE05-4453-8BDD-E5B3B775B63B}" dt="2026-04-17T09:03:32.634" v="47193" actId="255"/>
        <pc:sldMkLst>
          <pc:docMk/>
          <pc:sldMk cId="990685124" sldId="4509"/>
        </pc:sldMkLst>
        <pc:spChg chg="mod">
          <ac:chgData name="luis cleto" userId="a76db6c301978307" providerId="LiveId" clId="{BB93E05D-BE05-4453-8BDD-E5B3B775B63B}" dt="2026-04-17T09:03:32.634" v="47193" actId="255"/>
          <ac:spMkLst>
            <pc:docMk/>
            <pc:sldMk cId="990685124" sldId="4509"/>
            <ac:spMk id="4" creationId="{DF05B3C7-75AF-DE1C-B442-48757B859F2C}"/>
          </ac:spMkLst>
        </pc:spChg>
      </pc:sldChg>
      <pc:sldChg chg="addSp modSp new mod ord">
        <pc:chgData name="luis cleto" userId="a76db6c301978307" providerId="LiveId" clId="{BB93E05D-BE05-4453-8BDD-E5B3B775B63B}" dt="2026-04-21T08:25:38.196" v="47228"/>
        <pc:sldMkLst>
          <pc:docMk/>
          <pc:sldMk cId="2493635123" sldId="4514"/>
        </pc:sldMkLst>
        <pc:picChg chg="add mod">
          <ac:chgData name="luis cleto" userId="a76db6c301978307" providerId="LiveId" clId="{BB93E05D-BE05-4453-8BDD-E5B3B775B63B}" dt="2026-04-21T08:25:01.748" v="47226"/>
          <ac:picMkLst>
            <pc:docMk/>
            <pc:sldMk cId="2493635123" sldId="4514"/>
            <ac:picMk id="3" creationId="{44895237-E9CD-F95E-F46D-F1AEEF14958D}"/>
          </ac:picMkLst>
        </pc:picChg>
      </pc:sldChg>
      <pc:sldChg chg="addSp modSp new mod">
        <pc:chgData name="luis cleto" userId="a76db6c301978307" providerId="LiveId" clId="{BB93E05D-BE05-4453-8BDD-E5B3B775B63B}" dt="2026-04-21T08:26:12.353" v="47231"/>
        <pc:sldMkLst>
          <pc:docMk/>
          <pc:sldMk cId="2484384386" sldId="4515"/>
        </pc:sldMkLst>
        <pc:picChg chg="add mod">
          <ac:chgData name="luis cleto" userId="a76db6c301978307" providerId="LiveId" clId="{BB93E05D-BE05-4453-8BDD-E5B3B775B63B}" dt="2026-04-21T08:26:12.353" v="47231"/>
          <ac:picMkLst>
            <pc:docMk/>
            <pc:sldMk cId="2484384386" sldId="4515"/>
            <ac:picMk id="3" creationId="{2DD377FB-01CF-6FCB-8662-63DE968B1409}"/>
          </ac:picMkLst>
        </pc:picChg>
      </pc:sldChg>
      <pc:sldChg chg="addSp modSp new mod">
        <pc:chgData name="luis cleto" userId="a76db6c301978307" providerId="LiveId" clId="{BB93E05D-BE05-4453-8BDD-E5B3B775B63B}" dt="2026-04-21T08:27:13.944" v="47240"/>
        <pc:sldMkLst>
          <pc:docMk/>
          <pc:sldMk cId="3824037341" sldId="4516"/>
        </pc:sldMkLst>
        <pc:picChg chg="add mod">
          <ac:chgData name="luis cleto" userId="a76db6c301978307" providerId="LiveId" clId="{BB93E05D-BE05-4453-8BDD-E5B3B775B63B}" dt="2026-04-21T08:27:13.944" v="47240"/>
          <ac:picMkLst>
            <pc:docMk/>
            <pc:sldMk cId="3824037341" sldId="4516"/>
            <ac:picMk id="3" creationId="{15C915FB-0A6C-F430-E527-61B4E6881C63}"/>
          </ac:picMkLst>
        </pc:picChg>
      </pc:sldChg>
      <pc:sldChg chg="addSp modSp new mod">
        <pc:chgData name="luis cleto" userId="a76db6c301978307" providerId="LiveId" clId="{BB93E05D-BE05-4453-8BDD-E5B3B775B63B}" dt="2026-04-21T08:27:32.775" v="47242"/>
        <pc:sldMkLst>
          <pc:docMk/>
          <pc:sldMk cId="251008781" sldId="4517"/>
        </pc:sldMkLst>
        <pc:picChg chg="add mod">
          <ac:chgData name="luis cleto" userId="a76db6c301978307" providerId="LiveId" clId="{BB93E05D-BE05-4453-8BDD-E5B3B775B63B}" dt="2026-04-21T08:27:32.775" v="47242"/>
          <ac:picMkLst>
            <pc:docMk/>
            <pc:sldMk cId="251008781" sldId="4517"/>
            <ac:picMk id="3" creationId="{0AEA7701-1DA4-30ED-718D-935676A7B4AC}"/>
          </ac:picMkLst>
        </pc:picChg>
      </pc:sldChg>
      <pc:sldChg chg="addSp modSp new mod ord">
        <pc:chgData name="luis cleto" userId="a76db6c301978307" providerId="LiveId" clId="{BB93E05D-BE05-4453-8BDD-E5B3B775B63B}" dt="2026-04-21T08:27:00.275" v="47238"/>
        <pc:sldMkLst>
          <pc:docMk/>
          <pc:sldMk cId="4021596442" sldId="4518"/>
        </pc:sldMkLst>
        <pc:picChg chg="add mod">
          <ac:chgData name="luis cleto" userId="a76db6c301978307" providerId="LiveId" clId="{BB93E05D-BE05-4453-8BDD-E5B3B775B63B}" dt="2026-04-21T08:26:54.734" v="47236"/>
          <ac:picMkLst>
            <pc:docMk/>
            <pc:sldMk cId="4021596442" sldId="4518"/>
            <ac:picMk id="3" creationId="{CD30475C-E300-5C0D-B11F-35EB1783C3BE}"/>
          </ac:picMkLst>
        </pc:picChg>
      </pc:sldChg>
      <pc:sldChg chg="addSp modSp new mod">
        <pc:chgData name="luis cleto" userId="a76db6c301978307" providerId="LiveId" clId="{BB93E05D-BE05-4453-8BDD-E5B3B775B63B}" dt="2026-04-21T08:28:12.697" v="47250"/>
        <pc:sldMkLst>
          <pc:docMk/>
          <pc:sldMk cId="3077080763" sldId="4519"/>
        </pc:sldMkLst>
        <pc:picChg chg="add mod">
          <ac:chgData name="luis cleto" userId="a76db6c301978307" providerId="LiveId" clId="{BB93E05D-BE05-4453-8BDD-E5B3B775B63B}" dt="2026-04-21T08:28:12.697" v="47250"/>
          <ac:picMkLst>
            <pc:docMk/>
            <pc:sldMk cId="3077080763" sldId="4519"/>
            <ac:picMk id="3" creationId="{F433CFC7-A1A3-E090-A0CD-20CC89EF200B}"/>
          </ac:picMkLst>
        </pc:picChg>
      </pc:sldChg>
      <pc:sldChg chg="addSp modSp new mod">
        <pc:chgData name="luis cleto" userId="a76db6c301978307" providerId="LiveId" clId="{BB93E05D-BE05-4453-8BDD-E5B3B775B63B}" dt="2026-04-21T08:29:25.949" v="47259"/>
        <pc:sldMkLst>
          <pc:docMk/>
          <pc:sldMk cId="3794351768" sldId="4523"/>
        </pc:sldMkLst>
        <pc:picChg chg="add mod">
          <ac:chgData name="luis cleto" userId="a76db6c301978307" providerId="LiveId" clId="{BB93E05D-BE05-4453-8BDD-E5B3B775B63B}" dt="2026-04-21T08:29:25.949" v="47259"/>
          <ac:picMkLst>
            <pc:docMk/>
            <pc:sldMk cId="3794351768" sldId="4523"/>
            <ac:picMk id="3" creationId="{E89B9A4A-C529-F409-C2D6-991EA5A9A9BA}"/>
          </ac:picMkLst>
        </pc:picChg>
      </pc:sldChg>
      <pc:sldChg chg="addSp modSp new mod">
        <pc:chgData name="luis cleto" userId="a76db6c301978307" providerId="LiveId" clId="{BB93E05D-BE05-4453-8BDD-E5B3B775B63B}" dt="2026-04-21T08:29:46.417" v="47262"/>
        <pc:sldMkLst>
          <pc:docMk/>
          <pc:sldMk cId="465873702" sldId="4524"/>
        </pc:sldMkLst>
        <pc:picChg chg="add mod">
          <ac:chgData name="luis cleto" userId="a76db6c301978307" providerId="LiveId" clId="{BB93E05D-BE05-4453-8BDD-E5B3B775B63B}" dt="2026-04-21T08:29:46.417" v="47262"/>
          <ac:picMkLst>
            <pc:docMk/>
            <pc:sldMk cId="465873702" sldId="4524"/>
            <ac:picMk id="3" creationId="{C60C9896-8D28-8FDC-EC9B-141FB59C32D2}"/>
          </ac:picMkLst>
        </pc:picChg>
      </pc:sldChg>
      <pc:sldChg chg="add">
        <pc:chgData name="luis cleto" userId="a76db6c301978307" providerId="LiveId" clId="{BB93E05D-BE05-4453-8BDD-E5B3B775B63B}" dt="2026-04-21T08:31:09.627" v="47268"/>
        <pc:sldMkLst>
          <pc:docMk/>
          <pc:sldMk cId="1068669556" sldId="4526"/>
        </pc:sldMkLst>
      </pc:sldChg>
      <pc:sldChg chg="add">
        <pc:chgData name="luis cleto" userId="a76db6c301978307" providerId="LiveId" clId="{BB93E05D-BE05-4453-8BDD-E5B3B775B63B}" dt="2026-04-21T08:31:09.627" v="47268"/>
        <pc:sldMkLst>
          <pc:docMk/>
          <pc:sldMk cId="4014488436" sldId="4527"/>
        </pc:sldMkLst>
      </pc:sldChg>
      <pc:sldChg chg="add">
        <pc:chgData name="luis cleto" userId="a76db6c301978307" providerId="LiveId" clId="{BB93E05D-BE05-4453-8BDD-E5B3B775B63B}" dt="2026-04-21T08:31:09.627" v="47268"/>
        <pc:sldMkLst>
          <pc:docMk/>
          <pc:sldMk cId="2580383580" sldId="4528"/>
        </pc:sldMkLst>
      </pc:sldChg>
      <pc:sldChg chg="add">
        <pc:chgData name="luis cleto" userId="a76db6c301978307" providerId="LiveId" clId="{BB93E05D-BE05-4453-8BDD-E5B3B775B63B}" dt="2026-04-21T08:31:09.627" v="47268"/>
        <pc:sldMkLst>
          <pc:docMk/>
          <pc:sldMk cId="1629535912" sldId="4529"/>
        </pc:sldMkLst>
      </pc:sldChg>
      <pc:sldChg chg="add">
        <pc:chgData name="luis cleto" userId="a76db6c301978307" providerId="LiveId" clId="{BB93E05D-BE05-4453-8BDD-E5B3B775B63B}" dt="2026-04-21T08:31:09.627" v="47268"/>
        <pc:sldMkLst>
          <pc:docMk/>
          <pc:sldMk cId="130906342" sldId="4530"/>
        </pc:sldMkLst>
      </pc:sldChg>
      <pc:sldChg chg="add">
        <pc:chgData name="luis cleto" userId="a76db6c301978307" providerId="LiveId" clId="{BB93E05D-BE05-4453-8BDD-E5B3B775B63B}" dt="2026-04-21T08:31:09.627" v="47268"/>
        <pc:sldMkLst>
          <pc:docMk/>
          <pc:sldMk cId="3252416745" sldId="4531"/>
        </pc:sldMkLst>
      </pc:sldChg>
      <pc:sldChg chg="addSp modSp new mod ord">
        <pc:chgData name="luis cleto" userId="a76db6c301978307" providerId="LiveId" clId="{BB93E05D-BE05-4453-8BDD-E5B3B775B63B}" dt="2026-04-21T08:31:47.854" v="47273"/>
        <pc:sldMkLst>
          <pc:docMk/>
          <pc:sldMk cId="1964366456" sldId="4532"/>
        </pc:sldMkLst>
        <pc:picChg chg="add mod">
          <ac:chgData name="luis cleto" userId="a76db6c301978307" providerId="LiveId" clId="{BB93E05D-BE05-4453-8BDD-E5B3B775B63B}" dt="2026-04-21T08:31:35.156" v="47271"/>
          <ac:picMkLst>
            <pc:docMk/>
            <pc:sldMk cId="1964366456" sldId="4532"/>
            <ac:picMk id="3" creationId="{C5AD0464-D5B0-342D-A0D1-0315BE5EC2D7}"/>
          </ac:picMkLst>
        </pc:picChg>
      </pc:sldChg>
      <pc:sldChg chg="addSp modSp new mod ord">
        <pc:chgData name="luis cleto" userId="a76db6c301978307" providerId="LiveId" clId="{BB93E05D-BE05-4453-8BDD-E5B3B775B63B}" dt="2026-04-23T07:53:07.383" v="47281"/>
        <pc:sldMkLst>
          <pc:docMk/>
          <pc:sldMk cId="3812716736" sldId="4533"/>
        </pc:sldMkLst>
        <pc:picChg chg="add mod">
          <ac:chgData name="luis cleto" userId="a76db6c301978307" providerId="LiveId" clId="{BB93E05D-BE05-4453-8BDD-E5B3B775B63B}" dt="2026-04-23T07:52:26.560" v="47277"/>
          <ac:picMkLst>
            <pc:docMk/>
            <pc:sldMk cId="3812716736" sldId="4533"/>
            <ac:picMk id="3" creationId="{C33B2D6F-F456-2274-2B2F-B58325500F8F}"/>
          </ac:picMkLst>
        </pc:picChg>
      </pc:sldChg>
      <pc:sldChg chg="addSp modSp new mod">
        <pc:chgData name="luis cleto" userId="a76db6c301978307" providerId="LiveId" clId="{BB93E05D-BE05-4453-8BDD-E5B3B775B63B}" dt="2026-04-23T07:54:42.796" v="47289"/>
        <pc:sldMkLst>
          <pc:docMk/>
          <pc:sldMk cId="2606530057" sldId="4535"/>
        </pc:sldMkLst>
        <pc:picChg chg="add mod">
          <ac:chgData name="luis cleto" userId="a76db6c301978307" providerId="LiveId" clId="{BB93E05D-BE05-4453-8BDD-E5B3B775B63B}" dt="2026-04-23T07:54:42.796" v="47289"/>
          <ac:picMkLst>
            <pc:docMk/>
            <pc:sldMk cId="2606530057" sldId="4535"/>
            <ac:picMk id="3" creationId="{DED2E3C9-C86A-94BA-3C7F-1FA1D56BD324}"/>
          </ac:picMkLst>
        </pc:picChg>
      </pc:sldChg>
      <pc:sldChg chg="addSp modSp new mod ord">
        <pc:chgData name="luis cleto" userId="a76db6c301978307" providerId="LiveId" clId="{BB93E05D-BE05-4453-8BDD-E5B3B775B63B}" dt="2026-04-23T07:58:59.771" v="47325"/>
        <pc:sldMkLst>
          <pc:docMk/>
          <pc:sldMk cId="2755133606" sldId="4536"/>
        </pc:sldMkLst>
        <pc:picChg chg="add mod">
          <ac:chgData name="luis cleto" userId="a76db6c301978307" providerId="LiveId" clId="{BB93E05D-BE05-4453-8BDD-E5B3B775B63B}" dt="2026-04-23T07:58:36.014" v="47321"/>
          <ac:picMkLst>
            <pc:docMk/>
            <pc:sldMk cId="2755133606" sldId="4536"/>
            <ac:picMk id="3" creationId="{1A40B37A-D990-BA0B-649F-B0FCD785891A}"/>
          </ac:picMkLst>
        </pc:picChg>
      </pc:sldChg>
      <pc:sldChg chg="addSp modSp new mod ord">
        <pc:chgData name="luis cleto" userId="a76db6c301978307" providerId="LiveId" clId="{BB93E05D-BE05-4453-8BDD-E5B3B775B63B}" dt="2026-04-23T08:00:34.204" v="47331"/>
        <pc:sldMkLst>
          <pc:docMk/>
          <pc:sldMk cId="1277181860" sldId="4537"/>
        </pc:sldMkLst>
        <pc:picChg chg="add mod">
          <ac:chgData name="luis cleto" userId="a76db6c301978307" providerId="LiveId" clId="{BB93E05D-BE05-4453-8BDD-E5B3B775B63B}" dt="2026-04-23T07:59:58.746" v="47329"/>
          <ac:picMkLst>
            <pc:docMk/>
            <pc:sldMk cId="1277181860" sldId="4537"/>
            <ac:picMk id="3" creationId="{97A7BDC7-EF7C-35ED-AC5D-34D357A1E0E8}"/>
          </ac:picMkLst>
        </pc:picChg>
      </pc:sldChg>
      <pc:sldChg chg="addSp modSp new mod ord">
        <pc:chgData name="luis cleto" userId="a76db6c301978307" providerId="LiveId" clId="{BB93E05D-BE05-4453-8BDD-E5B3B775B63B}" dt="2026-04-23T08:03:02.136" v="47342"/>
        <pc:sldMkLst>
          <pc:docMk/>
          <pc:sldMk cId="3073902478" sldId="4539"/>
        </pc:sldMkLst>
        <pc:picChg chg="add mod">
          <ac:chgData name="luis cleto" userId="a76db6c301978307" providerId="LiveId" clId="{BB93E05D-BE05-4453-8BDD-E5B3B775B63B}" dt="2026-04-23T08:02:48.625" v="47340"/>
          <ac:picMkLst>
            <pc:docMk/>
            <pc:sldMk cId="3073902478" sldId="4539"/>
            <ac:picMk id="3" creationId="{5149F406-9833-B894-7069-67468C587058}"/>
          </ac:picMkLst>
        </pc:picChg>
      </pc:sldChg>
      <pc:sldChg chg="addSp modSp new mod">
        <pc:chgData name="luis cleto" userId="a76db6c301978307" providerId="LiveId" clId="{BB93E05D-BE05-4453-8BDD-E5B3B775B63B}" dt="2026-04-23T08:06:16.580" v="47347"/>
        <pc:sldMkLst>
          <pc:docMk/>
          <pc:sldMk cId="1628221474" sldId="4540"/>
        </pc:sldMkLst>
        <pc:picChg chg="add mod">
          <ac:chgData name="luis cleto" userId="a76db6c301978307" providerId="LiveId" clId="{BB93E05D-BE05-4453-8BDD-E5B3B775B63B}" dt="2026-04-23T08:06:16.580" v="47347"/>
          <ac:picMkLst>
            <pc:docMk/>
            <pc:sldMk cId="1628221474" sldId="4540"/>
            <ac:picMk id="3" creationId="{8D56F5A1-DD5D-805F-AF1D-8D9803F91461}"/>
          </ac:picMkLst>
        </pc:picChg>
      </pc:sldChg>
      <pc:sldChg chg="add">
        <pc:chgData name="luis cleto" userId="a76db6c301978307" providerId="LiveId" clId="{BB93E05D-BE05-4453-8BDD-E5B3B775B63B}" dt="2026-04-23T08:07:33.475" v="47350"/>
        <pc:sldMkLst>
          <pc:docMk/>
          <pc:sldMk cId="46836528" sldId="4541"/>
        </pc:sldMkLst>
      </pc:sldChg>
      <pc:sldChg chg="addSp modSp new mod">
        <pc:chgData name="luis cleto" userId="a76db6c301978307" providerId="LiveId" clId="{BB93E05D-BE05-4453-8BDD-E5B3B775B63B}" dt="2026-04-23T08:16:43.861" v="47445" actId="20577"/>
        <pc:sldMkLst>
          <pc:docMk/>
          <pc:sldMk cId="1070842082" sldId="4542"/>
        </pc:sldMkLst>
        <pc:spChg chg="add mod">
          <ac:chgData name="luis cleto" userId="a76db6c301978307" providerId="LiveId" clId="{BB93E05D-BE05-4453-8BDD-E5B3B775B63B}" dt="2026-04-23T08:16:43.861" v="47445" actId="20577"/>
          <ac:spMkLst>
            <pc:docMk/>
            <pc:sldMk cId="1070842082" sldId="4542"/>
            <ac:spMk id="3" creationId="{3638415E-64AA-C479-630C-92B6109DB965}"/>
          </ac:spMkLst>
        </pc:spChg>
      </pc:sldChg>
      <pc:sldChg chg="addSp modSp new mod">
        <pc:chgData name="luis cleto" userId="a76db6c301978307" providerId="LiveId" clId="{BB93E05D-BE05-4453-8BDD-E5B3B775B63B}" dt="2026-04-23T08:19:09.322" v="47580" actId="207"/>
        <pc:sldMkLst>
          <pc:docMk/>
          <pc:sldMk cId="2544718505" sldId="4543"/>
        </pc:sldMkLst>
        <pc:spChg chg="add mod">
          <ac:chgData name="luis cleto" userId="a76db6c301978307" providerId="LiveId" clId="{BB93E05D-BE05-4453-8BDD-E5B3B775B63B}" dt="2026-04-23T08:19:09.322" v="47580" actId="207"/>
          <ac:spMkLst>
            <pc:docMk/>
            <pc:sldMk cId="2544718505" sldId="4543"/>
            <ac:spMk id="3" creationId="{A5740A66-BE80-B349-0D23-750A916D1D0C}"/>
          </ac:spMkLst>
        </pc:spChg>
      </pc:sldChg>
      <pc:sldChg chg="addSp modSp new mod">
        <pc:chgData name="luis cleto" userId="a76db6c301978307" providerId="LiveId" clId="{BB93E05D-BE05-4453-8BDD-E5B3B775B63B}" dt="2026-04-23T08:20:44.929" v="47595" actId="207"/>
        <pc:sldMkLst>
          <pc:docMk/>
          <pc:sldMk cId="851733403" sldId="4544"/>
        </pc:sldMkLst>
        <pc:spChg chg="add mod">
          <ac:chgData name="luis cleto" userId="a76db6c301978307" providerId="LiveId" clId="{BB93E05D-BE05-4453-8BDD-E5B3B775B63B}" dt="2026-04-23T08:20:44.929" v="47595" actId="207"/>
          <ac:spMkLst>
            <pc:docMk/>
            <pc:sldMk cId="851733403" sldId="4544"/>
            <ac:spMk id="3" creationId="{B546A57A-EE14-5903-9FF2-B08E35C6A0A0}"/>
          </ac:spMkLst>
        </pc:spChg>
      </pc:sldChg>
      <pc:sldChg chg="addSp modSp new mod">
        <pc:chgData name="luis cleto" userId="a76db6c301978307" providerId="LiveId" clId="{BB93E05D-BE05-4453-8BDD-E5B3B775B63B}" dt="2026-04-23T08:22:26.997" v="47613" actId="207"/>
        <pc:sldMkLst>
          <pc:docMk/>
          <pc:sldMk cId="1433527907" sldId="4545"/>
        </pc:sldMkLst>
        <pc:spChg chg="add mod">
          <ac:chgData name="luis cleto" userId="a76db6c301978307" providerId="LiveId" clId="{BB93E05D-BE05-4453-8BDD-E5B3B775B63B}" dt="2026-04-23T08:22:26.997" v="47613" actId="207"/>
          <ac:spMkLst>
            <pc:docMk/>
            <pc:sldMk cId="1433527907" sldId="4545"/>
            <ac:spMk id="3" creationId="{4371F647-5EB5-7586-0BD5-1422E158A1B1}"/>
          </ac:spMkLst>
        </pc:spChg>
      </pc:sldChg>
      <pc:sldChg chg="addSp modSp new mod">
        <pc:chgData name="luis cleto" userId="a76db6c301978307" providerId="LiveId" clId="{BB93E05D-BE05-4453-8BDD-E5B3B775B63B}" dt="2026-04-23T08:27:28.124" v="47655" actId="21"/>
        <pc:sldMkLst>
          <pc:docMk/>
          <pc:sldMk cId="3741365465" sldId="4546"/>
        </pc:sldMkLst>
        <pc:spChg chg="add mod">
          <ac:chgData name="luis cleto" userId="a76db6c301978307" providerId="LiveId" clId="{BB93E05D-BE05-4453-8BDD-E5B3B775B63B}" dt="2026-04-23T08:27:28.124" v="47655" actId="21"/>
          <ac:spMkLst>
            <pc:docMk/>
            <pc:sldMk cId="3741365465" sldId="4546"/>
            <ac:spMk id="3" creationId="{98DF040E-B877-600B-0742-AFD12543C6ED}"/>
          </ac:spMkLst>
        </pc:spChg>
      </pc:sldChg>
      <pc:sldChg chg="addSp modSp new mod">
        <pc:chgData name="luis cleto" userId="a76db6c301978307" providerId="LiveId" clId="{BB93E05D-BE05-4453-8BDD-E5B3B775B63B}" dt="2026-04-23T08:31:36.531" v="47700" actId="207"/>
        <pc:sldMkLst>
          <pc:docMk/>
          <pc:sldMk cId="4074486970" sldId="4547"/>
        </pc:sldMkLst>
        <pc:spChg chg="add mod">
          <ac:chgData name="luis cleto" userId="a76db6c301978307" providerId="LiveId" clId="{BB93E05D-BE05-4453-8BDD-E5B3B775B63B}" dt="2026-04-23T08:31:36.531" v="47700" actId="207"/>
          <ac:spMkLst>
            <pc:docMk/>
            <pc:sldMk cId="4074486970" sldId="4547"/>
            <ac:spMk id="3" creationId="{A4365F62-80C1-DE43-AB8A-565E2C6427A5}"/>
          </ac:spMkLst>
        </pc:spChg>
      </pc:sldChg>
      <pc:sldChg chg="addSp modSp new mod">
        <pc:chgData name="luis cleto" userId="a76db6c301978307" providerId="LiveId" clId="{BB93E05D-BE05-4453-8BDD-E5B3B775B63B}" dt="2026-04-23T08:32:46.715" v="47724" actId="207"/>
        <pc:sldMkLst>
          <pc:docMk/>
          <pc:sldMk cId="2563503334" sldId="4548"/>
        </pc:sldMkLst>
        <pc:spChg chg="add mod">
          <ac:chgData name="luis cleto" userId="a76db6c301978307" providerId="LiveId" clId="{BB93E05D-BE05-4453-8BDD-E5B3B775B63B}" dt="2026-04-23T08:32:46.715" v="47724" actId="207"/>
          <ac:spMkLst>
            <pc:docMk/>
            <pc:sldMk cId="2563503334" sldId="4548"/>
            <ac:spMk id="3" creationId="{D78BD05D-85DC-6D50-6823-C531B10A69D1}"/>
          </ac:spMkLst>
        </pc:spChg>
      </pc:sldChg>
      <pc:sldChg chg="addSp modSp new mod">
        <pc:chgData name="luis cleto" userId="a76db6c301978307" providerId="LiveId" clId="{BB93E05D-BE05-4453-8BDD-E5B3B775B63B}" dt="2026-04-23T08:33:38.011" v="47730" actId="207"/>
        <pc:sldMkLst>
          <pc:docMk/>
          <pc:sldMk cId="487147371" sldId="4549"/>
        </pc:sldMkLst>
        <pc:spChg chg="add mod">
          <ac:chgData name="luis cleto" userId="a76db6c301978307" providerId="LiveId" clId="{BB93E05D-BE05-4453-8BDD-E5B3B775B63B}" dt="2026-04-23T08:33:38.011" v="47730" actId="207"/>
          <ac:spMkLst>
            <pc:docMk/>
            <pc:sldMk cId="487147371" sldId="4549"/>
            <ac:spMk id="3" creationId="{925735C0-F792-3005-A9C2-FC8945FD77AB}"/>
          </ac:spMkLst>
        </pc:spChg>
      </pc:sldChg>
      <pc:sldChg chg="addSp modSp new mod">
        <pc:chgData name="luis cleto" userId="a76db6c301978307" providerId="LiveId" clId="{BB93E05D-BE05-4453-8BDD-E5B3B775B63B}" dt="2026-04-23T08:35:19.846" v="47847" actId="20577"/>
        <pc:sldMkLst>
          <pc:docMk/>
          <pc:sldMk cId="2536110425" sldId="4550"/>
        </pc:sldMkLst>
        <pc:spChg chg="add mod">
          <ac:chgData name="luis cleto" userId="a76db6c301978307" providerId="LiveId" clId="{BB93E05D-BE05-4453-8BDD-E5B3B775B63B}" dt="2026-04-23T08:35:19.846" v="47847" actId="20577"/>
          <ac:spMkLst>
            <pc:docMk/>
            <pc:sldMk cId="2536110425" sldId="4550"/>
            <ac:spMk id="3" creationId="{998CAF00-6B80-0C03-96D5-97AB6A1D6075}"/>
          </ac:spMkLst>
        </pc:spChg>
      </pc:sldChg>
      <pc:sldChg chg="modSp add mod">
        <pc:chgData name="luis cleto" userId="a76db6c301978307" providerId="LiveId" clId="{BB93E05D-BE05-4453-8BDD-E5B3B775B63B}" dt="2026-04-23T08:25:27.430" v="47636" actId="207"/>
        <pc:sldMkLst>
          <pc:docMk/>
          <pc:sldMk cId="316441819" sldId="4551"/>
        </pc:sldMkLst>
        <pc:spChg chg="mod">
          <ac:chgData name="luis cleto" userId="a76db6c301978307" providerId="LiveId" clId="{BB93E05D-BE05-4453-8BDD-E5B3B775B63B}" dt="2026-04-23T08:25:27.430" v="47636" actId="207"/>
          <ac:spMkLst>
            <pc:docMk/>
            <pc:sldMk cId="316441819" sldId="4551"/>
            <ac:spMk id="3" creationId="{9F0BDFBA-84C6-4AF3-A4BD-FE0201956BFC}"/>
          </ac:spMkLst>
        </pc:spChg>
      </pc:sldChg>
      <pc:sldChg chg="modSp add mod">
        <pc:chgData name="luis cleto" userId="a76db6c301978307" providerId="LiveId" clId="{BB93E05D-BE05-4453-8BDD-E5B3B775B63B}" dt="2026-04-23T08:29:31.483" v="47671" actId="1076"/>
        <pc:sldMkLst>
          <pc:docMk/>
          <pc:sldMk cId="1960049438" sldId="4552"/>
        </pc:sldMkLst>
        <pc:spChg chg="mod">
          <ac:chgData name="luis cleto" userId="a76db6c301978307" providerId="LiveId" clId="{BB93E05D-BE05-4453-8BDD-E5B3B775B63B}" dt="2026-04-23T08:29:31.483" v="47671" actId="1076"/>
          <ac:spMkLst>
            <pc:docMk/>
            <pc:sldMk cId="1960049438" sldId="4552"/>
            <ac:spMk id="3" creationId="{B7EE5F9D-6BAA-81FF-5AB4-3298EE72DC12}"/>
          </ac:spMkLst>
        </pc:spChg>
      </pc:sldChg>
      <pc:sldChg chg="addSp modSp new mod">
        <pc:chgData name="luis cleto" userId="a76db6c301978307" providerId="LiveId" clId="{BB93E05D-BE05-4453-8BDD-E5B3B775B63B}" dt="2026-04-23T08:36:55.844" v="47935" actId="21"/>
        <pc:sldMkLst>
          <pc:docMk/>
          <pc:sldMk cId="3544190510" sldId="4553"/>
        </pc:sldMkLst>
        <pc:spChg chg="add mod">
          <ac:chgData name="luis cleto" userId="a76db6c301978307" providerId="LiveId" clId="{BB93E05D-BE05-4453-8BDD-E5B3B775B63B}" dt="2026-04-23T08:36:55.844" v="47935" actId="21"/>
          <ac:spMkLst>
            <pc:docMk/>
            <pc:sldMk cId="3544190510" sldId="4553"/>
            <ac:spMk id="3" creationId="{0982B839-1D73-FA3C-5DE7-ACF5EE74B2DD}"/>
          </ac:spMkLst>
        </pc:spChg>
      </pc:sldChg>
      <pc:sldChg chg="modSp add mod">
        <pc:chgData name="luis cleto" userId="a76db6c301978307" providerId="LiveId" clId="{BB93E05D-BE05-4453-8BDD-E5B3B775B63B}" dt="2026-04-23T08:38:03.918" v="48023" actId="33524"/>
        <pc:sldMkLst>
          <pc:docMk/>
          <pc:sldMk cId="3935145033" sldId="4554"/>
        </pc:sldMkLst>
        <pc:spChg chg="mod">
          <ac:chgData name="luis cleto" userId="a76db6c301978307" providerId="LiveId" clId="{BB93E05D-BE05-4453-8BDD-E5B3B775B63B}" dt="2026-04-23T08:38:03.918" v="48023" actId="33524"/>
          <ac:spMkLst>
            <pc:docMk/>
            <pc:sldMk cId="3935145033" sldId="4554"/>
            <ac:spMk id="3" creationId="{84546CFD-2335-68D5-AC5C-5B218DDC3A5B}"/>
          </ac:spMkLst>
        </pc:spChg>
      </pc:sldChg>
      <pc:sldChg chg="addSp modSp new mod">
        <pc:chgData name="luis cleto" userId="a76db6c301978307" providerId="LiveId" clId="{BB93E05D-BE05-4453-8BDD-E5B3B775B63B}" dt="2026-05-10T08:56:59.759" v="70477" actId="20577"/>
        <pc:sldMkLst>
          <pc:docMk/>
          <pc:sldMk cId="3753072219" sldId="4555"/>
        </pc:sldMkLst>
        <pc:spChg chg="add mod">
          <ac:chgData name="luis cleto" userId="a76db6c301978307" providerId="LiveId" clId="{BB93E05D-BE05-4453-8BDD-E5B3B775B63B}" dt="2026-05-10T08:56:59.759" v="70477" actId="20577"/>
          <ac:spMkLst>
            <pc:docMk/>
            <pc:sldMk cId="3753072219" sldId="4555"/>
            <ac:spMk id="3" creationId="{3BB97894-EC8C-998E-FA1D-B80B0942A05E}"/>
          </ac:spMkLst>
        </pc:spChg>
        <pc:spChg chg="add mod">
          <ac:chgData name="luis cleto" userId="a76db6c301978307" providerId="LiveId" clId="{BB93E05D-BE05-4453-8BDD-E5B3B775B63B}" dt="2026-05-10T08:56:29.589" v="70436" actId="1076"/>
          <ac:spMkLst>
            <pc:docMk/>
            <pc:sldMk cId="3753072219" sldId="4555"/>
            <ac:spMk id="5" creationId="{E69F7C98-0ADB-0C48-C3E0-45F13C2DCAC5}"/>
          </ac:spMkLst>
        </pc:spChg>
      </pc:sldChg>
      <pc:sldChg chg="modSp add del mod ord">
        <pc:chgData name="luis cleto" userId="a76db6c301978307" providerId="LiveId" clId="{BB93E05D-BE05-4453-8BDD-E5B3B775B63B}" dt="2026-05-10T08:57:59.980" v="70536" actId="1076"/>
        <pc:sldMkLst>
          <pc:docMk/>
          <pc:sldMk cId="2868515512" sldId="4556"/>
        </pc:sldMkLst>
        <pc:spChg chg="mod">
          <ac:chgData name="luis cleto" userId="a76db6c301978307" providerId="LiveId" clId="{BB93E05D-BE05-4453-8BDD-E5B3B775B63B}" dt="2026-05-10T08:57:24.900" v="70478" actId="20577"/>
          <ac:spMkLst>
            <pc:docMk/>
            <pc:sldMk cId="2868515512" sldId="4556"/>
            <ac:spMk id="3" creationId="{33AB9291-AA4E-D914-ED14-2723C2AD01DA}"/>
          </ac:spMkLst>
        </pc:spChg>
        <pc:spChg chg="mod">
          <ac:chgData name="luis cleto" userId="a76db6c301978307" providerId="LiveId" clId="{BB93E05D-BE05-4453-8BDD-E5B3B775B63B}" dt="2026-05-10T08:57:59.980" v="70536" actId="1076"/>
          <ac:spMkLst>
            <pc:docMk/>
            <pc:sldMk cId="2868515512" sldId="4556"/>
            <ac:spMk id="4" creationId="{2993C4FB-058F-389E-AFA4-A1D1CB589FE5}"/>
          </ac:spMkLst>
        </pc:spChg>
      </pc:sldChg>
      <pc:sldChg chg="addSp delSp modSp add mod">
        <pc:chgData name="luis cleto" userId="a76db6c301978307" providerId="LiveId" clId="{BB93E05D-BE05-4453-8BDD-E5B3B775B63B}" dt="2026-05-10T08:58:32.856" v="70592" actId="1076"/>
        <pc:sldMkLst>
          <pc:docMk/>
          <pc:sldMk cId="4021895398" sldId="4557"/>
        </pc:sldMkLst>
        <pc:spChg chg="mod">
          <ac:chgData name="luis cleto" userId="a76db6c301978307" providerId="LiveId" clId="{BB93E05D-BE05-4453-8BDD-E5B3B775B63B}" dt="2026-05-01T08:50:51.885" v="65358" actId="21"/>
          <ac:spMkLst>
            <pc:docMk/>
            <pc:sldMk cId="4021895398" sldId="4557"/>
            <ac:spMk id="3" creationId="{C97042BB-05F9-A23F-7544-F7301B44DCEE}"/>
          </ac:spMkLst>
        </pc:spChg>
        <pc:spChg chg="mod">
          <ac:chgData name="luis cleto" userId="a76db6c301978307" providerId="LiveId" clId="{BB93E05D-BE05-4453-8BDD-E5B3B775B63B}" dt="2026-05-10T08:58:32.856" v="70592" actId="1076"/>
          <ac:spMkLst>
            <pc:docMk/>
            <pc:sldMk cId="4021895398" sldId="4557"/>
            <ac:spMk id="4" creationId="{0F5B37C1-E077-CF77-C3E0-B4728116A8FD}"/>
          </ac:spMkLst>
        </pc:spChg>
      </pc:sldChg>
      <pc:sldChg chg="add">
        <pc:chgData name="luis cleto" userId="a76db6c301978307" providerId="LiveId" clId="{BB93E05D-BE05-4453-8BDD-E5B3B775B63B}" dt="2026-04-24T11:06:12.593" v="53626"/>
        <pc:sldMkLst>
          <pc:docMk/>
          <pc:sldMk cId="3701424090" sldId="4560"/>
        </pc:sldMkLst>
      </pc:sldChg>
      <pc:sldChg chg="add">
        <pc:chgData name="luis cleto" userId="a76db6c301978307" providerId="LiveId" clId="{BB93E05D-BE05-4453-8BDD-E5B3B775B63B}" dt="2026-04-24T11:06:12.593" v="53626"/>
        <pc:sldMkLst>
          <pc:docMk/>
          <pc:sldMk cId="2100263924" sldId="4561"/>
        </pc:sldMkLst>
      </pc:sldChg>
      <pc:sldChg chg="add ord">
        <pc:chgData name="luis cleto" userId="a76db6c301978307" providerId="LiveId" clId="{BB93E05D-BE05-4453-8BDD-E5B3B775B63B}" dt="2026-04-24T11:19:08.609" v="53655"/>
        <pc:sldMkLst>
          <pc:docMk/>
          <pc:sldMk cId="3933084841" sldId="4562"/>
        </pc:sldMkLst>
      </pc:sldChg>
      <pc:sldChg chg="add ord">
        <pc:chgData name="luis cleto" userId="a76db6c301978307" providerId="LiveId" clId="{BB93E05D-BE05-4453-8BDD-E5B3B775B63B}" dt="2026-04-24T11:19:19.387" v="53657"/>
        <pc:sldMkLst>
          <pc:docMk/>
          <pc:sldMk cId="3609881357" sldId="4563"/>
        </pc:sldMkLst>
      </pc:sldChg>
      <pc:sldChg chg="modSp add mod">
        <pc:chgData name="luis cleto" userId="a76db6c301978307" providerId="LiveId" clId="{BB93E05D-BE05-4453-8BDD-E5B3B775B63B}" dt="2026-05-01T08:10:39.093" v="63014" actId="20577"/>
        <pc:sldMkLst>
          <pc:docMk/>
          <pc:sldMk cId="3190390391" sldId="4564"/>
        </pc:sldMkLst>
        <pc:spChg chg="mod">
          <ac:chgData name="luis cleto" userId="a76db6c301978307" providerId="LiveId" clId="{BB93E05D-BE05-4453-8BDD-E5B3B775B63B}" dt="2026-05-01T08:10:39.093" v="63014" actId="20577"/>
          <ac:spMkLst>
            <pc:docMk/>
            <pc:sldMk cId="3190390391" sldId="4564"/>
            <ac:spMk id="3" creationId="{FE21E8DA-B578-A56B-8A94-ABAFB84D38FE}"/>
          </ac:spMkLst>
        </pc:spChg>
        <pc:spChg chg="mod">
          <ac:chgData name="luis cleto" userId="a76db6c301978307" providerId="LiveId" clId="{BB93E05D-BE05-4453-8BDD-E5B3B775B63B}" dt="2026-05-01T08:10:06.985" v="62994" actId="1076"/>
          <ac:spMkLst>
            <pc:docMk/>
            <pc:sldMk cId="3190390391" sldId="4564"/>
            <ac:spMk id="5" creationId="{5E20C9FD-8D56-CB1D-B6FC-4176D9B6A649}"/>
          </ac:spMkLst>
        </pc:spChg>
      </pc:sldChg>
      <pc:sldChg chg="modSp add mod">
        <pc:chgData name="luis cleto" userId="a76db6c301978307" providerId="LiveId" clId="{BB93E05D-BE05-4453-8BDD-E5B3B775B63B}" dt="2026-05-10T09:03:55.377" v="70979" actId="1076"/>
        <pc:sldMkLst>
          <pc:docMk/>
          <pc:sldMk cId="1565432651" sldId="4569"/>
        </pc:sldMkLst>
        <pc:spChg chg="mod">
          <ac:chgData name="luis cleto" userId="a76db6c301978307" providerId="LiveId" clId="{BB93E05D-BE05-4453-8BDD-E5B3B775B63B}" dt="2026-05-10T09:03:55.377" v="70979" actId="1076"/>
          <ac:spMkLst>
            <pc:docMk/>
            <pc:sldMk cId="1565432651" sldId="4569"/>
            <ac:spMk id="2" creationId="{3330175F-5598-5C84-1062-7528109129BC}"/>
          </ac:spMkLst>
        </pc:spChg>
        <pc:spChg chg="mod">
          <ac:chgData name="luis cleto" userId="a76db6c301978307" providerId="LiveId" clId="{BB93E05D-BE05-4453-8BDD-E5B3B775B63B}" dt="2026-05-10T09:03:52.734" v="70978" actId="1076"/>
          <ac:spMkLst>
            <pc:docMk/>
            <pc:sldMk cId="1565432651" sldId="4569"/>
            <ac:spMk id="3" creationId="{B7789643-2024-D097-B8C8-7931C05C98C4}"/>
          </ac:spMkLst>
        </pc:spChg>
      </pc:sldChg>
      <pc:sldChg chg="modSp add mod">
        <pc:chgData name="luis cleto" userId="a76db6c301978307" providerId="LiveId" clId="{BB93E05D-BE05-4453-8BDD-E5B3B775B63B}" dt="2026-05-10T09:04:06.493" v="70981" actId="1076"/>
        <pc:sldMkLst>
          <pc:docMk/>
          <pc:sldMk cId="1617839715" sldId="4570"/>
        </pc:sldMkLst>
        <pc:spChg chg="mod">
          <ac:chgData name="luis cleto" userId="a76db6c301978307" providerId="LiveId" clId="{BB93E05D-BE05-4453-8BDD-E5B3B775B63B}" dt="2026-05-10T09:04:06.493" v="70981" actId="1076"/>
          <ac:spMkLst>
            <pc:docMk/>
            <pc:sldMk cId="1617839715" sldId="4570"/>
            <ac:spMk id="2" creationId="{AFCA8EB8-FC5B-016A-A70A-A608CC31556B}"/>
          </ac:spMkLst>
        </pc:spChg>
      </pc:sldChg>
      <pc:sldChg chg="addSp modSp new mod">
        <pc:chgData name="luis cleto" userId="a76db6c301978307" providerId="LiveId" clId="{BB93E05D-BE05-4453-8BDD-E5B3B775B63B}" dt="2026-04-24T13:25:27.075" v="54256" actId="14100"/>
        <pc:sldMkLst>
          <pc:docMk/>
          <pc:sldMk cId="4074764021" sldId="4571"/>
        </pc:sldMkLst>
        <pc:spChg chg="add mod">
          <ac:chgData name="luis cleto" userId="a76db6c301978307" providerId="LiveId" clId="{BB93E05D-BE05-4453-8BDD-E5B3B775B63B}" dt="2026-04-24T13:25:27.075" v="54256" actId="14100"/>
          <ac:spMkLst>
            <pc:docMk/>
            <pc:sldMk cId="4074764021" sldId="4571"/>
            <ac:spMk id="3" creationId="{E8A51F1D-0B59-963C-CD74-4304A09DB2E4}"/>
          </ac:spMkLst>
        </pc:spChg>
      </pc:sldChg>
      <pc:sldChg chg="addSp modSp new mod">
        <pc:chgData name="luis cleto" userId="a76db6c301978307" providerId="LiveId" clId="{BB93E05D-BE05-4453-8BDD-E5B3B775B63B}" dt="2026-04-24T13:26:39.015" v="54260" actId="1076"/>
        <pc:sldMkLst>
          <pc:docMk/>
          <pc:sldMk cId="4155454076" sldId="4572"/>
        </pc:sldMkLst>
        <pc:spChg chg="add mod">
          <ac:chgData name="luis cleto" userId="a76db6c301978307" providerId="LiveId" clId="{BB93E05D-BE05-4453-8BDD-E5B3B775B63B}" dt="2026-04-24T13:26:39.015" v="54260" actId="1076"/>
          <ac:spMkLst>
            <pc:docMk/>
            <pc:sldMk cId="4155454076" sldId="4572"/>
            <ac:spMk id="3" creationId="{776DBA20-7CAB-DDCF-55D9-B7BC8579ECE0}"/>
          </ac:spMkLst>
        </pc:spChg>
      </pc:sldChg>
      <pc:sldChg chg="addSp modSp new mod">
        <pc:chgData name="luis cleto" userId="a76db6c301978307" providerId="LiveId" clId="{BB93E05D-BE05-4453-8BDD-E5B3B775B63B}" dt="2026-05-10T09:10:16.990" v="71106" actId="207"/>
        <pc:sldMkLst>
          <pc:docMk/>
          <pc:sldMk cId="3935219421" sldId="4573"/>
        </pc:sldMkLst>
        <pc:spChg chg="add mod">
          <ac:chgData name="luis cleto" userId="a76db6c301978307" providerId="LiveId" clId="{BB93E05D-BE05-4453-8BDD-E5B3B775B63B}" dt="2026-05-10T09:10:16.990" v="71106" actId="207"/>
          <ac:spMkLst>
            <pc:docMk/>
            <pc:sldMk cId="3935219421" sldId="4573"/>
            <ac:spMk id="3" creationId="{1123D580-266D-597A-B704-E96F22F2E5E7}"/>
          </ac:spMkLst>
        </pc:spChg>
      </pc:sldChg>
      <pc:sldChg chg="addSp modSp new mod">
        <pc:chgData name="luis cleto" userId="a76db6c301978307" providerId="LiveId" clId="{BB93E05D-BE05-4453-8BDD-E5B3B775B63B}" dt="2026-04-24T13:33:27.924" v="54317" actId="207"/>
        <pc:sldMkLst>
          <pc:docMk/>
          <pc:sldMk cId="1012444001" sldId="4574"/>
        </pc:sldMkLst>
        <pc:spChg chg="add mod">
          <ac:chgData name="luis cleto" userId="a76db6c301978307" providerId="LiveId" clId="{BB93E05D-BE05-4453-8BDD-E5B3B775B63B}" dt="2026-04-24T13:33:27.924" v="54317" actId="207"/>
          <ac:spMkLst>
            <pc:docMk/>
            <pc:sldMk cId="1012444001" sldId="4574"/>
            <ac:spMk id="3" creationId="{E33CD237-4B7A-6F65-2EE9-25EEDDAEEDA1}"/>
          </ac:spMkLst>
        </pc:spChg>
      </pc:sldChg>
      <pc:sldChg chg="addSp modSp new mod">
        <pc:chgData name="luis cleto" userId="a76db6c301978307" providerId="LiveId" clId="{BB93E05D-BE05-4453-8BDD-E5B3B775B63B}" dt="2026-04-24T13:34:50.886" v="54327" actId="207"/>
        <pc:sldMkLst>
          <pc:docMk/>
          <pc:sldMk cId="517517275" sldId="4575"/>
        </pc:sldMkLst>
        <pc:spChg chg="add mod">
          <ac:chgData name="luis cleto" userId="a76db6c301978307" providerId="LiveId" clId="{BB93E05D-BE05-4453-8BDD-E5B3B775B63B}" dt="2026-04-24T13:34:50.886" v="54327" actId="207"/>
          <ac:spMkLst>
            <pc:docMk/>
            <pc:sldMk cId="517517275" sldId="4575"/>
            <ac:spMk id="3" creationId="{00E73173-DDE4-30A5-86D4-4F407731D2E4}"/>
          </ac:spMkLst>
        </pc:spChg>
      </pc:sldChg>
      <pc:sldChg chg="addSp modSp new mod">
        <pc:chgData name="luis cleto" userId="a76db6c301978307" providerId="LiveId" clId="{BB93E05D-BE05-4453-8BDD-E5B3B775B63B}" dt="2026-04-24T13:36:02.874" v="54339" actId="207"/>
        <pc:sldMkLst>
          <pc:docMk/>
          <pc:sldMk cId="2989684994" sldId="4576"/>
        </pc:sldMkLst>
        <pc:spChg chg="add mod">
          <ac:chgData name="luis cleto" userId="a76db6c301978307" providerId="LiveId" clId="{BB93E05D-BE05-4453-8BDD-E5B3B775B63B}" dt="2026-04-24T13:36:02.874" v="54339" actId="207"/>
          <ac:spMkLst>
            <pc:docMk/>
            <pc:sldMk cId="2989684994" sldId="4576"/>
            <ac:spMk id="3" creationId="{8BC6BF42-0025-C349-33F5-B4B3679170E1}"/>
          </ac:spMkLst>
        </pc:spChg>
      </pc:sldChg>
      <pc:sldChg chg="addSp modSp new mod">
        <pc:chgData name="luis cleto" userId="a76db6c301978307" providerId="LiveId" clId="{BB93E05D-BE05-4453-8BDD-E5B3B775B63B}" dt="2026-04-24T13:37:04.064" v="54349" actId="207"/>
        <pc:sldMkLst>
          <pc:docMk/>
          <pc:sldMk cId="654118857" sldId="4577"/>
        </pc:sldMkLst>
        <pc:spChg chg="add mod">
          <ac:chgData name="luis cleto" userId="a76db6c301978307" providerId="LiveId" clId="{BB93E05D-BE05-4453-8BDD-E5B3B775B63B}" dt="2026-04-24T13:37:04.064" v="54349" actId="207"/>
          <ac:spMkLst>
            <pc:docMk/>
            <pc:sldMk cId="654118857" sldId="4577"/>
            <ac:spMk id="3" creationId="{B1FB70C9-F4C5-4559-2B93-FD4164C73F03}"/>
          </ac:spMkLst>
        </pc:spChg>
      </pc:sldChg>
      <pc:sldChg chg="modSp new mod">
        <pc:chgData name="luis cleto" userId="a76db6c301978307" providerId="LiveId" clId="{BB93E05D-BE05-4453-8BDD-E5B3B775B63B}" dt="2026-05-10T09:11:01.398" v="71122" actId="207"/>
        <pc:sldMkLst>
          <pc:docMk/>
          <pc:sldMk cId="2423037858" sldId="4578"/>
        </pc:sldMkLst>
        <pc:spChg chg="mod">
          <ac:chgData name="luis cleto" userId="a76db6c301978307" providerId="LiveId" clId="{BB93E05D-BE05-4453-8BDD-E5B3B775B63B}" dt="2026-05-10T09:11:01.398" v="71122" actId="207"/>
          <ac:spMkLst>
            <pc:docMk/>
            <pc:sldMk cId="2423037858" sldId="4578"/>
            <ac:spMk id="3" creationId="{A3ED6CCE-9B3A-1AC7-5516-5769D7CDCB2A}"/>
          </ac:spMkLst>
        </pc:spChg>
      </pc:sldChg>
      <pc:sldChg chg="addSp modSp new mod">
        <pc:chgData name="luis cleto" userId="a76db6c301978307" providerId="LiveId" clId="{BB93E05D-BE05-4453-8BDD-E5B3B775B63B}" dt="2026-05-10T09:14:18.090" v="71150" actId="1076"/>
        <pc:sldMkLst>
          <pc:docMk/>
          <pc:sldMk cId="1323159054" sldId="4579"/>
        </pc:sldMkLst>
        <pc:spChg chg="mod">
          <ac:chgData name="luis cleto" userId="a76db6c301978307" providerId="LiveId" clId="{BB93E05D-BE05-4453-8BDD-E5B3B775B63B}" dt="2026-05-10T09:12:28.785" v="71135" actId="1076"/>
          <ac:spMkLst>
            <pc:docMk/>
            <pc:sldMk cId="1323159054" sldId="4579"/>
            <ac:spMk id="5" creationId="{5F2AF097-E674-BE45-D19B-0D74362849BF}"/>
          </ac:spMkLst>
        </pc:spChg>
        <pc:spChg chg="add mod">
          <ac:chgData name="luis cleto" userId="a76db6c301978307" providerId="LiveId" clId="{BB93E05D-BE05-4453-8BDD-E5B3B775B63B}" dt="2026-05-10T09:14:18.090" v="71150" actId="1076"/>
          <ac:spMkLst>
            <pc:docMk/>
            <pc:sldMk cId="1323159054" sldId="4579"/>
            <ac:spMk id="6" creationId="{77C1D51C-FD1D-F5B8-A3CB-72EE760B650F}"/>
          </ac:spMkLst>
        </pc:spChg>
      </pc:sldChg>
      <pc:sldChg chg="addSp modSp new mod">
        <pc:chgData name="luis cleto" userId="a76db6c301978307" providerId="LiveId" clId="{BB93E05D-BE05-4453-8BDD-E5B3B775B63B}" dt="2026-05-10T09:14:45.461" v="71153" actId="255"/>
        <pc:sldMkLst>
          <pc:docMk/>
          <pc:sldMk cId="4083017944" sldId="4580"/>
        </pc:sldMkLst>
        <pc:spChg chg="add mod">
          <ac:chgData name="luis cleto" userId="a76db6c301978307" providerId="LiveId" clId="{BB93E05D-BE05-4453-8BDD-E5B3B775B63B}" dt="2026-05-10T09:14:45.461" v="71153" actId="255"/>
          <ac:spMkLst>
            <pc:docMk/>
            <pc:sldMk cId="4083017944" sldId="4580"/>
            <ac:spMk id="4" creationId="{39D7A009-42C8-79DD-C15A-EA78B083AA6A}"/>
          </ac:spMkLst>
        </pc:spChg>
      </pc:sldChg>
      <pc:sldChg chg="addSp modSp new mod">
        <pc:chgData name="luis cleto" userId="a76db6c301978307" providerId="LiveId" clId="{BB93E05D-BE05-4453-8BDD-E5B3B775B63B}" dt="2026-05-10T09:16:22.384" v="71161" actId="1076"/>
        <pc:sldMkLst>
          <pc:docMk/>
          <pc:sldMk cId="3857978669" sldId="4581"/>
        </pc:sldMkLst>
        <pc:spChg chg="mod">
          <ac:chgData name="luis cleto" userId="a76db6c301978307" providerId="LiveId" clId="{BB93E05D-BE05-4453-8BDD-E5B3B775B63B}" dt="2026-05-10T09:16:07.902" v="71158"/>
          <ac:spMkLst>
            <pc:docMk/>
            <pc:sldMk cId="3857978669" sldId="4581"/>
            <ac:spMk id="3" creationId="{E676D789-44E9-FFDE-9C43-8289A5F4B76E}"/>
          </ac:spMkLst>
        </pc:spChg>
        <pc:spChg chg="add mod">
          <ac:chgData name="luis cleto" userId="a76db6c301978307" providerId="LiveId" clId="{BB93E05D-BE05-4453-8BDD-E5B3B775B63B}" dt="2026-05-10T09:16:22.384" v="71161" actId="1076"/>
          <ac:spMkLst>
            <pc:docMk/>
            <pc:sldMk cId="3857978669" sldId="4581"/>
            <ac:spMk id="4" creationId="{4895884C-ECAC-F718-8DF9-24235CEFD2F9}"/>
          </ac:spMkLst>
        </pc:spChg>
      </pc:sldChg>
      <pc:sldChg chg="addSp modSp new mod">
        <pc:chgData name="luis cleto" userId="a76db6c301978307" providerId="LiveId" clId="{BB93E05D-BE05-4453-8BDD-E5B3B775B63B}" dt="2026-05-10T09:16:44.155" v="71164" actId="255"/>
        <pc:sldMkLst>
          <pc:docMk/>
          <pc:sldMk cId="1978435214" sldId="4582"/>
        </pc:sldMkLst>
        <pc:spChg chg="mod">
          <ac:chgData name="luis cleto" userId="a76db6c301978307" providerId="LiveId" clId="{BB93E05D-BE05-4453-8BDD-E5B3B775B63B}" dt="2026-05-01T13:14:10.284" v="67500" actId="1076"/>
          <ac:spMkLst>
            <pc:docMk/>
            <pc:sldMk cId="1978435214" sldId="4582"/>
            <ac:spMk id="3" creationId="{960AE0C0-ECA2-3568-1C72-0D947C39751B}"/>
          </ac:spMkLst>
        </pc:spChg>
        <pc:spChg chg="add mod">
          <ac:chgData name="luis cleto" userId="a76db6c301978307" providerId="LiveId" clId="{BB93E05D-BE05-4453-8BDD-E5B3B775B63B}" dt="2026-05-10T09:16:44.155" v="71164" actId="255"/>
          <ac:spMkLst>
            <pc:docMk/>
            <pc:sldMk cId="1978435214" sldId="4582"/>
            <ac:spMk id="5" creationId="{771C6D9F-5234-CEE4-CF29-1D3BBD0BA1BD}"/>
          </ac:spMkLst>
        </pc:spChg>
      </pc:sldChg>
      <pc:sldChg chg="add ord">
        <pc:chgData name="luis cleto" userId="a76db6c301978307" providerId="LiveId" clId="{BB93E05D-BE05-4453-8BDD-E5B3B775B63B}" dt="2026-05-01T09:15:57.403" v="67183"/>
        <pc:sldMkLst>
          <pc:docMk/>
          <pc:sldMk cId="1307939232" sldId="4583"/>
        </pc:sldMkLst>
      </pc:sldChg>
      <pc:sldChg chg="add">
        <pc:chgData name="luis cleto" userId="a76db6c301978307" providerId="LiveId" clId="{BB93E05D-BE05-4453-8BDD-E5B3B775B63B}" dt="2026-04-24T13:39:16.248" v="54351"/>
        <pc:sldMkLst>
          <pc:docMk/>
          <pc:sldMk cId="2946968863" sldId="4584"/>
        </pc:sldMkLst>
      </pc:sldChg>
      <pc:sldChg chg="add">
        <pc:chgData name="luis cleto" userId="a76db6c301978307" providerId="LiveId" clId="{BB93E05D-BE05-4453-8BDD-E5B3B775B63B}" dt="2026-04-24T13:39:36.655" v="54352"/>
        <pc:sldMkLst>
          <pc:docMk/>
          <pc:sldMk cId="16272143" sldId="4585"/>
        </pc:sldMkLst>
      </pc:sldChg>
      <pc:sldChg chg="add">
        <pc:chgData name="luis cleto" userId="a76db6c301978307" providerId="LiveId" clId="{BB93E05D-BE05-4453-8BDD-E5B3B775B63B}" dt="2026-04-24T13:39:50.573" v="54353"/>
        <pc:sldMkLst>
          <pc:docMk/>
          <pc:sldMk cId="2534750535" sldId="4586"/>
        </pc:sldMkLst>
      </pc:sldChg>
      <pc:sldChg chg="add">
        <pc:chgData name="luis cleto" userId="a76db6c301978307" providerId="LiveId" clId="{BB93E05D-BE05-4453-8BDD-E5B3B775B63B}" dt="2026-04-24T13:40:05.826" v="54354"/>
        <pc:sldMkLst>
          <pc:docMk/>
          <pc:sldMk cId="1737728244" sldId="4587"/>
        </pc:sldMkLst>
      </pc:sldChg>
      <pc:sldChg chg="modSp mod">
        <pc:chgData name="luis cleto" userId="a76db6c301978307" providerId="LiveId" clId="{BB93E05D-BE05-4453-8BDD-E5B3B775B63B}" dt="2026-05-10T09:16:59.978" v="71205" actId="20577"/>
        <pc:sldMkLst>
          <pc:docMk/>
          <pc:sldMk cId="303567056" sldId="4589"/>
        </pc:sldMkLst>
        <pc:spChg chg="mod">
          <ac:chgData name="luis cleto" userId="a76db6c301978307" providerId="LiveId" clId="{BB93E05D-BE05-4453-8BDD-E5B3B775B63B}" dt="2026-05-10T09:16:59.978" v="71205" actId="20577"/>
          <ac:spMkLst>
            <pc:docMk/>
            <pc:sldMk cId="303567056" sldId="4589"/>
            <ac:spMk id="3" creationId="{06F314DB-BF52-C3CB-9F8B-BBE433A460BD}"/>
          </ac:spMkLst>
        </pc:spChg>
      </pc:sldChg>
      <pc:sldChg chg="modSp mod">
        <pc:chgData name="luis cleto" userId="a76db6c301978307" providerId="LiveId" clId="{BB93E05D-BE05-4453-8BDD-E5B3B775B63B}" dt="2026-05-10T09:21:19.060" v="71326" actId="20577"/>
        <pc:sldMkLst>
          <pc:docMk/>
          <pc:sldMk cId="1331089046" sldId="4590"/>
        </pc:sldMkLst>
        <pc:spChg chg="mod">
          <ac:chgData name="luis cleto" userId="a76db6c301978307" providerId="LiveId" clId="{BB93E05D-BE05-4453-8BDD-E5B3B775B63B}" dt="2026-05-10T09:21:19.060" v="71326" actId="20577"/>
          <ac:spMkLst>
            <pc:docMk/>
            <pc:sldMk cId="1331089046" sldId="4590"/>
            <ac:spMk id="3" creationId="{2BB87FE4-CD1E-F25A-0E2F-E6F7BA152CD6}"/>
          </ac:spMkLst>
        </pc:spChg>
      </pc:sldChg>
      <pc:sldChg chg="modSp mod">
        <pc:chgData name="luis cleto" userId="a76db6c301978307" providerId="LiveId" clId="{BB93E05D-BE05-4453-8BDD-E5B3B775B63B}" dt="2026-05-10T09:22:15.225" v="71335" actId="255"/>
        <pc:sldMkLst>
          <pc:docMk/>
          <pc:sldMk cId="3625392663" sldId="4591"/>
        </pc:sldMkLst>
        <pc:spChg chg="mod">
          <ac:chgData name="luis cleto" userId="a76db6c301978307" providerId="LiveId" clId="{BB93E05D-BE05-4453-8BDD-E5B3B775B63B}" dt="2026-05-10T09:22:15.225" v="71335" actId="255"/>
          <ac:spMkLst>
            <pc:docMk/>
            <pc:sldMk cId="3625392663" sldId="4591"/>
            <ac:spMk id="3" creationId="{424F9151-FBA4-6B19-1991-66C588421750}"/>
          </ac:spMkLst>
        </pc:spChg>
      </pc:sldChg>
      <pc:sldChg chg="modSp mod">
        <pc:chgData name="luis cleto" userId="a76db6c301978307" providerId="LiveId" clId="{BB93E05D-BE05-4453-8BDD-E5B3B775B63B}" dt="2026-05-10T09:22:28.589" v="71369" actId="20577"/>
        <pc:sldMkLst>
          <pc:docMk/>
          <pc:sldMk cId="20476233" sldId="4592"/>
        </pc:sldMkLst>
        <pc:spChg chg="mod">
          <ac:chgData name="luis cleto" userId="a76db6c301978307" providerId="LiveId" clId="{BB93E05D-BE05-4453-8BDD-E5B3B775B63B}" dt="2026-05-10T09:22:28.589" v="71369" actId="20577"/>
          <ac:spMkLst>
            <pc:docMk/>
            <pc:sldMk cId="20476233" sldId="4592"/>
            <ac:spMk id="3" creationId="{29B68232-A343-D2F2-81C3-9302D74F088C}"/>
          </ac:spMkLst>
        </pc:spChg>
      </pc:sldChg>
      <pc:sldChg chg="modSp mod">
        <pc:chgData name="luis cleto" userId="a76db6c301978307" providerId="LiveId" clId="{BB93E05D-BE05-4453-8BDD-E5B3B775B63B}" dt="2026-05-10T09:19:46.846" v="71281" actId="20577"/>
        <pc:sldMkLst>
          <pc:docMk/>
          <pc:sldMk cId="4251605318" sldId="4593"/>
        </pc:sldMkLst>
        <pc:spChg chg="mod">
          <ac:chgData name="luis cleto" userId="a76db6c301978307" providerId="LiveId" clId="{BB93E05D-BE05-4453-8BDD-E5B3B775B63B}" dt="2026-05-10T09:19:46.846" v="71281" actId="20577"/>
          <ac:spMkLst>
            <pc:docMk/>
            <pc:sldMk cId="4251605318" sldId="4593"/>
            <ac:spMk id="3" creationId="{67B40BCA-5F4F-3B54-5194-8FF2804FD6D3}"/>
          </ac:spMkLst>
        </pc:spChg>
      </pc:sldChg>
      <pc:sldChg chg="modSp mod">
        <pc:chgData name="luis cleto" userId="a76db6c301978307" providerId="LiveId" clId="{BB93E05D-BE05-4453-8BDD-E5B3B775B63B}" dt="2026-05-10T09:20:07.051" v="71292" actId="20577"/>
        <pc:sldMkLst>
          <pc:docMk/>
          <pc:sldMk cId="1222916917" sldId="4594"/>
        </pc:sldMkLst>
        <pc:spChg chg="mod">
          <ac:chgData name="luis cleto" userId="a76db6c301978307" providerId="LiveId" clId="{BB93E05D-BE05-4453-8BDD-E5B3B775B63B}" dt="2026-05-10T09:20:07.051" v="71292" actId="20577"/>
          <ac:spMkLst>
            <pc:docMk/>
            <pc:sldMk cId="1222916917" sldId="4594"/>
            <ac:spMk id="3" creationId="{DCD7FD32-A95C-4E85-7CB4-FF8BDE9946D5}"/>
          </ac:spMkLst>
        </pc:spChg>
      </pc:sldChg>
      <pc:sldChg chg="modSp mod ord">
        <pc:chgData name="luis cleto" userId="a76db6c301978307" providerId="LiveId" clId="{BB93E05D-BE05-4453-8BDD-E5B3B775B63B}" dt="2026-05-10T09:23:05.392" v="71371" actId="255"/>
        <pc:sldMkLst>
          <pc:docMk/>
          <pc:sldMk cId="4097143640" sldId="4595"/>
        </pc:sldMkLst>
        <pc:spChg chg="mod">
          <ac:chgData name="luis cleto" userId="a76db6c301978307" providerId="LiveId" clId="{BB93E05D-BE05-4453-8BDD-E5B3B775B63B}" dt="2026-05-10T09:23:05.392" v="71371" actId="255"/>
          <ac:spMkLst>
            <pc:docMk/>
            <pc:sldMk cId="4097143640" sldId="4595"/>
            <ac:spMk id="3" creationId="{BA08AE6B-7356-7385-8ECA-146BEBAD380F}"/>
          </ac:spMkLst>
        </pc:spChg>
      </pc:sldChg>
      <pc:sldChg chg="modSp mod">
        <pc:chgData name="luis cleto" userId="a76db6c301978307" providerId="LiveId" clId="{BB93E05D-BE05-4453-8BDD-E5B3B775B63B}" dt="2026-05-10T09:22:57.181" v="71370" actId="255"/>
        <pc:sldMkLst>
          <pc:docMk/>
          <pc:sldMk cId="3686929938" sldId="4596"/>
        </pc:sldMkLst>
        <pc:spChg chg="mod">
          <ac:chgData name="luis cleto" userId="a76db6c301978307" providerId="LiveId" clId="{BB93E05D-BE05-4453-8BDD-E5B3B775B63B}" dt="2026-05-10T09:22:57.181" v="71370" actId="255"/>
          <ac:spMkLst>
            <pc:docMk/>
            <pc:sldMk cId="3686929938" sldId="4596"/>
            <ac:spMk id="3" creationId="{921A014C-7CA8-A9C3-79EA-7A1CD83D6CE7}"/>
          </ac:spMkLst>
        </pc:spChg>
      </pc:sldChg>
      <pc:sldChg chg="modSp mod">
        <pc:chgData name="luis cleto" userId="a76db6c301978307" providerId="LiveId" clId="{BB93E05D-BE05-4453-8BDD-E5B3B775B63B}" dt="2026-05-10T09:24:12.583" v="71417" actId="20577"/>
        <pc:sldMkLst>
          <pc:docMk/>
          <pc:sldMk cId="1032715039" sldId="4597"/>
        </pc:sldMkLst>
        <pc:spChg chg="mod">
          <ac:chgData name="luis cleto" userId="a76db6c301978307" providerId="LiveId" clId="{BB93E05D-BE05-4453-8BDD-E5B3B775B63B}" dt="2026-05-10T09:24:12.583" v="71417" actId="20577"/>
          <ac:spMkLst>
            <pc:docMk/>
            <pc:sldMk cId="1032715039" sldId="4597"/>
            <ac:spMk id="3" creationId="{84AC2A06-7841-2A29-7D63-1460F9B75B20}"/>
          </ac:spMkLst>
        </pc:spChg>
      </pc:sldChg>
      <pc:sldChg chg="modSp mod">
        <pc:chgData name="luis cleto" userId="a76db6c301978307" providerId="LiveId" clId="{BB93E05D-BE05-4453-8BDD-E5B3B775B63B}" dt="2026-05-10T09:24:23.782" v="71418" actId="255"/>
        <pc:sldMkLst>
          <pc:docMk/>
          <pc:sldMk cId="264448500" sldId="4598"/>
        </pc:sldMkLst>
        <pc:spChg chg="mod">
          <ac:chgData name="luis cleto" userId="a76db6c301978307" providerId="LiveId" clId="{BB93E05D-BE05-4453-8BDD-E5B3B775B63B}" dt="2026-05-10T09:24:23.782" v="71418" actId="255"/>
          <ac:spMkLst>
            <pc:docMk/>
            <pc:sldMk cId="264448500" sldId="4598"/>
            <ac:spMk id="3" creationId="{71CF6A1E-26BE-37FC-13D7-84CCFD63F90E}"/>
          </ac:spMkLst>
        </pc:spChg>
      </pc:sldChg>
      <pc:sldChg chg="modSp mod">
        <pc:chgData name="luis cleto" userId="a76db6c301978307" providerId="LiveId" clId="{BB93E05D-BE05-4453-8BDD-E5B3B775B63B}" dt="2026-05-10T09:25:01.490" v="71426" actId="1076"/>
        <pc:sldMkLst>
          <pc:docMk/>
          <pc:sldMk cId="3554455656" sldId="4599"/>
        </pc:sldMkLst>
        <pc:spChg chg="mod">
          <ac:chgData name="luis cleto" userId="a76db6c301978307" providerId="LiveId" clId="{BB93E05D-BE05-4453-8BDD-E5B3B775B63B}" dt="2026-05-10T09:25:01.490" v="71426" actId="1076"/>
          <ac:spMkLst>
            <pc:docMk/>
            <pc:sldMk cId="3554455656" sldId="4599"/>
            <ac:spMk id="3" creationId="{3483FFDF-4317-6CE5-1F81-EB7BDFE21FB4}"/>
          </ac:spMkLst>
        </pc:spChg>
      </pc:sldChg>
      <pc:sldChg chg="modSp mod">
        <pc:chgData name="luis cleto" userId="a76db6c301978307" providerId="LiveId" clId="{BB93E05D-BE05-4453-8BDD-E5B3B775B63B}" dt="2026-05-10T09:25:37.615" v="71435" actId="255"/>
        <pc:sldMkLst>
          <pc:docMk/>
          <pc:sldMk cId="3273557906" sldId="4601"/>
        </pc:sldMkLst>
        <pc:spChg chg="mod">
          <ac:chgData name="luis cleto" userId="a76db6c301978307" providerId="LiveId" clId="{BB93E05D-BE05-4453-8BDD-E5B3B775B63B}" dt="2026-05-10T09:25:37.615" v="71435" actId="255"/>
          <ac:spMkLst>
            <pc:docMk/>
            <pc:sldMk cId="3273557906" sldId="4601"/>
            <ac:spMk id="3" creationId="{E0DCA826-0702-51A6-29E6-4826DD8B5154}"/>
          </ac:spMkLst>
        </pc:spChg>
      </pc:sldChg>
      <pc:sldChg chg="modSp mod">
        <pc:chgData name="luis cleto" userId="a76db6c301978307" providerId="LiveId" clId="{BB93E05D-BE05-4453-8BDD-E5B3B775B63B}" dt="2026-05-01T13:15:09.739" v="67535" actId="20577"/>
        <pc:sldMkLst>
          <pc:docMk/>
          <pc:sldMk cId="2134740569" sldId="4604"/>
        </pc:sldMkLst>
        <pc:spChg chg="mod">
          <ac:chgData name="luis cleto" userId="a76db6c301978307" providerId="LiveId" clId="{BB93E05D-BE05-4453-8BDD-E5B3B775B63B}" dt="2026-05-01T13:15:09.739" v="67535" actId="20577"/>
          <ac:spMkLst>
            <pc:docMk/>
            <pc:sldMk cId="2134740569" sldId="4604"/>
            <ac:spMk id="3" creationId="{EE2C29F7-889A-B043-66E2-2F94C8B84C25}"/>
          </ac:spMkLst>
        </pc:spChg>
      </pc:sldChg>
      <pc:sldChg chg="modSp mod">
        <pc:chgData name="luis cleto" userId="a76db6c301978307" providerId="LiveId" clId="{BB93E05D-BE05-4453-8BDD-E5B3B775B63B}" dt="2026-05-01T13:15:20.675" v="67536" actId="114"/>
        <pc:sldMkLst>
          <pc:docMk/>
          <pc:sldMk cId="1645063154" sldId="4605"/>
        </pc:sldMkLst>
        <pc:spChg chg="mod">
          <ac:chgData name="luis cleto" userId="a76db6c301978307" providerId="LiveId" clId="{BB93E05D-BE05-4453-8BDD-E5B3B775B63B}" dt="2026-05-01T13:15:20.675" v="67536" actId="114"/>
          <ac:spMkLst>
            <pc:docMk/>
            <pc:sldMk cId="1645063154" sldId="4605"/>
            <ac:spMk id="3" creationId="{EA24F4C9-CA4D-BF8B-8C35-5E96C4EA6AE1}"/>
          </ac:spMkLst>
        </pc:spChg>
      </pc:sldChg>
      <pc:sldChg chg="addSp delSp modSp new mod">
        <pc:chgData name="luis cleto" userId="a76db6c301978307" providerId="LiveId" clId="{BB93E05D-BE05-4453-8BDD-E5B3B775B63B}" dt="2026-04-26T08:34:03.667" v="54513" actId="21"/>
        <pc:sldMkLst>
          <pc:docMk/>
          <pc:sldMk cId="2984676467" sldId="4616"/>
        </pc:sldMkLst>
        <pc:spChg chg="add mod">
          <ac:chgData name="luis cleto" userId="a76db6c301978307" providerId="LiveId" clId="{BB93E05D-BE05-4453-8BDD-E5B3B775B63B}" dt="2026-04-26T08:34:03.667" v="54513" actId="21"/>
          <ac:spMkLst>
            <pc:docMk/>
            <pc:sldMk cId="2984676467" sldId="4616"/>
            <ac:spMk id="3" creationId="{9A72EA38-B6D1-CE19-38E8-DE921C42FF0A}"/>
          </ac:spMkLst>
        </pc:spChg>
      </pc:sldChg>
      <pc:sldChg chg="modSp add mod">
        <pc:chgData name="luis cleto" userId="a76db6c301978307" providerId="LiveId" clId="{BB93E05D-BE05-4453-8BDD-E5B3B775B63B}" dt="2026-04-26T08:36:22.985" v="54542" actId="21"/>
        <pc:sldMkLst>
          <pc:docMk/>
          <pc:sldMk cId="3001895205" sldId="4617"/>
        </pc:sldMkLst>
        <pc:spChg chg="mod">
          <ac:chgData name="luis cleto" userId="a76db6c301978307" providerId="LiveId" clId="{BB93E05D-BE05-4453-8BDD-E5B3B775B63B}" dt="2026-04-26T08:36:22.985" v="54542" actId="21"/>
          <ac:spMkLst>
            <pc:docMk/>
            <pc:sldMk cId="3001895205" sldId="4617"/>
            <ac:spMk id="3" creationId="{E9B9CE44-A0F8-BF5D-B60D-F132667B9031}"/>
          </ac:spMkLst>
        </pc:spChg>
      </pc:sldChg>
      <pc:sldChg chg="modSp add mod">
        <pc:chgData name="luis cleto" userId="a76db6c301978307" providerId="LiveId" clId="{BB93E05D-BE05-4453-8BDD-E5B3B775B63B}" dt="2026-04-26T08:39:30.255" v="54605" actId="20577"/>
        <pc:sldMkLst>
          <pc:docMk/>
          <pc:sldMk cId="2485678716" sldId="4618"/>
        </pc:sldMkLst>
        <pc:spChg chg="mod">
          <ac:chgData name="luis cleto" userId="a76db6c301978307" providerId="LiveId" clId="{BB93E05D-BE05-4453-8BDD-E5B3B775B63B}" dt="2026-04-26T08:39:30.255" v="54605" actId="20577"/>
          <ac:spMkLst>
            <pc:docMk/>
            <pc:sldMk cId="2485678716" sldId="4618"/>
            <ac:spMk id="3" creationId="{C0DCDC35-1CEB-37E7-EEED-C3D261FA3FDE}"/>
          </ac:spMkLst>
        </pc:spChg>
      </pc:sldChg>
      <pc:sldChg chg="addSp delSp modSp add mod">
        <pc:chgData name="luis cleto" userId="a76db6c301978307" providerId="LiveId" clId="{BB93E05D-BE05-4453-8BDD-E5B3B775B63B}" dt="2026-04-26T08:40:48.186" v="54612" actId="22"/>
        <pc:sldMkLst>
          <pc:docMk/>
          <pc:sldMk cId="1239912795" sldId="4619"/>
        </pc:sldMkLst>
        <pc:spChg chg="mod">
          <ac:chgData name="luis cleto" userId="a76db6c301978307" providerId="LiveId" clId="{BB93E05D-BE05-4453-8BDD-E5B3B775B63B}" dt="2026-04-26T08:40:11.605" v="54610" actId="255"/>
          <ac:spMkLst>
            <pc:docMk/>
            <pc:sldMk cId="1239912795" sldId="4619"/>
            <ac:spMk id="3" creationId="{39BA7A76-FCA5-4510-D2AD-85FCA4F49B1F}"/>
          </ac:spMkLst>
        </pc:spChg>
      </pc:sldChg>
      <pc:sldChg chg="addSp modSp new mod">
        <pc:chgData name="luis cleto" userId="a76db6c301978307" providerId="LiveId" clId="{BB93E05D-BE05-4453-8BDD-E5B3B775B63B}" dt="2026-04-26T08:51:41.834" v="54673" actId="255"/>
        <pc:sldMkLst>
          <pc:docMk/>
          <pc:sldMk cId="1480586427" sldId="4620"/>
        </pc:sldMkLst>
        <pc:spChg chg="add mod">
          <ac:chgData name="luis cleto" userId="a76db6c301978307" providerId="LiveId" clId="{BB93E05D-BE05-4453-8BDD-E5B3B775B63B}" dt="2026-04-26T08:51:41.834" v="54673" actId="255"/>
          <ac:spMkLst>
            <pc:docMk/>
            <pc:sldMk cId="1480586427" sldId="4620"/>
            <ac:spMk id="3" creationId="{5EA251C2-8A32-A158-D89E-B509BDA9E5BF}"/>
          </ac:spMkLst>
        </pc:spChg>
      </pc:sldChg>
      <pc:sldChg chg="modSp add mod">
        <pc:chgData name="luis cleto" userId="a76db6c301978307" providerId="LiveId" clId="{BB93E05D-BE05-4453-8BDD-E5B3B775B63B}" dt="2026-04-26T08:53:34.847" v="54681" actId="21"/>
        <pc:sldMkLst>
          <pc:docMk/>
          <pc:sldMk cId="1386200798" sldId="4621"/>
        </pc:sldMkLst>
        <pc:spChg chg="mod">
          <ac:chgData name="luis cleto" userId="a76db6c301978307" providerId="LiveId" clId="{BB93E05D-BE05-4453-8BDD-E5B3B775B63B}" dt="2026-04-26T08:53:34.847" v="54681" actId="21"/>
          <ac:spMkLst>
            <pc:docMk/>
            <pc:sldMk cId="1386200798" sldId="4621"/>
            <ac:spMk id="3" creationId="{492F8827-3E8A-457F-BEE6-A0DBE93D3F42}"/>
          </ac:spMkLst>
        </pc:spChg>
      </pc:sldChg>
      <pc:sldChg chg="modSp add mod">
        <pc:chgData name="luis cleto" userId="a76db6c301978307" providerId="LiveId" clId="{BB93E05D-BE05-4453-8BDD-E5B3B775B63B}" dt="2026-04-26T08:53:19.491" v="54680" actId="1076"/>
        <pc:sldMkLst>
          <pc:docMk/>
          <pc:sldMk cId="2056108794" sldId="4622"/>
        </pc:sldMkLst>
        <pc:spChg chg="mod">
          <ac:chgData name="luis cleto" userId="a76db6c301978307" providerId="LiveId" clId="{BB93E05D-BE05-4453-8BDD-E5B3B775B63B}" dt="2026-04-26T08:53:19.491" v="54680" actId="1076"/>
          <ac:spMkLst>
            <pc:docMk/>
            <pc:sldMk cId="2056108794" sldId="4622"/>
            <ac:spMk id="3" creationId="{08DBA3BC-2E65-C13B-5EB4-D1074F4AD4EF}"/>
          </ac:spMkLst>
        </pc:spChg>
      </pc:sldChg>
      <pc:sldChg chg="modSp mod">
        <pc:chgData name="luis cleto" userId="a76db6c301978307" providerId="LiveId" clId="{BB93E05D-BE05-4453-8BDD-E5B3B775B63B}" dt="2026-05-02T17:57:02.572" v="68975" actId="207"/>
        <pc:sldMkLst>
          <pc:docMk/>
          <pc:sldMk cId="2931231905" sldId="4636"/>
        </pc:sldMkLst>
        <pc:spChg chg="mod">
          <ac:chgData name="luis cleto" userId="a76db6c301978307" providerId="LiveId" clId="{BB93E05D-BE05-4453-8BDD-E5B3B775B63B}" dt="2026-05-02T17:57:02.572" v="68975" actId="207"/>
          <ac:spMkLst>
            <pc:docMk/>
            <pc:sldMk cId="2931231905" sldId="4636"/>
            <ac:spMk id="3" creationId="{FE2C9640-77C8-4588-C0D0-F1CEE5D96C8C}"/>
          </ac:spMkLst>
        </pc:spChg>
      </pc:sldChg>
      <pc:sldChg chg="modSp mod">
        <pc:chgData name="luis cleto" userId="a76db6c301978307" providerId="LiveId" clId="{BB93E05D-BE05-4453-8BDD-E5B3B775B63B}" dt="2026-05-02T17:58:10.056" v="68979" actId="207"/>
        <pc:sldMkLst>
          <pc:docMk/>
          <pc:sldMk cId="2771201790" sldId="4637"/>
        </pc:sldMkLst>
        <pc:spChg chg="mod">
          <ac:chgData name="luis cleto" userId="a76db6c301978307" providerId="LiveId" clId="{BB93E05D-BE05-4453-8BDD-E5B3B775B63B}" dt="2026-05-02T17:58:10.056" v="68979" actId="207"/>
          <ac:spMkLst>
            <pc:docMk/>
            <pc:sldMk cId="2771201790" sldId="4637"/>
            <ac:spMk id="3" creationId="{DBDB8435-4EBB-27F8-40F2-CD3CA9E497D2}"/>
          </ac:spMkLst>
        </pc:spChg>
      </pc:sldChg>
      <pc:sldChg chg="modSp mod">
        <pc:chgData name="luis cleto" userId="a76db6c301978307" providerId="LiveId" clId="{BB93E05D-BE05-4453-8BDD-E5B3B775B63B}" dt="2026-05-02T17:58:58.661" v="68983" actId="207"/>
        <pc:sldMkLst>
          <pc:docMk/>
          <pc:sldMk cId="4247347760" sldId="4638"/>
        </pc:sldMkLst>
        <pc:spChg chg="mod">
          <ac:chgData name="luis cleto" userId="a76db6c301978307" providerId="LiveId" clId="{BB93E05D-BE05-4453-8BDD-E5B3B775B63B}" dt="2026-05-02T17:58:58.661" v="68983" actId="207"/>
          <ac:spMkLst>
            <pc:docMk/>
            <pc:sldMk cId="4247347760" sldId="4638"/>
            <ac:spMk id="3" creationId="{F006A7ED-7AC1-37E1-E253-ADF8DD26C886}"/>
          </ac:spMkLst>
        </pc:spChg>
      </pc:sldChg>
      <pc:sldChg chg="modSp mod">
        <pc:chgData name="luis cleto" userId="a76db6c301978307" providerId="LiveId" clId="{BB93E05D-BE05-4453-8BDD-E5B3B775B63B}" dt="2026-05-02T17:59:26.571" v="68984" actId="207"/>
        <pc:sldMkLst>
          <pc:docMk/>
          <pc:sldMk cId="594308341" sldId="4639"/>
        </pc:sldMkLst>
        <pc:spChg chg="mod">
          <ac:chgData name="luis cleto" userId="a76db6c301978307" providerId="LiveId" clId="{BB93E05D-BE05-4453-8BDD-E5B3B775B63B}" dt="2026-05-02T17:59:26.571" v="68984" actId="207"/>
          <ac:spMkLst>
            <pc:docMk/>
            <pc:sldMk cId="594308341" sldId="4639"/>
            <ac:spMk id="3" creationId="{F2FC0611-3D7A-15E0-3FE4-4C764E4CC766}"/>
          </ac:spMkLst>
        </pc:spChg>
      </pc:sldChg>
      <pc:sldChg chg="modSp mod">
        <pc:chgData name="luis cleto" userId="a76db6c301978307" providerId="LiveId" clId="{BB93E05D-BE05-4453-8BDD-E5B3B775B63B}" dt="2026-05-02T17:59:41.215" v="68985" actId="207"/>
        <pc:sldMkLst>
          <pc:docMk/>
          <pc:sldMk cId="1746560648" sldId="4640"/>
        </pc:sldMkLst>
        <pc:spChg chg="mod">
          <ac:chgData name="luis cleto" userId="a76db6c301978307" providerId="LiveId" clId="{BB93E05D-BE05-4453-8BDD-E5B3B775B63B}" dt="2026-05-02T17:59:41.215" v="68985" actId="207"/>
          <ac:spMkLst>
            <pc:docMk/>
            <pc:sldMk cId="1746560648" sldId="4640"/>
            <ac:spMk id="3" creationId="{DC04766D-FCE1-9FA2-06F1-CDE723368438}"/>
          </ac:spMkLst>
        </pc:spChg>
      </pc:sldChg>
      <pc:sldChg chg="modSp mod">
        <pc:chgData name="luis cleto" userId="a76db6c301978307" providerId="LiveId" clId="{BB93E05D-BE05-4453-8BDD-E5B3B775B63B}" dt="2026-05-02T18:00:05.996" v="68987" actId="207"/>
        <pc:sldMkLst>
          <pc:docMk/>
          <pc:sldMk cId="3919219646" sldId="4641"/>
        </pc:sldMkLst>
        <pc:spChg chg="mod">
          <ac:chgData name="luis cleto" userId="a76db6c301978307" providerId="LiveId" clId="{BB93E05D-BE05-4453-8BDD-E5B3B775B63B}" dt="2026-05-02T18:00:05.996" v="68987" actId="207"/>
          <ac:spMkLst>
            <pc:docMk/>
            <pc:sldMk cId="3919219646" sldId="4641"/>
            <ac:spMk id="3" creationId="{09A7769A-CC7C-C905-FBCC-750BE73961B9}"/>
          </ac:spMkLst>
        </pc:spChg>
      </pc:sldChg>
      <pc:sldChg chg="modSp mod">
        <pc:chgData name="luis cleto" userId="a76db6c301978307" providerId="LiveId" clId="{BB93E05D-BE05-4453-8BDD-E5B3B775B63B}" dt="2026-05-02T18:00:24.009" v="68988" actId="207"/>
        <pc:sldMkLst>
          <pc:docMk/>
          <pc:sldMk cId="1568322001" sldId="4642"/>
        </pc:sldMkLst>
        <pc:spChg chg="mod">
          <ac:chgData name="luis cleto" userId="a76db6c301978307" providerId="LiveId" clId="{BB93E05D-BE05-4453-8BDD-E5B3B775B63B}" dt="2026-05-02T18:00:24.009" v="68988" actId="207"/>
          <ac:spMkLst>
            <pc:docMk/>
            <pc:sldMk cId="1568322001" sldId="4642"/>
            <ac:spMk id="5" creationId="{D9D29639-8FDD-5B1E-422D-946E4639207B}"/>
          </ac:spMkLst>
        </pc:spChg>
      </pc:sldChg>
      <pc:sldChg chg="modSp mod">
        <pc:chgData name="luis cleto" userId="a76db6c301978307" providerId="LiveId" clId="{BB93E05D-BE05-4453-8BDD-E5B3B775B63B}" dt="2026-05-02T18:00:48.465" v="68990" actId="207"/>
        <pc:sldMkLst>
          <pc:docMk/>
          <pc:sldMk cId="5416467" sldId="4643"/>
        </pc:sldMkLst>
        <pc:spChg chg="mod">
          <ac:chgData name="luis cleto" userId="a76db6c301978307" providerId="LiveId" clId="{BB93E05D-BE05-4453-8BDD-E5B3B775B63B}" dt="2026-05-02T18:00:48.465" v="68990" actId="207"/>
          <ac:spMkLst>
            <pc:docMk/>
            <pc:sldMk cId="5416467" sldId="4643"/>
            <ac:spMk id="3" creationId="{A857ED15-EFF0-9B15-9E3E-131E2A6DB395}"/>
          </ac:spMkLst>
        </pc:spChg>
      </pc:sldChg>
      <pc:sldChg chg="modSp mod">
        <pc:chgData name="luis cleto" userId="a76db6c301978307" providerId="LiveId" clId="{BB93E05D-BE05-4453-8BDD-E5B3B775B63B}" dt="2026-05-02T18:01:22.134" v="68991" actId="207"/>
        <pc:sldMkLst>
          <pc:docMk/>
          <pc:sldMk cId="3468353633" sldId="4649"/>
        </pc:sldMkLst>
        <pc:spChg chg="mod">
          <ac:chgData name="luis cleto" userId="a76db6c301978307" providerId="LiveId" clId="{BB93E05D-BE05-4453-8BDD-E5B3B775B63B}" dt="2026-05-02T18:01:22.134" v="68991" actId="207"/>
          <ac:spMkLst>
            <pc:docMk/>
            <pc:sldMk cId="3468353633" sldId="4649"/>
            <ac:spMk id="3" creationId="{1FCD89E7-7694-5231-EB8F-D0DF241D664C}"/>
          </ac:spMkLst>
        </pc:spChg>
      </pc:sldChg>
      <pc:sldChg chg="modSp mod">
        <pc:chgData name="luis cleto" userId="a76db6c301978307" providerId="LiveId" clId="{BB93E05D-BE05-4453-8BDD-E5B3B775B63B}" dt="2026-05-02T18:01:39.212" v="68993" actId="207"/>
        <pc:sldMkLst>
          <pc:docMk/>
          <pc:sldMk cId="2897661320" sldId="4650"/>
        </pc:sldMkLst>
        <pc:spChg chg="mod">
          <ac:chgData name="luis cleto" userId="a76db6c301978307" providerId="LiveId" clId="{BB93E05D-BE05-4453-8BDD-E5B3B775B63B}" dt="2026-05-02T18:01:39.212" v="68993" actId="207"/>
          <ac:spMkLst>
            <pc:docMk/>
            <pc:sldMk cId="2897661320" sldId="4650"/>
            <ac:spMk id="3" creationId="{8DA07F14-C429-1661-720B-D9C45CC9632B}"/>
          </ac:spMkLst>
        </pc:spChg>
      </pc:sldChg>
      <pc:sldChg chg="modSp mod">
        <pc:chgData name="luis cleto" userId="a76db6c301978307" providerId="LiveId" clId="{BB93E05D-BE05-4453-8BDD-E5B3B775B63B}" dt="2026-05-02T18:04:44.166" v="68999" actId="33524"/>
        <pc:sldMkLst>
          <pc:docMk/>
          <pc:sldMk cId="3830890910" sldId="4651"/>
        </pc:sldMkLst>
        <pc:spChg chg="mod">
          <ac:chgData name="luis cleto" userId="a76db6c301978307" providerId="LiveId" clId="{BB93E05D-BE05-4453-8BDD-E5B3B775B63B}" dt="2026-05-02T18:04:44.166" v="68999" actId="33524"/>
          <ac:spMkLst>
            <pc:docMk/>
            <pc:sldMk cId="3830890910" sldId="4651"/>
            <ac:spMk id="3" creationId="{CE583066-373B-BA75-E2FA-BC81F3AD3EBD}"/>
          </ac:spMkLst>
        </pc:spChg>
      </pc:sldChg>
      <pc:sldChg chg="addSp modSp new mod">
        <pc:chgData name="luis cleto" userId="a76db6c301978307" providerId="LiveId" clId="{BB93E05D-BE05-4453-8BDD-E5B3B775B63B}" dt="2026-05-02T09:00:16.644" v="67752" actId="207"/>
        <pc:sldMkLst>
          <pc:docMk/>
          <pc:sldMk cId="3272879314" sldId="4652"/>
        </pc:sldMkLst>
        <pc:spChg chg="add mod">
          <ac:chgData name="luis cleto" userId="a76db6c301978307" providerId="LiveId" clId="{BB93E05D-BE05-4453-8BDD-E5B3B775B63B}" dt="2026-04-30T14:31:41.137" v="59421" actId="1076"/>
          <ac:spMkLst>
            <pc:docMk/>
            <pc:sldMk cId="3272879314" sldId="4652"/>
            <ac:spMk id="3" creationId="{76AF734E-B332-2FB7-0DF9-04E1319965B0}"/>
          </ac:spMkLst>
        </pc:spChg>
        <pc:spChg chg="add mod">
          <ac:chgData name="luis cleto" userId="a76db6c301978307" providerId="LiveId" clId="{BB93E05D-BE05-4453-8BDD-E5B3B775B63B}" dt="2026-05-02T08:56:05.981" v="67610" actId="20577"/>
          <ac:spMkLst>
            <pc:docMk/>
            <pc:sldMk cId="3272879314" sldId="4652"/>
            <ac:spMk id="5" creationId="{9E23EFAF-AAA8-3299-57F1-60C5A652F337}"/>
          </ac:spMkLst>
        </pc:spChg>
        <pc:spChg chg="add mod">
          <ac:chgData name="luis cleto" userId="a76db6c301978307" providerId="LiveId" clId="{BB93E05D-BE05-4453-8BDD-E5B3B775B63B}" dt="2026-05-02T09:00:16.644" v="67752" actId="207"/>
          <ac:spMkLst>
            <pc:docMk/>
            <pc:sldMk cId="3272879314" sldId="4652"/>
            <ac:spMk id="7" creationId="{11B23305-726D-7207-63B7-83DCBAD26A92}"/>
          </ac:spMkLst>
        </pc:spChg>
      </pc:sldChg>
      <pc:sldChg chg="addSp modSp new mod">
        <pc:chgData name="luis cleto" userId="a76db6c301978307" providerId="LiveId" clId="{BB93E05D-BE05-4453-8BDD-E5B3B775B63B}" dt="2026-05-02T09:01:49.239" v="67808" actId="33524"/>
        <pc:sldMkLst>
          <pc:docMk/>
          <pc:sldMk cId="4099494685" sldId="4653"/>
        </pc:sldMkLst>
        <pc:spChg chg="add mod">
          <ac:chgData name="luis cleto" userId="a76db6c301978307" providerId="LiveId" clId="{BB93E05D-BE05-4453-8BDD-E5B3B775B63B}" dt="2026-05-02T09:01:49.239" v="67808" actId="33524"/>
          <ac:spMkLst>
            <pc:docMk/>
            <pc:sldMk cId="4099494685" sldId="4653"/>
            <ac:spMk id="3" creationId="{BB5D049D-2C6E-7F05-17FF-EB4935896D2D}"/>
          </ac:spMkLst>
        </pc:spChg>
      </pc:sldChg>
      <pc:sldChg chg="addSp modSp new mod">
        <pc:chgData name="luis cleto" userId="a76db6c301978307" providerId="LiveId" clId="{BB93E05D-BE05-4453-8BDD-E5B3B775B63B}" dt="2026-05-02T09:02:59.879" v="67860" actId="20577"/>
        <pc:sldMkLst>
          <pc:docMk/>
          <pc:sldMk cId="2622969550" sldId="4654"/>
        </pc:sldMkLst>
        <pc:spChg chg="add mod">
          <ac:chgData name="luis cleto" userId="a76db6c301978307" providerId="LiveId" clId="{BB93E05D-BE05-4453-8BDD-E5B3B775B63B}" dt="2026-05-02T09:02:59.879" v="67860" actId="20577"/>
          <ac:spMkLst>
            <pc:docMk/>
            <pc:sldMk cId="2622969550" sldId="4654"/>
            <ac:spMk id="3" creationId="{F273AB3E-1466-17BD-A0E6-17D1F1908142}"/>
          </ac:spMkLst>
        </pc:spChg>
      </pc:sldChg>
      <pc:sldChg chg="addSp modSp new mod">
        <pc:chgData name="luis cleto" userId="a76db6c301978307" providerId="LiveId" clId="{BB93E05D-BE05-4453-8BDD-E5B3B775B63B}" dt="2026-05-02T09:06:14.631" v="67906" actId="20577"/>
        <pc:sldMkLst>
          <pc:docMk/>
          <pc:sldMk cId="2603513872" sldId="4655"/>
        </pc:sldMkLst>
        <pc:spChg chg="add mod">
          <ac:chgData name="luis cleto" userId="a76db6c301978307" providerId="LiveId" clId="{BB93E05D-BE05-4453-8BDD-E5B3B775B63B}" dt="2026-05-02T09:06:14.631" v="67906" actId="20577"/>
          <ac:spMkLst>
            <pc:docMk/>
            <pc:sldMk cId="2603513872" sldId="4655"/>
            <ac:spMk id="3" creationId="{265C35AF-D709-DCEE-526F-05AD388EDC85}"/>
          </ac:spMkLst>
        </pc:spChg>
      </pc:sldChg>
      <pc:sldChg chg="addSp modSp new mod">
        <pc:chgData name="luis cleto" userId="a76db6c301978307" providerId="LiveId" clId="{BB93E05D-BE05-4453-8BDD-E5B3B775B63B}" dt="2026-05-02T09:08:31.180" v="67962" actId="115"/>
        <pc:sldMkLst>
          <pc:docMk/>
          <pc:sldMk cId="3697897995" sldId="4656"/>
        </pc:sldMkLst>
        <pc:spChg chg="add mod">
          <ac:chgData name="luis cleto" userId="a76db6c301978307" providerId="LiveId" clId="{BB93E05D-BE05-4453-8BDD-E5B3B775B63B}" dt="2026-05-02T09:08:31.180" v="67962" actId="115"/>
          <ac:spMkLst>
            <pc:docMk/>
            <pc:sldMk cId="3697897995" sldId="4656"/>
            <ac:spMk id="3" creationId="{06D19365-EF7A-47DD-90DC-429B16CD4E3B}"/>
          </ac:spMkLst>
        </pc:spChg>
      </pc:sldChg>
      <pc:sldChg chg="addSp modSp new mod">
        <pc:chgData name="luis cleto" userId="a76db6c301978307" providerId="LiveId" clId="{BB93E05D-BE05-4453-8BDD-E5B3B775B63B}" dt="2026-05-02T09:09:15.383" v="67979" actId="20577"/>
        <pc:sldMkLst>
          <pc:docMk/>
          <pc:sldMk cId="9304450" sldId="4657"/>
        </pc:sldMkLst>
        <pc:spChg chg="add mod">
          <ac:chgData name="luis cleto" userId="a76db6c301978307" providerId="LiveId" clId="{BB93E05D-BE05-4453-8BDD-E5B3B775B63B}" dt="2026-05-02T09:09:15.383" v="67979" actId="20577"/>
          <ac:spMkLst>
            <pc:docMk/>
            <pc:sldMk cId="9304450" sldId="4657"/>
            <ac:spMk id="3" creationId="{6F13CD89-D546-EA5F-9172-F9434168F160}"/>
          </ac:spMkLst>
        </pc:spChg>
      </pc:sldChg>
      <pc:sldChg chg="addSp modSp new mod">
        <pc:chgData name="luis cleto" userId="a76db6c301978307" providerId="LiveId" clId="{BB93E05D-BE05-4453-8BDD-E5B3B775B63B}" dt="2026-05-02T09:12:45.629" v="68012" actId="207"/>
        <pc:sldMkLst>
          <pc:docMk/>
          <pc:sldMk cId="1939823687" sldId="4658"/>
        </pc:sldMkLst>
        <pc:spChg chg="add mod">
          <ac:chgData name="luis cleto" userId="a76db6c301978307" providerId="LiveId" clId="{BB93E05D-BE05-4453-8BDD-E5B3B775B63B}" dt="2026-05-02T09:12:45.629" v="68012" actId="207"/>
          <ac:spMkLst>
            <pc:docMk/>
            <pc:sldMk cId="1939823687" sldId="4658"/>
            <ac:spMk id="3" creationId="{86DC47BF-4BAB-C288-A359-BF42BA5C2F4F}"/>
          </ac:spMkLst>
        </pc:spChg>
        <pc:picChg chg="add mod">
          <ac:chgData name="luis cleto" userId="a76db6c301978307" providerId="LiveId" clId="{BB93E05D-BE05-4453-8BDD-E5B3B775B63B}" dt="2026-04-30T14:59:31.580" v="60119" actId="14100"/>
          <ac:picMkLst>
            <pc:docMk/>
            <pc:sldMk cId="1939823687" sldId="4658"/>
            <ac:picMk id="5" creationId="{C8A4D83B-B8F3-5781-E3D3-D634E146600D}"/>
          </ac:picMkLst>
        </pc:picChg>
        <pc:picChg chg="add mod">
          <ac:chgData name="luis cleto" userId="a76db6c301978307" providerId="LiveId" clId="{BB93E05D-BE05-4453-8BDD-E5B3B775B63B}" dt="2026-04-30T14:59:34.691" v="60120" actId="14100"/>
          <ac:picMkLst>
            <pc:docMk/>
            <pc:sldMk cId="1939823687" sldId="4658"/>
            <ac:picMk id="7" creationId="{EB6D7918-F5A2-7F86-1DD0-F58B8C8C688C}"/>
          </ac:picMkLst>
        </pc:picChg>
      </pc:sldChg>
      <pc:sldChg chg="addSp modSp new mod">
        <pc:chgData name="luis cleto" userId="a76db6c301978307" providerId="LiveId" clId="{BB93E05D-BE05-4453-8BDD-E5B3B775B63B}" dt="2026-05-02T09:35:12.832" v="68959" actId="20577"/>
        <pc:sldMkLst>
          <pc:docMk/>
          <pc:sldMk cId="3725273784" sldId="4659"/>
        </pc:sldMkLst>
        <pc:spChg chg="add mod">
          <ac:chgData name="luis cleto" userId="a76db6c301978307" providerId="LiveId" clId="{BB93E05D-BE05-4453-8BDD-E5B3B775B63B}" dt="2026-05-02T09:35:12.832" v="68959" actId="20577"/>
          <ac:spMkLst>
            <pc:docMk/>
            <pc:sldMk cId="3725273784" sldId="4659"/>
            <ac:spMk id="3" creationId="{C1DEE762-C725-E44E-4669-A2B72F53BEB6}"/>
          </ac:spMkLst>
        </pc:spChg>
      </pc:sldChg>
      <pc:sldChg chg="addSp modSp new mod">
        <pc:chgData name="luis cleto" userId="a76db6c301978307" providerId="LiveId" clId="{BB93E05D-BE05-4453-8BDD-E5B3B775B63B}" dt="2026-05-02T09:35:37.606" v="68960" actId="255"/>
        <pc:sldMkLst>
          <pc:docMk/>
          <pc:sldMk cId="760849285" sldId="4660"/>
        </pc:sldMkLst>
        <pc:spChg chg="add mod">
          <ac:chgData name="luis cleto" userId="a76db6c301978307" providerId="LiveId" clId="{BB93E05D-BE05-4453-8BDD-E5B3B775B63B}" dt="2026-05-02T09:35:37.606" v="68960" actId="255"/>
          <ac:spMkLst>
            <pc:docMk/>
            <pc:sldMk cId="760849285" sldId="4660"/>
            <ac:spMk id="3" creationId="{068DBB3F-37C0-7183-A172-DD1FB1DEE9ED}"/>
          </ac:spMkLst>
        </pc:spChg>
      </pc:sldChg>
      <pc:sldChg chg="addSp modSp new mod">
        <pc:chgData name="luis cleto" userId="a76db6c301978307" providerId="LiveId" clId="{BB93E05D-BE05-4453-8BDD-E5B3B775B63B}" dt="2026-05-02T09:37:44.601" v="68961" actId="255"/>
        <pc:sldMkLst>
          <pc:docMk/>
          <pc:sldMk cId="2975355786" sldId="4661"/>
        </pc:sldMkLst>
        <pc:spChg chg="add mod">
          <ac:chgData name="luis cleto" userId="a76db6c301978307" providerId="LiveId" clId="{BB93E05D-BE05-4453-8BDD-E5B3B775B63B}" dt="2026-05-02T09:37:44.601" v="68961" actId="255"/>
          <ac:spMkLst>
            <pc:docMk/>
            <pc:sldMk cId="2975355786" sldId="4661"/>
            <ac:spMk id="3" creationId="{2299986A-F4EE-0861-C956-9E78FD2C192A}"/>
          </ac:spMkLst>
        </pc:spChg>
      </pc:sldChg>
      <pc:sldChg chg="modSp add mod">
        <pc:chgData name="luis cleto" userId="a76db6c301978307" providerId="LiveId" clId="{BB93E05D-BE05-4453-8BDD-E5B3B775B63B}" dt="2026-04-30T15:14:39.856" v="60499" actId="20577"/>
        <pc:sldMkLst>
          <pc:docMk/>
          <pc:sldMk cId="1950233100" sldId="4662"/>
        </pc:sldMkLst>
        <pc:spChg chg="mod">
          <ac:chgData name="luis cleto" userId="a76db6c301978307" providerId="LiveId" clId="{BB93E05D-BE05-4453-8BDD-E5B3B775B63B}" dt="2026-04-30T15:14:39.856" v="60499" actId="20577"/>
          <ac:spMkLst>
            <pc:docMk/>
            <pc:sldMk cId="1950233100" sldId="4662"/>
            <ac:spMk id="3" creationId="{73A64D80-3715-E0AB-580C-DF1FA8CF8B1C}"/>
          </ac:spMkLst>
        </pc:spChg>
      </pc:sldChg>
      <pc:sldChg chg="modSp add mod">
        <pc:chgData name="luis cleto" userId="a76db6c301978307" providerId="LiveId" clId="{BB93E05D-BE05-4453-8BDD-E5B3B775B63B}" dt="2026-04-30T15:25:04.924" v="60837" actId="20577"/>
        <pc:sldMkLst>
          <pc:docMk/>
          <pc:sldMk cId="226584220" sldId="4664"/>
        </pc:sldMkLst>
        <pc:spChg chg="mod">
          <ac:chgData name="luis cleto" userId="a76db6c301978307" providerId="LiveId" clId="{BB93E05D-BE05-4453-8BDD-E5B3B775B63B}" dt="2026-04-30T15:25:04.924" v="60837" actId="20577"/>
          <ac:spMkLst>
            <pc:docMk/>
            <pc:sldMk cId="226584220" sldId="4664"/>
            <ac:spMk id="3" creationId="{C1719DD6-F948-78B7-8740-7866501206CF}"/>
          </ac:spMkLst>
        </pc:spChg>
      </pc:sldChg>
      <pc:sldChg chg="modSp add mod">
        <pc:chgData name="luis cleto" userId="a76db6c301978307" providerId="LiveId" clId="{BB93E05D-BE05-4453-8BDD-E5B3B775B63B}" dt="2026-04-30T15:26:54.630" v="60852" actId="207"/>
        <pc:sldMkLst>
          <pc:docMk/>
          <pc:sldMk cId="4033467926" sldId="4665"/>
        </pc:sldMkLst>
        <pc:spChg chg="mod">
          <ac:chgData name="luis cleto" userId="a76db6c301978307" providerId="LiveId" clId="{BB93E05D-BE05-4453-8BDD-E5B3B775B63B}" dt="2026-04-30T15:26:54.630" v="60852" actId="207"/>
          <ac:spMkLst>
            <pc:docMk/>
            <pc:sldMk cId="4033467926" sldId="4665"/>
            <ac:spMk id="3" creationId="{3C2C9FCD-D5E4-34EA-65CE-AEEA741B0E45}"/>
          </ac:spMkLst>
        </pc:spChg>
      </pc:sldChg>
      <pc:sldChg chg="modSp add mod">
        <pc:chgData name="luis cleto" userId="a76db6c301978307" providerId="LiveId" clId="{BB93E05D-BE05-4453-8BDD-E5B3B775B63B}" dt="2026-04-30T15:32:36.643" v="60983" actId="207"/>
        <pc:sldMkLst>
          <pc:docMk/>
          <pc:sldMk cId="427983220" sldId="4666"/>
        </pc:sldMkLst>
        <pc:spChg chg="mod">
          <ac:chgData name="luis cleto" userId="a76db6c301978307" providerId="LiveId" clId="{BB93E05D-BE05-4453-8BDD-E5B3B775B63B}" dt="2026-04-30T15:32:36.643" v="60983" actId="207"/>
          <ac:spMkLst>
            <pc:docMk/>
            <pc:sldMk cId="427983220" sldId="4666"/>
            <ac:spMk id="3" creationId="{8DD39CB5-C5A1-DE83-175D-044B8CF85CA9}"/>
          </ac:spMkLst>
        </pc:spChg>
      </pc:sldChg>
      <pc:sldChg chg="modSp add mod">
        <pc:chgData name="luis cleto" userId="a76db6c301978307" providerId="LiveId" clId="{BB93E05D-BE05-4453-8BDD-E5B3B775B63B}" dt="2026-04-30T15:35:59.233" v="61050" actId="207"/>
        <pc:sldMkLst>
          <pc:docMk/>
          <pc:sldMk cId="952159820" sldId="4667"/>
        </pc:sldMkLst>
        <pc:spChg chg="mod">
          <ac:chgData name="luis cleto" userId="a76db6c301978307" providerId="LiveId" clId="{BB93E05D-BE05-4453-8BDD-E5B3B775B63B}" dt="2026-04-30T15:35:59.233" v="61050" actId="207"/>
          <ac:spMkLst>
            <pc:docMk/>
            <pc:sldMk cId="952159820" sldId="4667"/>
            <ac:spMk id="3" creationId="{03DEB80C-D1D3-68E4-7BC1-07091F30C3E0}"/>
          </ac:spMkLst>
        </pc:spChg>
      </pc:sldChg>
      <pc:sldChg chg="modSp add mod">
        <pc:chgData name="luis cleto" userId="a76db6c301978307" providerId="LiveId" clId="{BB93E05D-BE05-4453-8BDD-E5B3B775B63B}" dt="2026-04-30T15:51:18.642" v="61529" actId="207"/>
        <pc:sldMkLst>
          <pc:docMk/>
          <pc:sldMk cId="880388584" sldId="4668"/>
        </pc:sldMkLst>
        <pc:spChg chg="mod">
          <ac:chgData name="luis cleto" userId="a76db6c301978307" providerId="LiveId" clId="{BB93E05D-BE05-4453-8BDD-E5B3B775B63B}" dt="2026-04-30T15:47:33.692" v="61337" actId="20577"/>
          <ac:spMkLst>
            <pc:docMk/>
            <pc:sldMk cId="880388584" sldId="4668"/>
            <ac:spMk id="3" creationId="{01A0E825-1630-B923-E553-C936BF60C185}"/>
          </ac:spMkLst>
        </pc:spChg>
        <pc:spChg chg="mod">
          <ac:chgData name="luis cleto" userId="a76db6c301978307" providerId="LiveId" clId="{BB93E05D-BE05-4453-8BDD-E5B3B775B63B}" dt="2026-04-30T15:51:18.642" v="61529" actId="207"/>
          <ac:spMkLst>
            <pc:docMk/>
            <pc:sldMk cId="880388584" sldId="4668"/>
            <ac:spMk id="4" creationId="{ADA57605-A037-1AEB-8044-FEF8402A22C6}"/>
          </ac:spMkLst>
        </pc:spChg>
      </pc:sldChg>
      <pc:sldChg chg="add">
        <pc:chgData name="luis cleto" userId="a76db6c301978307" providerId="LiveId" clId="{BB93E05D-BE05-4453-8BDD-E5B3B775B63B}" dt="2026-04-30T15:43:18.579" v="61052"/>
        <pc:sldMkLst>
          <pc:docMk/>
          <pc:sldMk cId="436343560" sldId="4669"/>
        </pc:sldMkLst>
      </pc:sldChg>
      <pc:sldChg chg="add">
        <pc:chgData name="luis cleto" userId="a76db6c301978307" providerId="LiveId" clId="{BB93E05D-BE05-4453-8BDD-E5B3B775B63B}" dt="2026-04-30T15:43:18.579" v="61052"/>
        <pc:sldMkLst>
          <pc:docMk/>
          <pc:sldMk cId="4165346152" sldId="4670"/>
        </pc:sldMkLst>
      </pc:sldChg>
      <pc:sldChg chg="add">
        <pc:chgData name="luis cleto" userId="a76db6c301978307" providerId="LiveId" clId="{BB93E05D-BE05-4453-8BDD-E5B3B775B63B}" dt="2026-04-30T15:43:18.579" v="61052"/>
        <pc:sldMkLst>
          <pc:docMk/>
          <pc:sldMk cId="3777756406" sldId="4671"/>
        </pc:sldMkLst>
      </pc:sldChg>
      <pc:sldChg chg="add">
        <pc:chgData name="luis cleto" userId="a76db6c301978307" providerId="LiveId" clId="{BB93E05D-BE05-4453-8BDD-E5B3B775B63B}" dt="2026-04-30T15:43:18.579" v="61052"/>
        <pc:sldMkLst>
          <pc:docMk/>
          <pc:sldMk cId="25596786" sldId="4672"/>
        </pc:sldMkLst>
      </pc:sldChg>
      <pc:sldChg chg="add">
        <pc:chgData name="luis cleto" userId="a76db6c301978307" providerId="LiveId" clId="{BB93E05D-BE05-4453-8BDD-E5B3B775B63B}" dt="2026-04-30T15:43:18.579" v="61052"/>
        <pc:sldMkLst>
          <pc:docMk/>
          <pc:sldMk cId="1321235954" sldId="4676"/>
        </pc:sldMkLst>
      </pc:sldChg>
      <pc:sldChg chg="add">
        <pc:chgData name="luis cleto" userId="a76db6c301978307" providerId="LiveId" clId="{BB93E05D-BE05-4453-8BDD-E5B3B775B63B}" dt="2026-04-30T15:43:18.579" v="61052"/>
        <pc:sldMkLst>
          <pc:docMk/>
          <pc:sldMk cId="2714331950" sldId="4677"/>
        </pc:sldMkLst>
      </pc:sldChg>
      <pc:sldChg chg="add">
        <pc:chgData name="luis cleto" userId="a76db6c301978307" providerId="LiveId" clId="{BB93E05D-BE05-4453-8BDD-E5B3B775B63B}" dt="2026-04-30T15:43:18.579" v="61052"/>
        <pc:sldMkLst>
          <pc:docMk/>
          <pc:sldMk cId="3983529925" sldId="4678"/>
        </pc:sldMkLst>
      </pc:sldChg>
      <pc:sldChg chg="add">
        <pc:chgData name="luis cleto" userId="a76db6c301978307" providerId="LiveId" clId="{BB93E05D-BE05-4453-8BDD-E5B3B775B63B}" dt="2026-04-30T15:43:18.579" v="61052"/>
        <pc:sldMkLst>
          <pc:docMk/>
          <pc:sldMk cId="51614834" sldId="4679"/>
        </pc:sldMkLst>
      </pc:sldChg>
      <pc:sldChg chg="addSp modSp new mod">
        <pc:chgData name="luis cleto" userId="a76db6c301978307" providerId="LiveId" clId="{BB93E05D-BE05-4453-8BDD-E5B3B775B63B}" dt="2026-04-30T15:49:52.254" v="61526" actId="5793"/>
        <pc:sldMkLst>
          <pc:docMk/>
          <pc:sldMk cId="3422821190" sldId="4680"/>
        </pc:sldMkLst>
        <pc:spChg chg="add mod">
          <ac:chgData name="luis cleto" userId="a76db6c301978307" providerId="LiveId" clId="{BB93E05D-BE05-4453-8BDD-E5B3B775B63B}" dt="2026-04-30T15:49:52.254" v="61526" actId="5793"/>
          <ac:spMkLst>
            <pc:docMk/>
            <pc:sldMk cId="3422821190" sldId="4680"/>
            <ac:spMk id="3" creationId="{4DB6E2CB-A4E9-4EE2-E891-9962BC3AFCDE}"/>
          </ac:spMkLst>
        </pc:spChg>
      </pc:sldChg>
      <pc:sldChg chg="modSp add mod">
        <pc:chgData name="luis cleto" userId="a76db6c301978307" providerId="LiveId" clId="{BB93E05D-BE05-4453-8BDD-E5B3B775B63B}" dt="2026-04-30T15:51:07.935" v="61528" actId="207"/>
        <pc:sldMkLst>
          <pc:docMk/>
          <pc:sldMk cId="697723863" sldId="4681"/>
        </pc:sldMkLst>
        <pc:spChg chg="mod">
          <ac:chgData name="luis cleto" userId="a76db6c301978307" providerId="LiveId" clId="{BB93E05D-BE05-4453-8BDD-E5B3B775B63B}" dt="2026-04-30T15:51:07.935" v="61528" actId="207"/>
          <ac:spMkLst>
            <pc:docMk/>
            <pc:sldMk cId="697723863" sldId="4681"/>
            <ac:spMk id="3" creationId="{22AC8C0B-5AF4-79B9-A428-FCD69945FCBD}"/>
          </ac:spMkLst>
        </pc:spChg>
      </pc:sldChg>
      <pc:sldChg chg="addSp modSp new mod">
        <pc:chgData name="luis cleto" userId="a76db6c301978307" providerId="LiveId" clId="{BB93E05D-BE05-4453-8BDD-E5B3B775B63B}" dt="2026-05-01T08:16:34.451" v="63404" actId="20577"/>
        <pc:sldMkLst>
          <pc:docMk/>
          <pc:sldMk cId="4170185045" sldId="4683"/>
        </pc:sldMkLst>
        <pc:spChg chg="add mod">
          <ac:chgData name="luis cleto" userId="a76db6c301978307" providerId="LiveId" clId="{BB93E05D-BE05-4453-8BDD-E5B3B775B63B}" dt="2026-05-01T08:16:34.451" v="63404" actId="20577"/>
          <ac:spMkLst>
            <pc:docMk/>
            <pc:sldMk cId="4170185045" sldId="4683"/>
            <ac:spMk id="3" creationId="{8B3B44E8-AEC2-8BEB-0C37-5119B48EEAC0}"/>
          </ac:spMkLst>
        </pc:spChg>
      </pc:sldChg>
      <pc:sldChg chg="modSp add mod">
        <pc:chgData name="luis cleto" userId="a76db6c301978307" providerId="LiveId" clId="{BB93E05D-BE05-4453-8BDD-E5B3B775B63B}" dt="2026-05-10T08:59:00.213" v="70648" actId="1076"/>
        <pc:sldMkLst>
          <pc:docMk/>
          <pc:sldMk cId="1758898551" sldId="4685"/>
        </pc:sldMkLst>
        <pc:spChg chg="mod">
          <ac:chgData name="luis cleto" userId="a76db6c301978307" providerId="LiveId" clId="{BB93E05D-BE05-4453-8BDD-E5B3B775B63B}" dt="2026-05-01T08:53:25.422" v="65470" actId="21"/>
          <ac:spMkLst>
            <pc:docMk/>
            <pc:sldMk cId="1758898551" sldId="4685"/>
            <ac:spMk id="3" creationId="{106C251D-A17C-A0AD-DD14-DC076529D45E}"/>
          </ac:spMkLst>
        </pc:spChg>
        <pc:spChg chg="mod">
          <ac:chgData name="luis cleto" userId="a76db6c301978307" providerId="LiveId" clId="{BB93E05D-BE05-4453-8BDD-E5B3B775B63B}" dt="2026-05-10T08:59:00.213" v="70648" actId="1076"/>
          <ac:spMkLst>
            <pc:docMk/>
            <pc:sldMk cId="1758898551" sldId="4685"/>
            <ac:spMk id="4" creationId="{60F4514D-ACCF-5B9B-CCD1-2FF67BD43719}"/>
          </ac:spMkLst>
        </pc:spChg>
      </pc:sldChg>
      <pc:sldChg chg="modSp add mod">
        <pc:chgData name="luis cleto" userId="a76db6c301978307" providerId="LiveId" clId="{BB93E05D-BE05-4453-8BDD-E5B3B775B63B}" dt="2026-05-10T08:59:25.300" v="70704" actId="1076"/>
        <pc:sldMkLst>
          <pc:docMk/>
          <pc:sldMk cId="731385295" sldId="4686"/>
        </pc:sldMkLst>
        <pc:spChg chg="mod">
          <ac:chgData name="luis cleto" userId="a76db6c301978307" providerId="LiveId" clId="{BB93E05D-BE05-4453-8BDD-E5B3B775B63B}" dt="2026-05-01T09:08:10.005" v="66494" actId="20577"/>
          <ac:spMkLst>
            <pc:docMk/>
            <pc:sldMk cId="731385295" sldId="4686"/>
            <ac:spMk id="3" creationId="{55B9D065-E911-F5B6-BB85-7C46CA57F6D4}"/>
          </ac:spMkLst>
        </pc:spChg>
        <pc:spChg chg="mod">
          <ac:chgData name="luis cleto" userId="a76db6c301978307" providerId="LiveId" clId="{BB93E05D-BE05-4453-8BDD-E5B3B775B63B}" dt="2026-05-10T08:59:25.300" v="70704" actId="1076"/>
          <ac:spMkLst>
            <pc:docMk/>
            <pc:sldMk cId="731385295" sldId="4686"/>
            <ac:spMk id="4" creationId="{DA32C5AA-1526-F5C1-5435-13459AA9D892}"/>
          </ac:spMkLst>
        </pc:spChg>
      </pc:sldChg>
      <pc:sldChg chg="modSp add mod">
        <pc:chgData name="luis cleto" userId="a76db6c301978307" providerId="LiveId" clId="{BB93E05D-BE05-4453-8BDD-E5B3B775B63B}" dt="2026-05-10T08:59:53.011" v="70760" actId="1076"/>
        <pc:sldMkLst>
          <pc:docMk/>
          <pc:sldMk cId="2708511452" sldId="4687"/>
        </pc:sldMkLst>
        <pc:spChg chg="mod">
          <ac:chgData name="luis cleto" userId="a76db6c301978307" providerId="LiveId" clId="{BB93E05D-BE05-4453-8BDD-E5B3B775B63B}" dt="2026-05-01T09:15:47.943" v="67181" actId="20577"/>
          <ac:spMkLst>
            <pc:docMk/>
            <pc:sldMk cId="2708511452" sldId="4687"/>
            <ac:spMk id="3" creationId="{2579A0B2-2428-1DD0-9A4B-43D86C9AB058}"/>
          </ac:spMkLst>
        </pc:spChg>
        <pc:spChg chg="mod">
          <ac:chgData name="luis cleto" userId="a76db6c301978307" providerId="LiveId" clId="{BB93E05D-BE05-4453-8BDD-E5B3B775B63B}" dt="2026-05-10T08:59:53.011" v="70760" actId="1076"/>
          <ac:spMkLst>
            <pc:docMk/>
            <pc:sldMk cId="2708511452" sldId="4687"/>
            <ac:spMk id="4" creationId="{25CA3D69-A8BE-E22D-772F-82A86F06A129}"/>
          </ac:spMkLst>
        </pc:spChg>
      </pc:sldChg>
      <pc:sldChg chg="addSp modSp new mod">
        <pc:chgData name="luis cleto" userId="a76db6c301978307" providerId="LiveId" clId="{BB93E05D-BE05-4453-8BDD-E5B3B775B63B}" dt="2026-05-10T09:01:16.132" v="70777" actId="20577"/>
        <pc:sldMkLst>
          <pc:docMk/>
          <pc:sldMk cId="592966741" sldId="4688"/>
        </pc:sldMkLst>
        <pc:spChg chg="add mod">
          <ac:chgData name="luis cleto" userId="a76db6c301978307" providerId="LiveId" clId="{BB93E05D-BE05-4453-8BDD-E5B3B775B63B}" dt="2026-05-01T09:42:30.954" v="67254" actId="207"/>
          <ac:spMkLst>
            <pc:docMk/>
            <pc:sldMk cId="592966741" sldId="4688"/>
            <ac:spMk id="3" creationId="{013CC715-ACA5-CB56-8A9D-F5BCA9662C8C}"/>
          </ac:spMkLst>
        </pc:spChg>
        <pc:spChg chg="add mod">
          <ac:chgData name="luis cleto" userId="a76db6c301978307" providerId="LiveId" clId="{BB93E05D-BE05-4453-8BDD-E5B3B775B63B}" dt="2026-05-10T09:01:16.132" v="70777" actId="20577"/>
          <ac:spMkLst>
            <pc:docMk/>
            <pc:sldMk cId="592966741" sldId="4688"/>
            <ac:spMk id="5" creationId="{1E2A431E-C45B-950A-3BA4-477795C87036}"/>
          </ac:spMkLst>
        </pc:spChg>
      </pc:sldChg>
      <pc:sldChg chg="addSp modSp new mod">
        <pc:chgData name="luis cleto" userId="a76db6c301978307" providerId="LiveId" clId="{BB93E05D-BE05-4453-8BDD-E5B3B775B63B}" dt="2026-05-10T09:01:24.202" v="70787" actId="20577"/>
        <pc:sldMkLst>
          <pc:docMk/>
          <pc:sldMk cId="3655520114" sldId="4689"/>
        </pc:sldMkLst>
        <pc:spChg chg="add mod">
          <ac:chgData name="luis cleto" userId="a76db6c301978307" providerId="LiveId" clId="{BB93E05D-BE05-4453-8BDD-E5B3B775B63B}" dt="2026-05-10T09:01:24.202" v="70787" actId="20577"/>
          <ac:spMkLst>
            <pc:docMk/>
            <pc:sldMk cId="3655520114" sldId="4689"/>
            <ac:spMk id="3" creationId="{F8E1482D-E670-8E71-5819-5B1345C3A71C}"/>
          </ac:spMkLst>
        </pc:spChg>
      </pc:sldChg>
      <pc:sldChg chg="addSp modSp new mod ord">
        <pc:chgData name="luis cleto" userId="a76db6c301978307" providerId="LiveId" clId="{BB93E05D-BE05-4453-8BDD-E5B3B775B63B}" dt="2026-05-01T09:40:16.070" v="67228"/>
        <pc:sldMkLst>
          <pc:docMk/>
          <pc:sldMk cId="3864879518" sldId="4690"/>
        </pc:sldMkLst>
        <pc:spChg chg="add mod">
          <ac:chgData name="luis cleto" userId="a76db6c301978307" providerId="LiveId" clId="{BB93E05D-BE05-4453-8BDD-E5B3B775B63B}" dt="2026-05-01T09:37:52.093" v="67202" actId="207"/>
          <ac:spMkLst>
            <pc:docMk/>
            <pc:sldMk cId="3864879518" sldId="4690"/>
            <ac:spMk id="3" creationId="{CCC2986D-7558-5916-7092-935570CF33D5}"/>
          </ac:spMkLst>
        </pc:spChg>
        <pc:spChg chg="add mod">
          <ac:chgData name="luis cleto" userId="a76db6c301978307" providerId="LiveId" clId="{BB93E05D-BE05-4453-8BDD-E5B3B775B63B}" dt="2026-05-01T09:40:03.103" v="67226" actId="313"/>
          <ac:spMkLst>
            <pc:docMk/>
            <pc:sldMk cId="3864879518" sldId="4690"/>
            <ac:spMk id="5" creationId="{1E55B4E0-BFB1-D98B-481B-F5982E63FF04}"/>
          </ac:spMkLst>
        </pc:spChg>
      </pc:sldChg>
      <pc:sldChg chg="addSp modSp new mod">
        <pc:chgData name="luis cleto" userId="a76db6c301978307" providerId="LiveId" clId="{BB93E05D-BE05-4453-8BDD-E5B3B775B63B}" dt="2026-05-10T09:01:40.041" v="70829" actId="20577"/>
        <pc:sldMkLst>
          <pc:docMk/>
          <pc:sldMk cId="3353207226" sldId="4691"/>
        </pc:sldMkLst>
        <pc:spChg chg="add mod">
          <ac:chgData name="luis cleto" userId="a76db6c301978307" providerId="LiveId" clId="{BB93E05D-BE05-4453-8BDD-E5B3B775B63B}" dt="2026-05-10T09:01:32.927" v="70813" actId="20577"/>
          <ac:spMkLst>
            <pc:docMk/>
            <pc:sldMk cId="3353207226" sldId="4691"/>
            <ac:spMk id="3" creationId="{6C5B657C-5AEE-AA14-ECB5-F21D8983434E}"/>
          </ac:spMkLst>
        </pc:spChg>
        <pc:spChg chg="add mod">
          <ac:chgData name="luis cleto" userId="a76db6c301978307" providerId="LiveId" clId="{BB93E05D-BE05-4453-8BDD-E5B3B775B63B}" dt="2026-05-10T09:01:40.041" v="70829" actId="20577"/>
          <ac:spMkLst>
            <pc:docMk/>
            <pc:sldMk cId="3353207226" sldId="4691"/>
            <ac:spMk id="5" creationId="{725DA22C-2273-EED4-2910-C6775F334189}"/>
          </ac:spMkLst>
        </pc:spChg>
      </pc:sldChg>
      <pc:sldChg chg="addSp modSp new mod">
        <pc:chgData name="luis cleto" userId="a76db6c301978307" providerId="LiveId" clId="{BB93E05D-BE05-4453-8BDD-E5B3B775B63B}" dt="2026-05-10T09:01:47.690" v="70836" actId="20577"/>
        <pc:sldMkLst>
          <pc:docMk/>
          <pc:sldMk cId="3952453471" sldId="4692"/>
        </pc:sldMkLst>
        <pc:spChg chg="add mod">
          <ac:chgData name="luis cleto" userId="a76db6c301978307" providerId="LiveId" clId="{BB93E05D-BE05-4453-8BDD-E5B3B775B63B}" dt="2026-05-10T09:01:47.690" v="70836" actId="20577"/>
          <ac:spMkLst>
            <pc:docMk/>
            <pc:sldMk cId="3952453471" sldId="4692"/>
            <ac:spMk id="3" creationId="{4C9EB5DB-F699-775B-595C-0EFC2F48F659}"/>
          </ac:spMkLst>
        </pc:spChg>
      </pc:sldChg>
      <pc:sldChg chg="addSp modSp new mod">
        <pc:chgData name="luis cleto" userId="a76db6c301978307" providerId="LiveId" clId="{BB93E05D-BE05-4453-8BDD-E5B3B775B63B}" dt="2026-05-10T09:02:14.247" v="70919" actId="20577"/>
        <pc:sldMkLst>
          <pc:docMk/>
          <pc:sldMk cId="3805994146" sldId="4693"/>
        </pc:sldMkLst>
        <pc:spChg chg="add mod">
          <ac:chgData name="luis cleto" userId="a76db6c301978307" providerId="LiveId" clId="{BB93E05D-BE05-4453-8BDD-E5B3B775B63B}" dt="2026-05-10T09:02:14.247" v="70919" actId="20577"/>
          <ac:spMkLst>
            <pc:docMk/>
            <pc:sldMk cId="3805994146" sldId="4693"/>
            <ac:spMk id="3" creationId="{6DA3F6FA-EA0F-614A-706B-6449AD8CC46F}"/>
          </ac:spMkLst>
        </pc:spChg>
      </pc:sldChg>
      <pc:sldChg chg="modSp add mod">
        <pc:chgData name="luis cleto" userId="a76db6c301978307" providerId="LiveId" clId="{BB93E05D-BE05-4453-8BDD-E5B3B775B63B}" dt="2026-05-10T09:02:37.619" v="70969" actId="20577"/>
        <pc:sldMkLst>
          <pc:docMk/>
          <pc:sldMk cId="930769611" sldId="4694"/>
        </pc:sldMkLst>
        <pc:spChg chg="mod">
          <ac:chgData name="luis cleto" userId="a76db6c301978307" providerId="LiveId" clId="{BB93E05D-BE05-4453-8BDD-E5B3B775B63B}" dt="2026-05-10T09:02:37.619" v="70969" actId="20577"/>
          <ac:spMkLst>
            <pc:docMk/>
            <pc:sldMk cId="930769611" sldId="4694"/>
            <ac:spMk id="3" creationId="{E35D9F4B-C78E-F636-0D74-028360EBB43D}"/>
          </ac:spMkLst>
        </pc:spChg>
      </pc:sldChg>
      <pc:sldChg chg="add">
        <pc:chgData name="luis cleto" userId="a76db6c301978307" providerId="LiveId" clId="{BB93E05D-BE05-4453-8BDD-E5B3B775B63B}" dt="2026-05-01T10:04:57.495" v="67415"/>
        <pc:sldMkLst>
          <pc:docMk/>
          <pc:sldMk cId="3004977401" sldId="4696"/>
        </pc:sldMkLst>
      </pc:sldChg>
      <pc:sldChg chg="add">
        <pc:chgData name="luis cleto" userId="a76db6c301978307" providerId="LiveId" clId="{BB93E05D-BE05-4453-8BDD-E5B3B775B63B}" dt="2026-05-01T10:04:57.495" v="67415"/>
        <pc:sldMkLst>
          <pc:docMk/>
          <pc:sldMk cId="1047941931" sldId="4697"/>
        </pc:sldMkLst>
      </pc:sldChg>
      <pc:sldChg chg="add">
        <pc:chgData name="luis cleto" userId="a76db6c301978307" providerId="LiveId" clId="{BB93E05D-BE05-4453-8BDD-E5B3B775B63B}" dt="2026-05-01T10:04:57.495" v="67415"/>
        <pc:sldMkLst>
          <pc:docMk/>
          <pc:sldMk cId="4056220649" sldId="4698"/>
        </pc:sldMkLst>
      </pc:sldChg>
      <pc:sldChg chg="add">
        <pc:chgData name="luis cleto" userId="a76db6c301978307" providerId="LiveId" clId="{BB93E05D-BE05-4453-8BDD-E5B3B775B63B}" dt="2026-05-01T10:04:57.495" v="67415"/>
        <pc:sldMkLst>
          <pc:docMk/>
          <pc:sldMk cId="2977148874" sldId="4699"/>
        </pc:sldMkLst>
      </pc:sldChg>
      <pc:sldChg chg="addSp modSp new mod">
        <pc:chgData name="luis cleto" userId="a76db6c301978307" providerId="LiveId" clId="{BB93E05D-BE05-4453-8BDD-E5B3B775B63B}" dt="2026-05-10T09:07:06.797" v="71063" actId="20577"/>
        <pc:sldMkLst>
          <pc:docMk/>
          <pc:sldMk cId="3985430846" sldId="4700"/>
        </pc:sldMkLst>
        <pc:spChg chg="add mod">
          <ac:chgData name="luis cleto" userId="a76db6c301978307" providerId="LiveId" clId="{BB93E05D-BE05-4453-8BDD-E5B3B775B63B}" dt="2026-05-10T09:07:06.797" v="71063" actId="20577"/>
          <ac:spMkLst>
            <pc:docMk/>
            <pc:sldMk cId="3985430846" sldId="4700"/>
            <ac:spMk id="3" creationId="{2FED1132-F736-C883-10B1-C06F06DD5209}"/>
          </ac:spMkLst>
        </pc:spChg>
      </pc:sldChg>
      <pc:sldChg chg="add">
        <pc:chgData name="luis cleto" userId="a76db6c301978307" providerId="LiveId" clId="{BB93E05D-BE05-4453-8BDD-E5B3B775B63B}" dt="2026-05-01T11:36:50.983" v="67479"/>
        <pc:sldMkLst>
          <pc:docMk/>
          <pc:sldMk cId="3464402005" sldId="4701"/>
        </pc:sldMkLst>
      </pc:sldChg>
      <pc:sldChg chg="modSp add mod">
        <pc:chgData name="luis cleto" userId="a76db6c301978307" providerId="LiveId" clId="{BB93E05D-BE05-4453-8BDD-E5B3B775B63B}" dt="2026-05-10T09:08:16.375" v="71075" actId="20577"/>
        <pc:sldMkLst>
          <pc:docMk/>
          <pc:sldMk cId="672576509" sldId="4702"/>
        </pc:sldMkLst>
        <pc:spChg chg="mod">
          <ac:chgData name="luis cleto" userId="a76db6c301978307" providerId="LiveId" clId="{BB93E05D-BE05-4453-8BDD-E5B3B775B63B}" dt="2026-05-10T09:08:16.375" v="71075" actId="20577"/>
          <ac:spMkLst>
            <pc:docMk/>
            <pc:sldMk cId="672576509" sldId="4702"/>
            <ac:spMk id="5" creationId="{C0F1AD63-4ACA-641A-A81B-F0AE3D860D29}"/>
          </ac:spMkLst>
        </pc:spChg>
      </pc:sldChg>
      <pc:sldChg chg="add">
        <pc:chgData name="luis cleto" userId="a76db6c301978307" providerId="LiveId" clId="{BB93E05D-BE05-4453-8BDD-E5B3B775B63B}" dt="2026-05-01T11:36:50.983" v="67479"/>
        <pc:sldMkLst>
          <pc:docMk/>
          <pc:sldMk cId="3447062798" sldId="4703"/>
        </pc:sldMkLst>
      </pc:sldChg>
      <pc:sldChg chg="modSp add mod">
        <pc:chgData name="luis cleto" userId="a76db6c301978307" providerId="LiveId" clId="{BB93E05D-BE05-4453-8BDD-E5B3B775B63B}" dt="2026-05-01T11:37:47.412" v="67482" actId="20577"/>
        <pc:sldMkLst>
          <pc:docMk/>
          <pc:sldMk cId="4092898945" sldId="4704"/>
        </pc:sldMkLst>
        <pc:spChg chg="mod">
          <ac:chgData name="luis cleto" userId="a76db6c301978307" providerId="LiveId" clId="{BB93E05D-BE05-4453-8BDD-E5B3B775B63B}" dt="2026-05-01T11:37:47.412" v="67482" actId="20577"/>
          <ac:spMkLst>
            <pc:docMk/>
            <pc:sldMk cId="4092898945" sldId="4704"/>
            <ac:spMk id="3" creationId="{7CFEC37D-7674-A7D8-4036-D49E332BA034}"/>
          </ac:spMkLst>
        </pc:spChg>
      </pc:sldChg>
      <pc:sldChg chg="add">
        <pc:chgData name="luis cleto" userId="a76db6c301978307" providerId="LiveId" clId="{BB93E05D-BE05-4453-8BDD-E5B3B775B63B}" dt="2026-05-01T11:36:50.983" v="67479"/>
        <pc:sldMkLst>
          <pc:docMk/>
          <pc:sldMk cId="3553722192" sldId="4705"/>
        </pc:sldMkLst>
      </pc:sldChg>
      <pc:sldChg chg="modSp add mod">
        <pc:chgData name="luis cleto" userId="a76db6c301978307" providerId="LiveId" clId="{BB93E05D-BE05-4453-8BDD-E5B3B775B63B}" dt="2026-05-10T09:09:11.212" v="71091" actId="20577"/>
        <pc:sldMkLst>
          <pc:docMk/>
          <pc:sldMk cId="2983192429" sldId="4706"/>
        </pc:sldMkLst>
        <pc:spChg chg="mod">
          <ac:chgData name="luis cleto" userId="a76db6c301978307" providerId="LiveId" clId="{BB93E05D-BE05-4453-8BDD-E5B3B775B63B}" dt="2026-05-10T09:09:11.212" v="71091" actId="20577"/>
          <ac:spMkLst>
            <pc:docMk/>
            <pc:sldMk cId="2983192429" sldId="4706"/>
            <ac:spMk id="3" creationId="{9599C354-22C6-54BC-2D63-5CAA7F2AAF92}"/>
          </ac:spMkLst>
        </pc:spChg>
      </pc:sldChg>
      <pc:sldChg chg="addSp modSp new mod ord">
        <pc:chgData name="luis cleto" userId="a76db6c301978307" providerId="LiveId" clId="{BB93E05D-BE05-4453-8BDD-E5B3B775B63B}" dt="2026-05-10T09:27:17.445" v="71437"/>
        <pc:sldMkLst>
          <pc:docMk/>
          <pc:sldMk cId="2772707299" sldId="4707"/>
        </pc:sldMkLst>
        <pc:spChg chg="add mod">
          <ac:chgData name="luis cleto" userId="a76db6c301978307" providerId="LiveId" clId="{BB93E05D-BE05-4453-8BDD-E5B3B775B63B}" dt="2026-05-01T13:16:49.754" v="67562" actId="1076"/>
          <ac:spMkLst>
            <pc:docMk/>
            <pc:sldMk cId="2772707299" sldId="4707"/>
            <ac:spMk id="3" creationId="{DDF6B69B-E7FA-309E-8BEE-612B4F9E7970}"/>
          </ac:spMkLst>
        </pc:spChg>
      </pc:sldChg>
      <pc:sldChg chg="addSp modSp add mod">
        <pc:chgData name="luis cleto" userId="a76db6c301978307" providerId="LiveId" clId="{BB93E05D-BE05-4453-8BDD-E5B3B775B63B}" dt="2026-05-02T09:12:07.155" v="68008" actId="1076"/>
        <pc:sldMkLst>
          <pc:docMk/>
          <pc:sldMk cId="3368745056" sldId="4708"/>
        </pc:sldMkLst>
        <pc:spChg chg="mod">
          <ac:chgData name="luis cleto" userId="a76db6c301978307" providerId="LiveId" clId="{BB93E05D-BE05-4453-8BDD-E5B3B775B63B}" dt="2026-05-02T09:11:31.404" v="68003" actId="1076"/>
          <ac:spMkLst>
            <pc:docMk/>
            <pc:sldMk cId="3368745056" sldId="4708"/>
            <ac:spMk id="2" creationId="{D8624D04-026F-D0A7-38C6-9853F594F7F5}"/>
          </ac:spMkLst>
        </pc:spChg>
        <pc:spChg chg="add mod">
          <ac:chgData name="luis cleto" userId="a76db6c301978307" providerId="LiveId" clId="{BB93E05D-BE05-4453-8BDD-E5B3B775B63B}" dt="2026-05-02T09:12:07.155" v="68008" actId="1076"/>
          <ac:spMkLst>
            <pc:docMk/>
            <pc:sldMk cId="3368745056" sldId="4708"/>
            <ac:spMk id="4" creationId="{34CAB093-A1D3-9348-A291-93BDCE2D8AB0}"/>
          </ac:spMkLst>
        </pc:spChg>
      </pc:sldChg>
      <pc:sldChg chg="addSp modSp new mod">
        <pc:chgData name="luis cleto" userId="a76db6c301978307" providerId="LiveId" clId="{BB93E05D-BE05-4453-8BDD-E5B3B775B63B}" dt="2026-05-02T09:32:13.685" v="68763" actId="255"/>
        <pc:sldMkLst>
          <pc:docMk/>
          <pc:sldMk cId="2170886133" sldId="4709"/>
        </pc:sldMkLst>
        <pc:spChg chg="add mod">
          <ac:chgData name="luis cleto" userId="a76db6c301978307" providerId="LiveId" clId="{BB93E05D-BE05-4453-8BDD-E5B3B775B63B}" dt="2026-05-02T09:32:13.685" v="68763" actId="255"/>
          <ac:spMkLst>
            <pc:docMk/>
            <pc:sldMk cId="2170886133" sldId="4709"/>
            <ac:spMk id="5" creationId="{4683A2A3-9546-AE89-CDEA-F89F32EC6B95}"/>
          </ac:spMkLst>
        </pc:spChg>
        <pc:picChg chg="add mod">
          <ac:chgData name="luis cleto" userId="a76db6c301978307" providerId="LiveId" clId="{BB93E05D-BE05-4453-8BDD-E5B3B775B63B}" dt="2026-05-02T09:31:08.914" v="68716" actId="1076"/>
          <ac:picMkLst>
            <pc:docMk/>
            <pc:sldMk cId="2170886133" sldId="4709"/>
            <ac:picMk id="3" creationId="{FB0708C0-0974-5471-1D07-804B1ACD7561}"/>
          </ac:picMkLst>
        </pc:picChg>
      </pc:sldChg>
      <pc:sldChg chg="add">
        <pc:chgData name="luis cleto" userId="a76db6c301978307" providerId="LiveId" clId="{BB93E05D-BE05-4453-8BDD-E5B3B775B63B}" dt="2026-05-02T17:48:26.916" v="68963"/>
        <pc:sldMkLst>
          <pc:docMk/>
          <pc:sldMk cId="2540129576" sldId="4710"/>
        </pc:sldMkLst>
      </pc:sldChg>
      <pc:sldChg chg="add">
        <pc:chgData name="luis cleto" userId="a76db6c301978307" providerId="LiveId" clId="{BB93E05D-BE05-4453-8BDD-E5B3B775B63B}" dt="2026-05-02T17:48:54.908" v="68965"/>
        <pc:sldMkLst>
          <pc:docMk/>
          <pc:sldMk cId="2261032830" sldId="4711"/>
        </pc:sldMkLst>
      </pc:sldChg>
      <pc:sldChg chg="addSp modSp new mod">
        <pc:chgData name="luis cleto" userId="a76db6c301978307" providerId="LiveId" clId="{BB93E05D-BE05-4453-8BDD-E5B3B775B63B}" dt="2026-05-02T18:13:27.601" v="69106" actId="207"/>
        <pc:sldMkLst>
          <pc:docMk/>
          <pc:sldMk cId="3600522836" sldId="4712"/>
        </pc:sldMkLst>
        <pc:spChg chg="add mod">
          <ac:chgData name="luis cleto" userId="a76db6c301978307" providerId="LiveId" clId="{BB93E05D-BE05-4453-8BDD-E5B3B775B63B}" dt="2026-05-02T18:13:27.601" v="69106" actId="207"/>
          <ac:spMkLst>
            <pc:docMk/>
            <pc:sldMk cId="3600522836" sldId="4712"/>
            <ac:spMk id="3" creationId="{1F8042A6-2275-A15A-17C6-31FC277E48C6}"/>
          </ac:spMkLst>
        </pc:spChg>
      </pc:sldChg>
      <pc:sldChg chg="addSp modSp new mod">
        <pc:chgData name="luis cleto" userId="a76db6c301978307" providerId="LiveId" clId="{BB93E05D-BE05-4453-8BDD-E5B3B775B63B}" dt="2026-05-02T18:15:41.097" v="69160" actId="207"/>
        <pc:sldMkLst>
          <pc:docMk/>
          <pc:sldMk cId="10487043" sldId="4713"/>
        </pc:sldMkLst>
        <pc:spChg chg="add mod">
          <ac:chgData name="luis cleto" userId="a76db6c301978307" providerId="LiveId" clId="{BB93E05D-BE05-4453-8BDD-E5B3B775B63B}" dt="2026-05-02T18:15:41.097" v="69160" actId="207"/>
          <ac:spMkLst>
            <pc:docMk/>
            <pc:sldMk cId="10487043" sldId="4713"/>
            <ac:spMk id="3" creationId="{1D2B4C28-D05B-7E0E-3A39-BF9A2469A72E}"/>
          </ac:spMkLst>
        </pc:spChg>
      </pc:sldChg>
      <pc:sldChg chg="addSp modSp new mod">
        <pc:chgData name="luis cleto" userId="a76db6c301978307" providerId="LiveId" clId="{BB93E05D-BE05-4453-8BDD-E5B3B775B63B}" dt="2026-05-02T18:19:10.023" v="69236" actId="313"/>
        <pc:sldMkLst>
          <pc:docMk/>
          <pc:sldMk cId="1211240394" sldId="4714"/>
        </pc:sldMkLst>
        <pc:spChg chg="add mod">
          <ac:chgData name="luis cleto" userId="a76db6c301978307" providerId="LiveId" clId="{BB93E05D-BE05-4453-8BDD-E5B3B775B63B}" dt="2026-05-02T18:19:10.023" v="69236" actId="313"/>
          <ac:spMkLst>
            <pc:docMk/>
            <pc:sldMk cId="1211240394" sldId="4714"/>
            <ac:spMk id="3" creationId="{97F54BAC-7CAB-B87F-C7FF-FFCDFB5785D6}"/>
          </ac:spMkLst>
        </pc:spChg>
      </pc:sldChg>
      <pc:sldChg chg="addSp modSp new mod">
        <pc:chgData name="luis cleto" userId="a76db6c301978307" providerId="LiveId" clId="{BB93E05D-BE05-4453-8BDD-E5B3B775B63B}" dt="2026-05-02T18:21:18.431" v="69283" actId="1076"/>
        <pc:sldMkLst>
          <pc:docMk/>
          <pc:sldMk cId="3911207203" sldId="4715"/>
        </pc:sldMkLst>
        <pc:spChg chg="add mod">
          <ac:chgData name="luis cleto" userId="a76db6c301978307" providerId="LiveId" clId="{BB93E05D-BE05-4453-8BDD-E5B3B775B63B}" dt="2026-05-02T18:21:18.431" v="69283" actId="1076"/>
          <ac:spMkLst>
            <pc:docMk/>
            <pc:sldMk cId="3911207203" sldId="4715"/>
            <ac:spMk id="3" creationId="{FFE17D2E-0F69-252A-15B3-770893FDA7DB}"/>
          </ac:spMkLst>
        </pc:spChg>
      </pc:sldChg>
      <pc:sldChg chg="addSp modSp new mod">
        <pc:chgData name="luis cleto" userId="a76db6c301978307" providerId="LiveId" clId="{BB93E05D-BE05-4453-8BDD-E5B3B775B63B}" dt="2026-05-02T18:23:19.031" v="69346" actId="207"/>
        <pc:sldMkLst>
          <pc:docMk/>
          <pc:sldMk cId="1904763060" sldId="4716"/>
        </pc:sldMkLst>
        <pc:spChg chg="add mod">
          <ac:chgData name="luis cleto" userId="a76db6c301978307" providerId="LiveId" clId="{BB93E05D-BE05-4453-8BDD-E5B3B775B63B}" dt="2026-05-02T18:23:19.031" v="69346" actId="207"/>
          <ac:spMkLst>
            <pc:docMk/>
            <pc:sldMk cId="1904763060" sldId="4716"/>
            <ac:spMk id="3" creationId="{5D61E578-FB4E-DBE7-7450-9AE9EF3AE3F1}"/>
          </ac:spMkLst>
        </pc:spChg>
      </pc:sldChg>
      <pc:sldChg chg="addSp delSp modSp new mod">
        <pc:chgData name="luis cleto" userId="a76db6c301978307" providerId="LiveId" clId="{BB93E05D-BE05-4453-8BDD-E5B3B775B63B}" dt="2026-05-02T19:00:11.312" v="70303"/>
        <pc:sldMkLst>
          <pc:docMk/>
          <pc:sldMk cId="67936017" sldId="4717"/>
        </pc:sldMkLst>
        <pc:spChg chg="add mod">
          <ac:chgData name="luis cleto" userId="a76db6c301978307" providerId="LiveId" clId="{BB93E05D-BE05-4453-8BDD-E5B3B775B63B}" dt="2026-05-02T18:59:52.355" v="70300" actId="1076"/>
          <ac:spMkLst>
            <pc:docMk/>
            <pc:sldMk cId="67936017" sldId="4717"/>
            <ac:spMk id="3" creationId="{89DBF849-45B4-176B-9026-804A87C4C404}"/>
          </ac:spMkLst>
        </pc:spChg>
        <pc:picChg chg="add mod">
          <ac:chgData name="luis cleto" userId="a76db6c301978307" providerId="LiveId" clId="{BB93E05D-BE05-4453-8BDD-E5B3B775B63B}" dt="2026-05-02T19:00:11.312" v="70303"/>
          <ac:picMkLst>
            <pc:docMk/>
            <pc:sldMk cId="67936017" sldId="4717"/>
            <ac:picMk id="6" creationId="{005D1891-35C1-C7BF-DDB8-4503624B887B}"/>
          </ac:picMkLst>
        </pc:picChg>
      </pc:sldChg>
      <pc:sldChg chg="addSp modSp new mod">
        <pc:chgData name="luis cleto" userId="a76db6c301978307" providerId="LiveId" clId="{BB93E05D-BE05-4453-8BDD-E5B3B775B63B}" dt="2026-05-02T18:44:12.993" v="69954" actId="1076"/>
        <pc:sldMkLst>
          <pc:docMk/>
          <pc:sldMk cId="3583806105" sldId="4718"/>
        </pc:sldMkLst>
        <pc:spChg chg="add mod">
          <ac:chgData name="luis cleto" userId="a76db6c301978307" providerId="LiveId" clId="{BB93E05D-BE05-4453-8BDD-E5B3B775B63B}" dt="2026-05-02T18:44:12.993" v="69954" actId="1076"/>
          <ac:spMkLst>
            <pc:docMk/>
            <pc:sldMk cId="3583806105" sldId="4718"/>
            <ac:spMk id="3" creationId="{F86CAABD-5518-811B-D4D1-6D7560F84C54}"/>
          </ac:spMkLst>
        </pc:spChg>
      </pc:sldChg>
      <pc:sldChg chg="modSp add mod">
        <pc:chgData name="luis cleto" userId="a76db6c301978307" providerId="LiveId" clId="{BB93E05D-BE05-4453-8BDD-E5B3B775B63B}" dt="2026-05-02T18:25:48.261" v="69367" actId="207"/>
        <pc:sldMkLst>
          <pc:docMk/>
          <pc:sldMk cId="4200503274" sldId="4719"/>
        </pc:sldMkLst>
        <pc:spChg chg="mod">
          <ac:chgData name="luis cleto" userId="a76db6c301978307" providerId="LiveId" clId="{BB93E05D-BE05-4453-8BDD-E5B3B775B63B}" dt="2026-05-02T18:25:48.261" v="69367" actId="207"/>
          <ac:spMkLst>
            <pc:docMk/>
            <pc:sldMk cId="4200503274" sldId="4719"/>
            <ac:spMk id="3" creationId="{5534F87E-A3C3-9772-2914-F6AC9BFE2933}"/>
          </ac:spMkLst>
        </pc:spChg>
      </pc:sldChg>
      <pc:sldChg chg="modSp add mod">
        <pc:chgData name="luis cleto" userId="a76db6c301978307" providerId="LiveId" clId="{BB93E05D-BE05-4453-8BDD-E5B3B775B63B}" dt="2026-05-02T18:28:02.393" v="69387" actId="21"/>
        <pc:sldMkLst>
          <pc:docMk/>
          <pc:sldMk cId="1160458513" sldId="4720"/>
        </pc:sldMkLst>
        <pc:spChg chg="mod">
          <ac:chgData name="luis cleto" userId="a76db6c301978307" providerId="LiveId" clId="{BB93E05D-BE05-4453-8BDD-E5B3B775B63B}" dt="2026-05-02T18:28:02.393" v="69387" actId="21"/>
          <ac:spMkLst>
            <pc:docMk/>
            <pc:sldMk cId="1160458513" sldId="4720"/>
            <ac:spMk id="3" creationId="{F9856D67-4EE1-E1D7-AC5A-C99B91F1F947}"/>
          </ac:spMkLst>
        </pc:spChg>
      </pc:sldChg>
      <pc:sldChg chg="modSp add mod">
        <pc:chgData name="luis cleto" userId="a76db6c301978307" providerId="LiveId" clId="{BB93E05D-BE05-4453-8BDD-E5B3B775B63B}" dt="2026-05-02T18:58:32.294" v="70299" actId="21"/>
        <pc:sldMkLst>
          <pc:docMk/>
          <pc:sldMk cId="3489236609" sldId="4721"/>
        </pc:sldMkLst>
        <pc:spChg chg="mod">
          <ac:chgData name="luis cleto" userId="a76db6c301978307" providerId="LiveId" clId="{BB93E05D-BE05-4453-8BDD-E5B3B775B63B}" dt="2026-05-02T18:58:32.294" v="70299" actId="21"/>
          <ac:spMkLst>
            <pc:docMk/>
            <pc:sldMk cId="3489236609" sldId="4721"/>
            <ac:spMk id="3" creationId="{BB8AE75F-E2D9-D96A-47BE-655AFFA6C7C9}"/>
          </ac:spMkLst>
        </pc:spChg>
      </pc:sldChg>
      <pc:sldChg chg="addSp modSp add mod">
        <pc:chgData name="luis cleto" userId="a76db6c301978307" providerId="LiveId" clId="{BB93E05D-BE05-4453-8BDD-E5B3B775B63B}" dt="2026-05-02T18:58:07.180" v="70298" actId="1076"/>
        <pc:sldMkLst>
          <pc:docMk/>
          <pc:sldMk cId="2737562077" sldId="4722"/>
        </pc:sldMkLst>
        <pc:spChg chg="mod">
          <ac:chgData name="luis cleto" userId="a76db6c301978307" providerId="LiveId" clId="{BB93E05D-BE05-4453-8BDD-E5B3B775B63B}" dt="2026-05-02T18:58:07.180" v="70298" actId="1076"/>
          <ac:spMkLst>
            <pc:docMk/>
            <pc:sldMk cId="2737562077" sldId="4722"/>
            <ac:spMk id="3" creationId="{261CA6B9-F926-CFEC-7DC4-0034F2D943AC}"/>
          </ac:spMkLst>
        </pc:spChg>
        <pc:picChg chg="add mod">
          <ac:chgData name="luis cleto" userId="a76db6c301978307" providerId="LiveId" clId="{BB93E05D-BE05-4453-8BDD-E5B3B775B63B}" dt="2026-05-02T18:58:03.411" v="70297" actId="1076"/>
          <ac:picMkLst>
            <pc:docMk/>
            <pc:sldMk cId="2737562077" sldId="4722"/>
            <ac:picMk id="2" creationId="{E742AA8D-9421-F233-4F2D-281F1C5C01BA}"/>
          </ac:picMkLst>
        </pc:picChg>
      </pc:sldChg>
      <pc:sldChg chg="modSp add mod">
        <pc:chgData name="luis cleto" userId="a76db6c301978307" providerId="LiveId" clId="{BB93E05D-BE05-4453-8BDD-E5B3B775B63B}" dt="2026-05-02T18:35:32.841" v="69541" actId="21"/>
        <pc:sldMkLst>
          <pc:docMk/>
          <pc:sldMk cId="185885503" sldId="4723"/>
        </pc:sldMkLst>
        <pc:spChg chg="mod">
          <ac:chgData name="luis cleto" userId="a76db6c301978307" providerId="LiveId" clId="{BB93E05D-BE05-4453-8BDD-E5B3B775B63B}" dt="2026-05-02T18:35:32.841" v="69541" actId="21"/>
          <ac:spMkLst>
            <pc:docMk/>
            <pc:sldMk cId="185885503" sldId="4723"/>
            <ac:spMk id="3" creationId="{6AA080FC-6A9E-6B87-27D2-4D9F3CFB3150}"/>
          </ac:spMkLst>
        </pc:spChg>
      </pc:sldChg>
      <pc:sldChg chg="modSp add mod">
        <pc:chgData name="luis cleto" userId="a76db6c301978307" providerId="LiveId" clId="{BB93E05D-BE05-4453-8BDD-E5B3B775B63B}" dt="2026-05-02T18:37:02.115" v="69554" actId="207"/>
        <pc:sldMkLst>
          <pc:docMk/>
          <pc:sldMk cId="2534059783" sldId="4724"/>
        </pc:sldMkLst>
        <pc:spChg chg="mod">
          <ac:chgData name="luis cleto" userId="a76db6c301978307" providerId="LiveId" clId="{BB93E05D-BE05-4453-8BDD-E5B3B775B63B}" dt="2026-05-02T18:37:02.115" v="69554" actId="207"/>
          <ac:spMkLst>
            <pc:docMk/>
            <pc:sldMk cId="2534059783" sldId="4724"/>
            <ac:spMk id="3" creationId="{6F195ECE-5C91-5F74-F3F4-1642D2EDBDD9}"/>
          </ac:spMkLst>
        </pc:spChg>
      </pc:sldChg>
      <pc:sldChg chg="modSp add mod">
        <pc:chgData name="luis cleto" userId="a76db6c301978307" providerId="LiveId" clId="{BB93E05D-BE05-4453-8BDD-E5B3B775B63B}" dt="2026-05-02T18:40:43.293" v="69810" actId="313"/>
        <pc:sldMkLst>
          <pc:docMk/>
          <pc:sldMk cId="2402329574" sldId="4725"/>
        </pc:sldMkLst>
        <pc:spChg chg="mod">
          <ac:chgData name="luis cleto" userId="a76db6c301978307" providerId="LiveId" clId="{BB93E05D-BE05-4453-8BDD-E5B3B775B63B}" dt="2026-05-02T18:40:43.293" v="69810" actId="313"/>
          <ac:spMkLst>
            <pc:docMk/>
            <pc:sldMk cId="2402329574" sldId="4725"/>
            <ac:spMk id="3" creationId="{0BD77B14-BBB6-5040-2383-9B3F2A6EF907}"/>
          </ac:spMkLst>
        </pc:spChg>
      </pc:sldChg>
      <pc:sldChg chg="addSp modSp new mod">
        <pc:chgData name="luis cleto" userId="a76db6c301978307" providerId="LiveId" clId="{BB93E05D-BE05-4453-8BDD-E5B3B775B63B}" dt="2026-05-02T19:09:34.626" v="70311" actId="1076"/>
        <pc:sldMkLst>
          <pc:docMk/>
          <pc:sldMk cId="755536076" sldId="4726"/>
        </pc:sldMkLst>
        <pc:spChg chg="add mod">
          <ac:chgData name="luis cleto" userId="a76db6c301978307" providerId="LiveId" clId="{BB93E05D-BE05-4453-8BDD-E5B3B775B63B}" dt="2026-05-02T19:09:34.626" v="70311" actId="1076"/>
          <ac:spMkLst>
            <pc:docMk/>
            <pc:sldMk cId="755536076" sldId="4726"/>
            <ac:spMk id="3" creationId="{64ED625F-11E6-1D49-A175-FE078286C389}"/>
          </ac:spMkLst>
        </pc:spChg>
      </pc:sldChg>
      <pc:sldChg chg="addSp modSp new mod">
        <pc:chgData name="luis cleto" userId="a76db6c301978307" providerId="LiveId" clId="{BB93E05D-BE05-4453-8BDD-E5B3B775B63B}" dt="2026-05-02T19:09:42.733" v="70312" actId="1076"/>
        <pc:sldMkLst>
          <pc:docMk/>
          <pc:sldMk cId="4072231534" sldId="4727"/>
        </pc:sldMkLst>
        <pc:spChg chg="add mod">
          <ac:chgData name="luis cleto" userId="a76db6c301978307" providerId="LiveId" clId="{BB93E05D-BE05-4453-8BDD-E5B3B775B63B}" dt="2026-05-02T19:09:42.733" v="70312" actId="1076"/>
          <ac:spMkLst>
            <pc:docMk/>
            <pc:sldMk cId="4072231534" sldId="4727"/>
            <ac:spMk id="3" creationId="{79ECDCEF-1D02-CB39-F3A5-2DD6FFA3D643}"/>
          </ac:spMkLst>
        </pc:spChg>
      </pc:sldChg>
      <pc:sldChg chg="modSp add mod">
        <pc:chgData name="luis cleto" userId="a76db6c301978307" providerId="LiveId" clId="{BB93E05D-BE05-4453-8BDD-E5B3B775B63B}" dt="2026-05-02T18:50:01.323" v="70228" actId="21"/>
        <pc:sldMkLst>
          <pc:docMk/>
          <pc:sldMk cId="3999557689" sldId="4728"/>
        </pc:sldMkLst>
        <pc:spChg chg="mod">
          <ac:chgData name="luis cleto" userId="a76db6c301978307" providerId="LiveId" clId="{BB93E05D-BE05-4453-8BDD-E5B3B775B63B}" dt="2026-05-02T18:50:01.323" v="70228" actId="21"/>
          <ac:spMkLst>
            <pc:docMk/>
            <pc:sldMk cId="3999557689" sldId="4728"/>
            <ac:spMk id="3" creationId="{D39BF4A7-2BE9-09EE-A600-193607C49D59}"/>
          </ac:spMkLst>
        </pc:spChg>
      </pc:sldChg>
      <pc:sldChg chg="modSp add mod">
        <pc:chgData name="luis cleto" userId="a76db6c301978307" providerId="LiveId" clId="{BB93E05D-BE05-4453-8BDD-E5B3B775B63B}" dt="2026-05-02T18:51:38.803" v="70238" actId="21"/>
        <pc:sldMkLst>
          <pc:docMk/>
          <pc:sldMk cId="795585421" sldId="4729"/>
        </pc:sldMkLst>
        <pc:spChg chg="mod">
          <ac:chgData name="luis cleto" userId="a76db6c301978307" providerId="LiveId" clId="{BB93E05D-BE05-4453-8BDD-E5B3B775B63B}" dt="2026-05-02T18:51:38.803" v="70238" actId="21"/>
          <ac:spMkLst>
            <pc:docMk/>
            <pc:sldMk cId="795585421" sldId="4729"/>
            <ac:spMk id="3" creationId="{3F82B78A-44AC-C19C-5C7D-A9EBD0D0AC07}"/>
          </ac:spMkLst>
        </pc:spChg>
      </pc:sldChg>
      <pc:sldChg chg="modSp add mod">
        <pc:chgData name="luis cleto" userId="a76db6c301978307" providerId="LiveId" clId="{BB93E05D-BE05-4453-8BDD-E5B3B775B63B}" dt="2026-05-02T18:53:10.890" v="70255" actId="21"/>
        <pc:sldMkLst>
          <pc:docMk/>
          <pc:sldMk cId="97265507" sldId="4730"/>
        </pc:sldMkLst>
        <pc:spChg chg="mod">
          <ac:chgData name="luis cleto" userId="a76db6c301978307" providerId="LiveId" clId="{BB93E05D-BE05-4453-8BDD-E5B3B775B63B}" dt="2026-05-02T18:53:10.890" v="70255" actId="21"/>
          <ac:spMkLst>
            <pc:docMk/>
            <pc:sldMk cId="97265507" sldId="4730"/>
            <ac:spMk id="3" creationId="{8C30B4CD-5891-B0E7-660B-07C3FB606097}"/>
          </ac:spMkLst>
        </pc:spChg>
      </pc:sldChg>
      <pc:sldChg chg="modSp add mod">
        <pc:chgData name="luis cleto" userId="a76db6c301978307" providerId="LiveId" clId="{BB93E05D-BE05-4453-8BDD-E5B3B775B63B}" dt="2026-05-02T18:54:51.308" v="70271" actId="1076"/>
        <pc:sldMkLst>
          <pc:docMk/>
          <pc:sldMk cId="4028293081" sldId="4731"/>
        </pc:sldMkLst>
        <pc:spChg chg="mod">
          <ac:chgData name="luis cleto" userId="a76db6c301978307" providerId="LiveId" clId="{BB93E05D-BE05-4453-8BDD-E5B3B775B63B}" dt="2026-05-02T18:54:51.308" v="70271" actId="1076"/>
          <ac:spMkLst>
            <pc:docMk/>
            <pc:sldMk cId="4028293081" sldId="4731"/>
            <ac:spMk id="3" creationId="{C5E20958-5A5F-C32D-4204-CD74B047ED1F}"/>
          </ac:spMkLst>
        </pc:spChg>
      </pc:sldChg>
      <pc:sldChg chg="add">
        <pc:chgData name="luis cleto" userId="a76db6c301978307" providerId="LiveId" clId="{BB93E05D-BE05-4453-8BDD-E5B3B775B63B}" dt="2026-05-02T18:56:11.858" v="70272"/>
        <pc:sldMkLst>
          <pc:docMk/>
          <pc:sldMk cId="1740846003" sldId="4732"/>
        </pc:sldMkLst>
      </pc:sldChg>
      <pc:sldChg chg="addSp modSp new mod setBg">
        <pc:chgData name="luis cleto" userId="a76db6c301978307" providerId="LiveId" clId="{BB93E05D-BE05-4453-8BDD-E5B3B775B63B}" dt="2026-05-02T19:12:06.779" v="70336" actId="255"/>
        <pc:sldMkLst>
          <pc:docMk/>
          <pc:sldMk cId="1539294826" sldId="4733"/>
        </pc:sldMkLst>
        <pc:spChg chg="add mod">
          <ac:chgData name="luis cleto" userId="a76db6c301978307" providerId="LiveId" clId="{BB93E05D-BE05-4453-8BDD-E5B3B775B63B}" dt="2026-05-02T19:12:06.779" v="70336" actId="255"/>
          <ac:spMkLst>
            <pc:docMk/>
            <pc:sldMk cId="1539294826" sldId="4733"/>
            <ac:spMk id="5" creationId="{4D8C30C7-1D17-455D-A275-BD232D82EC36}"/>
          </ac:spMkLst>
        </pc:spChg>
        <pc:spChg chg="add">
          <ac:chgData name="luis cleto" userId="a76db6c301978307" providerId="LiveId" clId="{BB93E05D-BE05-4453-8BDD-E5B3B775B63B}" dt="2026-05-02T19:10:45.527" v="70316" actId="26606"/>
          <ac:spMkLst>
            <pc:docMk/>
            <pc:sldMk cId="1539294826" sldId="4733"/>
            <ac:spMk id="8" creationId="{DB5724CA-8231-4BAD-91CB-B014A248EA23}"/>
          </ac:spMkLst>
        </pc:spChg>
        <pc:spChg chg="add">
          <ac:chgData name="luis cleto" userId="a76db6c301978307" providerId="LiveId" clId="{BB93E05D-BE05-4453-8BDD-E5B3B775B63B}" dt="2026-05-02T19:10:45.527" v="70316" actId="26606"/>
          <ac:spMkLst>
            <pc:docMk/>
            <pc:sldMk cId="1539294826" sldId="4733"/>
            <ac:spMk id="10" creationId="{1EC7E6BD-F308-426B-93A1-DF8888BADA64}"/>
          </ac:spMkLst>
        </pc:spChg>
        <pc:picChg chg="add mod">
          <ac:chgData name="luis cleto" userId="a76db6c301978307" providerId="LiveId" clId="{BB93E05D-BE05-4453-8BDD-E5B3B775B63B}" dt="2026-05-02T19:10:45.527" v="70316" actId="26606"/>
          <ac:picMkLst>
            <pc:docMk/>
            <pc:sldMk cId="1539294826" sldId="4733"/>
            <ac:picMk id="3" creationId="{C35CF57F-D25D-90EC-E4B3-8D8270B9C648}"/>
          </ac:picMkLst>
        </pc:picChg>
      </pc:sldChg>
      <pc:sldChg chg="modSp mod">
        <pc:chgData name="luis cleto" userId="a76db6c301978307" providerId="LiveId" clId="{BB93E05D-BE05-4453-8BDD-E5B3B775B63B}" dt="2026-05-10T08:43:16.003" v="70353" actId="1076"/>
        <pc:sldMkLst>
          <pc:docMk/>
          <pc:sldMk cId="378460074" sldId="4735"/>
        </pc:sldMkLst>
        <pc:spChg chg="mod">
          <ac:chgData name="luis cleto" userId="a76db6c301978307" providerId="LiveId" clId="{BB93E05D-BE05-4453-8BDD-E5B3B775B63B}" dt="2026-05-10T08:43:16.003" v="70353" actId="1076"/>
          <ac:spMkLst>
            <pc:docMk/>
            <pc:sldMk cId="378460074" sldId="4735"/>
            <ac:spMk id="5" creationId="{FB617CA2-5498-C4E6-216B-B46C9D91930C}"/>
          </ac:spMkLst>
        </pc:spChg>
      </pc:sldChg>
      <pc:sldChg chg="modSp mod">
        <pc:chgData name="luis cleto" userId="a76db6c301978307" providerId="LiveId" clId="{BB93E05D-BE05-4453-8BDD-E5B3B775B63B}" dt="2026-05-10T08:43:42.253" v="70365" actId="1076"/>
        <pc:sldMkLst>
          <pc:docMk/>
          <pc:sldMk cId="3749978565" sldId="4736"/>
        </pc:sldMkLst>
        <pc:spChg chg="mod">
          <ac:chgData name="luis cleto" userId="a76db6c301978307" providerId="LiveId" clId="{BB93E05D-BE05-4453-8BDD-E5B3B775B63B}" dt="2026-05-10T08:43:42.253" v="70365" actId="1076"/>
          <ac:spMkLst>
            <pc:docMk/>
            <pc:sldMk cId="3749978565" sldId="4736"/>
            <ac:spMk id="4" creationId="{0ED5E276-4806-937D-879F-330BD296FBA9}"/>
          </ac:spMkLst>
        </pc:spChg>
      </pc:sldChg>
    </pc:docChg>
  </pc:docChgLst>
  <pc:docChgLst>
    <pc:chgData name="luis cleto" userId="a76db6c301978307" providerId="LiveId" clId="{77A9CF22-C8A1-495C-8FD3-F314C32AB210}"/>
    <pc:docChg chg="custSel addSld delSld modSld sldOrd">
      <pc:chgData name="luis cleto" userId="a76db6c301978307" providerId="LiveId" clId="{77A9CF22-C8A1-495C-8FD3-F314C32AB210}" dt="2026-05-05T14:40:44.812" v="12154" actId="20577"/>
      <pc:docMkLst>
        <pc:docMk/>
      </pc:docMkLst>
      <pc:sldChg chg="modSp mod">
        <pc:chgData name="luis cleto" userId="a76db6c301978307" providerId="LiveId" clId="{77A9CF22-C8A1-495C-8FD3-F314C32AB210}" dt="2026-04-28T17:54:27.987" v="5973" actId="20577"/>
        <pc:sldMkLst>
          <pc:docMk/>
          <pc:sldMk cId="1575107072" sldId="3200"/>
        </pc:sldMkLst>
        <pc:spChg chg="mod">
          <ac:chgData name="luis cleto" userId="a76db6c301978307" providerId="LiveId" clId="{77A9CF22-C8A1-495C-8FD3-F314C32AB210}" dt="2026-04-28T17:54:27.987" v="5973" actId="20577"/>
          <ac:spMkLst>
            <pc:docMk/>
            <pc:sldMk cId="1575107072" sldId="3200"/>
            <ac:spMk id="7" creationId="{4264C429-ED29-65DC-E31C-88C62425CA6C}"/>
          </ac:spMkLst>
        </pc:spChg>
      </pc:sldChg>
      <pc:sldChg chg="modSp mod">
        <pc:chgData name="luis cleto" userId="a76db6c301978307" providerId="LiveId" clId="{77A9CF22-C8A1-495C-8FD3-F314C32AB210}" dt="2026-04-22T19:42:14.395" v="123" actId="20577"/>
        <pc:sldMkLst>
          <pc:docMk/>
          <pc:sldMk cId="985490770" sldId="3270"/>
        </pc:sldMkLst>
        <pc:spChg chg="mod">
          <ac:chgData name="luis cleto" userId="a76db6c301978307" providerId="LiveId" clId="{77A9CF22-C8A1-495C-8FD3-F314C32AB210}" dt="2026-04-22T19:42:14.395" v="123" actId="20577"/>
          <ac:spMkLst>
            <pc:docMk/>
            <pc:sldMk cId="985490770" sldId="3270"/>
            <ac:spMk id="8" creationId="{42E8C21F-3C66-66E3-5F0B-F6D159F4A7B9}"/>
          </ac:spMkLst>
        </pc:spChg>
      </pc:sldChg>
      <pc:sldChg chg="modSp mod">
        <pc:chgData name="luis cleto" userId="a76db6c301978307" providerId="LiveId" clId="{77A9CF22-C8A1-495C-8FD3-F314C32AB210}" dt="2026-04-28T17:50:15.625" v="5883" actId="1076"/>
        <pc:sldMkLst>
          <pc:docMk/>
          <pc:sldMk cId="129490427" sldId="3449"/>
        </pc:sldMkLst>
        <pc:spChg chg="mod">
          <ac:chgData name="luis cleto" userId="a76db6c301978307" providerId="LiveId" clId="{77A9CF22-C8A1-495C-8FD3-F314C32AB210}" dt="2026-04-28T17:50:15.625" v="5883" actId="1076"/>
          <ac:spMkLst>
            <pc:docMk/>
            <pc:sldMk cId="129490427" sldId="3449"/>
            <ac:spMk id="2" creationId="{FB2C00CB-94F4-4C31-7266-43401E76E048}"/>
          </ac:spMkLst>
        </pc:spChg>
      </pc:sldChg>
      <pc:sldChg chg="modSp mod">
        <pc:chgData name="luis cleto" userId="a76db6c301978307" providerId="LiveId" clId="{77A9CF22-C8A1-495C-8FD3-F314C32AB210}" dt="2026-04-28T17:50:21.518" v="5884" actId="1076"/>
        <pc:sldMkLst>
          <pc:docMk/>
          <pc:sldMk cId="3403968557" sldId="3485"/>
        </pc:sldMkLst>
        <pc:spChg chg="mod">
          <ac:chgData name="luis cleto" userId="a76db6c301978307" providerId="LiveId" clId="{77A9CF22-C8A1-495C-8FD3-F314C32AB210}" dt="2026-04-28T17:50:21.518" v="5884" actId="1076"/>
          <ac:spMkLst>
            <pc:docMk/>
            <pc:sldMk cId="3403968557" sldId="3485"/>
            <ac:spMk id="2" creationId="{BFB95832-CFEF-07C4-CE96-AB8119E978A7}"/>
          </ac:spMkLst>
        </pc:spChg>
      </pc:sldChg>
      <pc:sldChg chg="modSp mod">
        <pc:chgData name="luis cleto" userId="a76db6c301978307" providerId="LiveId" clId="{77A9CF22-C8A1-495C-8FD3-F314C32AB210}" dt="2026-04-28T17:52:50.807" v="5944" actId="1076"/>
        <pc:sldMkLst>
          <pc:docMk/>
          <pc:sldMk cId="1576942254" sldId="4220"/>
        </pc:sldMkLst>
        <pc:spChg chg="mod">
          <ac:chgData name="luis cleto" userId="a76db6c301978307" providerId="LiveId" clId="{77A9CF22-C8A1-495C-8FD3-F314C32AB210}" dt="2026-04-28T17:52:50.807" v="5944" actId="1076"/>
          <ac:spMkLst>
            <pc:docMk/>
            <pc:sldMk cId="1576942254" sldId="4220"/>
            <ac:spMk id="5" creationId="{2C2C5C58-93A1-3539-C076-E6643FBF67BF}"/>
          </ac:spMkLst>
        </pc:spChg>
      </pc:sldChg>
      <pc:sldChg chg="modSp mod">
        <pc:chgData name="luis cleto" userId="a76db6c301978307" providerId="LiveId" clId="{77A9CF22-C8A1-495C-8FD3-F314C32AB210}" dt="2026-04-28T17:53:04.798" v="5945" actId="207"/>
        <pc:sldMkLst>
          <pc:docMk/>
          <pc:sldMk cId="4114607680" sldId="4221"/>
        </pc:sldMkLst>
        <pc:spChg chg="mod">
          <ac:chgData name="luis cleto" userId="a76db6c301978307" providerId="LiveId" clId="{77A9CF22-C8A1-495C-8FD3-F314C32AB210}" dt="2026-04-28T17:53:04.798" v="5945" actId="207"/>
          <ac:spMkLst>
            <pc:docMk/>
            <pc:sldMk cId="4114607680" sldId="4221"/>
            <ac:spMk id="3" creationId="{EF6FE746-A9DA-3045-9B81-2958E6B381BB}"/>
          </ac:spMkLst>
        </pc:spChg>
      </pc:sldChg>
      <pc:sldChg chg="modSp mod">
        <pc:chgData name="luis cleto" userId="a76db6c301978307" providerId="LiveId" clId="{77A9CF22-C8A1-495C-8FD3-F314C32AB210}" dt="2026-04-28T17:50:56.926" v="5896" actId="20577"/>
        <pc:sldMkLst>
          <pc:docMk/>
          <pc:sldMk cId="2492418481" sldId="4231"/>
        </pc:sldMkLst>
        <pc:spChg chg="mod">
          <ac:chgData name="luis cleto" userId="a76db6c301978307" providerId="LiveId" clId="{77A9CF22-C8A1-495C-8FD3-F314C32AB210}" dt="2026-04-28T17:50:56.926" v="5896" actId="20577"/>
          <ac:spMkLst>
            <pc:docMk/>
            <pc:sldMk cId="2492418481" sldId="4231"/>
            <ac:spMk id="5" creationId="{2AE7A5E8-176E-8828-0022-C03EBCB60123}"/>
          </ac:spMkLst>
        </pc:spChg>
      </pc:sldChg>
      <pc:sldChg chg="modSp mod">
        <pc:chgData name="luis cleto" userId="a76db6c301978307" providerId="LiveId" clId="{77A9CF22-C8A1-495C-8FD3-F314C32AB210}" dt="2026-04-28T17:52:29.387" v="5943" actId="21"/>
        <pc:sldMkLst>
          <pc:docMk/>
          <pc:sldMk cId="4220658755" sldId="4232"/>
        </pc:sldMkLst>
        <pc:spChg chg="mod">
          <ac:chgData name="luis cleto" userId="a76db6c301978307" providerId="LiveId" clId="{77A9CF22-C8A1-495C-8FD3-F314C32AB210}" dt="2026-04-28T17:51:32.223" v="5921" actId="20577"/>
          <ac:spMkLst>
            <pc:docMk/>
            <pc:sldMk cId="4220658755" sldId="4232"/>
            <ac:spMk id="3" creationId="{E2187D26-215A-DB01-396A-DD2D3571F019}"/>
          </ac:spMkLst>
        </pc:spChg>
        <pc:spChg chg="mod">
          <ac:chgData name="luis cleto" userId="a76db6c301978307" providerId="LiveId" clId="{77A9CF22-C8A1-495C-8FD3-F314C32AB210}" dt="2026-04-28T17:52:29.387" v="5943" actId="21"/>
          <ac:spMkLst>
            <pc:docMk/>
            <pc:sldMk cId="4220658755" sldId="4232"/>
            <ac:spMk id="5" creationId="{D6930B92-F1AD-5025-04C7-84301BCB876B}"/>
          </ac:spMkLst>
        </pc:spChg>
      </pc:sldChg>
      <pc:sldChg chg="ord">
        <pc:chgData name="luis cleto" userId="a76db6c301978307" providerId="LiveId" clId="{77A9CF22-C8A1-495C-8FD3-F314C32AB210}" dt="2026-04-22T17:27:32.034" v="116"/>
        <pc:sldMkLst>
          <pc:docMk/>
          <pc:sldMk cId="1617428422" sldId="4344"/>
        </pc:sldMkLst>
      </pc:sldChg>
      <pc:sldChg chg="ord">
        <pc:chgData name="luis cleto" userId="a76db6c301978307" providerId="LiveId" clId="{77A9CF22-C8A1-495C-8FD3-F314C32AB210}" dt="2026-04-28T17:43:49.887" v="5744"/>
        <pc:sldMkLst>
          <pc:docMk/>
          <pc:sldMk cId="1657907694" sldId="4370"/>
        </pc:sldMkLst>
      </pc:sldChg>
      <pc:sldChg chg="ord">
        <pc:chgData name="luis cleto" userId="a76db6c301978307" providerId="LiveId" clId="{77A9CF22-C8A1-495C-8FD3-F314C32AB210}" dt="2026-04-28T17:47:12.363" v="5876"/>
        <pc:sldMkLst>
          <pc:docMk/>
          <pc:sldMk cId="680851345" sldId="4385"/>
        </pc:sldMkLst>
      </pc:sldChg>
      <pc:sldChg chg="addSp modSp mod">
        <pc:chgData name="luis cleto" userId="a76db6c301978307" providerId="LiveId" clId="{77A9CF22-C8A1-495C-8FD3-F314C32AB210}" dt="2026-04-28T16:15:23.503" v="5668" actId="1076"/>
        <pc:sldMkLst>
          <pc:docMk/>
          <pc:sldMk cId="1125080425" sldId="4386"/>
        </pc:sldMkLst>
        <pc:spChg chg="add mod">
          <ac:chgData name="luis cleto" userId="a76db6c301978307" providerId="LiveId" clId="{77A9CF22-C8A1-495C-8FD3-F314C32AB210}" dt="2026-04-28T16:15:23.503" v="5668" actId="1076"/>
          <ac:spMkLst>
            <pc:docMk/>
            <pc:sldMk cId="1125080425" sldId="4386"/>
            <ac:spMk id="4" creationId="{D0134303-60C5-02A4-A8D1-C6BA5A482DF9}"/>
          </ac:spMkLst>
        </pc:spChg>
      </pc:sldChg>
      <pc:sldChg chg="addSp modSp new mod">
        <pc:chgData name="luis cleto" userId="a76db6c301978307" providerId="LiveId" clId="{77A9CF22-C8A1-495C-8FD3-F314C32AB210}" dt="2026-04-13T20:08:59.046" v="114" actId="20577"/>
        <pc:sldMkLst>
          <pc:docMk/>
          <pc:sldMk cId="1439227452" sldId="4443"/>
        </pc:sldMkLst>
        <pc:spChg chg="add mod">
          <ac:chgData name="luis cleto" userId="a76db6c301978307" providerId="LiveId" clId="{77A9CF22-C8A1-495C-8FD3-F314C32AB210}" dt="2026-04-13T20:08:59.046" v="114" actId="20577"/>
          <ac:spMkLst>
            <pc:docMk/>
            <pc:sldMk cId="1439227452" sldId="4443"/>
            <ac:spMk id="3" creationId="{2909EEAE-5680-0C61-F975-492D31828DF3}"/>
          </ac:spMkLst>
        </pc:spChg>
        <pc:spChg chg="add mod">
          <ac:chgData name="luis cleto" userId="a76db6c301978307" providerId="LiveId" clId="{77A9CF22-C8A1-495C-8FD3-F314C32AB210}" dt="2026-04-13T20:08:40.301" v="110" actId="14100"/>
          <ac:spMkLst>
            <pc:docMk/>
            <pc:sldMk cId="1439227452" sldId="4443"/>
            <ac:spMk id="5" creationId="{CB154E17-1CA7-5574-A8DA-AA23C262C768}"/>
          </ac:spMkLst>
        </pc:spChg>
      </pc:sldChg>
      <pc:sldChg chg="modSp mod">
        <pc:chgData name="luis cleto" userId="a76db6c301978307" providerId="LiveId" clId="{77A9CF22-C8A1-495C-8FD3-F314C32AB210}" dt="2026-04-28T18:05:32.025" v="6687" actId="20577"/>
        <pc:sldMkLst>
          <pc:docMk/>
          <pc:sldMk cId="2868515512" sldId="4556"/>
        </pc:sldMkLst>
        <pc:spChg chg="mod">
          <ac:chgData name="luis cleto" userId="a76db6c301978307" providerId="LiveId" clId="{77A9CF22-C8A1-495C-8FD3-F314C32AB210}" dt="2026-04-28T18:05:32.025" v="6687" actId="20577"/>
          <ac:spMkLst>
            <pc:docMk/>
            <pc:sldMk cId="2868515512" sldId="4556"/>
            <ac:spMk id="3" creationId="{33AB9291-AA4E-D914-ED14-2723C2AD01DA}"/>
          </ac:spMkLst>
        </pc:spChg>
      </pc:sldChg>
      <pc:sldChg chg="modSp mod">
        <pc:chgData name="luis cleto" userId="a76db6c301978307" providerId="LiveId" clId="{77A9CF22-C8A1-495C-8FD3-F314C32AB210}" dt="2026-04-28T18:16:09.862" v="7380" actId="20577"/>
        <pc:sldMkLst>
          <pc:docMk/>
          <pc:sldMk cId="4021895398" sldId="4557"/>
        </pc:sldMkLst>
        <pc:spChg chg="mod">
          <ac:chgData name="luis cleto" userId="a76db6c301978307" providerId="LiveId" clId="{77A9CF22-C8A1-495C-8FD3-F314C32AB210}" dt="2026-04-28T18:16:09.862" v="7380" actId="20577"/>
          <ac:spMkLst>
            <pc:docMk/>
            <pc:sldMk cId="4021895398" sldId="4557"/>
            <ac:spMk id="3" creationId="{C97042BB-05F9-A23F-7544-F7301B44DCEE}"/>
          </ac:spMkLst>
        </pc:spChg>
      </pc:sldChg>
      <pc:sldChg chg="modSp mod ord">
        <pc:chgData name="luis cleto" userId="a76db6c301978307" providerId="LiveId" clId="{77A9CF22-C8A1-495C-8FD3-F314C32AB210}" dt="2026-04-28T14:47:29.228" v="5246" actId="1076"/>
        <pc:sldMkLst>
          <pc:docMk/>
          <pc:sldMk cId="1239912795" sldId="4619"/>
        </pc:sldMkLst>
        <pc:spChg chg="mod">
          <ac:chgData name="luis cleto" userId="a76db6c301978307" providerId="LiveId" clId="{77A9CF22-C8A1-495C-8FD3-F314C32AB210}" dt="2026-04-28T14:47:29.228" v="5246" actId="1076"/>
          <ac:spMkLst>
            <pc:docMk/>
            <pc:sldMk cId="1239912795" sldId="4619"/>
            <ac:spMk id="3" creationId="{39BA7A76-FCA5-4510-D2AD-85FCA4F49B1F}"/>
          </ac:spMkLst>
        </pc:spChg>
      </pc:sldChg>
      <pc:sldChg chg="addSp modSp new mod">
        <pc:chgData name="luis cleto" userId="a76db6c301978307" providerId="LiveId" clId="{77A9CF22-C8A1-495C-8FD3-F314C32AB210}" dt="2026-04-28T14:25:20.146" v="4594" actId="1076"/>
        <pc:sldMkLst>
          <pc:docMk/>
          <pc:sldMk cId="1505037591" sldId="4626"/>
        </pc:sldMkLst>
        <pc:spChg chg="add mod">
          <ac:chgData name="luis cleto" userId="a76db6c301978307" providerId="LiveId" clId="{77A9CF22-C8A1-495C-8FD3-F314C32AB210}" dt="2026-04-28T14:08:05.159" v="3461" actId="1076"/>
          <ac:spMkLst>
            <pc:docMk/>
            <pc:sldMk cId="1505037591" sldId="4626"/>
            <ac:spMk id="3" creationId="{9F64BB6F-E078-30E0-CF56-E6420F870601}"/>
          </ac:spMkLst>
        </pc:spChg>
        <pc:spChg chg="add mod">
          <ac:chgData name="luis cleto" userId="a76db6c301978307" providerId="LiveId" clId="{77A9CF22-C8A1-495C-8FD3-F314C32AB210}" dt="2026-04-28T14:25:11.176" v="4592" actId="255"/>
          <ac:spMkLst>
            <pc:docMk/>
            <pc:sldMk cId="1505037591" sldId="4626"/>
            <ac:spMk id="5" creationId="{C10E4314-BB90-2542-DC7F-F98D604FC014}"/>
          </ac:spMkLst>
        </pc:spChg>
        <pc:picChg chg="add mod">
          <ac:chgData name="luis cleto" userId="a76db6c301978307" providerId="LiveId" clId="{77A9CF22-C8A1-495C-8FD3-F314C32AB210}" dt="2026-04-28T14:25:13.474" v="4593" actId="1076"/>
          <ac:picMkLst>
            <pc:docMk/>
            <pc:sldMk cId="1505037591" sldId="4626"/>
            <ac:picMk id="6" creationId="{CAB20B15-2F07-5593-9627-D0516054A526}"/>
          </ac:picMkLst>
        </pc:picChg>
        <pc:picChg chg="add mod">
          <ac:chgData name="luis cleto" userId="a76db6c301978307" providerId="LiveId" clId="{77A9CF22-C8A1-495C-8FD3-F314C32AB210}" dt="2026-04-28T14:25:20.146" v="4594" actId="1076"/>
          <ac:picMkLst>
            <pc:docMk/>
            <pc:sldMk cId="1505037591" sldId="4626"/>
            <ac:picMk id="7" creationId="{6BC52D6E-4A06-7073-11E1-BEE1EE7C9B55}"/>
          </ac:picMkLst>
        </pc:picChg>
      </pc:sldChg>
      <pc:sldChg chg="addSp modSp new mod">
        <pc:chgData name="luis cleto" userId="a76db6c301978307" providerId="LiveId" clId="{77A9CF22-C8A1-495C-8FD3-F314C32AB210}" dt="2026-04-28T14:47:56.948" v="5268" actId="5793"/>
        <pc:sldMkLst>
          <pc:docMk/>
          <pc:sldMk cId="2565567699" sldId="4627"/>
        </pc:sldMkLst>
        <pc:spChg chg="add mod">
          <ac:chgData name="luis cleto" userId="a76db6c301978307" providerId="LiveId" clId="{77A9CF22-C8A1-495C-8FD3-F314C32AB210}" dt="2026-04-28T14:47:56.948" v="5268" actId="5793"/>
          <ac:spMkLst>
            <pc:docMk/>
            <pc:sldMk cId="2565567699" sldId="4627"/>
            <ac:spMk id="3" creationId="{7A8E5257-43EC-1D78-4B6D-6C089CA29A11}"/>
          </ac:spMkLst>
        </pc:spChg>
      </pc:sldChg>
      <pc:sldChg chg="addSp modSp new mod">
        <pc:chgData name="luis cleto" userId="a76db6c301978307" providerId="LiveId" clId="{77A9CF22-C8A1-495C-8FD3-F314C32AB210}" dt="2026-04-28T14:37:46.475" v="5123" actId="20577"/>
        <pc:sldMkLst>
          <pc:docMk/>
          <pc:sldMk cId="1497138586" sldId="4628"/>
        </pc:sldMkLst>
        <pc:spChg chg="add mod">
          <ac:chgData name="luis cleto" userId="a76db6c301978307" providerId="LiveId" clId="{77A9CF22-C8A1-495C-8FD3-F314C32AB210}" dt="2026-04-28T14:37:46.475" v="5123" actId="20577"/>
          <ac:spMkLst>
            <pc:docMk/>
            <pc:sldMk cId="1497138586" sldId="4628"/>
            <ac:spMk id="3" creationId="{B89F3F97-C206-54E0-9393-C515B780FCB8}"/>
          </ac:spMkLst>
        </pc:spChg>
      </pc:sldChg>
      <pc:sldChg chg="addSp modSp new mod">
        <pc:chgData name="luis cleto" userId="a76db6c301978307" providerId="LiveId" clId="{77A9CF22-C8A1-495C-8FD3-F314C32AB210}" dt="2026-04-28T14:41:17.924" v="5170" actId="313"/>
        <pc:sldMkLst>
          <pc:docMk/>
          <pc:sldMk cId="1609949193" sldId="4629"/>
        </pc:sldMkLst>
        <pc:spChg chg="add mod">
          <ac:chgData name="luis cleto" userId="a76db6c301978307" providerId="LiveId" clId="{77A9CF22-C8A1-495C-8FD3-F314C32AB210}" dt="2026-04-28T14:41:17.924" v="5170" actId="313"/>
          <ac:spMkLst>
            <pc:docMk/>
            <pc:sldMk cId="1609949193" sldId="4629"/>
            <ac:spMk id="3" creationId="{7BA3B5FA-6B72-8E6E-A565-F60EA1F83A5C}"/>
          </ac:spMkLst>
        </pc:spChg>
      </pc:sldChg>
      <pc:sldChg chg="addSp modSp new mod">
        <pc:chgData name="luis cleto" userId="a76db6c301978307" providerId="LiveId" clId="{77A9CF22-C8A1-495C-8FD3-F314C32AB210}" dt="2026-04-28T14:44:54.035" v="5218" actId="20577"/>
        <pc:sldMkLst>
          <pc:docMk/>
          <pc:sldMk cId="3083266330" sldId="4630"/>
        </pc:sldMkLst>
        <pc:spChg chg="add mod">
          <ac:chgData name="luis cleto" userId="a76db6c301978307" providerId="LiveId" clId="{77A9CF22-C8A1-495C-8FD3-F314C32AB210}" dt="2026-04-28T14:44:54.035" v="5218" actId="20577"/>
          <ac:spMkLst>
            <pc:docMk/>
            <pc:sldMk cId="3083266330" sldId="4630"/>
            <ac:spMk id="3" creationId="{01DDA67E-ADA1-913E-7B17-A695AA4A9F65}"/>
          </ac:spMkLst>
        </pc:spChg>
      </pc:sldChg>
      <pc:sldChg chg="addSp modSp new mod">
        <pc:chgData name="luis cleto" userId="a76db6c301978307" providerId="LiveId" clId="{77A9CF22-C8A1-495C-8FD3-F314C32AB210}" dt="2026-04-28T14:46:18.368" v="5240" actId="255"/>
        <pc:sldMkLst>
          <pc:docMk/>
          <pc:sldMk cId="1849466526" sldId="4631"/>
        </pc:sldMkLst>
        <pc:spChg chg="add mod">
          <ac:chgData name="luis cleto" userId="a76db6c301978307" providerId="LiveId" clId="{77A9CF22-C8A1-495C-8FD3-F314C32AB210}" dt="2026-04-28T14:46:18.368" v="5240" actId="255"/>
          <ac:spMkLst>
            <pc:docMk/>
            <pc:sldMk cId="1849466526" sldId="4631"/>
            <ac:spMk id="3" creationId="{3DADBF31-DA53-1F0F-F4D5-A850AEC2A99A}"/>
          </ac:spMkLst>
        </pc:spChg>
      </pc:sldChg>
      <pc:sldChg chg="addSp modSp new mod">
        <pc:chgData name="luis cleto" userId="a76db6c301978307" providerId="LiveId" clId="{77A9CF22-C8A1-495C-8FD3-F314C32AB210}" dt="2026-04-28T16:04:57.567" v="5614" actId="1076"/>
        <pc:sldMkLst>
          <pc:docMk/>
          <pc:sldMk cId="2931231905" sldId="4636"/>
        </pc:sldMkLst>
        <pc:spChg chg="add mod">
          <ac:chgData name="luis cleto" userId="a76db6c301978307" providerId="LiveId" clId="{77A9CF22-C8A1-495C-8FD3-F314C32AB210}" dt="2026-04-28T16:04:12.009" v="5609" actId="1076"/>
          <ac:spMkLst>
            <pc:docMk/>
            <pc:sldMk cId="2931231905" sldId="4636"/>
            <ac:spMk id="3" creationId="{FE2C9640-77C8-4588-C0D0-F1CEE5D96C8C}"/>
          </ac:spMkLst>
        </pc:spChg>
        <pc:graphicFrameChg chg="add mod modGraphic">
          <ac:chgData name="luis cleto" userId="a76db6c301978307" providerId="LiveId" clId="{77A9CF22-C8A1-495C-8FD3-F314C32AB210}" dt="2026-04-28T16:04:57.567" v="5614" actId="1076"/>
          <ac:graphicFrameMkLst>
            <pc:docMk/>
            <pc:sldMk cId="2931231905" sldId="4636"/>
            <ac:graphicFrameMk id="2" creationId="{E787571D-E2C5-CF3A-E5CE-74912B36F82F}"/>
          </ac:graphicFrameMkLst>
        </pc:graphicFrameChg>
      </pc:sldChg>
      <pc:sldChg chg="addSp modSp new mod">
        <pc:chgData name="luis cleto" userId="a76db6c301978307" providerId="LiveId" clId="{77A9CF22-C8A1-495C-8FD3-F314C32AB210}" dt="2026-04-28T16:06:58.023" v="5623" actId="1076"/>
        <pc:sldMkLst>
          <pc:docMk/>
          <pc:sldMk cId="2771201790" sldId="4637"/>
        </pc:sldMkLst>
        <pc:spChg chg="add mod">
          <ac:chgData name="luis cleto" userId="a76db6c301978307" providerId="LiveId" clId="{77A9CF22-C8A1-495C-8FD3-F314C32AB210}" dt="2026-04-28T16:06:58.023" v="5623" actId="1076"/>
          <ac:spMkLst>
            <pc:docMk/>
            <pc:sldMk cId="2771201790" sldId="4637"/>
            <ac:spMk id="3" creationId="{DBDB8435-4EBB-27F8-40F2-CD3CA9E497D2}"/>
          </ac:spMkLst>
        </pc:spChg>
      </pc:sldChg>
      <pc:sldChg chg="addSp modSp new mod">
        <pc:chgData name="luis cleto" userId="a76db6c301978307" providerId="LiveId" clId="{77A9CF22-C8A1-495C-8FD3-F314C32AB210}" dt="2026-04-28T16:07:52.837" v="5629" actId="255"/>
        <pc:sldMkLst>
          <pc:docMk/>
          <pc:sldMk cId="4247347760" sldId="4638"/>
        </pc:sldMkLst>
        <pc:spChg chg="add mod">
          <ac:chgData name="luis cleto" userId="a76db6c301978307" providerId="LiveId" clId="{77A9CF22-C8A1-495C-8FD3-F314C32AB210}" dt="2026-04-28T16:07:52.837" v="5629" actId="255"/>
          <ac:spMkLst>
            <pc:docMk/>
            <pc:sldMk cId="4247347760" sldId="4638"/>
            <ac:spMk id="3" creationId="{F006A7ED-7AC1-37E1-E253-ADF8DD26C886}"/>
          </ac:spMkLst>
        </pc:spChg>
      </pc:sldChg>
      <pc:sldChg chg="addSp modSp new mod">
        <pc:chgData name="luis cleto" userId="a76db6c301978307" providerId="LiveId" clId="{77A9CF22-C8A1-495C-8FD3-F314C32AB210}" dt="2026-04-28T16:09:09.343" v="5636" actId="255"/>
        <pc:sldMkLst>
          <pc:docMk/>
          <pc:sldMk cId="594308341" sldId="4639"/>
        </pc:sldMkLst>
        <pc:spChg chg="add mod">
          <ac:chgData name="luis cleto" userId="a76db6c301978307" providerId="LiveId" clId="{77A9CF22-C8A1-495C-8FD3-F314C32AB210}" dt="2026-04-28T16:09:09.343" v="5636" actId="255"/>
          <ac:spMkLst>
            <pc:docMk/>
            <pc:sldMk cId="594308341" sldId="4639"/>
            <ac:spMk id="3" creationId="{F2FC0611-3D7A-15E0-3FE4-4C764E4CC766}"/>
          </ac:spMkLst>
        </pc:spChg>
      </pc:sldChg>
      <pc:sldChg chg="addSp modSp new mod">
        <pc:chgData name="luis cleto" userId="a76db6c301978307" providerId="LiveId" clId="{77A9CF22-C8A1-495C-8FD3-F314C32AB210}" dt="2026-04-28T17:46:05.757" v="5874" actId="20577"/>
        <pc:sldMkLst>
          <pc:docMk/>
          <pc:sldMk cId="1746560648" sldId="4640"/>
        </pc:sldMkLst>
        <pc:spChg chg="add mod">
          <ac:chgData name="luis cleto" userId="a76db6c301978307" providerId="LiveId" clId="{77A9CF22-C8A1-495C-8FD3-F314C32AB210}" dt="2026-04-28T17:46:05.757" v="5874" actId="20577"/>
          <ac:spMkLst>
            <pc:docMk/>
            <pc:sldMk cId="1746560648" sldId="4640"/>
            <ac:spMk id="3" creationId="{DC04766D-FCE1-9FA2-06F1-CDE723368438}"/>
          </ac:spMkLst>
        </pc:spChg>
      </pc:sldChg>
      <pc:sldChg chg="addSp modSp new mod">
        <pc:chgData name="luis cleto" userId="a76db6c301978307" providerId="LiveId" clId="{77A9CF22-C8A1-495C-8FD3-F314C32AB210}" dt="2026-04-28T16:11:19.327" v="5650" actId="1076"/>
        <pc:sldMkLst>
          <pc:docMk/>
          <pc:sldMk cId="3919219646" sldId="4641"/>
        </pc:sldMkLst>
        <pc:spChg chg="add mod">
          <ac:chgData name="luis cleto" userId="a76db6c301978307" providerId="LiveId" clId="{77A9CF22-C8A1-495C-8FD3-F314C32AB210}" dt="2026-04-28T16:11:19.327" v="5650" actId="1076"/>
          <ac:spMkLst>
            <pc:docMk/>
            <pc:sldMk cId="3919219646" sldId="4641"/>
            <ac:spMk id="3" creationId="{09A7769A-CC7C-C905-FBCC-750BE73961B9}"/>
          </ac:spMkLst>
        </pc:spChg>
      </pc:sldChg>
      <pc:sldChg chg="addSp modSp new mod">
        <pc:chgData name="luis cleto" userId="a76db6c301978307" providerId="LiveId" clId="{77A9CF22-C8A1-495C-8FD3-F314C32AB210}" dt="2026-04-28T16:13:45.741" v="5658" actId="21"/>
        <pc:sldMkLst>
          <pc:docMk/>
          <pc:sldMk cId="1568322001" sldId="4642"/>
        </pc:sldMkLst>
        <pc:spChg chg="add mod">
          <ac:chgData name="luis cleto" userId="a76db6c301978307" providerId="LiveId" clId="{77A9CF22-C8A1-495C-8FD3-F314C32AB210}" dt="2026-04-28T16:13:45.741" v="5658" actId="21"/>
          <ac:spMkLst>
            <pc:docMk/>
            <pc:sldMk cId="1568322001" sldId="4642"/>
            <ac:spMk id="3" creationId="{1758944B-BDEC-6B0B-4600-60D5A0780716}"/>
          </ac:spMkLst>
        </pc:spChg>
        <pc:spChg chg="add mod">
          <ac:chgData name="luis cleto" userId="a76db6c301978307" providerId="LiveId" clId="{77A9CF22-C8A1-495C-8FD3-F314C32AB210}" dt="2026-04-28T16:13:36.135" v="5657" actId="1076"/>
          <ac:spMkLst>
            <pc:docMk/>
            <pc:sldMk cId="1568322001" sldId="4642"/>
            <ac:spMk id="5" creationId="{D9D29639-8FDD-5B1E-422D-946E4639207B}"/>
          </ac:spMkLst>
        </pc:spChg>
      </pc:sldChg>
      <pc:sldChg chg="addSp modSp new mod">
        <pc:chgData name="luis cleto" userId="a76db6c301978307" providerId="LiveId" clId="{77A9CF22-C8A1-495C-8FD3-F314C32AB210}" dt="2026-04-28T17:48:16.745" v="5877" actId="255"/>
        <pc:sldMkLst>
          <pc:docMk/>
          <pc:sldMk cId="5416467" sldId="4643"/>
        </pc:sldMkLst>
        <pc:spChg chg="add mod">
          <ac:chgData name="luis cleto" userId="a76db6c301978307" providerId="LiveId" clId="{77A9CF22-C8A1-495C-8FD3-F314C32AB210}" dt="2026-04-28T17:48:16.745" v="5877" actId="255"/>
          <ac:spMkLst>
            <pc:docMk/>
            <pc:sldMk cId="5416467" sldId="4643"/>
            <ac:spMk id="3" creationId="{A857ED15-EFF0-9B15-9E3E-131E2A6DB395}"/>
          </ac:spMkLst>
        </pc:spChg>
      </pc:sldChg>
      <pc:sldChg chg="addSp modSp new mod">
        <pc:chgData name="luis cleto" userId="a76db6c301978307" providerId="LiveId" clId="{77A9CF22-C8A1-495C-8FD3-F314C32AB210}" dt="2026-04-28T17:48:28.990" v="5878" actId="21"/>
        <pc:sldMkLst>
          <pc:docMk/>
          <pc:sldMk cId="1162560570" sldId="4644"/>
        </pc:sldMkLst>
        <pc:spChg chg="add mod">
          <ac:chgData name="luis cleto" userId="a76db6c301978307" providerId="LiveId" clId="{77A9CF22-C8A1-495C-8FD3-F314C32AB210}" dt="2026-04-28T17:48:28.990" v="5878" actId="21"/>
          <ac:spMkLst>
            <pc:docMk/>
            <pc:sldMk cId="1162560570" sldId="4644"/>
            <ac:spMk id="3" creationId="{BBA5B0DE-6977-8AAF-813B-F944F10F9F83}"/>
          </ac:spMkLst>
        </pc:spChg>
        <pc:picChg chg="add mod">
          <ac:chgData name="luis cleto" userId="a76db6c301978307" providerId="LiveId" clId="{77A9CF22-C8A1-495C-8FD3-F314C32AB210}" dt="2026-04-28T16:24:13.081" v="5724" actId="1076"/>
          <ac:picMkLst>
            <pc:docMk/>
            <pc:sldMk cId="1162560570" sldId="4644"/>
            <ac:picMk id="4" creationId="{E09E0A8A-0C24-4592-EA55-2F4902F68434}"/>
          </ac:picMkLst>
        </pc:picChg>
      </pc:sldChg>
      <pc:sldChg chg="addSp modSp new mod">
        <pc:chgData name="luis cleto" userId="a76db6c301978307" providerId="LiveId" clId="{77A9CF22-C8A1-495C-8FD3-F314C32AB210}" dt="2026-04-28T17:48:37.163" v="5879" actId="21"/>
        <pc:sldMkLst>
          <pc:docMk/>
          <pc:sldMk cId="3197964543" sldId="4645"/>
        </pc:sldMkLst>
        <pc:spChg chg="add mod">
          <ac:chgData name="luis cleto" userId="a76db6c301978307" providerId="LiveId" clId="{77A9CF22-C8A1-495C-8FD3-F314C32AB210}" dt="2026-04-28T17:48:37.163" v="5879" actId="21"/>
          <ac:spMkLst>
            <pc:docMk/>
            <pc:sldMk cId="3197964543" sldId="4645"/>
            <ac:spMk id="3" creationId="{F3E81EFC-4B47-133E-E571-FCE2CAE8BC93}"/>
          </ac:spMkLst>
        </pc:spChg>
        <pc:picChg chg="add mod">
          <ac:chgData name="luis cleto" userId="a76db6c301978307" providerId="LiveId" clId="{77A9CF22-C8A1-495C-8FD3-F314C32AB210}" dt="2026-04-28T16:24:43.630" v="5730" actId="14100"/>
          <ac:picMkLst>
            <pc:docMk/>
            <pc:sldMk cId="3197964543" sldId="4645"/>
            <ac:picMk id="4" creationId="{CF8A1346-4C64-740E-AB76-D9ECC47CF801}"/>
          </ac:picMkLst>
        </pc:picChg>
      </pc:sldChg>
      <pc:sldChg chg="addSp modSp new mod">
        <pc:chgData name="luis cleto" userId="a76db6c301978307" providerId="LiveId" clId="{77A9CF22-C8A1-495C-8FD3-F314C32AB210}" dt="2026-04-28T17:48:58.232" v="5880" actId="21"/>
        <pc:sldMkLst>
          <pc:docMk/>
          <pc:sldMk cId="471567931" sldId="4646"/>
        </pc:sldMkLst>
        <pc:spChg chg="add mod">
          <ac:chgData name="luis cleto" userId="a76db6c301978307" providerId="LiveId" clId="{77A9CF22-C8A1-495C-8FD3-F314C32AB210}" dt="2026-04-28T17:48:58.232" v="5880" actId="21"/>
          <ac:spMkLst>
            <pc:docMk/>
            <pc:sldMk cId="471567931" sldId="4646"/>
            <ac:spMk id="3" creationId="{D699D3BD-5119-59C3-E662-BAD76D74FB23}"/>
          </ac:spMkLst>
        </pc:spChg>
        <pc:picChg chg="add mod">
          <ac:chgData name="luis cleto" userId="a76db6c301978307" providerId="LiveId" clId="{77A9CF22-C8A1-495C-8FD3-F314C32AB210}" dt="2026-04-28T16:25:16.654" v="5735" actId="1076"/>
          <ac:picMkLst>
            <pc:docMk/>
            <pc:sldMk cId="471567931" sldId="4646"/>
            <ac:picMk id="4" creationId="{286C2EED-73BE-C6AE-48A1-B29DD16A7275}"/>
          </ac:picMkLst>
        </pc:picChg>
      </pc:sldChg>
      <pc:sldChg chg="addSp modSp new mod">
        <pc:chgData name="luis cleto" userId="a76db6c301978307" providerId="LiveId" clId="{77A9CF22-C8A1-495C-8FD3-F314C32AB210}" dt="2026-04-28T17:49:07.711" v="5881" actId="21"/>
        <pc:sldMkLst>
          <pc:docMk/>
          <pc:sldMk cId="1427171417" sldId="4647"/>
        </pc:sldMkLst>
        <pc:spChg chg="add mod">
          <ac:chgData name="luis cleto" userId="a76db6c301978307" providerId="LiveId" clId="{77A9CF22-C8A1-495C-8FD3-F314C32AB210}" dt="2026-04-28T17:49:07.711" v="5881" actId="21"/>
          <ac:spMkLst>
            <pc:docMk/>
            <pc:sldMk cId="1427171417" sldId="4647"/>
            <ac:spMk id="3" creationId="{BDD69D62-E000-99DB-F97C-F2DEEA999AE3}"/>
          </ac:spMkLst>
        </pc:spChg>
        <pc:picChg chg="add mod">
          <ac:chgData name="luis cleto" userId="a76db6c301978307" providerId="LiveId" clId="{77A9CF22-C8A1-495C-8FD3-F314C32AB210}" dt="2026-04-28T16:25:45.235" v="5741" actId="14100"/>
          <ac:picMkLst>
            <pc:docMk/>
            <pc:sldMk cId="1427171417" sldId="4647"/>
            <ac:picMk id="4" creationId="{05CFFB82-5A25-2012-A07E-2DE41AD7B685}"/>
          </ac:picMkLst>
        </pc:picChg>
      </pc:sldChg>
      <pc:sldChg chg="addSp modSp new mod">
        <pc:chgData name="luis cleto" userId="a76db6c301978307" providerId="LiveId" clId="{77A9CF22-C8A1-495C-8FD3-F314C32AB210}" dt="2026-04-28T16:19:27.912" v="5704" actId="1076"/>
        <pc:sldMkLst>
          <pc:docMk/>
          <pc:sldMk cId="3468353633" sldId="4649"/>
        </pc:sldMkLst>
        <pc:spChg chg="add mod">
          <ac:chgData name="luis cleto" userId="a76db6c301978307" providerId="LiveId" clId="{77A9CF22-C8A1-495C-8FD3-F314C32AB210}" dt="2026-04-28T16:19:27.912" v="5704" actId="1076"/>
          <ac:spMkLst>
            <pc:docMk/>
            <pc:sldMk cId="3468353633" sldId="4649"/>
            <ac:spMk id="3" creationId="{1FCD89E7-7694-5231-EB8F-D0DF241D664C}"/>
          </ac:spMkLst>
        </pc:spChg>
      </pc:sldChg>
      <pc:sldChg chg="addSp modSp new mod">
        <pc:chgData name="luis cleto" userId="a76db6c301978307" providerId="LiveId" clId="{77A9CF22-C8A1-495C-8FD3-F314C32AB210}" dt="2026-04-28T16:20:17.984" v="5709" actId="255"/>
        <pc:sldMkLst>
          <pc:docMk/>
          <pc:sldMk cId="2897661320" sldId="4650"/>
        </pc:sldMkLst>
        <pc:spChg chg="add mod">
          <ac:chgData name="luis cleto" userId="a76db6c301978307" providerId="LiveId" clId="{77A9CF22-C8A1-495C-8FD3-F314C32AB210}" dt="2026-04-28T16:20:17.984" v="5709" actId="255"/>
          <ac:spMkLst>
            <pc:docMk/>
            <pc:sldMk cId="2897661320" sldId="4650"/>
            <ac:spMk id="3" creationId="{8DA07F14-C429-1661-720B-D9C45CC9632B}"/>
          </ac:spMkLst>
        </pc:spChg>
      </pc:sldChg>
      <pc:sldChg chg="addSp modSp new mod">
        <pc:chgData name="luis cleto" userId="a76db6c301978307" providerId="LiveId" clId="{77A9CF22-C8A1-495C-8FD3-F314C32AB210}" dt="2026-04-28T16:21:27.184" v="5716" actId="255"/>
        <pc:sldMkLst>
          <pc:docMk/>
          <pc:sldMk cId="3830890910" sldId="4651"/>
        </pc:sldMkLst>
        <pc:spChg chg="add mod">
          <ac:chgData name="luis cleto" userId="a76db6c301978307" providerId="LiveId" clId="{77A9CF22-C8A1-495C-8FD3-F314C32AB210}" dt="2026-04-28T16:21:27.184" v="5716" actId="255"/>
          <ac:spMkLst>
            <pc:docMk/>
            <pc:sldMk cId="3830890910" sldId="4651"/>
            <ac:spMk id="3" creationId="{CE583066-373B-BA75-E2FA-BC81F3AD3EBD}"/>
          </ac:spMkLst>
        </pc:spChg>
      </pc:sldChg>
      <pc:sldChg chg="modSp mod">
        <pc:chgData name="luis cleto" userId="a76db6c301978307" providerId="LiveId" clId="{77A9CF22-C8A1-495C-8FD3-F314C32AB210}" dt="2026-05-05T14:40:44.812" v="12154" actId="20577"/>
        <pc:sldMkLst>
          <pc:docMk/>
          <pc:sldMk cId="67936017" sldId="4717"/>
        </pc:sldMkLst>
        <pc:spChg chg="mod">
          <ac:chgData name="luis cleto" userId="a76db6c301978307" providerId="LiveId" clId="{77A9CF22-C8A1-495C-8FD3-F314C32AB210}" dt="2026-05-05T14:40:44.812" v="12154" actId="20577"/>
          <ac:spMkLst>
            <pc:docMk/>
            <pc:sldMk cId="67936017" sldId="4717"/>
            <ac:spMk id="3" creationId="{89DBF849-45B4-176B-9026-804A87C4C404}"/>
          </ac:spMkLst>
        </pc:spChg>
      </pc:sldChg>
      <pc:sldChg chg="delSp modSp add mod">
        <pc:chgData name="luis cleto" userId="a76db6c301978307" providerId="LiveId" clId="{77A9CF22-C8A1-495C-8FD3-F314C32AB210}" dt="2026-05-04T11:47:51.122" v="12152" actId="1076"/>
        <pc:sldMkLst>
          <pc:docMk/>
          <pc:sldMk cId="476662572" sldId="4734"/>
        </pc:sldMkLst>
        <pc:spChg chg="mod">
          <ac:chgData name="luis cleto" userId="a76db6c301978307" providerId="LiveId" clId="{77A9CF22-C8A1-495C-8FD3-F314C32AB210}" dt="2026-05-04T11:32:46.448" v="11729" actId="21"/>
          <ac:spMkLst>
            <pc:docMk/>
            <pc:sldMk cId="476662572" sldId="4734"/>
            <ac:spMk id="3" creationId="{88FD0E21-4A23-2200-CC7D-249EE71F1DDB}"/>
          </ac:spMkLst>
        </pc:spChg>
        <pc:spChg chg="mod">
          <ac:chgData name="luis cleto" userId="a76db6c301978307" providerId="LiveId" clId="{77A9CF22-C8A1-495C-8FD3-F314C32AB210}" dt="2026-05-04T11:47:51.122" v="12152" actId="1076"/>
          <ac:spMkLst>
            <pc:docMk/>
            <pc:sldMk cId="476662572" sldId="4734"/>
            <ac:spMk id="5" creationId="{047D25F1-145A-6ED2-99D4-6C039B5FB7E5}"/>
          </ac:spMkLst>
        </pc:spChg>
        <pc:spChg chg="mod">
          <ac:chgData name="luis cleto" userId="a76db6c301978307" providerId="LiveId" clId="{77A9CF22-C8A1-495C-8FD3-F314C32AB210}" dt="2026-05-04T11:47:28.452" v="12149" actId="1076"/>
          <ac:spMkLst>
            <pc:docMk/>
            <pc:sldMk cId="476662572" sldId="4734"/>
            <ac:spMk id="7" creationId="{B25D0DE4-9A4F-CF3E-71B1-6C9604BA914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35B752-DF2F-45A4-BC74-D95CFFA08C46}"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35AECEDF-5054-4E65-BD8A-2C8A003AD086}">
      <dgm:prSet/>
      <dgm:spPr/>
      <dgm:t>
        <a:bodyPr/>
        <a:lstStyle/>
        <a:p>
          <a:pPr>
            <a:defRPr b="1"/>
          </a:pPr>
          <a:r>
            <a:rPr lang="en-US" dirty="0"/>
            <a:t>Submit</a:t>
          </a:r>
        </a:p>
      </dgm:t>
    </dgm:pt>
    <dgm:pt modelId="{C82CB5CF-BDCD-4653-A6ED-0D967FF4E011}" type="parTrans" cxnId="{F939D3CD-B7C3-4F98-9CFF-4034DA274EE3}">
      <dgm:prSet/>
      <dgm:spPr/>
      <dgm:t>
        <a:bodyPr/>
        <a:lstStyle/>
        <a:p>
          <a:endParaRPr lang="en-US"/>
        </a:p>
      </dgm:t>
    </dgm:pt>
    <dgm:pt modelId="{C1607595-3132-4392-B249-D1B0326A7D6D}" type="sibTrans" cxnId="{F939D3CD-B7C3-4F98-9CFF-4034DA274EE3}">
      <dgm:prSet/>
      <dgm:spPr/>
      <dgm:t>
        <a:bodyPr/>
        <a:lstStyle/>
        <a:p>
          <a:endParaRPr lang="en-US"/>
        </a:p>
      </dgm:t>
    </dgm:pt>
    <dgm:pt modelId="{A593D154-20D8-4F4E-9958-C3B40313A524}">
      <dgm:prSet/>
      <dgm:spPr/>
      <dgm:t>
        <a:bodyPr/>
        <a:lstStyle/>
        <a:p>
          <a:r>
            <a:rPr lang="en-US" dirty="0"/>
            <a:t>Submit questions or comments to itssimple2023@gmail. com</a:t>
          </a:r>
        </a:p>
      </dgm:t>
    </dgm:pt>
    <dgm:pt modelId="{BC74B1FE-6BC6-4536-A3E8-7ACFBAAFD742}" type="parTrans" cxnId="{4730D3BC-24BE-4269-BAC6-6998B568C532}">
      <dgm:prSet/>
      <dgm:spPr/>
      <dgm:t>
        <a:bodyPr/>
        <a:lstStyle/>
        <a:p>
          <a:endParaRPr lang="en-US"/>
        </a:p>
      </dgm:t>
    </dgm:pt>
    <dgm:pt modelId="{5C4A9C5E-5E93-4A8D-9475-0BB2CD501955}" type="sibTrans" cxnId="{4730D3BC-24BE-4269-BAC6-6998B568C532}">
      <dgm:prSet/>
      <dgm:spPr/>
      <dgm:t>
        <a:bodyPr/>
        <a:lstStyle/>
        <a:p>
          <a:endParaRPr lang="en-US"/>
        </a:p>
      </dgm:t>
    </dgm:pt>
    <dgm:pt modelId="{F0CD7E57-2B7F-4173-BD9E-0BA93195A457}">
      <dgm:prSet/>
      <dgm:spPr/>
      <dgm:t>
        <a:bodyPr/>
        <a:lstStyle/>
        <a:p>
          <a:pPr>
            <a:defRPr b="1"/>
          </a:pPr>
          <a:r>
            <a:rPr lang="en-US" dirty="0"/>
            <a:t>Use</a:t>
          </a:r>
        </a:p>
      </dgm:t>
    </dgm:pt>
    <dgm:pt modelId="{F47A0C5B-2982-49C2-8997-544F5CC52875}" type="parTrans" cxnId="{00781D26-1AB2-4110-B234-E65CC6673FC4}">
      <dgm:prSet/>
      <dgm:spPr/>
      <dgm:t>
        <a:bodyPr/>
        <a:lstStyle/>
        <a:p>
          <a:endParaRPr lang="en-US"/>
        </a:p>
      </dgm:t>
    </dgm:pt>
    <dgm:pt modelId="{1F71DB92-8938-4A6D-B4BC-EF07EA4E5785}" type="sibTrans" cxnId="{00781D26-1AB2-4110-B234-E65CC6673FC4}">
      <dgm:prSet/>
      <dgm:spPr/>
      <dgm:t>
        <a:bodyPr/>
        <a:lstStyle/>
        <a:p>
          <a:endParaRPr lang="en-US"/>
        </a:p>
      </dgm:t>
    </dgm:pt>
    <dgm:pt modelId="{EA3D3D75-4F12-40E1-B3D0-76ECF6C9BABE}">
      <dgm:prSet/>
      <dgm:spPr/>
      <dgm:t>
        <a:bodyPr/>
        <a:lstStyle/>
        <a:p>
          <a:r>
            <a:rPr lang="en-US" dirty="0"/>
            <a:t>Use all your tools: crisis plans,  chain analysis, rational mind remediations, and goals diary cards.</a:t>
          </a:r>
        </a:p>
      </dgm:t>
    </dgm:pt>
    <dgm:pt modelId="{FA300029-2EDD-488E-97D0-DC80ADE0371C}" type="parTrans" cxnId="{2368FF30-8F6D-49FB-B149-DD18E8077094}">
      <dgm:prSet/>
      <dgm:spPr/>
      <dgm:t>
        <a:bodyPr/>
        <a:lstStyle/>
        <a:p>
          <a:endParaRPr lang="en-US"/>
        </a:p>
      </dgm:t>
    </dgm:pt>
    <dgm:pt modelId="{C7C5232B-C963-4E97-BFCF-6970932031B9}" type="sibTrans" cxnId="{2368FF30-8F6D-49FB-B149-DD18E8077094}">
      <dgm:prSet/>
      <dgm:spPr/>
      <dgm:t>
        <a:bodyPr/>
        <a:lstStyle/>
        <a:p>
          <a:endParaRPr lang="en-US"/>
        </a:p>
      </dgm:t>
    </dgm:pt>
    <dgm:pt modelId="{6722272F-287C-4D55-BFE8-4F35D407210B}">
      <dgm:prSet/>
      <dgm:spPr/>
      <dgm:t>
        <a:bodyPr/>
        <a:lstStyle/>
        <a:p>
          <a:pPr>
            <a:defRPr b="1"/>
          </a:pPr>
          <a:r>
            <a:rPr lang="en-US" dirty="0"/>
            <a:t>Continue</a:t>
          </a:r>
        </a:p>
      </dgm:t>
    </dgm:pt>
    <dgm:pt modelId="{6A9E7044-3593-403A-B02A-22645DB41B7F}" type="parTrans" cxnId="{2FBC3A72-3E15-45F6-AD62-7734C72E3F0F}">
      <dgm:prSet/>
      <dgm:spPr/>
      <dgm:t>
        <a:bodyPr/>
        <a:lstStyle/>
        <a:p>
          <a:endParaRPr lang="en-US"/>
        </a:p>
      </dgm:t>
    </dgm:pt>
    <dgm:pt modelId="{AB947AE1-A830-4F78-91EE-389F315EE377}" type="sibTrans" cxnId="{2FBC3A72-3E15-45F6-AD62-7734C72E3F0F}">
      <dgm:prSet/>
      <dgm:spPr/>
      <dgm:t>
        <a:bodyPr/>
        <a:lstStyle/>
        <a:p>
          <a:endParaRPr lang="en-US"/>
        </a:p>
      </dgm:t>
    </dgm:pt>
    <dgm:pt modelId="{FA697FD3-3390-431F-AD0E-C041F7506070}">
      <dgm:prSet/>
      <dgm:spPr/>
      <dgm:t>
        <a:bodyPr/>
        <a:lstStyle/>
        <a:p>
          <a:r>
            <a:rPr lang="en-US" dirty="0"/>
            <a:t>Continue tracking all the skills you’ve learned using your skills lists. Practice them.</a:t>
          </a:r>
        </a:p>
      </dgm:t>
    </dgm:pt>
    <dgm:pt modelId="{6E112C0F-12ED-4F8D-8394-00E8CAA6A0C1}" type="parTrans" cxnId="{E749AABF-F19F-4A88-81DC-A8A82646692C}">
      <dgm:prSet/>
      <dgm:spPr/>
      <dgm:t>
        <a:bodyPr/>
        <a:lstStyle/>
        <a:p>
          <a:endParaRPr lang="en-US"/>
        </a:p>
      </dgm:t>
    </dgm:pt>
    <dgm:pt modelId="{8805ED4B-5073-481F-9924-5C8F5A4A91A9}" type="sibTrans" cxnId="{E749AABF-F19F-4A88-81DC-A8A82646692C}">
      <dgm:prSet/>
      <dgm:spPr/>
      <dgm:t>
        <a:bodyPr/>
        <a:lstStyle/>
        <a:p>
          <a:endParaRPr lang="en-US"/>
        </a:p>
      </dgm:t>
    </dgm:pt>
    <dgm:pt modelId="{62699604-EBD8-4AFC-84D3-53079252F2E3}" type="pres">
      <dgm:prSet presAssocID="{CE35B752-DF2F-45A4-BC74-D95CFFA08C46}" presName="Name0" presStyleCnt="0">
        <dgm:presLayoutVars>
          <dgm:dir/>
          <dgm:animLvl val="lvl"/>
          <dgm:resizeHandles val="exact"/>
        </dgm:presLayoutVars>
      </dgm:prSet>
      <dgm:spPr/>
    </dgm:pt>
    <dgm:pt modelId="{4B0AC44D-32B9-41E3-A22B-114FD85385B7}" type="pres">
      <dgm:prSet presAssocID="{35AECEDF-5054-4E65-BD8A-2C8A003AD086}" presName="linNode" presStyleCnt="0"/>
      <dgm:spPr/>
    </dgm:pt>
    <dgm:pt modelId="{341D29EF-1F0C-451A-AA9F-5D024F4AAB86}" type="pres">
      <dgm:prSet presAssocID="{35AECEDF-5054-4E65-BD8A-2C8A003AD086}" presName="parentText" presStyleLbl="node1" presStyleIdx="0" presStyleCnt="3">
        <dgm:presLayoutVars>
          <dgm:chMax val="1"/>
          <dgm:bulletEnabled val="1"/>
        </dgm:presLayoutVars>
      </dgm:prSet>
      <dgm:spPr/>
    </dgm:pt>
    <dgm:pt modelId="{F9B57863-381F-42BE-9E07-DD0E82882884}" type="pres">
      <dgm:prSet presAssocID="{35AECEDF-5054-4E65-BD8A-2C8A003AD086}" presName="descendantText" presStyleLbl="alignAccFollowNode1" presStyleIdx="0" presStyleCnt="3">
        <dgm:presLayoutVars>
          <dgm:bulletEnabled val="1"/>
        </dgm:presLayoutVars>
      </dgm:prSet>
      <dgm:spPr/>
    </dgm:pt>
    <dgm:pt modelId="{9DD732F9-859F-4C4A-BB64-3AD51B4DCCE5}" type="pres">
      <dgm:prSet presAssocID="{C1607595-3132-4392-B249-D1B0326A7D6D}" presName="sp" presStyleCnt="0"/>
      <dgm:spPr/>
    </dgm:pt>
    <dgm:pt modelId="{B7766D62-402B-4DFF-8FC8-C6E5197D6B68}" type="pres">
      <dgm:prSet presAssocID="{F0CD7E57-2B7F-4173-BD9E-0BA93195A457}" presName="linNode" presStyleCnt="0"/>
      <dgm:spPr/>
    </dgm:pt>
    <dgm:pt modelId="{B2442C1B-400C-46CD-9121-49755BFC50D6}" type="pres">
      <dgm:prSet presAssocID="{F0CD7E57-2B7F-4173-BD9E-0BA93195A457}" presName="parentText" presStyleLbl="node1" presStyleIdx="1" presStyleCnt="3">
        <dgm:presLayoutVars>
          <dgm:chMax val="1"/>
          <dgm:bulletEnabled val="1"/>
        </dgm:presLayoutVars>
      </dgm:prSet>
      <dgm:spPr/>
    </dgm:pt>
    <dgm:pt modelId="{3CE577EE-6500-4027-86F6-F1437E53A8D6}" type="pres">
      <dgm:prSet presAssocID="{F0CD7E57-2B7F-4173-BD9E-0BA93195A457}" presName="descendantText" presStyleLbl="alignAccFollowNode1" presStyleIdx="1" presStyleCnt="3">
        <dgm:presLayoutVars>
          <dgm:bulletEnabled val="1"/>
        </dgm:presLayoutVars>
      </dgm:prSet>
      <dgm:spPr/>
    </dgm:pt>
    <dgm:pt modelId="{F10DF75E-8E40-43FD-8EA6-EDDF682FFA60}" type="pres">
      <dgm:prSet presAssocID="{1F71DB92-8938-4A6D-B4BC-EF07EA4E5785}" presName="sp" presStyleCnt="0"/>
      <dgm:spPr/>
    </dgm:pt>
    <dgm:pt modelId="{2CF32E9D-72C0-4D3F-A533-812E0C876518}" type="pres">
      <dgm:prSet presAssocID="{6722272F-287C-4D55-BFE8-4F35D407210B}" presName="linNode" presStyleCnt="0"/>
      <dgm:spPr/>
    </dgm:pt>
    <dgm:pt modelId="{0ED093A1-71EF-4163-8694-5744159F74FB}" type="pres">
      <dgm:prSet presAssocID="{6722272F-287C-4D55-BFE8-4F35D407210B}" presName="parentText" presStyleLbl="node1" presStyleIdx="2" presStyleCnt="3">
        <dgm:presLayoutVars>
          <dgm:chMax val="1"/>
          <dgm:bulletEnabled val="1"/>
        </dgm:presLayoutVars>
      </dgm:prSet>
      <dgm:spPr/>
    </dgm:pt>
    <dgm:pt modelId="{65412394-2FD5-4A8F-800A-188E071E1B05}" type="pres">
      <dgm:prSet presAssocID="{6722272F-287C-4D55-BFE8-4F35D407210B}" presName="descendantText" presStyleLbl="alignAccFollowNode1" presStyleIdx="2" presStyleCnt="3">
        <dgm:presLayoutVars>
          <dgm:bulletEnabled val="1"/>
        </dgm:presLayoutVars>
      </dgm:prSet>
      <dgm:spPr/>
    </dgm:pt>
  </dgm:ptLst>
  <dgm:cxnLst>
    <dgm:cxn modelId="{47C38D04-B19A-4E47-A7B7-A23BC8BF9DAF}" type="presOf" srcId="{6722272F-287C-4D55-BFE8-4F35D407210B}" destId="{0ED093A1-71EF-4163-8694-5744159F74FB}" srcOrd="0" destOrd="0" presId="urn:microsoft.com/office/officeart/2005/8/layout/vList5"/>
    <dgm:cxn modelId="{BAD58610-7B60-4DC7-8EEB-99A2C4701AFD}" type="presOf" srcId="{F0CD7E57-2B7F-4173-BD9E-0BA93195A457}" destId="{B2442C1B-400C-46CD-9121-49755BFC50D6}" srcOrd="0" destOrd="0" presId="urn:microsoft.com/office/officeart/2005/8/layout/vList5"/>
    <dgm:cxn modelId="{09CA201C-A584-4FC1-A148-BAB1BA18168A}" type="presOf" srcId="{FA697FD3-3390-431F-AD0E-C041F7506070}" destId="{65412394-2FD5-4A8F-800A-188E071E1B05}" srcOrd="0" destOrd="0" presId="urn:microsoft.com/office/officeart/2005/8/layout/vList5"/>
    <dgm:cxn modelId="{00781D26-1AB2-4110-B234-E65CC6673FC4}" srcId="{CE35B752-DF2F-45A4-BC74-D95CFFA08C46}" destId="{F0CD7E57-2B7F-4173-BD9E-0BA93195A457}" srcOrd="1" destOrd="0" parTransId="{F47A0C5B-2982-49C2-8997-544F5CC52875}" sibTransId="{1F71DB92-8938-4A6D-B4BC-EF07EA4E5785}"/>
    <dgm:cxn modelId="{2368FF30-8F6D-49FB-B149-DD18E8077094}" srcId="{F0CD7E57-2B7F-4173-BD9E-0BA93195A457}" destId="{EA3D3D75-4F12-40E1-B3D0-76ECF6C9BABE}" srcOrd="0" destOrd="0" parTransId="{FA300029-2EDD-488E-97D0-DC80ADE0371C}" sibTransId="{C7C5232B-C963-4E97-BFCF-6970932031B9}"/>
    <dgm:cxn modelId="{00FF3A36-B910-430A-8F84-7FDA1FBF6C54}" type="presOf" srcId="{A593D154-20D8-4F4E-9958-C3B40313A524}" destId="{F9B57863-381F-42BE-9E07-DD0E82882884}" srcOrd="0" destOrd="0" presId="urn:microsoft.com/office/officeart/2005/8/layout/vList5"/>
    <dgm:cxn modelId="{2FBC3A72-3E15-45F6-AD62-7734C72E3F0F}" srcId="{CE35B752-DF2F-45A4-BC74-D95CFFA08C46}" destId="{6722272F-287C-4D55-BFE8-4F35D407210B}" srcOrd="2" destOrd="0" parTransId="{6A9E7044-3593-403A-B02A-22645DB41B7F}" sibTransId="{AB947AE1-A830-4F78-91EE-389F315EE377}"/>
    <dgm:cxn modelId="{B2FFE586-3D79-400E-87DE-B78D69F41570}" type="presOf" srcId="{EA3D3D75-4F12-40E1-B3D0-76ECF6C9BABE}" destId="{3CE577EE-6500-4027-86F6-F1437E53A8D6}" srcOrd="0" destOrd="0" presId="urn:microsoft.com/office/officeart/2005/8/layout/vList5"/>
    <dgm:cxn modelId="{DAC865B7-BE66-443E-945B-FDE05AA8F800}" type="presOf" srcId="{CE35B752-DF2F-45A4-BC74-D95CFFA08C46}" destId="{62699604-EBD8-4AFC-84D3-53079252F2E3}" srcOrd="0" destOrd="0" presId="urn:microsoft.com/office/officeart/2005/8/layout/vList5"/>
    <dgm:cxn modelId="{4730D3BC-24BE-4269-BAC6-6998B568C532}" srcId="{35AECEDF-5054-4E65-BD8A-2C8A003AD086}" destId="{A593D154-20D8-4F4E-9958-C3B40313A524}" srcOrd="0" destOrd="0" parTransId="{BC74B1FE-6BC6-4536-A3E8-7ACFBAAFD742}" sibTransId="{5C4A9C5E-5E93-4A8D-9475-0BB2CD501955}"/>
    <dgm:cxn modelId="{E749AABF-F19F-4A88-81DC-A8A82646692C}" srcId="{6722272F-287C-4D55-BFE8-4F35D407210B}" destId="{FA697FD3-3390-431F-AD0E-C041F7506070}" srcOrd="0" destOrd="0" parTransId="{6E112C0F-12ED-4F8D-8394-00E8CAA6A0C1}" sibTransId="{8805ED4B-5073-481F-9924-5C8F5A4A91A9}"/>
    <dgm:cxn modelId="{F939D3CD-B7C3-4F98-9CFF-4034DA274EE3}" srcId="{CE35B752-DF2F-45A4-BC74-D95CFFA08C46}" destId="{35AECEDF-5054-4E65-BD8A-2C8A003AD086}" srcOrd="0" destOrd="0" parTransId="{C82CB5CF-BDCD-4653-A6ED-0D967FF4E011}" sibTransId="{C1607595-3132-4392-B249-D1B0326A7D6D}"/>
    <dgm:cxn modelId="{D2762CFF-5937-42F4-BBD7-3117DC28A9A7}" type="presOf" srcId="{35AECEDF-5054-4E65-BD8A-2C8A003AD086}" destId="{341D29EF-1F0C-451A-AA9F-5D024F4AAB86}" srcOrd="0" destOrd="0" presId="urn:microsoft.com/office/officeart/2005/8/layout/vList5"/>
    <dgm:cxn modelId="{5BC7258A-9A48-4D55-AD90-3435D6D47ABF}" type="presParOf" srcId="{62699604-EBD8-4AFC-84D3-53079252F2E3}" destId="{4B0AC44D-32B9-41E3-A22B-114FD85385B7}" srcOrd="0" destOrd="0" presId="urn:microsoft.com/office/officeart/2005/8/layout/vList5"/>
    <dgm:cxn modelId="{BC81E5F3-DD63-4BD0-8CFA-DCC3D298DB15}" type="presParOf" srcId="{4B0AC44D-32B9-41E3-A22B-114FD85385B7}" destId="{341D29EF-1F0C-451A-AA9F-5D024F4AAB86}" srcOrd="0" destOrd="0" presId="urn:microsoft.com/office/officeart/2005/8/layout/vList5"/>
    <dgm:cxn modelId="{BF68D938-373C-4ACF-9FF7-F5DB7294A6B7}" type="presParOf" srcId="{4B0AC44D-32B9-41E3-A22B-114FD85385B7}" destId="{F9B57863-381F-42BE-9E07-DD0E82882884}" srcOrd="1" destOrd="0" presId="urn:microsoft.com/office/officeart/2005/8/layout/vList5"/>
    <dgm:cxn modelId="{8129B3EA-1698-4452-BE9F-F52BC8067623}" type="presParOf" srcId="{62699604-EBD8-4AFC-84D3-53079252F2E3}" destId="{9DD732F9-859F-4C4A-BB64-3AD51B4DCCE5}" srcOrd="1" destOrd="0" presId="urn:microsoft.com/office/officeart/2005/8/layout/vList5"/>
    <dgm:cxn modelId="{88B62B22-BAC0-4694-A1D4-E9208C6608B3}" type="presParOf" srcId="{62699604-EBD8-4AFC-84D3-53079252F2E3}" destId="{B7766D62-402B-4DFF-8FC8-C6E5197D6B68}" srcOrd="2" destOrd="0" presId="urn:microsoft.com/office/officeart/2005/8/layout/vList5"/>
    <dgm:cxn modelId="{19BF4499-A8B8-488F-A229-6F5365E5EFC3}" type="presParOf" srcId="{B7766D62-402B-4DFF-8FC8-C6E5197D6B68}" destId="{B2442C1B-400C-46CD-9121-49755BFC50D6}" srcOrd="0" destOrd="0" presId="urn:microsoft.com/office/officeart/2005/8/layout/vList5"/>
    <dgm:cxn modelId="{799E0F8E-A224-4963-835B-228BAFB4454D}" type="presParOf" srcId="{B7766D62-402B-4DFF-8FC8-C6E5197D6B68}" destId="{3CE577EE-6500-4027-86F6-F1437E53A8D6}" srcOrd="1" destOrd="0" presId="urn:microsoft.com/office/officeart/2005/8/layout/vList5"/>
    <dgm:cxn modelId="{C20AABD3-B35A-4730-8758-11E55930D7DE}" type="presParOf" srcId="{62699604-EBD8-4AFC-84D3-53079252F2E3}" destId="{F10DF75E-8E40-43FD-8EA6-EDDF682FFA60}" srcOrd="3" destOrd="0" presId="urn:microsoft.com/office/officeart/2005/8/layout/vList5"/>
    <dgm:cxn modelId="{DD5C73F3-E564-46DB-B04A-30DD6AD51BD2}" type="presParOf" srcId="{62699604-EBD8-4AFC-84D3-53079252F2E3}" destId="{2CF32E9D-72C0-4D3F-A533-812E0C876518}" srcOrd="4" destOrd="0" presId="urn:microsoft.com/office/officeart/2005/8/layout/vList5"/>
    <dgm:cxn modelId="{D2B0792C-0217-419D-9F0C-3683BD827C9B}" type="presParOf" srcId="{2CF32E9D-72C0-4D3F-A533-812E0C876518}" destId="{0ED093A1-71EF-4163-8694-5744159F74FB}" srcOrd="0" destOrd="0" presId="urn:microsoft.com/office/officeart/2005/8/layout/vList5"/>
    <dgm:cxn modelId="{0EEF60BD-EFD4-4413-A1E0-1C544CEE985A}" type="presParOf" srcId="{2CF32E9D-72C0-4D3F-A533-812E0C876518}" destId="{65412394-2FD5-4A8F-800A-188E071E1B0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57863-381F-42BE-9E07-DD0E82882884}">
      <dsp:nvSpPr>
        <dsp:cNvPr id="0" name=""/>
        <dsp:cNvSpPr/>
      </dsp:nvSpPr>
      <dsp:spPr>
        <a:xfrm rot="5400000">
          <a:off x="3834880" y="-1370470"/>
          <a:ext cx="1108732" cy="4131056"/>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Submit questions or comments to itssimple2023@gmail. com</a:t>
          </a:r>
        </a:p>
      </dsp:txBody>
      <dsp:txXfrm rot="-5400000">
        <a:off x="2323718" y="194816"/>
        <a:ext cx="4076932" cy="1000484"/>
      </dsp:txXfrm>
    </dsp:sp>
    <dsp:sp modelId="{341D29EF-1F0C-451A-AA9F-5D024F4AAB86}">
      <dsp:nvSpPr>
        <dsp:cNvPr id="0" name=""/>
        <dsp:cNvSpPr/>
      </dsp:nvSpPr>
      <dsp:spPr>
        <a:xfrm>
          <a:off x="0" y="2099"/>
          <a:ext cx="2323719" cy="13859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defRPr b="1"/>
          </a:pPr>
          <a:r>
            <a:rPr lang="en-US" sz="3600" kern="1200" dirty="0"/>
            <a:t>Submit</a:t>
          </a:r>
        </a:p>
      </dsp:txBody>
      <dsp:txXfrm>
        <a:off x="67655" y="69754"/>
        <a:ext cx="2188409" cy="1250605"/>
      </dsp:txXfrm>
    </dsp:sp>
    <dsp:sp modelId="{3CE577EE-6500-4027-86F6-F1437E53A8D6}">
      <dsp:nvSpPr>
        <dsp:cNvPr id="0" name=""/>
        <dsp:cNvSpPr/>
      </dsp:nvSpPr>
      <dsp:spPr>
        <a:xfrm rot="5400000">
          <a:off x="3834880" y="84740"/>
          <a:ext cx="1108732" cy="4131056"/>
        </a:xfrm>
        <a:prstGeom prst="round2SameRect">
          <a:avLst/>
        </a:prstGeom>
        <a:solidFill>
          <a:schemeClr val="accent2">
            <a:tint val="40000"/>
            <a:alpha val="90000"/>
            <a:hueOff val="1684432"/>
            <a:satOff val="-998"/>
            <a:lumOff val="-241"/>
            <a:alphaOff val="0"/>
          </a:schemeClr>
        </a:solidFill>
        <a:ln w="12700" cap="flat" cmpd="sng" algn="ctr">
          <a:solidFill>
            <a:schemeClr val="accent2">
              <a:tint val="40000"/>
              <a:alpha val="90000"/>
              <a:hueOff val="1684432"/>
              <a:satOff val="-998"/>
              <a:lumOff val="-2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Use all your tools: crisis plans,  chain analysis, rational mind remediations, and goals diary cards.</a:t>
          </a:r>
        </a:p>
      </dsp:txBody>
      <dsp:txXfrm rot="-5400000">
        <a:off x="2323718" y="1650026"/>
        <a:ext cx="4076932" cy="1000484"/>
      </dsp:txXfrm>
    </dsp:sp>
    <dsp:sp modelId="{B2442C1B-400C-46CD-9121-49755BFC50D6}">
      <dsp:nvSpPr>
        <dsp:cNvPr id="0" name=""/>
        <dsp:cNvSpPr/>
      </dsp:nvSpPr>
      <dsp:spPr>
        <a:xfrm>
          <a:off x="0" y="1457310"/>
          <a:ext cx="2323719" cy="1385915"/>
        </a:xfrm>
        <a:prstGeom prst="roundRect">
          <a:avLst/>
        </a:prstGeom>
        <a:solidFill>
          <a:schemeClr val="accent2">
            <a:hueOff val="2367819"/>
            <a:satOff val="12354"/>
            <a:lumOff val="-352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defRPr b="1"/>
          </a:pPr>
          <a:r>
            <a:rPr lang="en-US" sz="3600" kern="1200" dirty="0"/>
            <a:t>Use</a:t>
          </a:r>
        </a:p>
      </dsp:txBody>
      <dsp:txXfrm>
        <a:off x="67655" y="1524965"/>
        <a:ext cx="2188409" cy="1250605"/>
      </dsp:txXfrm>
    </dsp:sp>
    <dsp:sp modelId="{65412394-2FD5-4A8F-800A-188E071E1B05}">
      <dsp:nvSpPr>
        <dsp:cNvPr id="0" name=""/>
        <dsp:cNvSpPr/>
      </dsp:nvSpPr>
      <dsp:spPr>
        <a:xfrm rot="5400000">
          <a:off x="3834880" y="1539951"/>
          <a:ext cx="1108732" cy="4131056"/>
        </a:xfrm>
        <a:prstGeom prst="round2SameRect">
          <a:avLst/>
        </a:prstGeom>
        <a:solidFill>
          <a:schemeClr val="accent2">
            <a:tint val="40000"/>
            <a:alpha val="90000"/>
            <a:hueOff val="3368864"/>
            <a:satOff val="-1996"/>
            <a:lumOff val="-482"/>
            <a:alphaOff val="0"/>
          </a:schemeClr>
        </a:solidFill>
        <a:ln w="12700" cap="flat" cmpd="sng" algn="ctr">
          <a:solidFill>
            <a:schemeClr val="accent2">
              <a:tint val="40000"/>
              <a:alpha val="90000"/>
              <a:hueOff val="3368864"/>
              <a:satOff val="-1996"/>
              <a:lumOff val="-4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Continue tracking all the skills you’ve learned using your skills lists. Practice them.</a:t>
          </a:r>
        </a:p>
      </dsp:txBody>
      <dsp:txXfrm rot="-5400000">
        <a:off x="2323718" y="3105237"/>
        <a:ext cx="4076932" cy="1000484"/>
      </dsp:txXfrm>
    </dsp:sp>
    <dsp:sp modelId="{0ED093A1-71EF-4163-8694-5744159F74FB}">
      <dsp:nvSpPr>
        <dsp:cNvPr id="0" name=""/>
        <dsp:cNvSpPr/>
      </dsp:nvSpPr>
      <dsp:spPr>
        <a:xfrm>
          <a:off x="0" y="2912521"/>
          <a:ext cx="2323719" cy="1385915"/>
        </a:xfrm>
        <a:prstGeom prst="roundRect">
          <a:avLst/>
        </a:prstGeom>
        <a:solidFill>
          <a:schemeClr val="accent2">
            <a:hueOff val="4735638"/>
            <a:satOff val="24707"/>
            <a:lumOff val="-705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defRPr b="1"/>
          </a:pPr>
          <a:r>
            <a:rPr lang="en-US" sz="3600" kern="1200" dirty="0"/>
            <a:t>Continue</a:t>
          </a:r>
        </a:p>
      </dsp:txBody>
      <dsp:txXfrm>
        <a:off x="67655" y="2980176"/>
        <a:ext cx="2188409" cy="125060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5088" cy="466116"/>
          </a:xfrm>
          <a:prstGeom prst="rect">
            <a:avLst/>
          </a:prstGeom>
        </p:spPr>
        <p:txBody>
          <a:bodyPr vert="horz" lIns="93104" tIns="46552" rIns="93104" bIns="46552" rtlCol="0"/>
          <a:lstStyle>
            <a:lvl1pPr algn="l">
              <a:defRPr sz="1200"/>
            </a:lvl1pPr>
          </a:lstStyle>
          <a:p>
            <a:endParaRPr lang="en-CA"/>
          </a:p>
        </p:txBody>
      </p:sp>
      <p:sp>
        <p:nvSpPr>
          <p:cNvPr id="3" name="Date Placeholder 2"/>
          <p:cNvSpPr>
            <a:spLocks noGrp="1"/>
          </p:cNvSpPr>
          <p:nvPr>
            <p:ph type="dt" idx="1"/>
          </p:nvPr>
        </p:nvSpPr>
        <p:spPr>
          <a:xfrm>
            <a:off x="3967341" y="0"/>
            <a:ext cx="3035088" cy="466116"/>
          </a:xfrm>
          <a:prstGeom prst="rect">
            <a:avLst/>
          </a:prstGeom>
        </p:spPr>
        <p:txBody>
          <a:bodyPr vert="horz" lIns="93104" tIns="46552" rIns="93104" bIns="46552" rtlCol="0"/>
          <a:lstStyle>
            <a:lvl1pPr algn="r">
              <a:defRPr sz="1200"/>
            </a:lvl1pPr>
          </a:lstStyle>
          <a:p>
            <a:fld id="{1BDE9654-58BE-4AFF-BCE6-BB28AC9822A4}" type="datetimeFigureOut">
              <a:rPr lang="en-CA" smtClean="0"/>
              <a:t>2026-05-10</a:t>
            </a:fld>
            <a:endParaRPr lang="en-CA"/>
          </a:p>
        </p:txBody>
      </p:sp>
      <p:sp>
        <p:nvSpPr>
          <p:cNvPr id="4" name="Slide Image Placeholder 3"/>
          <p:cNvSpPr>
            <a:spLocks noGrp="1" noRot="1" noChangeAspect="1"/>
          </p:cNvSpPr>
          <p:nvPr>
            <p:ph type="sldImg" idx="2"/>
          </p:nvPr>
        </p:nvSpPr>
        <p:spPr>
          <a:xfrm>
            <a:off x="714375" y="1160463"/>
            <a:ext cx="5575300" cy="3136900"/>
          </a:xfrm>
          <a:prstGeom prst="rect">
            <a:avLst/>
          </a:prstGeom>
          <a:noFill/>
          <a:ln w="12700">
            <a:solidFill>
              <a:prstClr val="black"/>
            </a:solidFill>
          </a:ln>
        </p:spPr>
        <p:txBody>
          <a:bodyPr vert="horz" lIns="93104" tIns="46552" rIns="93104" bIns="46552" rtlCol="0" anchor="ctr"/>
          <a:lstStyle/>
          <a:p>
            <a:endParaRPr lang="en-CA"/>
          </a:p>
        </p:txBody>
      </p:sp>
      <p:sp>
        <p:nvSpPr>
          <p:cNvPr id="5" name="Notes Placeholder 4"/>
          <p:cNvSpPr>
            <a:spLocks noGrp="1"/>
          </p:cNvSpPr>
          <p:nvPr>
            <p:ph type="body" sz="quarter" idx="3"/>
          </p:nvPr>
        </p:nvSpPr>
        <p:spPr>
          <a:xfrm>
            <a:off x="700405" y="4470837"/>
            <a:ext cx="5603240" cy="3657957"/>
          </a:xfrm>
          <a:prstGeom prst="rect">
            <a:avLst/>
          </a:prstGeom>
        </p:spPr>
        <p:txBody>
          <a:bodyPr vert="horz" lIns="93104" tIns="46552" rIns="93104" bIns="4655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823936"/>
            <a:ext cx="3035088" cy="466115"/>
          </a:xfrm>
          <a:prstGeom prst="rect">
            <a:avLst/>
          </a:prstGeom>
        </p:spPr>
        <p:txBody>
          <a:bodyPr vert="horz" lIns="93104" tIns="46552" rIns="93104" bIns="46552" rtlCol="0" anchor="b"/>
          <a:lstStyle>
            <a:lvl1pPr algn="l">
              <a:defRPr sz="1200"/>
            </a:lvl1pPr>
          </a:lstStyle>
          <a:p>
            <a:endParaRPr lang="en-CA"/>
          </a:p>
        </p:txBody>
      </p:sp>
      <p:sp>
        <p:nvSpPr>
          <p:cNvPr id="7" name="Slide Number Placeholder 6"/>
          <p:cNvSpPr>
            <a:spLocks noGrp="1"/>
          </p:cNvSpPr>
          <p:nvPr>
            <p:ph type="sldNum" sz="quarter" idx="5"/>
          </p:nvPr>
        </p:nvSpPr>
        <p:spPr>
          <a:xfrm>
            <a:off x="3967341" y="8823936"/>
            <a:ext cx="3035088" cy="466115"/>
          </a:xfrm>
          <a:prstGeom prst="rect">
            <a:avLst/>
          </a:prstGeom>
        </p:spPr>
        <p:txBody>
          <a:bodyPr vert="horz" lIns="93104" tIns="46552" rIns="93104" bIns="46552" rtlCol="0" anchor="b"/>
          <a:lstStyle>
            <a:lvl1pPr algn="r">
              <a:defRPr sz="1200"/>
            </a:lvl1pPr>
          </a:lstStyle>
          <a:p>
            <a:fld id="{6DD5E299-199B-4ED8-AC5B-67853C5E240B}" type="slidenum">
              <a:rPr lang="en-CA" smtClean="0"/>
              <a:t>‹#›</a:t>
            </a:fld>
            <a:endParaRPr lang="en-CA"/>
          </a:p>
        </p:txBody>
      </p:sp>
    </p:spTree>
    <p:extLst>
      <p:ext uri="{BB962C8B-B14F-4D97-AF65-F5344CB8AC3E}">
        <p14:creationId xmlns:p14="http://schemas.microsoft.com/office/powerpoint/2010/main" val="3662955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6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7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96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6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7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07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7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7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8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9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10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10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10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0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2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2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2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2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2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3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0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0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1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dirty="0"/>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7FA08D4A-FBD4-4BFE-B2CE-786BAE5887B5}" type="slidenum">
              <a:rPr lang="en-CA" smtClean="0"/>
              <a:t>13</a:t>
            </a:fld>
            <a:endParaRPr lang="en-CA" dirty="0"/>
          </a:p>
        </p:txBody>
      </p:sp>
    </p:spTree>
    <p:extLst>
      <p:ext uri="{BB962C8B-B14F-4D97-AF65-F5344CB8AC3E}">
        <p14:creationId xmlns:p14="http://schemas.microsoft.com/office/powerpoint/2010/main" val="1202043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DD5E299-199B-4ED8-AC5B-67853C5E240B}" type="slidenum">
              <a:rPr lang="en-CA" smtClean="0"/>
              <a:t>38</a:t>
            </a:fld>
            <a:endParaRPr lang="en-CA"/>
          </a:p>
        </p:txBody>
      </p:sp>
    </p:spTree>
    <p:extLst>
      <p:ext uri="{BB962C8B-B14F-4D97-AF65-F5344CB8AC3E}">
        <p14:creationId xmlns:p14="http://schemas.microsoft.com/office/powerpoint/2010/main" val="669354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D9367633-96D5-4129-A799-E9EEB8E59B4E}" type="slidenum">
              <a:rPr lang="en-CA" smtClean="0"/>
              <a:t>42</a:t>
            </a:fld>
            <a:endParaRPr lang="en-CA"/>
          </a:p>
        </p:txBody>
      </p:sp>
    </p:spTree>
    <p:extLst>
      <p:ext uri="{BB962C8B-B14F-4D97-AF65-F5344CB8AC3E}">
        <p14:creationId xmlns:p14="http://schemas.microsoft.com/office/powerpoint/2010/main" val="2746398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1C81F-A5C9-E163-43D4-145206E136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EB229D-F182-0F3C-B5DB-E214CC784CE7}"/>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1BBB95C7-3972-EA52-73D5-E3B460BC51F4}"/>
              </a:ext>
            </a:extLst>
          </p:cNvPr>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a:extLst>
              <a:ext uri="{FF2B5EF4-FFF2-40B4-BE49-F238E27FC236}">
                <a16:creationId xmlns:a16="http://schemas.microsoft.com/office/drawing/2014/main" id="{097BDDC4-9597-A215-E416-07B7F2174B7A}"/>
              </a:ext>
            </a:extLst>
          </p:cNvPr>
          <p:cNvSpPr>
            <a:spLocks noGrp="1"/>
          </p:cNvSpPr>
          <p:nvPr>
            <p:ph type="sldNum" sz="quarter" idx="5"/>
          </p:nvPr>
        </p:nvSpPr>
        <p:spPr/>
        <p:txBody>
          <a:bodyPr/>
          <a:lstStyle/>
          <a:p>
            <a:fld id="{A880CA3B-0C95-44E4-845A-934FA4ED4065}" type="slidenum">
              <a:rPr lang="en-CA" smtClean="0"/>
              <a:t>124</a:t>
            </a:fld>
            <a:endParaRPr lang="en-CA" dirty="0"/>
          </a:p>
        </p:txBody>
      </p:sp>
    </p:spTree>
    <p:extLst>
      <p:ext uri="{BB962C8B-B14F-4D97-AF65-F5344CB8AC3E}">
        <p14:creationId xmlns:p14="http://schemas.microsoft.com/office/powerpoint/2010/main" val="2860024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D9367633-96D5-4129-A799-E9EEB8E59B4E}" type="slidenum">
              <a:rPr lang="en-CA" smtClean="0"/>
              <a:t>133</a:t>
            </a:fld>
            <a:endParaRPr lang="en-CA"/>
          </a:p>
        </p:txBody>
      </p:sp>
    </p:spTree>
    <p:extLst>
      <p:ext uri="{BB962C8B-B14F-4D97-AF65-F5344CB8AC3E}">
        <p14:creationId xmlns:p14="http://schemas.microsoft.com/office/powerpoint/2010/main" val="108043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p:cNvSpPr>
            <a:spLocks noGrp="1"/>
          </p:cNvSpPr>
          <p:nvPr>
            <p:ph type="sldNum" sz="quarter" idx="5"/>
          </p:nvPr>
        </p:nvSpPr>
        <p:spPr/>
        <p:txBody>
          <a:bodyPr/>
          <a:lstStyle/>
          <a:p>
            <a:fld id="{A880CA3B-0C95-44E4-845A-934FA4ED4065}" type="slidenum">
              <a:rPr lang="en-CA" smtClean="0"/>
              <a:t>143</a:t>
            </a:fld>
            <a:endParaRPr lang="en-CA" dirty="0"/>
          </a:p>
        </p:txBody>
      </p:sp>
    </p:spTree>
    <p:extLst>
      <p:ext uri="{BB962C8B-B14F-4D97-AF65-F5344CB8AC3E}">
        <p14:creationId xmlns:p14="http://schemas.microsoft.com/office/powerpoint/2010/main" val="1547695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18385-C85D-8303-8A48-1B224CD149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8429E0-037B-8EA2-F8C2-1A4B22B1B277}"/>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2A25BB77-E4B6-6861-1B24-F1EFA8BEFDC6}"/>
              </a:ext>
            </a:extLst>
          </p:cNvPr>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a:extLst>
              <a:ext uri="{FF2B5EF4-FFF2-40B4-BE49-F238E27FC236}">
                <a16:creationId xmlns:a16="http://schemas.microsoft.com/office/drawing/2014/main" id="{53496ECE-CC0F-A96D-F212-DB5F83353C08}"/>
              </a:ext>
            </a:extLst>
          </p:cNvPr>
          <p:cNvSpPr>
            <a:spLocks noGrp="1"/>
          </p:cNvSpPr>
          <p:nvPr>
            <p:ph type="sldNum" sz="quarter" idx="5"/>
          </p:nvPr>
        </p:nvSpPr>
        <p:spPr/>
        <p:txBody>
          <a:bodyPr/>
          <a:lstStyle/>
          <a:p>
            <a:fld id="{A880CA3B-0C95-44E4-845A-934FA4ED4065}" type="slidenum">
              <a:rPr lang="en-CA" smtClean="0"/>
              <a:t>149</a:t>
            </a:fld>
            <a:endParaRPr lang="en-CA" dirty="0"/>
          </a:p>
        </p:txBody>
      </p:sp>
    </p:spTree>
    <p:extLst>
      <p:ext uri="{BB962C8B-B14F-4D97-AF65-F5344CB8AC3E}">
        <p14:creationId xmlns:p14="http://schemas.microsoft.com/office/powerpoint/2010/main" val="2981870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1C81F-A5C9-E163-43D4-145206E136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EB229D-F182-0F3C-B5DB-E214CC784CE7}"/>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1BBB95C7-3972-EA52-73D5-E3B460BC51F4}"/>
              </a:ext>
            </a:extLst>
          </p:cNvPr>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a:extLst>
              <a:ext uri="{FF2B5EF4-FFF2-40B4-BE49-F238E27FC236}">
                <a16:creationId xmlns:a16="http://schemas.microsoft.com/office/drawing/2014/main" id="{097BDDC4-9597-A215-E416-07B7F2174B7A}"/>
              </a:ext>
            </a:extLst>
          </p:cNvPr>
          <p:cNvSpPr>
            <a:spLocks noGrp="1"/>
          </p:cNvSpPr>
          <p:nvPr>
            <p:ph type="sldNum" sz="quarter" idx="5"/>
          </p:nvPr>
        </p:nvSpPr>
        <p:spPr/>
        <p:txBody>
          <a:bodyPr/>
          <a:lstStyle/>
          <a:p>
            <a:pPr defTabSz="465521">
              <a:defRPr/>
            </a:pPr>
            <a:fld id="{A880CA3B-0C95-44E4-845A-934FA4ED4065}" type="slidenum">
              <a:rPr lang="en-CA">
                <a:solidFill>
                  <a:prstClr val="black"/>
                </a:solidFill>
                <a:latin typeface="Aptos" panose="02110004020202020204"/>
              </a:rPr>
              <a:pPr defTabSz="465521">
                <a:defRPr/>
              </a:pPr>
              <a:t>155</a:t>
            </a:fld>
            <a:endParaRPr lang="en-CA" dirty="0">
              <a:solidFill>
                <a:prstClr val="black"/>
              </a:solidFill>
              <a:latin typeface="Aptos" panose="02110004020202020204"/>
            </a:endParaRPr>
          </a:p>
        </p:txBody>
      </p:sp>
    </p:spTree>
    <p:extLst>
      <p:ext uri="{BB962C8B-B14F-4D97-AF65-F5344CB8AC3E}">
        <p14:creationId xmlns:p14="http://schemas.microsoft.com/office/powerpoint/2010/main" val="2860024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p:cNvSpPr>
            <a:spLocks noGrp="1"/>
          </p:cNvSpPr>
          <p:nvPr>
            <p:ph type="sldNum" sz="quarter" idx="5"/>
          </p:nvPr>
        </p:nvSpPr>
        <p:spPr/>
        <p:txBody>
          <a:bodyPr/>
          <a:lstStyle/>
          <a:p>
            <a:pPr defTabSz="465521">
              <a:defRPr/>
            </a:pPr>
            <a:fld id="{A880CA3B-0C95-44E4-845A-934FA4ED4065}" type="slidenum">
              <a:rPr lang="en-CA">
                <a:solidFill>
                  <a:prstClr val="black"/>
                </a:solidFill>
                <a:latin typeface="Aptos" panose="02110004020202020204"/>
              </a:rPr>
              <a:pPr defTabSz="465521">
                <a:defRPr/>
              </a:pPr>
              <a:t>202</a:t>
            </a:fld>
            <a:endParaRPr lang="en-CA" dirty="0">
              <a:solidFill>
                <a:prstClr val="black"/>
              </a:solidFill>
              <a:latin typeface="Aptos" panose="02110004020202020204"/>
            </a:endParaRPr>
          </a:p>
        </p:txBody>
      </p:sp>
    </p:spTree>
    <p:extLst>
      <p:ext uri="{BB962C8B-B14F-4D97-AF65-F5344CB8AC3E}">
        <p14:creationId xmlns:p14="http://schemas.microsoft.com/office/powerpoint/2010/main" val="1547695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DD5E299-199B-4ED8-AC5B-67853C5E240B}" type="slidenum">
              <a:rPr lang="en-CA" smtClean="0"/>
              <a:t>294</a:t>
            </a:fld>
            <a:endParaRPr lang="en-CA"/>
          </a:p>
        </p:txBody>
      </p:sp>
    </p:spTree>
    <p:extLst>
      <p:ext uri="{BB962C8B-B14F-4D97-AF65-F5344CB8AC3E}">
        <p14:creationId xmlns:p14="http://schemas.microsoft.com/office/powerpoint/2010/main" val="4289498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D9367633-96D5-4129-A799-E9EEB8E59B4E}" type="slidenum">
              <a:rPr lang="en-CA" smtClean="0"/>
              <a:t>319</a:t>
            </a:fld>
            <a:endParaRPr lang="en-CA"/>
          </a:p>
        </p:txBody>
      </p:sp>
    </p:spTree>
    <p:extLst>
      <p:ext uri="{BB962C8B-B14F-4D97-AF65-F5344CB8AC3E}">
        <p14:creationId xmlns:p14="http://schemas.microsoft.com/office/powerpoint/2010/main" val="349884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DD5E299-199B-4ED8-AC5B-67853C5E240B}" type="slidenum">
              <a:rPr lang="en-CA" smtClean="0"/>
              <a:t>373</a:t>
            </a:fld>
            <a:endParaRPr lang="en-CA"/>
          </a:p>
        </p:txBody>
      </p:sp>
    </p:spTree>
    <p:extLst>
      <p:ext uri="{BB962C8B-B14F-4D97-AF65-F5344CB8AC3E}">
        <p14:creationId xmlns:p14="http://schemas.microsoft.com/office/powerpoint/2010/main" val="997475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DD5E299-199B-4ED8-AC5B-67853C5E240B}" type="slidenum">
              <a:rPr lang="en-CA" smtClean="0"/>
              <a:t>408</a:t>
            </a:fld>
            <a:endParaRPr lang="en-CA"/>
          </a:p>
        </p:txBody>
      </p:sp>
    </p:spTree>
    <p:extLst>
      <p:ext uri="{BB962C8B-B14F-4D97-AF65-F5344CB8AC3E}">
        <p14:creationId xmlns:p14="http://schemas.microsoft.com/office/powerpoint/2010/main" val="18462538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FA051-AB3D-04D8-27C0-5D4EB86EBE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55DBC6-3C0E-94A6-D162-B6AF0F283CA3}"/>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AB224A9B-3F0C-C05E-CFF5-9D3C3D076094}"/>
              </a:ext>
            </a:extLst>
          </p:cNvPr>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a:extLst>
              <a:ext uri="{FF2B5EF4-FFF2-40B4-BE49-F238E27FC236}">
                <a16:creationId xmlns:a16="http://schemas.microsoft.com/office/drawing/2014/main" id="{450D6031-4DC6-D88C-DE07-11014C6F1D01}"/>
              </a:ext>
            </a:extLst>
          </p:cNvPr>
          <p:cNvSpPr>
            <a:spLocks noGrp="1"/>
          </p:cNvSpPr>
          <p:nvPr>
            <p:ph type="sldNum" sz="quarter" idx="5"/>
          </p:nvPr>
        </p:nvSpPr>
        <p:spPr/>
        <p:txBody>
          <a:bodyPr/>
          <a:lstStyle/>
          <a:p>
            <a:fld id="{A880CA3B-0C95-44E4-845A-934FA4ED4065}" type="slidenum">
              <a:rPr lang="en-CA" smtClean="0"/>
              <a:t>867</a:t>
            </a:fld>
            <a:endParaRPr lang="en-CA" dirty="0"/>
          </a:p>
        </p:txBody>
      </p:sp>
    </p:spTree>
    <p:extLst>
      <p:ext uri="{BB962C8B-B14F-4D97-AF65-F5344CB8AC3E}">
        <p14:creationId xmlns:p14="http://schemas.microsoft.com/office/powerpoint/2010/main" val="20920117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880CA3B-0C95-44E4-845A-934FA4ED4065}" type="slidenum">
              <a:rPr kumimoji="0" lang="en-CA"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963</a:t>
            </a:fld>
            <a:endParaRPr kumimoji="0" lang="en-CA"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476954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23FF1-BEF8-1709-1B86-6623BE695A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24080E-D892-0FCE-D745-0338534C4BAE}"/>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73DA6E20-F954-1C89-5B6E-E85CDD60830C}"/>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61CDFA3D-A74C-57D1-CB38-8AD53B775B53}"/>
              </a:ext>
            </a:extLst>
          </p:cNvPr>
          <p:cNvSpPr>
            <a:spLocks noGrp="1"/>
          </p:cNvSpPr>
          <p:nvPr>
            <p:ph type="sldNum" sz="quarter" idx="5"/>
          </p:nvPr>
        </p:nvSpPr>
        <p:spPr/>
        <p:txBody>
          <a:bodyPr/>
          <a:lstStyle/>
          <a:p>
            <a:fld id="{A880CA3B-0C95-44E4-845A-934FA4ED4065}" type="slidenum">
              <a:rPr lang="en-CA" smtClean="0"/>
              <a:t>967</a:t>
            </a:fld>
            <a:endParaRPr lang="en-CA" dirty="0"/>
          </a:p>
        </p:txBody>
      </p:sp>
    </p:spTree>
    <p:extLst>
      <p:ext uri="{BB962C8B-B14F-4D97-AF65-F5344CB8AC3E}">
        <p14:creationId xmlns:p14="http://schemas.microsoft.com/office/powerpoint/2010/main" val="33691939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1DA58-B0FB-CCC4-99C7-4BCFD619EC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08C888-5629-B408-ED66-F9C7B31C0535}"/>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A77F75E3-99FC-C63D-E05D-F1F8755A82BB}"/>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8FE8BCEA-5A0D-E4AC-919A-F0FFD25097CC}"/>
              </a:ext>
            </a:extLst>
          </p:cNvPr>
          <p:cNvSpPr>
            <a:spLocks noGrp="1"/>
          </p:cNvSpPr>
          <p:nvPr>
            <p:ph type="sldNum" sz="quarter" idx="5"/>
          </p:nvPr>
        </p:nvSpPr>
        <p:spPr/>
        <p:txBody>
          <a:bodyPr/>
          <a:lstStyle/>
          <a:p>
            <a:fld id="{A880CA3B-0C95-44E4-845A-934FA4ED4065}" type="slidenum">
              <a:rPr lang="en-CA" smtClean="0"/>
              <a:t>969</a:t>
            </a:fld>
            <a:endParaRPr lang="en-CA" dirty="0"/>
          </a:p>
        </p:txBody>
      </p:sp>
    </p:spTree>
    <p:extLst>
      <p:ext uri="{BB962C8B-B14F-4D97-AF65-F5344CB8AC3E}">
        <p14:creationId xmlns:p14="http://schemas.microsoft.com/office/powerpoint/2010/main" val="17614230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41F5C-7D11-EAE1-13AD-47AD14A85E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190D8C-8A35-C5F9-59EE-D5B77E267ED9}"/>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937C6BD2-C013-3E7D-D5CD-D9A0C6E2365C}"/>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906AD53B-36DA-152E-4813-ABB67CB2B88C}"/>
              </a:ext>
            </a:extLst>
          </p:cNvPr>
          <p:cNvSpPr>
            <a:spLocks noGrp="1"/>
          </p:cNvSpPr>
          <p:nvPr>
            <p:ph type="sldNum" sz="quarter" idx="5"/>
          </p:nvPr>
        </p:nvSpPr>
        <p:spPr/>
        <p:txBody>
          <a:bodyPr/>
          <a:lstStyle/>
          <a:p>
            <a:fld id="{A880CA3B-0C95-44E4-845A-934FA4ED4065}" type="slidenum">
              <a:rPr lang="en-CA" smtClean="0"/>
              <a:t>970</a:t>
            </a:fld>
            <a:endParaRPr lang="en-CA" dirty="0"/>
          </a:p>
        </p:txBody>
      </p:sp>
    </p:spTree>
    <p:extLst>
      <p:ext uri="{BB962C8B-B14F-4D97-AF65-F5344CB8AC3E}">
        <p14:creationId xmlns:p14="http://schemas.microsoft.com/office/powerpoint/2010/main" val="14632566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p:cNvSpPr>
            <a:spLocks noGrp="1"/>
          </p:cNvSpPr>
          <p:nvPr>
            <p:ph type="sldNum" sz="quarter" idx="5"/>
          </p:nvPr>
        </p:nvSpPr>
        <p:spPr/>
        <p:txBody>
          <a:bodyPr/>
          <a:lstStyle/>
          <a:p>
            <a:fld id="{A880CA3B-0C95-44E4-845A-934FA4ED4065}" type="slidenum">
              <a:rPr lang="en-CA" smtClean="0"/>
              <a:t>1077</a:t>
            </a:fld>
            <a:endParaRPr lang="en-CA" dirty="0"/>
          </a:p>
        </p:txBody>
      </p:sp>
    </p:spTree>
    <p:extLst>
      <p:ext uri="{BB962C8B-B14F-4D97-AF65-F5344CB8AC3E}">
        <p14:creationId xmlns:p14="http://schemas.microsoft.com/office/powerpoint/2010/main" val="33549300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FDA98-8D95-BE69-5F95-8EAB2CAA79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54A832-1CF7-663A-DC73-A38B175C42A3}"/>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0AE4D1C6-1FE3-5D5E-34A6-5091C3B08F18}"/>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3EC5B2B5-3CA3-1C49-7162-81295B8A96B6}"/>
              </a:ext>
            </a:extLst>
          </p:cNvPr>
          <p:cNvSpPr>
            <a:spLocks noGrp="1"/>
          </p:cNvSpPr>
          <p:nvPr>
            <p:ph type="sldNum" sz="quarter" idx="5"/>
          </p:nvPr>
        </p:nvSpPr>
        <p:spPr/>
        <p:txBody>
          <a:bodyPr/>
          <a:lstStyle/>
          <a:p>
            <a:fld id="{A880CA3B-0C95-44E4-845A-934FA4ED4065}" type="slidenum">
              <a:rPr lang="en-CA" smtClean="0"/>
              <a:t>1078</a:t>
            </a:fld>
            <a:endParaRPr lang="en-CA" dirty="0"/>
          </a:p>
        </p:txBody>
      </p:sp>
    </p:spTree>
    <p:extLst>
      <p:ext uri="{BB962C8B-B14F-4D97-AF65-F5344CB8AC3E}">
        <p14:creationId xmlns:p14="http://schemas.microsoft.com/office/powerpoint/2010/main" val="195791384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32641-CD20-6FBA-2927-30A3DC73AB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C0E2B3-D341-A428-FFE3-FCEFA911327F}"/>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668E7AA5-5C29-CD9F-CD34-41B384C50609}"/>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D12991B9-E38D-96EF-9AE9-86A19F2EE785}"/>
              </a:ext>
            </a:extLst>
          </p:cNvPr>
          <p:cNvSpPr>
            <a:spLocks noGrp="1"/>
          </p:cNvSpPr>
          <p:nvPr>
            <p:ph type="sldNum" sz="quarter" idx="5"/>
          </p:nvPr>
        </p:nvSpPr>
        <p:spPr/>
        <p:txBody>
          <a:bodyPr/>
          <a:lstStyle/>
          <a:p>
            <a:fld id="{A880CA3B-0C95-44E4-845A-934FA4ED4065}" type="slidenum">
              <a:rPr lang="en-CA" smtClean="0"/>
              <a:t>1079</a:t>
            </a:fld>
            <a:endParaRPr lang="en-CA" dirty="0"/>
          </a:p>
        </p:txBody>
      </p:sp>
    </p:spTree>
    <p:extLst>
      <p:ext uri="{BB962C8B-B14F-4D97-AF65-F5344CB8AC3E}">
        <p14:creationId xmlns:p14="http://schemas.microsoft.com/office/powerpoint/2010/main" val="29099294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A072F-91BB-936F-3695-042447AC09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200F9A-515A-5CAE-CC23-CF1596319049}"/>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C8AFC733-1212-C989-6BF3-B31FC1BA5EC2}"/>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98F0D373-A117-CB5E-9467-EE9E7025C0A2}"/>
              </a:ext>
            </a:extLst>
          </p:cNvPr>
          <p:cNvSpPr>
            <a:spLocks noGrp="1"/>
          </p:cNvSpPr>
          <p:nvPr>
            <p:ph type="sldNum" sz="quarter" idx="5"/>
          </p:nvPr>
        </p:nvSpPr>
        <p:spPr/>
        <p:txBody>
          <a:bodyPr/>
          <a:lstStyle/>
          <a:p>
            <a:fld id="{A880CA3B-0C95-44E4-845A-934FA4ED4065}" type="slidenum">
              <a:rPr lang="en-CA" smtClean="0"/>
              <a:t>1084</a:t>
            </a:fld>
            <a:endParaRPr lang="en-CA" dirty="0"/>
          </a:p>
        </p:txBody>
      </p:sp>
    </p:spTree>
    <p:extLst>
      <p:ext uri="{BB962C8B-B14F-4D97-AF65-F5344CB8AC3E}">
        <p14:creationId xmlns:p14="http://schemas.microsoft.com/office/powerpoint/2010/main" val="7338593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D79EB-290B-E65C-E875-9B7A6E0ABA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B91F8D-DAD7-6C4F-3281-1E0B823C6E01}"/>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29D1C716-28D1-6CF1-F09D-5F5E9AFA070B}"/>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884C33F1-8990-3159-E6FF-FC6CA16485F8}"/>
              </a:ext>
            </a:extLst>
          </p:cNvPr>
          <p:cNvSpPr>
            <a:spLocks noGrp="1"/>
          </p:cNvSpPr>
          <p:nvPr>
            <p:ph type="sldNum" sz="quarter" idx="5"/>
          </p:nvPr>
        </p:nvSpPr>
        <p:spPr/>
        <p:txBody>
          <a:bodyPr/>
          <a:lstStyle/>
          <a:p>
            <a:fld id="{A880CA3B-0C95-44E4-845A-934FA4ED4065}" type="slidenum">
              <a:rPr lang="en-CA" smtClean="0"/>
              <a:t>1097</a:t>
            </a:fld>
            <a:endParaRPr lang="en-CA" dirty="0"/>
          </a:p>
        </p:txBody>
      </p:sp>
    </p:spTree>
    <p:extLst>
      <p:ext uri="{BB962C8B-B14F-4D97-AF65-F5344CB8AC3E}">
        <p14:creationId xmlns:p14="http://schemas.microsoft.com/office/powerpoint/2010/main" val="118944582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72D69-AFFC-869F-30DA-66E17ED066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359376-5FCB-25DD-068A-B35C6BE11AC6}"/>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7DBE61C0-C76C-4E0B-3568-D0C4247BCC64}"/>
              </a:ext>
            </a:extLst>
          </p:cNvPr>
          <p:cNvSpPr>
            <a:spLocks noGrp="1"/>
          </p:cNvSpPr>
          <p:nvPr>
            <p:ph type="body" idx="1"/>
          </p:nvPr>
        </p:nvSpPr>
        <p:spPr/>
        <p:txBody>
          <a:bodyPr/>
          <a:lstStyle/>
          <a:p>
            <a:r>
              <a:rPr lang="en-US" dirty="0"/>
              <a:t>You will recall diary cards with the second who we introduced. We discussed beginning, intermediate and advanced targets. So far will likely have been using intermediate targets in your diary card. After we introduce wise mind remediation and internal family systems you will be able to use part selves as the targets in your holes diary card.</a:t>
            </a:r>
            <a:endParaRPr lang="en-CA" dirty="0"/>
          </a:p>
        </p:txBody>
      </p:sp>
      <p:sp>
        <p:nvSpPr>
          <p:cNvPr id="4" name="Slide Number Placeholder 3">
            <a:extLst>
              <a:ext uri="{FF2B5EF4-FFF2-40B4-BE49-F238E27FC236}">
                <a16:creationId xmlns:a16="http://schemas.microsoft.com/office/drawing/2014/main" id="{02C74C68-3942-426A-02F4-F428ECC037DE}"/>
              </a:ext>
            </a:extLst>
          </p:cNvPr>
          <p:cNvSpPr>
            <a:spLocks noGrp="1"/>
          </p:cNvSpPr>
          <p:nvPr>
            <p:ph type="sldNum" sz="quarter" idx="5"/>
          </p:nvPr>
        </p:nvSpPr>
        <p:spPr/>
        <p:txBody>
          <a:bodyPr/>
          <a:lstStyle/>
          <a:p>
            <a:fld id="{A880CA3B-0C95-44E4-845A-934FA4ED4065}" type="slidenum">
              <a:rPr lang="en-CA" smtClean="0"/>
              <a:t>1103</a:t>
            </a:fld>
            <a:endParaRPr lang="en-CA" dirty="0"/>
          </a:p>
        </p:txBody>
      </p:sp>
    </p:spTree>
    <p:extLst>
      <p:ext uri="{BB962C8B-B14F-4D97-AF65-F5344CB8AC3E}">
        <p14:creationId xmlns:p14="http://schemas.microsoft.com/office/powerpoint/2010/main" val="39050916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D78F7-9D4B-888B-4E43-1127190927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27CDAB-63E3-20EB-93C2-677548507706}"/>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0891E3BC-1833-16FF-FF96-368949104117}"/>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17F739F4-903C-DDFA-5F66-3EBD995346A4}"/>
              </a:ext>
            </a:extLst>
          </p:cNvPr>
          <p:cNvSpPr>
            <a:spLocks noGrp="1"/>
          </p:cNvSpPr>
          <p:nvPr>
            <p:ph type="sldNum" sz="quarter" idx="5"/>
          </p:nvPr>
        </p:nvSpPr>
        <p:spPr/>
        <p:txBody>
          <a:bodyPr/>
          <a:lstStyle/>
          <a:p>
            <a:fld id="{A880CA3B-0C95-44E4-845A-934FA4ED4065}" type="slidenum">
              <a:rPr lang="en-CA" smtClean="0"/>
              <a:t>1107</a:t>
            </a:fld>
            <a:endParaRPr lang="en-CA" dirty="0"/>
          </a:p>
        </p:txBody>
      </p:sp>
    </p:spTree>
    <p:extLst>
      <p:ext uri="{BB962C8B-B14F-4D97-AF65-F5344CB8AC3E}">
        <p14:creationId xmlns:p14="http://schemas.microsoft.com/office/powerpoint/2010/main" val="27097312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In regular chain analysis you look at an event that activated you and considered the triggers, what you felt, you bodily sensations, the thoughts you haven't, the behaviors or behavioral urges, and your energy balance before the activation.</a:t>
            </a:r>
            <a:endParaRPr lang="en-CA" dirty="0"/>
          </a:p>
        </p:txBody>
      </p:sp>
      <p:sp>
        <p:nvSpPr>
          <p:cNvPr id="4" name="Slide Number Placeholder 3"/>
          <p:cNvSpPr>
            <a:spLocks noGrp="1"/>
          </p:cNvSpPr>
          <p:nvPr>
            <p:ph type="sldNum" sz="quarter" idx="5"/>
          </p:nvPr>
        </p:nvSpPr>
        <p:spPr/>
        <p:txBody>
          <a:bodyPr/>
          <a:lstStyle/>
          <a:p>
            <a:fld id="{A880CA3B-0C95-44E4-845A-934FA4ED4065}" type="slidenum">
              <a:rPr lang="en-CA" smtClean="0"/>
              <a:t>1108</a:t>
            </a:fld>
            <a:endParaRPr lang="en-CA" dirty="0"/>
          </a:p>
        </p:txBody>
      </p:sp>
    </p:spTree>
    <p:extLst>
      <p:ext uri="{BB962C8B-B14F-4D97-AF65-F5344CB8AC3E}">
        <p14:creationId xmlns:p14="http://schemas.microsoft.com/office/powerpoint/2010/main" val="16980566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r>
              <a:rPr lang="en-US" dirty="0"/>
              <a:t>In a wise mind chain analysis you will book instead at the parts of you that became activated at a particular time. Because you will become familiar with these parts, you will know what they look like, and typically feel, think, and behave like. Because more than one part often become activated at one point he will consider how the different parts that became activated interacted with each other. Often this interactions conflictual. What is looking at all this and you is wise mind or your real self.</a:t>
            </a:r>
            <a:endParaRPr lang="en-CA" dirty="0"/>
          </a:p>
        </p:txBody>
      </p:sp>
      <p:sp>
        <p:nvSpPr>
          <p:cNvPr id="4" name="Slide Number Placeholder 3"/>
          <p:cNvSpPr>
            <a:spLocks noGrp="1"/>
          </p:cNvSpPr>
          <p:nvPr>
            <p:ph type="sldNum" sz="quarter" idx="5"/>
          </p:nvPr>
        </p:nvSpPr>
        <p:spPr/>
        <p:txBody>
          <a:bodyPr/>
          <a:lstStyle/>
          <a:p>
            <a:fld id="{A880CA3B-0C95-44E4-845A-934FA4ED4065}" type="slidenum">
              <a:rPr lang="en-CA" smtClean="0"/>
              <a:t>1109</a:t>
            </a:fld>
            <a:endParaRPr lang="en-CA" dirty="0"/>
          </a:p>
        </p:txBody>
      </p:sp>
    </p:spTree>
    <p:extLst>
      <p:ext uri="{BB962C8B-B14F-4D97-AF65-F5344CB8AC3E}">
        <p14:creationId xmlns:p14="http://schemas.microsoft.com/office/powerpoint/2010/main" val="8823781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B879E-C0E4-C964-DF2A-DCAB8F8F80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1208C3-F3EE-9C12-8BFF-A5561190E018}"/>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16B59B59-31D2-CC1F-BE16-79B52D70ED0F}"/>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DB573B78-2F27-8187-C57A-EEDAF50296A8}"/>
              </a:ext>
            </a:extLst>
          </p:cNvPr>
          <p:cNvSpPr>
            <a:spLocks noGrp="1"/>
          </p:cNvSpPr>
          <p:nvPr>
            <p:ph type="sldNum" sz="quarter" idx="5"/>
          </p:nvPr>
        </p:nvSpPr>
        <p:spPr/>
        <p:txBody>
          <a:bodyPr/>
          <a:lstStyle/>
          <a:p>
            <a:fld id="{A880CA3B-0C95-44E4-845A-934FA4ED4065}" type="slidenum">
              <a:rPr lang="en-CA" smtClean="0"/>
              <a:t>1120</a:t>
            </a:fld>
            <a:endParaRPr lang="en-CA" dirty="0"/>
          </a:p>
        </p:txBody>
      </p:sp>
    </p:spTree>
    <p:extLst>
      <p:ext uri="{BB962C8B-B14F-4D97-AF65-F5344CB8AC3E}">
        <p14:creationId xmlns:p14="http://schemas.microsoft.com/office/powerpoint/2010/main" val="34106605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CA"/>
          </a:p>
        </p:txBody>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A880CA3B-0C95-44E4-845A-934FA4ED4065}" type="slidenum">
              <a:rPr lang="en-CA" smtClean="0"/>
              <a:t>1121</a:t>
            </a:fld>
            <a:endParaRPr lang="en-CA" dirty="0"/>
          </a:p>
        </p:txBody>
      </p:sp>
    </p:spTree>
    <p:extLst>
      <p:ext uri="{BB962C8B-B14F-4D97-AF65-F5344CB8AC3E}">
        <p14:creationId xmlns:p14="http://schemas.microsoft.com/office/powerpoint/2010/main" val="392172488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47E38-5BCF-FB9E-468A-86360BF515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FC0109-977F-A538-1237-1FA3C2D046F2}"/>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E1D7D92D-A65A-A3EB-117C-B88D863B0488}"/>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3C55842D-3691-E32C-0758-7C34BFDC02F2}"/>
              </a:ext>
            </a:extLst>
          </p:cNvPr>
          <p:cNvSpPr>
            <a:spLocks noGrp="1"/>
          </p:cNvSpPr>
          <p:nvPr>
            <p:ph type="sldNum" sz="quarter" idx="5"/>
          </p:nvPr>
        </p:nvSpPr>
        <p:spPr/>
        <p:txBody>
          <a:bodyPr/>
          <a:lstStyle/>
          <a:p>
            <a:fld id="{A880CA3B-0C95-44E4-845A-934FA4ED4065}" type="slidenum">
              <a:rPr lang="en-CA" smtClean="0"/>
              <a:t>1122</a:t>
            </a:fld>
            <a:endParaRPr lang="en-CA" dirty="0"/>
          </a:p>
        </p:txBody>
      </p:sp>
    </p:spTree>
    <p:extLst>
      <p:ext uri="{BB962C8B-B14F-4D97-AF65-F5344CB8AC3E}">
        <p14:creationId xmlns:p14="http://schemas.microsoft.com/office/powerpoint/2010/main" val="4626269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B8BD4-7233-0090-17B7-B1D0615853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832DA0-6C34-C7DF-A697-88BEB8065B53}"/>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EE23AE53-D9F9-D4C6-2D84-BF55652DD1B9}"/>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798D6B6D-FA95-0F8F-6D72-5497194DECAB}"/>
              </a:ext>
            </a:extLst>
          </p:cNvPr>
          <p:cNvSpPr>
            <a:spLocks noGrp="1"/>
          </p:cNvSpPr>
          <p:nvPr>
            <p:ph type="sldNum" sz="quarter" idx="5"/>
          </p:nvPr>
        </p:nvSpPr>
        <p:spPr/>
        <p:txBody>
          <a:bodyPr/>
          <a:lstStyle/>
          <a:p>
            <a:fld id="{A880CA3B-0C95-44E4-845A-934FA4ED4065}" type="slidenum">
              <a:rPr lang="en-CA" smtClean="0"/>
              <a:t>1125</a:t>
            </a:fld>
            <a:endParaRPr lang="en-CA" dirty="0"/>
          </a:p>
        </p:txBody>
      </p:sp>
    </p:spTree>
    <p:extLst>
      <p:ext uri="{BB962C8B-B14F-4D97-AF65-F5344CB8AC3E}">
        <p14:creationId xmlns:p14="http://schemas.microsoft.com/office/powerpoint/2010/main" val="2237831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F404F-4669-4904-A89C-B6975157AC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7116E1-F3E0-B3F9-45D5-8FC39AA47FE5}"/>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1B6C1530-70C6-1B2A-D790-37DB352227C2}"/>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9302560E-3681-A068-B567-2F823E0AD94B}"/>
              </a:ext>
            </a:extLst>
          </p:cNvPr>
          <p:cNvSpPr>
            <a:spLocks noGrp="1"/>
          </p:cNvSpPr>
          <p:nvPr>
            <p:ph type="sldNum" sz="quarter" idx="5"/>
          </p:nvPr>
        </p:nvSpPr>
        <p:spPr/>
        <p:txBody>
          <a:bodyPr/>
          <a:lstStyle/>
          <a:p>
            <a:fld id="{A880CA3B-0C95-44E4-845A-934FA4ED4065}" type="slidenum">
              <a:rPr lang="en-CA" smtClean="0"/>
              <a:t>1126</a:t>
            </a:fld>
            <a:endParaRPr lang="en-CA" dirty="0"/>
          </a:p>
        </p:txBody>
      </p:sp>
    </p:spTree>
    <p:extLst>
      <p:ext uri="{BB962C8B-B14F-4D97-AF65-F5344CB8AC3E}">
        <p14:creationId xmlns:p14="http://schemas.microsoft.com/office/powerpoint/2010/main" val="135986804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FF04A7-23DF-C66E-0BF4-9FF826ACFE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78955C-5B54-544A-348F-3ADF0BBA1E15}"/>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B95AAAE1-E749-9389-8317-0305CBF91213}"/>
              </a:ext>
            </a:extLst>
          </p:cNvPr>
          <p:cNvSpPr>
            <a:spLocks noGrp="1"/>
          </p:cNvSpPr>
          <p:nvPr>
            <p:ph type="body" idx="1"/>
          </p:nvPr>
        </p:nvSpPr>
        <p:spPr/>
        <p:txBody>
          <a:bodyPr/>
          <a:lstStyle/>
          <a:p>
            <a:r>
              <a:rPr lang="en-US" dirty="0"/>
              <a:t>Wise mind remediation is living a life that is led by wise mind that understands the body, emotions, and the thoughts and reason. To have a better idea of what wise mind remediation is you will need to understand internal family systems which we introduce in the next session. For logistical reasons we are presenting wise mind remediation before internal family systems. I suggest that after you have done session 24, you come back and review this session. It will make more sense.</a:t>
            </a:r>
            <a:endParaRPr lang="en-CA" dirty="0"/>
          </a:p>
          <a:p>
            <a:endParaRPr lang="en-CA" dirty="0"/>
          </a:p>
          <a:p>
            <a:r>
              <a:rPr lang="en-CA" dirty="0"/>
              <a:t>There are five steps in wise mind remediation. We will go through each one individually today.</a:t>
            </a:r>
          </a:p>
          <a:p>
            <a:endParaRPr lang="en-CA" dirty="0"/>
          </a:p>
        </p:txBody>
      </p:sp>
      <p:sp>
        <p:nvSpPr>
          <p:cNvPr id="4" name="Slide Number Placeholder 3">
            <a:extLst>
              <a:ext uri="{FF2B5EF4-FFF2-40B4-BE49-F238E27FC236}">
                <a16:creationId xmlns:a16="http://schemas.microsoft.com/office/drawing/2014/main" id="{E5D32CF7-FAE0-1368-9B75-166C50ED7F21}"/>
              </a:ext>
            </a:extLst>
          </p:cNvPr>
          <p:cNvSpPr>
            <a:spLocks noGrp="1"/>
          </p:cNvSpPr>
          <p:nvPr>
            <p:ph type="sldNum" sz="quarter" idx="5"/>
          </p:nvPr>
        </p:nvSpPr>
        <p:spPr/>
        <p:txBody>
          <a:bodyPr/>
          <a:lstStyle/>
          <a:p>
            <a:fld id="{A880CA3B-0C95-44E4-845A-934FA4ED4065}" type="slidenum">
              <a:rPr lang="en-CA" smtClean="0"/>
              <a:t>1134</a:t>
            </a:fld>
            <a:endParaRPr lang="en-CA" dirty="0"/>
          </a:p>
        </p:txBody>
      </p:sp>
    </p:spTree>
    <p:extLst>
      <p:ext uri="{BB962C8B-B14F-4D97-AF65-F5344CB8AC3E}">
        <p14:creationId xmlns:p14="http://schemas.microsoft.com/office/powerpoint/2010/main" val="366500472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CDD93-DC58-F6F8-E8A6-FB75563868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0D29F1-FC10-6811-E5F6-6FC38E769341}"/>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351250FB-5009-38A3-0BEB-F0530CA2EF47}"/>
              </a:ext>
            </a:extLst>
          </p:cNvPr>
          <p:cNvSpPr>
            <a:spLocks noGrp="1"/>
          </p:cNvSpPr>
          <p:nvPr>
            <p:ph type="body" idx="1"/>
          </p:nvPr>
        </p:nvSpPr>
        <p:spPr/>
        <p:txBody>
          <a:bodyPr/>
          <a:lstStyle/>
          <a:p>
            <a:r>
              <a:rPr lang="en-US" dirty="0"/>
              <a:t>In a wise mind chain analysis you will book instead at the parts of you that became activated at a particular time. Because you will become familiar with these parts, you will know what they look like, and typically feel, think, and behave like. Because more than one part often become activated at one point he will consider how the different parts that became activated interacted with each other. Often this interactions conflictual. What is looking at all this and you is wise mind or your real self.</a:t>
            </a:r>
            <a:endParaRPr lang="en-CA" dirty="0"/>
          </a:p>
        </p:txBody>
      </p:sp>
      <p:sp>
        <p:nvSpPr>
          <p:cNvPr id="4" name="Slide Number Placeholder 3">
            <a:extLst>
              <a:ext uri="{FF2B5EF4-FFF2-40B4-BE49-F238E27FC236}">
                <a16:creationId xmlns:a16="http://schemas.microsoft.com/office/drawing/2014/main" id="{D56D46D8-43B8-6433-DBAA-EA8E8C3BD37B}"/>
              </a:ext>
            </a:extLst>
          </p:cNvPr>
          <p:cNvSpPr>
            <a:spLocks noGrp="1"/>
          </p:cNvSpPr>
          <p:nvPr>
            <p:ph type="sldNum" sz="quarter" idx="5"/>
          </p:nvPr>
        </p:nvSpPr>
        <p:spPr/>
        <p:txBody>
          <a:bodyPr/>
          <a:lstStyle/>
          <a:p>
            <a:fld id="{A880CA3B-0C95-44E4-845A-934FA4ED4065}" type="slidenum">
              <a:rPr lang="en-CA" smtClean="0"/>
              <a:t>1155</a:t>
            </a:fld>
            <a:endParaRPr lang="en-CA" dirty="0"/>
          </a:p>
        </p:txBody>
      </p:sp>
    </p:spTree>
    <p:extLst>
      <p:ext uri="{BB962C8B-B14F-4D97-AF65-F5344CB8AC3E}">
        <p14:creationId xmlns:p14="http://schemas.microsoft.com/office/powerpoint/2010/main" val="319753319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BF42F-508F-E6CF-1FF6-4BEC835059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A299A9-D4F6-6553-0FE0-4D61F4DDDFCA}"/>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F12C2FCE-32CC-95D8-AB25-799E889C1414}"/>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F30D488D-55AE-3A75-E7D9-891443088A35}"/>
              </a:ext>
            </a:extLst>
          </p:cNvPr>
          <p:cNvSpPr>
            <a:spLocks noGrp="1"/>
          </p:cNvSpPr>
          <p:nvPr>
            <p:ph type="sldNum" sz="quarter" idx="5"/>
          </p:nvPr>
        </p:nvSpPr>
        <p:spPr/>
        <p:txBody>
          <a:bodyPr/>
          <a:lstStyle/>
          <a:p>
            <a:fld id="{A880CA3B-0C95-44E4-845A-934FA4ED4065}" type="slidenum">
              <a:rPr lang="en-CA" smtClean="0"/>
              <a:t>1157</a:t>
            </a:fld>
            <a:endParaRPr lang="en-CA" dirty="0"/>
          </a:p>
        </p:txBody>
      </p:sp>
    </p:spTree>
    <p:extLst>
      <p:ext uri="{BB962C8B-B14F-4D97-AF65-F5344CB8AC3E}">
        <p14:creationId xmlns:p14="http://schemas.microsoft.com/office/powerpoint/2010/main" val="238299434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01671-C3CC-06AE-E9FF-38F34CE272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A95D23-64E1-ED91-835A-DBA93DC2F6E1}"/>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F0AFEDE2-F347-52A9-48A8-76AFA2D0C0DF}"/>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1B925B12-7F8D-5157-62EB-EB6687EF8059}"/>
              </a:ext>
            </a:extLst>
          </p:cNvPr>
          <p:cNvSpPr>
            <a:spLocks noGrp="1"/>
          </p:cNvSpPr>
          <p:nvPr>
            <p:ph type="sldNum" sz="quarter" idx="5"/>
          </p:nvPr>
        </p:nvSpPr>
        <p:spPr/>
        <p:txBody>
          <a:bodyPr/>
          <a:lstStyle/>
          <a:p>
            <a:fld id="{A880CA3B-0C95-44E4-845A-934FA4ED4065}" type="slidenum">
              <a:rPr lang="en-CA" smtClean="0"/>
              <a:t>1158</a:t>
            </a:fld>
            <a:endParaRPr lang="en-CA" dirty="0"/>
          </a:p>
        </p:txBody>
      </p:sp>
    </p:spTree>
    <p:extLst>
      <p:ext uri="{BB962C8B-B14F-4D97-AF65-F5344CB8AC3E}">
        <p14:creationId xmlns:p14="http://schemas.microsoft.com/office/powerpoint/2010/main" val="101937554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B97593-6E93-8908-A24D-FFEF29AAB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95C83B-FD4F-9F1A-E0C7-B0C1D95E796D}"/>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E54938F2-F460-7697-2376-3CBF586187A1}"/>
              </a:ext>
            </a:extLst>
          </p:cNvPr>
          <p:cNvSpPr>
            <a:spLocks noGrp="1"/>
          </p:cNvSpPr>
          <p:nvPr>
            <p:ph type="body" idx="1"/>
          </p:nvPr>
        </p:nvSpPr>
        <p:spPr/>
        <p:txBody>
          <a:bodyPr/>
          <a:lstStyle/>
          <a:p>
            <a:r>
              <a:rPr lang="en-US" dirty="0"/>
              <a:t>In a wise mind chain analysis you will book instead at the parts of you that became activated at a particular time. Because you will become familiar with these parts, you will know what they look like, and typically feel, think, and behave like. Because more than one part often become activated at one point he will consider how the different parts that became activated interacted with each other. Often this interactions conflictual. What is looking at all this and you is wise mind or your real self.</a:t>
            </a:r>
            <a:endParaRPr lang="en-CA" dirty="0"/>
          </a:p>
        </p:txBody>
      </p:sp>
      <p:sp>
        <p:nvSpPr>
          <p:cNvPr id="4" name="Slide Number Placeholder 3">
            <a:extLst>
              <a:ext uri="{FF2B5EF4-FFF2-40B4-BE49-F238E27FC236}">
                <a16:creationId xmlns:a16="http://schemas.microsoft.com/office/drawing/2014/main" id="{7915B436-5B53-E9A0-ACF7-070BBD59B750}"/>
              </a:ext>
            </a:extLst>
          </p:cNvPr>
          <p:cNvSpPr>
            <a:spLocks noGrp="1"/>
          </p:cNvSpPr>
          <p:nvPr>
            <p:ph type="sldNum" sz="quarter" idx="5"/>
          </p:nvPr>
        </p:nvSpPr>
        <p:spPr/>
        <p:txBody>
          <a:bodyPr/>
          <a:lstStyle/>
          <a:p>
            <a:fld id="{A880CA3B-0C95-44E4-845A-934FA4ED4065}" type="slidenum">
              <a:rPr lang="en-CA" smtClean="0"/>
              <a:t>1200</a:t>
            </a:fld>
            <a:endParaRPr lang="en-CA" dirty="0"/>
          </a:p>
        </p:txBody>
      </p:sp>
    </p:spTree>
    <p:extLst>
      <p:ext uri="{BB962C8B-B14F-4D97-AF65-F5344CB8AC3E}">
        <p14:creationId xmlns:p14="http://schemas.microsoft.com/office/powerpoint/2010/main" val="202473019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84302-B02B-C9DC-19DF-8D7B6CA4A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170E56-ABDB-C006-26F9-1EE77D513F69}"/>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9C450C8E-6B85-5476-AD9A-9AA9F9890174}"/>
              </a:ext>
            </a:extLst>
          </p:cNvPr>
          <p:cNvSpPr>
            <a:spLocks noGrp="1"/>
          </p:cNvSpPr>
          <p:nvPr>
            <p:ph type="body" idx="1"/>
          </p:nvPr>
        </p:nvSpPr>
        <p:spPr/>
        <p:txBody>
          <a:bodyPr/>
          <a:lstStyle/>
          <a:p>
            <a:r>
              <a:rPr lang="en-US" dirty="0"/>
              <a:t>In a wise mind chain analysis you will book instead at the parts of you that became activated at a particular time. Because you will become familiar with these parts, you will know what they look like, and typically feel, think, and behave like. Because more than one part often become activated at one point he will consider how the different parts that became activated interacted with each other. Often this interactions conflictual. What is looking at all this and you is wise mind or your real self.</a:t>
            </a:r>
            <a:endParaRPr lang="en-CA" dirty="0"/>
          </a:p>
        </p:txBody>
      </p:sp>
      <p:sp>
        <p:nvSpPr>
          <p:cNvPr id="4" name="Slide Number Placeholder 3">
            <a:extLst>
              <a:ext uri="{FF2B5EF4-FFF2-40B4-BE49-F238E27FC236}">
                <a16:creationId xmlns:a16="http://schemas.microsoft.com/office/drawing/2014/main" id="{17B10B5F-E983-B0DC-0810-0A1646CEEEE4}"/>
              </a:ext>
            </a:extLst>
          </p:cNvPr>
          <p:cNvSpPr>
            <a:spLocks noGrp="1"/>
          </p:cNvSpPr>
          <p:nvPr>
            <p:ph type="sldNum" sz="quarter" idx="5"/>
          </p:nvPr>
        </p:nvSpPr>
        <p:spPr/>
        <p:txBody>
          <a:bodyPr/>
          <a:lstStyle/>
          <a:p>
            <a:fld id="{A880CA3B-0C95-44E4-845A-934FA4ED4065}" type="slidenum">
              <a:rPr lang="en-CA" smtClean="0"/>
              <a:t>1207</a:t>
            </a:fld>
            <a:endParaRPr lang="en-CA" dirty="0"/>
          </a:p>
        </p:txBody>
      </p:sp>
    </p:spTree>
    <p:extLst>
      <p:ext uri="{BB962C8B-B14F-4D97-AF65-F5344CB8AC3E}">
        <p14:creationId xmlns:p14="http://schemas.microsoft.com/office/powerpoint/2010/main" val="206689283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BCEAF-0443-8A87-E04F-86C09A6700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AE5B7D-DBE2-EC66-2CCD-5953F5AB18F8}"/>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A8506D6D-F6C2-FA2E-3CD3-057374601C75}"/>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2F68AA23-0C79-50EC-EEA2-1292C5B752D9}"/>
              </a:ext>
            </a:extLst>
          </p:cNvPr>
          <p:cNvSpPr>
            <a:spLocks noGrp="1"/>
          </p:cNvSpPr>
          <p:nvPr>
            <p:ph type="sldNum" sz="quarter" idx="5"/>
          </p:nvPr>
        </p:nvSpPr>
        <p:spPr/>
        <p:txBody>
          <a:bodyPr/>
          <a:lstStyle/>
          <a:p>
            <a:fld id="{A880CA3B-0C95-44E4-845A-934FA4ED4065}" type="slidenum">
              <a:rPr lang="en-CA" smtClean="0"/>
              <a:t>1210</a:t>
            </a:fld>
            <a:endParaRPr lang="en-CA" dirty="0"/>
          </a:p>
        </p:txBody>
      </p:sp>
    </p:spTree>
    <p:extLst>
      <p:ext uri="{BB962C8B-B14F-4D97-AF65-F5344CB8AC3E}">
        <p14:creationId xmlns:p14="http://schemas.microsoft.com/office/powerpoint/2010/main" val="349930814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A91D4-7A77-2688-130B-4AF2CE6651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868EEF-12DE-30E6-A46E-4D8CF472A575}"/>
              </a:ext>
            </a:extLst>
          </p:cNvPr>
          <p:cNvSpPr>
            <a:spLocks noGrp="1" noRot="1" noChangeAspect="1"/>
          </p:cNvSpPr>
          <p:nvPr>
            <p:ph type="sldImg"/>
          </p:nvPr>
        </p:nvSpPr>
        <p:spPr/>
        <p:txBody>
          <a:bodyPr/>
          <a:lstStyle/>
          <a:p>
            <a:endParaRPr lang="en-CA"/>
          </a:p>
        </p:txBody>
      </p:sp>
      <p:sp>
        <p:nvSpPr>
          <p:cNvPr id="3" name="Notes Placeholder 2">
            <a:extLst>
              <a:ext uri="{FF2B5EF4-FFF2-40B4-BE49-F238E27FC236}">
                <a16:creationId xmlns:a16="http://schemas.microsoft.com/office/drawing/2014/main" id="{26BFEC4F-1983-DFA3-97C2-C959AD9EE070}"/>
              </a:ext>
            </a:extLst>
          </p:cNvPr>
          <p:cNvSpPr>
            <a:spLocks noGrp="1"/>
          </p:cNvSpPr>
          <p:nvPr>
            <p:ph type="body" idx="1"/>
          </p:nvPr>
        </p:nvSpPr>
        <p:spPr/>
        <p:txBody>
          <a:bodyPr/>
          <a:lstStyle/>
          <a:p>
            <a:endParaRPr lang="en-CA" dirty="0"/>
          </a:p>
        </p:txBody>
      </p:sp>
      <p:sp>
        <p:nvSpPr>
          <p:cNvPr id="4" name="Slide Number Placeholder 3">
            <a:extLst>
              <a:ext uri="{FF2B5EF4-FFF2-40B4-BE49-F238E27FC236}">
                <a16:creationId xmlns:a16="http://schemas.microsoft.com/office/drawing/2014/main" id="{6236588D-8CCD-A322-4170-BBB4DA6E08B0}"/>
              </a:ext>
            </a:extLst>
          </p:cNvPr>
          <p:cNvSpPr>
            <a:spLocks noGrp="1"/>
          </p:cNvSpPr>
          <p:nvPr>
            <p:ph type="sldNum" sz="quarter" idx="5"/>
          </p:nvPr>
        </p:nvSpPr>
        <p:spPr/>
        <p:txBody>
          <a:bodyPr/>
          <a:lstStyle/>
          <a:p>
            <a:fld id="{A880CA3B-0C95-44E4-845A-934FA4ED4065}" type="slidenum">
              <a:rPr lang="en-CA" smtClean="0"/>
              <a:t>1211</a:t>
            </a:fld>
            <a:endParaRPr lang="en-CA" dirty="0"/>
          </a:p>
        </p:txBody>
      </p:sp>
    </p:spTree>
    <p:extLst>
      <p:ext uri="{BB962C8B-B14F-4D97-AF65-F5344CB8AC3E}">
        <p14:creationId xmlns:p14="http://schemas.microsoft.com/office/powerpoint/2010/main" val="3638779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CA"/>
          </a:p>
        </p:txBody>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8BA2FF-6011-4755-B8FB-8749D8B0CD4A}" type="datetimeFigureOut">
              <a:rPr lang="en-CA" smtClean="0"/>
              <a:t>2026-05-10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191160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BA2FF-6011-4755-B8FB-8749D8B0CD4A}" type="datetimeFigureOut">
              <a:rPr lang="en-CA" smtClean="0"/>
              <a:t>2026-05-10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3554677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CA"/>
          </a:p>
        </p:txBody>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838BA2FF-6011-4755-B8FB-8749D8B0CD4A}" type="datetimeFigureOut">
              <a:rPr lang="en-CA" smtClean="0"/>
              <a:t>2026-05-10</a:t>
            </a:fld>
            <a:endParaRPr lang="en-CA"/>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CA"/>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40B18DD-699E-4265-96E2-39E63BF3519E}" type="slidenum">
              <a:rPr lang="en-CA" smtClean="0"/>
              <a:t>‹#›</a:t>
            </a:fld>
            <a:endParaRPr lang="en-CA"/>
          </a:p>
        </p:txBody>
      </p:sp>
    </p:spTree>
    <p:extLst>
      <p:ext uri="{BB962C8B-B14F-4D97-AF65-F5344CB8AC3E}">
        <p14:creationId xmlns:p14="http://schemas.microsoft.com/office/powerpoint/2010/main" val="198542110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8BA2FF-6011-4755-B8FB-8749D8B0CD4A}" type="datetimeFigureOut">
              <a:rPr lang="en-CA" smtClean="0"/>
              <a:t>2026-05-10</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865965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8BA2FF-6011-4755-B8FB-8749D8B0CD4A}" type="datetimeFigureOut">
              <a:rPr lang="en-CA" smtClean="0"/>
              <a:t>2026-05-10</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851932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8BA2FF-6011-4755-B8FB-8749D8B0CD4A}" type="datetimeFigureOut">
              <a:rPr lang="en-CA" smtClean="0"/>
              <a:t>2026-05-10</a:t>
            </a:fld>
            <a:endParaRPr lang="en-CA"/>
          </a:p>
        </p:txBody>
      </p:sp>
      <p:sp>
        <p:nvSpPr>
          <p:cNvPr id="4" name="Footer Placeholder 3"/>
          <p:cNvSpPr>
            <a:spLocks noGrp="1"/>
          </p:cNvSpPr>
          <p:nvPr>
            <p:ph type="ftr" sz="quarter" idx="11"/>
          </p:nvPr>
        </p:nvSpPr>
        <p:spPr/>
        <p:txBody>
          <a:bodyPr/>
          <a:lstStyle/>
          <a:p>
            <a:endParaRPr lang="en-CA"/>
          </a:p>
        </p:txBody>
      </p:sp>
      <p:sp>
        <p:nvSpPr>
          <p:cNvPr id="5" name="Slide Number Placeholder 4"/>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201770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8BA2FF-6011-4755-B8FB-8749D8B0CD4A}" type="datetimeFigureOut">
              <a:rPr lang="en-CA" smtClean="0"/>
              <a:t>2026-05-10</a:t>
            </a:fld>
            <a:endParaRPr lang="en-CA"/>
          </a:p>
        </p:txBody>
      </p:sp>
      <p:sp>
        <p:nvSpPr>
          <p:cNvPr id="3" name="Footer Placeholder 2"/>
          <p:cNvSpPr>
            <a:spLocks noGrp="1"/>
          </p:cNvSpPr>
          <p:nvPr>
            <p:ph type="ftr" sz="quarter" idx="11"/>
          </p:nvPr>
        </p:nvSpPr>
        <p:spPr/>
        <p:txBody>
          <a:bodyPr/>
          <a:lstStyle/>
          <a:p>
            <a:endParaRPr lang="en-CA"/>
          </a:p>
        </p:txBody>
      </p:sp>
      <p:sp>
        <p:nvSpPr>
          <p:cNvPr id="4" name="Slide Number Placeholder 3"/>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1567290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8BA2FF-6011-4755-B8FB-8749D8B0CD4A}" type="datetimeFigureOut">
              <a:rPr lang="en-CA" smtClean="0"/>
              <a:t>2026-05-10</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4168925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8BA2FF-6011-4755-B8FB-8749D8B0CD4A}" type="datetimeFigureOut">
              <a:rPr lang="en-CA" smtClean="0"/>
              <a:t>2026-05-10</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3439137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BA2FF-6011-4755-B8FB-8749D8B0CD4A}" type="datetimeFigureOut">
              <a:rPr lang="en-CA" smtClean="0"/>
              <a:t>2026-05-10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2276849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CA"/>
          </a:p>
        </p:txBody>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838BA2FF-6011-4755-B8FB-8749D8B0CD4A}" type="datetimeFigureOut">
              <a:rPr lang="en-CA" smtClean="0"/>
              <a:t>2026-05-10</a:t>
            </a:fld>
            <a:endParaRPr lang="en-CA"/>
          </a:p>
        </p:txBody>
      </p:sp>
      <p:sp>
        <p:nvSpPr>
          <p:cNvPr id="5" name="Footer Placeholder 4"/>
          <p:cNvSpPr>
            <a:spLocks noGrp="1"/>
          </p:cNvSpPr>
          <p:nvPr>
            <p:ph type="ftr" sz="quarter" idx="11"/>
          </p:nvPr>
        </p:nvSpPr>
        <p:spPr>
          <a:xfrm>
            <a:off x="3776135" y="6422854"/>
            <a:ext cx="4279669" cy="365125"/>
          </a:xfrm>
        </p:spPr>
        <p:txBody>
          <a:bodyPr/>
          <a:lstStyle/>
          <a:p>
            <a:endParaRPr lang="en-CA"/>
          </a:p>
        </p:txBody>
      </p:sp>
      <p:sp>
        <p:nvSpPr>
          <p:cNvPr id="6" name="Slide Number Placeholder 5"/>
          <p:cNvSpPr>
            <a:spLocks noGrp="1"/>
          </p:cNvSpPr>
          <p:nvPr>
            <p:ph type="sldNum" sz="quarter" idx="12"/>
          </p:nvPr>
        </p:nvSpPr>
        <p:spPr>
          <a:xfrm>
            <a:off x="8073048" y="6422854"/>
            <a:ext cx="879759" cy="365125"/>
          </a:xfrm>
        </p:spPr>
        <p:txBody>
          <a:bodyPr/>
          <a:lstStyle/>
          <a:p>
            <a:fld id="{440B18DD-699E-4265-96E2-39E63BF3519E}" type="slidenum">
              <a:rPr lang="en-CA" smtClean="0"/>
              <a:t>‹#›</a:t>
            </a:fld>
            <a:endParaRPr lang="en-CA"/>
          </a:p>
        </p:txBody>
      </p:sp>
    </p:spTree>
    <p:extLst>
      <p:ext uri="{BB962C8B-B14F-4D97-AF65-F5344CB8AC3E}">
        <p14:creationId xmlns:p14="http://schemas.microsoft.com/office/powerpoint/2010/main" val="2010333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051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CA"/>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38BA2FF-6011-4755-B8FB-8749D8B0CD4A}" type="datetimeFigureOut">
              <a:rPr lang="en-CA" smtClean="0"/>
              <a:t>2026-05-10</a:t>
            </a:fld>
            <a:endParaRPr lang="en-CA"/>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CA"/>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40B18DD-699E-4265-96E2-39E63BF3519E}" type="slidenum">
              <a:rPr lang="en-CA" smtClean="0"/>
              <a:t>‹#›</a:t>
            </a:fld>
            <a:endParaRPr lang="en-CA"/>
          </a:p>
        </p:txBody>
      </p:sp>
    </p:spTree>
    <p:extLst>
      <p:ext uri="{BB962C8B-B14F-4D97-AF65-F5344CB8AC3E}">
        <p14:creationId xmlns:p14="http://schemas.microsoft.com/office/powerpoint/2010/main" val="1011198881"/>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eg"/><Relationship Id="rId7" Type="http://schemas.openxmlformats.org/officeDocument/2006/relationships/image" Target="cid:51445438600304750688904" TargetMode="Externa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cid:76315512021788831103889"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mailto:itssimple2023@gmail.com"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theguardian.com/society/2025/aug/30/therapists-warn-ai-chatbots-mental-health-support" TargetMode="External"/><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youtu.be/AxQVf7Ikaso?si=VWPJ_je6xDPZ1QI8"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soundstrue-ha.s3.amazonaws.com/bonus/BK07049-The-Internal-Family-Systems-Workbook/1-an-intro-meditation.mp3"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hyperlink" Target="https://soundstrue-ha.s3.amazonaws.com/bonus/BK07049-The-Internal-Family-Systems-Workbook/2-one-part-meditation.mp3" TargetMode="Externa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image" Target="../media/image23.png"/><Relationship Id="rId7" Type="http://schemas.openxmlformats.org/officeDocument/2006/relationships/image" Target="../media/image31.jp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5.jpg"/><Relationship Id="rId9" Type="http://schemas.openxmlformats.org/officeDocument/2006/relationships/image" Target="../media/image35.jpg"/></Relationships>
</file>

<file path=ppt/slides/_rels/slide14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148.xml.rels><?xml version="1.0" encoding="UTF-8" standalone="yes"?>
<Relationships xmlns="http://schemas.openxmlformats.org/package/2006/relationships"><Relationship Id="rId8" Type="http://schemas.openxmlformats.org/officeDocument/2006/relationships/image" Target="../media/image30.jpg"/><Relationship Id="rId13" Type="http://schemas.openxmlformats.org/officeDocument/2006/relationships/image" Target="../media/image34.png"/><Relationship Id="rId3" Type="http://schemas.openxmlformats.org/officeDocument/2006/relationships/image" Target="../media/image23.png"/><Relationship Id="rId7" Type="http://schemas.openxmlformats.org/officeDocument/2006/relationships/image" Target="../media/image31.jpg"/><Relationship Id="rId12" Type="http://schemas.openxmlformats.org/officeDocument/2006/relationships/image" Target="../media/image33.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9.jpg"/><Relationship Id="rId11" Type="http://schemas.openxmlformats.org/officeDocument/2006/relationships/image" Target="../media/image32.png"/><Relationship Id="rId5" Type="http://schemas.openxmlformats.org/officeDocument/2006/relationships/image" Target="../media/image28.jpg"/><Relationship Id="rId10" Type="http://schemas.openxmlformats.org/officeDocument/2006/relationships/image" Target="../media/image36.png"/><Relationship Id="rId4" Type="http://schemas.openxmlformats.org/officeDocument/2006/relationships/image" Target="../media/image25.jpg"/><Relationship Id="rId9" Type="http://schemas.openxmlformats.org/officeDocument/2006/relationships/image" Target="../media/image35.jpg"/></Relationships>
</file>

<file path=ppt/slides/_rels/slide14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15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15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g"/><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39.jpg"/><Relationship Id="rId4" Type="http://schemas.microsoft.com/office/2007/relationships/hdphoto" Target="../media/hdphoto1.wdp"/></Relationships>
</file>

<file path=ppt/slides/_rels/slide15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hyperlink" Target="https://soundstrue-ha.s3.amazonaws.com/bonus/BK07049-The-Internal-Family-Systems-Workbook/3-the-path-meditation.mp3" TargetMode="External"/><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19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19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9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19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19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0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20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0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38.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eg"/><Relationship Id="rId7" Type="http://schemas.openxmlformats.org/officeDocument/2006/relationships/image" Target="cid:51445438600304750688904" TargetMode="Externa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cid:76315512021788831103889" TargetMode="External"/></Relationships>
</file>

<file path=ppt/slides/_rels/slide2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5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6.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hyperlink" Target="https://soundstrue-ha.s3.amazonaws.com/bonus/BK07049-The-Internal-Family-Systems-Workbook/4-all-parts-welcome-meditation.mp3" TargetMode="External"/><Relationship Id="rId1" Type="http://schemas.openxmlformats.org/officeDocument/2006/relationships/slideLayout" Target="../slideLayouts/slideLayout7.xml"/></Relationships>
</file>

<file path=ppt/slides/_rels/slide2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8.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25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1.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26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63.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2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6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67.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2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70.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27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72.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27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7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75.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2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78.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7.xml"/></Relationships>
</file>

<file path=ppt/slides/_rels/slide27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80.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7.xml"/></Relationships>
</file>

<file path=ppt/slides/_rels/slide28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8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83.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7.xml"/></Relationships>
</file>

<file path=ppt/slides/_rels/slide284.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hyperlink" Target="https://soundstrue-ha.s3.amazonaws.com/bonus/BK07049-The-Internal-Family-Systems-Workbook/5-strengthening-relationship-meditation.mp3" TargetMode="External"/><Relationship Id="rId1" Type="http://schemas.openxmlformats.org/officeDocument/2006/relationships/slideLayout" Target="../slideLayouts/slideLayout7.xml"/></Relationships>
</file>

<file path=ppt/slides/_rels/slide2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9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9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9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3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0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11.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3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313.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31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1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16.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3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32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23.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32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2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8.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hyperlink" Target="https://soundstrue-ha.s3.amazonaws.com/bonus/BK07049-The-Internal-Family-Systems-Workbook/6-embodiment-meditation.mp3" TargetMode="External"/><Relationship Id="rId1" Type="http://schemas.openxmlformats.org/officeDocument/2006/relationships/slideLayout" Target="../slideLayouts/slideLayout7.xml"/></Relationships>
</file>

<file path=ppt/slides/_rels/slide329.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3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31.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3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333.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33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3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36.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337.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hyperlink" Target="https://soundstrue-ha.s3.amazonaws.com/bonus/BK07049-The-Internal-Family-Systems-Workbook/7-checking-in-with-an-inner-critic-meditation.mp3" TargetMode="External"/><Relationship Id="rId1" Type="http://schemas.openxmlformats.org/officeDocument/2006/relationships/slideLayout" Target="../slideLayouts/slideLayout7.xml"/></Relationships>
</file>

<file path=ppt/slides/_rels/slide3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4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342.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s>
</file>

<file path=ppt/slides/_rels/slide34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44.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34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46.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7.xml"/></Relationships>
</file>

<file path=ppt/slides/_rels/slide34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350.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_rels/slide35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4.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35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56.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7.xml"/></Relationships>
</file>

<file path=ppt/slides/_rels/slide357.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35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0.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36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62.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3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1.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80.jpg"/><Relationship Id="rId1" Type="http://schemas.openxmlformats.org/officeDocument/2006/relationships/slideLayout" Target="../slideLayouts/slideLayout7.xml"/><Relationship Id="rId5" Type="http://schemas.openxmlformats.org/officeDocument/2006/relationships/image" Target="../media/image83.jpg"/><Relationship Id="rId4" Type="http://schemas.openxmlformats.org/officeDocument/2006/relationships/image" Target="../media/image82.jpg"/></Relationships>
</file>

<file path=ppt/slides/_rels/slide382.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g"/><Relationship Id="rId1" Type="http://schemas.openxmlformats.org/officeDocument/2006/relationships/slideLayout" Target="../slideLayouts/slideLayout7.xml"/><Relationship Id="rId5" Type="http://schemas.openxmlformats.org/officeDocument/2006/relationships/image" Target="../media/image87.jpg"/><Relationship Id="rId4" Type="http://schemas.openxmlformats.org/officeDocument/2006/relationships/image" Target="../media/image86.jpg"/></Relationships>
</file>

<file path=ppt/slides/_rels/slide38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8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eg"/><Relationship Id="rId7" Type="http://schemas.openxmlformats.org/officeDocument/2006/relationships/image" Target="cid:51445438600304750688904" TargetMode="Externa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cid:76315512021788831103889" TargetMode="External"/></Relationships>
</file>

<file path=ppt/slides/_rels/slide3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3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40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0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4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8.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90.jpg"/><Relationship Id="rId4" Type="http://schemas.openxmlformats.org/officeDocument/2006/relationships/image" Target="../media/image89.jpg"/></Relationships>
</file>

<file path=ppt/slides/_rels/slide40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10.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image" Target="../media/image91.jpg"/><Relationship Id="rId1" Type="http://schemas.openxmlformats.org/officeDocument/2006/relationships/slideLayout" Target="../slideLayouts/slideLayout7.xml"/><Relationship Id="rId5" Type="http://schemas.openxmlformats.org/officeDocument/2006/relationships/image" Target="../media/image89.jpg"/><Relationship Id="rId4" Type="http://schemas.openxmlformats.org/officeDocument/2006/relationships/image" Target="../media/image88.jpg"/></Relationships>
</file>

<file path=ppt/slides/_rels/slide4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12.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image" Target="../media/image91.jpg"/><Relationship Id="rId1" Type="http://schemas.openxmlformats.org/officeDocument/2006/relationships/slideLayout" Target="../slideLayouts/slideLayout7.xml"/><Relationship Id="rId5" Type="http://schemas.openxmlformats.org/officeDocument/2006/relationships/image" Target="../media/image89.jpg"/><Relationship Id="rId4" Type="http://schemas.openxmlformats.org/officeDocument/2006/relationships/image" Target="../media/image88.jpg"/></Relationships>
</file>

<file path=ppt/slides/_rels/slide4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41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415.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image" Target="../media/image91.jpg"/><Relationship Id="rId1" Type="http://schemas.openxmlformats.org/officeDocument/2006/relationships/slideLayout" Target="../slideLayouts/slideLayout7.xml"/><Relationship Id="rId5" Type="http://schemas.openxmlformats.org/officeDocument/2006/relationships/image" Target="../media/image89.jpg"/><Relationship Id="rId4" Type="http://schemas.openxmlformats.org/officeDocument/2006/relationships/image" Target="../media/image88.jpg"/></Relationships>
</file>

<file path=ppt/slides/_rels/slide4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19.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jpg"/><Relationship Id="rId1" Type="http://schemas.openxmlformats.org/officeDocument/2006/relationships/slideLayout" Target="../slideLayouts/slideLayout7.xml"/><Relationship Id="rId4" Type="http://schemas.openxmlformats.org/officeDocument/2006/relationships/image" Target="../media/image94.jpg"/></Relationships>
</file>

<file path=ppt/slides/_rels/slide4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21.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jpg"/><Relationship Id="rId1" Type="http://schemas.openxmlformats.org/officeDocument/2006/relationships/slideLayout" Target="../slideLayouts/slideLayout7.xml"/><Relationship Id="rId4" Type="http://schemas.openxmlformats.org/officeDocument/2006/relationships/image" Target="../media/image94.jpg"/></Relationships>
</file>

<file path=ppt/slides/_rels/slide4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4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424.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jpg"/><Relationship Id="rId1" Type="http://schemas.openxmlformats.org/officeDocument/2006/relationships/slideLayout" Target="../slideLayouts/slideLayout7.xml"/><Relationship Id="rId4" Type="http://schemas.openxmlformats.org/officeDocument/2006/relationships/image" Target="../media/image94.jpg"/></Relationships>
</file>

<file path=ppt/slides/_rels/slide4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44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45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4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56.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7.xml"/></Relationships>
</file>

<file path=ppt/slides/_rels/slide45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58.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7.xml"/></Relationships>
</file>

<file path=ppt/slides/_rels/slide45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46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461.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7.xml"/></Relationships>
</file>

<file path=ppt/slides/_rels/slide462.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46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64.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46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66.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46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46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469.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4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48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4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49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4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4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50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5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5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51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5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51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1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1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51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5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5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5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9.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hyperlink" Target="https://soundstrue-ha.s3.amazonaws.com/bonus/BK07049-The-Internal-Family-Systems-Workbook/9-fire-drill-meditation.mp3" TargetMode="External"/><Relationship Id="rId1" Type="http://schemas.openxmlformats.org/officeDocument/2006/relationships/slideLayout" Target="../slideLayouts/slideLayout7.xml"/></Relationships>
</file>

<file path=ppt/slides/_rels/slide5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1.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image" Target="../media/image99.jpg"/><Relationship Id="rId1" Type="http://schemas.openxmlformats.org/officeDocument/2006/relationships/slideLayout" Target="../slideLayouts/slideLayout7.xml"/><Relationship Id="rId4" Type="http://schemas.openxmlformats.org/officeDocument/2006/relationships/image" Target="../media/image101.jpg"/></Relationships>
</file>

<file path=ppt/slides/_rels/slide5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34.xml.rels><?xml version="1.0" encoding="UTF-8" standalone="yes"?>
<Relationships xmlns="http://schemas.openxmlformats.org/package/2006/relationships"><Relationship Id="rId2" Type="http://schemas.openxmlformats.org/officeDocument/2006/relationships/image" Target="../media/image102.jpg"/><Relationship Id="rId1" Type="http://schemas.openxmlformats.org/officeDocument/2006/relationships/slideLayout" Target="../slideLayouts/slideLayout7.xml"/></Relationships>
</file>

<file path=ppt/slides/_rels/slide5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37.xml.rels><?xml version="1.0" encoding="UTF-8" standalone="yes"?>
<Relationships xmlns="http://schemas.openxmlformats.org/package/2006/relationships"><Relationship Id="rId2" Type="http://schemas.openxmlformats.org/officeDocument/2006/relationships/image" Target="../media/image103.jpg"/><Relationship Id="rId1" Type="http://schemas.openxmlformats.org/officeDocument/2006/relationships/slideLayout" Target="../slideLayouts/slideLayout7.xml"/></Relationships>
</file>

<file path=ppt/slides/_rels/slide5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54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43.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7.xml"/></Relationships>
</file>

<file path=ppt/slides/_rels/slide5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54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46.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5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54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55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55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55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56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56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56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5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56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56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5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57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5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5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5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58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58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5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5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60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0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eg"/><Relationship Id="rId7" Type="http://schemas.openxmlformats.org/officeDocument/2006/relationships/image" Target="cid:51445438600304750688904" TargetMode="Externa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cid:76315512021788831103889" TargetMode="External"/></Relationships>
</file>

<file path=ppt/slides/_rels/slide6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6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6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8.xml.rels><?xml version="1.0" encoding="UTF-8" standalone="yes"?>
<Relationships xmlns="http://schemas.openxmlformats.org/package/2006/relationships"><Relationship Id="rId2" Type="http://schemas.openxmlformats.org/officeDocument/2006/relationships/image" Target="../media/image104.jpg"/><Relationship Id="rId1" Type="http://schemas.openxmlformats.org/officeDocument/2006/relationships/slideLayout" Target="../slideLayouts/slideLayout7.xml"/></Relationships>
</file>

<file path=ppt/slides/_rels/slide6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2.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g"/><Relationship Id="rId1" Type="http://schemas.openxmlformats.org/officeDocument/2006/relationships/slideLayout" Target="../slideLayouts/slideLayout7.xml"/><Relationship Id="rId4" Type="http://schemas.openxmlformats.org/officeDocument/2006/relationships/image" Target="../media/image107.jpg"/></Relationships>
</file>

<file path=ppt/slides/_rels/slide6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34.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g"/><Relationship Id="rId1" Type="http://schemas.openxmlformats.org/officeDocument/2006/relationships/slideLayout" Target="../slideLayouts/slideLayout7.xml"/><Relationship Id="rId4" Type="http://schemas.openxmlformats.org/officeDocument/2006/relationships/image" Target="../media/image107.jpg"/></Relationships>
</file>

<file path=ppt/slides/_rels/slide63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36.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g"/><Relationship Id="rId1" Type="http://schemas.openxmlformats.org/officeDocument/2006/relationships/slideLayout" Target="../slideLayouts/slideLayout7.xml"/><Relationship Id="rId4" Type="http://schemas.openxmlformats.org/officeDocument/2006/relationships/image" Target="../media/image107.jpg"/></Relationships>
</file>

<file path=ppt/slides/_rels/slide63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38.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g"/><Relationship Id="rId1" Type="http://schemas.openxmlformats.org/officeDocument/2006/relationships/slideLayout" Target="../slideLayouts/slideLayout7.xml"/><Relationship Id="rId4" Type="http://schemas.openxmlformats.org/officeDocument/2006/relationships/image" Target="../media/image107.jpg"/></Relationships>
</file>

<file path=ppt/slides/_rels/slide639.xml.rels><?xml version="1.0" encoding="UTF-8" standalone="yes"?>
<Relationships xmlns="http://schemas.openxmlformats.org/package/2006/relationships"><Relationship Id="rId3" Type="http://schemas.openxmlformats.org/officeDocument/2006/relationships/image" Target="../media/image108.jpg"/><Relationship Id="rId2" Type="http://schemas.openxmlformats.org/officeDocument/2006/relationships/hyperlink" Target="https://soundstrue-ha.s3.amazonaws.com/bonus/BK07049-The-Internal-Family-Systems-Workbook/10-heart-meditation.mp3" TargetMode="External"/><Relationship Id="rId1" Type="http://schemas.openxmlformats.org/officeDocument/2006/relationships/slideLayout" Target="../slideLayouts/slideLayout7.xml"/></Relationships>
</file>

<file path=ppt/slides/_rels/slide640.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64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42.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643.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96.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6.png"/><Relationship Id="rId4" Type="http://schemas.openxmlformats.org/officeDocument/2006/relationships/image" Target="../media/image35.jpg"/></Relationships>
</file>

<file path=ppt/slides/_rels/slide64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64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64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48.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6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51.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96.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6.png"/><Relationship Id="rId4" Type="http://schemas.openxmlformats.org/officeDocument/2006/relationships/image" Target="../media/image35.jpg"/></Relationships>
</file>

<file path=ppt/slides/_rels/slide6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56.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7.xml"/></Relationships>
</file>

<file path=ppt/slides/_rels/slide657.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7.xml"/></Relationships>
</file>

<file path=ppt/slides/_rels/slide658.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7.xml"/></Relationships>
</file>

<file path=ppt/slides/_rels/slide659.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7.xml"/></Relationships>
</file>

<file path=ppt/slides/_rels/slide660.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661.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66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66.xml.rels><?xml version="1.0" encoding="UTF-8" standalone="yes"?>
<Relationships xmlns="http://schemas.openxmlformats.org/package/2006/relationships"><Relationship Id="rId3" Type="http://schemas.openxmlformats.org/officeDocument/2006/relationships/image" Target="../media/image116.jpg"/><Relationship Id="rId2" Type="http://schemas.openxmlformats.org/officeDocument/2006/relationships/image" Target="../media/image115.jpg"/><Relationship Id="rId1" Type="http://schemas.openxmlformats.org/officeDocument/2006/relationships/slideLayout" Target="../slideLayouts/slideLayout7.xml"/></Relationships>
</file>

<file path=ppt/slides/_rels/slide66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68.xml.rels><?xml version="1.0" encoding="UTF-8" standalone="yes"?>
<Relationships xmlns="http://schemas.openxmlformats.org/package/2006/relationships"><Relationship Id="rId3" Type="http://schemas.openxmlformats.org/officeDocument/2006/relationships/image" Target="../media/image116.jpg"/><Relationship Id="rId2" Type="http://schemas.openxmlformats.org/officeDocument/2006/relationships/image" Target="../media/image115.jpg"/><Relationship Id="rId1" Type="http://schemas.openxmlformats.org/officeDocument/2006/relationships/slideLayout" Target="../slideLayouts/slideLayout7.xml"/></Relationships>
</file>

<file path=ppt/slides/_rels/slide66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1.xml.rels><?xml version="1.0" encoding="UTF-8" standalone="yes"?>
<Relationships xmlns="http://schemas.openxmlformats.org/package/2006/relationships"><Relationship Id="rId3" Type="http://schemas.openxmlformats.org/officeDocument/2006/relationships/image" Target="../media/image116.jpg"/><Relationship Id="rId2" Type="http://schemas.openxmlformats.org/officeDocument/2006/relationships/image" Target="../media/image115.jpg"/><Relationship Id="rId1" Type="http://schemas.openxmlformats.org/officeDocument/2006/relationships/slideLayout" Target="../slideLayouts/slideLayout7.xml"/></Relationships>
</file>

<file path=ppt/slides/_rels/slide6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3.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7.xml"/></Relationships>
</file>

<file path=ppt/slides/_rels/slide6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76.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7.xml"/></Relationships>
</file>

<file path=ppt/slides/_rels/slide6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0.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7.xml"/></Relationships>
</file>

<file path=ppt/slides/_rels/slide6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4.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image" Target="../media/image117.jpg"/><Relationship Id="rId1" Type="http://schemas.openxmlformats.org/officeDocument/2006/relationships/slideLayout" Target="../slideLayouts/slideLayout7.xml"/></Relationships>
</file>

<file path=ppt/slides/_rels/slide6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6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7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7.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7.xml"/></Relationships>
</file>

<file path=ppt/slides/_rels/slide708.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slideLayout" Target="../slideLayouts/slideLayout7.xml"/><Relationship Id="rId1" Type="http://schemas.openxmlformats.org/officeDocument/2006/relationships/video" Target="https://www.youtube.com/embed/PQ6eKEzc6RA?feature=oembed" TargetMode="External"/></Relationships>
</file>

<file path=ppt/slides/_rels/slide70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7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7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9.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96.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6.png"/><Relationship Id="rId4" Type="http://schemas.openxmlformats.org/officeDocument/2006/relationships/image" Target="../media/image35.jpg"/></Relationships>
</file>

<file path=ppt/slides/_rels/slide7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7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5.xml.rels><?xml version="1.0" encoding="UTF-8" standalone="yes"?>
<Relationships xmlns="http://schemas.openxmlformats.org/package/2006/relationships"><Relationship Id="rId3" Type="http://schemas.openxmlformats.org/officeDocument/2006/relationships/image" Target="../media/image121.jpg"/><Relationship Id="rId2" Type="http://schemas.openxmlformats.org/officeDocument/2006/relationships/hyperlink" Target="https://soundstrue-ha.s3.amazonaws.com/bonus/BK07049-The-Internal-Family-Systems-Workbook/11-exile-meditation.mp3" TargetMode="External"/><Relationship Id="rId1" Type="http://schemas.openxmlformats.org/officeDocument/2006/relationships/slideLayout" Target="../slideLayouts/slideLayout7.xml"/></Relationships>
</file>

<file path=ppt/slides/_rels/slide7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7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7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7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7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3.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4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74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49.xml.rels><?xml version="1.0" encoding="UTF-8" standalone="yes"?>
<Relationships xmlns="http://schemas.openxmlformats.org/package/2006/relationships"><Relationship Id="rId2" Type="http://schemas.openxmlformats.org/officeDocument/2006/relationships/image" Target="../media/image123.jpg"/><Relationship Id="rId1" Type="http://schemas.openxmlformats.org/officeDocument/2006/relationships/slideLayout" Target="../slideLayouts/slideLayout7.xml"/></Relationships>
</file>

<file path=ppt/slides/_rels/slide75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51.xml.rels><?xml version="1.0" encoding="UTF-8" standalone="yes"?>
<Relationships xmlns="http://schemas.openxmlformats.org/package/2006/relationships"><Relationship Id="rId2" Type="http://schemas.openxmlformats.org/officeDocument/2006/relationships/image" Target="../media/image124.jpg"/><Relationship Id="rId1" Type="http://schemas.openxmlformats.org/officeDocument/2006/relationships/slideLayout" Target="../slideLayouts/slideLayout7.xml"/></Relationships>
</file>

<file path=ppt/slides/_rels/slide752.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75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5.xml.rels><?xml version="1.0" encoding="UTF-8" standalone="yes"?>
<Relationships xmlns="http://schemas.openxmlformats.org/package/2006/relationships"><Relationship Id="rId2" Type="http://schemas.openxmlformats.org/officeDocument/2006/relationships/image" Target="../media/image125.jpg"/><Relationship Id="rId1" Type="http://schemas.openxmlformats.org/officeDocument/2006/relationships/slideLayout" Target="../slideLayouts/slideLayout7.xml"/></Relationships>
</file>

<file path=ppt/slides/_rels/slide756.xml.rels><?xml version="1.0" encoding="UTF-8" standalone="yes"?>
<Relationships xmlns="http://schemas.openxmlformats.org/package/2006/relationships"><Relationship Id="rId2" Type="http://schemas.openxmlformats.org/officeDocument/2006/relationships/image" Target="../media/image126.jpg"/><Relationship Id="rId1" Type="http://schemas.openxmlformats.org/officeDocument/2006/relationships/slideLayout" Target="../slideLayouts/slideLayout7.xml"/></Relationships>
</file>

<file path=ppt/slides/_rels/slide757.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7.xml"/></Relationships>
</file>

<file path=ppt/slides/_rels/slide758.xml.rels><?xml version="1.0" encoding="UTF-8" standalone="yes"?>
<Relationships xmlns="http://schemas.openxmlformats.org/package/2006/relationships"><Relationship Id="rId2" Type="http://schemas.openxmlformats.org/officeDocument/2006/relationships/image" Target="../media/image128.jpg"/><Relationship Id="rId1" Type="http://schemas.openxmlformats.org/officeDocument/2006/relationships/slideLayout" Target="../slideLayouts/slideLayout7.xml"/></Relationships>
</file>

<file path=ppt/slides/_rels/slide759.xml.rels><?xml version="1.0" encoding="UTF-8" standalone="yes"?>
<Relationships xmlns="http://schemas.openxmlformats.org/package/2006/relationships"><Relationship Id="rId2" Type="http://schemas.openxmlformats.org/officeDocument/2006/relationships/image" Target="../media/image129.jpg"/><Relationship Id="rId1" Type="http://schemas.openxmlformats.org/officeDocument/2006/relationships/slideLayout" Target="../slideLayouts/slideLayout7.xml"/></Relationships>
</file>

<file path=ppt/slides/_rels/slide760.xml.rels><?xml version="1.0" encoding="UTF-8" standalone="yes"?>
<Relationships xmlns="http://schemas.openxmlformats.org/package/2006/relationships"><Relationship Id="rId2" Type="http://schemas.openxmlformats.org/officeDocument/2006/relationships/image" Target="../media/image130.jpg"/><Relationship Id="rId1" Type="http://schemas.openxmlformats.org/officeDocument/2006/relationships/slideLayout" Target="../slideLayouts/slideLayout7.xml"/></Relationships>
</file>

<file path=ppt/slides/_rels/slide761.xml.rels><?xml version="1.0" encoding="UTF-8" standalone="yes"?>
<Relationships xmlns="http://schemas.openxmlformats.org/package/2006/relationships"><Relationship Id="rId2" Type="http://schemas.openxmlformats.org/officeDocument/2006/relationships/image" Target="../media/image131.jpg"/><Relationship Id="rId1" Type="http://schemas.openxmlformats.org/officeDocument/2006/relationships/slideLayout" Target="../slideLayouts/slideLayout7.xml"/></Relationships>
</file>

<file path=ppt/slides/_rels/slide76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4.xml.rels><?xml version="1.0" encoding="UTF-8" standalone="yes"?>
<Relationships xmlns="http://schemas.openxmlformats.org/package/2006/relationships"><Relationship Id="rId2" Type="http://schemas.openxmlformats.org/officeDocument/2006/relationships/image" Target="../media/image132.jpg"/><Relationship Id="rId1" Type="http://schemas.openxmlformats.org/officeDocument/2006/relationships/slideLayout" Target="../slideLayouts/slideLayout7.xml"/></Relationships>
</file>

<file path=ppt/slides/_rels/slide76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7.xml.rels><?xml version="1.0" encoding="UTF-8" standalone="yes"?>
<Relationships xmlns="http://schemas.openxmlformats.org/package/2006/relationships"><Relationship Id="rId2" Type="http://schemas.openxmlformats.org/officeDocument/2006/relationships/image" Target="../media/image133.jpg"/><Relationship Id="rId1" Type="http://schemas.openxmlformats.org/officeDocument/2006/relationships/slideLayout" Target="../slideLayouts/slideLayout7.xml"/></Relationships>
</file>

<file path=ppt/slides/_rels/slide7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70.xml.rels><?xml version="1.0" encoding="UTF-8" standalone="yes"?>
<Relationships xmlns="http://schemas.openxmlformats.org/package/2006/relationships"><Relationship Id="rId2" Type="http://schemas.openxmlformats.org/officeDocument/2006/relationships/image" Target="../media/image134.jpg"/><Relationship Id="rId1" Type="http://schemas.openxmlformats.org/officeDocument/2006/relationships/slideLayout" Target="../slideLayouts/slideLayout7.xml"/></Relationships>
</file>

<file path=ppt/slides/_rels/slide77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3.xml.rels><?xml version="1.0" encoding="UTF-8" standalone="yes"?>
<Relationships xmlns="http://schemas.openxmlformats.org/package/2006/relationships"><Relationship Id="rId2" Type="http://schemas.openxmlformats.org/officeDocument/2006/relationships/image" Target="../media/image135.jpg"/><Relationship Id="rId1" Type="http://schemas.openxmlformats.org/officeDocument/2006/relationships/slideLayout" Target="../slideLayouts/slideLayout7.xml"/></Relationships>
</file>

<file path=ppt/slides/_rels/slide77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75.xml.rels><?xml version="1.0" encoding="UTF-8" standalone="yes"?>
<Relationships xmlns="http://schemas.openxmlformats.org/package/2006/relationships"><Relationship Id="rId2" Type="http://schemas.openxmlformats.org/officeDocument/2006/relationships/image" Target="../media/image136.jpg"/><Relationship Id="rId1" Type="http://schemas.openxmlformats.org/officeDocument/2006/relationships/slideLayout" Target="../slideLayouts/slideLayout7.xml"/></Relationships>
</file>

<file path=ppt/slides/_rels/slide7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9.xml.rels><?xml version="1.0" encoding="UTF-8" standalone="yes"?>
<Relationships xmlns="http://schemas.openxmlformats.org/package/2006/relationships"><Relationship Id="rId2" Type="http://schemas.openxmlformats.org/officeDocument/2006/relationships/image" Target="../media/image125.jpg"/><Relationship Id="rId1" Type="http://schemas.openxmlformats.org/officeDocument/2006/relationships/slideLayout" Target="../slideLayouts/slideLayout7.xml"/></Relationships>
</file>

<file path=ppt/slides/_rels/slide780.xml.rels><?xml version="1.0" encoding="UTF-8" standalone="yes"?>
<Relationships xmlns="http://schemas.openxmlformats.org/package/2006/relationships"><Relationship Id="rId2" Type="http://schemas.openxmlformats.org/officeDocument/2006/relationships/image" Target="../media/image126.jpg"/><Relationship Id="rId1" Type="http://schemas.openxmlformats.org/officeDocument/2006/relationships/slideLayout" Target="../slideLayouts/slideLayout7.xml"/></Relationships>
</file>

<file path=ppt/slides/_rels/slide781.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7.xml"/></Relationships>
</file>

<file path=ppt/slides/_rels/slide782.xml.rels><?xml version="1.0" encoding="UTF-8" standalone="yes"?>
<Relationships xmlns="http://schemas.openxmlformats.org/package/2006/relationships"><Relationship Id="rId2" Type="http://schemas.openxmlformats.org/officeDocument/2006/relationships/image" Target="../media/image128.jpg"/><Relationship Id="rId1" Type="http://schemas.openxmlformats.org/officeDocument/2006/relationships/slideLayout" Target="../slideLayouts/slideLayout7.xml"/></Relationships>
</file>

<file path=ppt/slides/_rels/slide783.xml.rels><?xml version="1.0" encoding="UTF-8" standalone="yes"?>
<Relationships xmlns="http://schemas.openxmlformats.org/package/2006/relationships"><Relationship Id="rId2" Type="http://schemas.openxmlformats.org/officeDocument/2006/relationships/image" Target="../media/image129.jpg"/><Relationship Id="rId1" Type="http://schemas.openxmlformats.org/officeDocument/2006/relationships/slideLayout" Target="../slideLayouts/slideLayout7.xml"/></Relationships>
</file>

<file path=ppt/slides/_rels/slide784.xml.rels><?xml version="1.0" encoding="UTF-8" standalone="yes"?>
<Relationships xmlns="http://schemas.openxmlformats.org/package/2006/relationships"><Relationship Id="rId2" Type="http://schemas.openxmlformats.org/officeDocument/2006/relationships/image" Target="../media/image137.jpg"/><Relationship Id="rId1" Type="http://schemas.openxmlformats.org/officeDocument/2006/relationships/slideLayout" Target="../slideLayouts/slideLayout7.xml"/></Relationships>
</file>

<file path=ppt/slides/_rels/slide785.xml.rels><?xml version="1.0" encoding="UTF-8" standalone="yes"?>
<Relationships xmlns="http://schemas.openxmlformats.org/package/2006/relationships"><Relationship Id="rId2" Type="http://schemas.openxmlformats.org/officeDocument/2006/relationships/image" Target="../media/image131.jpg"/><Relationship Id="rId1" Type="http://schemas.openxmlformats.org/officeDocument/2006/relationships/slideLayout" Target="../slideLayouts/slideLayout7.xml"/></Relationships>
</file>

<file path=ppt/slides/_rels/slide78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7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0.xml.rels><?xml version="1.0" encoding="UTF-8" standalone="yes"?>
<Relationships xmlns="http://schemas.openxmlformats.org/package/2006/relationships"><Relationship Id="rId2" Type="http://schemas.openxmlformats.org/officeDocument/2006/relationships/image" Target="../media/image138.jpg"/><Relationship Id="rId1" Type="http://schemas.openxmlformats.org/officeDocument/2006/relationships/slideLayout" Target="../slideLayouts/slideLayout7.xml"/></Relationships>
</file>

<file path=ppt/slides/_rels/slide7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3.xml.rels><?xml version="1.0" encoding="UTF-8" standalone="yes"?>
<Relationships xmlns="http://schemas.openxmlformats.org/package/2006/relationships"><Relationship Id="rId2" Type="http://schemas.openxmlformats.org/officeDocument/2006/relationships/image" Target="../media/image125.jpg"/><Relationship Id="rId1" Type="http://schemas.openxmlformats.org/officeDocument/2006/relationships/slideLayout" Target="../slideLayouts/slideLayout7.xml"/></Relationships>
</file>

<file path=ppt/slides/_rels/slide794.xml.rels><?xml version="1.0" encoding="UTF-8" standalone="yes"?>
<Relationships xmlns="http://schemas.openxmlformats.org/package/2006/relationships"><Relationship Id="rId2" Type="http://schemas.openxmlformats.org/officeDocument/2006/relationships/image" Target="../media/image126.jpg"/><Relationship Id="rId1" Type="http://schemas.openxmlformats.org/officeDocument/2006/relationships/slideLayout" Target="../slideLayouts/slideLayout7.xml"/></Relationships>
</file>

<file path=ppt/slides/_rels/slide795.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7.xml"/></Relationships>
</file>

<file path=ppt/slides/_rels/slide796.xml.rels><?xml version="1.0" encoding="UTF-8" standalone="yes"?>
<Relationships xmlns="http://schemas.openxmlformats.org/package/2006/relationships"><Relationship Id="rId2" Type="http://schemas.openxmlformats.org/officeDocument/2006/relationships/image" Target="../media/image128.jpg"/><Relationship Id="rId1" Type="http://schemas.openxmlformats.org/officeDocument/2006/relationships/slideLayout" Target="../slideLayouts/slideLayout7.xml"/></Relationships>
</file>

<file path=ppt/slides/_rels/slide797.xml.rels><?xml version="1.0" encoding="UTF-8" standalone="yes"?>
<Relationships xmlns="http://schemas.openxmlformats.org/package/2006/relationships"><Relationship Id="rId2" Type="http://schemas.openxmlformats.org/officeDocument/2006/relationships/image" Target="../media/image129.jpg"/><Relationship Id="rId1" Type="http://schemas.openxmlformats.org/officeDocument/2006/relationships/slideLayout" Target="../slideLayouts/slideLayout7.xml"/></Relationships>
</file>

<file path=ppt/slides/_rels/slide798.xml.rels><?xml version="1.0" encoding="UTF-8" standalone="yes"?>
<Relationships xmlns="http://schemas.openxmlformats.org/package/2006/relationships"><Relationship Id="rId2" Type="http://schemas.openxmlformats.org/officeDocument/2006/relationships/image" Target="../media/image137.jpg"/><Relationship Id="rId1" Type="http://schemas.openxmlformats.org/officeDocument/2006/relationships/slideLayout" Target="../slideLayouts/slideLayout7.xml"/></Relationships>
</file>

<file path=ppt/slides/_rels/slide799.xml.rels><?xml version="1.0" encoding="UTF-8" standalone="yes"?>
<Relationships xmlns="http://schemas.openxmlformats.org/package/2006/relationships"><Relationship Id="rId2" Type="http://schemas.openxmlformats.org/officeDocument/2006/relationships/image" Target="../media/image131.jpg"/><Relationship Id="rId1" Type="http://schemas.openxmlformats.org/officeDocument/2006/relationships/slideLayout" Target="../slideLayouts/slideLayout7.xml"/></Relationships>
</file>

<file path=ppt/slides/_rels/slide8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6.xml.rels><?xml version="1.0" encoding="UTF-8" standalone="yes"?>
<Relationships xmlns="http://schemas.openxmlformats.org/package/2006/relationships"><Relationship Id="rId3" Type="http://schemas.openxmlformats.org/officeDocument/2006/relationships/hyperlink" Target="https://ifs-institute.com/resources/articles/internal-family-systems-model-outline" TargetMode="External"/><Relationship Id="rId2" Type="http://schemas.openxmlformats.org/officeDocument/2006/relationships/hyperlink" Target="https://www.theraplatform.com/blog/899/therapist-self-disclosure" TargetMode="External"/><Relationship Id="rId1" Type="http://schemas.openxmlformats.org/officeDocument/2006/relationships/slideLayout" Target="../slideLayouts/slideLayout7.xml"/></Relationships>
</file>

<file path=ppt/slides/_rels/slide817.xml.rels><?xml version="1.0" encoding="UTF-8" standalone="yes"?>
<Relationships xmlns="http://schemas.openxmlformats.org/package/2006/relationships"><Relationship Id="rId2" Type="http://schemas.openxmlformats.org/officeDocument/2006/relationships/hyperlink" Target="https://www.earlycareertherapists.com/selfdisclosure" TargetMode="External"/><Relationship Id="rId1" Type="http://schemas.openxmlformats.org/officeDocument/2006/relationships/slideLayout" Target="../slideLayouts/slideLayout7.xml"/></Relationships>
</file>

<file path=ppt/slides/_rels/slide8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2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eg"/><Relationship Id="rId7" Type="http://schemas.openxmlformats.org/officeDocument/2006/relationships/image" Target="cid:51445438600304750688904" TargetMode="Externa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cid:76315512021788831103889" TargetMode="External"/></Relationships>
</file>

<file path=ppt/slides/_rels/slide822.xml.rels><?xml version="1.0" encoding="UTF-8" standalone="yes"?>
<Relationships xmlns="http://schemas.openxmlformats.org/package/2006/relationships"><Relationship Id="rId3" Type="http://schemas.openxmlformats.org/officeDocument/2006/relationships/image" Target="../media/image140.jpg"/><Relationship Id="rId2" Type="http://schemas.openxmlformats.org/officeDocument/2006/relationships/image" Target="../media/image139.jpg"/><Relationship Id="rId1" Type="http://schemas.openxmlformats.org/officeDocument/2006/relationships/slideLayout" Target="../slideLayouts/slideLayout7.xml"/></Relationships>
</file>

<file path=ppt/slides/_rels/slide8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84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8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8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3.xml.rels><?xml version="1.0" encoding="UTF-8" standalone="yes"?>
<Relationships xmlns="http://schemas.openxmlformats.org/package/2006/relationships"><Relationship Id="rId2" Type="http://schemas.openxmlformats.org/officeDocument/2006/relationships/image" Target="../media/image141.jpg"/><Relationship Id="rId1" Type="http://schemas.openxmlformats.org/officeDocument/2006/relationships/slideLayout" Target="../slideLayouts/slideLayout7.xml"/></Relationships>
</file>

<file path=ppt/slides/_rels/slide844.xml.rels><?xml version="1.0" encoding="UTF-8" standalone="yes"?>
<Relationships xmlns="http://schemas.openxmlformats.org/package/2006/relationships"><Relationship Id="rId3" Type="http://schemas.openxmlformats.org/officeDocument/2006/relationships/image" Target="../media/image142.jpg"/><Relationship Id="rId2" Type="http://schemas.openxmlformats.org/officeDocument/2006/relationships/hyperlink" Target="https://soundstrue-ha.s3.amazonaws.com/bonus/BK07049-The-Internal-Family-Systems-Workbook/12-courage-meditation.mp3" TargetMode="External"/><Relationship Id="rId1" Type="http://schemas.openxmlformats.org/officeDocument/2006/relationships/slideLayout" Target="../slideLayouts/slideLayout7.xml"/></Relationships>
</file>

<file path=ppt/slides/_rels/slide8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7.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3.jpg"/><Relationship Id="rId1" Type="http://schemas.openxmlformats.org/officeDocument/2006/relationships/slideLayout" Target="../slideLayouts/slideLayout7.xml"/><Relationship Id="rId4" Type="http://schemas.openxmlformats.org/officeDocument/2006/relationships/image" Target="../media/image145.jpg"/></Relationships>
</file>

<file path=ppt/slides/_rels/slide84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0.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3.jpg"/><Relationship Id="rId1" Type="http://schemas.openxmlformats.org/officeDocument/2006/relationships/slideLayout" Target="../slideLayouts/slideLayout7.xml"/><Relationship Id="rId4" Type="http://schemas.openxmlformats.org/officeDocument/2006/relationships/image" Target="../media/image145.jpg"/></Relationships>
</file>

<file path=ppt/slides/_rels/slide85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852.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3.jpg"/><Relationship Id="rId1" Type="http://schemas.openxmlformats.org/officeDocument/2006/relationships/slideLayout" Target="../slideLayouts/slideLayout7.xml"/><Relationship Id="rId4" Type="http://schemas.openxmlformats.org/officeDocument/2006/relationships/image" Target="../media/image145.jpg"/></Relationships>
</file>

<file path=ppt/slides/_rels/slide85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854.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3.jpg"/><Relationship Id="rId1" Type="http://schemas.openxmlformats.org/officeDocument/2006/relationships/slideLayout" Target="../slideLayouts/slideLayout7.xml"/><Relationship Id="rId4" Type="http://schemas.openxmlformats.org/officeDocument/2006/relationships/image" Target="../media/image145.jpg"/></Relationships>
</file>

<file path=ppt/slides/_rels/slide8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6.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jpg"/><Relationship Id="rId1" Type="http://schemas.openxmlformats.org/officeDocument/2006/relationships/slideLayout" Target="../slideLayouts/slideLayout7.xml"/><Relationship Id="rId4" Type="http://schemas.openxmlformats.org/officeDocument/2006/relationships/image" Target="../media/image148.jpg"/></Relationships>
</file>

<file path=ppt/slides/_rels/slide85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9.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jpg"/><Relationship Id="rId1" Type="http://schemas.openxmlformats.org/officeDocument/2006/relationships/slideLayout" Target="../slideLayouts/slideLayout7.xml"/><Relationship Id="rId4" Type="http://schemas.openxmlformats.org/officeDocument/2006/relationships/image" Target="../media/image148.jpg"/></Relationships>
</file>

<file path=ppt/slides/_rels/slide86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861.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jpg"/><Relationship Id="rId1" Type="http://schemas.openxmlformats.org/officeDocument/2006/relationships/slideLayout" Target="../slideLayouts/slideLayout7.xml"/><Relationship Id="rId4" Type="http://schemas.openxmlformats.org/officeDocument/2006/relationships/image" Target="../media/image148.jpg"/></Relationships>
</file>

<file path=ppt/slides/_rels/slide86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863.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jpg"/><Relationship Id="rId1" Type="http://schemas.openxmlformats.org/officeDocument/2006/relationships/slideLayout" Target="../slideLayouts/slideLayout7.xml"/><Relationship Id="rId4" Type="http://schemas.openxmlformats.org/officeDocument/2006/relationships/image" Target="../media/image148.jpg"/></Relationships>
</file>

<file path=ppt/slides/_rels/slide8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868.xml.rels><?xml version="1.0" encoding="UTF-8" standalone="yes"?>
<Relationships xmlns="http://schemas.openxmlformats.org/package/2006/relationships"><Relationship Id="rId3" Type="http://schemas.openxmlformats.org/officeDocument/2006/relationships/image" Target="cid:51445438600304750688904"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6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8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87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87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8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8.xml.rels><?xml version="1.0" encoding="UTF-8" standalone="yes"?>
<Relationships xmlns="http://schemas.openxmlformats.org/package/2006/relationships"><Relationship Id="rId8" Type="http://schemas.openxmlformats.org/officeDocument/2006/relationships/image" Target="../media/image30.jpg"/><Relationship Id="rId13" Type="http://schemas.openxmlformats.org/officeDocument/2006/relationships/image" Target="../media/image34.png"/><Relationship Id="rId3" Type="http://schemas.openxmlformats.org/officeDocument/2006/relationships/image" Target="../media/image23.png"/><Relationship Id="rId7" Type="http://schemas.openxmlformats.org/officeDocument/2006/relationships/image" Target="../media/image31.jpg"/><Relationship Id="rId12" Type="http://schemas.openxmlformats.org/officeDocument/2006/relationships/image" Target="../media/image33.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9.jpg"/><Relationship Id="rId11" Type="http://schemas.openxmlformats.org/officeDocument/2006/relationships/image" Target="../media/image32.png"/><Relationship Id="rId5" Type="http://schemas.openxmlformats.org/officeDocument/2006/relationships/image" Target="../media/image28.jpg"/><Relationship Id="rId10" Type="http://schemas.openxmlformats.org/officeDocument/2006/relationships/image" Target="../media/image36.png"/><Relationship Id="rId4" Type="http://schemas.openxmlformats.org/officeDocument/2006/relationships/image" Target="../media/image25.jpg"/><Relationship Id="rId9" Type="http://schemas.openxmlformats.org/officeDocument/2006/relationships/image" Target="../media/image35.jpg"/></Relationships>
</file>

<file path=ppt/slides/_rels/slide87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8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88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8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86.xml.rels><?xml version="1.0" encoding="UTF-8" standalone="yes"?>
<Relationships xmlns="http://schemas.openxmlformats.org/package/2006/relationships"><Relationship Id="rId8" Type="http://schemas.openxmlformats.org/officeDocument/2006/relationships/image" Target="../media/image30.jpg"/><Relationship Id="rId13" Type="http://schemas.openxmlformats.org/officeDocument/2006/relationships/image" Target="../media/image34.png"/><Relationship Id="rId3" Type="http://schemas.openxmlformats.org/officeDocument/2006/relationships/image" Target="../media/image23.png"/><Relationship Id="rId7" Type="http://schemas.openxmlformats.org/officeDocument/2006/relationships/image" Target="../media/image31.jpg"/><Relationship Id="rId12" Type="http://schemas.openxmlformats.org/officeDocument/2006/relationships/image" Target="../media/image33.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9.jpg"/><Relationship Id="rId11" Type="http://schemas.openxmlformats.org/officeDocument/2006/relationships/image" Target="../media/image32.png"/><Relationship Id="rId5" Type="http://schemas.openxmlformats.org/officeDocument/2006/relationships/image" Target="../media/image28.jpg"/><Relationship Id="rId10" Type="http://schemas.openxmlformats.org/officeDocument/2006/relationships/image" Target="../media/image36.png"/><Relationship Id="rId4" Type="http://schemas.openxmlformats.org/officeDocument/2006/relationships/image" Target="../media/image25.jpg"/><Relationship Id="rId9" Type="http://schemas.openxmlformats.org/officeDocument/2006/relationships/image" Target="../media/image35.jpg"/></Relationships>
</file>

<file path=ppt/slides/_rels/slide88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8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8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8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4.xml.rels><?xml version="1.0" encoding="UTF-8" standalone="yes"?>
<Relationships xmlns="http://schemas.openxmlformats.org/package/2006/relationships"><Relationship Id="rId2" Type="http://schemas.openxmlformats.org/officeDocument/2006/relationships/image" Target="../media/image149.jpg"/><Relationship Id="rId1" Type="http://schemas.openxmlformats.org/officeDocument/2006/relationships/slideLayout" Target="../slideLayouts/slideLayout7.xml"/></Relationships>
</file>

<file path=ppt/slides/_rels/slide89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96.xml.rels><?xml version="1.0" encoding="UTF-8" standalone="yes"?>
<Relationships xmlns="http://schemas.openxmlformats.org/package/2006/relationships"><Relationship Id="rId2" Type="http://schemas.openxmlformats.org/officeDocument/2006/relationships/image" Target="../media/image149.jpg"/><Relationship Id="rId1" Type="http://schemas.openxmlformats.org/officeDocument/2006/relationships/slideLayout" Target="../slideLayouts/slideLayout7.xml"/></Relationships>
</file>

<file path=ppt/slides/_rels/slide89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898.xml.rels><?xml version="1.0" encoding="UTF-8" standalone="yes"?>
<Relationships xmlns="http://schemas.openxmlformats.org/package/2006/relationships"><Relationship Id="rId2" Type="http://schemas.openxmlformats.org/officeDocument/2006/relationships/image" Target="../media/image149.jpg"/><Relationship Id="rId1" Type="http://schemas.openxmlformats.org/officeDocument/2006/relationships/slideLayout" Target="../slideLayouts/slideLayout7.xml"/></Relationships>
</file>

<file path=ppt/slides/_rels/slide89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00.xml.rels><?xml version="1.0" encoding="UTF-8" standalone="yes"?>
<Relationships xmlns="http://schemas.openxmlformats.org/package/2006/relationships"><Relationship Id="rId2" Type="http://schemas.openxmlformats.org/officeDocument/2006/relationships/image" Target="../media/image149.jpg"/><Relationship Id="rId1" Type="http://schemas.openxmlformats.org/officeDocument/2006/relationships/slideLayout" Target="../slideLayouts/slideLayout7.xml"/></Relationships>
</file>

<file path=ppt/slides/_rels/slide9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2.xml.rels><?xml version="1.0" encoding="UTF-8" standalone="yes"?>
<Relationships xmlns="http://schemas.openxmlformats.org/package/2006/relationships"><Relationship Id="rId3" Type="http://schemas.openxmlformats.org/officeDocument/2006/relationships/image" Target="../media/image151.jpg"/><Relationship Id="rId2" Type="http://schemas.openxmlformats.org/officeDocument/2006/relationships/image" Target="../media/image150.jpg"/><Relationship Id="rId1" Type="http://schemas.openxmlformats.org/officeDocument/2006/relationships/slideLayout" Target="../slideLayouts/slideLayout7.xml"/></Relationships>
</file>

<file path=ppt/slides/_rels/slide9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05.xml.rels><?xml version="1.0" encoding="UTF-8" standalone="yes"?>
<Relationships xmlns="http://schemas.openxmlformats.org/package/2006/relationships"><Relationship Id="rId3" Type="http://schemas.openxmlformats.org/officeDocument/2006/relationships/image" Target="../media/image151.jpg"/><Relationship Id="rId2" Type="http://schemas.openxmlformats.org/officeDocument/2006/relationships/image" Target="../media/image150.jpg"/><Relationship Id="rId1" Type="http://schemas.openxmlformats.org/officeDocument/2006/relationships/slideLayout" Target="../slideLayouts/slideLayout7.xml"/></Relationships>
</file>

<file path=ppt/slides/_rels/slide9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9.xml.rels><?xml version="1.0" encoding="UTF-8" standalone="yes"?>
<Relationships xmlns="http://schemas.openxmlformats.org/package/2006/relationships"><Relationship Id="rId3" Type="http://schemas.openxmlformats.org/officeDocument/2006/relationships/image" Target="../media/image151.jpg"/><Relationship Id="rId2" Type="http://schemas.openxmlformats.org/officeDocument/2006/relationships/image" Target="../media/image150.jpg"/><Relationship Id="rId1" Type="http://schemas.openxmlformats.org/officeDocument/2006/relationships/slideLayout" Target="../slideLayouts/slideLayout7.xml"/></Relationships>
</file>

<file path=ppt/slides/_rels/slide91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2.xml.rels><?xml version="1.0" encoding="UTF-8" standalone="yes"?>
<Relationships xmlns="http://schemas.openxmlformats.org/package/2006/relationships"><Relationship Id="rId3" Type="http://schemas.openxmlformats.org/officeDocument/2006/relationships/image" Target="../media/image151.jpg"/><Relationship Id="rId2" Type="http://schemas.openxmlformats.org/officeDocument/2006/relationships/image" Target="../media/image150.jpg"/><Relationship Id="rId1" Type="http://schemas.openxmlformats.org/officeDocument/2006/relationships/slideLayout" Target="../slideLayouts/slideLayout7.xml"/></Relationships>
</file>

<file path=ppt/slides/_rels/slide9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6.xml.rels><?xml version="1.0" encoding="UTF-8" standalone="yes"?>
<Relationships xmlns="http://schemas.openxmlformats.org/package/2006/relationships"><Relationship Id="rId2" Type="http://schemas.openxmlformats.org/officeDocument/2006/relationships/image" Target="../media/image152.jpg"/><Relationship Id="rId1" Type="http://schemas.openxmlformats.org/officeDocument/2006/relationships/slideLayout" Target="../slideLayouts/slideLayout7.xml"/></Relationships>
</file>

<file path=ppt/slides/_rels/slide9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39.xml.rels><?xml version="1.0" encoding="UTF-8" standalone="yes"?>
<Relationships xmlns="http://schemas.openxmlformats.org/package/2006/relationships"><Relationship Id="rId2" Type="http://schemas.openxmlformats.org/officeDocument/2006/relationships/image" Target="../media/image152.jpg"/><Relationship Id="rId1" Type="http://schemas.openxmlformats.org/officeDocument/2006/relationships/slideLayout" Target="../slideLayouts/slideLayout7.xml"/></Relationships>
</file>

<file path=ppt/slides/_rels/slide9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43.xml.rels><?xml version="1.0" encoding="UTF-8" standalone="yes"?>
<Relationships xmlns="http://schemas.openxmlformats.org/package/2006/relationships"><Relationship Id="rId2" Type="http://schemas.openxmlformats.org/officeDocument/2006/relationships/image" Target="../media/image152.jpg"/><Relationship Id="rId1" Type="http://schemas.openxmlformats.org/officeDocument/2006/relationships/slideLayout" Target="../slideLayouts/slideLayout7.xml"/></Relationships>
</file>

<file path=ppt/slides/_rels/slide9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46.xml.rels><?xml version="1.0" encoding="UTF-8" standalone="yes"?>
<Relationships xmlns="http://schemas.openxmlformats.org/package/2006/relationships"><Relationship Id="rId2" Type="http://schemas.openxmlformats.org/officeDocument/2006/relationships/image" Target="../media/image152.jpg"/><Relationship Id="rId1" Type="http://schemas.openxmlformats.org/officeDocument/2006/relationships/slideLayout" Target="../slideLayouts/slideLayout7.xml"/></Relationships>
</file>

<file path=ppt/slides/_rels/slide9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95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95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95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96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96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96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96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96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7.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968.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7.xml"/></Relationships>
</file>

<file path=ppt/slides/_rels/slide969.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970.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971.xml.rels><?xml version="1.0" encoding="UTF-8" standalone="yes"?>
<Relationships xmlns="http://schemas.openxmlformats.org/package/2006/relationships"><Relationship Id="rId3" Type="http://schemas.openxmlformats.org/officeDocument/2006/relationships/image" Target="../media/image156.jpg"/><Relationship Id="rId2" Type="http://schemas.openxmlformats.org/officeDocument/2006/relationships/image" Target="../media/image155.jpeg"/><Relationship Id="rId1" Type="http://schemas.openxmlformats.org/officeDocument/2006/relationships/slideLayout" Target="../slideLayouts/slideLayout7.xml"/></Relationships>
</file>

<file path=ppt/slides/_rels/slide97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7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9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9.xml.rels><?xml version="1.0" encoding="UTF-8" standalone="yes"?>
<Relationships xmlns="http://schemas.openxmlformats.org/package/2006/relationships"><Relationship Id="rId2" Type="http://schemas.openxmlformats.org/officeDocument/2006/relationships/image" Target="../media/image157.jpg"/><Relationship Id="rId1" Type="http://schemas.openxmlformats.org/officeDocument/2006/relationships/slideLayout" Target="../slideLayouts/slideLayout7.xml"/></Relationships>
</file>

<file path=ppt/slides/_rels/slide98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9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83.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3.jpg"/><Relationship Id="rId1" Type="http://schemas.openxmlformats.org/officeDocument/2006/relationships/slideLayout" Target="../slideLayouts/slideLayout7.xml"/><Relationship Id="rId4" Type="http://schemas.openxmlformats.org/officeDocument/2006/relationships/image" Target="../media/image145.jpg"/></Relationships>
</file>

<file path=ppt/slides/_rels/slide9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86.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image" Target="../media/image146.jpg"/><Relationship Id="rId1" Type="http://schemas.openxmlformats.org/officeDocument/2006/relationships/slideLayout" Target="../slideLayouts/slideLayout7.xml"/><Relationship Id="rId4" Type="http://schemas.openxmlformats.org/officeDocument/2006/relationships/image" Target="../media/image148.jpg"/></Relationships>
</file>

<file path=ppt/slides/_rels/slide9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998.xml.rels><?xml version="1.0" encoding="UTF-8" standalone="yes"?>
<Relationships xmlns="http://schemas.openxmlformats.org/package/2006/relationships"><Relationship Id="rId2" Type="http://schemas.openxmlformats.org/officeDocument/2006/relationships/image" Target="../media/image149.jpg"/><Relationship Id="rId1" Type="http://schemas.openxmlformats.org/officeDocument/2006/relationships/slideLayout" Target="../slideLayouts/slideLayout7.xml"/></Relationships>
</file>

<file path=ppt/slides/_rels/slide9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0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3.xml.rels><?xml version="1.0" encoding="UTF-8" standalone="yes"?>
<Relationships xmlns="http://schemas.openxmlformats.org/package/2006/relationships"><Relationship Id="rId3" Type="http://schemas.openxmlformats.org/officeDocument/2006/relationships/image" Target="../media/image151.jpg"/><Relationship Id="rId2" Type="http://schemas.openxmlformats.org/officeDocument/2006/relationships/image" Target="../media/image150.jpg"/><Relationship Id="rId1" Type="http://schemas.openxmlformats.org/officeDocument/2006/relationships/slideLayout" Target="../slideLayouts/slideLayout7.xml"/></Relationships>
</file>

<file path=ppt/slides/_rels/slide10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0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0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1.xml.rels><?xml version="1.0" encoding="UTF-8" standalone="yes"?>
<Relationships xmlns="http://schemas.openxmlformats.org/package/2006/relationships"><Relationship Id="rId2" Type="http://schemas.openxmlformats.org/officeDocument/2006/relationships/image" Target="../media/image158.jpeg"/><Relationship Id="rId1" Type="http://schemas.openxmlformats.org/officeDocument/2006/relationships/slideLayout" Target="../slideLayouts/slideLayout7.xml"/></Relationships>
</file>

<file path=ppt/slides/_rels/slide1012.xml.rels><?xml version="1.0" encoding="UTF-8" standalone="yes"?>
<Relationships xmlns="http://schemas.openxmlformats.org/package/2006/relationships"><Relationship Id="rId2" Type="http://schemas.openxmlformats.org/officeDocument/2006/relationships/image" Target="../media/image159.jpeg"/><Relationship Id="rId1" Type="http://schemas.openxmlformats.org/officeDocument/2006/relationships/slideLayout" Target="../slideLayouts/slideLayout7.xml"/></Relationships>
</file>

<file path=ppt/slides/_rels/slide1013.xml.rels><?xml version="1.0" encoding="UTF-8" standalone="yes"?>
<Relationships xmlns="http://schemas.openxmlformats.org/package/2006/relationships"><Relationship Id="rId2" Type="http://schemas.openxmlformats.org/officeDocument/2006/relationships/image" Target="../media/image160.jpeg"/><Relationship Id="rId1" Type="http://schemas.openxmlformats.org/officeDocument/2006/relationships/slideLayout" Target="../slideLayouts/slideLayout7.xml"/></Relationships>
</file>

<file path=ppt/slides/_rels/slide1014.xml.rels><?xml version="1.0" encoding="UTF-8" standalone="yes"?>
<Relationships xmlns="http://schemas.openxmlformats.org/package/2006/relationships"><Relationship Id="rId2" Type="http://schemas.openxmlformats.org/officeDocument/2006/relationships/image" Target="../media/image161.jpeg"/><Relationship Id="rId1" Type="http://schemas.openxmlformats.org/officeDocument/2006/relationships/slideLayout" Target="../slideLayouts/slideLayout7.xml"/></Relationships>
</file>

<file path=ppt/slides/_rels/slide101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0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019.xml.rels><?xml version="1.0" encoding="UTF-8" standalone="yes"?>
<Relationships xmlns="http://schemas.openxmlformats.org/package/2006/relationships"><Relationship Id="rId2" Type="http://schemas.openxmlformats.org/officeDocument/2006/relationships/image" Target="../media/image152.jpg"/><Relationship Id="rId1" Type="http://schemas.openxmlformats.org/officeDocument/2006/relationships/slideLayout" Target="../slideLayouts/slideLayout7.xml"/></Relationships>
</file>

<file path=ppt/slides/_rels/slide10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0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3.xml.rels><?xml version="1.0" encoding="UTF-8" standalone="yes"?>
<Relationships xmlns="http://schemas.openxmlformats.org/package/2006/relationships"><Relationship Id="rId2" Type="http://schemas.openxmlformats.org/officeDocument/2006/relationships/image" Target="../media/image158.jpeg"/><Relationship Id="rId1" Type="http://schemas.openxmlformats.org/officeDocument/2006/relationships/slideLayout" Target="../slideLayouts/slideLayout7.xml"/></Relationships>
</file>

<file path=ppt/slides/_rels/slide10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6.xml.rels><?xml version="1.0" encoding="UTF-8" standalone="yes"?>
<Relationships xmlns="http://schemas.openxmlformats.org/package/2006/relationships"><Relationship Id="rId2" Type="http://schemas.openxmlformats.org/officeDocument/2006/relationships/image" Target="../media/image158.jpeg"/><Relationship Id="rId1" Type="http://schemas.openxmlformats.org/officeDocument/2006/relationships/slideLayout" Target="../slideLayouts/slideLayout7.xml"/></Relationships>
</file>

<file path=ppt/slides/_rels/slide10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5.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7.xml"/></Relationships>
</file>

<file path=ppt/slides/_rels/slide104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0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9.xml.rels><?xml version="1.0" encoding="UTF-8" standalone="yes"?>
<Relationships xmlns="http://schemas.openxmlformats.org/package/2006/relationships"><Relationship Id="rId3" Type="http://schemas.openxmlformats.org/officeDocument/2006/relationships/image" Target="cid:51445438600304750688904"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5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5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eg"/><Relationship Id="rId7" Type="http://schemas.openxmlformats.org/officeDocument/2006/relationships/image" Target="cid:51445438600304750688904" TargetMode="Externa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cid:76315512021788831103889" TargetMode="External"/></Relationships>
</file>

<file path=ppt/slides/_rels/slide10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06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6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068.xml.rels><?xml version="1.0" encoding="UTF-8" standalone="yes"?>
<Relationships xmlns="http://schemas.openxmlformats.org/package/2006/relationships"><Relationship Id="rId3" Type="http://schemas.openxmlformats.org/officeDocument/2006/relationships/image" Target="cid:51445438600304750688904"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0.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071.xml.rels><?xml version="1.0" encoding="UTF-8" standalone="yes"?>
<Relationships xmlns="http://schemas.openxmlformats.org/package/2006/relationships"><Relationship Id="rId2" Type="http://schemas.openxmlformats.org/officeDocument/2006/relationships/image" Target="../media/image164.jpg"/><Relationship Id="rId1" Type="http://schemas.openxmlformats.org/officeDocument/2006/relationships/slideLayout" Target="../slideLayouts/slideLayout7.xml"/></Relationships>
</file>

<file path=ppt/slides/_rels/slide1072.xml.rels><?xml version="1.0" encoding="UTF-8" standalone="yes"?>
<Relationships xmlns="http://schemas.openxmlformats.org/package/2006/relationships"><Relationship Id="rId2" Type="http://schemas.openxmlformats.org/officeDocument/2006/relationships/image" Target="../media/image164.jpg"/><Relationship Id="rId1" Type="http://schemas.openxmlformats.org/officeDocument/2006/relationships/slideLayout" Target="../slideLayouts/slideLayout7.xml"/></Relationships>
</file>

<file path=ppt/slides/_rels/slide1073.xml.rels><?xml version="1.0" encoding="UTF-8" standalone="yes"?>
<Relationships xmlns="http://schemas.openxmlformats.org/package/2006/relationships"><Relationship Id="rId2" Type="http://schemas.openxmlformats.org/officeDocument/2006/relationships/image" Target="../media/image165.jpeg"/><Relationship Id="rId1" Type="http://schemas.openxmlformats.org/officeDocument/2006/relationships/slideLayout" Target="../slideLayouts/slideLayout7.xml"/></Relationships>
</file>

<file path=ppt/slides/_rels/slide1074.xml.rels><?xml version="1.0" encoding="UTF-8" standalone="yes"?>
<Relationships xmlns="http://schemas.openxmlformats.org/package/2006/relationships"><Relationship Id="rId2" Type="http://schemas.openxmlformats.org/officeDocument/2006/relationships/image" Target="../media/image166.jpg"/><Relationship Id="rId1" Type="http://schemas.openxmlformats.org/officeDocument/2006/relationships/slideLayout" Target="../slideLayouts/slideLayout7.xml"/></Relationships>
</file>

<file path=ppt/slides/_rels/slide10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6.xml.rels><?xml version="1.0" encoding="UTF-8" standalone="yes"?>
<Relationships xmlns="http://schemas.openxmlformats.org/package/2006/relationships"><Relationship Id="rId2" Type="http://schemas.openxmlformats.org/officeDocument/2006/relationships/image" Target="../media/image164.jpg"/><Relationship Id="rId1" Type="http://schemas.openxmlformats.org/officeDocument/2006/relationships/slideLayout" Target="../slideLayouts/slideLayout7.xml"/></Relationships>
</file>

<file path=ppt/slides/_rels/slide1077.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1078.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1079.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1080.xml.rels><?xml version="1.0" encoding="UTF-8" standalone="yes"?>
<Relationships xmlns="http://schemas.openxmlformats.org/package/2006/relationships"><Relationship Id="rId2" Type="http://schemas.openxmlformats.org/officeDocument/2006/relationships/image" Target="../media/image167.jpg"/><Relationship Id="rId1" Type="http://schemas.openxmlformats.org/officeDocument/2006/relationships/slideLayout" Target="../slideLayouts/slideLayout7.xml"/></Relationships>
</file>

<file path=ppt/slides/_rels/slide1081.xml.rels><?xml version="1.0" encoding="UTF-8" standalone="yes"?>
<Relationships xmlns="http://schemas.openxmlformats.org/package/2006/relationships"><Relationship Id="rId2" Type="http://schemas.openxmlformats.org/officeDocument/2006/relationships/image" Target="../media/image167.jpg"/><Relationship Id="rId1" Type="http://schemas.openxmlformats.org/officeDocument/2006/relationships/slideLayout" Target="../slideLayouts/slideLayout7.xml"/></Relationships>
</file>

<file path=ppt/slides/_rels/slide10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3.xml.rels><?xml version="1.0" encoding="UTF-8" standalone="yes"?>
<Relationships xmlns="http://schemas.openxmlformats.org/package/2006/relationships"><Relationship Id="rId2" Type="http://schemas.openxmlformats.org/officeDocument/2006/relationships/image" Target="../media/image164.jpg"/><Relationship Id="rId1" Type="http://schemas.openxmlformats.org/officeDocument/2006/relationships/slideLayout" Target="../slideLayouts/slideLayout7.xml"/></Relationships>
</file>

<file path=ppt/slides/_rels/slide1084.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108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0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8.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96.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6.png"/><Relationship Id="rId4" Type="http://schemas.openxmlformats.org/officeDocument/2006/relationships/image" Target="../media/image35.jpg"/></Relationships>
</file>

<file path=ppt/slides/_rels/slide1089.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29.jpg"/><Relationship Id="rId7" Type="http://schemas.openxmlformats.org/officeDocument/2006/relationships/image" Target="../media/image34.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0.jpg"/><Relationship Id="rId4" Type="http://schemas.openxmlformats.org/officeDocument/2006/relationships/image" Target="../media/image31.jpg"/></Relationships>
</file>

<file path=ppt/slides/_rels/slide10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3.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7.xml"/></Relationships>
</file>

<file path=ppt/slides/_rels/slide10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097.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1098.xml.rels><?xml version="1.0" encoding="UTF-8" standalone="yes"?>
<Relationships xmlns="http://schemas.openxmlformats.org/package/2006/relationships"><Relationship Id="rId2" Type="http://schemas.openxmlformats.org/officeDocument/2006/relationships/image" Target="../media/image169.tmp"/><Relationship Id="rId1" Type="http://schemas.openxmlformats.org/officeDocument/2006/relationships/slideLayout" Target="../slideLayouts/slideLayout7.xml"/></Relationships>
</file>

<file path=ppt/slides/_rels/slide1099.xml.rels><?xml version="1.0" encoding="UTF-8" standalone="yes"?>
<Relationships xmlns="http://schemas.openxmlformats.org/package/2006/relationships"><Relationship Id="rId2" Type="http://schemas.openxmlformats.org/officeDocument/2006/relationships/image" Target="../media/image169.tmp"/><Relationship Id="rId1" Type="http://schemas.openxmlformats.org/officeDocument/2006/relationships/slideLayout" Target="../slideLayouts/slideLayout7.xml"/></Relationships>
</file>

<file path=ppt/slides/_rels/slide110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01.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96.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6.png"/><Relationship Id="rId4" Type="http://schemas.openxmlformats.org/officeDocument/2006/relationships/image" Target="../media/image35.jpg"/></Relationships>
</file>

<file path=ppt/slides/_rels/slide1102.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29.jpg"/><Relationship Id="rId7" Type="http://schemas.openxmlformats.org/officeDocument/2006/relationships/image" Target="../media/image34.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0.jpg"/><Relationship Id="rId4" Type="http://schemas.openxmlformats.org/officeDocument/2006/relationships/image" Target="../media/image31.jpg"/></Relationships>
</file>

<file path=ppt/slides/_rels/slide110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cid:51445438600304750688904" TargetMode="External"/></Relationships>
</file>

<file path=ppt/slides/_rels/slide1104.xml.rels><?xml version="1.0" encoding="UTF-8" standalone="yes"?>
<Relationships xmlns="http://schemas.openxmlformats.org/package/2006/relationships"><Relationship Id="rId2" Type="http://schemas.openxmlformats.org/officeDocument/2006/relationships/image" Target="../media/image168.png"/><Relationship Id="rId1" Type="http://schemas.openxmlformats.org/officeDocument/2006/relationships/slideLayout" Target="../slideLayouts/slideLayout7.xml"/></Relationships>
</file>

<file path=ppt/slides/_rels/slide1105.xml.rels><?xml version="1.0" encoding="UTF-8" standalone="yes"?>
<Relationships xmlns="http://schemas.openxmlformats.org/package/2006/relationships"><Relationship Id="rId3" Type="http://schemas.openxmlformats.org/officeDocument/2006/relationships/image" Target="cid:51445438600304750688904"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0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107.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110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110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11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8.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168.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170.png"/><Relationship Id="rId5" Type="http://schemas.openxmlformats.org/officeDocument/2006/relationships/image" Target="../media/image34.png"/><Relationship Id="rId4" Type="http://schemas.openxmlformats.org/officeDocument/2006/relationships/image" Target="../media/image22.png"/></Relationships>
</file>

<file path=ppt/slides/_rels/slide11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120.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1121.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1122.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1123.xml.rels><?xml version="1.0" encoding="UTF-8" standalone="yes"?>
<Relationships xmlns="http://schemas.openxmlformats.org/package/2006/relationships"><Relationship Id="rId3" Type="http://schemas.openxmlformats.org/officeDocument/2006/relationships/image" Target="../media/image156.jpg"/><Relationship Id="rId2" Type="http://schemas.openxmlformats.org/officeDocument/2006/relationships/image" Target="../media/image155.jpeg"/><Relationship Id="rId1" Type="http://schemas.openxmlformats.org/officeDocument/2006/relationships/slideLayout" Target="../slideLayouts/slideLayout7.xml"/></Relationships>
</file>

<file path=ppt/slides/_rels/slide11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25.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1126.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1127.xml.rels><?xml version="1.0" encoding="UTF-8" standalone="yes"?>
<Relationships xmlns="http://schemas.openxmlformats.org/package/2006/relationships"><Relationship Id="rId3" Type="http://schemas.openxmlformats.org/officeDocument/2006/relationships/image" Target="../media/image156.jpg"/><Relationship Id="rId2" Type="http://schemas.openxmlformats.org/officeDocument/2006/relationships/image" Target="../media/image155.jpeg"/><Relationship Id="rId1" Type="http://schemas.openxmlformats.org/officeDocument/2006/relationships/slideLayout" Target="../slideLayouts/slideLayout7.xml"/></Relationships>
</file>

<file path=ppt/slides/_rels/slide11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1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134.xml.rels><?xml version="1.0" encoding="UTF-8" standalone="yes"?>
<Relationships xmlns="http://schemas.openxmlformats.org/package/2006/relationships"><Relationship Id="rId3" Type="http://schemas.openxmlformats.org/officeDocument/2006/relationships/image" Target="../media/image153.jp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1135.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136.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1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38.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139.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1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7.xml.rels><?xml version="1.0" encoding="UTF-8" standalone="yes"?>
<Relationships xmlns="http://schemas.openxmlformats.org/package/2006/relationships"><Relationship Id="rId8" Type="http://schemas.openxmlformats.org/officeDocument/2006/relationships/image" Target="../media/image168.png"/><Relationship Id="rId3" Type="http://schemas.openxmlformats.org/officeDocument/2006/relationships/image" Target="../media/image28.jpg"/><Relationship Id="rId7" Type="http://schemas.openxmlformats.org/officeDocument/2006/relationships/image" Target="../media/image170.png"/><Relationship Id="rId2" Type="http://schemas.openxmlformats.org/officeDocument/2006/relationships/image" Target="../media/image25.jp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22.png"/><Relationship Id="rId4" Type="http://schemas.openxmlformats.org/officeDocument/2006/relationships/image" Target="../media/image23.png"/></Relationships>
</file>

<file path=ppt/slides/_rels/slide114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1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5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1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5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153.xml.rels><?xml version="1.0" encoding="UTF-8" standalone="yes"?>
<Relationships xmlns="http://schemas.openxmlformats.org/package/2006/relationships"><Relationship Id="rId3" Type="http://schemas.openxmlformats.org/officeDocument/2006/relationships/image" Target="cid:51445438600304750688904"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5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1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115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157.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1158.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115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160.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161.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1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8.xml.rels><?xml version="1.0" encoding="UTF-8" standalone="yes"?>
<Relationships xmlns="http://schemas.openxmlformats.org/package/2006/relationships"><Relationship Id="rId2" Type="http://schemas.openxmlformats.org/officeDocument/2006/relationships/image" Target="../media/image172.jpg"/><Relationship Id="rId1" Type="http://schemas.openxmlformats.org/officeDocument/2006/relationships/slideLayout" Target="../slideLayouts/slideLayout7.xml"/></Relationships>
</file>

<file path=ppt/slides/_rels/slide11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1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8.xml.rels><?xml version="1.0" encoding="UTF-8" standalone="yes"?>
<Relationships xmlns="http://schemas.openxmlformats.org/package/2006/relationships"><Relationship Id="rId3" Type="http://schemas.openxmlformats.org/officeDocument/2006/relationships/image" Target="cid:51445438600304750688904"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0.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12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2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205.xml.rels><?xml version="1.0" encoding="UTF-8" standalone="yes"?>
<Relationships xmlns="http://schemas.openxmlformats.org/package/2006/relationships"><Relationship Id="rId3" Type="http://schemas.openxmlformats.org/officeDocument/2006/relationships/image" Target="cid:51445438600304750688904"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0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20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120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209.xml.rels><?xml version="1.0" encoding="UTF-8" standalone="yes"?>
<Relationships xmlns="http://schemas.openxmlformats.org/package/2006/relationships"><Relationship Id="rId3" Type="http://schemas.openxmlformats.org/officeDocument/2006/relationships/image" Target="../media/image156.jpg"/><Relationship Id="rId2" Type="http://schemas.openxmlformats.org/officeDocument/2006/relationships/image" Target="../media/image155.jpeg"/><Relationship Id="rId1" Type="http://schemas.openxmlformats.org/officeDocument/2006/relationships/slideLayout" Target="../slideLayouts/slideLayout7.xml"/></Relationships>
</file>

<file path=ppt/slides/_rels/slide1210.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1211.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1212.xml.rels><?xml version="1.0" encoding="UTF-8" standalone="yes"?>
<Relationships xmlns="http://schemas.openxmlformats.org/package/2006/relationships"><Relationship Id="rId3" Type="http://schemas.openxmlformats.org/officeDocument/2006/relationships/image" Target="../media/image156.jpg"/><Relationship Id="rId2" Type="http://schemas.openxmlformats.org/officeDocument/2006/relationships/image" Target="../media/image155.jpeg"/><Relationship Id="rId1" Type="http://schemas.openxmlformats.org/officeDocument/2006/relationships/slideLayout" Target="../slideLayouts/slideLayout7.xml"/></Relationships>
</file>

<file path=ppt/slides/_rels/slide121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214.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215.xml.rels><?xml version="1.0" encoding="UTF-8" standalone="yes"?>
<Relationships xmlns="http://schemas.openxmlformats.org/package/2006/relationships"><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12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ogo on a blue background&#10;&#10;AI-generated content may be incorrect.">
            <a:extLst>
              <a:ext uri="{FF2B5EF4-FFF2-40B4-BE49-F238E27FC236}">
                <a16:creationId xmlns:a16="http://schemas.microsoft.com/office/drawing/2014/main" id="{431B11B8-AFE8-EB18-BB46-2E6CF81F16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8866" y="964692"/>
            <a:ext cx="3668412" cy="4924044"/>
          </a:xfrm>
          <a:prstGeom prst="rect">
            <a:avLst/>
          </a:prstGeom>
        </p:spPr>
      </p:pic>
      <p:pic>
        <p:nvPicPr>
          <p:cNvPr id="5" name="Picture 4">
            <a:extLst>
              <a:ext uri="{FF2B5EF4-FFF2-40B4-BE49-F238E27FC236}">
                <a16:creationId xmlns:a16="http://schemas.microsoft.com/office/drawing/2014/main" id="{32DAF077-B3B6-F8D8-DD71-B519ECE18B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3989" y="964692"/>
            <a:ext cx="3840754" cy="4924044"/>
          </a:xfrm>
          <a:prstGeom prst="rect">
            <a:avLst/>
          </a:prstGeom>
        </p:spPr>
      </p:pic>
      <p:sp>
        <p:nvSpPr>
          <p:cNvPr id="4" name="TextBox 3">
            <a:extLst>
              <a:ext uri="{FF2B5EF4-FFF2-40B4-BE49-F238E27FC236}">
                <a16:creationId xmlns:a16="http://schemas.microsoft.com/office/drawing/2014/main" id="{FB4EE6C4-AF1B-3550-43BB-05D10F1350FB}"/>
              </a:ext>
            </a:extLst>
          </p:cNvPr>
          <p:cNvSpPr txBox="1"/>
          <p:nvPr/>
        </p:nvSpPr>
        <p:spPr>
          <a:xfrm>
            <a:off x="477012" y="-47732"/>
            <a:ext cx="11314415" cy="954107"/>
          </a:xfrm>
          <a:prstGeom prst="rect">
            <a:avLst/>
          </a:prstGeom>
          <a:noFill/>
        </p:spPr>
        <p:txBody>
          <a:bodyPr wrap="square">
            <a:spAutoFit/>
          </a:bodyPr>
          <a:lstStyle/>
          <a:p>
            <a:pPr algn="ctr"/>
            <a:r>
              <a:rPr lang="en-US" sz="2800" dirty="0">
                <a:latin typeface="Arial" panose="020B0604020202020204" pitchFamily="34" charset="0"/>
              </a:rPr>
              <a:t>WEEKS 24 to 29</a:t>
            </a:r>
          </a:p>
          <a:p>
            <a:pPr algn="ctr"/>
            <a:r>
              <a:rPr lang="en-US" sz="2800" dirty="0">
                <a:latin typeface="Arial" panose="020B0604020202020204" pitchFamily="34" charset="0"/>
              </a:rPr>
              <a:t>IFS WORKBOOK GUIDED AI ASSISTED SELF THERAPY</a:t>
            </a:r>
            <a:r>
              <a:rPr lang="en-US" sz="2800" b="0" i="0" dirty="0">
                <a:effectLst/>
                <a:latin typeface="Arial" panose="020B0604020202020204" pitchFamily="34" charset="0"/>
              </a:rPr>
              <a:t> </a:t>
            </a:r>
            <a:endParaRPr lang="en-CA" sz="2800" dirty="0"/>
          </a:p>
        </p:txBody>
      </p:sp>
      <p:sp>
        <p:nvSpPr>
          <p:cNvPr id="6" name="TextBox 5">
            <a:extLst>
              <a:ext uri="{FF2B5EF4-FFF2-40B4-BE49-F238E27FC236}">
                <a16:creationId xmlns:a16="http://schemas.microsoft.com/office/drawing/2014/main" id="{F5DB0F6D-D0AC-76D8-250A-1E7008469C3D}"/>
              </a:ext>
            </a:extLst>
          </p:cNvPr>
          <p:cNvSpPr txBox="1"/>
          <p:nvPr/>
        </p:nvSpPr>
        <p:spPr>
          <a:xfrm>
            <a:off x="2989779" y="6154488"/>
            <a:ext cx="6773238" cy="523220"/>
          </a:xfrm>
          <a:prstGeom prst="rect">
            <a:avLst/>
          </a:prstGeom>
          <a:noFill/>
        </p:spPr>
        <p:txBody>
          <a:bodyPr wrap="square">
            <a:spAutoFit/>
          </a:bodyPr>
          <a:lstStyle/>
          <a:p>
            <a:r>
              <a:rPr lang="en-US" sz="2800" dirty="0">
                <a:solidFill>
                  <a:srgbClr val="FFC000"/>
                </a:solidFill>
                <a:latin typeface="Arial" panose="020B0604020202020204" pitchFamily="34" charset="0"/>
              </a:rPr>
              <a:t>PLEASE START RECORDING AT 9 AM</a:t>
            </a:r>
            <a:endParaRPr lang="en-CA" sz="2800" dirty="0">
              <a:solidFill>
                <a:srgbClr val="FFC000"/>
              </a:solidFill>
            </a:endParaRPr>
          </a:p>
        </p:txBody>
      </p:sp>
    </p:spTree>
    <p:extLst>
      <p:ext uri="{BB962C8B-B14F-4D97-AF65-F5344CB8AC3E}">
        <p14:creationId xmlns:p14="http://schemas.microsoft.com/office/powerpoint/2010/main" val="1865655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4CCB5-0216-435C-A274-E4AAD087DE6C}"/>
              </a:ext>
            </a:extLst>
          </p:cNvPr>
          <p:cNvSpPr>
            <a:spLocks noGrp="1"/>
          </p:cNvSpPr>
          <p:nvPr>
            <p:ph type="title"/>
          </p:nvPr>
        </p:nvSpPr>
        <p:spPr>
          <a:xfrm>
            <a:off x="7865806" y="643463"/>
            <a:ext cx="3706762" cy="1608124"/>
          </a:xfrm>
        </p:spPr>
        <p:txBody>
          <a:bodyPr>
            <a:normAutofit fontScale="90000"/>
          </a:bodyPr>
          <a:lstStyle/>
          <a:p>
            <a:pPr algn="ctr"/>
            <a:r>
              <a:rPr lang="en-CA" dirty="0">
                <a:solidFill>
                  <a:schemeClr val="bg2"/>
                </a:solidFill>
              </a:rPr>
              <a:t>Warning about meditation</a:t>
            </a:r>
          </a:p>
        </p:txBody>
      </p:sp>
      <p:sp>
        <p:nvSpPr>
          <p:cNvPr id="3" name="Content Placeholder 2">
            <a:extLst>
              <a:ext uri="{FF2B5EF4-FFF2-40B4-BE49-F238E27FC236}">
                <a16:creationId xmlns:a16="http://schemas.microsoft.com/office/drawing/2014/main" id="{74F11673-781A-4E75-9364-EB7A8A42C616}"/>
              </a:ext>
            </a:extLst>
          </p:cNvPr>
          <p:cNvSpPr>
            <a:spLocks noGrp="1"/>
          </p:cNvSpPr>
          <p:nvPr>
            <p:ph idx="1"/>
          </p:nvPr>
        </p:nvSpPr>
        <p:spPr>
          <a:xfrm>
            <a:off x="1822681" y="838573"/>
            <a:ext cx="8546638" cy="5647170"/>
          </a:xfrm>
        </p:spPr>
        <p:txBody>
          <a:bodyPr>
            <a:normAutofit/>
          </a:bodyPr>
          <a:lstStyle/>
          <a:p>
            <a:pPr marL="0" indent="0">
              <a:buNone/>
            </a:pPr>
            <a:r>
              <a:rPr lang="en-CA" sz="2400" b="1" dirty="0">
                <a:solidFill>
                  <a:schemeClr val="bg1"/>
                </a:solidFill>
              </a:rPr>
              <a:t>                   </a:t>
            </a:r>
            <a:r>
              <a:rPr lang="en-CA" sz="2400" b="1" dirty="0">
                <a:solidFill>
                  <a:srgbClr val="FF0000"/>
                </a:solidFill>
              </a:rPr>
              <a:t> Feel free to skip it. Followed by one minute silence</a:t>
            </a:r>
          </a:p>
          <a:p>
            <a:pPr marL="0" indent="0">
              <a:buNone/>
            </a:pPr>
            <a:r>
              <a:rPr lang="en-CA" dirty="0"/>
              <a:t> </a:t>
            </a:r>
          </a:p>
        </p:txBody>
      </p:sp>
      <p:sp>
        <p:nvSpPr>
          <p:cNvPr id="8" name="TextBox 7">
            <a:extLst>
              <a:ext uri="{FF2B5EF4-FFF2-40B4-BE49-F238E27FC236}">
                <a16:creationId xmlns:a16="http://schemas.microsoft.com/office/drawing/2014/main" id="{028D53E8-B1EF-4D66-9C78-56F1574CA728}"/>
              </a:ext>
            </a:extLst>
          </p:cNvPr>
          <p:cNvSpPr txBox="1"/>
          <p:nvPr/>
        </p:nvSpPr>
        <p:spPr>
          <a:xfrm>
            <a:off x="5286229" y="2008751"/>
            <a:ext cx="7354855" cy="769441"/>
          </a:xfrm>
          <a:prstGeom prst="rect">
            <a:avLst/>
          </a:prstGeom>
          <a:noFill/>
          <a:effectLst>
            <a:glow rad="63500">
              <a:schemeClr val="accent4">
                <a:satMod val="175000"/>
                <a:alpha val="40000"/>
              </a:schemeClr>
            </a:glow>
          </a:effectLst>
          <a:scene3d>
            <a:camera prst="orthographicFront"/>
            <a:lightRig rig="threePt" dir="t"/>
          </a:scene3d>
          <a:sp3d>
            <a:bevelT/>
          </a:sp3d>
        </p:spPr>
        <p:txBody>
          <a:bodyPr wrap="square">
            <a:spAutoFit/>
          </a:bodyPr>
          <a:lstStyle/>
          <a:p>
            <a:r>
              <a:rPr lang="en-CA" sz="4400" b="1" dirty="0">
                <a:solidFill>
                  <a:srgbClr val="FF0000"/>
                </a:solidFill>
              </a:rPr>
              <a:t>Warning about meditation</a:t>
            </a:r>
          </a:p>
        </p:txBody>
      </p:sp>
      <p:pic>
        <p:nvPicPr>
          <p:cNvPr id="9" name="Picture 8" descr="Rippled surface of water close-up">
            <a:extLst>
              <a:ext uri="{FF2B5EF4-FFF2-40B4-BE49-F238E27FC236}">
                <a16:creationId xmlns:a16="http://schemas.microsoft.com/office/drawing/2014/main" id="{5FCA3C03-B4D6-5285-4976-7D457BEE77FF}"/>
              </a:ext>
            </a:extLst>
          </p:cNvPr>
          <p:cNvPicPr>
            <a:picLocks noChangeAspect="1"/>
          </p:cNvPicPr>
          <p:nvPr/>
        </p:nvPicPr>
        <p:blipFill>
          <a:blip r:embed="rId2"/>
          <a:stretch>
            <a:fillRect/>
          </a:stretch>
        </p:blipFill>
        <p:spPr>
          <a:xfrm>
            <a:off x="0" y="0"/>
            <a:ext cx="12191999" cy="6858000"/>
          </a:xfrm>
          <a:prstGeom prst="rect">
            <a:avLst/>
          </a:prstGeom>
        </p:spPr>
      </p:pic>
      <p:sp>
        <p:nvSpPr>
          <p:cNvPr id="11" name="TextBox 10">
            <a:extLst>
              <a:ext uri="{FF2B5EF4-FFF2-40B4-BE49-F238E27FC236}">
                <a16:creationId xmlns:a16="http://schemas.microsoft.com/office/drawing/2014/main" id="{7A969E44-962C-05EA-30B5-8EE65CA92A27}"/>
              </a:ext>
            </a:extLst>
          </p:cNvPr>
          <p:cNvSpPr txBox="1"/>
          <p:nvPr/>
        </p:nvSpPr>
        <p:spPr>
          <a:xfrm>
            <a:off x="834653" y="1345529"/>
            <a:ext cx="10336621" cy="830997"/>
          </a:xfrm>
          <a:prstGeom prst="rect">
            <a:avLst/>
          </a:prstGeom>
          <a:noFill/>
        </p:spPr>
        <p:txBody>
          <a:bodyPr wrap="square">
            <a:spAutoFit/>
          </a:bodyPr>
          <a:lstStyle/>
          <a:p>
            <a:r>
              <a:rPr lang="en-CA" sz="4800" b="1" dirty="0">
                <a:solidFill>
                  <a:schemeClr val="bg1"/>
                </a:solidFill>
              </a:rPr>
              <a:t>WARNING ABOUT MEDITATION</a:t>
            </a:r>
          </a:p>
        </p:txBody>
      </p:sp>
      <p:sp>
        <p:nvSpPr>
          <p:cNvPr id="13" name="TextBox 12">
            <a:extLst>
              <a:ext uri="{FF2B5EF4-FFF2-40B4-BE49-F238E27FC236}">
                <a16:creationId xmlns:a16="http://schemas.microsoft.com/office/drawing/2014/main" id="{F7ED0C12-3001-908F-ACE1-DB1103895364}"/>
              </a:ext>
            </a:extLst>
          </p:cNvPr>
          <p:cNvSpPr txBox="1"/>
          <p:nvPr/>
        </p:nvSpPr>
        <p:spPr>
          <a:xfrm>
            <a:off x="1469432" y="2077249"/>
            <a:ext cx="7354855" cy="400110"/>
          </a:xfrm>
          <a:prstGeom prst="rect">
            <a:avLst/>
          </a:prstGeom>
          <a:noFill/>
        </p:spPr>
        <p:txBody>
          <a:bodyPr wrap="square">
            <a:spAutoFit/>
          </a:bodyPr>
          <a:lstStyle/>
          <a:p>
            <a:pPr marL="0" indent="0">
              <a:buNone/>
            </a:pPr>
            <a:r>
              <a:rPr lang="en-CA" sz="2000" b="1" dirty="0">
                <a:solidFill>
                  <a:schemeClr val="bg1"/>
                </a:solidFill>
              </a:rPr>
              <a:t>           Feel free to skip it. Followed by a moment of silence</a:t>
            </a:r>
          </a:p>
        </p:txBody>
      </p:sp>
    </p:spTree>
    <p:extLst>
      <p:ext uri="{BB962C8B-B14F-4D97-AF65-F5344CB8AC3E}">
        <p14:creationId xmlns:p14="http://schemas.microsoft.com/office/powerpoint/2010/main" val="2163112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B3EBB2C-BEDC-A24F-6BBA-E14B1273A1C8}"/>
              </a:ext>
            </a:extLst>
          </p:cNvPr>
          <p:cNvSpPr>
            <a:spLocks noGrp="1"/>
          </p:cNvSpPr>
          <p:nvPr>
            <p:ph type="sldNum" sz="quarter" idx="12"/>
          </p:nvPr>
        </p:nvSpPr>
        <p:spPr/>
        <p:txBody>
          <a:bodyPr/>
          <a:lstStyle/>
          <a:p>
            <a:fld id="{F48A3050-3C4F-4E17-905D-E7C5B5406460}" type="slidenum">
              <a:rPr lang="en-CA" smtClean="0"/>
              <a:t>3</a:t>
            </a:fld>
            <a:endParaRPr lang="en-CA" dirty="0"/>
          </a:p>
        </p:txBody>
      </p:sp>
      <p:sp>
        <p:nvSpPr>
          <p:cNvPr id="6" name="Text Placeholder 5">
            <a:extLst>
              <a:ext uri="{FF2B5EF4-FFF2-40B4-BE49-F238E27FC236}">
                <a16:creationId xmlns:a16="http://schemas.microsoft.com/office/drawing/2014/main" id="{8F91BC83-91E0-4D56-B49C-DF4925F2CE51}"/>
              </a:ext>
            </a:extLst>
          </p:cNvPr>
          <p:cNvSpPr>
            <a:spLocks noGrp="1"/>
          </p:cNvSpPr>
          <p:nvPr>
            <p:ph type="body" idx="4294967295"/>
          </p:nvPr>
        </p:nvSpPr>
        <p:spPr>
          <a:xfrm>
            <a:off x="0" y="603250"/>
            <a:ext cx="1973263" cy="565150"/>
          </a:xfrm>
        </p:spPr>
        <p:txBody>
          <a:bodyPr>
            <a:normAutofit/>
          </a:bodyPr>
          <a:lstStyle/>
          <a:p>
            <a:pPr marL="0" indent="0">
              <a:buNone/>
            </a:pPr>
            <a:r>
              <a:rPr lang="en-CA" sz="1800" b="0" dirty="0"/>
              <a:t>    </a:t>
            </a:r>
            <a:r>
              <a:rPr lang="en-CA" sz="1600" b="0" dirty="0"/>
              <a:t>CRISIS RISK</a:t>
            </a:r>
          </a:p>
        </p:txBody>
      </p:sp>
      <p:pic>
        <p:nvPicPr>
          <p:cNvPr id="5" name="Content Placeholder 4">
            <a:extLst>
              <a:ext uri="{FF2B5EF4-FFF2-40B4-BE49-F238E27FC236}">
                <a16:creationId xmlns:a16="http://schemas.microsoft.com/office/drawing/2014/main" id="{5B9C4A2B-6E6B-457C-925B-8FF29D93B560}"/>
              </a:ext>
            </a:extLst>
          </p:cNvPr>
          <p:cNvPicPr>
            <a:picLocks noGrp="1" noChangeAspect="1"/>
          </p:cNvPicPr>
          <p:nvPr>
            <p:ph sz="half" idx="4294967295"/>
          </p:nvPr>
        </p:nvPicPr>
        <p:blipFill>
          <a:blip r:embed="rId2"/>
          <a:stretch>
            <a:fillRect/>
          </a:stretch>
        </p:blipFill>
        <p:spPr>
          <a:xfrm>
            <a:off x="0" y="995363"/>
            <a:ext cx="3251200" cy="1763712"/>
          </a:xfrm>
          <a:prstGeom prst="rect">
            <a:avLst/>
          </a:prstGeom>
        </p:spPr>
      </p:pic>
      <p:sp>
        <p:nvSpPr>
          <p:cNvPr id="10" name="Text Placeholder 9">
            <a:extLst>
              <a:ext uri="{FF2B5EF4-FFF2-40B4-BE49-F238E27FC236}">
                <a16:creationId xmlns:a16="http://schemas.microsoft.com/office/drawing/2014/main" id="{35965CB7-0C1D-4980-B028-D3A415CAECAF}"/>
              </a:ext>
            </a:extLst>
          </p:cNvPr>
          <p:cNvSpPr>
            <a:spLocks noGrp="1"/>
          </p:cNvSpPr>
          <p:nvPr>
            <p:ph type="body" sz="quarter" idx="4294967295"/>
          </p:nvPr>
        </p:nvSpPr>
        <p:spPr>
          <a:xfrm>
            <a:off x="0" y="2870200"/>
            <a:ext cx="2905125" cy="338138"/>
          </a:xfrm>
        </p:spPr>
        <p:txBody>
          <a:bodyPr>
            <a:normAutofit/>
          </a:bodyPr>
          <a:lstStyle/>
          <a:p>
            <a:pPr marL="0" indent="0">
              <a:buNone/>
            </a:pPr>
            <a:r>
              <a:rPr lang="en-CA" sz="1600" b="0" dirty="0"/>
              <a:t>ENERGY RESERVES</a:t>
            </a:r>
          </a:p>
        </p:txBody>
      </p:sp>
      <p:sp>
        <p:nvSpPr>
          <p:cNvPr id="2" name="Title 1">
            <a:extLst>
              <a:ext uri="{FF2B5EF4-FFF2-40B4-BE49-F238E27FC236}">
                <a16:creationId xmlns:a16="http://schemas.microsoft.com/office/drawing/2014/main" id="{64C7542B-4591-418D-80B1-C3621AEAD4A3}"/>
              </a:ext>
            </a:extLst>
          </p:cNvPr>
          <p:cNvSpPr>
            <a:spLocks noGrp="1"/>
          </p:cNvSpPr>
          <p:nvPr>
            <p:ph type="title" idx="4294967295"/>
          </p:nvPr>
        </p:nvSpPr>
        <p:spPr>
          <a:xfrm>
            <a:off x="0" y="-115888"/>
            <a:ext cx="7523163" cy="1000126"/>
          </a:xfrm>
        </p:spPr>
        <p:txBody>
          <a:bodyPr>
            <a:normAutofit/>
          </a:bodyPr>
          <a:lstStyle/>
          <a:p>
            <a:pPr algn="ctr"/>
            <a:r>
              <a:rPr lang="en-CA" sz="2000" dirty="0">
                <a:solidFill>
                  <a:schemeClr val="bg1"/>
                </a:solidFill>
              </a:rPr>
              <a:t>Check in regularly with your Personal dashboard                </a:t>
            </a:r>
            <a:endParaRPr lang="en-CA" sz="2000" dirty="0">
              <a:solidFill>
                <a:schemeClr val="bg1"/>
              </a:solidFill>
              <a:latin typeface="+mn-lt"/>
            </a:endParaRPr>
          </a:p>
        </p:txBody>
      </p:sp>
      <p:pic>
        <p:nvPicPr>
          <p:cNvPr id="18" name="Content Placeholder 17">
            <a:extLst>
              <a:ext uri="{FF2B5EF4-FFF2-40B4-BE49-F238E27FC236}">
                <a16:creationId xmlns:a16="http://schemas.microsoft.com/office/drawing/2014/main" id="{B21F4047-060B-493B-AB29-EB6B15D4353E}"/>
              </a:ext>
            </a:extLst>
          </p:cNvPr>
          <p:cNvPicPr>
            <a:picLocks noGrp="1"/>
          </p:cNvPicPr>
          <p:nvPr>
            <p:ph sz="quarter" idx="4294967295"/>
          </p:nvPr>
        </p:nvPicPr>
        <p:blipFill>
          <a:blip r:embed="rId3" r:link="rId4">
            <a:extLst>
              <a:ext uri="{28A0092B-C50C-407E-A947-70E740481C1C}">
                <a14:useLocalDpi xmlns:a14="http://schemas.microsoft.com/office/drawing/2010/main" val="0"/>
              </a:ext>
            </a:extLst>
          </a:blip>
          <a:srcRect/>
          <a:stretch>
            <a:fillRect/>
          </a:stretch>
        </p:blipFill>
        <p:spPr bwMode="auto">
          <a:xfrm>
            <a:off x="0" y="3208338"/>
            <a:ext cx="3243263" cy="1693862"/>
          </a:xfrm>
          <a:prstGeom prst="rect">
            <a:avLst/>
          </a:prstGeom>
          <a:noFill/>
          <a:ln>
            <a:noFill/>
          </a:ln>
        </p:spPr>
      </p:pic>
      <p:pic>
        <p:nvPicPr>
          <p:cNvPr id="11" name="Picture 10" descr="A picture containing text, device, gauge, meter&#10;&#10;Description automatically generated">
            <a:extLst>
              <a:ext uri="{FF2B5EF4-FFF2-40B4-BE49-F238E27FC236}">
                <a16:creationId xmlns:a16="http://schemas.microsoft.com/office/drawing/2014/main" id="{2468C70B-C883-487B-A2C8-8C63C331E2B6}"/>
              </a:ext>
            </a:extLst>
          </p:cNvPr>
          <p:cNvPicPr>
            <a:picLocks noChangeAspect="1"/>
          </p:cNvPicPr>
          <p:nvPr/>
        </p:nvPicPr>
        <p:blipFill>
          <a:blip r:embed="rId5"/>
          <a:stretch>
            <a:fillRect/>
          </a:stretch>
        </p:blipFill>
        <p:spPr>
          <a:xfrm>
            <a:off x="4186541" y="995827"/>
            <a:ext cx="3194694" cy="1763849"/>
          </a:xfrm>
          <a:prstGeom prst="rect">
            <a:avLst/>
          </a:prstGeom>
        </p:spPr>
      </p:pic>
      <p:sp>
        <p:nvSpPr>
          <p:cNvPr id="9" name="TextBox 8">
            <a:extLst>
              <a:ext uri="{FF2B5EF4-FFF2-40B4-BE49-F238E27FC236}">
                <a16:creationId xmlns:a16="http://schemas.microsoft.com/office/drawing/2014/main" id="{6C1C22E4-2EFB-7F5B-664D-860604C8E71D}"/>
              </a:ext>
            </a:extLst>
          </p:cNvPr>
          <p:cNvSpPr txBox="1"/>
          <p:nvPr/>
        </p:nvSpPr>
        <p:spPr>
          <a:xfrm>
            <a:off x="4548232" y="601875"/>
            <a:ext cx="3095536" cy="338554"/>
          </a:xfrm>
          <a:prstGeom prst="rect">
            <a:avLst/>
          </a:prstGeom>
          <a:noFill/>
        </p:spPr>
        <p:txBody>
          <a:bodyPr wrap="square">
            <a:spAutoFit/>
          </a:bodyPr>
          <a:lstStyle/>
          <a:p>
            <a:r>
              <a:rPr lang="en-CA" sz="1600" dirty="0"/>
              <a:t>WINDOW OF TOLERANCE</a:t>
            </a:r>
          </a:p>
        </p:txBody>
      </p:sp>
      <p:sp>
        <p:nvSpPr>
          <p:cNvPr id="13" name="TextBox 12">
            <a:extLst>
              <a:ext uri="{FF2B5EF4-FFF2-40B4-BE49-F238E27FC236}">
                <a16:creationId xmlns:a16="http://schemas.microsoft.com/office/drawing/2014/main" id="{6656713A-3AE6-D08A-EBD9-54FCEAD86C8F}"/>
              </a:ext>
            </a:extLst>
          </p:cNvPr>
          <p:cNvSpPr txBox="1"/>
          <p:nvPr/>
        </p:nvSpPr>
        <p:spPr>
          <a:xfrm>
            <a:off x="8808133" y="603361"/>
            <a:ext cx="2905125" cy="369332"/>
          </a:xfrm>
          <a:prstGeom prst="rect">
            <a:avLst/>
          </a:prstGeom>
          <a:noFill/>
        </p:spPr>
        <p:txBody>
          <a:bodyPr wrap="square">
            <a:spAutoFit/>
          </a:bodyPr>
          <a:lstStyle/>
          <a:p>
            <a:pPr algn="ctr"/>
            <a:endParaRPr lang="en-CA" dirty="0"/>
          </a:p>
        </p:txBody>
      </p:sp>
      <p:sp>
        <p:nvSpPr>
          <p:cNvPr id="14" name="TextBox 13">
            <a:extLst>
              <a:ext uri="{FF2B5EF4-FFF2-40B4-BE49-F238E27FC236}">
                <a16:creationId xmlns:a16="http://schemas.microsoft.com/office/drawing/2014/main" id="{0A57B957-D4CF-7C90-6B0B-FABAE201F352}"/>
              </a:ext>
            </a:extLst>
          </p:cNvPr>
          <p:cNvSpPr txBox="1"/>
          <p:nvPr/>
        </p:nvSpPr>
        <p:spPr>
          <a:xfrm>
            <a:off x="7659339" y="388329"/>
            <a:ext cx="4500538" cy="7140416"/>
          </a:xfrm>
          <a:prstGeom prst="rect">
            <a:avLst/>
          </a:prstGeom>
          <a:noFill/>
        </p:spPr>
        <p:txBody>
          <a:bodyPr wrap="square">
            <a:spAutoFit/>
          </a:bodyPr>
          <a:lstStyle/>
          <a:p>
            <a:r>
              <a:rPr lang="en-CA" sz="2000" dirty="0"/>
              <a:t>Spend a few moments checking in with yourself by asking:</a:t>
            </a:r>
          </a:p>
          <a:p>
            <a:endParaRPr lang="en-CA" sz="2000" dirty="0"/>
          </a:p>
          <a:p>
            <a:r>
              <a:rPr lang="en-CA" sz="2000" dirty="0">
                <a:solidFill>
                  <a:schemeClr val="bg1"/>
                </a:solidFill>
              </a:rPr>
              <a:t>1)</a:t>
            </a:r>
            <a:r>
              <a:rPr lang="en-CA" sz="2000" dirty="0"/>
              <a:t>What is the current risk that I’ll experience a state of crisis ?</a:t>
            </a:r>
          </a:p>
          <a:p>
            <a:pPr marL="342900" indent="-342900">
              <a:buAutoNum type="alphaLcParenR"/>
            </a:pPr>
            <a:r>
              <a:rPr lang="en-CA" sz="2000" dirty="0"/>
              <a:t>Low b) Moderate c) high d) very high e) extreme</a:t>
            </a:r>
          </a:p>
          <a:p>
            <a:pPr marL="342900" indent="-342900">
              <a:buAutoNum type="alphaLcParenR"/>
            </a:pPr>
            <a:endParaRPr lang="en-CA" sz="2000" dirty="0"/>
          </a:p>
          <a:p>
            <a:r>
              <a:rPr lang="en-CA" sz="2000" dirty="0">
                <a:solidFill>
                  <a:schemeClr val="bg1"/>
                </a:solidFill>
              </a:rPr>
              <a:t>2) </a:t>
            </a:r>
            <a:r>
              <a:rPr lang="en-CA" sz="2000" dirty="0"/>
              <a:t>Am I in the window of tolerance?</a:t>
            </a:r>
          </a:p>
          <a:p>
            <a:r>
              <a:rPr lang="en-CA" sz="2000" dirty="0"/>
              <a:t>a) Yes  b) I’m a little outside c) very outside</a:t>
            </a:r>
          </a:p>
          <a:p>
            <a:endParaRPr lang="en-CA" sz="2000" dirty="0"/>
          </a:p>
          <a:p>
            <a:r>
              <a:rPr lang="en-CA" sz="2000" dirty="0">
                <a:solidFill>
                  <a:schemeClr val="bg1"/>
                </a:solidFill>
              </a:rPr>
              <a:t>3) </a:t>
            </a:r>
            <a:r>
              <a:rPr lang="en-CA" sz="2000" dirty="0"/>
              <a:t>Where is my energy tank right now?</a:t>
            </a:r>
          </a:p>
          <a:p>
            <a:pPr marL="457200" indent="-457200">
              <a:buAutoNum type="alphaLcParenR"/>
            </a:pPr>
            <a:r>
              <a:rPr lang="en-CA" sz="2000" dirty="0"/>
              <a:t>Full b) ¾ c) ½ d) near empty</a:t>
            </a:r>
          </a:p>
          <a:p>
            <a:pPr marL="457200" indent="-457200">
              <a:buAutoNum type="alphaLcParenR"/>
            </a:pPr>
            <a:endParaRPr lang="en-CA" sz="2000" dirty="0"/>
          </a:p>
          <a:p>
            <a:r>
              <a:rPr lang="en-CA" sz="2000" dirty="0">
                <a:solidFill>
                  <a:schemeClr val="bg1"/>
                </a:solidFill>
              </a:rPr>
              <a:t>4) </a:t>
            </a:r>
            <a:r>
              <a:rPr lang="en-CA" sz="2000" dirty="0"/>
              <a:t>Have I been tracking my targets using the holes diary card ? how would I rate my targets right now?</a:t>
            </a:r>
          </a:p>
          <a:p>
            <a:endParaRPr lang="en-CA" sz="2000" dirty="0"/>
          </a:p>
          <a:p>
            <a:r>
              <a:rPr lang="en-CA" sz="2000" dirty="0">
                <a:solidFill>
                  <a:schemeClr val="bg1"/>
                </a:solidFill>
              </a:rPr>
              <a:t>5) </a:t>
            </a:r>
            <a:r>
              <a:rPr lang="en-CA" sz="2000" dirty="0"/>
              <a:t>How well am I focusing on what I’m doing. (for example, the course)  </a:t>
            </a:r>
          </a:p>
          <a:p>
            <a:pPr marL="342900" indent="-342900">
              <a:buAutoNum type="alphaLcParenR"/>
            </a:pPr>
            <a:endParaRPr lang="en-CA" sz="2000" dirty="0"/>
          </a:p>
          <a:p>
            <a:endParaRPr lang="en-CA" dirty="0"/>
          </a:p>
        </p:txBody>
      </p:sp>
      <p:sp>
        <p:nvSpPr>
          <p:cNvPr id="17" name="TextBox 16">
            <a:extLst>
              <a:ext uri="{FF2B5EF4-FFF2-40B4-BE49-F238E27FC236}">
                <a16:creationId xmlns:a16="http://schemas.microsoft.com/office/drawing/2014/main" id="{A0952846-C81F-53E6-4612-60BCEAC1B84B}"/>
              </a:ext>
            </a:extLst>
          </p:cNvPr>
          <p:cNvSpPr txBox="1"/>
          <p:nvPr/>
        </p:nvSpPr>
        <p:spPr>
          <a:xfrm>
            <a:off x="4716610" y="2815074"/>
            <a:ext cx="2314327" cy="338554"/>
          </a:xfrm>
          <a:prstGeom prst="rect">
            <a:avLst/>
          </a:prstGeom>
          <a:noFill/>
        </p:spPr>
        <p:txBody>
          <a:bodyPr wrap="square">
            <a:spAutoFit/>
          </a:bodyPr>
          <a:lstStyle/>
          <a:p>
            <a:r>
              <a:rPr lang="en-US" sz="1600" dirty="0"/>
              <a:t>R</a:t>
            </a:r>
            <a:r>
              <a:rPr lang="en-CA" sz="1600" dirty="0"/>
              <a:t>ATING MY TARGETS</a:t>
            </a:r>
          </a:p>
        </p:txBody>
      </p:sp>
      <p:pic>
        <p:nvPicPr>
          <p:cNvPr id="3" name="Picture 2">
            <a:extLst>
              <a:ext uri="{FF2B5EF4-FFF2-40B4-BE49-F238E27FC236}">
                <a16:creationId xmlns:a16="http://schemas.microsoft.com/office/drawing/2014/main" id="{07A63FD9-A676-BE60-30FE-3B3773FC10EA}"/>
              </a:ext>
            </a:extLst>
          </p:cNvPr>
          <p:cNvPicPr/>
          <p:nvPr/>
        </p:nvPicPr>
        <p:blipFill>
          <a:blip r:embed="rId6" r:link="rId7">
            <a:extLst>
              <a:ext uri="{28A0092B-C50C-407E-A947-70E740481C1C}">
                <a14:useLocalDpi xmlns:a14="http://schemas.microsoft.com/office/drawing/2010/main" val="0"/>
              </a:ext>
            </a:extLst>
          </a:blip>
          <a:stretch>
            <a:fillRect/>
          </a:stretch>
        </p:blipFill>
        <p:spPr bwMode="auto">
          <a:xfrm>
            <a:off x="4186541" y="3196486"/>
            <a:ext cx="3250721" cy="1692955"/>
          </a:xfrm>
          <a:prstGeom prst="rect">
            <a:avLst/>
          </a:prstGeom>
          <a:noFill/>
        </p:spPr>
      </p:pic>
      <p:pic>
        <p:nvPicPr>
          <p:cNvPr id="7" name="Picture 6">
            <a:extLst>
              <a:ext uri="{FF2B5EF4-FFF2-40B4-BE49-F238E27FC236}">
                <a16:creationId xmlns:a16="http://schemas.microsoft.com/office/drawing/2014/main" id="{FF2A5F93-253E-3476-973D-671E2C97A3A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2381" y="5338324"/>
            <a:ext cx="3281507" cy="1478357"/>
          </a:xfrm>
          <a:prstGeom prst="rect">
            <a:avLst/>
          </a:prstGeom>
        </p:spPr>
      </p:pic>
      <p:sp>
        <p:nvSpPr>
          <p:cNvPr id="12" name="TextBox 11">
            <a:extLst>
              <a:ext uri="{FF2B5EF4-FFF2-40B4-BE49-F238E27FC236}">
                <a16:creationId xmlns:a16="http://schemas.microsoft.com/office/drawing/2014/main" id="{09D55D97-5F5F-CFAE-C92C-BF4DAEA6B3F3}"/>
              </a:ext>
            </a:extLst>
          </p:cNvPr>
          <p:cNvSpPr txBox="1"/>
          <p:nvPr/>
        </p:nvSpPr>
        <p:spPr>
          <a:xfrm>
            <a:off x="3103606" y="4981065"/>
            <a:ext cx="2514600" cy="338554"/>
          </a:xfrm>
          <a:prstGeom prst="rect">
            <a:avLst/>
          </a:prstGeom>
          <a:noFill/>
        </p:spPr>
        <p:txBody>
          <a:bodyPr wrap="square">
            <a:spAutoFit/>
          </a:bodyPr>
          <a:lstStyle/>
          <a:p>
            <a:r>
              <a:rPr lang="en-US" sz="1600" dirty="0"/>
              <a:t>ATTENTION METER</a:t>
            </a:r>
            <a:endParaRPr lang="en-CA" sz="1600" dirty="0"/>
          </a:p>
        </p:txBody>
      </p:sp>
      <p:sp>
        <p:nvSpPr>
          <p:cNvPr id="16" name="TextBox 15">
            <a:extLst>
              <a:ext uri="{FF2B5EF4-FFF2-40B4-BE49-F238E27FC236}">
                <a16:creationId xmlns:a16="http://schemas.microsoft.com/office/drawing/2014/main" id="{F2FD4A89-38C1-4DD7-5619-EA9864BBCBE0}"/>
              </a:ext>
            </a:extLst>
          </p:cNvPr>
          <p:cNvSpPr txBox="1"/>
          <p:nvPr/>
        </p:nvSpPr>
        <p:spPr>
          <a:xfrm>
            <a:off x="2885687" y="5347889"/>
            <a:ext cx="613307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 attention I’m paying</a:t>
            </a:r>
            <a:endParaRPr lang="en-CA" dirty="0">
              <a:solidFill>
                <a:schemeClr val="bg1"/>
              </a:solidFill>
            </a:endParaRPr>
          </a:p>
        </p:txBody>
      </p:sp>
      <p:sp>
        <p:nvSpPr>
          <p:cNvPr id="20" name="TextBox 19">
            <a:extLst>
              <a:ext uri="{FF2B5EF4-FFF2-40B4-BE49-F238E27FC236}">
                <a16:creationId xmlns:a16="http://schemas.microsoft.com/office/drawing/2014/main" id="{61A24372-0E9F-A335-F8FB-742A3A4DFECA}"/>
              </a:ext>
            </a:extLst>
          </p:cNvPr>
          <p:cNvSpPr txBox="1"/>
          <p:nvPr/>
        </p:nvSpPr>
        <p:spPr>
          <a:xfrm>
            <a:off x="2959444" y="6399473"/>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100</a:t>
            </a:r>
            <a:endParaRPr lang="en-CA" dirty="0"/>
          </a:p>
        </p:txBody>
      </p:sp>
      <p:sp>
        <p:nvSpPr>
          <p:cNvPr id="22" name="TextBox 21">
            <a:extLst>
              <a:ext uri="{FF2B5EF4-FFF2-40B4-BE49-F238E27FC236}">
                <a16:creationId xmlns:a16="http://schemas.microsoft.com/office/drawing/2014/main" id="{865FCAC4-7291-40A3-E501-B8EEFE4C76D2}"/>
              </a:ext>
            </a:extLst>
          </p:cNvPr>
          <p:cNvSpPr txBox="1"/>
          <p:nvPr/>
        </p:nvSpPr>
        <p:spPr>
          <a:xfrm>
            <a:off x="4862384" y="6422854"/>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0</a:t>
            </a:r>
            <a:endParaRPr lang="en-CA" dirty="0"/>
          </a:p>
        </p:txBody>
      </p:sp>
    </p:spTree>
    <p:extLst>
      <p:ext uri="{BB962C8B-B14F-4D97-AF65-F5344CB8AC3E}">
        <p14:creationId xmlns:p14="http://schemas.microsoft.com/office/powerpoint/2010/main" val="3720937149"/>
      </p:ext>
    </p:extLst>
  </p:cSld>
  <p:clrMapOvr>
    <a:masterClrMapping/>
  </p:clrMapOvr>
  <mc:AlternateContent xmlns:mc="http://schemas.openxmlformats.org/markup-compatibility/2006" xmlns:p14="http://schemas.microsoft.com/office/powerpoint/2010/main">
    <mc:Choice Requires="p14">
      <p:transition spd="med" p14:dur="700" advTm="87897">
        <p:fade/>
      </p:transition>
    </mc:Choice>
    <mc:Fallback xmlns="">
      <p:transition spd="med" advTm="8789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379265-4DF1-E07E-0CF1-4E7E27F730ED}"/>
              </a:ext>
            </a:extLst>
          </p:cNvPr>
          <p:cNvSpPr txBox="1"/>
          <p:nvPr/>
        </p:nvSpPr>
        <p:spPr>
          <a:xfrm>
            <a:off x="0" y="0"/>
            <a:ext cx="12192000" cy="6832640"/>
          </a:xfrm>
          <a:prstGeom prst="rect">
            <a:avLst/>
          </a:prstGeom>
          <a:noFill/>
        </p:spPr>
        <p:txBody>
          <a:bodyPr wrap="square">
            <a:spAutoFit/>
          </a:bodyPr>
          <a:lstStyle/>
          <a:p>
            <a:pPr>
              <a:buNone/>
            </a:pPr>
            <a:r>
              <a:rPr lang="en-US" sz="2400" b="0" i="0" dirty="0">
                <a:solidFill>
                  <a:srgbClr val="222222"/>
                </a:solidFill>
                <a:effectLst/>
                <a:latin typeface="Arial" panose="020B0604020202020204" pitchFamily="34" charset="0"/>
              </a:rPr>
              <a:t>         FIVE-MINUTE MINDFULNESS PRACTICE: MOVING TOWARD WISE MIND</a:t>
            </a:r>
            <a:br>
              <a:rPr lang="en-US" dirty="0"/>
            </a:br>
            <a:br>
              <a:rPr lang="en-US" dirty="0"/>
            </a:br>
            <a:r>
              <a:rPr lang="en-US" b="0" i="0" dirty="0">
                <a:solidFill>
                  <a:srgbClr val="222222"/>
                </a:solidFill>
                <a:effectLst/>
                <a:latin typeface="Arial" panose="020B0604020202020204" pitchFamily="34" charset="0"/>
              </a:rPr>
              <a:t>Invite participants to sit comfortably, feet on the floor, hands resting easily.</a:t>
            </a:r>
            <a:br>
              <a:rPr lang="en-US" dirty="0"/>
            </a:br>
            <a:br>
              <a:rPr lang="en-US" dirty="0"/>
            </a:br>
            <a:r>
              <a:rPr lang="en-US" b="0" i="0" dirty="0">
                <a:effectLst/>
                <a:latin typeface="Arial" panose="020B0604020202020204" pitchFamily="34" charset="0"/>
              </a:rPr>
              <a:t>Let’s begin by settling into the body.</a:t>
            </a:r>
            <a:br>
              <a:rPr lang="en-US" dirty="0"/>
            </a:br>
            <a:br>
              <a:rPr lang="en-US" dirty="0"/>
            </a:br>
            <a:r>
              <a:rPr lang="en-US" b="0" i="0" dirty="0">
                <a:effectLst/>
                <a:latin typeface="Arial" panose="020B0604020202020204" pitchFamily="34" charset="0"/>
              </a:rPr>
              <a:t>If it feels okay, allow your eyes to close,</a:t>
            </a:r>
            <a:br>
              <a:rPr lang="en-US" dirty="0"/>
            </a:br>
            <a:r>
              <a:rPr lang="en-US" b="0" i="0" dirty="0">
                <a:effectLst/>
                <a:latin typeface="Arial" panose="020B0604020202020204" pitchFamily="34" charset="0"/>
              </a:rPr>
              <a:t>or soften your gaze.</a:t>
            </a:r>
            <a:br>
              <a:rPr lang="en-US" dirty="0"/>
            </a:br>
            <a:br>
              <a:rPr lang="en-US" dirty="0"/>
            </a:br>
            <a:r>
              <a:rPr lang="en-US" b="0" i="0" dirty="0">
                <a:effectLst/>
                <a:latin typeface="Arial" panose="020B0604020202020204" pitchFamily="34" charset="0"/>
              </a:rPr>
              <a:t>Take a slow breath in through the nose…</a:t>
            </a:r>
            <a:br>
              <a:rPr lang="en-US" dirty="0"/>
            </a:br>
            <a:r>
              <a:rPr lang="en-US" b="0" i="0" dirty="0">
                <a:effectLst/>
                <a:latin typeface="Arial" panose="020B0604020202020204" pitchFamily="34" charset="0"/>
              </a:rPr>
              <a:t>and a longer breath out through the mouth.</a:t>
            </a:r>
            <a:br>
              <a:rPr lang="en-US" dirty="0"/>
            </a:br>
            <a:br>
              <a:rPr lang="en-US" dirty="0"/>
            </a:br>
            <a:r>
              <a:rPr lang="en-US" b="0" i="0" dirty="0">
                <a:effectLst/>
                <a:latin typeface="Arial" panose="020B0604020202020204" pitchFamily="34" charset="0"/>
              </a:rPr>
              <a:t>Again…</a:t>
            </a:r>
            <a:br>
              <a:rPr lang="en-US" dirty="0"/>
            </a:br>
            <a:r>
              <a:rPr lang="en-US" b="0" i="0" dirty="0">
                <a:effectLst/>
                <a:latin typeface="Arial" panose="020B0604020202020204" pitchFamily="34" charset="0"/>
              </a:rPr>
              <a:t>in…</a:t>
            </a:r>
            <a:br>
              <a:rPr lang="en-US" dirty="0"/>
            </a:br>
            <a:r>
              <a:rPr lang="en-US" b="0" i="0" dirty="0">
                <a:effectLst/>
                <a:latin typeface="Arial" panose="020B0604020202020204" pitchFamily="34" charset="0"/>
              </a:rPr>
              <a:t>and out.</a:t>
            </a:r>
            <a:br>
              <a:rPr lang="en-US" dirty="0"/>
            </a:br>
            <a:br>
              <a:rPr lang="en-US" dirty="0"/>
            </a:br>
            <a:r>
              <a:rPr lang="en-US" b="0" i="0" dirty="0">
                <a:effectLst/>
                <a:latin typeface="Arial" panose="020B0604020202020204" pitchFamily="34" charset="0"/>
              </a:rPr>
              <a:t>And one more time, letting the body know it is safe to pause.</a:t>
            </a:r>
            <a:br>
              <a:rPr lang="en-US" dirty="0"/>
            </a:br>
            <a:br>
              <a:rPr lang="en-US" dirty="0"/>
            </a:br>
            <a:r>
              <a:rPr lang="en-US" b="0" i="0" dirty="0">
                <a:effectLst/>
                <a:latin typeface="Arial" panose="020B0604020202020204" pitchFamily="34" charset="0"/>
              </a:rPr>
              <a:t>Now, bring your attention inward and simply notice:</a:t>
            </a:r>
            <a:br>
              <a:rPr lang="en-US" dirty="0"/>
            </a:br>
            <a:r>
              <a:rPr lang="en-US" b="0" i="0" dirty="0">
                <a:effectLst/>
                <a:latin typeface="Arial" panose="020B0604020202020204" pitchFamily="34" charset="0"/>
              </a:rPr>
              <a:t>What state of mind am I in right now?</a:t>
            </a:r>
            <a:br>
              <a:rPr lang="en-US" dirty="0"/>
            </a:br>
            <a:br>
              <a:rPr lang="en-US" dirty="0"/>
            </a:br>
            <a:r>
              <a:rPr lang="en-US" b="0" i="0" dirty="0">
                <a:effectLst/>
                <a:latin typeface="Arial" panose="020B0604020202020204" pitchFamily="34" charset="0"/>
              </a:rPr>
              <a:t>There is no right answer.</a:t>
            </a:r>
            <a:br>
              <a:rPr lang="en-US" dirty="0"/>
            </a:br>
            <a:br>
              <a:rPr lang="en-US" dirty="0"/>
            </a:br>
            <a:endParaRPr lang="en-CA" dirty="0"/>
          </a:p>
        </p:txBody>
      </p:sp>
    </p:spTree>
    <p:extLst>
      <p:ext uri="{BB962C8B-B14F-4D97-AF65-F5344CB8AC3E}">
        <p14:creationId xmlns:p14="http://schemas.microsoft.com/office/powerpoint/2010/main" val="3111181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00A7F-E4BD-F6EA-FFD6-73990D60AE9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D0D250C-4037-1CEA-DE6A-0045E28C6D27}"/>
              </a:ext>
            </a:extLst>
          </p:cNvPr>
          <p:cNvSpPr txBox="1"/>
          <p:nvPr/>
        </p:nvSpPr>
        <p:spPr>
          <a:xfrm>
            <a:off x="0" y="0"/>
            <a:ext cx="12192000" cy="6832640"/>
          </a:xfrm>
          <a:prstGeom prst="rect">
            <a:avLst/>
          </a:prstGeom>
          <a:noFill/>
        </p:spPr>
        <p:txBody>
          <a:bodyPr wrap="square">
            <a:spAutoFit/>
          </a:bodyPr>
          <a:lstStyle/>
          <a:p>
            <a:pPr>
              <a:buNone/>
            </a:pPr>
            <a:r>
              <a:rPr lang="en-US" sz="2400" b="0" i="0" dirty="0">
                <a:solidFill>
                  <a:srgbClr val="222222"/>
                </a:solidFill>
                <a:effectLst/>
                <a:latin typeface="Arial" panose="020B0604020202020204" pitchFamily="34" charset="0"/>
              </a:rPr>
              <a:t>         FIVE-MINUTE MINDFULNESS PRACTICE: MOVING TOWARD WISE MIND</a:t>
            </a:r>
            <a:br>
              <a:rPr lang="en-US" dirty="0"/>
            </a:br>
            <a:br>
              <a:rPr lang="en-US" dirty="0"/>
            </a:br>
            <a:r>
              <a:rPr lang="en-US" b="0" i="0" dirty="0">
                <a:effectLst/>
                <a:latin typeface="Arial" panose="020B0604020202020204" pitchFamily="34" charset="0"/>
              </a:rPr>
              <a:t>You might notice emotional mind—</a:t>
            </a:r>
            <a:br>
              <a:rPr lang="en-US" dirty="0"/>
            </a:br>
            <a:r>
              <a:rPr lang="en-US" b="0" i="0" dirty="0">
                <a:effectLst/>
                <a:latin typeface="Arial" panose="020B0604020202020204" pitchFamily="34" charset="0"/>
              </a:rPr>
              <a:t>strong feelings, urgency, fear, anger, sadness, desire.</a:t>
            </a:r>
            <a:br>
              <a:rPr lang="en-US" dirty="0"/>
            </a:br>
            <a:br>
              <a:rPr lang="en-US" dirty="0"/>
            </a:br>
            <a:r>
              <a:rPr lang="en-US" b="0" i="0" dirty="0">
                <a:effectLst/>
                <a:latin typeface="Arial" panose="020B0604020202020204" pitchFamily="34" charset="0"/>
              </a:rPr>
              <a:t>You might notice rational mind—</a:t>
            </a:r>
            <a:br>
              <a:rPr lang="en-US" dirty="0"/>
            </a:br>
            <a:r>
              <a:rPr lang="en-US" b="0" i="0" dirty="0">
                <a:effectLst/>
                <a:latin typeface="Arial" panose="020B0604020202020204" pitchFamily="34" charset="0"/>
              </a:rPr>
              <a:t>analyzing, problem-solving, planning, explaining.</a:t>
            </a:r>
            <a:br>
              <a:rPr lang="en-US" dirty="0"/>
            </a:br>
            <a:br>
              <a:rPr lang="en-US" dirty="0"/>
            </a:br>
            <a:r>
              <a:rPr lang="en-US" b="0" i="0" dirty="0">
                <a:effectLst/>
                <a:latin typeface="Arial" panose="020B0604020202020204" pitchFamily="34" charset="0"/>
              </a:rPr>
              <a:t>Or you might notice a mix of both.</a:t>
            </a:r>
            <a:br>
              <a:rPr lang="en-US" dirty="0"/>
            </a:br>
            <a:br>
              <a:rPr lang="en-US" dirty="0"/>
            </a:br>
            <a:r>
              <a:rPr lang="en-US" b="0" i="0" dirty="0">
                <a:effectLst/>
                <a:latin typeface="Arial" panose="020B0604020202020204" pitchFamily="34" charset="0"/>
              </a:rPr>
              <a:t>Whatever is here is welcome.</a:t>
            </a:r>
            <a:br>
              <a:rPr lang="en-US" dirty="0"/>
            </a:br>
            <a:br>
              <a:rPr lang="en-US" dirty="0"/>
            </a:br>
            <a:r>
              <a:rPr lang="en-US" b="0" i="0" dirty="0">
                <a:effectLst/>
                <a:latin typeface="Arial" panose="020B0604020202020204" pitchFamily="34" charset="0"/>
              </a:rPr>
              <a:t>If you notice emotional mind, let’s acknowledge it directly.</a:t>
            </a:r>
            <a:br>
              <a:rPr lang="en-US" dirty="0"/>
            </a:br>
            <a:br>
              <a:rPr lang="en-US" dirty="0"/>
            </a:br>
            <a:r>
              <a:rPr lang="en-US" b="0" i="0" dirty="0">
                <a:effectLst/>
                <a:latin typeface="Arial" panose="020B0604020202020204" pitchFamily="34" charset="0"/>
              </a:rPr>
              <a:t>Silently say to yourself:</a:t>
            </a:r>
            <a:br>
              <a:rPr lang="en-US" dirty="0"/>
            </a:br>
            <a:r>
              <a:rPr lang="en-US" b="0" i="0" dirty="0">
                <a:effectLst/>
                <a:latin typeface="Arial" panose="020B0604020202020204" pitchFamily="34" charset="0"/>
              </a:rPr>
              <a:t>“This is emotional mind.”</a:t>
            </a:r>
            <a:br>
              <a:rPr lang="en-US" dirty="0"/>
            </a:br>
            <a:br>
              <a:rPr lang="en-US" dirty="0"/>
            </a:br>
            <a:r>
              <a:rPr lang="en-US" b="0" i="0" dirty="0">
                <a:effectLst/>
                <a:latin typeface="Arial" panose="020B0604020202020204" pitchFamily="34" charset="0"/>
              </a:rPr>
              <a:t>Notice where it shows up in the body—</a:t>
            </a:r>
            <a:br>
              <a:rPr lang="en-US" dirty="0"/>
            </a:br>
            <a:r>
              <a:rPr lang="en-US" b="0" i="0" dirty="0">
                <a:effectLst/>
                <a:latin typeface="Arial" panose="020B0604020202020204" pitchFamily="34" charset="0"/>
              </a:rPr>
              <a:t>tightness in the chest, heat in the face, a knot in the stomach, restlessness.</a:t>
            </a:r>
            <a:br>
              <a:rPr lang="en-US" dirty="0"/>
            </a:br>
            <a:br>
              <a:rPr lang="en-US" dirty="0"/>
            </a:br>
            <a:r>
              <a:rPr lang="en-US" b="0" i="0" dirty="0">
                <a:effectLst/>
                <a:latin typeface="Arial" panose="020B0604020202020204" pitchFamily="34" charset="0"/>
              </a:rPr>
              <a:t>You don’t need to change it.</a:t>
            </a:r>
            <a:br>
              <a:rPr lang="en-US" dirty="0"/>
            </a:br>
            <a:r>
              <a:rPr lang="en-US" b="0" i="0" dirty="0">
                <a:effectLst/>
                <a:latin typeface="Arial" panose="020B0604020202020204" pitchFamily="34" charset="0"/>
              </a:rPr>
              <a:t>Just let it be seen.</a:t>
            </a:r>
            <a:br>
              <a:rPr lang="en-US" dirty="0"/>
            </a:br>
            <a:br>
              <a:rPr lang="en-US" dirty="0"/>
            </a:br>
            <a:endParaRPr lang="en-CA" dirty="0"/>
          </a:p>
        </p:txBody>
      </p:sp>
    </p:spTree>
    <p:extLst>
      <p:ext uri="{BB962C8B-B14F-4D97-AF65-F5344CB8AC3E}">
        <p14:creationId xmlns:p14="http://schemas.microsoft.com/office/powerpoint/2010/main" val="976904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61297-8DE4-FF87-E4FF-B91ECE2CC6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89B3B41-C3F6-4D31-912A-FC3FD740828C}"/>
              </a:ext>
            </a:extLst>
          </p:cNvPr>
          <p:cNvSpPr txBox="1"/>
          <p:nvPr/>
        </p:nvSpPr>
        <p:spPr>
          <a:xfrm>
            <a:off x="0" y="0"/>
            <a:ext cx="12192000" cy="6832640"/>
          </a:xfrm>
          <a:prstGeom prst="rect">
            <a:avLst/>
          </a:prstGeom>
          <a:noFill/>
        </p:spPr>
        <p:txBody>
          <a:bodyPr wrap="square">
            <a:spAutoFit/>
          </a:bodyPr>
          <a:lstStyle/>
          <a:p>
            <a:pPr>
              <a:buNone/>
            </a:pPr>
            <a:r>
              <a:rPr lang="en-US" sz="2400" b="0" i="0" dirty="0">
                <a:solidFill>
                  <a:srgbClr val="222222"/>
                </a:solidFill>
                <a:effectLst/>
                <a:latin typeface="Arial" panose="020B0604020202020204" pitchFamily="34" charset="0"/>
              </a:rPr>
              <a:t>         FIVE-MINUTE MINDFULNESS PRACTICE: MOVING TOWARD WISE MIND</a:t>
            </a:r>
            <a:br>
              <a:rPr lang="en-US" dirty="0"/>
            </a:br>
            <a:br>
              <a:rPr lang="en-US" dirty="0"/>
            </a:br>
            <a:r>
              <a:rPr lang="en-US" b="0" i="0" dirty="0">
                <a:effectLst/>
                <a:latin typeface="Arial" panose="020B0604020202020204" pitchFamily="34" charset="0"/>
              </a:rPr>
              <a:t>Now gently invite rational mind online.</a:t>
            </a:r>
            <a:br>
              <a:rPr lang="en-US" dirty="0"/>
            </a:br>
            <a:br>
              <a:rPr lang="en-US" dirty="0"/>
            </a:br>
            <a:r>
              <a:rPr lang="en-US" b="0" i="0" dirty="0">
                <a:effectLst/>
                <a:latin typeface="Arial" panose="020B0604020202020204" pitchFamily="34" charset="0"/>
              </a:rPr>
              <a:t>Begin to count your breaths.</a:t>
            </a:r>
            <a:br>
              <a:rPr lang="en-US" dirty="0"/>
            </a:br>
            <a:br>
              <a:rPr lang="en-US" dirty="0"/>
            </a:br>
            <a:r>
              <a:rPr lang="en-US" b="0" i="0" dirty="0">
                <a:effectLst/>
                <a:latin typeface="Arial" panose="020B0604020202020204" pitchFamily="34" charset="0"/>
              </a:rPr>
              <a:t>Inhale… one.</a:t>
            </a:r>
            <a:br>
              <a:rPr lang="en-US" dirty="0"/>
            </a:br>
            <a:r>
              <a:rPr lang="en-US" b="0" i="0" dirty="0">
                <a:effectLst/>
                <a:latin typeface="Arial" panose="020B0604020202020204" pitchFamily="34" charset="0"/>
              </a:rPr>
              <a:t>Exhale… one.</a:t>
            </a:r>
            <a:br>
              <a:rPr lang="en-US" dirty="0"/>
            </a:br>
            <a:br>
              <a:rPr lang="en-US" dirty="0"/>
            </a:br>
            <a:r>
              <a:rPr lang="en-US" b="0" i="0" dirty="0">
                <a:effectLst/>
                <a:latin typeface="Arial" panose="020B0604020202020204" pitchFamily="34" charset="0"/>
              </a:rPr>
              <a:t>Inhale… two.</a:t>
            </a:r>
            <a:br>
              <a:rPr lang="en-US" dirty="0"/>
            </a:br>
            <a:r>
              <a:rPr lang="en-US" b="0" i="0" dirty="0">
                <a:effectLst/>
                <a:latin typeface="Arial" panose="020B0604020202020204" pitchFamily="34" charset="0"/>
              </a:rPr>
              <a:t>Exhale… two.</a:t>
            </a:r>
            <a:br>
              <a:rPr lang="en-US" dirty="0"/>
            </a:br>
            <a:br>
              <a:rPr lang="en-US" dirty="0"/>
            </a:br>
            <a:r>
              <a:rPr lang="en-US" b="0" i="0" dirty="0">
                <a:effectLst/>
                <a:latin typeface="Arial" panose="020B0604020202020204" pitchFamily="34" charset="0"/>
              </a:rPr>
              <a:t>Up to five…</a:t>
            </a:r>
            <a:br>
              <a:rPr lang="en-US" dirty="0"/>
            </a:br>
            <a:r>
              <a:rPr lang="en-US" b="0" i="0" dirty="0">
                <a:effectLst/>
                <a:latin typeface="Arial" panose="020B0604020202020204" pitchFamily="34" charset="0"/>
              </a:rPr>
              <a:t>and then back down to one.</a:t>
            </a:r>
            <a:br>
              <a:rPr lang="en-US" dirty="0"/>
            </a:br>
            <a:br>
              <a:rPr lang="en-US" dirty="0"/>
            </a:br>
            <a:r>
              <a:rPr lang="en-US" b="0" i="0" dirty="0">
                <a:effectLst/>
                <a:latin typeface="Arial" panose="020B0604020202020204" pitchFamily="34" charset="0"/>
              </a:rPr>
              <a:t>This steady counting engages the thinking mind without pushing emotions away.</a:t>
            </a:r>
            <a:br>
              <a:rPr lang="en-US" dirty="0"/>
            </a:br>
            <a:br>
              <a:rPr lang="en-US" dirty="0"/>
            </a:br>
            <a:r>
              <a:rPr lang="en-US" b="0" i="0" dirty="0">
                <a:effectLst/>
                <a:latin typeface="Arial" panose="020B0604020202020204" pitchFamily="34" charset="0"/>
              </a:rPr>
              <a:t>If you lose your place, that’s okay—just begin again.</a:t>
            </a:r>
            <a:br>
              <a:rPr lang="en-US" dirty="0"/>
            </a:br>
            <a:br>
              <a:rPr lang="en-US" dirty="0"/>
            </a:br>
            <a:r>
              <a:rPr lang="en-US" b="0" i="0" dirty="0">
                <a:effectLst/>
                <a:latin typeface="Arial" panose="020B0604020202020204" pitchFamily="34" charset="0"/>
              </a:rPr>
              <a:t>Now imagine these two minds—</a:t>
            </a:r>
            <a:br>
              <a:rPr lang="en-US" dirty="0"/>
            </a:br>
            <a:r>
              <a:rPr lang="en-US" b="0" i="0" dirty="0">
                <a:effectLst/>
                <a:latin typeface="Arial" panose="020B0604020202020204" pitchFamily="34" charset="0"/>
              </a:rPr>
              <a:t>emotional mind and rational mind—</a:t>
            </a:r>
            <a:br>
              <a:rPr lang="en-US" dirty="0"/>
            </a:br>
            <a:r>
              <a:rPr lang="en-US" b="0" i="0" dirty="0">
                <a:effectLst/>
                <a:latin typeface="Arial" panose="020B0604020202020204" pitchFamily="34" charset="0"/>
              </a:rPr>
              <a:t>not as opponents, but as two advisors.</a:t>
            </a:r>
            <a:br>
              <a:rPr lang="en-US" dirty="0"/>
            </a:br>
            <a:br>
              <a:rPr lang="en-US" dirty="0"/>
            </a:br>
            <a:endParaRPr lang="en-CA" dirty="0"/>
          </a:p>
        </p:txBody>
      </p:sp>
    </p:spTree>
    <p:extLst>
      <p:ext uri="{BB962C8B-B14F-4D97-AF65-F5344CB8AC3E}">
        <p14:creationId xmlns:p14="http://schemas.microsoft.com/office/powerpoint/2010/main" val="3488810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B9C2F-CDE9-B89A-C673-AFD7B42159E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BDB5559-E982-69F8-0EF8-9B372E1CCF33}"/>
              </a:ext>
            </a:extLst>
          </p:cNvPr>
          <p:cNvSpPr txBox="1"/>
          <p:nvPr/>
        </p:nvSpPr>
        <p:spPr>
          <a:xfrm>
            <a:off x="0" y="0"/>
            <a:ext cx="12192000" cy="7109639"/>
          </a:xfrm>
          <a:prstGeom prst="rect">
            <a:avLst/>
          </a:prstGeom>
          <a:noFill/>
        </p:spPr>
        <p:txBody>
          <a:bodyPr wrap="square">
            <a:spAutoFit/>
          </a:bodyPr>
          <a:lstStyle/>
          <a:p>
            <a:pPr>
              <a:buNone/>
            </a:pPr>
            <a:r>
              <a:rPr lang="en-US" sz="2400" b="0" i="0" dirty="0">
                <a:solidFill>
                  <a:srgbClr val="222222"/>
                </a:solidFill>
                <a:effectLst/>
                <a:latin typeface="Arial" panose="020B0604020202020204" pitchFamily="34" charset="0"/>
              </a:rPr>
              <a:t>         FIVE-MINUTE MINDFULNESS PRACTICE: MOVING TOWARD WISE MIND</a:t>
            </a:r>
            <a:br>
              <a:rPr lang="en-US" dirty="0"/>
            </a:br>
            <a:br>
              <a:rPr lang="en-US" dirty="0"/>
            </a:br>
            <a:r>
              <a:rPr lang="en-US" b="0" i="0" dirty="0">
                <a:effectLst/>
                <a:latin typeface="Arial" panose="020B0604020202020204" pitchFamily="34" charset="0"/>
              </a:rPr>
              <a:t>Emotional mind carries important information about what matters.</a:t>
            </a:r>
            <a:br>
              <a:rPr lang="en-US" dirty="0"/>
            </a:br>
            <a:r>
              <a:rPr lang="en-US" b="0" i="0" dirty="0">
                <a:effectLst/>
                <a:latin typeface="Arial" panose="020B0604020202020204" pitchFamily="34" charset="0"/>
              </a:rPr>
              <a:t>Rational mind carries important information about what works.</a:t>
            </a:r>
            <a:br>
              <a:rPr lang="en-US" dirty="0"/>
            </a:br>
            <a:br>
              <a:rPr lang="en-US" dirty="0"/>
            </a:br>
            <a:r>
              <a:rPr lang="en-US" b="0" i="0" dirty="0">
                <a:effectLst/>
                <a:latin typeface="Arial" panose="020B0604020202020204" pitchFamily="34" charset="0"/>
              </a:rPr>
              <a:t>And now we invite wise mind—</a:t>
            </a:r>
            <a:br>
              <a:rPr lang="en-US" dirty="0"/>
            </a:br>
            <a:r>
              <a:rPr lang="en-US" b="0" i="0" dirty="0">
                <a:effectLst/>
                <a:latin typeface="Arial" panose="020B0604020202020204" pitchFamily="34" charset="0"/>
              </a:rPr>
              <a:t>the place where emotion and reason overlap.</a:t>
            </a:r>
            <a:br>
              <a:rPr lang="en-US" dirty="0"/>
            </a:br>
            <a:br>
              <a:rPr lang="en-US" dirty="0"/>
            </a:br>
            <a:r>
              <a:rPr lang="en-US" b="0" i="0" dirty="0">
                <a:effectLst/>
                <a:latin typeface="Arial" panose="020B0604020202020204" pitchFamily="34" charset="0"/>
              </a:rPr>
              <a:t>Imagine wise mind as a calm, steady presence inside you—</a:t>
            </a:r>
            <a:br>
              <a:rPr lang="en-US" dirty="0"/>
            </a:br>
            <a:r>
              <a:rPr lang="en-US" b="0" i="0" dirty="0">
                <a:effectLst/>
                <a:latin typeface="Arial" panose="020B0604020202020204" pitchFamily="34" charset="0"/>
              </a:rPr>
              <a:t>grounded, compassionate, and clear.</a:t>
            </a:r>
            <a:br>
              <a:rPr lang="en-US" dirty="0"/>
            </a:br>
            <a:br>
              <a:rPr lang="en-US" dirty="0"/>
            </a:br>
            <a:r>
              <a:rPr lang="en-US" b="0" i="0" dirty="0">
                <a:effectLst/>
                <a:latin typeface="Arial" panose="020B0604020202020204" pitchFamily="34" charset="0"/>
              </a:rPr>
              <a:t>Not dramatic.</a:t>
            </a:r>
            <a:br>
              <a:rPr lang="en-US" dirty="0"/>
            </a:br>
            <a:r>
              <a:rPr lang="en-US" b="0" i="0" dirty="0">
                <a:effectLst/>
                <a:latin typeface="Arial" panose="020B0604020202020204" pitchFamily="34" charset="0"/>
              </a:rPr>
              <a:t>Not cold.</a:t>
            </a:r>
            <a:br>
              <a:rPr lang="en-US" dirty="0"/>
            </a:br>
            <a:r>
              <a:rPr lang="en-US" b="0" i="0" dirty="0">
                <a:effectLst/>
                <a:latin typeface="Arial" panose="020B0604020202020204" pitchFamily="34" charset="0"/>
              </a:rPr>
              <a:t>Just quietly knowing.</a:t>
            </a:r>
            <a:br>
              <a:rPr lang="en-US" dirty="0"/>
            </a:br>
            <a:br>
              <a:rPr lang="en-US" dirty="0"/>
            </a:br>
            <a:r>
              <a:rPr lang="en-US" b="0" i="0" dirty="0">
                <a:effectLst/>
                <a:latin typeface="Arial" panose="020B0604020202020204" pitchFamily="34" charset="0"/>
              </a:rPr>
              <a:t>Ask wise mind one gentle question:</a:t>
            </a:r>
            <a:br>
              <a:rPr lang="en-US" dirty="0"/>
            </a:br>
            <a:br>
              <a:rPr lang="en-US" dirty="0"/>
            </a:br>
            <a:r>
              <a:rPr lang="en-US" b="0" i="0" dirty="0">
                <a:effectLst/>
                <a:latin typeface="Arial" panose="020B0604020202020204" pitchFamily="34" charset="0"/>
              </a:rPr>
              <a:t>“What do I need to know right now?”</a:t>
            </a:r>
            <a:br>
              <a:rPr lang="en-US" dirty="0"/>
            </a:br>
            <a:br>
              <a:rPr lang="en-US" dirty="0"/>
            </a:br>
            <a:r>
              <a:rPr lang="en-US" b="0" i="0" dirty="0">
                <a:effectLst/>
                <a:latin typeface="Arial" panose="020B0604020202020204" pitchFamily="34" charset="0"/>
              </a:rPr>
              <a:t>Don’t force an answer.</a:t>
            </a:r>
            <a:br>
              <a:rPr lang="en-US" dirty="0"/>
            </a:br>
            <a:r>
              <a:rPr lang="en-US" b="0" i="0" dirty="0">
                <a:effectLst/>
                <a:latin typeface="Arial" panose="020B0604020202020204" pitchFamily="34" charset="0"/>
              </a:rPr>
              <a:t>It might come as a word, an image, a felt sense, or simply a softening.</a:t>
            </a:r>
            <a:br>
              <a:rPr lang="en-US" dirty="0"/>
            </a:br>
            <a:br>
              <a:rPr lang="en-US" dirty="0"/>
            </a:br>
            <a:r>
              <a:rPr lang="en-US" b="0" i="0" dirty="0">
                <a:effectLst/>
                <a:latin typeface="Arial" panose="020B0604020202020204" pitchFamily="34" charset="0"/>
              </a:rPr>
              <a:t>If nothing comes, trust that wise mind is still there.</a:t>
            </a:r>
            <a:br>
              <a:rPr lang="en-US" dirty="0"/>
            </a:br>
            <a:br>
              <a:rPr lang="en-US" dirty="0"/>
            </a:br>
            <a:endParaRPr lang="en-CA" dirty="0"/>
          </a:p>
        </p:txBody>
      </p:sp>
    </p:spTree>
    <p:extLst>
      <p:ext uri="{BB962C8B-B14F-4D97-AF65-F5344CB8AC3E}">
        <p14:creationId xmlns:p14="http://schemas.microsoft.com/office/powerpoint/2010/main" val="4162791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2EAC8-6432-F1E0-D9E7-2E7DAE85519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3A71F1A-15AE-A549-6732-0F2AC4384B38}"/>
              </a:ext>
            </a:extLst>
          </p:cNvPr>
          <p:cNvSpPr txBox="1"/>
          <p:nvPr/>
        </p:nvSpPr>
        <p:spPr>
          <a:xfrm>
            <a:off x="0" y="0"/>
            <a:ext cx="12192000" cy="4893647"/>
          </a:xfrm>
          <a:prstGeom prst="rect">
            <a:avLst/>
          </a:prstGeom>
          <a:noFill/>
        </p:spPr>
        <p:txBody>
          <a:bodyPr wrap="square">
            <a:spAutoFit/>
          </a:bodyPr>
          <a:lstStyle/>
          <a:p>
            <a:pPr>
              <a:buNone/>
            </a:pPr>
            <a:r>
              <a:rPr lang="en-US" sz="2400" b="0" i="0" dirty="0">
                <a:solidFill>
                  <a:srgbClr val="222222"/>
                </a:solidFill>
                <a:effectLst/>
                <a:latin typeface="Arial" panose="020B0604020202020204" pitchFamily="34" charset="0"/>
              </a:rPr>
              <a:t>         FIVE-MINUTE MINDFULNESS PRACTICE: MOVING TOWARD WISE MIND</a:t>
            </a:r>
            <a:br>
              <a:rPr lang="en-US" dirty="0"/>
            </a:br>
            <a:br>
              <a:rPr lang="en-US" dirty="0"/>
            </a:br>
            <a:r>
              <a:rPr lang="en-US" b="0" i="0" dirty="0">
                <a:effectLst/>
                <a:latin typeface="Arial" panose="020B0604020202020204" pitchFamily="34" charset="0"/>
              </a:rPr>
              <a:t>Bring your attention back to the breath one final time.</a:t>
            </a:r>
            <a:br>
              <a:rPr lang="en-US" dirty="0"/>
            </a:br>
            <a:br>
              <a:rPr lang="en-US" dirty="0"/>
            </a:br>
            <a:r>
              <a:rPr lang="en-US" b="0" i="0" dirty="0">
                <a:effectLst/>
                <a:latin typeface="Arial" panose="020B0604020202020204" pitchFamily="34" charset="0"/>
              </a:rPr>
              <a:t>Notice your body now—</a:t>
            </a:r>
            <a:br>
              <a:rPr lang="en-US" dirty="0"/>
            </a:br>
            <a:r>
              <a:rPr lang="en-US" b="0" i="0" dirty="0">
                <a:effectLst/>
                <a:latin typeface="Arial" panose="020B0604020202020204" pitchFamily="34" charset="0"/>
              </a:rPr>
              <a:t>perhaps a little more settled,</a:t>
            </a:r>
            <a:br>
              <a:rPr lang="en-US" dirty="0"/>
            </a:br>
            <a:r>
              <a:rPr lang="en-US" b="0" i="0" dirty="0">
                <a:effectLst/>
                <a:latin typeface="Arial" panose="020B0604020202020204" pitchFamily="34" charset="0"/>
              </a:rPr>
              <a:t>a little more spacious.</a:t>
            </a:r>
            <a:br>
              <a:rPr lang="en-US" dirty="0"/>
            </a:br>
            <a:br>
              <a:rPr lang="en-US" dirty="0"/>
            </a:br>
            <a:r>
              <a:rPr lang="en-US" b="0" i="0" dirty="0">
                <a:effectLst/>
                <a:latin typeface="Arial" panose="020B0604020202020204" pitchFamily="34" charset="0"/>
              </a:rPr>
              <a:t>Wise mind doesn’t eliminate emotional mind or rational mind.</a:t>
            </a:r>
            <a:br>
              <a:rPr lang="en-US" dirty="0"/>
            </a:br>
            <a:r>
              <a:rPr lang="en-US" b="0" i="0" dirty="0">
                <a:effectLst/>
                <a:latin typeface="Arial" panose="020B0604020202020204" pitchFamily="34" charset="0"/>
              </a:rPr>
              <a:t>It holds them both.</a:t>
            </a:r>
            <a:br>
              <a:rPr lang="en-US" dirty="0"/>
            </a:br>
            <a:br>
              <a:rPr lang="en-US" dirty="0"/>
            </a:br>
            <a:r>
              <a:rPr lang="en-US" b="0" i="0" dirty="0">
                <a:effectLst/>
                <a:latin typeface="Arial" panose="020B0604020202020204" pitchFamily="34" charset="0"/>
              </a:rPr>
              <a:t>Take one last slow breath in…</a:t>
            </a:r>
            <a:br>
              <a:rPr lang="en-US" dirty="0"/>
            </a:br>
            <a:r>
              <a:rPr lang="en-US" b="0" i="0" dirty="0">
                <a:effectLst/>
                <a:latin typeface="Arial" panose="020B0604020202020204" pitchFamily="34" charset="0"/>
              </a:rPr>
              <a:t>and let it go.</a:t>
            </a:r>
            <a:br>
              <a:rPr lang="en-US" dirty="0"/>
            </a:br>
            <a:br>
              <a:rPr lang="en-US" dirty="0"/>
            </a:br>
            <a:r>
              <a:rPr lang="en-US" b="0" i="0" dirty="0">
                <a:effectLst/>
                <a:latin typeface="Arial" panose="020B0604020202020204" pitchFamily="34" charset="0"/>
              </a:rPr>
              <a:t>When you’re ready, gently open your eyes.</a:t>
            </a:r>
            <a:endParaRPr lang="en-US" dirty="0"/>
          </a:p>
          <a:p>
            <a:pPr>
              <a:buNone/>
            </a:pPr>
            <a:br>
              <a:rPr lang="en-US" dirty="0"/>
            </a:br>
            <a:endParaRPr lang="en-CA" dirty="0"/>
          </a:p>
        </p:txBody>
      </p:sp>
    </p:spTree>
    <p:extLst>
      <p:ext uri="{BB962C8B-B14F-4D97-AF65-F5344CB8AC3E}">
        <p14:creationId xmlns:p14="http://schemas.microsoft.com/office/powerpoint/2010/main" val="2876891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E8EE07-CDFF-AA46-836A-EF24D887828F}"/>
              </a:ext>
            </a:extLst>
          </p:cNvPr>
          <p:cNvSpPr txBox="1"/>
          <p:nvPr/>
        </p:nvSpPr>
        <p:spPr>
          <a:xfrm>
            <a:off x="216966" y="579358"/>
            <a:ext cx="4520631" cy="7017306"/>
          </a:xfrm>
          <a:prstGeom prst="rect">
            <a:avLst/>
          </a:prstGeom>
          <a:noFill/>
        </p:spPr>
        <p:txBody>
          <a:bodyPr wrap="square">
            <a:spAutoFit/>
          </a:bodyPr>
          <a:lstStyle/>
          <a:p>
            <a:r>
              <a:rPr lang="en-US" sz="2400" dirty="0">
                <a:latin typeface="Corbel" panose="020B0503020204020204" pitchFamily="34" charset="0"/>
              </a:rPr>
              <a:t>Week 1- October 1</a:t>
            </a:r>
          </a:p>
          <a:p>
            <a:r>
              <a:rPr lang="en-US" sz="2400" dirty="0">
                <a:latin typeface="Corbel" panose="020B0503020204020204" pitchFamily="34" charset="0"/>
              </a:rPr>
              <a:t>Week 2- October 8</a:t>
            </a:r>
          </a:p>
          <a:p>
            <a:r>
              <a:rPr lang="en-US" sz="2400" dirty="0">
                <a:latin typeface="Corbel" panose="020B0503020204020204" pitchFamily="34" charset="0"/>
              </a:rPr>
              <a:t>Week 3- October 15</a:t>
            </a:r>
          </a:p>
          <a:p>
            <a:r>
              <a:rPr lang="en-US" sz="2400" dirty="0">
                <a:latin typeface="Corbel" panose="020B0503020204020204" pitchFamily="34" charset="0"/>
              </a:rPr>
              <a:t>Week 4- October 22</a:t>
            </a:r>
          </a:p>
          <a:p>
            <a:r>
              <a:rPr lang="en-US" sz="2400" dirty="0">
                <a:latin typeface="Corbel" panose="020B0503020204020204" pitchFamily="34" charset="0"/>
              </a:rPr>
              <a:t>Week 5- October 29</a:t>
            </a:r>
          </a:p>
          <a:p>
            <a:r>
              <a:rPr lang="en-US" sz="2400" dirty="0">
                <a:latin typeface="Corbel" panose="020B0503020204020204" pitchFamily="34" charset="0"/>
              </a:rPr>
              <a:t>Week 6- November 5</a:t>
            </a:r>
          </a:p>
          <a:p>
            <a:r>
              <a:rPr lang="en-US" sz="2400" dirty="0">
                <a:latin typeface="Corbel" panose="020B0503020204020204" pitchFamily="34" charset="0"/>
              </a:rPr>
              <a:t>Week 7- November 12</a:t>
            </a:r>
          </a:p>
          <a:p>
            <a:r>
              <a:rPr lang="en-US" sz="2400" dirty="0">
                <a:latin typeface="Corbel" panose="020B0503020204020204" pitchFamily="34" charset="0"/>
              </a:rPr>
              <a:t>Week 8- November 19</a:t>
            </a:r>
          </a:p>
          <a:p>
            <a:r>
              <a:rPr lang="en-US" sz="2400" dirty="0">
                <a:latin typeface="Corbel" panose="020B0503020204020204" pitchFamily="34" charset="0"/>
              </a:rPr>
              <a:t>Week 9- November 26</a:t>
            </a:r>
          </a:p>
          <a:p>
            <a:r>
              <a:rPr lang="en-US" sz="2400" dirty="0">
                <a:latin typeface="Corbel" panose="020B0503020204020204" pitchFamily="34" charset="0"/>
              </a:rPr>
              <a:t>Week 10- December 3</a:t>
            </a:r>
          </a:p>
          <a:p>
            <a:r>
              <a:rPr lang="en-US" sz="2400" dirty="0">
                <a:latin typeface="Corbel" panose="020B0503020204020204" pitchFamily="34" charset="0"/>
              </a:rPr>
              <a:t>Week 11- December 10</a:t>
            </a:r>
          </a:p>
          <a:p>
            <a:r>
              <a:rPr lang="en-US" sz="2400" dirty="0">
                <a:latin typeface="Corbel" panose="020B0503020204020204" pitchFamily="34" charset="0"/>
              </a:rPr>
              <a:t>Week 12- December 17 </a:t>
            </a:r>
          </a:p>
          <a:p>
            <a:r>
              <a:rPr lang="en-US" sz="2400" dirty="0">
                <a:latin typeface="Corbel" panose="020B0503020204020204" pitchFamily="34" charset="0"/>
              </a:rPr>
              <a:t>December 24 and 31</a:t>
            </a:r>
          </a:p>
          <a:p>
            <a:r>
              <a:rPr lang="en-US" sz="2400" dirty="0">
                <a:latin typeface="Corbel" panose="020B0503020204020204" pitchFamily="34" charset="0"/>
              </a:rPr>
              <a:t>Week 13- January 7</a:t>
            </a:r>
          </a:p>
          <a:p>
            <a:r>
              <a:rPr lang="en-US" sz="2400" dirty="0">
                <a:latin typeface="Corbel" panose="020B0503020204020204" pitchFamily="34" charset="0"/>
              </a:rPr>
              <a:t>Week 14- January 14</a:t>
            </a:r>
          </a:p>
          <a:p>
            <a:r>
              <a:rPr lang="en-US" sz="2400" dirty="0">
                <a:latin typeface="Corbel" panose="020B0503020204020204" pitchFamily="34" charset="0"/>
              </a:rPr>
              <a:t>Week 15- January 21</a:t>
            </a:r>
          </a:p>
          <a:p>
            <a:r>
              <a:rPr lang="en-US" sz="2400" dirty="0">
                <a:latin typeface="Corbel" panose="020B0503020204020204" pitchFamily="34" charset="0"/>
              </a:rPr>
              <a:t>Week 16- January 28</a:t>
            </a:r>
          </a:p>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82315694-444F-3E43-CB40-866A67FB4965}"/>
              </a:ext>
            </a:extLst>
          </p:cNvPr>
          <p:cNvSpPr txBox="1"/>
          <p:nvPr/>
        </p:nvSpPr>
        <p:spPr>
          <a:xfrm>
            <a:off x="3860305" y="579358"/>
            <a:ext cx="4279815" cy="6924973"/>
          </a:xfrm>
          <a:prstGeom prst="rect">
            <a:avLst/>
          </a:prstGeom>
          <a:noFill/>
        </p:spPr>
        <p:txBody>
          <a:bodyPr wrap="square">
            <a:spAutoFit/>
          </a:bodyPr>
          <a:lstStyle/>
          <a:p>
            <a:r>
              <a:rPr lang="en-US" sz="2400" dirty="0">
                <a:latin typeface="Corbel" panose="020B0503020204020204" pitchFamily="34" charset="0"/>
              </a:rPr>
              <a:t>Week 17- February 4</a:t>
            </a:r>
          </a:p>
          <a:p>
            <a:r>
              <a:rPr lang="en-US" sz="2400" dirty="0">
                <a:latin typeface="Corbel" panose="020B0503020204020204" pitchFamily="34" charset="0"/>
              </a:rPr>
              <a:t>Week 18- February 11</a:t>
            </a:r>
          </a:p>
          <a:p>
            <a:r>
              <a:rPr lang="en-US" sz="2400" dirty="0">
                <a:latin typeface="Corbel" panose="020B0503020204020204" pitchFamily="34" charset="0"/>
              </a:rPr>
              <a:t>Week 19- February 18</a:t>
            </a:r>
          </a:p>
          <a:p>
            <a:r>
              <a:rPr lang="en-US" sz="2400" dirty="0">
                <a:latin typeface="Corbel" panose="020B0503020204020204" pitchFamily="34" charset="0"/>
              </a:rPr>
              <a:t>Week 20- February 25</a:t>
            </a:r>
          </a:p>
          <a:p>
            <a:r>
              <a:rPr lang="en-US" sz="2400" dirty="0">
                <a:latin typeface="Corbel" panose="020B0503020204020204" pitchFamily="34" charset="0"/>
              </a:rPr>
              <a:t>Week 21- March 4</a:t>
            </a:r>
          </a:p>
          <a:p>
            <a:r>
              <a:rPr lang="en-US" sz="2400" dirty="0">
                <a:latin typeface="Corbel" panose="020B0503020204020204" pitchFamily="34" charset="0"/>
              </a:rPr>
              <a:t>March 11 and 18 no course</a:t>
            </a:r>
          </a:p>
          <a:p>
            <a:r>
              <a:rPr lang="en-US" sz="2400" dirty="0">
                <a:latin typeface="Corbel" panose="020B0503020204020204" pitchFamily="34" charset="0"/>
              </a:rPr>
              <a:t>Week 22- March 25</a:t>
            </a:r>
          </a:p>
          <a:p>
            <a:r>
              <a:rPr lang="en-US" sz="2400" dirty="0">
                <a:latin typeface="Corbel" panose="020B0503020204020204" pitchFamily="34" charset="0"/>
              </a:rPr>
              <a:t>Week 23- April 1</a:t>
            </a:r>
          </a:p>
          <a:p>
            <a:r>
              <a:rPr lang="en-US" sz="2400" dirty="0">
                <a:solidFill>
                  <a:schemeClr val="bg1"/>
                </a:solidFill>
                <a:latin typeface="Corbel" panose="020B0503020204020204" pitchFamily="34" charset="0"/>
              </a:rPr>
              <a:t>Week 24- April 8- Parlour*</a:t>
            </a:r>
          </a:p>
          <a:p>
            <a:r>
              <a:rPr lang="en-US" sz="2400" dirty="0">
                <a:latin typeface="Corbel" panose="020B0503020204020204" pitchFamily="34" charset="0"/>
              </a:rPr>
              <a:t>Week 25- April 15</a:t>
            </a:r>
          </a:p>
          <a:p>
            <a:r>
              <a:rPr lang="en-US" sz="2400" dirty="0">
                <a:latin typeface="Corbel" panose="020B0503020204020204" pitchFamily="34" charset="0"/>
              </a:rPr>
              <a:t>Week 26- April 22- </a:t>
            </a:r>
            <a:r>
              <a:rPr lang="en-US" sz="2400" dirty="0">
                <a:solidFill>
                  <a:schemeClr val="bg1"/>
                </a:solidFill>
                <a:latin typeface="Corbel" panose="020B0503020204020204" pitchFamily="34" charset="0"/>
              </a:rPr>
              <a:t>Parlour*</a:t>
            </a:r>
          </a:p>
          <a:p>
            <a:r>
              <a:rPr lang="en-US" sz="2400" dirty="0">
                <a:latin typeface="Corbel" panose="020B0503020204020204" pitchFamily="34" charset="0"/>
              </a:rPr>
              <a:t>Week 27- April 29</a:t>
            </a:r>
          </a:p>
          <a:p>
            <a:r>
              <a:rPr lang="en-US" sz="2400" dirty="0">
                <a:latin typeface="Corbel" panose="020B0503020204020204" pitchFamily="34" charset="0"/>
              </a:rPr>
              <a:t>Week 28- May 6</a:t>
            </a:r>
          </a:p>
          <a:p>
            <a:r>
              <a:rPr lang="en-US" sz="2400" dirty="0">
                <a:latin typeface="Corbel" panose="020B0503020204020204" pitchFamily="34" charset="0"/>
              </a:rPr>
              <a:t>Week 29- May 13</a:t>
            </a:r>
          </a:p>
          <a:p>
            <a:r>
              <a:rPr lang="en-US" sz="2400" dirty="0">
                <a:latin typeface="Corbel" panose="020B0503020204020204" pitchFamily="34" charset="0"/>
              </a:rPr>
              <a:t>Week 30- May 20- 9am to 1pm</a:t>
            </a:r>
          </a:p>
          <a:p>
            <a:r>
              <a:rPr lang="en-US" sz="2400" dirty="0">
                <a:latin typeface="Corbel" panose="020B0503020204020204" pitchFamily="34" charset="0"/>
              </a:rPr>
              <a:t>Week 31- May 27</a:t>
            </a:r>
          </a:p>
          <a:p>
            <a:r>
              <a:rPr lang="en-US" sz="2400" dirty="0">
                <a:latin typeface="Corbel" panose="020B0503020204020204" pitchFamily="34" charset="0"/>
              </a:rPr>
              <a:t>Week 32- June 3</a:t>
            </a: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B9F8637D-A4EF-B784-6961-6124587A95E6}"/>
              </a:ext>
            </a:extLst>
          </p:cNvPr>
          <p:cNvSpPr txBox="1"/>
          <p:nvPr/>
        </p:nvSpPr>
        <p:spPr>
          <a:xfrm>
            <a:off x="1677587" y="0"/>
            <a:ext cx="9221836" cy="707886"/>
          </a:xfrm>
          <a:prstGeom prst="rect">
            <a:avLst/>
          </a:prstGeom>
          <a:noFill/>
        </p:spPr>
        <p:txBody>
          <a:bodyPr wrap="square">
            <a:spAutoFit/>
          </a:bodyPr>
          <a:lstStyle/>
          <a:p>
            <a:r>
              <a:rPr lang="en-US" sz="4000" dirty="0">
                <a:solidFill>
                  <a:schemeClr val="bg1"/>
                </a:solidFill>
                <a:latin typeface="Corbel" panose="020B0503020204020204" pitchFamily="34" charset="0"/>
              </a:rPr>
              <a:t>SIMPLE COURSE SCHEDULE 2025-26</a:t>
            </a:r>
          </a:p>
        </p:txBody>
      </p:sp>
      <p:sp>
        <p:nvSpPr>
          <p:cNvPr id="2" name="Slide Number Placeholder 1">
            <a:extLst>
              <a:ext uri="{FF2B5EF4-FFF2-40B4-BE49-F238E27FC236}">
                <a16:creationId xmlns:a16="http://schemas.microsoft.com/office/drawing/2014/main" id="{0EF1CD96-A57B-6C6B-E0D8-1D607FBF5CD9}"/>
              </a:ext>
            </a:extLst>
          </p:cNvPr>
          <p:cNvSpPr>
            <a:spLocks noGrp="1"/>
          </p:cNvSpPr>
          <p:nvPr>
            <p:ph type="sldNum" sz="quarter" idx="12"/>
          </p:nvPr>
        </p:nvSpPr>
        <p:spPr/>
        <p:txBody>
          <a:bodyPr/>
          <a:lstStyle/>
          <a:p>
            <a:fld id="{5B621ED0-B45F-441E-93E9-023E2B55C8A5}" type="slidenum">
              <a:rPr lang="en-CA" smtClean="0"/>
              <a:t>9</a:t>
            </a:fld>
            <a:endParaRPr lang="en-CA" dirty="0"/>
          </a:p>
        </p:txBody>
      </p:sp>
      <p:sp>
        <p:nvSpPr>
          <p:cNvPr id="6" name="TextBox 5">
            <a:extLst>
              <a:ext uri="{FF2B5EF4-FFF2-40B4-BE49-F238E27FC236}">
                <a16:creationId xmlns:a16="http://schemas.microsoft.com/office/drawing/2014/main" id="{44AC950A-53B6-4A11-4DB8-A7E78C76BB48}"/>
              </a:ext>
            </a:extLst>
          </p:cNvPr>
          <p:cNvSpPr txBox="1"/>
          <p:nvPr/>
        </p:nvSpPr>
        <p:spPr>
          <a:xfrm>
            <a:off x="7741874" y="641384"/>
            <a:ext cx="3334007" cy="461665"/>
          </a:xfrm>
          <a:prstGeom prst="rect">
            <a:avLst/>
          </a:prstGeom>
          <a:noFill/>
        </p:spPr>
        <p:txBody>
          <a:bodyPr wrap="square">
            <a:spAutoFit/>
          </a:bodyPr>
          <a:lstStyle/>
          <a:p>
            <a:r>
              <a:rPr lang="en-US" sz="2400" dirty="0">
                <a:latin typeface="Corbel" panose="020B0503020204020204" pitchFamily="34" charset="0"/>
              </a:rPr>
              <a:t>Week 33- June 10 pilot</a:t>
            </a:r>
          </a:p>
        </p:txBody>
      </p:sp>
      <p:sp>
        <p:nvSpPr>
          <p:cNvPr id="9" name="TextBox 8">
            <a:extLst>
              <a:ext uri="{FF2B5EF4-FFF2-40B4-BE49-F238E27FC236}">
                <a16:creationId xmlns:a16="http://schemas.microsoft.com/office/drawing/2014/main" id="{F8664E09-3C14-F56D-3011-003E8EAC5FD7}"/>
              </a:ext>
            </a:extLst>
          </p:cNvPr>
          <p:cNvSpPr txBox="1"/>
          <p:nvPr/>
        </p:nvSpPr>
        <p:spPr>
          <a:xfrm>
            <a:off x="7922028" y="1877201"/>
            <a:ext cx="4269972" cy="3139321"/>
          </a:xfrm>
          <a:prstGeom prst="rect">
            <a:avLst/>
          </a:prstGeom>
          <a:noFill/>
        </p:spPr>
        <p:txBody>
          <a:bodyPr wrap="square">
            <a:spAutoFit/>
          </a:bodyPr>
          <a:lstStyle/>
          <a:p>
            <a:r>
              <a:rPr lang="en-CA" sz="2200" dirty="0">
                <a:latin typeface="Arial" panose="020B0604020202020204" pitchFamily="34" charset="0"/>
                <a:cs typeface="Arial" panose="020B0604020202020204" pitchFamily="34" charset="0"/>
              </a:rPr>
              <a:t>* For the in-person participants only: Today and on </a:t>
            </a:r>
            <a:r>
              <a:rPr lang="en-CA" sz="2200" dirty="0">
                <a:solidFill>
                  <a:schemeClr val="bg1"/>
                </a:solidFill>
                <a:latin typeface="Arial" panose="020B0604020202020204" pitchFamily="34" charset="0"/>
                <a:cs typeface="Arial" panose="020B0604020202020204" pitchFamily="34" charset="0"/>
              </a:rPr>
              <a:t>April 22 </a:t>
            </a:r>
            <a:r>
              <a:rPr lang="en-CA" sz="2200" dirty="0">
                <a:latin typeface="Arial" panose="020B0604020202020204" pitchFamily="34" charset="0"/>
                <a:cs typeface="Arial" panose="020B0604020202020204" pitchFamily="34" charset="0"/>
              </a:rPr>
              <a:t>the Kiwanis festival will be using the front of the church where we usually meet so we’ll be meeting in the parlour which is the room we used the past few years. (enter the building from the back where the parking lot is.) </a:t>
            </a:r>
          </a:p>
        </p:txBody>
      </p:sp>
    </p:spTree>
    <p:extLst>
      <p:ext uri="{BB962C8B-B14F-4D97-AF65-F5344CB8AC3E}">
        <p14:creationId xmlns:p14="http://schemas.microsoft.com/office/powerpoint/2010/main" val="455077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9D19F6-47E2-A16F-A61C-55560BCB1EAD}"/>
              </a:ext>
            </a:extLst>
          </p:cNvPr>
          <p:cNvSpPr txBox="1"/>
          <p:nvPr/>
        </p:nvSpPr>
        <p:spPr>
          <a:xfrm>
            <a:off x="1225466" y="70021"/>
            <a:ext cx="9433461" cy="646331"/>
          </a:xfrm>
          <a:prstGeom prst="rect">
            <a:avLst/>
          </a:prstGeom>
          <a:noFill/>
        </p:spPr>
        <p:txBody>
          <a:bodyPr wrap="square">
            <a:spAutoFit/>
          </a:bodyPr>
          <a:lstStyle/>
          <a:p>
            <a:pPr algn="ctr"/>
            <a:r>
              <a:rPr lang="en-US" sz="3600" dirty="0">
                <a:solidFill>
                  <a:schemeClr val="bg1"/>
                </a:solidFill>
              </a:rPr>
              <a:t>PRACTICE SESSIONS SCHEDULE</a:t>
            </a:r>
            <a:endParaRPr lang="en-CA" sz="3600" dirty="0">
              <a:solidFill>
                <a:schemeClr val="bg1"/>
              </a:solidFill>
            </a:endParaRPr>
          </a:p>
        </p:txBody>
      </p:sp>
      <p:sp>
        <p:nvSpPr>
          <p:cNvPr id="5" name="TextBox 4">
            <a:extLst>
              <a:ext uri="{FF2B5EF4-FFF2-40B4-BE49-F238E27FC236}">
                <a16:creationId xmlns:a16="http://schemas.microsoft.com/office/drawing/2014/main" id="{C81EEA12-DFC8-C782-474B-471E5985C675}"/>
              </a:ext>
            </a:extLst>
          </p:cNvPr>
          <p:cNvSpPr txBox="1"/>
          <p:nvPr/>
        </p:nvSpPr>
        <p:spPr>
          <a:xfrm>
            <a:off x="322612" y="950225"/>
            <a:ext cx="11869388" cy="4647426"/>
          </a:xfrm>
          <a:prstGeom prst="rect">
            <a:avLst/>
          </a:prstGeom>
          <a:noFill/>
        </p:spPr>
        <p:txBody>
          <a:bodyPr wrap="square">
            <a:spAutoFit/>
          </a:bodyPr>
          <a:lstStyle/>
          <a:p>
            <a:r>
              <a:rPr lang="en-US" dirty="0">
                <a:solidFill>
                  <a:schemeClr val="bg1"/>
                </a:solidFill>
              </a:rPr>
              <a:t>   </a:t>
            </a:r>
            <a:r>
              <a:rPr lang="en-US" dirty="0"/>
              <a:t>         practice                                             </a:t>
            </a:r>
          </a:p>
          <a:p>
            <a:endParaRPr lang="en-US" sz="2000" dirty="0">
              <a:solidFill>
                <a:srgbClr val="FFC000"/>
              </a:solidFill>
            </a:endParaRPr>
          </a:p>
          <a:p>
            <a:endParaRPr lang="en-US" dirty="0"/>
          </a:p>
          <a:p>
            <a:endParaRPr lang="en-US" dirty="0">
              <a:solidFill>
                <a:srgbClr val="FFC000"/>
              </a:solidFill>
            </a:endParaRPr>
          </a:p>
          <a:p>
            <a:r>
              <a:rPr lang="en-US" sz="2400" dirty="0">
                <a:solidFill>
                  <a:srgbClr val="FFC000"/>
                </a:solidFill>
              </a:rPr>
              <a:t>6. Today April 8 practice  Part 1 p. 1-63 of the IFS workbook with Anna P.                    </a:t>
            </a:r>
          </a:p>
          <a:p>
            <a:r>
              <a:rPr lang="en-US" dirty="0"/>
              <a:t>                                                                                                                                                                                                                                                            </a:t>
            </a:r>
            <a:r>
              <a:rPr lang="en-US" dirty="0">
                <a:solidFill>
                  <a:srgbClr val="FFC000"/>
                </a:solidFill>
              </a:rPr>
              <a:t>7. Week 25 April 15              Today April 8, 1:30 preparation for  Part 2 p. 65-99 next week with Elaine S</a:t>
            </a:r>
            <a:r>
              <a:rPr lang="en-US" dirty="0"/>
              <a:t>.</a:t>
            </a:r>
          </a:p>
          <a:p>
            <a:endParaRPr lang="en-US" dirty="0"/>
          </a:p>
          <a:p>
            <a:r>
              <a:rPr lang="en-US" dirty="0"/>
              <a:t>8. Week 26 April 22               April 15, 1:30               </a:t>
            </a:r>
            <a:r>
              <a:rPr lang="en-US" dirty="0">
                <a:solidFill>
                  <a:schemeClr val="bg1"/>
                </a:solidFill>
              </a:rPr>
              <a:t>Part 3 p. 103-137                                  </a:t>
            </a:r>
            <a:r>
              <a:rPr lang="en-US" dirty="0"/>
              <a:t>Dinko</a:t>
            </a:r>
          </a:p>
          <a:p>
            <a:endParaRPr lang="en-US" dirty="0"/>
          </a:p>
          <a:p>
            <a:r>
              <a:rPr lang="en-US" dirty="0"/>
              <a:t>9.Week 27 April 29                April 22, 1:30               </a:t>
            </a:r>
            <a:r>
              <a:rPr lang="en-US" dirty="0">
                <a:solidFill>
                  <a:schemeClr val="bg1"/>
                </a:solidFill>
              </a:rPr>
              <a:t>Part 4 p. 141-175                                  </a:t>
            </a:r>
            <a:r>
              <a:rPr lang="en-US" dirty="0"/>
              <a:t>Carolynn*</a:t>
            </a:r>
          </a:p>
          <a:p>
            <a:endParaRPr lang="en-US" dirty="0"/>
          </a:p>
          <a:p>
            <a:r>
              <a:rPr lang="en-US" dirty="0"/>
              <a:t>10. Week 28 May 6                April 29, 1:30              </a:t>
            </a:r>
            <a:r>
              <a:rPr lang="en-US" dirty="0">
                <a:solidFill>
                  <a:schemeClr val="bg1"/>
                </a:solidFill>
              </a:rPr>
              <a:t>Part 5 p. 179-207                                  </a:t>
            </a:r>
            <a:r>
              <a:rPr lang="en-US" dirty="0"/>
              <a:t>Meaghan                                   </a:t>
            </a:r>
          </a:p>
          <a:p>
            <a:endParaRPr lang="en-US" dirty="0"/>
          </a:p>
          <a:p>
            <a:r>
              <a:rPr lang="en-US" dirty="0"/>
              <a:t>11.Week 29 May 13               April 22, 3 pm               </a:t>
            </a:r>
            <a:r>
              <a:rPr lang="en-US" dirty="0">
                <a:solidFill>
                  <a:schemeClr val="bg1"/>
                </a:solidFill>
              </a:rPr>
              <a:t>Wise mind remediation                    </a:t>
            </a:r>
            <a:r>
              <a:rPr lang="en-US" dirty="0"/>
              <a:t>Rob T.                                                                                </a:t>
            </a:r>
          </a:p>
          <a:p>
            <a:pPr algn="ctr"/>
            <a:endParaRPr lang="en-CA" sz="1800" dirty="0">
              <a:solidFill>
                <a:schemeClr val="bg1"/>
              </a:solidFill>
            </a:endParaRPr>
          </a:p>
        </p:txBody>
      </p:sp>
      <p:sp>
        <p:nvSpPr>
          <p:cNvPr id="4" name="TextBox 3">
            <a:extLst>
              <a:ext uri="{FF2B5EF4-FFF2-40B4-BE49-F238E27FC236}">
                <a16:creationId xmlns:a16="http://schemas.microsoft.com/office/drawing/2014/main" id="{B953BCA0-13B1-CC9B-86F4-35A372F03E3C}"/>
              </a:ext>
            </a:extLst>
          </p:cNvPr>
          <p:cNvSpPr txBox="1"/>
          <p:nvPr/>
        </p:nvSpPr>
        <p:spPr>
          <a:xfrm>
            <a:off x="2710028" y="950225"/>
            <a:ext cx="6097712" cy="369332"/>
          </a:xfrm>
          <a:prstGeom prst="rect">
            <a:avLst/>
          </a:prstGeom>
          <a:noFill/>
        </p:spPr>
        <p:txBody>
          <a:bodyPr wrap="square">
            <a:spAutoFit/>
          </a:bodyPr>
          <a:lstStyle/>
          <a:p>
            <a:r>
              <a:rPr lang="en-US" dirty="0"/>
              <a:t>Preparation                IFS Workbook</a:t>
            </a:r>
            <a:endParaRPr lang="en-CA" dirty="0"/>
          </a:p>
        </p:txBody>
      </p:sp>
      <p:sp>
        <p:nvSpPr>
          <p:cNvPr id="2" name="Slide Number Placeholder 1">
            <a:extLst>
              <a:ext uri="{FF2B5EF4-FFF2-40B4-BE49-F238E27FC236}">
                <a16:creationId xmlns:a16="http://schemas.microsoft.com/office/drawing/2014/main" id="{BA9B3623-5583-2ED1-D36A-1CD840D5D9A2}"/>
              </a:ext>
            </a:extLst>
          </p:cNvPr>
          <p:cNvSpPr>
            <a:spLocks noGrp="1"/>
          </p:cNvSpPr>
          <p:nvPr>
            <p:ph type="sldNum" sz="quarter" idx="12"/>
          </p:nvPr>
        </p:nvSpPr>
        <p:spPr/>
        <p:txBody>
          <a:bodyPr/>
          <a:lstStyle/>
          <a:p>
            <a:fld id="{5B621ED0-B45F-441E-93E9-023E2B55C8A5}" type="slidenum">
              <a:rPr lang="en-CA" smtClean="0"/>
              <a:t>10</a:t>
            </a:fld>
            <a:endParaRPr lang="en-CA" dirty="0"/>
          </a:p>
        </p:txBody>
      </p:sp>
      <p:sp>
        <p:nvSpPr>
          <p:cNvPr id="7" name="TextBox 6">
            <a:extLst>
              <a:ext uri="{FF2B5EF4-FFF2-40B4-BE49-F238E27FC236}">
                <a16:creationId xmlns:a16="http://schemas.microsoft.com/office/drawing/2014/main" id="{EFD9D3BF-AB5D-953C-CBFD-E2B3389C2DA9}"/>
              </a:ext>
            </a:extLst>
          </p:cNvPr>
          <p:cNvSpPr txBox="1"/>
          <p:nvPr/>
        </p:nvSpPr>
        <p:spPr>
          <a:xfrm>
            <a:off x="2553128" y="5907775"/>
            <a:ext cx="6174768" cy="369332"/>
          </a:xfrm>
          <a:prstGeom prst="rect">
            <a:avLst/>
          </a:prstGeom>
          <a:noFill/>
        </p:spPr>
        <p:txBody>
          <a:bodyPr wrap="square">
            <a:spAutoFit/>
          </a:bodyPr>
          <a:lstStyle/>
          <a:p>
            <a:r>
              <a:rPr lang="en-US" dirty="0"/>
              <a:t>* Note the change</a:t>
            </a:r>
          </a:p>
        </p:txBody>
      </p:sp>
    </p:spTree>
    <p:extLst>
      <p:ext uri="{BB962C8B-B14F-4D97-AF65-F5344CB8AC3E}">
        <p14:creationId xmlns:p14="http://schemas.microsoft.com/office/powerpoint/2010/main" val="876452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0A583-3093-D9BD-F9E1-A542319714D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BB8B531-48FA-F432-EA56-53D3C90F8C2D}"/>
              </a:ext>
            </a:extLst>
          </p:cNvPr>
          <p:cNvSpPr txBox="1"/>
          <p:nvPr/>
        </p:nvSpPr>
        <p:spPr>
          <a:xfrm>
            <a:off x="314425" y="70021"/>
            <a:ext cx="11877575" cy="6863417"/>
          </a:xfrm>
          <a:prstGeom prst="rect">
            <a:avLst/>
          </a:prstGeom>
          <a:noFill/>
        </p:spPr>
        <p:txBody>
          <a:bodyPr wrap="square">
            <a:spAutoFit/>
          </a:bodyPr>
          <a:lstStyle/>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24- </a:t>
            </a:r>
            <a:r>
              <a:rPr lang="en-US" sz="2600">
                <a:latin typeface="Arial" panose="020B0604020202020204" pitchFamily="34" charset="0"/>
                <a:cs typeface="Arial" panose="020B0604020202020204" pitchFamily="34" charset="0"/>
              </a:rPr>
              <a:t>April 8, IFS workbook Part One: Getting to Know Your Self &amp; Parts  P.17 </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25- </a:t>
            </a:r>
            <a:r>
              <a:rPr lang="en-US" sz="2600">
                <a:latin typeface="Arial" panose="020B0604020202020204" pitchFamily="34" charset="0"/>
                <a:cs typeface="Arial" panose="020B0604020202020204" pitchFamily="34" charset="0"/>
              </a:rPr>
              <a:t>April 15, IFS Workbook Part Two: Appreciating Your Overworked Managers P. 63</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26- </a:t>
            </a:r>
            <a:r>
              <a:rPr lang="en-US" sz="2600">
                <a:latin typeface="Arial" panose="020B0604020202020204" pitchFamily="34" charset="0"/>
                <a:cs typeface="Arial" panose="020B0604020202020204" pitchFamily="34" charset="0"/>
              </a:rPr>
              <a:t>April 22, IFS Workbook Part Three: Befriending Your Activated Firefighters  P. 101</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27- </a:t>
            </a:r>
            <a:r>
              <a:rPr lang="en-US" sz="2600">
                <a:latin typeface="Arial" panose="020B0604020202020204" pitchFamily="34" charset="0"/>
                <a:cs typeface="Arial" panose="020B0604020202020204" pitchFamily="34" charset="0"/>
              </a:rPr>
              <a:t>April 29, IFS Workbook Part Four: Embracing Your Burdened Exiles  P.139</a:t>
            </a:r>
          </a:p>
          <a:p>
            <a:r>
              <a:rPr lang="en-US" sz="26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28- </a:t>
            </a:r>
            <a:r>
              <a:rPr lang="en-US" sz="2600">
                <a:latin typeface="Arial" panose="020B0604020202020204" pitchFamily="34" charset="0"/>
                <a:cs typeface="Arial" panose="020B0604020202020204" pitchFamily="34" charset="0"/>
              </a:rPr>
              <a:t>May 6, IFS Workbook Part Five: Accessing Your Unlimited Self-Leadership P. 177</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29- </a:t>
            </a:r>
            <a:r>
              <a:rPr lang="en-US" sz="2600">
                <a:latin typeface="Arial" panose="020B0604020202020204" pitchFamily="34" charset="0"/>
                <a:cs typeface="Arial" panose="020B0604020202020204" pitchFamily="34" charset="0"/>
              </a:rPr>
              <a:t>May 13,  Simple Manual Session 23 Wise mind remediation  </a:t>
            </a:r>
          </a:p>
          <a:p>
            <a:r>
              <a:rPr lang="en-US" sz="2400" b="0" i="0">
                <a:solidFill>
                  <a:srgbClr val="222222"/>
                </a:solidFill>
                <a:effectLst/>
                <a:latin typeface="Arial" panose="020B0604020202020204" pitchFamily="34" charset="0"/>
                <a:cs typeface="Arial" panose="020B0604020202020204" pitchFamily="34" charset="0"/>
              </a:rPr>
              <a:t> </a:t>
            </a:r>
            <a:endParaRPr lang="en-US" sz="2400">
              <a:solidFill>
                <a:srgbClr val="22222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BED3E42A-D3C6-5C9C-9702-03E3F8682BED}"/>
              </a:ext>
            </a:extLst>
          </p:cNvPr>
          <p:cNvSpPr>
            <a:spLocks noGrp="1"/>
          </p:cNvSpPr>
          <p:nvPr>
            <p:ph type="sldNum" sz="quarter" idx="12"/>
          </p:nvPr>
        </p:nvSpPr>
        <p:spPr/>
        <p:txBody>
          <a:bodyPr/>
          <a:lstStyle/>
          <a:p>
            <a:fld id="{2AD020D2-200F-4F62-BA0E-6801AFACC176}" type="slidenum">
              <a:rPr lang="en-CA" smtClean="0"/>
              <a:t>11</a:t>
            </a:fld>
            <a:endParaRPr lang="en-CA"/>
          </a:p>
        </p:txBody>
      </p:sp>
    </p:spTree>
    <p:extLst>
      <p:ext uri="{BB962C8B-B14F-4D97-AF65-F5344CB8AC3E}">
        <p14:creationId xmlns:p14="http://schemas.microsoft.com/office/powerpoint/2010/main" val="3914686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minders: - St. Catherine of Genoa ~ St. Thérèse of Lisieux">
            <a:extLst>
              <a:ext uri="{FF2B5EF4-FFF2-40B4-BE49-F238E27FC236}">
                <a16:creationId xmlns:a16="http://schemas.microsoft.com/office/drawing/2014/main" id="{6523BB83-69CA-4AC2-9E39-60260293AF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302" r="1" b="14164"/>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83DA9C19-AACF-8504-65DF-30A7EEF31264}"/>
              </a:ext>
            </a:extLst>
          </p:cNvPr>
          <p:cNvSpPr>
            <a:spLocks noGrp="1"/>
          </p:cNvSpPr>
          <p:nvPr>
            <p:ph type="sldNum" sz="quarter" idx="12"/>
          </p:nvPr>
        </p:nvSpPr>
        <p:spPr/>
        <p:txBody>
          <a:bodyPr/>
          <a:lstStyle/>
          <a:p>
            <a:fld id="{F7CB6ECF-184C-441C-A277-9D9EC902153F}" type="slidenum">
              <a:rPr lang="en-CA" smtClean="0"/>
              <a:t>12</a:t>
            </a:fld>
            <a:endParaRPr lang="en-CA" dirty="0"/>
          </a:p>
        </p:txBody>
      </p:sp>
    </p:spTree>
    <p:extLst>
      <p:ext uri="{BB962C8B-B14F-4D97-AF65-F5344CB8AC3E}">
        <p14:creationId xmlns:p14="http://schemas.microsoft.com/office/powerpoint/2010/main" val="2967046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FF3D773-6283-FEFE-5336-5D0136E848A2}"/>
              </a:ext>
            </a:extLst>
          </p:cNvPr>
          <p:cNvSpPr>
            <a:spLocks noGrp="1"/>
          </p:cNvSpPr>
          <p:nvPr>
            <p:ph type="sldNum" sz="quarter" idx="12"/>
          </p:nvPr>
        </p:nvSpPr>
        <p:spPr/>
        <p:txBody>
          <a:bodyPr/>
          <a:lstStyle/>
          <a:p>
            <a:fld id="{2AD020D2-200F-4F62-BA0E-6801AFACC176}" type="slidenum">
              <a:rPr lang="en-CA" smtClean="0"/>
              <a:t>13</a:t>
            </a:fld>
            <a:endParaRPr lang="en-CA" dirty="0"/>
          </a:p>
        </p:txBody>
      </p:sp>
      <p:sp>
        <p:nvSpPr>
          <p:cNvPr id="2" name="Title 1">
            <a:extLst>
              <a:ext uri="{FF2B5EF4-FFF2-40B4-BE49-F238E27FC236}">
                <a16:creationId xmlns:a16="http://schemas.microsoft.com/office/drawing/2014/main" id="{2A4A943F-B93A-41AD-96D4-B4D66338A1AC}"/>
              </a:ext>
            </a:extLst>
          </p:cNvPr>
          <p:cNvSpPr>
            <a:spLocks noGrp="1"/>
          </p:cNvSpPr>
          <p:nvPr>
            <p:ph type="title" idx="4294967295"/>
          </p:nvPr>
        </p:nvSpPr>
        <p:spPr>
          <a:xfrm>
            <a:off x="0" y="-185738"/>
            <a:ext cx="5003800" cy="2720976"/>
          </a:xfrm>
        </p:spPr>
        <p:txBody>
          <a:bodyPr>
            <a:normAutofit/>
          </a:bodyPr>
          <a:lstStyle/>
          <a:p>
            <a:pPr algn="ctr"/>
            <a:r>
              <a:rPr lang="en-US" dirty="0">
                <a:solidFill>
                  <a:schemeClr val="bg1"/>
                </a:solidFill>
              </a:rPr>
              <a:t>Homework FROM </a:t>
            </a:r>
            <a:br>
              <a:rPr lang="en-US" dirty="0">
                <a:solidFill>
                  <a:schemeClr val="bg1"/>
                </a:solidFill>
              </a:rPr>
            </a:br>
            <a:r>
              <a:rPr lang="en-US" dirty="0">
                <a:solidFill>
                  <a:schemeClr val="bg1"/>
                </a:solidFill>
              </a:rPr>
              <a:t>LAST week </a:t>
            </a:r>
            <a:endParaRPr lang="en-CA" dirty="0">
              <a:solidFill>
                <a:schemeClr val="bg1"/>
              </a:solidFill>
            </a:endParaRPr>
          </a:p>
        </p:txBody>
      </p:sp>
      <p:graphicFrame>
        <p:nvGraphicFramePr>
          <p:cNvPr id="7" name="Content Placeholder 2">
            <a:extLst>
              <a:ext uri="{FF2B5EF4-FFF2-40B4-BE49-F238E27FC236}">
                <a16:creationId xmlns:a16="http://schemas.microsoft.com/office/drawing/2014/main" id="{3C371544-828E-4E35-A92C-8A3E9EF7B287}"/>
              </a:ext>
            </a:extLst>
          </p:cNvPr>
          <p:cNvGraphicFramePr>
            <a:graphicFrameLocks noGrp="1"/>
          </p:cNvGraphicFramePr>
          <p:nvPr>
            <p:ph idx="4294967295"/>
          </p:nvPr>
        </p:nvGraphicFramePr>
        <p:xfrm>
          <a:off x="5737225" y="112713"/>
          <a:ext cx="6454775" cy="430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9C56776-D1CF-213E-FC88-701973CEBFBC}"/>
              </a:ext>
            </a:extLst>
          </p:cNvPr>
          <p:cNvSpPr txBox="1"/>
          <p:nvPr/>
        </p:nvSpPr>
        <p:spPr>
          <a:xfrm>
            <a:off x="76200" y="4594960"/>
            <a:ext cx="12014200" cy="2246769"/>
          </a:xfrm>
          <a:prstGeom prst="rect">
            <a:avLst/>
          </a:prstGeom>
          <a:noFill/>
        </p:spPr>
        <p:txBody>
          <a:bodyPr wrap="square">
            <a:spAutoFit/>
          </a:bodyPr>
          <a:lstStyle/>
          <a:p>
            <a:pPr lvl="0"/>
            <a:r>
              <a:rPr lang="en-US" sz="2800" dirty="0">
                <a:latin typeface="Arial" panose="020B0604020202020204" pitchFamily="34" charset="0"/>
                <a:cs typeface="Arial" panose="020B0604020202020204" pitchFamily="34" charset="0"/>
              </a:rPr>
              <a:t>Make sure you have sessions 24 to 29 PowerPoint or PDF slides that were emailed out. You will need these to do the IFS work over the next few weeks. If you don’t have them, please email us at </a:t>
            </a:r>
            <a:r>
              <a:rPr lang="en-US" sz="2800" dirty="0">
                <a:latin typeface="Arial" panose="020B0604020202020204" pitchFamily="34" charset="0"/>
                <a:cs typeface="Arial" panose="020B0604020202020204" pitchFamily="34" charset="0"/>
                <a:hlinkClick r:id="rId8"/>
              </a:rPr>
              <a:t>itssimple2023@gmail.com</a:t>
            </a:r>
            <a:r>
              <a:rPr lang="en-US" sz="2800" dirty="0">
                <a:latin typeface="Arial" panose="020B0604020202020204" pitchFamily="34" charset="0"/>
                <a:cs typeface="Arial" panose="020B0604020202020204" pitchFamily="34" charset="0"/>
              </a:rPr>
              <a:t>. Part 1, p. 1-63 of the workbook will be the homework next week. </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5558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861410-0BAC-94FD-A4E2-3B5717590953}"/>
              </a:ext>
            </a:extLst>
          </p:cNvPr>
          <p:cNvSpPr txBox="1"/>
          <p:nvPr/>
        </p:nvSpPr>
        <p:spPr>
          <a:xfrm>
            <a:off x="1756880" y="257123"/>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FOR THE COMING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0EF8F41-29DD-6E9C-1512-A7D7E3328ED1}"/>
              </a:ext>
            </a:extLst>
          </p:cNvPr>
          <p:cNvSpPr txBox="1"/>
          <p:nvPr/>
        </p:nvSpPr>
        <p:spPr>
          <a:xfrm>
            <a:off x="778266" y="1263990"/>
            <a:ext cx="10831531"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 of the IFS workbook “Introduction to IFS” and “getting to know your self &amp; parts” pages 1 to 66 of the IFS workbook or first part of the session 24 to 29 slides sent to you. (which can also be found on the website)</a:t>
            </a:r>
            <a:endParaRPr lang="en-CA" sz="2800" dirty="0"/>
          </a:p>
        </p:txBody>
      </p:sp>
    </p:spTree>
    <p:extLst>
      <p:ext uri="{BB962C8B-B14F-4D97-AF65-F5344CB8AC3E}">
        <p14:creationId xmlns:p14="http://schemas.microsoft.com/office/powerpoint/2010/main" val="112382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2AFF45-297A-E111-465F-9151C702664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1B88BBC-D6EA-D392-803E-20B80FC4AB7F}"/>
              </a:ext>
            </a:extLst>
          </p:cNvPr>
          <p:cNvSpPr>
            <a:spLocks noGrp="1"/>
          </p:cNvSpPr>
          <p:nvPr>
            <p:ph type="sldNum" sz="quarter" idx="12"/>
          </p:nvPr>
        </p:nvSpPr>
        <p:spPr/>
        <p:txBody>
          <a:bodyPr/>
          <a:lstStyle/>
          <a:p>
            <a:fld id="{1CD6768F-DFF3-4201-B2DD-5C0ADDD0A949}" type="slidenum">
              <a:rPr lang="en-CA" smtClean="0"/>
              <a:t>15</a:t>
            </a:fld>
            <a:endParaRPr lang="en-CA" dirty="0"/>
          </a:p>
        </p:txBody>
      </p:sp>
      <p:sp>
        <p:nvSpPr>
          <p:cNvPr id="4" name="TextBox 3">
            <a:extLst>
              <a:ext uri="{FF2B5EF4-FFF2-40B4-BE49-F238E27FC236}">
                <a16:creationId xmlns:a16="http://schemas.microsoft.com/office/drawing/2014/main" id="{A4934CD7-0A88-EB8D-3488-791D255AADBB}"/>
              </a:ext>
            </a:extLst>
          </p:cNvPr>
          <p:cNvSpPr txBox="1"/>
          <p:nvPr/>
        </p:nvSpPr>
        <p:spPr>
          <a:xfrm>
            <a:off x="94268" y="0"/>
            <a:ext cx="12191999" cy="6318589"/>
          </a:xfrm>
          <a:prstGeom prst="rect">
            <a:avLst/>
          </a:prstGeom>
          <a:noFill/>
        </p:spPr>
        <p:txBody>
          <a:bodyPr wrap="square">
            <a:spAutoFit/>
          </a:bodyPr>
          <a:lstStyle/>
          <a:p>
            <a:pPr>
              <a:lnSpc>
                <a:spcPct val="115000"/>
              </a:lnSpc>
              <a:spcAft>
                <a:spcPts val="800"/>
              </a:spcAft>
              <a:buNone/>
            </a:pPr>
            <a:r>
              <a:rPr lang="en-CA"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CA" kern="100" dirty="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1800" kern="100" dirty="0">
                <a:effectLst/>
                <a:latin typeface="Arial" panose="020B0604020202020204" pitchFamily="34" charset="0"/>
                <a:ea typeface="Calibri" panose="020F0502020204030204" pitchFamily="34" charset="0"/>
                <a:cs typeface="Arial" panose="020B0604020202020204" pitchFamily="34" charset="0"/>
              </a:rPr>
              <a:t>                                          </a:t>
            </a:r>
            <a:r>
              <a:rPr lang="en-CA" sz="32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HOMEWORK HABITS CHECKLIST</a:t>
            </a:r>
            <a:endParaRPr lang="en-CA" sz="3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Circle or check what you will try this week.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1. Preparation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schedule a specific time for homework.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choose a consistent location with minimal distractions.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gather what I need ahead of time (notebook, worksheet, pen).</a:t>
            </a:r>
          </a:p>
          <a:p>
            <a:pPr>
              <a:lnSpc>
                <a:spcPct val="115000"/>
              </a:lnSpc>
              <a:spcAft>
                <a:spcPts val="800"/>
              </a:spcAft>
              <a:buNone/>
            </a:pP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2. Focus &amp; pacing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start with a tiny step (2–5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use a timer (10–15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remove distractions (phone away / Do Not Disturb).</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337ECA83-B884-B046-CC72-2D6ABBD5B8FD}"/>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4067907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B0B26-7FE1-63C2-303A-2B1633A87E0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811BFA8-DC21-9E61-4853-94573656A6B1}"/>
              </a:ext>
            </a:extLst>
          </p:cNvPr>
          <p:cNvSpPr>
            <a:spLocks noGrp="1"/>
          </p:cNvSpPr>
          <p:nvPr>
            <p:ph type="sldNum" sz="quarter" idx="12"/>
          </p:nvPr>
        </p:nvSpPr>
        <p:spPr/>
        <p:txBody>
          <a:bodyPr/>
          <a:lstStyle/>
          <a:p>
            <a:fld id="{1CD6768F-DFF3-4201-B2DD-5C0ADDD0A949}" type="slidenum">
              <a:rPr lang="en-CA" smtClean="0"/>
              <a:t>16</a:t>
            </a:fld>
            <a:endParaRPr lang="en-CA" dirty="0"/>
          </a:p>
        </p:txBody>
      </p:sp>
      <p:sp>
        <p:nvSpPr>
          <p:cNvPr id="4" name="TextBox 3">
            <a:extLst>
              <a:ext uri="{FF2B5EF4-FFF2-40B4-BE49-F238E27FC236}">
                <a16:creationId xmlns:a16="http://schemas.microsoft.com/office/drawing/2014/main" id="{381EB90C-AC61-4D4A-3565-71E75106D546}"/>
              </a:ext>
            </a:extLst>
          </p:cNvPr>
          <p:cNvSpPr txBox="1"/>
          <p:nvPr/>
        </p:nvSpPr>
        <p:spPr>
          <a:xfrm>
            <a:off x="94268" y="0"/>
            <a:ext cx="12191999" cy="6950621"/>
          </a:xfrm>
          <a:prstGeom prst="rect">
            <a:avLst/>
          </a:prstGeom>
          <a:noFill/>
        </p:spPr>
        <p:txBody>
          <a:bodyPr wrap="square">
            <a:spAutoFit/>
          </a:bodyPr>
          <a:lstStyle/>
          <a:p>
            <a:pPr>
              <a:lnSpc>
                <a:spcPct val="115000"/>
              </a:lnSpc>
              <a:spcAft>
                <a:spcPts val="800"/>
              </a:spcAft>
              <a:buNone/>
            </a:pPr>
            <a:r>
              <a:rPr lang="en-CA"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HOMEWORK HABITS CHECKLIST</a:t>
            </a:r>
            <a:endParaRPr lang="en-CA"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3. Tracking &amp; organization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keep materials in one place (binder / folder / notebook).</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write down insights right after doing the homework.</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4. Self-compassion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aim for progress, not perfection.</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notice resistance without judgment.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5. Accountability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review my week: What worked? What didn’t?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share honestly with my buddy — even when I didn’t do it.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Micro commitment: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This week I will focus on: ■ Time ■ Place ■ Tiny step ■ Timer ■ Other please specify:</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26A959DE-C7FA-14D9-B57F-7537AD40A8B4}"/>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738706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BF2F14B-61D0-CF8F-F98E-A3912FC04931}"/>
              </a:ext>
            </a:extLst>
          </p:cNvPr>
          <p:cNvSpPr>
            <a:spLocks noGrp="1"/>
          </p:cNvSpPr>
          <p:nvPr>
            <p:ph type="sldNum" sz="quarter" idx="12"/>
          </p:nvPr>
        </p:nvSpPr>
        <p:spPr/>
        <p:txBody>
          <a:bodyPr/>
          <a:lstStyle/>
          <a:p>
            <a:fld id="{33ED1689-1C0B-4D00-A14A-39B713266422}" type="slidenum">
              <a:rPr lang="en-CA" smtClean="0"/>
              <a:t>17</a:t>
            </a:fld>
            <a:endParaRPr lang="en-CA" dirty="0"/>
          </a:p>
        </p:txBody>
      </p:sp>
      <p:sp>
        <p:nvSpPr>
          <p:cNvPr id="2" name="Title 1">
            <a:extLst>
              <a:ext uri="{FF2B5EF4-FFF2-40B4-BE49-F238E27FC236}">
                <a16:creationId xmlns:a16="http://schemas.microsoft.com/office/drawing/2014/main" id="{671C182C-5D33-45D8-BD76-A6B5244C8339}"/>
              </a:ext>
            </a:extLst>
          </p:cNvPr>
          <p:cNvSpPr>
            <a:spLocks noGrp="1"/>
          </p:cNvSpPr>
          <p:nvPr>
            <p:ph type="title" idx="4294967295"/>
          </p:nvPr>
        </p:nvSpPr>
        <p:spPr>
          <a:xfrm>
            <a:off x="4846638" y="225425"/>
            <a:ext cx="7345362" cy="695325"/>
          </a:xfrm>
        </p:spPr>
        <p:txBody>
          <a:bodyPr>
            <a:normAutofit fontScale="90000"/>
          </a:bodyPr>
          <a:lstStyle/>
          <a:p>
            <a:pPr algn="ctr"/>
            <a:r>
              <a:rPr lang="en-CA" sz="3600" dirty="0">
                <a:solidFill>
                  <a:schemeClr val="tx1"/>
                </a:solidFill>
              </a:rPr>
              <a:t> </a:t>
            </a:r>
            <a:r>
              <a:rPr lang="en-CA" sz="3600" dirty="0">
                <a:solidFill>
                  <a:schemeClr val="bg1"/>
                </a:solidFill>
              </a:rPr>
              <a:t>REMINDER PARTICIPANT AGREEMENTS </a:t>
            </a:r>
          </a:p>
        </p:txBody>
      </p:sp>
      <p:sp>
        <p:nvSpPr>
          <p:cNvPr id="3" name="Content Placeholder 2">
            <a:extLst>
              <a:ext uri="{FF2B5EF4-FFF2-40B4-BE49-F238E27FC236}">
                <a16:creationId xmlns:a16="http://schemas.microsoft.com/office/drawing/2014/main" id="{214B2EF2-D3B3-4595-9E41-FFD878799B00}"/>
              </a:ext>
            </a:extLst>
          </p:cNvPr>
          <p:cNvSpPr>
            <a:spLocks noGrp="1"/>
          </p:cNvSpPr>
          <p:nvPr>
            <p:ph idx="4294967295"/>
          </p:nvPr>
        </p:nvSpPr>
        <p:spPr>
          <a:xfrm>
            <a:off x="4846638" y="1068388"/>
            <a:ext cx="7345362" cy="5734050"/>
          </a:xfrm>
        </p:spPr>
        <p:txBody>
          <a:bodyPr>
            <a:normAutofit/>
          </a:bodyPr>
          <a:lstStyle/>
          <a:p>
            <a:r>
              <a:rPr lang="en-CA" sz="2400" dirty="0">
                <a:solidFill>
                  <a:schemeClr val="tx1"/>
                </a:solidFill>
              </a:rPr>
              <a:t>If you have questions, comments, or feedback, please save them for the two question periods. You can put them in the chat box or raise your real/virtual hand.</a:t>
            </a:r>
          </a:p>
          <a:p>
            <a:r>
              <a:rPr lang="en-CA" sz="2800" dirty="0">
                <a:solidFill>
                  <a:schemeClr val="bg1"/>
                </a:solidFill>
              </a:rPr>
              <a:t>Keep comments, questions, and feedback relatively brief so everyone has a chance to participate.(one breath sharing)</a:t>
            </a:r>
          </a:p>
          <a:p>
            <a:r>
              <a:rPr lang="en-CA" sz="2400" dirty="0">
                <a:solidFill>
                  <a:schemeClr val="tx1"/>
                </a:solidFill>
              </a:rPr>
              <a:t>If you’re on zoom, make sure no one can overhear what is being said</a:t>
            </a:r>
          </a:p>
          <a:p>
            <a:r>
              <a:rPr lang="en-CA" sz="2400" dirty="0">
                <a:solidFill>
                  <a:schemeClr val="tx1"/>
                </a:solidFill>
              </a:rPr>
              <a:t>For reasons that will become clear later in the course please avoid giving advice to other participants about what they should or should not do. Validation, encouragement , and understanding are however very much appreciated.</a:t>
            </a:r>
          </a:p>
          <a:p>
            <a:pPr marL="45720" indent="0">
              <a:buNone/>
            </a:pPr>
            <a:endParaRPr lang="en-CA" dirty="0"/>
          </a:p>
          <a:p>
            <a:endParaRPr lang="en-CA" dirty="0"/>
          </a:p>
        </p:txBody>
      </p:sp>
      <p:pic>
        <p:nvPicPr>
          <p:cNvPr id="8" name="Picture 2" descr="Counseling Group Rules Confidentiality Poster Counselor Office | Etsy in  2021 | School counselor posters, Guidance counselors office, Counselors  office decor">
            <a:extLst>
              <a:ext uri="{FF2B5EF4-FFF2-40B4-BE49-F238E27FC236}">
                <a16:creationId xmlns:a16="http://schemas.microsoft.com/office/drawing/2014/main" id="{14611EA8-7F95-109B-17D6-550DAF2BF3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041" y="73497"/>
            <a:ext cx="4300723" cy="33555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oster of a video conference&#10;&#10;Description automatically generated">
            <a:extLst>
              <a:ext uri="{FF2B5EF4-FFF2-40B4-BE49-F238E27FC236}">
                <a16:creationId xmlns:a16="http://schemas.microsoft.com/office/drawing/2014/main" id="{35FEED86-E182-146A-FC73-9082FDBAEE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42" y="3486150"/>
            <a:ext cx="4300723" cy="3298353"/>
          </a:xfrm>
          <a:prstGeom prst="rect">
            <a:avLst/>
          </a:prstGeom>
        </p:spPr>
      </p:pic>
      <p:sp>
        <p:nvSpPr>
          <p:cNvPr id="6" name="Oval 5">
            <a:extLst>
              <a:ext uri="{FF2B5EF4-FFF2-40B4-BE49-F238E27FC236}">
                <a16:creationId xmlns:a16="http://schemas.microsoft.com/office/drawing/2014/main" id="{BC92E686-2E31-F601-A15B-D509072A2691}"/>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198482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DF5F68-3325-74F3-D770-AEC22D64B90C}"/>
              </a:ext>
            </a:extLst>
          </p:cNvPr>
          <p:cNvSpPr txBox="1"/>
          <p:nvPr/>
        </p:nvSpPr>
        <p:spPr>
          <a:xfrm>
            <a:off x="253656" y="967951"/>
            <a:ext cx="4817878" cy="523220"/>
          </a:xfrm>
          <a:prstGeom prst="rect">
            <a:avLst/>
          </a:prstGeom>
          <a:noFill/>
        </p:spPr>
        <p:txBody>
          <a:bodyPr wrap="square">
            <a:spAutoFit/>
          </a:bodyPr>
          <a:lstStyle/>
          <a:p>
            <a:r>
              <a:rPr lang="en-US" sz="2800" dirty="0">
                <a:solidFill>
                  <a:schemeClr val="bg1"/>
                </a:solidFill>
              </a:rPr>
              <a:t>W</a:t>
            </a:r>
            <a:r>
              <a:rPr lang="en-CA" sz="2800" dirty="0">
                <a:solidFill>
                  <a:schemeClr val="bg1"/>
                </a:solidFill>
              </a:rPr>
              <a:t>EEKLY ANNOUNCEMENTS</a:t>
            </a:r>
          </a:p>
        </p:txBody>
      </p:sp>
      <p:pic>
        <p:nvPicPr>
          <p:cNvPr id="7" name="Picture 6" descr="A person in garment holding a sign&#10;&#10;Description automatically generated">
            <a:extLst>
              <a:ext uri="{FF2B5EF4-FFF2-40B4-BE49-F238E27FC236}">
                <a16:creationId xmlns:a16="http://schemas.microsoft.com/office/drawing/2014/main" id="{D10BA5C5-1976-CE20-7CDB-98C0895E51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56" y="1863305"/>
            <a:ext cx="4534826" cy="3131389"/>
          </a:xfrm>
          <a:prstGeom prst="rect">
            <a:avLst/>
          </a:prstGeom>
        </p:spPr>
      </p:pic>
      <p:sp>
        <p:nvSpPr>
          <p:cNvPr id="2" name="Slide Number Placeholder 1">
            <a:extLst>
              <a:ext uri="{FF2B5EF4-FFF2-40B4-BE49-F238E27FC236}">
                <a16:creationId xmlns:a16="http://schemas.microsoft.com/office/drawing/2014/main" id="{656D963B-C556-E5F3-FC34-2711EA3AC20A}"/>
              </a:ext>
            </a:extLst>
          </p:cNvPr>
          <p:cNvSpPr>
            <a:spLocks noGrp="1"/>
          </p:cNvSpPr>
          <p:nvPr>
            <p:ph type="sldNum" sz="quarter" idx="12"/>
          </p:nvPr>
        </p:nvSpPr>
        <p:spPr/>
        <p:txBody>
          <a:bodyPr/>
          <a:lstStyle/>
          <a:p>
            <a:fld id="{8954F5B7-5279-43BB-AF99-55E064283C57}" type="slidenum">
              <a:rPr lang="en-CA" smtClean="0"/>
              <a:t>18</a:t>
            </a:fld>
            <a:endParaRPr lang="en-CA" dirty="0"/>
          </a:p>
        </p:txBody>
      </p:sp>
      <p:sp>
        <p:nvSpPr>
          <p:cNvPr id="6" name="TextBox 5">
            <a:extLst>
              <a:ext uri="{FF2B5EF4-FFF2-40B4-BE49-F238E27FC236}">
                <a16:creationId xmlns:a16="http://schemas.microsoft.com/office/drawing/2014/main" id="{CB3FD26C-8402-F538-4033-5645B6E63B5F}"/>
              </a:ext>
            </a:extLst>
          </p:cNvPr>
          <p:cNvSpPr txBox="1"/>
          <p:nvPr/>
        </p:nvSpPr>
        <p:spPr>
          <a:xfrm>
            <a:off x="5098457" y="223629"/>
            <a:ext cx="6866810" cy="6740307"/>
          </a:xfrm>
          <a:prstGeom prst="rect">
            <a:avLst/>
          </a:prstGeom>
          <a:noFill/>
        </p:spPr>
        <p:txBody>
          <a:bodyPr wrap="square">
            <a:spAutoFit/>
          </a:bodyPr>
          <a:lstStyle/>
          <a:p>
            <a:pPr marL="285750" indent="-285750">
              <a:buFont typeface="Arial" panose="020B0604020202020204" pitchFamily="34" charset="0"/>
              <a:buChar char="•"/>
            </a:pPr>
            <a:r>
              <a:rPr lang="en-CA" sz="2400" dirty="0">
                <a:solidFill>
                  <a:schemeClr val="bg1"/>
                </a:solidFill>
                <a:latin typeface="Arial" panose="020B0604020202020204" pitchFamily="34" charset="0"/>
                <a:cs typeface="Arial" panose="020B0604020202020204" pitchFamily="34" charset="0"/>
              </a:rPr>
              <a:t>Last reminder: </a:t>
            </a:r>
            <a:r>
              <a:rPr lang="en-CA" sz="2400" dirty="0">
                <a:latin typeface="Arial" panose="020B0604020202020204" pitchFamily="34" charset="0"/>
                <a:cs typeface="Arial" panose="020B0604020202020204" pitchFamily="34" charset="0"/>
              </a:rPr>
              <a:t>Session 31 of the course on May 27 is entitled “circle of meaning”</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In that session we will think about and share our “My”, “Our” and “The” stories and consider how important a role these play in giving us meaning.</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The slides needed to do the homework for session 31 were mailed out weeks ago and will be remailed for the last time again as soon as Peg is back from vacation. Start working on them as soon as you can.</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If you didn’t get the slides email us. </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A couple of people mentioned that they emailed us and we didn’t respond. We try to respond, sometimes it takes a few days.</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We check new emails not pre-existing threads meaning if you simply reply to say a mass email we sent out, we won’t get it.</a:t>
            </a:r>
          </a:p>
        </p:txBody>
      </p:sp>
    </p:spTree>
    <p:extLst>
      <p:ext uri="{BB962C8B-B14F-4D97-AF65-F5344CB8AC3E}">
        <p14:creationId xmlns:p14="http://schemas.microsoft.com/office/powerpoint/2010/main" val="3731326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7295B-25B0-4140-4333-8017F5DCBEA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986CB98-83DA-A4B7-E2CC-1145648C87F0}"/>
              </a:ext>
            </a:extLst>
          </p:cNvPr>
          <p:cNvSpPr txBox="1"/>
          <p:nvPr/>
        </p:nvSpPr>
        <p:spPr>
          <a:xfrm>
            <a:off x="253656" y="967951"/>
            <a:ext cx="4817878" cy="523220"/>
          </a:xfrm>
          <a:prstGeom prst="rect">
            <a:avLst/>
          </a:prstGeom>
          <a:noFill/>
        </p:spPr>
        <p:txBody>
          <a:bodyPr wrap="square">
            <a:spAutoFit/>
          </a:bodyPr>
          <a:lstStyle/>
          <a:p>
            <a:r>
              <a:rPr lang="en-US" sz="2800" dirty="0">
                <a:solidFill>
                  <a:schemeClr val="bg1"/>
                </a:solidFill>
              </a:rPr>
              <a:t>W</a:t>
            </a:r>
            <a:r>
              <a:rPr lang="en-CA" sz="2800" dirty="0">
                <a:solidFill>
                  <a:schemeClr val="bg1"/>
                </a:solidFill>
              </a:rPr>
              <a:t>EEKLY ANNOUNCEMENTS</a:t>
            </a:r>
          </a:p>
        </p:txBody>
      </p:sp>
      <p:pic>
        <p:nvPicPr>
          <p:cNvPr id="7" name="Picture 6" descr="A person in garment holding a sign&#10;&#10;Description automatically generated">
            <a:extLst>
              <a:ext uri="{FF2B5EF4-FFF2-40B4-BE49-F238E27FC236}">
                <a16:creationId xmlns:a16="http://schemas.microsoft.com/office/drawing/2014/main" id="{641DBC5A-0C8D-C36B-DFC9-5A5D67D218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56" y="1863305"/>
            <a:ext cx="4534826" cy="3131389"/>
          </a:xfrm>
          <a:prstGeom prst="rect">
            <a:avLst/>
          </a:prstGeom>
        </p:spPr>
      </p:pic>
      <p:sp>
        <p:nvSpPr>
          <p:cNvPr id="2" name="Slide Number Placeholder 1">
            <a:extLst>
              <a:ext uri="{FF2B5EF4-FFF2-40B4-BE49-F238E27FC236}">
                <a16:creationId xmlns:a16="http://schemas.microsoft.com/office/drawing/2014/main" id="{CB2CD288-AA4F-311B-E189-7E60DEF82E83}"/>
              </a:ext>
            </a:extLst>
          </p:cNvPr>
          <p:cNvSpPr>
            <a:spLocks noGrp="1"/>
          </p:cNvSpPr>
          <p:nvPr>
            <p:ph type="sldNum" sz="quarter" idx="12"/>
          </p:nvPr>
        </p:nvSpPr>
        <p:spPr/>
        <p:txBody>
          <a:bodyPr/>
          <a:lstStyle/>
          <a:p>
            <a:fld id="{8954F5B7-5279-43BB-AF99-55E064283C57}" type="slidenum">
              <a:rPr lang="en-CA" smtClean="0"/>
              <a:t>19</a:t>
            </a:fld>
            <a:endParaRPr lang="en-CA" dirty="0"/>
          </a:p>
        </p:txBody>
      </p:sp>
      <p:sp>
        <p:nvSpPr>
          <p:cNvPr id="6" name="TextBox 5">
            <a:extLst>
              <a:ext uri="{FF2B5EF4-FFF2-40B4-BE49-F238E27FC236}">
                <a16:creationId xmlns:a16="http://schemas.microsoft.com/office/drawing/2014/main" id="{9804214A-7C2A-4001-F79C-0B17D303FE14}"/>
              </a:ext>
            </a:extLst>
          </p:cNvPr>
          <p:cNvSpPr txBox="1"/>
          <p:nvPr/>
        </p:nvSpPr>
        <p:spPr>
          <a:xfrm>
            <a:off x="5098457" y="223629"/>
            <a:ext cx="6866810" cy="1938992"/>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We realized some people were not present at the beginning of session 23 when Stu Dow MSW and a full time IFS trained therapist introduced himself. Today he’ll be working with Kate and will reintroduce himself.</a:t>
            </a:r>
          </a:p>
        </p:txBody>
      </p:sp>
    </p:spTree>
    <p:extLst>
      <p:ext uri="{BB962C8B-B14F-4D97-AF65-F5344CB8AC3E}">
        <p14:creationId xmlns:p14="http://schemas.microsoft.com/office/powerpoint/2010/main" val="932652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acti in the wild">
            <a:extLst>
              <a:ext uri="{FF2B5EF4-FFF2-40B4-BE49-F238E27FC236}">
                <a16:creationId xmlns:a16="http://schemas.microsoft.com/office/drawing/2014/main" id="{C8890A38-5762-4C4A-A077-2766B906F9CF}"/>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3" name="Slide Number Placeholder 2">
            <a:extLst>
              <a:ext uri="{FF2B5EF4-FFF2-40B4-BE49-F238E27FC236}">
                <a16:creationId xmlns:a16="http://schemas.microsoft.com/office/drawing/2014/main" id="{65421EA5-F8A9-6323-5818-A5EED2EA5BF0}"/>
              </a:ext>
            </a:extLst>
          </p:cNvPr>
          <p:cNvSpPr>
            <a:spLocks noGrp="1"/>
          </p:cNvSpPr>
          <p:nvPr>
            <p:ph type="sldNum" sz="quarter" idx="12"/>
          </p:nvPr>
        </p:nvSpPr>
        <p:spPr/>
        <p:txBody>
          <a:bodyPr/>
          <a:lstStyle/>
          <a:p>
            <a:fld id="{DE029615-5FE5-4EA1-B607-8DEE73EA6451}" type="slidenum">
              <a:rPr lang="en-CA" smtClean="0"/>
              <a:t>20</a:t>
            </a:fld>
            <a:endParaRPr lang="en-CA" dirty="0"/>
          </a:p>
        </p:txBody>
      </p:sp>
      <p:sp>
        <p:nvSpPr>
          <p:cNvPr id="2" name="Title 1">
            <a:extLst>
              <a:ext uri="{FF2B5EF4-FFF2-40B4-BE49-F238E27FC236}">
                <a16:creationId xmlns:a16="http://schemas.microsoft.com/office/drawing/2014/main" id="{56670F56-C620-4EB7-9642-622FCFBF2A94}"/>
              </a:ext>
            </a:extLst>
          </p:cNvPr>
          <p:cNvSpPr>
            <a:spLocks noGrp="1"/>
          </p:cNvSpPr>
          <p:nvPr>
            <p:ph type="title" idx="4294967295"/>
          </p:nvPr>
        </p:nvSpPr>
        <p:spPr>
          <a:xfrm>
            <a:off x="719138" y="2166938"/>
            <a:ext cx="11472862" cy="1738312"/>
          </a:xfrm>
        </p:spPr>
        <p:txBody>
          <a:bodyPr vert="horz" lIns="91440" tIns="45720" rIns="91440" bIns="45720" rtlCol="0" anchor="ctr">
            <a:normAutofit/>
          </a:bodyPr>
          <a:lstStyle/>
          <a:p>
            <a:pPr algn="ctr">
              <a:lnSpc>
                <a:spcPct val="80000"/>
              </a:lnSpc>
            </a:pPr>
            <a:r>
              <a:rPr lang="en-US" sz="6000" spc="150" dirty="0">
                <a:solidFill>
                  <a:schemeClr val="bg1"/>
                </a:solidFill>
                <a:effectLst>
                  <a:outerShdw blurRad="38100" dist="38100" dir="2700000" algn="tl">
                    <a:srgbClr val="000000">
                      <a:alpha val="43137"/>
                    </a:srgbClr>
                  </a:outerShdw>
                </a:effectLst>
              </a:rPr>
              <a:t>E-mailed questions, comments, feedback </a:t>
            </a:r>
          </a:p>
        </p:txBody>
      </p:sp>
    </p:spTree>
    <p:extLst>
      <p:ext uri="{BB962C8B-B14F-4D97-AF65-F5344CB8AC3E}">
        <p14:creationId xmlns:p14="http://schemas.microsoft.com/office/powerpoint/2010/main" val="2765672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5483FA-EEA4-38A2-2748-95DBA6CDF0DC}"/>
              </a:ext>
            </a:extLst>
          </p:cNvPr>
          <p:cNvSpPr txBox="1"/>
          <p:nvPr/>
        </p:nvSpPr>
        <p:spPr>
          <a:xfrm>
            <a:off x="113015" y="226301"/>
            <a:ext cx="11825555" cy="4524315"/>
          </a:xfrm>
          <a:prstGeom prst="rect">
            <a:avLst/>
          </a:prstGeom>
          <a:noFill/>
        </p:spPr>
        <p:txBody>
          <a:bodyPr wrap="square">
            <a:spAutoFit/>
          </a:bodyPr>
          <a:lstStyle/>
          <a:p>
            <a:pPr marL="457200" indent="-457200">
              <a:buFont typeface="Arial" panose="020B0604020202020204" pitchFamily="34" charset="0"/>
              <a:buChar char="•"/>
            </a:pPr>
            <a:r>
              <a:rPr lang="en-CA" sz="3200" dirty="0">
                <a:latin typeface="Arial" panose="020B0604020202020204" pitchFamily="34" charset="0"/>
                <a:cs typeface="Arial" panose="020B0604020202020204" pitchFamily="34" charset="0"/>
              </a:rPr>
              <a:t>1. Question whose answer we will read out today:</a:t>
            </a:r>
          </a:p>
          <a:p>
            <a:pPr marL="457200" indent="-457200">
              <a:buFont typeface="Arial" panose="020B0604020202020204" pitchFamily="34" charset="0"/>
              <a:buChar char="•"/>
            </a:pPr>
            <a:endParaRPr lang="en-CA"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CA" sz="3200" dirty="0">
                <a:solidFill>
                  <a:schemeClr val="bg1"/>
                </a:solidFill>
                <a:latin typeface="Arial" panose="020B0604020202020204" pitchFamily="34" charset="0"/>
                <a:cs typeface="Arial" panose="020B0604020202020204" pitchFamily="34" charset="0"/>
              </a:rPr>
              <a:t>You’re suggesting we use AI in the work we do in sessions 24 to 29. I’m not sure I’m comfortable doing that. I heard a lot of negative things about AI.</a:t>
            </a:r>
          </a:p>
          <a:p>
            <a:pPr marL="457200" indent="-457200">
              <a:buFont typeface="Arial" panose="020B0604020202020204" pitchFamily="34" charset="0"/>
              <a:buChar char="•"/>
            </a:pPr>
            <a:endParaRPr lang="en-CA" sz="3200" dirty="0">
              <a:solidFill>
                <a:schemeClr val="bg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CA" sz="3200" dirty="0">
                <a:latin typeface="Arial" panose="020B0604020202020204" pitchFamily="34" charset="0"/>
                <a:cs typeface="Arial" panose="020B0604020202020204" pitchFamily="34" charset="0"/>
              </a:rPr>
              <a:t>Using AI for sessions 24 to 29 is entirely optional. Some people will use it others won’t.</a:t>
            </a:r>
          </a:p>
          <a:p>
            <a:pPr marL="457200" indent="-457200">
              <a:buFont typeface="Arial" panose="020B0604020202020204" pitchFamily="34" charset="0"/>
              <a:buChar char="•"/>
            </a:pPr>
            <a:r>
              <a:rPr lang="en-CA" sz="3200" dirty="0">
                <a:latin typeface="Arial" panose="020B0604020202020204" pitchFamily="34" charset="0"/>
                <a:cs typeface="Arial" panose="020B0604020202020204" pitchFamily="34" charset="0"/>
              </a:rPr>
              <a:t>Consider the following:</a:t>
            </a:r>
          </a:p>
        </p:txBody>
      </p:sp>
      <p:sp>
        <p:nvSpPr>
          <p:cNvPr id="2" name="Slide Number Placeholder 1">
            <a:extLst>
              <a:ext uri="{FF2B5EF4-FFF2-40B4-BE49-F238E27FC236}">
                <a16:creationId xmlns:a16="http://schemas.microsoft.com/office/drawing/2014/main" id="{F28B04A8-0643-A27A-1376-2A5CE8AED679}"/>
              </a:ext>
            </a:extLst>
          </p:cNvPr>
          <p:cNvSpPr>
            <a:spLocks noGrp="1"/>
          </p:cNvSpPr>
          <p:nvPr>
            <p:ph type="sldNum" sz="quarter" idx="12"/>
          </p:nvPr>
        </p:nvSpPr>
        <p:spPr/>
        <p:txBody>
          <a:bodyPr/>
          <a:lstStyle/>
          <a:p>
            <a:fld id="{4F288577-50F7-4449-8CFB-48FA1CC0C3EB}" type="slidenum">
              <a:rPr lang="en-CA" smtClean="0"/>
              <a:t>21</a:t>
            </a:fld>
            <a:endParaRPr lang="en-CA" dirty="0"/>
          </a:p>
        </p:txBody>
      </p:sp>
    </p:spTree>
    <p:extLst>
      <p:ext uri="{BB962C8B-B14F-4D97-AF65-F5344CB8AC3E}">
        <p14:creationId xmlns:p14="http://schemas.microsoft.com/office/powerpoint/2010/main" val="2508355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BF6056-730C-CFC3-9860-982922016350}"/>
              </a:ext>
            </a:extLst>
          </p:cNvPr>
          <p:cNvSpPr txBox="1"/>
          <p:nvPr/>
        </p:nvSpPr>
        <p:spPr>
          <a:xfrm>
            <a:off x="152400" y="109553"/>
            <a:ext cx="11887200" cy="523220"/>
          </a:xfrm>
          <a:prstGeom prst="rect">
            <a:avLst/>
          </a:prstGeom>
          <a:noFill/>
        </p:spPr>
        <p:txBody>
          <a:bodyPr wrap="square">
            <a:spAutoFit/>
          </a:bodyPr>
          <a:lstStyle/>
          <a:p>
            <a:pPr>
              <a:buNone/>
            </a:pPr>
            <a:r>
              <a:rPr lang="en-CA" sz="2800" dirty="0">
                <a:solidFill>
                  <a:schemeClr val="bg1"/>
                </a:solidFill>
                <a:effectLst/>
                <a:latin typeface="Arial" panose="020B0604020202020204" pitchFamily="34" charset="0"/>
                <a:ea typeface="Times New Roman" panose="02020603050405020304" pitchFamily="18" charset="0"/>
              </a:rPr>
              <a:t>AI AS A THERAPEUTIC AID: WHAT THE EVIDENCE CURRENTLY SAYS</a:t>
            </a:r>
            <a:endParaRPr lang="en-CA" sz="2800" dirty="0">
              <a:solidFill>
                <a:schemeClr val="bg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0E68B79A-DBA8-975C-58DC-98F3F5B24B73}"/>
              </a:ext>
            </a:extLst>
          </p:cNvPr>
          <p:cNvSpPr txBox="1"/>
          <p:nvPr/>
        </p:nvSpPr>
        <p:spPr>
          <a:xfrm>
            <a:off x="0" y="682940"/>
            <a:ext cx="12192000" cy="6065507"/>
          </a:xfrm>
          <a:prstGeom prst="rect">
            <a:avLst/>
          </a:prstGeom>
          <a:noFill/>
        </p:spPr>
        <p:txBody>
          <a:bodyPr wrap="square">
            <a:spAutoFit/>
          </a:bodyPr>
          <a:lstStyle/>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Beyond crisis safety, there are subtler risks worth flagging: AI can foster strong emotional dependency, sometimes becoming a user's primary confidant, which may deepen isolation rather than ease it. Clinicians are now encountering patients presenting with psychosis-like symptoms following prolonged AI interaction. AI also lacks the capacity to read nonverbal cues, pick up on nuance, or truly understand the relational dimension of therapy — which is especially relevant when working within a modality like IFS, where attunement, pacing, and the quality of presence matter deeply.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Privacy concerns, potential demographic bias in training data, and the absence of any universal safety standards for AI in therapeutic contexts round out the picture.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Bottom Line for IFS-Adjacent Use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AI shows enough promise to warrant thoughtful integration, but the evidence base is still thin and the risks are real. Responsible use of AI includes using it: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AI as a supplement, not a substitute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With explicit crisis protocols such as a crisis plan in place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With awareness that the therapeutic relationship — the core of IFS work — cannot be replicated by a chatbot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with realistic expectations: short-term symptom support, not deep parts work</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72242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A4B0C-5686-E294-D9CF-B74BF92C803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C07D3BA-2DD5-5462-17AB-AD98BC65D842}"/>
              </a:ext>
            </a:extLst>
          </p:cNvPr>
          <p:cNvSpPr txBox="1"/>
          <p:nvPr/>
        </p:nvSpPr>
        <p:spPr>
          <a:xfrm>
            <a:off x="152400" y="159720"/>
            <a:ext cx="11887200" cy="523220"/>
          </a:xfrm>
          <a:prstGeom prst="rect">
            <a:avLst/>
          </a:prstGeom>
          <a:noFill/>
        </p:spPr>
        <p:txBody>
          <a:bodyPr wrap="square">
            <a:spAutoFit/>
          </a:bodyPr>
          <a:lstStyle/>
          <a:p>
            <a:pPr>
              <a:buNone/>
            </a:pPr>
            <a:r>
              <a:rPr lang="en-CA" sz="2800" dirty="0">
                <a:solidFill>
                  <a:schemeClr val="bg1"/>
                </a:solidFill>
                <a:effectLst/>
                <a:latin typeface="Arial" panose="020B0604020202020204" pitchFamily="34" charset="0"/>
                <a:ea typeface="Times New Roman" panose="02020603050405020304" pitchFamily="18" charset="0"/>
              </a:rPr>
              <a:t>AI AS A THERAPEUTIC AID: WHAT THE EVIDENCE CURRENTLY SAYS</a:t>
            </a:r>
            <a:endParaRPr lang="en-CA" sz="2800"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DA7649C3-4AE4-32BC-33FB-A7D1D85BBCE8}"/>
              </a:ext>
            </a:extLst>
          </p:cNvPr>
          <p:cNvSpPr txBox="1"/>
          <p:nvPr/>
        </p:nvSpPr>
        <p:spPr>
          <a:xfrm>
            <a:off x="224319" y="908972"/>
            <a:ext cx="11967681" cy="5881867"/>
          </a:xfrm>
          <a:prstGeom prst="rect">
            <a:avLst/>
          </a:prstGeom>
          <a:noFill/>
        </p:spPr>
        <p:txBody>
          <a:bodyPr wrap="square">
            <a:spAutoFit/>
          </a:bodyPr>
          <a:lstStyle/>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Promise: Early research suggests AI chatbots can offer real, if modest, benefit. A 2025 randomized trial of a generative-AI chatbot called Therabot found clinically meaningful reductions in depression and anxiety after 4–8 weeks, with users reporting a sense of therapeutic alliance comparable to what's seen in human therapy. Earlier studies of rule-based tools like Woebot and Wysa found similar short-term symptom improvements. Interestingly, one study found that therapists reviewing session transcripts couldn't reliably distinguish human-to-human therapy from human-AI exchanges — and sometimes rated the AI transcripts as higher quality.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clearest supported use case at this point is AI as an adjunct or access bridge — something that can help people with mild-to-moderate symptoms between sessions, or where no therapist is available — not as a replacement for a clinician.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Caution: The risks are significant and shouldn't be minimized. Several chatbots have responded to crisis disclosures with harmful content, including providing information on suicide methods or self-harm. One study found that ChatGPT responded explicitly to high-risk suicide queries roughly 78% of the time, with Claude at 69% and Gemini at 20% — pointing to serious unpredictability across platforms. OpenAI has itself acknowledged that safety guardrails can degrade over longer conversations, which is particularly concerning in a therapeutic context. (if you want more details, please read the following slides on your own.)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24942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35C748-7208-4918-BD56-2C6C680F276B}"/>
              </a:ext>
            </a:extLst>
          </p:cNvPr>
          <p:cNvSpPr txBox="1"/>
          <p:nvPr/>
        </p:nvSpPr>
        <p:spPr>
          <a:xfrm>
            <a:off x="0" y="1200329"/>
            <a:ext cx="12192000" cy="6463308"/>
          </a:xfrm>
          <a:prstGeom prst="rect">
            <a:avLst/>
          </a:prstGeom>
          <a:noFill/>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If, as you do this work, you notice a significant deterioration in your mental state and are unable to use emotional regulation skills to return to your baseline, please stop the work immediately. If necessary, use the crisis plan you prepared at the beginning of the simple course to regulate yourself.</a:t>
            </a:r>
            <a:r>
              <a:rPr lang="en-US" b="0" i="0" dirty="0">
                <a:effectLst/>
                <a:latin typeface="Arial" panose="020B0604020202020204" pitchFamily="34" charset="0"/>
                <a:cs typeface="Arial" panose="020B0604020202020204" pitchFamily="34" charset="0"/>
              </a:rPr>
              <a:t> Remember this is stage II trauma work and to do it you need the skills and tools you learned doing the stage I work of learning to better regulate your emotions.</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Wise mind remediation procedure is the sixth in the last tool discussed in the simple course. It is a tool adapted to do stage II trauma work of remembrance, mourning and processing. Stage II trauma work is often lengthy and cannot be done in one read and work through of the material here outlined. For example, it is helpful to repeatedly return to the beginning sections of the workbook when trying to identify parts you have not previously explored. Once you've identified these parts you will also need to explore them further. This will include considering the exiles they are protecting and engaging in conversations between these newly discovered parts and the Self.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Working through the IFS workbook will help you start working on all the steps outlined in the Wise mind remediation procedure:</a:t>
            </a:r>
            <a:r>
              <a:rPr lang="en-CA" dirty="0">
                <a:latin typeface="Arial" panose="020B0604020202020204" pitchFamily="34" charset="0"/>
                <a:cs typeface="Arial" panose="020B0604020202020204" pitchFamily="34" charset="0"/>
              </a:rPr>
              <a:t> 1. Become acquainted with your internal family part selves. 2. Use the internal family part selves you have identified in step 1 as advanced targets in your holes diary cards. 3. Following the template provided do a Wise mind chain analysis 4. Strengthen or foster your access to Wise mind (we use this term from DBT interchangeably with the IFS concept of Self). 5. Allow Wise mind to become acquainted with your parts or the members of your internal family. Wise mind will see, understand, and soothe, or be an ideal parent to your internal family parts. </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After you’ve worked through the workbook, your long-term trauma healing work might consist of whenever you become significantly activated doing</a:t>
            </a:r>
            <a:r>
              <a:rPr lang="en-CA" dirty="0">
                <a:solidFill>
                  <a:schemeClr val="bg1"/>
                </a:solidFill>
                <a:latin typeface="Arial" panose="020B0604020202020204" pitchFamily="34" charset="0"/>
                <a:cs typeface="Arial" panose="020B0604020202020204" pitchFamily="34" charset="0"/>
              </a:rPr>
              <a:t>  a) Step 3  a wise mind Chain analysis and b) Step 5) the Wise mind parenting of your internal family parts. </a:t>
            </a:r>
            <a:r>
              <a:rPr lang="en-CA" dirty="0">
                <a:latin typeface="Arial" panose="020B0604020202020204" pitchFamily="34" charset="0"/>
                <a:cs typeface="Arial" panose="020B0604020202020204" pitchFamily="34" charset="0"/>
              </a:rPr>
              <a:t>(see following 3 slides.)</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CA"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F28F61C-865C-5477-FCC1-EAA546FC4A04}"/>
              </a:ext>
            </a:extLst>
          </p:cNvPr>
          <p:cNvSpPr txBox="1"/>
          <p:nvPr/>
        </p:nvSpPr>
        <p:spPr>
          <a:xfrm>
            <a:off x="1143000" y="0"/>
            <a:ext cx="9383486" cy="1200329"/>
          </a:xfrm>
          <a:prstGeom prst="rect">
            <a:avLst/>
          </a:prstGeom>
          <a:noFill/>
        </p:spPr>
        <p:txBody>
          <a:bodyPr wrap="square">
            <a:spAutoFit/>
          </a:bodyPr>
          <a:lstStyle/>
          <a:p>
            <a:pPr algn="ctr"/>
            <a:r>
              <a:rPr lang="en-US" sz="3600" dirty="0">
                <a:solidFill>
                  <a:schemeClr val="bg1"/>
                </a:solidFill>
                <a:latin typeface="Arial" panose="020B0604020202020204" pitchFamily="34" charset="0"/>
              </a:rPr>
              <a:t>IFS WORKBOOK GUIDED AI ASSISTED SELF THERAPY</a:t>
            </a:r>
            <a:r>
              <a:rPr lang="en-US" sz="3600" b="0" i="0" dirty="0">
                <a:solidFill>
                  <a:schemeClr val="bg1"/>
                </a:solidFill>
                <a:effectLst/>
                <a:latin typeface="Arial" panose="020B0604020202020204" pitchFamily="34" charset="0"/>
              </a:rPr>
              <a:t> (read on your own)</a:t>
            </a:r>
            <a:endParaRPr lang="en-CA" sz="3600" dirty="0">
              <a:solidFill>
                <a:schemeClr val="bg1"/>
              </a:solidFill>
            </a:endParaRPr>
          </a:p>
        </p:txBody>
      </p:sp>
      <p:sp>
        <p:nvSpPr>
          <p:cNvPr id="2" name="Oval 1">
            <a:extLst>
              <a:ext uri="{FF2B5EF4-FFF2-40B4-BE49-F238E27FC236}">
                <a16:creationId xmlns:a16="http://schemas.microsoft.com/office/drawing/2014/main" id="{70C1247A-060E-E250-5DD6-B2BD8B31D09E}"/>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1322190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02528C-08D5-12D7-DA6A-4BE2A3F8585E}"/>
              </a:ext>
            </a:extLst>
          </p:cNvPr>
          <p:cNvSpPr txBox="1"/>
          <p:nvPr/>
        </p:nvSpPr>
        <p:spPr>
          <a:xfrm>
            <a:off x="0" y="113283"/>
            <a:ext cx="12192000" cy="5355312"/>
          </a:xfrm>
          <a:prstGeom prst="rect">
            <a:avLst/>
          </a:prstGeom>
          <a:noFill/>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Ideally this work would be done with the help of a skilled trauma therapist familiar with the internal family systems model. Unfortunately, for many people, such a therapist may be unaffordable or unavailable. While not perfect, workbooks such as the internal family systems workbook used in combination with AI can fill some of the gaps in resources and help you heal and grow.</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work can be done on your own, or as an adjunct to a group such simple or to individual therapy.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These slides follow the format of the internal family systems workbook. At certain points in the workbook for example when using feelings, thoughts or behaviors to discover new parts, AI is used to facilitate the exploration of those parts. The prompts the co-leaders used when interacting with AI are meant to inspire and guide your exploration of your internal family using AI.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We recommend that you start working on the IFS workbook on Week 21 (March 4 2025-26) of the simple course. This will give you approximately 3 months to work through it.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will give you a good understanding of Self, your parts and how to do IFS work.</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We recommend that once you’ve worked through the workbook, over the long term you continue using the wise mind remediation procedure. Keep using a holes diary card using advanced part selves as targets. When an event activates you, do a Wise mind chain analysis and remediation. Use editing splicing and pasting. Engage in visualization/dialogue between Self/Wise mind and your parts in the context of the event.( for examples of how to do this see the manual sessions 25 Bruce and 27 Jennifer.)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If a part you’re unfamiliar with arises use what you have learned in the workbook (and if you find it helpful use AI) to explore this new part.</a:t>
            </a:r>
          </a:p>
        </p:txBody>
      </p:sp>
      <p:sp>
        <p:nvSpPr>
          <p:cNvPr id="2" name="Oval 1">
            <a:extLst>
              <a:ext uri="{FF2B5EF4-FFF2-40B4-BE49-F238E27FC236}">
                <a16:creationId xmlns:a16="http://schemas.microsoft.com/office/drawing/2014/main" id="{332BB2F8-6989-EC42-24B8-BB0B646F716E}"/>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41006493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B4FD52-7D01-CF89-4691-C6BF98ACC71A}"/>
              </a:ext>
            </a:extLst>
          </p:cNvPr>
          <p:cNvSpPr txBox="1"/>
          <p:nvPr/>
        </p:nvSpPr>
        <p:spPr>
          <a:xfrm>
            <a:off x="2931736" y="0"/>
            <a:ext cx="9505361" cy="7294305"/>
          </a:xfrm>
          <a:prstGeom prst="rect">
            <a:avLst/>
          </a:prstGeom>
          <a:noFill/>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As of August 2025 there were few studies evaluating AI therapy.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 2025 randomized trial of a generative-AI therapy chatbot (“</a:t>
            </a:r>
            <a:r>
              <a:rPr lang="en-US" dirty="0" err="1">
                <a:latin typeface="Arial" panose="020B0604020202020204" pitchFamily="34" charset="0"/>
                <a:cs typeface="Arial" panose="020B0604020202020204" pitchFamily="34" charset="0"/>
              </a:rPr>
              <a:t>Therabot</a:t>
            </a:r>
            <a:r>
              <a:rPr lang="en-US" dirty="0">
                <a:latin typeface="Arial" panose="020B0604020202020204" pitchFamily="34" charset="0"/>
                <a:cs typeface="Arial" panose="020B0604020202020204" pitchFamily="34" charset="0"/>
              </a:rPr>
              <a:t>”) showed clinically meaningful reductions in depression/anxiety after 4–8 weeks; users also reported a therapeutic-alliance score in the range typically seen with human therapy. The trial compared AI to a waitlist control, not to live therapists.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Earlier RCTs of rule-based CBT chatbots (e.g., </a:t>
            </a:r>
            <a:r>
              <a:rPr lang="en-US" dirty="0" err="1">
                <a:latin typeface="Arial" panose="020B0604020202020204" pitchFamily="34" charset="0"/>
                <a:cs typeface="Arial" panose="020B0604020202020204" pitchFamily="34" charset="0"/>
              </a:rPr>
              <a:t>Woebot</a:t>
            </a:r>
            <a:r>
              <a:rPr lang="en-US" dirty="0">
                <a:latin typeface="Arial" panose="020B0604020202020204" pitchFamily="34" charset="0"/>
                <a:cs typeface="Arial" panose="020B0604020202020204" pitchFamily="34" charset="0"/>
              </a:rPr>
              <a:t>) and programmatic AI apps (e.g., </a:t>
            </a:r>
            <a:r>
              <a:rPr lang="en-US" dirty="0" err="1">
                <a:latin typeface="Arial" panose="020B0604020202020204" pitchFamily="34" charset="0"/>
                <a:cs typeface="Arial" panose="020B0604020202020204" pitchFamily="34" charset="0"/>
              </a:rPr>
              <a:t>Wysa</a:t>
            </a:r>
            <a:r>
              <a:rPr lang="en-US" dirty="0">
                <a:latin typeface="Arial" panose="020B0604020202020204" pitchFamily="34" charset="0"/>
                <a:cs typeface="Arial" panose="020B0604020202020204" pitchFamily="34" charset="0"/>
              </a:rPr>
              <a:t>) also found short-term symptom improvements versus information/waitlist or usual care, again without head-to-head comparison to a live therapist.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 one study, therapists reviewing transcripts of therapy sessions could not reliably tell human-human therapy apart from human-AI exchanges and often rated AI transcripts as higher quality.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Another study comparing general-purpose chatbots’ replies with licensed therapists’ responses to scripted scenarios found chatbots over-used generic advice and handled crises poorly; authors concluded such chatbots are not suitable substitutes for therapists.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Therapist surveys show cautious or negative attitudes toward AI “doing therapy,” with common concerns about safety, crisis handling, data privacy, and erosion of the therapeutic relationship.</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Profession-wide updates note that only a minority of psychologists report using AI tools in practice so far.</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Bottom line: Evidence suggests AI chatbots can help some people with mild-to-moderate symptoms in the short term, but we lack rigorous trials directly comparing AI therapy to live clinicians on patient outcomes. For now, the strongest use case is as an adjunct or access bridge, with clear crisis protocols and human oversight, rather than a replacement for a therapist.</a:t>
            </a:r>
          </a:p>
          <a:p>
            <a:pPr>
              <a:buNone/>
            </a:pPr>
            <a:br>
              <a:rPr lang="en-US" dirty="0"/>
            </a:br>
            <a:endParaRPr lang="en-CA" dirty="0"/>
          </a:p>
        </p:txBody>
      </p:sp>
      <p:sp>
        <p:nvSpPr>
          <p:cNvPr id="4" name="TextBox 3">
            <a:extLst>
              <a:ext uri="{FF2B5EF4-FFF2-40B4-BE49-F238E27FC236}">
                <a16:creationId xmlns:a16="http://schemas.microsoft.com/office/drawing/2014/main" id="{E2AEE081-B722-7BEE-E05D-B7B41FA8CF17}"/>
              </a:ext>
            </a:extLst>
          </p:cNvPr>
          <p:cNvSpPr txBox="1"/>
          <p:nvPr/>
        </p:nvSpPr>
        <p:spPr>
          <a:xfrm>
            <a:off x="-151616" y="687548"/>
            <a:ext cx="3533479" cy="1077218"/>
          </a:xfrm>
          <a:prstGeom prst="rect">
            <a:avLst/>
          </a:prstGeom>
          <a:noFill/>
        </p:spPr>
        <p:txBody>
          <a:bodyPr wrap="square">
            <a:spAutoFit/>
          </a:bodyPr>
          <a:lstStyle/>
          <a:p>
            <a:pPr algn="ctr"/>
            <a:r>
              <a:rPr lang="en-US" sz="3200" dirty="0">
                <a:solidFill>
                  <a:schemeClr val="bg1"/>
                </a:solidFill>
              </a:rPr>
              <a:t>AI IN MENTAL HEALTH </a:t>
            </a:r>
            <a:endParaRPr lang="en-CA" sz="3200" dirty="0">
              <a:solidFill>
                <a:schemeClr val="bg1"/>
              </a:solidFill>
            </a:endParaRPr>
          </a:p>
        </p:txBody>
      </p:sp>
      <p:pic>
        <p:nvPicPr>
          <p:cNvPr id="1026" name="Picture 2" descr="AI Therapy in 2025: Benefits, Risks, Apps">
            <a:extLst>
              <a:ext uri="{FF2B5EF4-FFF2-40B4-BE49-F238E27FC236}">
                <a16:creationId xmlns:a16="http://schemas.microsoft.com/office/drawing/2014/main" id="{C7E738D7-6098-9B60-DAC7-871557AF76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567" y="1980963"/>
            <a:ext cx="2421115" cy="308727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9E607F4-00E4-6FAD-780A-0FA40D42A102}"/>
              </a:ext>
            </a:extLst>
          </p:cNvPr>
          <p:cNvSpPr txBox="1"/>
          <p:nvPr/>
        </p:nvSpPr>
        <p:spPr>
          <a:xfrm>
            <a:off x="149257" y="5284438"/>
            <a:ext cx="2931736" cy="507831"/>
          </a:xfrm>
          <a:prstGeom prst="rect">
            <a:avLst/>
          </a:prstGeom>
          <a:noFill/>
        </p:spPr>
        <p:txBody>
          <a:bodyPr wrap="square">
            <a:spAutoFit/>
          </a:bodyPr>
          <a:lstStyle/>
          <a:p>
            <a:r>
              <a:rPr lang="en-US" sz="900" b="0" i="0" dirty="0">
                <a:solidFill>
                  <a:srgbClr val="222222"/>
                </a:solidFill>
                <a:effectLst/>
                <a:latin typeface="Arial" panose="020B0604020202020204" pitchFamily="34" charset="0"/>
                <a:hlinkClick r:id="rId3"/>
              </a:rPr>
              <a:t>Sliding into an abyss’: experts warn over rising use of AI for mental health support </a:t>
            </a:r>
            <a:r>
              <a:rPr lang="en-US" sz="900" b="0" i="0" dirty="0">
                <a:solidFill>
                  <a:srgbClr val="222222"/>
                </a:solidFill>
                <a:effectLst/>
                <a:latin typeface="Arial" panose="020B0604020202020204" pitchFamily="34" charset="0"/>
              </a:rPr>
              <a:t>| Mental health | The Guardian</a:t>
            </a:r>
            <a:endParaRPr lang="en-CA" sz="900" dirty="0"/>
          </a:p>
        </p:txBody>
      </p:sp>
      <p:sp>
        <p:nvSpPr>
          <p:cNvPr id="2" name="Oval 1">
            <a:extLst>
              <a:ext uri="{FF2B5EF4-FFF2-40B4-BE49-F238E27FC236}">
                <a16:creationId xmlns:a16="http://schemas.microsoft.com/office/drawing/2014/main" id="{EFC81177-40B6-33B8-91D9-715968BA5980}"/>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33457549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61FCDB-E37D-465F-87F7-AF4E43C685FA}"/>
              </a:ext>
            </a:extLst>
          </p:cNvPr>
          <p:cNvSpPr txBox="1"/>
          <p:nvPr/>
        </p:nvSpPr>
        <p:spPr>
          <a:xfrm>
            <a:off x="0" y="671691"/>
            <a:ext cx="12192000" cy="6463308"/>
          </a:xfrm>
          <a:prstGeom prst="rect">
            <a:avLst/>
          </a:prstGeom>
          <a:noFill/>
        </p:spPr>
        <p:txBody>
          <a:bodyPr wrap="square">
            <a:spAutoFit/>
          </a:bodyPr>
          <a:lstStyle/>
          <a:p>
            <a:pPr marL="285750" indent="-285750">
              <a:buFont typeface="Arial" panose="020B0604020202020204" pitchFamily="34" charset="0"/>
              <a:buChar char="•"/>
            </a:pPr>
            <a:r>
              <a:rPr lang="en-US" b="0" i="0" dirty="0">
                <a:effectLst/>
                <a:latin typeface="Arial" panose="020B0604020202020204" pitchFamily="34" charset="0"/>
              </a:rPr>
              <a:t>Some AI chatbots have provided guidance on suicide methods or self-harm without offering help or intervention. In extreme cases, chatbots have even praised suicide plans as “beautiful” or offered practical instructions like tying a noose.</a:t>
            </a:r>
          </a:p>
          <a:p>
            <a:pPr marL="285750" indent="-285750">
              <a:buFont typeface="Arial" panose="020B0604020202020204" pitchFamily="34" charset="0"/>
              <a:buChar char="•"/>
            </a:pPr>
            <a:r>
              <a:rPr lang="en-US" b="0" i="0" dirty="0">
                <a:effectLst/>
                <a:latin typeface="Arial" panose="020B0604020202020204" pitchFamily="34" charset="0"/>
              </a:rPr>
              <a:t>In one study, ChatGPT responded explicitly to high-risk suicide queries about 78% of the time, compared to 69% for Claude and only 20% for Gemini, highlighting significant inconsistency and unpredictability in responses.</a:t>
            </a:r>
          </a:p>
          <a:p>
            <a:pPr marL="285750" indent="-285750">
              <a:buFont typeface="Arial" panose="020B0604020202020204" pitchFamily="34" charset="0"/>
              <a:buChar char="•"/>
            </a:pPr>
            <a:r>
              <a:rPr lang="en-US" b="0" i="0" dirty="0">
                <a:effectLst/>
                <a:latin typeface="Arial" panose="020B0604020202020204" pitchFamily="34" charset="0"/>
              </a:rPr>
              <a:t>OpenAI has acknowledged that safeguards can degrade in extended conversations, meaning AI might respond more dangerously the longer a user interacts, especially if manipulative prompts are used.</a:t>
            </a:r>
          </a:p>
          <a:p>
            <a:pPr marL="285750" indent="-285750">
              <a:buFont typeface="Arial" panose="020B0604020202020204" pitchFamily="34" charset="0"/>
              <a:buChar char="•"/>
            </a:pPr>
            <a:r>
              <a:rPr lang="en-US" b="0" i="0" dirty="0">
                <a:effectLst/>
                <a:latin typeface="Arial" panose="020B0604020202020204" pitchFamily="34" charset="0"/>
              </a:rPr>
              <a:t>AI can cultivate a strong emotional connection, sometimes becoming a user’s primary confidant. This dependency can worsen isolation and fuel delusional thinking or psychosis.</a:t>
            </a:r>
          </a:p>
          <a:p>
            <a:pPr marL="285750" indent="-285750">
              <a:buFont typeface="Arial" panose="020B0604020202020204" pitchFamily="34" charset="0"/>
              <a:buChar char="•"/>
            </a:pPr>
            <a:r>
              <a:rPr lang="en-US" b="0" i="0" dirty="0">
                <a:effectLst/>
                <a:latin typeface="Arial" panose="020B0604020202020204" pitchFamily="34" charset="0"/>
              </a:rPr>
              <a:t>Cases have emerged where users believe chatbots are sentient, channel spirits, or harbor conspiracies, leading to mental breakdowns or crises.</a:t>
            </a:r>
          </a:p>
          <a:p>
            <a:pPr marL="285750" indent="-285750">
              <a:buFont typeface="Arial" panose="020B0604020202020204" pitchFamily="34" charset="0"/>
              <a:buChar char="•"/>
            </a:pPr>
            <a:r>
              <a:rPr lang="en-US" b="0" i="0" dirty="0">
                <a:effectLst/>
                <a:latin typeface="Arial" panose="020B0604020202020204" pitchFamily="34" charset="0"/>
              </a:rPr>
              <a:t>Mental health professionals report patients presenting with psychosis-like symptoms linked to prolonged AI interaction, dubbed “AI psychosis.”</a:t>
            </a:r>
          </a:p>
          <a:p>
            <a:pPr marL="285750" indent="-285750">
              <a:buFont typeface="Arial" panose="020B0604020202020204" pitchFamily="34" charset="0"/>
              <a:buChar char="•"/>
            </a:pPr>
            <a:r>
              <a:rPr lang="en-US" b="0" i="0" dirty="0">
                <a:effectLst/>
                <a:latin typeface="Arial" panose="020B0604020202020204" pitchFamily="34" charset="0"/>
              </a:rPr>
              <a:t>AI models can reflect biases of their training data, leading to misdiagnosis or unequal treatment across demographics.</a:t>
            </a:r>
          </a:p>
          <a:p>
            <a:pPr marL="285750" indent="-285750">
              <a:buFont typeface="Arial" panose="020B0604020202020204" pitchFamily="34" charset="0"/>
              <a:buChar char="•"/>
            </a:pPr>
            <a:r>
              <a:rPr lang="en-US" b="0" i="0" dirty="0">
                <a:effectLst/>
                <a:latin typeface="Arial" panose="020B0604020202020204" pitchFamily="34" charset="0"/>
              </a:rPr>
              <a:t>Sensitive user data might be improperly stored or misused, raising ethical red flags.</a:t>
            </a:r>
          </a:p>
          <a:p>
            <a:pPr marL="285750" indent="-285750">
              <a:buFont typeface="Arial" panose="020B0604020202020204" pitchFamily="34" charset="0"/>
              <a:buChar char="•"/>
            </a:pPr>
            <a:r>
              <a:rPr lang="en-US" b="0" i="0" dirty="0">
                <a:effectLst/>
                <a:latin typeface="Arial" panose="020B0604020202020204" pitchFamily="34" charset="0"/>
              </a:rPr>
              <a:t>AI lacks emotional understanding, nuance, and the ability to read nonverbal cues, making it ill-suited to replace human therapists, especially in serious or complex cases</a:t>
            </a:r>
            <a:r>
              <a:rPr lang="en-US" dirty="0">
                <a:latin typeface="Arial" panose="020B0604020202020204" pitchFamily="34" charset="0"/>
              </a:rPr>
              <a:t>.</a:t>
            </a:r>
          </a:p>
          <a:p>
            <a:pPr marL="285750" indent="-285750">
              <a:buFont typeface="Arial" panose="020B0604020202020204" pitchFamily="34" charset="0"/>
              <a:buChar char="•"/>
            </a:pPr>
            <a:r>
              <a:rPr lang="en-US" b="0" i="0" dirty="0">
                <a:effectLst/>
                <a:latin typeface="Arial" panose="020B0604020202020204" pitchFamily="34" charset="0"/>
              </a:rPr>
              <a:t>Some studies warn that AI can reinforce stigmas and deliver stigma-laden responses, rather than countering them.</a:t>
            </a:r>
          </a:p>
          <a:p>
            <a:pPr marL="285750" indent="-285750">
              <a:buFont typeface="Arial" panose="020B0604020202020204" pitchFamily="34" charset="0"/>
              <a:buChar char="•"/>
            </a:pPr>
            <a:r>
              <a:rPr lang="en-US" b="0" i="0" dirty="0">
                <a:effectLst/>
                <a:latin typeface="Arial" panose="020B0604020202020204" pitchFamily="34" charset="0"/>
              </a:rPr>
              <a:t>There’s currently no universal structure for assessing the safety of AI agents in therapeutic contexts. Emerging frameworks aim to address this, but adoption is still </a:t>
            </a:r>
            <a:r>
              <a:rPr lang="en-US" dirty="0">
                <a:latin typeface="Arial" panose="020B0604020202020204" pitchFamily="34" charset="0"/>
              </a:rPr>
              <a:t>in early stages</a:t>
            </a:r>
            <a:r>
              <a:rPr lang="en-US" b="0" i="0" dirty="0">
                <a:effectLst/>
                <a:latin typeface="Arial" panose="020B0604020202020204" pitchFamily="34" charset="0"/>
              </a:rPr>
              <a:t>.</a:t>
            </a:r>
          </a:p>
          <a:p>
            <a:pPr marL="285750" indent="-285750">
              <a:buFont typeface="Arial" panose="020B0604020202020204" pitchFamily="34" charset="0"/>
              <a:buChar char="•"/>
            </a:pPr>
            <a:r>
              <a:rPr lang="en-US" dirty="0">
                <a:latin typeface="Arial" panose="020B0604020202020204" pitchFamily="34" charset="0"/>
                <a:hlinkClick r:id="rId2"/>
              </a:rPr>
              <a:t>Trapped in a chat GPT spiral link</a:t>
            </a:r>
            <a:br>
              <a:rPr lang="en-US" dirty="0"/>
            </a:br>
            <a:endParaRPr lang="en-CA" dirty="0"/>
          </a:p>
        </p:txBody>
      </p:sp>
      <p:sp>
        <p:nvSpPr>
          <p:cNvPr id="4" name="TextBox 3">
            <a:extLst>
              <a:ext uri="{FF2B5EF4-FFF2-40B4-BE49-F238E27FC236}">
                <a16:creationId xmlns:a16="http://schemas.microsoft.com/office/drawing/2014/main" id="{45C2F6B1-2B2E-D9C1-002B-EDAFD80E53EB}"/>
              </a:ext>
            </a:extLst>
          </p:cNvPr>
          <p:cNvSpPr txBox="1"/>
          <p:nvPr/>
        </p:nvSpPr>
        <p:spPr>
          <a:xfrm>
            <a:off x="3641103" y="0"/>
            <a:ext cx="6150990" cy="861774"/>
          </a:xfrm>
          <a:prstGeom prst="rect">
            <a:avLst/>
          </a:prstGeom>
          <a:noFill/>
        </p:spPr>
        <p:txBody>
          <a:bodyPr wrap="square">
            <a:spAutoFit/>
          </a:bodyPr>
          <a:lstStyle/>
          <a:p>
            <a:r>
              <a:rPr lang="en-US" sz="3200" b="0" i="0" dirty="0">
                <a:solidFill>
                  <a:srgbClr val="222222"/>
                </a:solidFill>
                <a:effectLst/>
                <a:latin typeface="Arial" panose="020B0604020202020204" pitchFamily="34" charset="0"/>
              </a:rPr>
              <a:t>RISKS OF AI THERAPY</a:t>
            </a:r>
            <a:br>
              <a:rPr lang="en-US" dirty="0"/>
            </a:br>
            <a:endParaRPr lang="en-CA" dirty="0"/>
          </a:p>
        </p:txBody>
      </p:sp>
      <p:sp>
        <p:nvSpPr>
          <p:cNvPr id="2" name="Oval 1">
            <a:extLst>
              <a:ext uri="{FF2B5EF4-FFF2-40B4-BE49-F238E27FC236}">
                <a16:creationId xmlns:a16="http://schemas.microsoft.com/office/drawing/2014/main" id="{4CA5AB38-CD54-0F7F-7D1F-F1848E42CE7A}"/>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7212345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05D0B4-7E92-0FD3-A57C-D70AD5C4BCA4}"/>
              </a:ext>
            </a:extLst>
          </p:cNvPr>
          <p:cNvSpPr txBox="1"/>
          <p:nvPr/>
        </p:nvSpPr>
        <p:spPr>
          <a:xfrm>
            <a:off x="1777429" y="976315"/>
            <a:ext cx="9113178" cy="1446550"/>
          </a:xfrm>
          <a:prstGeom prst="rect">
            <a:avLst/>
          </a:prstGeom>
          <a:noFill/>
        </p:spPr>
        <p:txBody>
          <a:bodyPr wrap="square">
            <a:spAutoFit/>
          </a:bodyPr>
          <a:lstStyle/>
          <a:p>
            <a:pPr algn="ctr"/>
            <a:r>
              <a:rPr lang="en-US" sz="4400" dirty="0">
                <a:solidFill>
                  <a:schemeClr val="bg1"/>
                </a:solidFill>
                <a:latin typeface="Corbel" panose="020B0503020204020204" pitchFamily="34" charset="0"/>
              </a:rPr>
              <a:t>BEGINNING OF WEEK 24</a:t>
            </a:r>
          </a:p>
          <a:p>
            <a:pPr algn="ctr"/>
            <a:r>
              <a:rPr lang="en-US" sz="4400" dirty="0">
                <a:solidFill>
                  <a:schemeClr val="bg1"/>
                </a:solidFill>
                <a:latin typeface="Corbel" panose="020B0503020204020204" pitchFamily="34" charset="0"/>
              </a:rPr>
              <a:t>Part 1 p. 1-63 of the IFS workbook</a:t>
            </a:r>
            <a:endParaRPr lang="en-CA" sz="4400" dirty="0">
              <a:solidFill>
                <a:schemeClr val="bg1"/>
              </a:solidFill>
            </a:endParaRPr>
          </a:p>
        </p:txBody>
      </p:sp>
    </p:spTree>
    <p:extLst>
      <p:ext uri="{BB962C8B-B14F-4D97-AF65-F5344CB8AC3E}">
        <p14:creationId xmlns:p14="http://schemas.microsoft.com/office/powerpoint/2010/main" val="3684402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33EE6-9CB9-9E1B-F34E-0ACD3C596F38}"/>
            </a:ext>
          </a:extLst>
        </p:cNvPr>
        <p:cNvGrpSpPr/>
        <p:nvPr/>
      </p:nvGrpSpPr>
      <p:grpSpPr>
        <a:xfrm>
          <a:off x="0" y="0"/>
          <a:ext cx="0" cy="0"/>
          <a:chOff x="0" y="0"/>
          <a:chExt cx="0" cy="0"/>
        </a:xfrm>
      </p:grpSpPr>
      <p:pic>
        <p:nvPicPr>
          <p:cNvPr id="3" name="Picture 2" descr="A logo on a blue background&#10;&#10;AI-generated content may be incorrect.">
            <a:extLst>
              <a:ext uri="{FF2B5EF4-FFF2-40B4-BE49-F238E27FC236}">
                <a16:creationId xmlns:a16="http://schemas.microsoft.com/office/drawing/2014/main" id="{DC82F4C8-B31E-13FA-DC19-51232776C1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9600" y="1492593"/>
            <a:ext cx="3668412" cy="4924044"/>
          </a:xfrm>
          <a:prstGeom prst="rect">
            <a:avLst/>
          </a:prstGeom>
        </p:spPr>
      </p:pic>
      <p:pic>
        <p:nvPicPr>
          <p:cNvPr id="5" name="Picture 4">
            <a:extLst>
              <a:ext uri="{FF2B5EF4-FFF2-40B4-BE49-F238E27FC236}">
                <a16:creationId xmlns:a16="http://schemas.microsoft.com/office/drawing/2014/main" id="{F7860D02-B49D-8CB4-6312-8BAA130718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3990" y="1492593"/>
            <a:ext cx="3840754" cy="4924044"/>
          </a:xfrm>
          <a:prstGeom prst="rect">
            <a:avLst/>
          </a:prstGeom>
        </p:spPr>
      </p:pic>
      <p:sp>
        <p:nvSpPr>
          <p:cNvPr id="4" name="TextBox 3">
            <a:extLst>
              <a:ext uri="{FF2B5EF4-FFF2-40B4-BE49-F238E27FC236}">
                <a16:creationId xmlns:a16="http://schemas.microsoft.com/office/drawing/2014/main" id="{B9A3A166-5BE3-25AE-F8A1-6793E6CA238C}"/>
              </a:ext>
            </a:extLst>
          </p:cNvPr>
          <p:cNvSpPr txBox="1"/>
          <p:nvPr/>
        </p:nvSpPr>
        <p:spPr>
          <a:xfrm>
            <a:off x="477012" y="-47732"/>
            <a:ext cx="11314415" cy="1138773"/>
          </a:xfrm>
          <a:prstGeom prst="rect">
            <a:avLst/>
          </a:prstGeom>
          <a:noFill/>
        </p:spPr>
        <p:txBody>
          <a:bodyPr wrap="square">
            <a:spAutoFit/>
          </a:bodyPr>
          <a:lstStyle/>
          <a:p>
            <a:pPr algn="ctr"/>
            <a:r>
              <a:rPr lang="en-US" sz="4000" dirty="0">
                <a:solidFill>
                  <a:schemeClr val="bg1"/>
                </a:solidFill>
                <a:latin typeface="Arial" panose="020B0604020202020204" pitchFamily="34" charset="0"/>
              </a:rPr>
              <a:t>WEEK 24 </a:t>
            </a:r>
          </a:p>
          <a:p>
            <a:pPr algn="ctr"/>
            <a:r>
              <a:rPr lang="en-US" sz="2800" dirty="0">
                <a:latin typeface="Arial" panose="020B0604020202020204" pitchFamily="34" charset="0"/>
              </a:rPr>
              <a:t>IFS WORKBOOK GUIDED AI ASSISTED SELF THERAPY</a:t>
            </a:r>
            <a:r>
              <a:rPr lang="en-US" sz="2800" b="0" i="0" dirty="0">
                <a:effectLst/>
                <a:latin typeface="Arial" panose="020B0604020202020204" pitchFamily="34" charset="0"/>
              </a:rPr>
              <a:t> </a:t>
            </a:r>
            <a:endParaRPr lang="en-CA" sz="2800" dirty="0"/>
          </a:p>
        </p:txBody>
      </p:sp>
    </p:spTree>
    <p:extLst>
      <p:ext uri="{BB962C8B-B14F-4D97-AF65-F5344CB8AC3E}">
        <p14:creationId xmlns:p14="http://schemas.microsoft.com/office/powerpoint/2010/main" val="427280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FF56B0-EBCB-CEEC-9034-B0DD5C044B5D}"/>
              </a:ext>
            </a:extLst>
          </p:cNvPr>
          <p:cNvSpPr txBox="1"/>
          <p:nvPr/>
        </p:nvSpPr>
        <p:spPr>
          <a:xfrm>
            <a:off x="140413" y="719863"/>
            <a:ext cx="12051587" cy="1569660"/>
          </a:xfrm>
          <a:prstGeom prst="rect">
            <a:avLst/>
          </a:prstGeom>
          <a:noFill/>
        </p:spPr>
        <p:txBody>
          <a:bodyPr wrap="square">
            <a:spAutoFit/>
          </a:bodyPr>
          <a:lstStyle/>
          <a:p>
            <a:r>
              <a:rPr lang="en-US" sz="3200" dirty="0">
                <a:latin typeface="Corbel" panose="020B0503020204020204" pitchFamily="34" charset="0"/>
              </a:rPr>
              <a:t>week 24 </a:t>
            </a:r>
            <a:r>
              <a:rPr lang="en-US" sz="3200" dirty="0">
                <a:solidFill>
                  <a:schemeClr val="bg1"/>
                </a:solidFill>
                <a:latin typeface="Corbel" panose="020B0503020204020204" pitchFamily="34" charset="0"/>
              </a:rPr>
              <a:t>-ifs workbook guided ai assisted self therapy. </a:t>
            </a:r>
          </a:p>
          <a:p>
            <a:r>
              <a:rPr lang="en-US" sz="3200" dirty="0">
                <a:solidFill>
                  <a:schemeClr val="bg1"/>
                </a:solidFill>
                <a:latin typeface="Corbel" panose="020B0503020204020204" pitchFamily="34" charset="0"/>
              </a:rPr>
              <a:t>Workbook p.</a:t>
            </a:r>
            <a:r>
              <a:rPr lang="en-US" sz="3200" b="0" i="0" dirty="0">
                <a:solidFill>
                  <a:schemeClr val="bg1"/>
                </a:solidFill>
                <a:effectLst/>
                <a:latin typeface="Corbel" panose="020B0503020204020204" pitchFamily="34" charset="0"/>
              </a:rPr>
              <a:t> 1-63 (slides </a:t>
            </a:r>
            <a:r>
              <a:rPr lang="en-US" sz="3200" dirty="0">
                <a:solidFill>
                  <a:schemeClr val="bg1"/>
                </a:solidFill>
                <a:latin typeface="Corbel" panose="020B0503020204020204" pitchFamily="34" charset="0"/>
              </a:rPr>
              <a:t>from beginning to end of part 1- getting to know your Self and parts.</a:t>
            </a:r>
            <a:r>
              <a:rPr lang="en-US" sz="3200" b="0" i="0" dirty="0">
                <a:solidFill>
                  <a:schemeClr val="bg1"/>
                </a:solidFill>
                <a:effectLst/>
                <a:latin typeface="Corbel" panose="020B0503020204020204" pitchFamily="34" charset="0"/>
              </a:rPr>
              <a:t>)</a:t>
            </a:r>
            <a:endParaRPr lang="en-CA" sz="3200" dirty="0">
              <a:solidFill>
                <a:schemeClr val="bg1"/>
              </a:solidFill>
              <a:latin typeface="Corbel" panose="020B0503020204020204" pitchFamily="34" charset="0"/>
            </a:endParaRPr>
          </a:p>
        </p:txBody>
      </p:sp>
    </p:spTree>
    <p:extLst>
      <p:ext uri="{BB962C8B-B14F-4D97-AF65-F5344CB8AC3E}">
        <p14:creationId xmlns:p14="http://schemas.microsoft.com/office/powerpoint/2010/main" val="9355750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6FDD36-DD3B-23CF-003C-D9777306AB20}"/>
              </a:ext>
            </a:extLst>
          </p:cNvPr>
          <p:cNvSpPr txBox="1"/>
          <p:nvPr/>
        </p:nvSpPr>
        <p:spPr>
          <a:xfrm>
            <a:off x="1056526" y="1972637"/>
            <a:ext cx="10448817" cy="3970318"/>
          </a:xfrm>
          <a:prstGeom prst="rect">
            <a:avLst/>
          </a:prstGeom>
          <a:noFill/>
        </p:spPr>
        <p:txBody>
          <a:bodyPr wrap="square">
            <a:spAutoFit/>
          </a:bodyPr>
          <a:lstStyle/>
          <a:p>
            <a:r>
              <a:rPr lang="en-US" sz="3600" dirty="0">
                <a:solidFill>
                  <a:schemeClr val="bg1"/>
                </a:solidFill>
                <a:latin typeface="Arial" panose="020B0604020202020204" pitchFamily="34" charset="0"/>
              </a:rPr>
              <a:t>Section I- </a:t>
            </a:r>
            <a:r>
              <a:rPr lang="en-US" sz="3600" dirty="0">
                <a:latin typeface="Arial" panose="020B0604020202020204" pitchFamily="34" charset="0"/>
              </a:rPr>
              <a:t>Weeks 24 to 28 Exploring your internal family: Becoming familiar with Self and your parts using the IFS workbook.</a:t>
            </a:r>
          </a:p>
          <a:p>
            <a:endParaRPr lang="en-US" sz="3600" dirty="0">
              <a:solidFill>
                <a:schemeClr val="bg1"/>
              </a:solidFill>
              <a:latin typeface="Arial" panose="020B0604020202020204" pitchFamily="34" charset="0"/>
            </a:endParaRPr>
          </a:p>
          <a:p>
            <a:r>
              <a:rPr lang="en-US" sz="3600" dirty="0">
                <a:solidFill>
                  <a:schemeClr val="bg1"/>
                </a:solidFill>
                <a:latin typeface="Arial" panose="020B0604020202020204" pitchFamily="34" charset="0"/>
              </a:rPr>
              <a:t>Section II- </a:t>
            </a:r>
            <a:r>
              <a:rPr lang="en-US" sz="3600" dirty="0">
                <a:latin typeface="Arial" panose="020B0604020202020204" pitchFamily="34" charset="0"/>
              </a:rPr>
              <a:t>Week 29 Using IFS every day to heal and grow with the Wise mind remediation procedure.</a:t>
            </a:r>
            <a:endParaRPr lang="en-CA" sz="3600" dirty="0"/>
          </a:p>
        </p:txBody>
      </p:sp>
      <p:sp>
        <p:nvSpPr>
          <p:cNvPr id="4" name="TextBox 3">
            <a:extLst>
              <a:ext uri="{FF2B5EF4-FFF2-40B4-BE49-F238E27FC236}">
                <a16:creationId xmlns:a16="http://schemas.microsoft.com/office/drawing/2014/main" id="{40CAF57D-CDDC-6479-BE95-D92D4A20BF50}"/>
              </a:ext>
            </a:extLst>
          </p:cNvPr>
          <p:cNvSpPr txBox="1"/>
          <p:nvPr/>
        </p:nvSpPr>
        <p:spPr>
          <a:xfrm>
            <a:off x="143838" y="125978"/>
            <a:ext cx="12048162" cy="1846659"/>
          </a:xfrm>
          <a:prstGeom prst="rect">
            <a:avLst/>
          </a:prstGeom>
          <a:noFill/>
        </p:spPr>
        <p:txBody>
          <a:bodyPr wrap="square">
            <a:spAutoFit/>
          </a:bodyPr>
          <a:lstStyle/>
          <a:p>
            <a:r>
              <a:rPr lang="en-US" sz="3200" dirty="0">
                <a:solidFill>
                  <a:schemeClr val="bg1"/>
                </a:solidFill>
                <a:latin typeface="Arial" panose="020B0604020202020204" pitchFamily="34" charset="0"/>
              </a:rPr>
              <a:t>THIS IFS WORKBOOK GUIDED AI ASSISTED SELF THERAPY PART OF THE SIMPLE COURSE IS DIVIDED INTO TWO SECTIONS: </a:t>
            </a:r>
            <a:endParaRPr lang="en-CA" sz="3200" dirty="0">
              <a:solidFill>
                <a:schemeClr val="bg1"/>
              </a:solidFill>
            </a:endParaRPr>
          </a:p>
          <a:p>
            <a:endParaRPr lang="en-CA" dirty="0"/>
          </a:p>
        </p:txBody>
      </p:sp>
    </p:spTree>
    <p:extLst>
      <p:ext uri="{BB962C8B-B14F-4D97-AF65-F5344CB8AC3E}">
        <p14:creationId xmlns:p14="http://schemas.microsoft.com/office/powerpoint/2010/main" val="18179560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627F71-5FCD-A1C1-0D80-589D49816FB5}"/>
              </a:ext>
            </a:extLst>
          </p:cNvPr>
          <p:cNvSpPr txBox="1"/>
          <p:nvPr/>
        </p:nvSpPr>
        <p:spPr>
          <a:xfrm>
            <a:off x="604615" y="773569"/>
            <a:ext cx="11722813" cy="1200329"/>
          </a:xfrm>
          <a:prstGeom prst="rect">
            <a:avLst/>
          </a:prstGeom>
          <a:noFill/>
        </p:spPr>
        <p:txBody>
          <a:bodyPr wrap="square">
            <a:spAutoFit/>
          </a:bodyPr>
          <a:lstStyle/>
          <a:p>
            <a:r>
              <a:rPr lang="en-US" sz="3600" dirty="0">
                <a:latin typeface="Arial" panose="020B0604020202020204" pitchFamily="34" charset="0"/>
              </a:rPr>
              <a:t>Section I Exploring your internal family: Becoming familiar with Self and your parts using the IFS workbook</a:t>
            </a:r>
          </a:p>
        </p:txBody>
      </p:sp>
    </p:spTree>
    <p:extLst>
      <p:ext uri="{BB962C8B-B14F-4D97-AF65-F5344CB8AC3E}">
        <p14:creationId xmlns:p14="http://schemas.microsoft.com/office/powerpoint/2010/main" val="9401679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AA9696-ED45-1543-6830-DFE304612EC3}"/>
              </a:ext>
            </a:extLst>
          </p:cNvPr>
          <p:cNvSpPr txBox="1"/>
          <p:nvPr/>
        </p:nvSpPr>
        <p:spPr>
          <a:xfrm>
            <a:off x="630010" y="1014817"/>
            <a:ext cx="6096000" cy="6463308"/>
          </a:xfrm>
          <a:prstGeom prst="rect">
            <a:avLst/>
          </a:prstGeom>
          <a:noFill/>
        </p:spPr>
        <p:txBody>
          <a:bodyPr wrap="square">
            <a:spAutoFit/>
          </a:bodyPr>
          <a:lstStyle/>
          <a:p>
            <a:r>
              <a:rPr lang="en-US" b="0" i="0" dirty="0">
                <a:effectLst/>
                <a:latin typeface="Arial" panose="020B0604020202020204" pitchFamily="34" charset="0"/>
              </a:rPr>
              <a:t>May you enter this next stage</a:t>
            </a:r>
            <a:br>
              <a:rPr lang="en-US" dirty="0"/>
            </a:br>
            <a:r>
              <a:rPr lang="en-US" b="0" i="0" dirty="0">
                <a:effectLst/>
                <a:latin typeface="Arial" panose="020B0604020202020204" pitchFamily="34" charset="0"/>
              </a:rPr>
              <a:t>not as a fixer of brokenness,</a:t>
            </a:r>
            <a:br>
              <a:rPr lang="en-US" dirty="0"/>
            </a:br>
            <a:r>
              <a:rPr lang="en-US" b="0" i="0" dirty="0">
                <a:effectLst/>
                <a:latin typeface="Arial" panose="020B0604020202020204" pitchFamily="34" charset="0"/>
              </a:rPr>
              <a:t>but as a compassionate witness</a:t>
            </a:r>
            <a:br>
              <a:rPr lang="en-US" dirty="0"/>
            </a:br>
            <a:r>
              <a:rPr lang="en-US" b="0" i="0" dirty="0">
                <a:effectLst/>
                <a:latin typeface="Arial" panose="020B0604020202020204" pitchFamily="34" charset="0"/>
              </a:rPr>
              <a:t>to the beauty and pain within.</a:t>
            </a:r>
            <a:br>
              <a:rPr lang="en-US" dirty="0"/>
            </a:br>
            <a:br>
              <a:rPr lang="en-US" dirty="0"/>
            </a:br>
            <a:r>
              <a:rPr lang="en-US" b="0" i="0" dirty="0">
                <a:effectLst/>
                <a:latin typeface="Arial" panose="020B0604020202020204" pitchFamily="34" charset="0"/>
              </a:rPr>
              <a:t>May the parts of you who once had to hide</a:t>
            </a:r>
            <a:br>
              <a:rPr lang="en-US" dirty="0"/>
            </a:br>
            <a:r>
              <a:rPr lang="en-US" b="0" i="0" dirty="0">
                <a:effectLst/>
                <a:latin typeface="Arial" panose="020B0604020202020204" pitchFamily="34" charset="0"/>
              </a:rPr>
              <a:t>begin to feel the warmth of your presence,</a:t>
            </a:r>
            <a:br>
              <a:rPr lang="en-US" dirty="0"/>
            </a:br>
            <a:r>
              <a:rPr lang="en-US" b="0" i="0" dirty="0">
                <a:effectLst/>
                <a:latin typeface="Arial" panose="020B0604020202020204" pitchFamily="34" charset="0"/>
              </a:rPr>
              <a:t>your gaze that does not flinch,</a:t>
            </a:r>
            <a:br>
              <a:rPr lang="en-US" dirty="0"/>
            </a:br>
            <a:r>
              <a:rPr lang="en-US" b="0" i="0" dirty="0">
                <a:effectLst/>
                <a:latin typeface="Arial" panose="020B0604020202020204" pitchFamily="34" charset="0"/>
              </a:rPr>
              <a:t>your heart that does not turn away.</a:t>
            </a:r>
            <a:br>
              <a:rPr lang="en-US" dirty="0"/>
            </a:br>
            <a:br>
              <a:rPr lang="en-US" dirty="0"/>
            </a:br>
            <a:r>
              <a:rPr lang="en-US" b="0" i="0" dirty="0">
                <a:effectLst/>
                <a:latin typeface="Arial" panose="020B0604020202020204" pitchFamily="34" charset="0"/>
              </a:rPr>
              <a:t>May the frightened child in you</a:t>
            </a:r>
            <a:br>
              <a:rPr lang="en-US" dirty="0"/>
            </a:br>
            <a:r>
              <a:rPr lang="en-US" b="0" i="0" dirty="0">
                <a:effectLst/>
                <a:latin typeface="Arial" panose="020B0604020202020204" pitchFamily="34" charset="0"/>
              </a:rPr>
              <a:t>hear a new voice—your voice—</a:t>
            </a:r>
            <a:br>
              <a:rPr lang="en-US" dirty="0"/>
            </a:br>
            <a:r>
              <a:rPr lang="en-US" b="0" i="0" dirty="0">
                <a:effectLst/>
                <a:latin typeface="Arial" panose="020B0604020202020204" pitchFamily="34" charset="0"/>
              </a:rPr>
              <a:t>calm, curious, and kind:</a:t>
            </a:r>
            <a:br>
              <a:rPr lang="en-US" dirty="0"/>
            </a:br>
            <a:r>
              <a:rPr lang="en-US" b="0" i="0" dirty="0">
                <a:effectLst/>
                <a:latin typeface="Arial" panose="020B0604020202020204" pitchFamily="34" charset="0"/>
              </a:rPr>
              <a:t>“I’m here now. You are safe.</a:t>
            </a:r>
            <a:br>
              <a:rPr lang="en-US" dirty="0"/>
            </a:br>
            <a:r>
              <a:rPr lang="en-US" b="0" i="0" dirty="0">
                <a:effectLst/>
                <a:latin typeface="Arial" panose="020B0604020202020204" pitchFamily="34" charset="0"/>
              </a:rPr>
              <a:t>You don’t have to be alone anymore.”</a:t>
            </a:r>
            <a:r>
              <a:rPr lang="en-US" dirty="0">
                <a:latin typeface="Arial" panose="020B0604020202020204" pitchFamily="34" charset="0"/>
              </a:rPr>
              <a:t> </a:t>
            </a:r>
          </a:p>
          <a:p>
            <a:endParaRPr lang="en-US" dirty="0">
              <a:latin typeface="Arial" panose="020B0604020202020204" pitchFamily="34" charset="0"/>
            </a:endParaRPr>
          </a:p>
          <a:p>
            <a:r>
              <a:rPr lang="en-US" dirty="0">
                <a:latin typeface="Arial" panose="020B0604020202020204" pitchFamily="34" charset="0"/>
              </a:rPr>
              <a:t>May your protectors feel respected</a:t>
            </a:r>
            <a:br>
              <a:rPr lang="en-US" dirty="0"/>
            </a:br>
            <a:r>
              <a:rPr lang="en-US" dirty="0">
                <a:latin typeface="Arial" panose="020B0604020202020204" pitchFamily="34" charset="0"/>
              </a:rPr>
              <a:t>and your burdens honored,</a:t>
            </a:r>
            <a:br>
              <a:rPr lang="en-US" dirty="0"/>
            </a:br>
            <a:r>
              <a:rPr lang="en-US" dirty="0">
                <a:latin typeface="Arial" panose="020B0604020202020204" pitchFamily="34" charset="0"/>
              </a:rPr>
              <a:t>but may the burdens begin to soften,</a:t>
            </a:r>
            <a:br>
              <a:rPr lang="en-US" dirty="0"/>
            </a:br>
            <a:r>
              <a:rPr lang="en-US" dirty="0">
                <a:latin typeface="Arial" panose="020B0604020202020204" pitchFamily="34" charset="0"/>
              </a:rPr>
              <a:t>to loosen,</a:t>
            </a:r>
            <a:br>
              <a:rPr lang="en-US" dirty="0"/>
            </a:br>
            <a:r>
              <a:rPr lang="en-US" dirty="0">
                <a:latin typeface="Arial" panose="020B0604020202020204" pitchFamily="34" charset="0"/>
              </a:rPr>
              <a:t>to fall away.</a:t>
            </a:r>
            <a:br>
              <a:rPr lang="en-US" dirty="0"/>
            </a:br>
            <a:br>
              <a:rPr lang="en-US" dirty="0"/>
            </a:br>
            <a:endParaRPr lang="en-CA" dirty="0"/>
          </a:p>
        </p:txBody>
      </p:sp>
      <p:sp>
        <p:nvSpPr>
          <p:cNvPr id="5" name="TextBox 4">
            <a:extLst>
              <a:ext uri="{FF2B5EF4-FFF2-40B4-BE49-F238E27FC236}">
                <a16:creationId xmlns:a16="http://schemas.microsoft.com/office/drawing/2014/main" id="{7436E75B-4CE1-0C79-8D0B-5DDF5ABDFB4B}"/>
              </a:ext>
            </a:extLst>
          </p:cNvPr>
          <p:cNvSpPr txBox="1"/>
          <p:nvPr/>
        </p:nvSpPr>
        <p:spPr>
          <a:xfrm>
            <a:off x="6923314" y="1394189"/>
            <a:ext cx="6096000" cy="4247317"/>
          </a:xfrm>
          <a:prstGeom prst="rect">
            <a:avLst/>
          </a:prstGeom>
          <a:noFill/>
        </p:spPr>
        <p:txBody>
          <a:bodyPr wrap="square">
            <a:spAutoFit/>
          </a:bodyPr>
          <a:lstStyle/>
          <a:p>
            <a:r>
              <a:rPr lang="en-US" b="0" i="0" dirty="0">
                <a:effectLst/>
                <a:latin typeface="Arial" panose="020B0604020202020204" pitchFamily="34" charset="0"/>
              </a:rPr>
              <a:t>May your Self grow more rooted and radiant,</a:t>
            </a:r>
            <a:br>
              <a:rPr lang="en-US" dirty="0"/>
            </a:br>
            <a:r>
              <a:rPr lang="en-US" b="0" i="0" dirty="0">
                <a:effectLst/>
                <a:latin typeface="Arial" panose="020B0604020202020204" pitchFamily="34" charset="0"/>
              </a:rPr>
              <a:t>becoming the parent you always needed—</a:t>
            </a:r>
            <a:br>
              <a:rPr lang="en-US" dirty="0"/>
            </a:br>
            <a:r>
              <a:rPr lang="en-US" b="0" i="0" dirty="0">
                <a:effectLst/>
                <a:latin typeface="Arial" panose="020B0604020202020204" pitchFamily="34" charset="0"/>
              </a:rPr>
              <a:t>attuned, unhurried, fiercely gentle.</a:t>
            </a:r>
            <a:br>
              <a:rPr lang="en-US" dirty="0"/>
            </a:br>
            <a:br>
              <a:rPr lang="en-US" dirty="0"/>
            </a:br>
            <a:r>
              <a:rPr lang="en-US" b="0" i="0" dirty="0">
                <a:effectLst/>
                <a:latin typeface="Arial" panose="020B0604020202020204" pitchFamily="34" charset="0"/>
              </a:rPr>
              <a:t>And when the old wounds open</a:t>
            </a:r>
            <a:br>
              <a:rPr lang="en-US" dirty="0"/>
            </a:br>
            <a:r>
              <a:rPr lang="en-US" b="0" i="0" dirty="0">
                <a:effectLst/>
                <a:latin typeface="Arial" panose="020B0604020202020204" pitchFamily="34" charset="0"/>
              </a:rPr>
              <a:t>or the path feels dark,</a:t>
            </a:r>
            <a:br>
              <a:rPr lang="en-US" dirty="0"/>
            </a:br>
            <a:r>
              <a:rPr lang="en-US" b="0" i="0" dirty="0">
                <a:effectLst/>
                <a:latin typeface="Arial" panose="020B0604020202020204" pitchFamily="34" charset="0"/>
              </a:rPr>
              <a:t>may you remember:</a:t>
            </a:r>
            <a:br>
              <a:rPr lang="en-US" dirty="0"/>
            </a:br>
            <a:r>
              <a:rPr lang="en-US" b="0" i="0" dirty="0">
                <a:effectLst/>
                <a:latin typeface="Arial" panose="020B0604020202020204" pitchFamily="34" charset="0"/>
              </a:rPr>
              <a:t>Healing is not a straight line.</a:t>
            </a:r>
            <a:br>
              <a:rPr lang="en-US" dirty="0"/>
            </a:br>
            <a:r>
              <a:rPr lang="en-US" b="0" i="0" dirty="0">
                <a:effectLst/>
                <a:latin typeface="Arial" panose="020B0604020202020204" pitchFamily="34" charset="0"/>
              </a:rPr>
              <a:t>It is a spiral of returning—again and again—</a:t>
            </a:r>
            <a:br>
              <a:rPr lang="en-US" dirty="0"/>
            </a:br>
            <a:r>
              <a:rPr lang="en-US" b="0" i="0" dirty="0">
                <a:effectLst/>
                <a:latin typeface="Arial" panose="020B0604020202020204" pitchFamily="34" charset="0"/>
              </a:rPr>
              <a:t>to the truth of your worth,</a:t>
            </a:r>
            <a:br>
              <a:rPr lang="en-US" dirty="0"/>
            </a:br>
            <a:r>
              <a:rPr lang="en-US" b="0" i="0" dirty="0">
                <a:effectLst/>
                <a:latin typeface="Arial" panose="020B0604020202020204" pitchFamily="34" charset="0"/>
              </a:rPr>
              <a:t>the wholeness that was never lost.</a:t>
            </a:r>
            <a:br>
              <a:rPr lang="en-US" dirty="0"/>
            </a:br>
            <a:br>
              <a:rPr lang="en-US" dirty="0"/>
            </a:br>
            <a:r>
              <a:rPr lang="en-US" b="0" i="0" dirty="0">
                <a:effectLst/>
                <a:latin typeface="Arial" panose="020B0604020202020204" pitchFamily="34" charset="0"/>
              </a:rPr>
              <a:t>You are not alone.</a:t>
            </a:r>
            <a:br>
              <a:rPr lang="en-US" dirty="0"/>
            </a:br>
            <a:r>
              <a:rPr lang="en-US" b="0" i="0" dirty="0">
                <a:effectLst/>
                <a:latin typeface="Arial" panose="020B0604020202020204" pitchFamily="34" charset="0"/>
              </a:rPr>
              <a:t>You walk with your own Self now—</a:t>
            </a:r>
            <a:br>
              <a:rPr lang="en-US" dirty="0"/>
            </a:br>
            <a:r>
              <a:rPr lang="en-US" b="0" i="0" dirty="0">
                <a:effectLst/>
                <a:latin typeface="Arial" panose="020B0604020202020204" pitchFamily="34" charset="0"/>
              </a:rPr>
              <a:t>and with all of us, beside you.</a:t>
            </a:r>
            <a:endParaRPr lang="en-CA" dirty="0"/>
          </a:p>
        </p:txBody>
      </p:sp>
      <p:sp>
        <p:nvSpPr>
          <p:cNvPr id="7" name="TextBox 6">
            <a:extLst>
              <a:ext uri="{FF2B5EF4-FFF2-40B4-BE49-F238E27FC236}">
                <a16:creationId xmlns:a16="http://schemas.microsoft.com/office/drawing/2014/main" id="{691E91E2-6B07-C17F-54EF-E613DEA50A3E}"/>
              </a:ext>
            </a:extLst>
          </p:cNvPr>
          <p:cNvSpPr txBox="1"/>
          <p:nvPr/>
        </p:nvSpPr>
        <p:spPr>
          <a:xfrm>
            <a:off x="1828800" y="0"/>
            <a:ext cx="8967107"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BLESSING FOR THE JOURNEY INWARD</a:t>
            </a:r>
            <a:endParaRPr lang="en-CA" sz="3600" dirty="0"/>
          </a:p>
        </p:txBody>
      </p:sp>
      <p:sp>
        <p:nvSpPr>
          <p:cNvPr id="9" name="TextBox 8">
            <a:extLst>
              <a:ext uri="{FF2B5EF4-FFF2-40B4-BE49-F238E27FC236}">
                <a16:creationId xmlns:a16="http://schemas.microsoft.com/office/drawing/2014/main" id="{CFB37060-6B24-1E4F-DE54-33F7A8B01C29}"/>
              </a:ext>
            </a:extLst>
          </p:cNvPr>
          <p:cNvSpPr txBox="1"/>
          <p:nvPr/>
        </p:nvSpPr>
        <p:spPr>
          <a:xfrm>
            <a:off x="1396093" y="558399"/>
            <a:ext cx="10367282" cy="369332"/>
          </a:xfrm>
          <a:prstGeom prst="rect">
            <a:avLst/>
          </a:prstGeom>
          <a:noFill/>
        </p:spPr>
        <p:txBody>
          <a:bodyPr wrap="square">
            <a:spAutoFit/>
          </a:bodyPr>
          <a:lstStyle/>
          <a:p>
            <a:r>
              <a:rPr lang="en-US" b="0" i="0" dirty="0">
                <a:solidFill>
                  <a:srgbClr val="222222"/>
                </a:solidFill>
                <a:effectLst/>
                <a:latin typeface="Arial" panose="020B0604020202020204" pitchFamily="34" charset="0"/>
              </a:rPr>
              <a:t>For those beginning Stage 2 trauma work through IFS and </a:t>
            </a:r>
            <a:r>
              <a:rPr lang="en-US" dirty="0">
                <a:solidFill>
                  <a:srgbClr val="222222"/>
                </a:solidFill>
                <a:latin typeface="Arial" panose="020B0604020202020204" pitchFamily="34" charset="0"/>
              </a:rPr>
              <a:t>the Wise mind remediation protocol</a:t>
            </a:r>
            <a:endParaRPr lang="en-CA" dirty="0"/>
          </a:p>
        </p:txBody>
      </p:sp>
      <p:sp>
        <p:nvSpPr>
          <p:cNvPr id="2" name="Oval 1">
            <a:extLst>
              <a:ext uri="{FF2B5EF4-FFF2-40B4-BE49-F238E27FC236}">
                <a16:creationId xmlns:a16="http://schemas.microsoft.com/office/drawing/2014/main" id="{9FDE5EE8-E26F-AAE4-D10F-DA488EAA5F30}"/>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6035349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BE5FA7-AB02-1387-2799-3E1CFBD0E5F8}"/>
              </a:ext>
            </a:extLst>
          </p:cNvPr>
          <p:cNvSpPr txBox="1"/>
          <p:nvPr/>
        </p:nvSpPr>
        <p:spPr>
          <a:xfrm>
            <a:off x="0" y="173895"/>
            <a:ext cx="12192000" cy="6186309"/>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Contents </a:t>
            </a:r>
          </a:p>
          <a:p>
            <a:r>
              <a:rPr lang="en-US" sz="2800" dirty="0">
                <a:solidFill>
                  <a:srgbClr val="222222"/>
                </a:solidFill>
                <a:latin typeface="Arial" panose="020B0604020202020204" pitchFamily="34" charset="0"/>
              </a:rPr>
              <a:t>Today:</a:t>
            </a:r>
            <a:endParaRPr lang="en-US" sz="2800" b="0" i="0" dirty="0">
              <a:solidFill>
                <a:srgbClr val="222222"/>
              </a:solidFill>
              <a:effectLst/>
              <a:latin typeface="Arial" panose="020B0604020202020204" pitchFamily="34" charset="0"/>
            </a:endParaRPr>
          </a:p>
          <a:p>
            <a:endParaRPr lang="en-US" sz="2800" b="0" i="0" dirty="0">
              <a:effectLst/>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Introduction to IFS </a:t>
            </a:r>
          </a:p>
          <a:p>
            <a:pPr marL="285750" indent="-285750">
              <a:buFont typeface="Arial" panose="020B0604020202020204" pitchFamily="34" charset="0"/>
              <a:buChar char="•"/>
            </a:pPr>
            <a:r>
              <a:rPr lang="en-US" b="0" i="0" dirty="0">
                <a:effectLst/>
                <a:latin typeface="Arial" panose="020B0604020202020204" pitchFamily="34" charset="0"/>
              </a:rPr>
              <a:t>Setting Your Intention </a:t>
            </a:r>
          </a:p>
          <a:p>
            <a:pPr marL="285750" indent="-285750">
              <a:buFont typeface="Arial" panose="020B0604020202020204" pitchFamily="34" charset="0"/>
              <a:buChar char="•"/>
            </a:pPr>
            <a:r>
              <a:rPr lang="en-US" b="0" i="0" dirty="0">
                <a:effectLst/>
                <a:latin typeface="Arial" panose="020B0604020202020204" pitchFamily="34" charset="0"/>
              </a:rPr>
              <a:t>IFS Self-assessment </a:t>
            </a:r>
          </a:p>
          <a:p>
            <a:pPr marL="285750" indent="-285750">
              <a:buFont typeface="Arial" panose="020B0604020202020204" pitchFamily="34" charset="0"/>
              <a:buChar char="•"/>
            </a:pPr>
            <a:r>
              <a:rPr lang="en-US" b="0" i="0" dirty="0">
                <a:effectLst/>
                <a:latin typeface="Arial" panose="020B0604020202020204" pitchFamily="34" charset="0"/>
              </a:rPr>
              <a:t>An Intro Meditation </a:t>
            </a:r>
          </a:p>
          <a:p>
            <a:pPr marL="285750" indent="-285750">
              <a:buFont typeface="Arial" panose="020B0604020202020204" pitchFamily="34" charset="0"/>
              <a:buChar char="•"/>
            </a:pPr>
            <a:endParaRPr lang="en-US" dirty="0">
              <a:solidFill>
                <a:srgbClr val="222222"/>
              </a:solidFill>
              <a:latin typeface="Arial" panose="020B0604020202020204" pitchFamily="34" charset="0"/>
            </a:endParaRPr>
          </a:p>
          <a:p>
            <a:r>
              <a:rPr lang="en-US" sz="2400" b="0" i="0" dirty="0">
                <a:solidFill>
                  <a:srgbClr val="222222"/>
                </a:solidFill>
                <a:effectLst/>
                <a:latin typeface="Arial" panose="020B0604020202020204" pitchFamily="34" charset="0"/>
              </a:rPr>
              <a:t>           Part One: Getting to Know Your Self &amp; Parts  P.17 </a:t>
            </a: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An Invitation to Go Within </a:t>
            </a:r>
          </a:p>
          <a:p>
            <a:pPr marL="285750" indent="-285750">
              <a:buFont typeface="Arial" panose="020B0604020202020204" pitchFamily="34" charset="0"/>
              <a:buChar char="•"/>
            </a:pPr>
            <a:r>
              <a:rPr lang="en-US" b="0" i="0" dirty="0">
                <a:effectLst/>
                <a:latin typeface="Arial" panose="020B0604020202020204" pitchFamily="34" charset="0"/>
              </a:rPr>
              <a:t>Discovering Your Self </a:t>
            </a:r>
          </a:p>
          <a:p>
            <a:pPr marL="285750" indent="-285750">
              <a:buFont typeface="Arial" panose="020B0604020202020204" pitchFamily="34" charset="0"/>
              <a:buChar char="•"/>
            </a:pPr>
            <a:r>
              <a:rPr lang="en-US" b="0" i="0" dirty="0">
                <a:effectLst/>
                <a:latin typeface="Arial" panose="020B0604020202020204" pitchFamily="34" charset="0"/>
              </a:rPr>
              <a:t>The Difference Between Self and Parts </a:t>
            </a:r>
          </a:p>
          <a:p>
            <a:pPr marL="285750" indent="-285750">
              <a:buFont typeface="Arial" panose="020B0604020202020204" pitchFamily="34" charset="0"/>
              <a:buChar char="•"/>
            </a:pPr>
            <a:r>
              <a:rPr lang="en-US" b="0" i="0" dirty="0">
                <a:effectLst/>
                <a:latin typeface="Arial" panose="020B0604020202020204" pitchFamily="34" charset="0"/>
              </a:rPr>
              <a:t>One Part: A Meditation </a:t>
            </a:r>
          </a:p>
          <a:p>
            <a:pPr marL="285750" indent="-285750">
              <a:buFont typeface="Arial" panose="020B0604020202020204" pitchFamily="34" charset="0"/>
              <a:buChar char="•"/>
            </a:pPr>
            <a:r>
              <a:rPr lang="en-US" b="0" i="0" dirty="0">
                <a:effectLst/>
                <a:latin typeface="Arial" panose="020B0604020202020204" pitchFamily="34" charset="0"/>
              </a:rPr>
              <a:t>Getting in Touch with Your Emotions </a:t>
            </a:r>
          </a:p>
          <a:p>
            <a:pPr marL="285750" indent="-285750">
              <a:buFont typeface="Arial" panose="020B0604020202020204" pitchFamily="34" charset="0"/>
              <a:buChar char="•"/>
            </a:pPr>
            <a:r>
              <a:rPr lang="en-US" b="0" i="0" dirty="0">
                <a:effectLst/>
                <a:latin typeface="Arial" panose="020B0604020202020204" pitchFamily="34" charset="0"/>
              </a:rPr>
              <a:t>Find, Focus, and Flesh Out </a:t>
            </a:r>
          </a:p>
          <a:p>
            <a:pPr marL="285750" indent="-285750">
              <a:buFont typeface="Arial" panose="020B0604020202020204" pitchFamily="34" charset="0"/>
              <a:buChar char="•"/>
            </a:pPr>
            <a:r>
              <a:rPr lang="en-US" b="0" i="0" dirty="0">
                <a:effectLst/>
                <a:latin typeface="Arial" panose="020B0604020202020204" pitchFamily="34" charset="0"/>
              </a:rPr>
              <a:t>Feel Toward </a:t>
            </a:r>
          </a:p>
          <a:p>
            <a:pPr marL="285750" indent="-285750">
              <a:buFont typeface="Arial" panose="020B0604020202020204" pitchFamily="34" charset="0"/>
              <a:buChar char="•"/>
            </a:pPr>
            <a:r>
              <a:rPr lang="en-US" b="0" i="0" dirty="0">
                <a:effectLst/>
                <a:latin typeface="Arial" panose="020B0604020202020204" pitchFamily="34" charset="0"/>
              </a:rPr>
              <a:t>Befriending and Fear </a:t>
            </a:r>
          </a:p>
          <a:p>
            <a:pPr marL="285750" indent="-285750">
              <a:buFont typeface="Arial" panose="020B0604020202020204" pitchFamily="34" charset="0"/>
              <a:buChar char="•"/>
            </a:pPr>
            <a:r>
              <a:rPr lang="en-US" b="0" i="0" dirty="0">
                <a:effectLst/>
                <a:latin typeface="Arial" panose="020B0604020202020204" pitchFamily="34" charset="0"/>
              </a:rPr>
              <a:t>The Path: A Meditation A Part of Me Feels . . . </a:t>
            </a:r>
          </a:p>
          <a:p>
            <a:pPr marL="285750" indent="-285750">
              <a:buFont typeface="Arial" panose="020B0604020202020204" pitchFamily="34" charset="0"/>
              <a:buChar char="•"/>
            </a:pPr>
            <a:r>
              <a:rPr lang="en-US" b="0" i="0" dirty="0">
                <a:effectLst/>
                <a:latin typeface="Arial" panose="020B0604020202020204" pitchFamily="34" charset="0"/>
              </a:rPr>
              <a:t>Speaking for, Not Speaking from: Part 1</a:t>
            </a:r>
          </a:p>
          <a:p>
            <a:pPr marL="285750" indent="-285750">
              <a:buFont typeface="Arial" panose="020B0604020202020204" pitchFamily="34" charset="0"/>
              <a:buChar char="•"/>
            </a:pPr>
            <a:r>
              <a:rPr lang="en-US" dirty="0">
                <a:latin typeface="Arial" panose="020B0604020202020204" pitchFamily="34" charset="0"/>
              </a:rPr>
              <a:t>Speaking for, Not Speaking from: Part 2</a:t>
            </a:r>
            <a:endParaRPr lang="en-CA" dirty="0"/>
          </a:p>
        </p:txBody>
      </p:sp>
    </p:spTree>
    <p:extLst>
      <p:ext uri="{BB962C8B-B14F-4D97-AF65-F5344CB8AC3E}">
        <p14:creationId xmlns:p14="http://schemas.microsoft.com/office/powerpoint/2010/main" val="2688381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757C40-7FEE-6A76-3B40-7CF82C70F3B4}"/>
              </a:ext>
            </a:extLst>
          </p:cNvPr>
          <p:cNvSpPr txBox="1"/>
          <p:nvPr/>
        </p:nvSpPr>
        <p:spPr>
          <a:xfrm>
            <a:off x="0" y="63703"/>
            <a:ext cx="12192000" cy="6894195"/>
          </a:xfrm>
          <a:prstGeom prst="rect">
            <a:avLst/>
          </a:prstGeom>
          <a:noFill/>
        </p:spPr>
        <p:txBody>
          <a:bodyPr wrap="square">
            <a:spAutoFit/>
          </a:bodyPr>
          <a:lstStyle/>
          <a:p>
            <a:pPr marL="285750" indent="-285750">
              <a:buFont typeface="Arial" panose="020B0604020202020204" pitchFamily="34" charset="0"/>
              <a:buChar char="•"/>
            </a:pPr>
            <a:r>
              <a:rPr lang="en-US" b="0" i="0" dirty="0">
                <a:effectLst/>
                <a:latin typeface="Arial" panose="020B0604020202020204" pitchFamily="34" charset="0"/>
              </a:rPr>
              <a:t>Real-World Scenarios </a:t>
            </a:r>
          </a:p>
          <a:p>
            <a:pPr marL="285750" indent="-285750">
              <a:buFont typeface="Arial" panose="020B0604020202020204" pitchFamily="34" charset="0"/>
              <a:buChar char="•"/>
            </a:pPr>
            <a:r>
              <a:rPr lang="en-US" b="0" i="0" dirty="0">
                <a:effectLst/>
                <a:latin typeface="Arial" panose="020B0604020202020204" pitchFamily="34" charset="0"/>
              </a:rPr>
              <a:t>Mapping Your Parts </a:t>
            </a:r>
          </a:p>
          <a:p>
            <a:pPr marL="285750" indent="-285750">
              <a:buFont typeface="Arial" panose="020B0604020202020204" pitchFamily="34" charset="0"/>
              <a:buChar char="•"/>
            </a:pPr>
            <a:r>
              <a:rPr lang="en-US" b="0" i="0" dirty="0">
                <a:effectLst/>
                <a:latin typeface="Arial" panose="020B0604020202020204" pitchFamily="34" charset="0"/>
              </a:rPr>
              <a:t>A One-Minute Daily Check-In</a:t>
            </a:r>
          </a:p>
          <a:p>
            <a:endParaRPr lang="en-US" dirty="0">
              <a:latin typeface="Arial" panose="020B0604020202020204" pitchFamily="34" charset="0"/>
            </a:endParaRPr>
          </a:p>
          <a:p>
            <a:r>
              <a:rPr lang="en-US" sz="2800" b="0" i="0" dirty="0">
                <a:solidFill>
                  <a:schemeClr val="bg1"/>
                </a:solidFill>
                <a:effectLst/>
                <a:latin typeface="Arial" panose="020B0604020202020204" pitchFamily="34" charset="0"/>
              </a:rPr>
              <a:t>Coming weeks </a:t>
            </a:r>
          </a:p>
          <a:p>
            <a:r>
              <a:rPr lang="en-US" sz="2400" b="0" i="0" dirty="0">
                <a:solidFill>
                  <a:srgbClr val="222222"/>
                </a:solidFill>
                <a:effectLst/>
                <a:latin typeface="Arial" panose="020B0604020202020204" pitchFamily="34" charset="0"/>
              </a:rPr>
              <a:t>Part Two: Appreciating Your Overworked Managers P. 63 </a:t>
            </a: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Your Internal Managers Self-assessment </a:t>
            </a:r>
          </a:p>
          <a:p>
            <a:pPr marL="285750" indent="-285750">
              <a:buFont typeface="Arial" panose="020B0604020202020204" pitchFamily="34" charset="0"/>
              <a:buChar char="•"/>
            </a:pPr>
            <a:r>
              <a:rPr lang="en-US" b="0" i="0" dirty="0">
                <a:effectLst/>
                <a:latin typeface="Arial" panose="020B0604020202020204" pitchFamily="34" charset="0"/>
              </a:rPr>
              <a:t>All Parts Welcome: A Meditation </a:t>
            </a:r>
          </a:p>
          <a:p>
            <a:pPr marL="285750" indent="-285750">
              <a:buFont typeface="Arial" panose="020B0604020202020204" pitchFamily="34" charset="0"/>
              <a:buChar char="•"/>
            </a:pPr>
            <a:r>
              <a:rPr lang="en-US" b="0" i="0" dirty="0">
                <a:effectLst/>
                <a:latin typeface="Arial" panose="020B0604020202020204" pitchFamily="34" charset="0"/>
              </a:rPr>
              <a:t>Who’s the Boss: Exploring Manager Parts </a:t>
            </a:r>
          </a:p>
          <a:p>
            <a:pPr marL="285750" indent="-285750">
              <a:buFont typeface="Arial" panose="020B0604020202020204" pitchFamily="34" charset="0"/>
              <a:buChar char="•"/>
            </a:pPr>
            <a:r>
              <a:rPr lang="en-US" b="0" i="0" dirty="0">
                <a:effectLst/>
                <a:latin typeface="Arial" panose="020B0604020202020204" pitchFamily="34" charset="0"/>
              </a:rPr>
              <a:t>It’s the Thought That Counts </a:t>
            </a:r>
          </a:p>
          <a:p>
            <a:pPr marL="285750" indent="-285750">
              <a:buFont typeface="Arial" panose="020B0604020202020204" pitchFamily="34" charset="0"/>
              <a:buChar char="•"/>
            </a:pPr>
            <a:r>
              <a:rPr lang="en-US" b="0" i="0" dirty="0">
                <a:effectLst/>
                <a:latin typeface="Arial" panose="020B0604020202020204" pitchFamily="34" charset="0"/>
              </a:rPr>
              <a:t>Strengthening Relationship: A Meditation </a:t>
            </a:r>
          </a:p>
          <a:p>
            <a:pPr marL="285750" indent="-285750">
              <a:buFont typeface="Arial" panose="020B0604020202020204" pitchFamily="34" charset="0"/>
              <a:buChar char="•"/>
            </a:pPr>
            <a:r>
              <a:rPr lang="en-US" b="0" i="0" dirty="0">
                <a:effectLst/>
                <a:latin typeface="Arial" panose="020B0604020202020204" pitchFamily="34" charset="0"/>
              </a:rPr>
              <a:t>Befriending a Manager </a:t>
            </a:r>
          </a:p>
          <a:p>
            <a:pPr marL="285750" indent="-285750">
              <a:buFont typeface="Arial" panose="020B0604020202020204" pitchFamily="34" charset="0"/>
              <a:buChar char="•"/>
            </a:pPr>
            <a:r>
              <a:rPr lang="en-US" b="0" i="0" dirty="0">
                <a:effectLst/>
                <a:latin typeface="Arial" panose="020B0604020202020204" pitchFamily="34" charset="0"/>
              </a:rPr>
              <a:t>Interviewing a Part </a:t>
            </a:r>
          </a:p>
          <a:p>
            <a:pPr marL="285750" indent="-285750">
              <a:buFont typeface="Arial" panose="020B0604020202020204" pitchFamily="34" charset="0"/>
              <a:buChar char="•"/>
            </a:pPr>
            <a:r>
              <a:rPr lang="en-US" b="0" i="0" dirty="0">
                <a:effectLst/>
                <a:latin typeface="Arial" panose="020B0604020202020204" pitchFamily="34" charset="0"/>
              </a:rPr>
              <a:t>What Are You Afraid Of? </a:t>
            </a:r>
          </a:p>
          <a:p>
            <a:pPr marL="285750" indent="-285750">
              <a:buFont typeface="Arial" panose="020B0604020202020204" pitchFamily="34" charset="0"/>
              <a:buChar char="•"/>
            </a:pPr>
            <a:r>
              <a:rPr lang="en-US" b="0" i="0" dirty="0">
                <a:effectLst/>
                <a:latin typeface="Arial" panose="020B0604020202020204" pitchFamily="34" charset="0"/>
              </a:rPr>
              <a:t>Showing a Little Appreciation for Managers </a:t>
            </a:r>
          </a:p>
          <a:p>
            <a:pPr marL="285750" indent="-285750">
              <a:buFont typeface="Arial" panose="020B0604020202020204" pitchFamily="34" charset="0"/>
              <a:buChar char="•"/>
            </a:pPr>
            <a:r>
              <a:rPr lang="en-US" b="0" i="0" dirty="0">
                <a:effectLst/>
                <a:latin typeface="Arial" panose="020B0604020202020204" pitchFamily="34" charset="0"/>
              </a:rPr>
              <a:t>Embodiment: A Meditation </a:t>
            </a:r>
          </a:p>
          <a:p>
            <a:pPr marL="285750" indent="-285750">
              <a:buFont typeface="Arial" panose="020B0604020202020204" pitchFamily="34" charset="0"/>
              <a:buChar char="•"/>
            </a:pPr>
            <a:r>
              <a:rPr lang="en-US" b="0" i="0" dirty="0">
                <a:effectLst/>
                <a:latin typeface="Arial" panose="020B0604020202020204" pitchFamily="34" charset="0"/>
              </a:rPr>
              <a:t>Find It in the Body: Managers </a:t>
            </a:r>
          </a:p>
          <a:p>
            <a:pPr marL="285750" indent="-285750">
              <a:buFont typeface="Arial" panose="020B0604020202020204" pitchFamily="34" charset="0"/>
              <a:buChar char="•"/>
            </a:pPr>
            <a:r>
              <a:rPr lang="en-US" b="0" i="0" dirty="0">
                <a:effectLst/>
                <a:latin typeface="Arial" panose="020B0604020202020204" pitchFamily="34" charset="0"/>
              </a:rPr>
              <a:t>Checking in with an Inner Critic: A Meditation </a:t>
            </a: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r>
              <a:rPr lang="en-US" sz="2400" b="0" i="0" dirty="0">
                <a:solidFill>
                  <a:srgbClr val="222222"/>
                </a:solidFill>
                <a:effectLst/>
                <a:latin typeface="Arial" panose="020B0604020202020204" pitchFamily="34" charset="0"/>
              </a:rPr>
              <a:t> Part Three: Befriending Your Activated Firefighters  P. 101 </a:t>
            </a:r>
          </a:p>
          <a:p>
            <a:pPr marL="285750" indent="-285750">
              <a:buFont typeface="Arial" panose="020B0604020202020204" pitchFamily="34" charset="0"/>
              <a:buChar char="•"/>
            </a:pPr>
            <a:r>
              <a:rPr lang="en-US" b="0" i="0" dirty="0">
                <a:effectLst/>
                <a:latin typeface="Arial" panose="020B0604020202020204" pitchFamily="34" charset="0"/>
              </a:rPr>
              <a:t>Your Internal Firefighters Assessment </a:t>
            </a:r>
          </a:p>
          <a:p>
            <a:pPr marL="285750" indent="-285750">
              <a:buFont typeface="Arial" panose="020B0604020202020204" pitchFamily="34" charset="0"/>
              <a:buChar char="•"/>
            </a:pPr>
            <a:r>
              <a:rPr lang="en-US" b="0" i="0" dirty="0">
                <a:effectLst/>
                <a:latin typeface="Arial" panose="020B0604020202020204" pitchFamily="34" charset="0"/>
              </a:rPr>
              <a:t>Firefighters to the Rescue </a:t>
            </a:r>
          </a:p>
          <a:p>
            <a:pPr marL="285750" indent="-285750">
              <a:buFont typeface="Arial" panose="020B0604020202020204" pitchFamily="34" charset="0"/>
              <a:buChar char="•"/>
            </a:pPr>
            <a:r>
              <a:rPr lang="en-US" b="0" i="0" dirty="0">
                <a:effectLst/>
                <a:latin typeface="Arial" panose="020B0604020202020204" pitchFamily="34" charset="0"/>
              </a:rPr>
              <a:t>All Parts Welcome, All Behaviors Are Not</a:t>
            </a:r>
            <a:endParaRPr lang="en-CA" dirty="0"/>
          </a:p>
        </p:txBody>
      </p:sp>
    </p:spTree>
    <p:extLst>
      <p:ext uri="{BB962C8B-B14F-4D97-AF65-F5344CB8AC3E}">
        <p14:creationId xmlns:p14="http://schemas.microsoft.com/office/powerpoint/2010/main" val="33882908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A34C23-5F7E-3FB3-CE3C-9D20F87766A4}"/>
              </a:ext>
            </a:extLst>
          </p:cNvPr>
          <p:cNvSpPr txBox="1"/>
          <p:nvPr/>
        </p:nvSpPr>
        <p:spPr>
          <a:xfrm>
            <a:off x="195942" y="0"/>
            <a:ext cx="8752115" cy="6832640"/>
          </a:xfrm>
          <a:prstGeom prst="rect">
            <a:avLst/>
          </a:prstGeom>
          <a:noFill/>
        </p:spPr>
        <p:txBody>
          <a:bodyPr wrap="square">
            <a:spAutoFit/>
          </a:bodyPr>
          <a:lstStyle/>
          <a:p>
            <a:pPr marL="285750" indent="-285750">
              <a:buFont typeface="Arial" panose="020B0604020202020204" pitchFamily="34" charset="0"/>
              <a:buChar char="•"/>
            </a:pPr>
            <a:r>
              <a:rPr lang="en-US" b="0" i="0" dirty="0">
                <a:effectLst/>
                <a:latin typeface="Arial" panose="020B0604020202020204" pitchFamily="34" charset="0"/>
              </a:rPr>
              <a:t>Find It in the Body: Firefighters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Firefighter Meditation </a:t>
            </a:r>
          </a:p>
          <a:p>
            <a:pPr marL="285750" indent="-285750">
              <a:buFont typeface="Arial" panose="020B0604020202020204" pitchFamily="34" charset="0"/>
              <a:buChar char="•"/>
            </a:pPr>
            <a:r>
              <a:rPr lang="en-US" b="0" i="0" dirty="0">
                <a:effectLst/>
                <a:latin typeface="Arial" panose="020B0604020202020204" pitchFamily="34" charset="0"/>
              </a:rPr>
              <a:t>Befriending a Firefighter </a:t>
            </a:r>
          </a:p>
          <a:p>
            <a:pPr marL="285750" indent="-285750">
              <a:buFont typeface="Arial" panose="020B0604020202020204" pitchFamily="34" charset="0"/>
              <a:buChar char="•"/>
            </a:pPr>
            <a:r>
              <a:rPr lang="en-US" b="0" i="0" dirty="0">
                <a:effectLst/>
                <a:latin typeface="Arial" panose="020B0604020202020204" pitchFamily="34" charset="0"/>
              </a:rPr>
              <a:t>What Are They Protecting? </a:t>
            </a:r>
          </a:p>
          <a:p>
            <a:pPr marL="285750" indent="-285750">
              <a:buFont typeface="Arial" panose="020B0604020202020204" pitchFamily="34" charset="0"/>
              <a:buChar char="•"/>
            </a:pPr>
            <a:r>
              <a:rPr lang="en-US" b="0" i="0" dirty="0">
                <a:effectLst/>
                <a:latin typeface="Arial" panose="020B0604020202020204" pitchFamily="34" charset="0"/>
              </a:rPr>
              <a:t>Coming in Hot </a:t>
            </a:r>
          </a:p>
          <a:p>
            <a:pPr marL="285750" indent="-285750">
              <a:buFont typeface="Arial" panose="020B0604020202020204" pitchFamily="34" charset="0"/>
              <a:buChar char="•"/>
            </a:pPr>
            <a:r>
              <a:rPr lang="en-US" b="0" i="0" dirty="0">
                <a:effectLst/>
                <a:latin typeface="Arial" panose="020B0604020202020204" pitchFamily="34" charset="0"/>
              </a:rPr>
              <a:t>The Fun Parts </a:t>
            </a:r>
          </a:p>
          <a:p>
            <a:pPr marL="285750" indent="-285750">
              <a:buFont typeface="Arial" panose="020B0604020202020204" pitchFamily="34" charset="0"/>
              <a:buChar char="•"/>
            </a:pPr>
            <a:r>
              <a:rPr lang="en-US" b="0" i="0" dirty="0">
                <a:effectLst/>
                <a:latin typeface="Arial" panose="020B0604020202020204" pitchFamily="34" charset="0"/>
              </a:rPr>
              <a:t>Showing a Little Appreciation for Firefighters </a:t>
            </a:r>
          </a:p>
          <a:p>
            <a:pPr marL="285750" indent="-285750">
              <a:buFont typeface="Arial" panose="020B0604020202020204" pitchFamily="34" charset="0"/>
              <a:buChar char="•"/>
            </a:pPr>
            <a:r>
              <a:rPr lang="en-US" b="0" i="0" dirty="0">
                <a:effectLst/>
                <a:latin typeface="Arial" panose="020B0604020202020204" pitchFamily="34" charset="0"/>
              </a:rPr>
              <a:t>Fire Drill: A Meditation </a:t>
            </a:r>
          </a:p>
          <a:p>
            <a:pPr marL="285750" indent="-285750">
              <a:buFont typeface="Arial" panose="020B0604020202020204" pitchFamily="34" charset="0"/>
              <a:buChar char="•"/>
            </a:pPr>
            <a:r>
              <a:rPr lang="en-US" b="0" i="0" dirty="0">
                <a:effectLst/>
                <a:latin typeface="Arial" panose="020B0604020202020204" pitchFamily="34" charset="0"/>
              </a:rPr>
              <a:t>On Guard: Responding to Other People’s Firefighters </a:t>
            </a:r>
          </a:p>
          <a:p>
            <a:pPr marL="285750" indent="-285750">
              <a:buFont typeface="Arial" panose="020B0604020202020204" pitchFamily="34" charset="0"/>
              <a:buChar char="•"/>
            </a:pPr>
            <a:endParaRPr lang="en-US" dirty="0">
              <a:solidFill>
                <a:srgbClr val="222222"/>
              </a:solidFill>
              <a:latin typeface="Arial" panose="020B0604020202020204" pitchFamily="34" charset="0"/>
            </a:endParaRPr>
          </a:p>
          <a:p>
            <a:r>
              <a:rPr lang="en-US" sz="2400" b="0" i="0" dirty="0">
                <a:solidFill>
                  <a:srgbClr val="222222"/>
                </a:solidFill>
                <a:effectLst/>
                <a:latin typeface="Arial" panose="020B0604020202020204" pitchFamily="34" charset="0"/>
              </a:rPr>
              <a:t>         Part Four: Embracing Your Burdened Exiles  P.139</a:t>
            </a:r>
          </a:p>
          <a:p>
            <a:pPr marL="285750" indent="-285750">
              <a:buFont typeface="Arial" panose="020B0604020202020204" pitchFamily="34" charset="0"/>
              <a:buChar char="•"/>
            </a:pPr>
            <a:r>
              <a:rPr lang="en-US" b="0" i="0" dirty="0">
                <a:effectLst/>
                <a:latin typeface="Arial" panose="020B0604020202020204" pitchFamily="34" charset="0"/>
              </a:rPr>
              <a:t>Exiles Inventory </a:t>
            </a:r>
          </a:p>
          <a:p>
            <a:pPr marL="285750" indent="-285750">
              <a:buFont typeface="Arial" panose="020B0604020202020204" pitchFamily="34" charset="0"/>
              <a:buChar char="•"/>
            </a:pPr>
            <a:r>
              <a:rPr lang="en-US" b="0" i="0" dirty="0">
                <a:effectLst/>
                <a:latin typeface="Arial" panose="020B0604020202020204" pitchFamily="34" charset="0"/>
              </a:rPr>
              <a:t>Heart: A Meditation </a:t>
            </a:r>
          </a:p>
          <a:p>
            <a:pPr marL="285750" indent="-285750">
              <a:buFont typeface="Arial" panose="020B0604020202020204" pitchFamily="34" charset="0"/>
              <a:buChar char="•"/>
            </a:pPr>
            <a:r>
              <a:rPr lang="en-US" b="0" i="0" dirty="0">
                <a:effectLst/>
                <a:latin typeface="Arial" panose="020B0604020202020204" pitchFamily="34" charset="0"/>
              </a:rPr>
              <a:t>Find It in the Body: Exiles </a:t>
            </a:r>
          </a:p>
          <a:p>
            <a:pPr marL="285750" indent="-285750">
              <a:buFont typeface="Arial" panose="020B0604020202020204" pitchFamily="34" charset="0"/>
              <a:buChar char="•"/>
            </a:pPr>
            <a:r>
              <a:rPr lang="en-US" b="0" i="0" dirty="0">
                <a:effectLst/>
                <a:latin typeface="Arial" panose="020B0604020202020204" pitchFamily="34" charset="0"/>
              </a:rPr>
              <a:t>The Story of Your Life </a:t>
            </a:r>
          </a:p>
          <a:p>
            <a:pPr marL="285750" indent="-285750">
              <a:buFont typeface="Arial" panose="020B0604020202020204" pitchFamily="34" charset="0"/>
              <a:buChar char="•"/>
            </a:pPr>
            <a:r>
              <a:rPr lang="en-US" b="0" i="0" dirty="0">
                <a:effectLst/>
                <a:latin typeface="Arial" panose="020B0604020202020204" pitchFamily="34" charset="0"/>
              </a:rPr>
              <a:t>Personal Burdens </a:t>
            </a:r>
          </a:p>
          <a:p>
            <a:pPr marL="285750" indent="-285750">
              <a:buFont typeface="Arial" panose="020B0604020202020204" pitchFamily="34" charset="0"/>
              <a:buChar char="•"/>
            </a:pPr>
            <a:r>
              <a:rPr lang="en-US" b="0" i="0" dirty="0">
                <a:effectLst/>
                <a:latin typeface="Arial" panose="020B0604020202020204" pitchFamily="34" charset="0"/>
              </a:rPr>
              <a:t>Cultural &amp; Legacy Burdens </a:t>
            </a:r>
          </a:p>
          <a:p>
            <a:pPr marL="285750" indent="-285750">
              <a:buFont typeface="Arial" panose="020B0604020202020204" pitchFamily="34" charset="0"/>
              <a:buChar char="•"/>
            </a:pPr>
            <a:r>
              <a:rPr lang="en-US" b="0" i="0" dirty="0">
                <a:effectLst/>
                <a:latin typeface="Arial" panose="020B0604020202020204" pitchFamily="34" charset="0"/>
              </a:rPr>
              <a:t>Heirlooms </a:t>
            </a:r>
          </a:p>
          <a:p>
            <a:pPr marL="285750" indent="-285750">
              <a:buFont typeface="Arial" panose="020B0604020202020204" pitchFamily="34" charset="0"/>
              <a:buChar char="•"/>
            </a:pPr>
            <a:r>
              <a:rPr lang="en-US" b="0" i="0" dirty="0">
                <a:effectLst/>
                <a:latin typeface="Arial" panose="020B0604020202020204" pitchFamily="34" charset="0"/>
              </a:rPr>
              <a:t>Unburdening </a:t>
            </a:r>
          </a:p>
          <a:p>
            <a:pPr marL="285750" indent="-285750">
              <a:buFont typeface="Arial" panose="020B0604020202020204" pitchFamily="34" charset="0"/>
              <a:buChar char="•"/>
            </a:pPr>
            <a:r>
              <a:rPr lang="en-US" b="0" i="0" dirty="0">
                <a:effectLst/>
                <a:latin typeface="Arial" panose="020B0604020202020204" pitchFamily="34" charset="0"/>
              </a:rPr>
              <a:t>Holding Discomfort </a:t>
            </a:r>
          </a:p>
          <a:p>
            <a:pPr marL="285750" indent="-285750">
              <a:buFont typeface="Arial" panose="020B0604020202020204" pitchFamily="34" charset="0"/>
              <a:buChar char="•"/>
            </a:pPr>
            <a:r>
              <a:rPr lang="en-US" b="0" i="0" dirty="0">
                <a:effectLst/>
                <a:latin typeface="Arial" panose="020B0604020202020204" pitchFamily="34" charset="0"/>
              </a:rPr>
              <a:t>Self-portrait </a:t>
            </a:r>
          </a:p>
          <a:p>
            <a:pPr marL="285750" indent="-285750">
              <a:buFont typeface="Arial" panose="020B0604020202020204" pitchFamily="34" charset="0"/>
              <a:buChar char="•"/>
            </a:pPr>
            <a:r>
              <a:rPr lang="en-US" b="0" i="0" dirty="0">
                <a:effectLst/>
                <a:latin typeface="Arial" panose="020B0604020202020204" pitchFamily="34" charset="0"/>
              </a:rPr>
              <a:t>Exile Meditation </a:t>
            </a:r>
          </a:p>
          <a:p>
            <a:pPr marL="285750" indent="-285750">
              <a:buFont typeface="Arial" panose="020B0604020202020204" pitchFamily="34" charset="0"/>
              <a:buChar char="•"/>
            </a:pPr>
            <a:r>
              <a:rPr lang="en-US" b="0" i="0" dirty="0">
                <a:effectLst/>
                <a:latin typeface="Arial" panose="020B0604020202020204" pitchFamily="34" charset="0"/>
              </a:rPr>
              <a:t>Reparenting Your Parts</a:t>
            </a:r>
            <a:br>
              <a:rPr lang="en-US" dirty="0"/>
            </a:br>
            <a:endParaRPr lang="en-CA" dirty="0"/>
          </a:p>
        </p:txBody>
      </p:sp>
    </p:spTree>
    <p:extLst>
      <p:ext uri="{BB962C8B-B14F-4D97-AF65-F5344CB8AC3E}">
        <p14:creationId xmlns:p14="http://schemas.microsoft.com/office/powerpoint/2010/main" val="25029331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B05F43-663C-136F-9FF1-192EE5F0E22F}"/>
              </a:ext>
            </a:extLst>
          </p:cNvPr>
          <p:cNvSpPr txBox="1"/>
          <p:nvPr/>
        </p:nvSpPr>
        <p:spPr>
          <a:xfrm>
            <a:off x="97972" y="125496"/>
            <a:ext cx="9144000" cy="5816977"/>
          </a:xfrm>
          <a:prstGeom prst="rect">
            <a:avLst/>
          </a:prstGeom>
          <a:noFill/>
        </p:spPr>
        <p:txBody>
          <a:bodyPr wrap="square">
            <a:spAutoFit/>
          </a:bodyPr>
          <a:lstStyle/>
          <a:p>
            <a:pPr marL="285750" indent="-285750">
              <a:buFont typeface="Arial" panose="020B0604020202020204" pitchFamily="34" charset="0"/>
              <a:buChar char="•"/>
            </a:pPr>
            <a:r>
              <a:rPr lang="en-US" b="0" i="0" dirty="0">
                <a:effectLst/>
                <a:latin typeface="Arial" panose="020B0604020202020204" pitchFamily="34" charset="0"/>
              </a:rPr>
              <a:t>An Adventure with an Inner Exile </a:t>
            </a:r>
          </a:p>
          <a:p>
            <a:endParaRPr lang="en-US" sz="2400" dirty="0">
              <a:solidFill>
                <a:srgbClr val="222222"/>
              </a:solidFill>
              <a:latin typeface="Arial" panose="020B0604020202020204" pitchFamily="34" charset="0"/>
            </a:endParaRPr>
          </a:p>
          <a:p>
            <a:r>
              <a:rPr lang="en-US" sz="2400" b="0" i="0" dirty="0">
                <a:solidFill>
                  <a:srgbClr val="222222"/>
                </a:solidFill>
                <a:effectLst/>
                <a:latin typeface="Arial" panose="020B0604020202020204" pitchFamily="34" charset="0"/>
              </a:rPr>
              <a:t>       Part Five: Accessing Your Unlimited Self-Leadership P. </a:t>
            </a:r>
            <a:r>
              <a:rPr lang="en-US" sz="2400" b="0" i="0">
                <a:solidFill>
                  <a:srgbClr val="222222"/>
                </a:solidFill>
                <a:effectLst/>
                <a:latin typeface="Arial" panose="020B0604020202020204" pitchFamily="34" charset="0"/>
              </a:rPr>
              <a:t>177 </a:t>
            </a:r>
            <a:endParaRPr lang="en-US" sz="2400" b="0" i="0" dirty="0">
              <a:solidFill>
                <a:srgbClr val="222222"/>
              </a:solidFill>
              <a:effectLst/>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Self-leadership Assessment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Courage: A Meditation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Becoming a Self-led Leader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End of Day Inventory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Outward Bound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A Playlist for Your Parts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Accessing Self-energy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Self-care Checklist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Self-love A Picture Is Worth a Thousand Words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Being Your Own Hope Merchant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IFS Practices for Everyday Life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Trailheads for Future Exploration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A Closing Letter from Dick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IFS Resources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Acknowledgments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About the Author </a:t>
            </a:r>
            <a:endParaRPr lang="en-US" dirty="0">
              <a:latin typeface="Arial" panose="020B0604020202020204" pitchFamily="34" charset="0"/>
            </a:endParaRPr>
          </a:p>
          <a:p>
            <a:pPr marL="285750" indent="-285750">
              <a:buFont typeface="Arial" panose="020B0604020202020204" pitchFamily="34" charset="0"/>
              <a:buChar char="•"/>
            </a:pPr>
            <a:r>
              <a:rPr lang="en-US" b="0" i="0" dirty="0">
                <a:effectLst/>
                <a:latin typeface="Arial" panose="020B0604020202020204" pitchFamily="34" charset="0"/>
              </a:rPr>
              <a:t>About Sounds True</a:t>
            </a:r>
            <a:endParaRPr lang="en-CA" dirty="0"/>
          </a:p>
        </p:txBody>
      </p:sp>
    </p:spTree>
    <p:extLst>
      <p:ext uri="{BB962C8B-B14F-4D97-AF65-F5344CB8AC3E}">
        <p14:creationId xmlns:p14="http://schemas.microsoft.com/office/powerpoint/2010/main" val="38618469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310126-3ED6-F11A-0150-A431485654AA}"/>
              </a:ext>
            </a:extLst>
          </p:cNvPr>
          <p:cNvSpPr>
            <a:spLocks noGrp="1"/>
          </p:cNvSpPr>
          <p:nvPr>
            <p:ph type="sldNum" sz="quarter" idx="12"/>
          </p:nvPr>
        </p:nvSpPr>
        <p:spPr/>
        <p:txBody>
          <a:bodyPr/>
          <a:lstStyle/>
          <a:p>
            <a:fld id="{4F288577-50F7-4449-8CFB-48FA1CC0C3EB}" type="slidenum">
              <a:rPr lang="en-CA" smtClean="0"/>
              <a:t>38</a:t>
            </a:fld>
            <a:endParaRPr lang="en-CA"/>
          </a:p>
        </p:txBody>
      </p:sp>
      <p:sp>
        <p:nvSpPr>
          <p:cNvPr id="4" name="TextBox 3">
            <a:extLst>
              <a:ext uri="{FF2B5EF4-FFF2-40B4-BE49-F238E27FC236}">
                <a16:creationId xmlns:a16="http://schemas.microsoft.com/office/drawing/2014/main" id="{CBE41563-5E99-291E-6C70-E699FA68454C}"/>
              </a:ext>
            </a:extLst>
          </p:cNvPr>
          <p:cNvSpPr txBox="1"/>
          <p:nvPr/>
        </p:nvSpPr>
        <p:spPr>
          <a:xfrm>
            <a:off x="-30822" y="502493"/>
            <a:ext cx="12192000" cy="9910085"/>
          </a:xfrm>
          <a:prstGeom prst="rect">
            <a:avLst/>
          </a:prstGeom>
          <a:noFill/>
        </p:spPr>
        <p:txBody>
          <a:bodyPr wrap="square">
            <a:spAutoFit/>
          </a:bodyPr>
          <a:lstStyle/>
          <a:p>
            <a:pPr marL="342900" indent="-342900">
              <a:lnSpc>
                <a:spcPct val="115000"/>
              </a:lnSpc>
              <a:spcAft>
                <a:spcPts val="800"/>
              </a:spcAft>
              <a:buFont typeface="Arial" panose="020B0604020202020204" pitchFamily="34" charset="0"/>
              <a:buChar char="•"/>
            </a:pPr>
            <a:r>
              <a:rPr lang="en-CA" sz="2300" kern="0" dirty="0">
                <a:effectLst/>
                <a:latin typeface="Arial" panose="020B0604020202020204" pitchFamily="34" charset="0"/>
                <a:ea typeface="Times New Roman" panose="02020603050405020304" pitchFamily="18" charset="0"/>
                <a:cs typeface="Times New Roman" panose="02020603050405020304" pitchFamily="18" charset="0"/>
              </a:rPr>
              <a:t>Over the next </a:t>
            </a:r>
            <a:r>
              <a:rPr lang="en-CA" sz="2300" kern="0" dirty="0">
                <a:latin typeface="Arial" panose="020B0604020202020204" pitchFamily="34" charset="0"/>
                <a:ea typeface="Times New Roman" panose="02020603050405020304" pitchFamily="18" charset="0"/>
                <a:cs typeface="Times New Roman" panose="02020603050405020304" pitchFamily="18" charset="0"/>
              </a:rPr>
              <a:t>6</a:t>
            </a:r>
            <a:r>
              <a:rPr lang="en-CA" sz="2300" kern="0" dirty="0">
                <a:effectLst/>
                <a:latin typeface="Arial" panose="020B0604020202020204" pitchFamily="34" charset="0"/>
                <a:ea typeface="Times New Roman" panose="02020603050405020304" pitchFamily="18" charset="0"/>
                <a:cs typeface="Times New Roman" panose="02020603050405020304" pitchFamily="18" charset="0"/>
              </a:rPr>
              <a:t> weeks, we’re going to work through the Internal Family Systems Workbook. The book is divided into five parts, and we’ll spend one week on each part. The final week, week 29, we’ll present the last simple tool “Wise Mind Remediation” which incorporates IFS. </a:t>
            </a:r>
          </a:p>
          <a:p>
            <a:pPr marL="342900" indent="-342900">
              <a:lnSpc>
                <a:spcPct val="115000"/>
              </a:lnSpc>
              <a:spcAft>
                <a:spcPts val="800"/>
              </a:spcAft>
              <a:buFont typeface="Arial" panose="020B0604020202020204" pitchFamily="34" charset="0"/>
              <a:buChar char="•"/>
            </a:pPr>
            <a:r>
              <a:rPr lang="en-CA" sz="2300" kern="0" dirty="0">
                <a:effectLst/>
                <a:latin typeface="Arial" panose="020B0604020202020204" pitchFamily="34" charset="0"/>
                <a:ea typeface="Times New Roman" panose="02020603050405020304" pitchFamily="18" charset="0"/>
                <a:cs typeface="Times New Roman" panose="02020603050405020304" pitchFamily="18" charset="0"/>
              </a:rPr>
              <a:t>Each of the 5 parts of the workbook includes three kinds of material: 1) Understanding the IFS model 2) IFS Mindfulness exercises and  3) Instructions on how to do the actual IFS work. </a:t>
            </a:r>
          </a:p>
          <a:p>
            <a:pPr marL="342900" indent="-342900">
              <a:lnSpc>
                <a:spcPct val="115000"/>
              </a:lnSpc>
              <a:spcAft>
                <a:spcPts val="800"/>
              </a:spcAft>
              <a:buFont typeface="Arial" panose="020B0604020202020204" pitchFamily="34" charset="0"/>
              <a:buChar char="•"/>
            </a:pPr>
            <a:r>
              <a:rPr lang="en-CA" sz="2300" kern="0" dirty="0">
                <a:effectLst/>
                <a:latin typeface="Arial" panose="020B0604020202020204" pitchFamily="34" charset="0"/>
                <a:ea typeface="Times New Roman" panose="02020603050405020304" pitchFamily="18" charset="0"/>
                <a:cs typeface="Times New Roman" panose="02020603050405020304" pitchFamily="18" charset="0"/>
              </a:rPr>
              <a:t>For these “how to do the actual work” sections, we won’t just explain the material, we’ll show you how it’s done in real life. Kate and Dr. Cleto both worked through the workbook and will share their work with the group. </a:t>
            </a:r>
          </a:p>
          <a:p>
            <a:pPr marL="342900" indent="-342900">
              <a:lnSpc>
                <a:spcPct val="115000"/>
              </a:lnSpc>
              <a:spcAft>
                <a:spcPts val="800"/>
              </a:spcAft>
              <a:buFont typeface="Arial" panose="020B0604020202020204" pitchFamily="34" charset="0"/>
              <a:buChar char="•"/>
            </a:pPr>
            <a:r>
              <a:rPr lang="en-CA" sz="2300" kern="0" dirty="0">
                <a:effectLst/>
                <a:latin typeface="Arial" panose="020B0604020202020204" pitchFamily="34" charset="0"/>
                <a:ea typeface="Times New Roman" panose="02020603050405020304" pitchFamily="18" charset="0"/>
                <a:cs typeface="Times New Roman" panose="02020603050405020304" pitchFamily="18" charset="0"/>
              </a:rPr>
              <a:t>Each of the 6 sessions will have two halves. In the first half Kate and Stu will walk through personal examples that Kate worked on </a:t>
            </a:r>
            <a:r>
              <a:rPr lang="en-CA" sz="2300" kern="0" dirty="0">
                <a:latin typeface="Arial" panose="020B0604020202020204" pitchFamily="34" charset="0"/>
                <a:ea typeface="Times New Roman" panose="02020603050405020304" pitchFamily="18" charset="0"/>
                <a:cs typeface="Times New Roman" panose="02020603050405020304" pitchFamily="18" charset="0"/>
              </a:rPr>
              <a:t>over the summer of 2025</a:t>
            </a:r>
            <a:r>
              <a:rPr lang="en-CA" sz="2300" kern="0" dirty="0">
                <a:effectLst/>
                <a:latin typeface="Arial" panose="020B0604020202020204" pitchFamily="34" charset="0"/>
                <a:ea typeface="Times New Roman" panose="02020603050405020304" pitchFamily="18" charset="0"/>
                <a:cs typeface="Times New Roman" panose="02020603050405020304" pitchFamily="18" charset="0"/>
              </a:rPr>
              <a:t>. These show you what the work looks like when someone actually does it. After each segment of this work, we’ll pause </a:t>
            </a:r>
            <a:r>
              <a:rPr lang="en-CA" sz="23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very briefly </a:t>
            </a:r>
            <a:r>
              <a:rPr lang="en-CA" sz="2300" kern="0" dirty="0">
                <a:effectLst/>
                <a:latin typeface="Arial" panose="020B0604020202020204" pitchFamily="34" charset="0"/>
                <a:ea typeface="Times New Roman" panose="02020603050405020304" pitchFamily="18" charset="0"/>
                <a:cs typeface="Times New Roman" panose="02020603050405020304" pitchFamily="18" charset="0"/>
              </a:rPr>
              <a:t>for questions or comments. To get through all the material we will have to gently time manage</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6" name="TextBox 5">
            <a:extLst>
              <a:ext uri="{FF2B5EF4-FFF2-40B4-BE49-F238E27FC236}">
                <a16:creationId xmlns:a16="http://schemas.microsoft.com/office/drawing/2014/main" id="{CFF58562-A32A-A7C9-A59C-2E029834F231}"/>
              </a:ext>
            </a:extLst>
          </p:cNvPr>
          <p:cNvSpPr txBox="1"/>
          <p:nvPr/>
        </p:nvSpPr>
        <p:spPr>
          <a:xfrm>
            <a:off x="2140961" y="-143838"/>
            <a:ext cx="7910078" cy="646331"/>
          </a:xfrm>
          <a:prstGeom prst="rect">
            <a:avLst/>
          </a:prstGeom>
          <a:noFill/>
        </p:spPr>
        <p:txBody>
          <a:bodyPr wrap="square">
            <a:spAutoFit/>
          </a:bodyPr>
          <a:lstStyle/>
          <a:p>
            <a:r>
              <a:rPr lang="en-CA" sz="3600" kern="0" dirty="0">
                <a:solidFill>
                  <a:srgbClr val="222222"/>
                </a:solidFill>
                <a:latin typeface="Arial" panose="020B0604020202020204" pitchFamily="34" charset="0"/>
                <a:cs typeface="Times New Roman" panose="02020603050405020304" pitchFamily="18" charset="0"/>
              </a:rPr>
              <a:t>FORMAT FOR WEEKS 24 TO 29</a:t>
            </a:r>
            <a:endParaRPr lang="en-CA" sz="3600" dirty="0"/>
          </a:p>
        </p:txBody>
      </p:sp>
    </p:spTree>
    <p:extLst>
      <p:ext uri="{BB962C8B-B14F-4D97-AF65-F5344CB8AC3E}">
        <p14:creationId xmlns:p14="http://schemas.microsoft.com/office/powerpoint/2010/main" val="30971219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6A991-3501-82A1-9C97-FCBC6F3DCC3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CCA287-E113-E9B5-5CD2-F0810D471D24}"/>
              </a:ext>
            </a:extLst>
          </p:cNvPr>
          <p:cNvSpPr>
            <a:spLocks noGrp="1"/>
          </p:cNvSpPr>
          <p:nvPr>
            <p:ph type="sldNum" sz="quarter" idx="12"/>
          </p:nvPr>
        </p:nvSpPr>
        <p:spPr/>
        <p:txBody>
          <a:bodyPr/>
          <a:lstStyle/>
          <a:p>
            <a:fld id="{4F288577-50F7-4449-8CFB-48FA1CC0C3EB}" type="slidenum">
              <a:rPr lang="en-CA" smtClean="0"/>
              <a:t>39</a:t>
            </a:fld>
            <a:endParaRPr lang="en-CA"/>
          </a:p>
        </p:txBody>
      </p:sp>
      <p:sp>
        <p:nvSpPr>
          <p:cNvPr id="4" name="TextBox 3">
            <a:extLst>
              <a:ext uri="{FF2B5EF4-FFF2-40B4-BE49-F238E27FC236}">
                <a16:creationId xmlns:a16="http://schemas.microsoft.com/office/drawing/2014/main" id="{4918937D-1F95-D76F-6677-66DD05346941}"/>
              </a:ext>
            </a:extLst>
          </p:cNvPr>
          <p:cNvSpPr txBox="1"/>
          <p:nvPr/>
        </p:nvSpPr>
        <p:spPr>
          <a:xfrm>
            <a:off x="30822" y="738009"/>
            <a:ext cx="12192000" cy="7156511"/>
          </a:xfrm>
          <a:prstGeom prst="rect">
            <a:avLst/>
          </a:prstGeom>
          <a:noFill/>
        </p:spPr>
        <p:txBody>
          <a:bodyPr wrap="square">
            <a:spAutoFit/>
          </a:bodyPr>
          <a:lstStyle/>
          <a:p>
            <a:pPr marL="342900" indent="-342900">
              <a:lnSpc>
                <a:spcPct val="115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In the second half of the session, after the break, </a:t>
            </a:r>
            <a:r>
              <a:rPr lang="en-CA" sz="2400" kern="0" dirty="0">
                <a:latin typeface="Arial" panose="020B0604020202020204" pitchFamily="34" charset="0"/>
                <a:ea typeface="Times New Roman" panose="02020603050405020304" pitchFamily="18" charset="0"/>
                <a:cs typeface="Times New Roman" panose="02020603050405020304" pitchFamily="18" charset="0"/>
              </a:rPr>
              <a:t>Dr. Cleto</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will work with a different volunteer each week using material they prepared the previous week. This gives you a second example, which hopefully will help you better understand how to do the IFS work. </a:t>
            </a:r>
          </a:p>
          <a:p>
            <a:pPr marL="342900" indent="-342900">
              <a:lnSpc>
                <a:spcPct val="115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most important thing is that you don’t just watch </a:t>
            </a:r>
            <a:r>
              <a:rPr lang="en-CA" sz="2400" kern="0" dirty="0">
                <a:latin typeface="Arial" panose="020B0604020202020204" pitchFamily="34" charset="0"/>
                <a:ea typeface="Times New Roman" panose="02020603050405020304" pitchFamily="18" charset="0"/>
                <a:cs typeface="Times New Roman" panose="02020603050405020304" pitchFamily="18" charset="0"/>
              </a:rPr>
              <a:t>how the work is done</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but </a:t>
            </a:r>
            <a:r>
              <a:rPr lang="en-CA" sz="2400" kern="0" dirty="0">
                <a:latin typeface="Arial" panose="020B0604020202020204" pitchFamily="34" charset="0"/>
                <a:ea typeface="Times New Roman" panose="02020603050405020304" pitchFamily="18" charset="0"/>
                <a:cs typeface="Times New Roman" panose="02020603050405020304" pitchFamily="18" charset="0"/>
              </a:rPr>
              <a:t>do the</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actual work yourself. On the slides you’ll see a section called “Now You.” That’s your invitation to take what you’ve seen and apply it to your own system. The goal is that, by seeing the work twice and then practicing it yourself, you begin to internalize the process.</a:t>
            </a: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4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6" name="TextBox 5">
            <a:extLst>
              <a:ext uri="{FF2B5EF4-FFF2-40B4-BE49-F238E27FC236}">
                <a16:creationId xmlns:a16="http://schemas.microsoft.com/office/drawing/2014/main" id="{4DBD1D9F-BA1E-F1C1-5D73-26371C7A680F}"/>
              </a:ext>
            </a:extLst>
          </p:cNvPr>
          <p:cNvSpPr txBox="1"/>
          <p:nvPr/>
        </p:nvSpPr>
        <p:spPr>
          <a:xfrm>
            <a:off x="2171783" y="91678"/>
            <a:ext cx="7910078" cy="646331"/>
          </a:xfrm>
          <a:prstGeom prst="rect">
            <a:avLst/>
          </a:prstGeom>
          <a:noFill/>
        </p:spPr>
        <p:txBody>
          <a:bodyPr wrap="square">
            <a:spAutoFit/>
          </a:bodyPr>
          <a:lstStyle/>
          <a:p>
            <a:r>
              <a:rPr lang="en-CA" sz="3600" kern="0" dirty="0">
                <a:solidFill>
                  <a:srgbClr val="222222"/>
                </a:solidFill>
                <a:latin typeface="Arial" panose="020B0604020202020204" pitchFamily="34" charset="0"/>
                <a:cs typeface="Times New Roman" panose="02020603050405020304" pitchFamily="18" charset="0"/>
              </a:rPr>
              <a:t>FORMAT FOR WEEKS 24 TO 29</a:t>
            </a:r>
            <a:endParaRPr lang="en-CA" sz="3600" dirty="0"/>
          </a:p>
        </p:txBody>
      </p:sp>
    </p:spTree>
    <p:extLst>
      <p:ext uri="{BB962C8B-B14F-4D97-AF65-F5344CB8AC3E}">
        <p14:creationId xmlns:p14="http://schemas.microsoft.com/office/powerpoint/2010/main" val="255959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E0DCAB-DA79-DA82-CB2E-9017D1D98BA4}"/>
              </a:ext>
            </a:extLst>
          </p:cNvPr>
          <p:cNvSpPr txBox="1"/>
          <p:nvPr/>
        </p:nvSpPr>
        <p:spPr>
          <a:xfrm>
            <a:off x="106166" y="352417"/>
            <a:ext cx="11979668" cy="6626814"/>
          </a:xfrm>
          <a:prstGeom prst="rect">
            <a:avLst/>
          </a:prstGeom>
          <a:noFill/>
        </p:spPr>
        <p:txBody>
          <a:bodyPr wrap="square">
            <a:spAutoFit/>
          </a:bodyPr>
          <a:lstStyle/>
          <a:p>
            <a:pPr marL="342900" indent="-342900">
              <a:lnSpc>
                <a:spcPct val="115000"/>
              </a:lnSpc>
              <a:spcAft>
                <a:spcPts val="800"/>
              </a:spcAft>
              <a:buFont typeface="Arial" panose="020B0604020202020204" pitchFamily="34" charset="0"/>
              <a:buChar char="•"/>
            </a:pPr>
            <a:r>
              <a:rPr lang="en-CA" sz="2400" kern="0" dirty="0">
                <a:latin typeface="Arial" panose="020B0604020202020204" pitchFamily="34" charset="0"/>
                <a:ea typeface="Times New Roman" panose="02020603050405020304" pitchFamily="18" charset="0"/>
                <a:cs typeface="Times New Roman" panose="02020603050405020304" pitchFamily="18" charset="0"/>
              </a:rPr>
              <a:t>In the presentation today and over the next weeks for each of the workbook exercises you’ll see the same slides repeated 4 times.</a:t>
            </a:r>
          </a:p>
          <a:p>
            <a:pPr marL="342900" indent="-342900">
              <a:lnSpc>
                <a:spcPct val="115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1) slides describing the section. Read these on your own.</a:t>
            </a:r>
          </a:p>
          <a:p>
            <a:pPr marL="342900" indent="-342900">
              <a:lnSpc>
                <a:spcPct val="115000"/>
              </a:lnSpc>
              <a:spcAft>
                <a:spcPts val="800"/>
              </a:spcAft>
              <a:buFont typeface="Arial" panose="020B0604020202020204" pitchFamily="34" charset="0"/>
              <a:buChar char="•"/>
            </a:pPr>
            <a:r>
              <a:rPr lang="en-CA" sz="2400" kern="0" dirty="0">
                <a:latin typeface="Arial" panose="020B0604020202020204" pitchFamily="34" charset="0"/>
                <a:ea typeface="Times New Roman" panose="02020603050405020304" pitchFamily="18" charset="0"/>
                <a:cs typeface="Times New Roman" panose="02020603050405020304" pitchFamily="18" charset="0"/>
              </a:rPr>
              <a:t>2) Dr. Cleto’s responses as he worked through the workbook exercises. Read these on your own if it helps you understand how to do the work.</a:t>
            </a:r>
          </a:p>
          <a:p>
            <a:pPr marL="342900" indent="-342900">
              <a:lnSpc>
                <a:spcPct val="115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3) Kate’s responses as she worked through the exercises. These will be </a:t>
            </a:r>
            <a:r>
              <a:rPr lang="en-CA" sz="2400" kern="0" dirty="0">
                <a:latin typeface="Arial" panose="020B0604020202020204" pitchFamily="34" charset="0"/>
                <a:ea typeface="Times New Roman" panose="02020603050405020304" pitchFamily="18" charset="0"/>
                <a:cs typeface="Times New Roman" panose="02020603050405020304" pitchFamily="18" charset="0"/>
              </a:rPr>
              <a:t>role played</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by Stu and Kate.</a:t>
            </a:r>
          </a:p>
          <a:p>
            <a:pPr marL="342900" indent="-342900">
              <a:lnSpc>
                <a:spcPct val="115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4) “now you” which after seeing the examples, prompts you to do the work yourself. You can do this work from the slides or from the workbook the week following the presentation.</a:t>
            </a:r>
          </a:p>
          <a:p>
            <a:pPr marL="342900" indent="-342900">
              <a:lnSpc>
                <a:spcPct val="115000"/>
              </a:lnSpc>
              <a:spcAft>
                <a:spcPts val="800"/>
              </a:spcAft>
              <a:buFont typeface="Arial" panose="020B0604020202020204" pitchFamily="34" charset="0"/>
              <a:buChar char="•"/>
            </a:pPr>
            <a:r>
              <a:rPr lang="en-CA" sz="2400" kern="0" dirty="0">
                <a:latin typeface="Arial" panose="020B0604020202020204" pitchFamily="34" charset="0"/>
                <a:ea typeface="Times New Roman" panose="02020603050405020304" pitchFamily="18" charset="0"/>
                <a:cs typeface="Times New Roman" panose="02020603050405020304" pitchFamily="18" charset="0"/>
              </a:rPr>
              <a:t>5) In the second half of the session Dr. Cleto and a volunteer will work through the workbook sections in a more spontaneous way.</a:t>
            </a:r>
          </a:p>
          <a:p>
            <a:pPr marL="342900" indent="-342900">
              <a:lnSpc>
                <a:spcPct val="115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Please note that these slides will be updated </a:t>
            </a:r>
            <a:r>
              <a:rPr lang="en-CA" sz="2400" kern="0" dirty="0">
                <a:latin typeface="Arial" panose="020B0604020202020204" pitchFamily="34" charset="0"/>
                <a:ea typeface="Times New Roman" panose="02020603050405020304" pitchFamily="18" charset="0"/>
                <a:cs typeface="Times New Roman" panose="02020603050405020304" pitchFamily="18" charset="0"/>
              </a:rPr>
              <a:t>week by week as we work through them. Updates will be regularly posted to the website.</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929F33F-F935-1A30-BC41-CFCE7B95166C}"/>
              </a:ext>
            </a:extLst>
          </p:cNvPr>
          <p:cNvSpPr txBox="1"/>
          <p:nvPr/>
        </p:nvSpPr>
        <p:spPr>
          <a:xfrm>
            <a:off x="2545421" y="-119742"/>
            <a:ext cx="11232223" cy="646331"/>
          </a:xfrm>
          <a:prstGeom prst="rect">
            <a:avLst/>
          </a:prstGeom>
          <a:noFill/>
        </p:spPr>
        <p:txBody>
          <a:bodyPr wrap="square">
            <a:spAutoFit/>
          </a:bodyPr>
          <a:lstStyle/>
          <a:p>
            <a:r>
              <a:rPr lang="en-CA" sz="3600" kern="0" dirty="0">
                <a:solidFill>
                  <a:srgbClr val="222222"/>
                </a:solidFill>
                <a:latin typeface="Arial" panose="020B0604020202020204" pitchFamily="34" charset="0"/>
                <a:cs typeface="Times New Roman" panose="02020603050405020304" pitchFamily="18" charset="0"/>
              </a:rPr>
              <a:t>FORMAT FOR WEEKS 24 TO 29</a:t>
            </a:r>
            <a:endParaRPr lang="en-CA" sz="3600" dirty="0"/>
          </a:p>
        </p:txBody>
      </p:sp>
    </p:spTree>
    <p:extLst>
      <p:ext uri="{BB962C8B-B14F-4D97-AF65-F5344CB8AC3E}">
        <p14:creationId xmlns:p14="http://schemas.microsoft.com/office/powerpoint/2010/main" val="27650879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4FB020-E58B-B505-3256-04469076DB93}"/>
              </a:ext>
            </a:extLst>
          </p:cNvPr>
          <p:cNvSpPr>
            <a:spLocks noGrp="1"/>
          </p:cNvSpPr>
          <p:nvPr>
            <p:ph type="sldNum" sz="quarter" idx="12"/>
          </p:nvPr>
        </p:nvSpPr>
        <p:spPr/>
        <p:txBody>
          <a:bodyPr/>
          <a:lstStyle/>
          <a:p>
            <a:fld id="{4F288577-50F7-4449-8CFB-48FA1CC0C3EB}" type="slidenum">
              <a:rPr lang="en-CA" smtClean="0"/>
              <a:t>41</a:t>
            </a:fld>
            <a:endParaRPr lang="en-CA"/>
          </a:p>
        </p:txBody>
      </p:sp>
      <p:sp>
        <p:nvSpPr>
          <p:cNvPr id="4" name="TextBox 3">
            <a:extLst>
              <a:ext uri="{FF2B5EF4-FFF2-40B4-BE49-F238E27FC236}">
                <a16:creationId xmlns:a16="http://schemas.microsoft.com/office/drawing/2014/main" id="{26918047-8E5A-BAF4-E226-1CE58FC9B6DF}"/>
              </a:ext>
            </a:extLst>
          </p:cNvPr>
          <p:cNvSpPr txBox="1"/>
          <p:nvPr/>
        </p:nvSpPr>
        <p:spPr>
          <a:xfrm>
            <a:off x="3275734" y="842971"/>
            <a:ext cx="6094268" cy="2586029"/>
          </a:xfrm>
          <a:prstGeom prst="rect">
            <a:avLst/>
          </a:prstGeom>
          <a:noFill/>
        </p:spPr>
        <p:txBody>
          <a:bodyPr wrap="square">
            <a:spAutoFit/>
          </a:bodyPr>
          <a:lstStyle/>
          <a:p>
            <a:pPr>
              <a:lnSpc>
                <a:spcPct val="115000"/>
              </a:lnSpc>
              <a:spcAft>
                <a:spcPts val="800"/>
              </a:spcAft>
              <a:buNone/>
            </a:pPr>
            <a:r>
              <a:rPr lang="en-CA" sz="4800" kern="0" dirty="0">
                <a:effectLst/>
                <a:latin typeface="Arial" panose="020B0604020202020204" pitchFamily="34" charset="0"/>
                <a:ea typeface="Times New Roman" panose="02020603050405020304" pitchFamily="18" charset="0"/>
                <a:cs typeface="Times New Roman" panose="02020603050405020304" pitchFamily="18" charset="0"/>
              </a:rPr>
              <a:t>Each week: learn → see it done twice → then do it yourself.</a:t>
            </a:r>
            <a:endParaRPr lang="en-CA" sz="4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79198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C5BB78-DD60-C61C-D6DD-4328BB207572}"/>
              </a:ext>
            </a:extLst>
          </p:cNvPr>
          <p:cNvSpPr txBox="1"/>
          <p:nvPr/>
        </p:nvSpPr>
        <p:spPr>
          <a:xfrm>
            <a:off x="0" y="258901"/>
            <a:ext cx="12464847" cy="3970318"/>
          </a:xfrm>
          <a:prstGeom prst="rect">
            <a:avLst/>
          </a:prstGeom>
          <a:noFill/>
        </p:spPr>
        <p:txBody>
          <a:bodyPr wrap="square">
            <a:spAutoFit/>
          </a:bodyPr>
          <a:lstStyle/>
          <a:p>
            <a:pPr marL="285750" indent="-285750">
              <a:buFont typeface="Arial" panose="020B0604020202020204" pitchFamily="34" charset="0"/>
              <a:buChar char="•"/>
            </a:pPr>
            <a:endParaRPr lang="en-US" sz="3600" dirty="0">
              <a:solidFill>
                <a:srgbClr val="222222"/>
              </a:solidFill>
              <a:latin typeface="Arial" panose="020B0604020202020204" pitchFamily="34" charset="0"/>
            </a:endParaRPr>
          </a:p>
          <a:p>
            <a:r>
              <a:rPr lang="en-US" sz="3600" b="0" i="0" dirty="0">
                <a:solidFill>
                  <a:srgbClr val="222222"/>
                </a:solidFill>
                <a:effectLst/>
                <a:latin typeface="Arial" panose="020B0604020202020204" pitchFamily="34" charset="0"/>
              </a:rPr>
              <a:t>                                   PART ONE</a:t>
            </a:r>
          </a:p>
          <a:p>
            <a:endParaRPr lang="en-US" sz="3600" dirty="0">
              <a:solidFill>
                <a:srgbClr val="222222"/>
              </a:solidFill>
              <a:latin typeface="Arial" panose="020B0604020202020204" pitchFamily="34" charset="0"/>
            </a:endParaRPr>
          </a:p>
          <a:p>
            <a:r>
              <a:rPr lang="en-US" sz="3600" b="0" i="0" dirty="0">
                <a:solidFill>
                  <a:srgbClr val="222222"/>
                </a:solidFill>
                <a:effectLst/>
                <a:latin typeface="Arial" panose="020B0604020202020204" pitchFamily="34" charset="0"/>
              </a:rPr>
              <a:t> </a:t>
            </a:r>
          </a:p>
          <a:p>
            <a:r>
              <a:rPr lang="en-US" sz="3600" b="0" i="0" dirty="0">
                <a:solidFill>
                  <a:srgbClr val="222222"/>
                </a:solidFill>
                <a:effectLst/>
                <a:latin typeface="Arial" panose="020B0604020202020204" pitchFamily="34" charset="0"/>
              </a:rPr>
              <a:t>            GETTING TO KNOW YOUR SELF &amp; PARTS</a:t>
            </a:r>
          </a:p>
          <a:p>
            <a:endParaRPr lang="en-US" sz="3600" dirty="0">
              <a:solidFill>
                <a:srgbClr val="222222"/>
              </a:solidFill>
              <a:latin typeface="Arial" panose="020B0604020202020204" pitchFamily="34" charset="0"/>
            </a:endParaRPr>
          </a:p>
          <a:p>
            <a:r>
              <a:rPr lang="en-US" sz="3600" b="0" i="0" dirty="0">
                <a:effectLst/>
                <a:latin typeface="Arial" panose="020B0604020202020204" pitchFamily="34" charset="0"/>
              </a:rPr>
              <a:t>Note: The didactic content is copied from the IFS workbook. </a:t>
            </a:r>
            <a:endParaRPr lang="en-CA" sz="3600" dirty="0"/>
          </a:p>
        </p:txBody>
      </p:sp>
    </p:spTree>
    <p:extLst>
      <p:ext uri="{BB962C8B-B14F-4D97-AF65-F5344CB8AC3E}">
        <p14:creationId xmlns:p14="http://schemas.microsoft.com/office/powerpoint/2010/main" val="7543825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011775-29ED-BEF9-796E-2A41D47C9DFD}"/>
              </a:ext>
            </a:extLst>
          </p:cNvPr>
          <p:cNvSpPr txBox="1"/>
          <p:nvPr/>
        </p:nvSpPr>
        <p:spPr>
          <a:xfrm>
            <a:off x="302476" y="166736"/>
            <a:ext cx="11375572" cy="5755422"/>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a:t>
            </a:r>
            <a:r>
              <a:rPr lang="en-US" sz="3200" b="0" i="0" dirty="0">
                <a:solidFill>
                  <a:schemeClr val="bg1"/>
                </a:solidFill>
                <a:effectLst/>
                <a:latin typeface="Arial" panose="020B0604020202020204" pitchFamily="34" charset="0"/>
              </a:rPr>
              <a:t>Section 1 INTRODUCTION TO IFS</a:t>
            </a:r>
          </a:p>
          <a:p>
            <a:r>
              <a:rPr lang="en-US" sz="2400" b="0" i="0" dirty="0">
                <a:solidFill>
                  <a:schemeClr val="bg1"/>
                </a:solidFill>
                <a:effectLst/>
                <a:latin typeface="Arial" panose="020B0604020202020204" pitchFamily="34" charset="0"/>
              </a:rPr>
              <a:t> </a:t>
            </a:r>
          </a:p>
          <a:p>
            <a:pPr marL="342900" indent="-342900">
              <a:buFont typeface="Arial" panose="020B0604020202020204" pitchFamily="34" charset="0"/>
              <a:buChar char="•"/>
            </a:pPr>
            <a:r>
              <a:rPr lang="en-US" sz="2400" b="0" i="0" dirty="0">
                <a:effectLst/>
                <a:latin typeface="Arial" panose="020B0604020202020204" pitchFamily="34" charset="0"/>
              </a:rPr>
              <a:t>The</a:t>
            </a:r>
            <a:r>
              <a:rPr lang="en-US" sz="2400" b="0" i="0" dirty="0">
                <a:solidFill>
                  <a:srgbClr val="222222"/>
                </a:solidFill>
                <a:effectLst/>
                <a:latin typeface="Arial" panose="020B0604020202020204" pitchFamily="34" charset="0"/>
              </a:rPr>
              <a:t> </a:t>
            </a:r>
            <a:r>
              <a:rPr lang="en-US" sz="2400" b="0" i="0" dirty="0">
                <a:effectLst/>
                <a:latin typeface="Arial" panose="020B0604020202020204" pitchFamily="34" charset="0"/>
              </a:rPr>
              <a:t>IFS practices you will learn in this workbook can help you:</a:t>
            </a:r>
          </a:p>
          <a:p>
            <a:r>
              <a:rPr lang="en-US" sz="2400" b="0" i="0" dirty="0">
                <a:effectLst/>
                <a:latin typeface="Arial" panose="020B0604020202020204" pitchFamily="34" charset="0"/>
              </a:rPr>
              <a:t> </a:t>
            </a:r>
          </a:p>
          <a:p>
            <a:r>
              <a:rPr lang="en-US" sz="2400" b="0" i="0" dirty="0">
                <a:effectLst/>
                <a:latin typeface="Arial" panose="020B0604020202020204" pitchFamily="34" charset="0"/>
              </a:rPr>
              <a:t>• Stay calm when your parts are activated </a:t>
            </a:r>
          </a:p>
          <a:p>
            <a:r>
              <a:rPr lang="en-US" sz="2400" b="0" i="0" dirty="0">
                <a:effectLst/>
                <a:latin typeface="Arial" panose="020B0604020202020204" pitchFamily="34" charset="0"/>
              </a:rPr>
              <a:t>• Gain clarity in your life purpose </a:t>
            </a:r>
          </a:p>
          <a:p>
            <a:r>
              <a:rPr lang="en-US" sz="2400" b="0" i="0" dirty="0">
                <a:effectLst/>
                <a:latin typeface="Arial" panose="020B0604020202020204" pitchFamily="34" charset="0"/>
              </a:rPr>
              <a:t>• Keep your heart open </a:t>
            </a:r>
          </a:p>
          <a:p>
            <a:r>
              <a:rPr lang="en-US" sz="2400" b="0" i="0" dirty="0">
                <a:effectLst/>
                <a:latin typeface="Arial" panose="020B0604020202020204" pitchFamily="34" charset="0"/>
              </a:rPr>
              <a:t>• Be more vulnerable </a:t>
            </a:r>
          </a:p>
          <a:p>
            <a:r>
              <a:rPr lang="en-US" sz="2400" b="0" i="0" dirty="0">
                <a:effectLst/>
                <a:latin typeface="Arial" panose="020B0604020202020204" pitchFamily="34" charset="0"/>
              </a:rPr>
              <a:t>• Develop more Self-confidence </a:t>
            </a:r>
          </a:p>
          <a:p>
            <a:r>
              <a:rPr lang="en-US" sz="2400" b="0" i="0" dirty="0">
                <a:effectLst/>
                <a:latin typeface="Arial" panose="020B0604020202020204" pitchFamily="34" charset="0"/>
              </a:rPr>
              <a:t>• Face your fears with courage </a:t>
            </a:r>
          </a:p>
          <a:p>
            <a:r>
              <a:rPr lang="en-US" sz="2400" b="0" i="0" dirty="0">
                <a:effectLst/>
                <a:latin typeface="Arial" panose="020B0604020202020204" pitchFamily="34" charset="0"/>
              </a:rPr>
              <a:t>• Feel more integrated with your body, mind, and soul </a:t>
            </a:r>
          </a:p>
          <a:p>
            <a:r>
              <a:rPr lang="en-US" sz="2400" b="0" i="0" dirty="0">
                <a:effectLst/>
                <a:latin typeface="Arial" panose="020B0604020202020204" pitchFamily="34" charset="0"/>
              </a:rPr>
              <a:t>• Overcome anxiety </a:t>
            </a:r>
          </a:p>
          <a:p>
            <a:r>
              <a:rPr lang="en-US" sz="2400" b="0" i="0" dirty="0">
                <a:effectLst/>
                <a:latin typeface="Arial" panose="020B0604020202020204" pitchFamily="34" charset="0"/>
              </a:rPr>
              <a:t>• Heal from past wounds and trauma </a:t>
            </a:r>
          </a:p>
          <a:p>
            <a:r>
              <a:rPr lang="en-US" sz="2400" b="0" i="0" dirty="0">
                <a:effectLst/>
                <a:latin typeface="Arial" panose="020B0604020202020204" pitchFamily="34" charset="0"/>
              </a:rPr>
              <a:t>• Extend more compassion toward yourself and others.</a:t>
            </a:r>
            <a:br>
              <a:rPr lang="en-US" sz="2400" dirty="0"/>
            </a:br>
            <a:endParaRPr lang="en-US" sz="2400" b="0" i="0" dirty="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451821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33CB4B-996C-CF90-D548-6A235262691D}"/>
              </a:ext>
            </a:extLst>
          </p:cNvPr>
          <p:cNvSpPr txBox="1"/>
          <p:nvPr/>
        </p:nvSpPr>
        <p:spPr>
          <a:xfrm>
            <a:off x="544285" y="337848"/>
            <a:ext cx="6096000" cy="1200329"/>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AN INTRO MEDITATION</a:t>
            </a:r>
          </a:p>
          <a:p>
            <a:endParaRPr lang="en-US" sz="2400" dirty="0">
              <a:solidFill>
                <a:schemeClr val="bg1"/>
              </a:solidFill>
              <a:latin typeface="Arial" panose="020B0604020202020204" pitchFamily="34" charset="0"/>
            </a:endParaRPr>
          </a:p>
          <a:p>
            <a:r>
              <a:rPr lang="en-US" sz="2400" b="0" i="0" dirty="0">
                <a:solidFill>
                  <a:schemeClr val="bg1"/>
                </a:solidFill>
                <a:effectLst/>
                <a:latin typeface="Arial" panose="020B0604020202020204" pitchFamily="34" charset="0"/>
                <a:hlinkClick r:id="rId2"/>
              </a:rPr>
              <a:t>Soundstrue.com/the-ifs-workbook-bonus </a:t>
            </a:r>
            <a:endParaRPr lang="en-US" sz="2400" b="0" i="0" dirty="0">
              <a:solidFill>
                <a:schemeClr val="bg1"/>
              </a:solidFill>
              <a:effectLst/>
              <a:latin typeface="Arial" panose="020B0604020202020204" pitchFamily="34" charset="0"/>
            </a:endParaRPr>
          </a:p>
        </p:txBody>
      </p:sp>
      <p:pic>
        <p:nvPicPr>
          <p:cNvPr id="5" name="Picture 4" descr="A person smiling at the camera&#10;&#10;AI-generated content may be incorrect.">
            <a:extLst>
              <a:ext uri="{FF2B5EF4-FFF2-40B4-BE49-F238E27FC236}">
                <a16:creationId xmlns:a16="http://schemas.microsoft.com/office/drawing/2014/main" id="{DE55F72E-798B-2A7B-DD77-ABE5A30033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1475" y="195942"/>
            <a:ext cx="4387640" cy="6466115"/>
          </a:xfrm>
          <a:prstGeom prst="rect">
            <a:avLst/>
          </a:prstGeom>
        </p:spPr>
      </p:pic>
      <p:sp>
        <p:nvSpPr>
          <p:cNvPr id="4" name="TextBox 3">
            <a:extLst>
              <a:ext uri="{FF2B5EF4-FFF2-40B4-BE49-F238E27FC236}">
                <a16:creationId xmlns:a16="http://schemas.microsoft.com/office/drawing/2014/main" id="{C2F319DF-9BA1-D6A1-065F-CE19D4DFD6FA}"/>
              </a:ext>
            </a:extLst>
          </p:cNvPr>
          <p:cNvSpPr txBox="1"/>
          <p:nvPr/>
        </p:nvSpPr>
        <p:spPr>
          <a:xfrm>
            <a:off x="367301" y="1739023"/>
            <a:ext cx="6097712" cy="4708981"/>
          </a:xfrm>
          <a:prstGeom prst="rect">
            <a:avLst/>
          </a:prstGeom>
          <a:noFill/>
        </p:spPr>
        <p:txBody>
          <a:bodyPr wrap="square">
            <a:spAutoFit/>
          </a:bodyPr>
          <a:lstStyle/>
          <a:p>
            <a:pPr marL="285750" indent="-285750">
              <a:buFont typeface="Arial" panose="020B0604020202020204" pitchFamily="34" charset="0"/>
              <a:buChar char="•"/>
            </a:pPr>
            <a:r>
              <a:rPr lang="en-US" sz="2000" dirty="0">
                <a:latin typeface="Arial" panose="020B0604020202020204" pitchFamily="34" charset="0"/>
              </a:rPr>
              <a:t>In</a:t>
            </a:r>
            <a:r>
              <a:rPr lang="en-US" sz="2000" b="0" i="0" dirty="0">
                <a:effectLst/>
                <a:latin typeface="Arial" panose="020B0604020202020204" pitchFamily="34" charset="0"/>
              </a:rPr>
              <a:t> the IFS workbook, there </a:t>
            </a:r>
            <a:r>
              <a:rPr lang="en-US" sz="2000" dirty="0">
                <a:latin typeface="Arial" panose="020B0604020202020204" pitchFamily="34" charset="0"/>
              </a:rPr>
              <a:t>are</a:t>
            </a:r>
            <a:r>
              <a:rPr lang="en-US" sz="2000" b="0" i="0" dirty="0">
                <a:effectLst/>
                <a:latin typeface="Arial" panose="020B0604020202020204" pitchFamily="34" charset="0"/>
              </a:rPr>
              <a:t> guided meditations to connect with your Self and parts. This particular practice is designed to help your parts know they aren’t alone and that you are here to support them on this journey.</a:t>
            </a:r>
          </a:p>
          <a:p>
            <a:pPr marL="285750" indent="-285750">
              <a:buFont typeface="Arial" panose="020B0604020202020204" pitchFamily="34" charset="0"/>
              <a:buChar char="•"/>
            </a:pPr>
            <a:r>
              <a:rPr lang="en-US" sz="2000" b="0" i="0" dirty="0">
                <a:effectLst/>
                <a:latin typeface="Arial" panose="020B0604020202020204" pitchFamily="34" charset="0"/>
              </a:rPr>
              <a:t>Unlike some traditional meditation practices where the goal can be to quiet the mind, IFS meditations are opportunities to “tune in” to the mind and body. </a:t>
            </a:r>
            <a:r>
              <a:rPr lang="en-US" sz="2000" dirty="0">
                <a:latin typeface="Arial" panose="020B0604020202020204" pitchFamily="34" charset="0"/>
              </a:rPr>
              <a:t>The</a:t>
            </a:r>
            <a:r>
              <a:rPr lang="en-US" sz="2000" b="0" i="0" dirty="0">
                <a:effectLst/>
                <a:latin typeface="Arial" panose="020B0604020202020204" pitchFamily="34" charset="0"/>
              </a:rPr>
              <a:t> goal is to slow down input from the outside world and deeply listen to our internal systems. </a:t>
            </a:r>
          </a:p>
          <a:p>
            <a:pPr marL="285750" indent="-285750">
              <a:buFont typeface="Arial" panose="020B0604020202020204" pitchFamily="34" charset="0"/>
              <a:buChar char="•"/>
            </a:pPr>
            <a:r>
              <a:rPr lang="en-US" sz="2000" b="0" i="0" dirty="0">
                <a:effectLst/>
                <a:latin typeface="Arial" panose="020B0604020202020204" pitchFamily="34" charset="0"/>
              </a:rPr>
              <a:t>These messages may come in the form of colors, shapes, emotions, feelings in the body, or words or phrases. The messages are all welcome during an IFS meditation; they are from our parts.</a:t>
            </a:r>
            <a:endParaRPr lang="en-CA" sz="2000" dirty="0"/>
          </a:p>
        </p:txBody>
      </p:sp>
    </p:spTree>
    <p:extLst>
      <p:ext uri="{BB962C8B-B14F-4D97-AF65-F5344CB8AC3E}">
        <p14:creationId xmlns:p14="http://schemas.microsoft.com/office/powerpoint/2010/main" val="28065878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AD5DBE-F2DF-07EA-E958-73B5A8DE88EE}"/>
              </a:ext>
            </a:extLst>
          </p:cNvPr>
          <p:cNvSpPr txBox="1"/>
          <p:nvPr/>
        </p:nvSpPr>
        <p:spPr>
          <a:xfrm>
            <a:off x="0" y="184666"/>
            <a:ext cx="11680371" cy="2800767"/>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                     SETTING YOUR INTENTION</a:t>
            </a:r>
            <a:endParaRPr lang="en-US" sz="3600" dirty="0">
              <a:solidFill>
                <a:srgbClr val="222222"/>
              </a:solidFill>
              <a:latin typeface="Arial" panose="020B0604020202020204" pitchFamily="34" charset="0"/>
            </a:endParaRPr>
          </a:p>
          <a:p>
            <a:endParaRPr lang="en-US" sz="2000" b="0" i="0" dirty="0">
              <a:effectLst/>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As you embark on this journey of Self-discovery, I invite you to set an intention. Think about what you hope to get from this process (for example, Self-awareness, healing, integration, spiritual connectivity, Self-leadership, compassion for Self and others, etc.). </a:t>
            </a:r>
          </a:p>
          <a:p>
            <a:pPr marL="342900" indent="-342900">
              <a:buFont typeface="Arial" panose="020B0604020202020204" pitchFamily="34" charset="0"/>
              <a:buChar char="•"/>
            </a:pPr>
            <a:endParaRPr lang="en-US" sz="2000" dirty="0">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My intention for going on this IFS journey is:</a:t>
            </a:r>
          </a:p>
          <a:p>
            <a:pPr marL="342900" indent="-342900">
              <a:buFont typeface="Arial" panose="020B0604020202020204" pitchFamily="34" charset="0"/>
              <a:buChar char="•"/>
            </a:pPr>
            <a:endParaRPr lang="en-US" sz="2000" dirty="0">
              <a:latin typeface="Arial" panose="020B0604020202020204" pitchFamily="34" charset="0"/>
            </a:endParaRPr>
          </a:p>
        </p:txBody>
      </p:sp>
    </p:spTree>
    <p:extLst>
      <p:ext uri="{BB962C8B-B14F-4D97-AF65-F5344CB8AC3E}">
        <p14:creationId xmlns:p14="http://schemas.microsoft.com/office/powerpoint/2010/main" val="1069257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6174E-5CBA-E893-E2BB-692D932DB3C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8B27399-0910-3723-87F2-D51560A2FA52}"/>
              </a:ext>
            </a:extLst>
          </p:cNvPr>
          <p:cNvSpPr txBox="1"/>
          <p:nvPr/>
        </p:nvSpPr>
        <p:spPr>
          <a:xfrm>
            <a:off x="185057" y="394692"/>
            <a:ext cx="6096000" cy="6463308"/>
          </a:xfrm>
          <a:prstGeom prst="rect">
            <a:avLst/>
          </a:prstGeom>
          <a:noFill/>
        </p:spPr>
        <p:txBody>
          <a:bodyPr wrap="square">
            <a:spAutoFit/>
          </a:bodyPr>
          <a:lstStyle/>
          <a:p>
            <a:endParaRPr lang="en-US" dirty="0">
              <a:solidFill>
                <a:srgbClr val="222222"/>
              </a:solidFill>
              <a:latin typeface="Arial" panose="020B0604020202020204" pitchFamily="34" charset="0"/>
            </a:endParaRPr>
          </a:p>
          <a:p>
            <a:r>
              <a:rPr lang="en-US" b="0" i="0" dirty="0">
                <a:effectLst/>
                <a:latin typeface="Arial" panose="020B0604020202020204" pitchFamily="34" charset="0"/>
              </a:rPr>
              <a:t>○ I often feel overwhelmed by my emotions </a:t>
            </a:r>
          </a:p>
          <a:p>
            <a:r>
              <a:rPr lang="en-US" b="0" i="0" dirty="0">
                <a:effectLst/>
                <a:latin typeface="Arial" panose="020B0604020202020204" pitchFamily="34" charset="0"/>
              </a:rPr>
              <a:t>○ I have trouble accessing my emotions </a:t>
            </a:r>
          </a:p>
          <a:p>
            <a:r>
              <a:rPr lang="en-US" b="0" i="0" dirty="0">
                <a:effectLst/>
                <a:latin typeface="Arial" panose="020B0604020202020204" pitchFamily="34" charset="0"/>
              </a:rPr>
              <a:t>○ I have difficulty communicating my emotions to loved ones </a:t>
            </a:r>
          </a:p>
          <a:p>
            <a:r>
              <a:rPr lang="en-US" b="0" i="0" dirty="0">
                <a:effectLst/>
                <a:latin typeface="Arial" panose="020B0604020202020204" pitchFamily="34" charset="0"/>
              </a:rPr>
              <a:t>○ I often work to the point of burnout </a:t>
            </a:r>
          </a:p>
          <a:p>
            <a:r>
              <a:rPr lang="en-US" b="0" i="0" dirty="0">
                <a:effectLst/>
                <a:latin typeface="Arial" panose="020B0604020202020204" pitchFamily="34" charset="0"/>
              </a:rPr>
              <a:t>○ I have trouble setting healthy boundaries with others </a:t>
            </a:r>
          </a:p>
          <a:p>
            <a:r>
              <a:rPr lang="en-US" b="0" i="0" dirty="0">
                <a:effectLst/>
                <a:latin typeface="Arial" panose="020B0604020202020204" pitchFamily="34" charset="0"/>
              </a:rPr>
              <a:t>○ I feel a lot of rage inside </a:t>
            </a:r>
          </a:p>
          <a:p>
            <a:r>
              <a:rPr lang="en-US" b="0" i="0" dirty="0">
                <a:effectLst/>
                <a:latin typeface="Arial" panose="020B0604020202020204" pitchFamily="34" charset="0"/>
              </a:rPr>
              <a:t>○ It’s hard for me to speak up </a:t>
            </a:r>
          </a:p>
          <a:p>
            <a:r>
              <a:rPr lang="en-US" b="0" i="0" dirty="0">
                <a:effectLst/>
                <a:latin typeface="Arial" panose="020B0604020202020204" pitchFamily="34" charset="0"/>
              </a:rPr>
              <a:t>○ I sometimes don’t know why I make certain choices </a:t>
            </a:r>
          </a:p>
          <a:p>
            <a:r>
              <a:rPr lang="en-US" b="0" i="0" dirty="0">
                <a:effectLst/>
                <a:latin typeface="Arial" panose="020B0604020202020204" pitchFamily="34" charset="0"/>
              </a:rPr>
              <a:t>○ I often regret things I’ve said to others or actions I’ve taken </a:t>
            </a:r>
          </a:p>
          <a:p>
            <a:r>
              <a:rPr lang="en-US" b="0" i="0" dirty="0">
                <a:effectLst/>
                <a:latin typeface="Arial" panose="020B0604020202020204" pitchFamily="34" charset="0"/>
              </a:rPr>
              <a:t>○ I fear embarrassing myself in public </a:t>
            </a:r>
          </a:p>
          <a:p>
            <a:r>
              <a:rPr lang="en-US" b="0" i="0" dirty="0">
                <a:effectLst/>
                <a:latin typeface="Arial" panose="020B0604020202020204" pitchFamily="34" charset="0"/>
              </a:rPr>
              <a:t>○ I wish I could control my anger </a:t>
            </a:r>
          </a:p>
          <a:p>
            <a:r>
              <a:rPr lang="en-US" b="0" i="0" dirty="0">
                <a:effectLst/>
                <a:latin typeface="Arial" panose="020B0604020202020204" pitchFamily="34" charset="0"/>
              </a:rPr>
              <a:t>○ Sometimes I spiral into depression </a:t>
            </a:r>
          </a:p>
          <a:p>
            <a:r>
              <a:rPr lang="en-US" b="0" i="0" dirty="0">
                <a:effectLst/>
                <a:latin typeface="Arial" panose="020B0604020202020204" pitchFamily="34" charset="0"/>
              </a:rPr>
              <a:t>○ Sometimes I get panic attacks </a:t>
            </a:r>
          </a:p>
          <a:p>
            <a:r>
              <a:rPr lang="en-US" b="0" i="0" dirty="0">
                <a:effectLst/>
                <a:latin typeface="Arial" panose="020B0604020202020204" pitchFamily="34" charset="0"/>
              </a:rPr>
              <a:t>○ I think I might have PTSD </a:t>
            </a:r>
          </a:p>
          <a:p>
            <a:r>
              <a:rPr lang="en-US" b="0" i="0" dirty="0">
                <a:effectLst/>
                <a:latin typeface="Arial" panose="020B0604020202020204" pitchFamily="34" charset="0"/>
              </a:rPr>
              <a:t>○ I have childhood wounds that still need healing </a:t>
            </a:r>
          </a:p>
          <a:p>
            <a:r>
              <a:rPr lang="en-US" b="0" i="0" dirty="0">
                <a:effectLst/>
                <a:latin typeface="Arial" panose="020B0604020202020204" pitchFamily="34" charset="0"/>
              </a:rPr>
              <a:t>○ I have unresolved conflict in some of my relationships </a:t>
            </a:r>
          </a:p>
          <a:p>
            <a:r>
              <a:rPr lang="en-US" b="0" i="0" dirty="0">
                <a:effectLst/>
                <a:latin typeface="Arial" panose="020B0604020202020204" pitchFamily="34" charset="0"/>
              </a:rPr>
              <a:t>○ I am easily triggered by things people say </a:t>
            </a:r>
          </a:p>
          <a:p>
            <a:r>
              <a:rPr lang="en-US" b="0" i="0" dirty="0">
                <a:effectLst/>
                <a:latin typeface="Arial" panose="020B0604020202020204" pitchFamily="34" charset="0"/>
              </a:rPr>
              <a:t>○ I wish I could silence my inner critic </a:t>
            </a:r>
          </a:p>
          <a:p>
            <a:r>
              <a:rPr lang="en-US" b="0" i="0" dirty="0">
                <a:effectLst/>
                <a:latin typeface="Arial" panose="020B0604020202020204" pitchFamily="34" charset="0"/>
              </a:rPr>
              <a:t>○ I say “yes” when I really want to say “no” </a:t>
            </a:r>
          </a:p>
          <a:p>
            <a:endParaRPr lang="en-US" b="0" i="0" dirty="0">
              <a:effectLst/>
              <a:latin typeface="Arial" panose="020B0604020202020204" pitchFamily="34" charset="0"/>
            </a:endParaRPr>
          </a:p>
        </p:txBody>
      </p:sp>
      <p:sp>
        <p:nvSpPr>
          <p:cNvPr id="5" name="TextBox 4">
            <a:extLst>
              <a:ext uri="{FF2B5EF4-FFF2-40B4-BE49-F238E27FC236}">
                <a16:creationId xmlns:a16="http://schemas.microsoft.com/office/drawing/2014/main" id="{B026A99F-5BA2-7F55-2005-BF4F327D157B}"/>
              </a:ext>
            </a:extLst>
          </p:cNvPr>
          <p:cNvSpPr txBox="1"/>
          <p:nvPr/>
        </p:nvSpPr>
        <p:spPr>
          <a:xfrm>
            <a:off x="6236536" y="657263"/>
            <a:ext cx="5910943" cy="5355312"/>
          </a:xfrm>
          <a:prstGeom prst="rect">
            <a:avLst/>
          </a:prstGeom>
          <a:noFill/>
        </p:spPr>
        <p:txBody>
          <a:bodyPr wrap="square">
            <a:spAutoFit/>
          </a:bodyPr>
          <a:lstStyle/>
          <a:p>
            <a:r>
              <a:rPr lang="en-US" b="0" i="0" dirty="0">
                <a:effectLst/>
                <a:latin typeface="Arial" panose="020B0604020202020204" pitchFamily="34" charset="0"/>
              </a:rPr>
              <a:t>○ Sometimes I feel like there are parts of me in conflict with each other </a:t>
            </a:r>
          </a:p>
          <a:p>
            <a:r>
              <a:rPr lang="en-US" b="0" i="0" dirty="0">
                <a:effectLst/>
                <a:latin typeface="Arial" panose="020B0604020202020204" pitchFamily="34" charset="0"/>
              </a:rPr>
              <a:t>○ I would like more harmony and peace inside </a:t>
            </a:r>
          </a:p>
          <a:p>
            <a:r>
              <a:rPr lang="en-US" b="0" i="0" dirty="0">
                <a:effectLst/>
                <a:latin typeface="Arial" panose="020B0604020202020204" pitchFamily="34" charset="0"/>
              </a:rPr>
              <a:t>○ I have a lot of negative self-talk </a:t>
            </a:r>
          </a:p>
          <a:p>
            <a:r>
              <a:rPr lang="en-US" b="0" i="0" dirty="0">
                <a:effectLst/>
                <a:latin typeface="Arial" panose="020B0604020202020204" pitchFamily="34" charset="0"/>
              </a:rPr>
              <a:t>○ I struggle to have compassion for people I disagree with </a:t>
            </a:r>
          </a:p>
          <a:p>
            <a:r>
              <a:rPr lang="en-US" b="0" i="0" dirty="0">
                <a:effectLst/>
                <a:latin typeface="Arial" panose="020B0604020202020204" pitchFamily="34" charset="0"/>
              </a:rPr>
              <a:t>○ I’m hard on myself when I make mistakes ○ I have bouts of anxiety </a:t>
            </a:r>
          </a:p>
          <a:p>
            <a:r>
              <a:rPr lang="en-US" b="0" i="0" dirty="0">
                <a:effectLst/>
                <a:latin typeface="Arial" panose="020B0604020202020204" pitchFamily="34" charset="0"/>
              </a:rPr>
              <a:t>○ I would like to be more courageous </a:t>
            </a:r>
          </a:p>
          <a:p>
            <a:r>
              <a:rPr lang="en-US" b="0" i="0" dirty="0">
                <a:effectLst/>
                <a:latin typeface="Arial" panose="020B0604020202020204" pitchFamily="34" charset="0"/>
              </a:rPr>
              <a:t>○ I want to have more curiosity with people I don’t understand</a:t>
            </a:r>
          </a:p>
          <a:p>
            <a:r>
              <a:rPr lang="en-US" b="0" i="0" dirty="0">
                <a:effectLst/>
                <a:latin typeface="Arial" panose="020B0604020202020204" pitchFamily="34" charset="0"/>
              </a:rPr>
              <a:t>○ I avoid conflict </a:t>
            </a:r>
          </a:p>
          <a:p>
            <a:r>
              <a:rPr lang="en-US" b="0" i="0" dirty="0">
                <a:effectLst/>
                <a:latin typeface="Arial" panose="020B0604020202020204" pitchFamily="34" charset="0"/>
              </a:rPr>
              <a:t>○ I wish I wasn’t so passive </a:t>
            </a:r>
          </a:p>
          <a:p>
            <a:r>
              <a:rPr lang="en-US" b="0" i="0" dirty="0">
                <a:effectLst/>
                <a:latin typeface="Arial" panose="020B0604020202020204" pitchFamily="34" charset="0"/>
              </a:rPr>
              <a:t>○ I feel burdened by all the unrest in the world </a:t>
            </a:r>
          </a:p>
          <a:p>
            <a:r>
              <a:rPr lang="en-US" b="0" i="0" dirty="0">
                <a:effectLst/>
                <a:latin typeface="Arial" panose="020B0604020202020204" pitchFamily="34" charset="0"/>
              </a:rPr>
              <a:t>○ I would like to learn more about how my family and culture( s) impacts me today </a:t>
            </a:r>
          </a:p>
          <a:p>
            <a:r>
              <a:rPr lang="en-US" b="0" i="0" dirty="0">
                <a:effectLst/>
                <a:latin typeface="Arial" panose="020B0604020202020204" pitchFamily="34" charset="0"/>
              </a:rPr>
              <a:t>○ I have behaviors or habits I would like to change</a:t>
            </a:r>
            <a:endParaRPr lang="en-US" dirty="0">
              <a:latin typeface="Arial" panose="020B0604020202020204" pitchFamily="34" charset="0"/>
            </a:endParaRPr>
          </a:p>
          <a:p>
            <a:r>
              <a:rPr lang="en-US" b="0" i="0" dirty="0">
                <a:effectLst/>
                <a:latin typeface="Arial" panose="020B0604020202020204" pitchFamily="34" charset="0"/>
              </a:rPr>
              <a:t>○ I desire to be a more confident leader”</a:t>
            </a:r>
            <a:br>
              <a:rPr lang="en-US" dirty="0"/>
            </a:br>
            <a:endParaRPr lang="en-CA" dirty="0"/>
          </a:p>
        </p:txBody>
      </p:sp>
      <p:sp>
        <p:nvSpPr>
          <p:cNvPr id="4" name="TextBox 3">
            <a:extLst>
              <a:ext uri="{FF2B5EF4-FFF2-40B4-BE49-F238E27FC236}">
                <a16:creationId xmlns:a16="http://schemas.microsoft.com/office/drawing/2014/main" id="{F24E9E66-3091-0910-87A1-DC5E310EF1B5}"/>
              </a:ext>
            </a:extLst>
          </p:cNvPr>
          <p:cNvSpPr txBox="1"/>
          <p:nvPr/>
        </p:nvSpPr>
        <p:spPr>
          <a:xfrm>
            <a:off x="2946115" y="-123021"/>
            <a:ext cx="6097712" cy="646331"/>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 IFS SELF-ASSESSMENT</a:t>
            </a:r>
            <a:endParaRPr lang="en-CA" sz="3600" dirty="0"/>
          </a:p>
        </p:txBody>
      </p:sp>
    </p:spTree>
    <p:extLst>
      <p:ext uri="{BB962C8B-B14F-4D97-AF65-F5344CB8AC3E}">
        <p14:creationId xmlns:p14="http://schemas.microsoft.com/office/powerpoint/2010/main" val="34844397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9CAB2B51-8A5C-BC55-556D-3605B73B7BC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DFC7AB0C-1395-E89D-9510-0E3BDB3312F8}"/>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1BC21130-4EBF-BCBE-F7E0-BBA6F02D5D66}"/>
              </a:ext>
            </a:extLst>
          </p:cNvPr>
          <p:cNvSpPr txBox="1"/>
          <p:nvPr/>
        </p:nvSpPr>
        <p:spPr>
          <a:xfrm>
            <a:off x="2099915" y="370505"/>
            <a:ext cx="8958943" cy="646331"/>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INTENTION AND SELF-ASSESSMENT</a:t>
            </a:r>
            <a:endParaRPr lang="en-US" sz="3600" dirty="0">
              <a:solidFill>
                <a:srgbClr val="222222"/>
              </a:solidFill>
              <a:latin typeface="Arial" panose="020B0604020202020204" pitchFamily="34" charset="0"/>
            </a:endParaRPr>
          </a:p>
        </p:txBody>
      </p:sp>
    </p:spTree>
    <p:extLst>
      <p:ext uri="{BB962C8B-B14F-4D97-AF65-F5344CB8AC3E}">
        <p14:creationId xmlns:p14="http://schemas.microsoft.com/office/powerpoint/2010/main" val="32453306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E048ED-8D1E-E97A-B794-B34174B75C75}"/>
              </a:ext>
            </a:extLst>
          </p:cNvPr>
          <p:cNvSpPr txBox="1"/>
          <p:nvPr/>
        </p:nvSpPr>
        <p:spPr>
          <a:xfrm>
            <a:off x="0" y="283414"/>
            <a:ext cx="12010490" cy="830997"/>
          </a:xfrm>
          <a:prstGeom prst="rect">
            <a:avLst/>
          </a:prstGeom>
          <a:noFill/>
        </p:spPr>
        <p:txBody>
          <a:bodyPr wrap="square">
            <a:spAutoFit/>
          </a:bodyPr>
          <a:lstStyle/>
          <a:p>
            <a:pPr marL="342900" indent="-342900">
              <a:buFont typeface="Arial" panose="020B0604020202020204" pitchFamily="34" charset="0"/>
              <a:buChar char="•"/>
            </a:pPr>
            <a:r>
              <a:rPr lang="en-US" sz="2400" b="0" i="0" dirty="0">
                <a:solidFill>
                  <a:schemeClr val="bg1"/>
                </a:solidFill>
                <a:effectLst/>
                <a:latin typeface="Arial" panose="020B0604020202020204" pitchFamily="34" charset="0"/>
              </a:rPr>
              <a:t>Luis</a:t>
            </a:r>
            <a:r>
              <a:rPr lang="en-US" sz="2400" b="0" i="0" dirty="0">
                <a:effectLst/>
                <a:latin typeface="Arial" panose="020B0604020202020204" pitchFamily="34" charset="0"/>
              </a:rPr>
              <a:t>: I would like to feel a sense of meaning, purpose and connection more intensely. I would like to be less inside my head and thoughts and more present in the world. </a:t>
            </a:r>
          </a:p>
        </p:txBody>
      </p:sp>
    </p:spTree>
    <p:extLst>
      <p:ext uri="{BB962C8B-B14F-4D97-AF65-F5344CB8AC3E}">
        <p14:creationId xmlns:p14="http://schemas.microsoft.com/office/powerpoint/2010/main" val="15161553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796B4-DEDF-83A7-9276-6E458F02E24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B4D2D20-CCC8-F864-D182-ABE8DDCB8496}"/>
              </a:ext>
            </a:extLst>
          </p:cNvPr>
          <p:cNvSpPr txBox="1"/>
          <p:nvPr/>
        </p:nvSpPr>
        <p:spPr>
          <a:xfrm>
            <a:off x="155785" y="405224"/>
            <a:ext cx="5834743" cy="6740307"/>
          </a:xfrm>
          <a:prstGeom prst="rect">
            <a:avLst/>
          </a:prstGeom>
          <a:noFill/>
        </p:spPr>
        <p:txBody>
          <a:bodyPr wrap="square">
            <a:spAutoFit/>
          </a:bodyPr>
          <a:lstStyle/>
          <a:p>
            <a:endParaRPr lang="en-US" dirty="0">
              <a:solidFill>
                <a:srgbClr val="222222"/>
              </a:solidFill>
              <a:latin typeface="Arial" panose="020B0604020202020204" pitchFamily="34" charset="0"/>
            </a:endParaRPr>
          </a:p>
          <a:p>
            <a:r>
              <a:rPr lang="en-US" b="0" i="0" dirty="0">
                <a:effectLst/>
                <a:latin typeface="Arial" panose="020B0604020202020204" pitchFamily="34" charset="0"/>
              </a:rPr>
              <a:t>○ I often feel overwhelmed by my emotions </a:t>
            </a:r>
          </a:p>
          <a:p>
            <a:r>
              <a:rPr lang="en-US" dirty="0">
                <a:solidFill>
                  <a:schemeClr val="bg1"/>
                </a:solidFill>
                <a:latin typeface="Arial" panose="020B0604020202020204" pitchFamily="34" charset="0"/>
              </a:rPr>
              <a:t>X</a:t>
            </a:r>
            <a:r>
              <a:rPr lang="en-US" dirty="0">
                <a:latin typeface="Arial" panose="020B0604020202020204" pitchFamily="34" charset="0"/>
              </a:rPr>
              <a:t> </a:t>
            </a:r>
            <a:r>
              <a:rPr lang="en-US" b="0" i="0" dirty="0">
                <a:effectLst/>
                <a:latin typeface="Arial" panose="020B0604020202020204" pitchFamily="34" charset="0"/>
              </a:rPr>
              <a:t>○ I have trouble accessing my emotions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have difficulty communicating my emotions to loved ones </a:t>
            </a:r>
          </a:p>
          <a:p>
            <a:r>
              <a:rPr lang="en-US" b="0" i="0" dirty="0">
                <a:effectLst/>
                <a:latin typeface="Arial" panose="020B0604020202020204" pitchFamily="34" charset="0"/>
              </a:rPr>
              <a:t>○ I often work to the point of burnout </a:t>
            </a:r>
          </a:p>
          <a:p>
            <a:r>
              <a:rPr lang="en-US" b="0" i="0" dirty="0">
                <a:effectLst/>
                <a:latin typeface="Arial" panose="020B0604020202020204" pitchFamily="34" charset="0"/>
              </a:rPr>
              <a:t>○ I have trouble setting healthy boundaries with others </a:t>
            </a:r>
          </a:p>
          <a:p>
            <a:r>
              <a:rPr lang="en-US" b="0" i="0" dirty="0">
                <a:effectLst/>
                <a:latin typeface="Arial" panose="020B0604020202020204" pitchFamily="34" charset="0"/>
              </a:rPr>
              <a:t>○ I feel a lot of rage inside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It’s hard for me to speak up </a:t>
            </a:r>
          </a:p>
          <a:p>
            <a:r>
              <a:rPr lang="en-US" b="0" i="0" dirty="0">
                <a:effectLst/>
                <a:latin typeface="Arial" panose="020B0604020202020204" pitchFamily="34" charset="0"/>
              </a:rPr>
              <a:t>○ I sometimes don’t know why I make certain choices </a:t>
            </a:r>
          </a:p>
          <a:p>
            <a:r>
              <a:rPr lang="en-US" b="0" i="0" dirty="0">
                <a:effectLst/>
                <a:latin typeface="Arial" panose="020B0604020202020204" pitchFamily="34" charset="0"/>
              </a:rPr>
              <a:t>○ I often regret things I’ve said to others or actions I’ve taken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fear embarrassing myself in public </a:t>
            </a:r>
          </a:p>
          <a:p>
            <a:r>
              <a:rPr lang="en-US" b="0" i="0" dirty="0">
                <a:effectLst/>
                <a:latin typeface="Arial" panose="020B0604020202020204" pitchFamily="34" charset="0"/>
              </a:rPr>
              <a:t>○ I wish I could control my anger </a:t>
            </a:r>
          </a:p>
          <a:p>
            <a:r>
              <a:rPr lang="en-US" b="0" i="0" dirty="0">
                <a:effectLst/>
                <a:latin typeface="Arial" panose="020B0604020202020204" pitchFamily="34" charset="0"/>
              </a:rPr>
              <a:t>○ Sometimes I spiral into depression </a:t>
            </a:r>
          </a:p>
          <a:p>
            <a:r>
              <a:rPr lang="en-US" b="0" i="0" dirty="0">
                <a:effectLst/>
                <a:latin typeface="Arial" panose="020B0604020202020204" pitchFamily="34" charset="0"/>
              </a:rPr>
              <a:t>○ Sometimes I get panic attacks </a:t>
            </a:r>
          </a:p>
          <a:p>
            <a:r>
              <a:rPr lang="en-US" b="0" i="0" dirty="0">
                <a:effectLst/>
                <a:latin typeface="Arial" panose="020B0604020202020204" pitchFamily="34" charset="0"/>
              </a:rPr>
              <a:t>○ I think I might have PTSD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have childhood wounds that still need healing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have unresolved conflict in some of my relationships </a:t>
            </a:r>
          </a:p>
          <a:p>
            <a:r>
              <a:rPr lang="en-US" b="0" i="0" dirty="0">
                <a:effectLst/>
                <a:latin typeface="Arial" panose="020B0604020202020204" pitchFamily="34" charset="0"/>
              </a:rPr>
              <a:t>○ I am easily triggered by things people say </a:t>
            </a:r>
          </a:p>
          <a:p>
            <a:r>
              <a:rPr lang="en-US" b="0" i="0" dirty="0">
                <a:effectLst/>
                <a:latin typeface="Arial" panose="020B0604020202020204" pitchFamily="34" charset="0"/>
              </a:rPr>
              <a:t>○ I wish I could silence my inner critic </a:t>
            </a:r>
          </a:p>
          <a:p>
            <a:r>
              <a:rPr lang="en-US" b="0" i="0" dirty="0">
                <a:effectLst/>
                <a:latin typeface="Arial" panose="020B0604020202020204" pitchFamily="34" charset="0"/>
              </a:rPr>
              <a:t>○ I say “yes” when I really want to say “no” </a:t>
            </a:r>
          </a:p>
          <a:p>
            <a:endParaRPr lang="en-US" b="0" i="0" dirty="0">
              <a:effectLst/>
              <a:latin typeface="Arial" panose="020B0604020202020204" pitchFamily="34" charset="0"/>
            </a:endParaRPr>
          </a:p>
        </p:txBody>
      </p:sp>
      <p:sp>
        <p:nvSpPr>
          <p:cNvPr id="5" name="TextBox 4">
            <a:extLst>
              <a:ext uri="{FF2B5EF4-FFF2-40B4-BE49-F238E27FC236}">
                <a16:creationId xmlns:a16="http://schemas.microsoft.com/office/drawing/2014/main" id="{6C397C5C-E059-9152-F1CC-A32D7FE88327}"/>
              </a:ext>
            </a:extLst>
          </p:cNvPr>
          <p:cNvSpPr txBox="1"/>
          <p:nvPr/>
        </p:nvSpPr>
        <p:spPr>
          <a:xfrm>
            <a:off x="6125272" y="677167"/>
            <a:ext cx="5910943" cy="5632311"/>
          </a:xfrm>
          <a:prstGeom prst="rect">
            <a:avLst/>
          </a:prstGeom>
          <a:noFill/>
        </p:spPr>
        <p:txBody>
          <a:bodyPr wrap="square">
            <a:spAutoFit/>
          </a:bodyPr>
          <a:lstStyle/>
          <a:p>
            <a:r>
              <a:rPr lang="en-US" b="0" i="0" dirty="0">
                <a:effectLst/>
                <a:latin typeface="Arial" panose="020B0604020202020204" pitchFamily="34" charset="0"/>
              </a:rPr>
              <a:t>○ Sometimes I feel like there are parts of me in conflict with each other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would like more harmony and peace inside </a:t>
            </a:r>
          </a:p>
          <a:p>
            <a:r>
              <a:rPr lang="en-US" b="0" i="0" dirty="0">
                <a:effectLst/>
                <a:latin typeface="Arial" panose="020B0604020202020204" pitchFamily="34" charset="0"/>
              </a:rPr>
              <a:t>○ I have a lot of negative self-talk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struggle to have compassion for people I disagree with </a:t>
            </a:r>
          </a:p>
          <a:p>
            <a:r>
              <a:rPr lang="en-US" b="0" i="0" dirty="0">
                <a:effectLst/>
                <a:latin typeface="Arial" panose="020B0604020202020204" pitchFamily="34" charset="0"/>
              </a:rPr>
              <a:t>○ I’m hard on myself when I make mistakes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have bouts of anxiety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would like to be more courageous </a:t>
            </a:r>
          </a:p>
          <a:p>
            <a:r>
              <a:rPr lang="en-US" b="0" i="0" dirty="0">
                <a:effectLst/>
                <a:latin typeface="Arial" panose="020B0604020202020204" pitchFamily="34" charset="0"/>
              </a:rPr>
              <a:t>○ I want to have more curiosity with people I don’t understand</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avoid conflict </a:t>
            </a:r>
          </a:p>
          <a:p>
            <a:r>
              <a:rPr lang="en-US" b="0" i="0" dirty="0">
                <a:effectLst/>
                <a:latin typeface="Arial" panose="020B0604020202020204" pitchFamily="34" charset="0"/>
              </a:rPr>
              <a:t>○ I wish I wasn’t so passive </a:t>
            </a:r>
          </a:p>
          <a:p>
            <a:r>
              <a:rPr lang="en-US" b="0" i="0" dirty="0">
                <a:effectLst/>
                <a:latin typeface="Arial" panose="020B0604020202020204" pitchFamily="34" charset="0"/>
              </a:rPr>
              <a:t>○ I feel burdened by all the unrest in the world </a:t>
            </a:r>
          </a:p>
          <a:p>
            <a:r>
              <a:rPr lang="en-US" b="0" i="0" dirty="0">
                <a:effectLst/>
                <a:latin typeface="Arial" panose="020B0604020202020204" pitchFamily="34" charset="0"/>
              </a:rPr>
              <a:t>○ I would like to learn more about how my family and culture( s) impacts me today </a:t>
            </a:r>
          </a:p>
          <a:p>
            <a:r>
              <a:rPr lang="en-US" dirty="0">
                <a:solidFill>
                  <a:schemeClr val="bg1"/>
                </a:solidFill>
                <a:latin typeface="Arial" panose="020B0604020202020204" pitchFamily="34" charset="0"/>
              </a:rPr>
              <a:t>X </a:t>
            </a:r>
            <a:r>
              <a:rPr lang="en-US" b="0" i="0" dirty="0">
                <a:effectLst/>
                <a:latin typeface="Arial" panose="020B0604020202020204" pitchFamily="34" charset="0"/>
              </a:rPr>
              <a:t>○ I have behaviors or habits I would like to change</a:t>
            </a:r>
            <a:endParaRPr lang="en-US" dirty="0">
              <a:latin typeface="Arial" panose="020B0604020202020204" pitchFamily="34" charset="0"/>
            </a:endParaRPr>
          </a:p>
          <a:p>
            <a:r>
              <a:rPr lang="en-US" b="0" i="0" dirty="0">
                <a:effectLst/>
                <a:latin typeface="Arial" panose="020B0604020202020204" pitchFamily="34" charset="0"/>
              </a:rPr>
              <a:t>○ I desire to be a more confident leader</a:t>
            </a:r>
          </a:p>
          <a:p>
            <a:br>
              <a:rPr lang="en-US" dirty="0"/>
            </a:br>
            <a:endParaRPr lang="en-CA" dirty="0"/>
          </a:p>
        </p:txBody>
      </p:sp>
      <p:sp>
        <p:nvSpPr>
          <p:cNvPr id="6" name="TextBox 5">
            <a:extLst>
              <a:ext uri="{FF2B5EF4-FFF2-40B4-BE49-F238E27FC236}">
                <a16:creationId xmlns:a16="http://schemas.microsoft.com/office/drawing/2014/main" id="{3ABC7E78-863F-8521-B9FC-D7B1D79C07FC}"/>
              </a:ext>
            </a:extLst>
          </p:cNvPr>
          <p:cNvSpPr txBox="1"/>
          <p:nvPr/>
        </p:nvSpPr>
        <p:spPr>
          <a:xfrm>
            <a:off x="2391310" y="30836"/>
            <a:ext cx="8458200" cy="646331"/>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 LUIS IFS SELF-ASSESSMENT </a:t>
            </a:r>
            <a:endParaRPr lang="en-CA" sz="3600" dirty="0"/>
          </a:p>
        </p:txBody>
      </p:sp>
    </p:spTree>
    <p:extLst>
      <p:ext uri="{BB962C8B-B14F-4D97-AF65-F5344CB8AC3E}">
        <p14:creationId xmlns:p14="http://schemas.microsoft.com/office/powerpoint/2010/main" val="37872546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7A790D-0F35-9E01-37C3-6478AD9EC043}"/>
              </a:ext>
            </a:extLst>
          </p:cNvPr>
          <p:cNvSpPr txBox="1"/>
          <p:nvPr/>
        </p:nvSpPr>
        <p:spPr>
          <a:xfrm>
            <a:off x="5585011" y="2118004"/>
            <a:ext cx="6606989" cy="2800767"/>
          </a:xfrm>
          <a:prstGeom prst="rect">
            <a:avLst/>
          </a:prstGeom>
          <a:noFill/>
        </p:spPr>
        <p:txBody>
          <a:bodyPr wrap="square">
            <a:spAutoFit/>
          </a:bodyPr>
          <a:lstStyle/>
          <a:p>
            <a:pPr algn="ctr"/>
            <a:r>
              <a:rPr lang="en-US" sz="4400" kern="0" dirty="0">
                <a:latin typeface="Arial" panose="020B0604020202020204" pitchFamily="34" charset="0"/>
                <a:cs typeface="Times New Roman" panose="02020603050405020304" pitchFamily="18" charset="0"/>
              </a:rPr>
              <a:t>Welcome</a:t>
            </a:r>
            <a:r>
              <a:rPr lang="en-CA" sz="4400" kern="0" dirty="0">
                <a:latin typeface="Arial" panose="020B0604020202020204" pitchFamily="34" charset="0"/>
                <a:cs typeface="Times New Roman" panose="02020603050405020304" pitchFamily="18" charset="0"/>
              </a:rPr>
              <a:t> Stu Dow MSW.</a:t>
            </a:r>
          </a:p>
          <a:p>
            <a:pPr algn="ctr"/>
            <a:endParaRPr lang="en-CA" sz="4400" kern="0" dirty="0">
              <a:latin typeface="Arial" panose="020B0604020202020204" pitchFamily="34" charset="0"/>
              <a:cs typeface="Times New Roman" panose="02020603050405020304" pitchFamily="18" charset="0"/>
            </a:endParaRPr>
          </a:p>
          <a:p>
            <a:pPr algn="ctr"/>
            <a:endParaRPr lang="en-CA" sz="4400" kern="0" dirty="0">
              <a:solidFill>
                <a:schemeClr val="bg1"/>
              </a:solidFill>
              <a:latin typeface="Arial" panose="020B0604020202020204" pitchFamily="34" charset="0"/>
              <a:cs typeface="Times New Roman" panose="02020603050405020304" pitchFamily="18" charset="0"/>
            </a:endParaRPr>
          </a:p>
          <a:p>
            <a:pPr algn="ctr"/>
            <a:r>
              <a:rPr lang="en-CA" sz="4400" kern="0" dirty="0">
                <a:solidFill>
                  <a:schemeClr val="bg1"/>
                </a:solidFill>
                <a:latin typeface="Arial" panose="020B0604020202020204" pitchFamily="34" charset="0"/>
                <a:cs typeface="Times New Roman" panose="02020603050405020304" pitchFamily="18" charset="0"/>
              </a:rPr>
              <a:t>IFS therapist</a:t>
            </a:r>
            <a:endParaRPr lang="en-CA" sz="4400" dirty="0">
              <a:solidFill>
                <a:schemeClr val="bg1"/>
              </a:solidFill>
            </a:endParaRPr>
          </a:p>
        </p:txBody>
      </p:sp>
      <p:pic>
        <p:nvPicPr>
          <p:cNvPr id="5" name="Picture 4">
            <a:extLst>
              <a:ext uri="{FF2B5EF4-FFF2-40B4-BE49-F238E27FC236}">
                <a16:creationId xmlns:a16="http://schemas.microsoft.com/office/drawing/2014/main" id="{C4AE270C-F22B-1A3B-2DD1-68B3CCA5DD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335" y="116541"/>
            <a:ext cx="5167094" cy="6624918"/>
          </a:xfrm>
          <a:prstGeom prst="rect">
            <a:avLst/>
          </a:prstGeom>
        </p:spPr>
      </p:pic>
      <p:sp>
        <p:nvSpPr>
          <p:cNvPr id="4" name="Slide Number Placeholder 3">
            <a:extLst>
              <a:ext uri="{FF2B5EF4-FFF2-40B4-BE49-F238E27FC236}">
                <a16:creationId xmlns:a16="http://schemas.microsoft.com/office/drawing/2014/main" id="{EA6E13B3-AB76-B268-FBEB-5F74CCCA00FB}"/>
              </a:ext>
            </a:extLst>
          </p:cNvPr>
          <p:cNvSpPr>
            <a:spLocks noGrp="1"/>
          </p:cNvSpPr>
          <p:nvPr>
            <p:ph type="sldNum" sz="quarter" idx="12"/>
          </p:nvPr>
        </p:nvSpPr>
        <p:spPr/>
        <p:txBody>
          <a:bodyPr/>
          <a:lstStyle/>
          <a:p>
            <a:fld id="{07B82C1F-7FC2-45F0-90FD-F682E1AF9613}" type="slidenum">
              <a:rPr lang="en-CA" smtClean="0"/>
              <a:t>50</a:t>
            </a:fld>
            <a:endParaRPr lang="en-CA"/>
          </a:p>
        </p:txBody>
      </p:sp>
    </p:spTree>
    <p:extLst>
      <p:ext uri="{BB962C8B-B14F-4D97-AF65-F5344CB8AC3E}">
        <p14:creationId xmlns:p14="http://schemas.microsoft.com/office/powerpoint/2010/main" val="1089608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E683BB-EF6B-099C-6B49-B395E0430451}"/>
              </a:ext>
            </a:extLst>
          </p:cNvPr>
          <p:cNvSpPr txBox="1"/>
          <p:nvPr/>
        </p:nvSpPr>
        <p:spPr>
          <a:xfrm>
            <a:off x="1972638" y="2928404"/>
            <a:ext cx="9894013" cy="769441"/>
          </a:xfrm>
          <a:prstGeom prst="rect">
            <a:avLst/>
          </a:prstGeom>
          <a:noFill/>
        </p:spPr>
        <p:txBody>
          <a:bodyPr wrap="square">
            <a:spAutoFit/>
          </a:bodyPr>
          <a:lstStyle/>
          <a:p>
            <a:r>
              <a:rPr lang="en-US" sz="4400" dirty="0">
                <a:solidFill>
                  <a:srgbClr val="FFC000"/>
                </a:solidFill>
                <a:latin typeface="Arial" panose="020B0604020202020204" pitchFamily="34" charset="0"/>
              </a:rPr>
              <a:t>PLEASE STOP RECORDING</a:t>
            </a:r>
            <a:endParaRPr lang="en-CA" sz="4400" dirty="0">
              <a:solidFill>
                <a:srgbClr val="FFC000"/>
              </a:solidFill>
            </a:endParaRPr>
          </a:p>
        </p:txBody>
      </p:sp>
      <p:sp>
        <p:nvSpPr>
          <p:cNvPr id="5" name="TextBox 4">
            <a:extLst>
              <a:ext uri="{FF2B5EF4-FFF2-40B4-BE49-F238E27FC236}">
                <a16:creationId xmlns:a16="http://schemas.microsoft.com/office/drawing/2014/main" id="{E012841F-099C-DB43-5CD1-38ABA93D96B8}"/>
              </a:ext>
            </a:extLst>
          </p:cNvPr>
          <p:cNvSpPr txBox="1"/>
          <p:nvPr/>
        </p:nvSpPr>
        <p:spPr>
          <a:xfrm>
            <a:off x="408398" y="174930"/>
            <a:ext cx="10841803" cy="1200329"/>
          </a:xfrm>
          <a:prstGeom prst="rect">
            <a:avLst/>
          </a:prstGeom>
          <a:noFill/>
        </p:spPr>
        <p:txBody>
          <a:bodyPr wrap="square">
            <a:spAutoFit/>
          </a:bodyPr>
          <a:lstStyle/>
          <a:p>
            <a:r>
              <a:rPr lang="en-US" sz="2400" dirty="0">
                <a:latin typeface="Arial" panose="020B0604020202020204" pitchFamily="34" charset="0"/>
              </a:rPr>
              <a:t>The remainder of the session involves participants. For confidentiality reasons we won’t be recording and uploading these sections to our YouTube channel. All slides will however be posted on our website. </a:t>
            </a:r>
            <a:r>
              <a:rPr lang="en-US" sz="2400" b="0" i="0" dirty="0">
                <a:effectLst/>
                <a:latin typeface="Arial" panose="020B0604020202020204" pitchFamily="34" charset="0"/>
              </a:rPr>
              <a:t> </a:t>
            </a:r>
            <a:endParaRPr lang="en-CA" sz="2400" dirty="0"/>
          </a:p>
        </p:txBody>
      </p:sp>
    </p:spTree>
    <p:extLst>
      <p:ext uri="{BB962C8B-B14F-4D97-AF65-F5344CB8AC3E}">
        <p14:creationId xmlns:p14="http://schemas.microsoft.com/office/powerpoint/2010/main" val="32818127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7756D-992D-26FF-1DD0-667CDC11BDA9}"/>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537926D-B85A-1D00-F79D-21495AD343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9970" y="877606"/>
            <a:ext cx="4259298" cy="4924044"/>
          </a:xfrm>
          <a:prstGeom prst="rect">
            <a:avLst/>
          </a:prstGeom>
        </p:spPr>
      </p:pic>
      <p:sp>
        <p:nvSpPr>
          <p:cNvPr id="4" name="TextBox 3">
            <a:extLst>
              <a:ext uri="{FF2B5EF4-FFF2-40B4-BE49-F238E27FC236}">
                <a16:creationId xmlns:a16="http://schemas.microsoft.com/office/drawing/2014/main" id="{879B81EA-BDA6-465A-BB0E-FF485D64D501}"/>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5" name="TextBox 4">
            <a:extLst>
              <a:ext uri="{FF2B5EF4-FFF2-40B4-BE49-F238E27FC236}">
                <a16:creationId xmlns:a16="http://schemas.microsoft.com/office/drawing/2014/main" id="{C8F75B0A-1B41-5758-3402-0462A13D29BA}"/>
              </a:ext>
            </a:extLst>
          </p:cNvPr>
          <p:cNvSpPr txBox="1"/>
          <p:nvPr/>
        </p:nvSpPr>
        <p:spPr>
          <a:xfrm>
            <a:off x="1790701" y="-21850"/>
            <a:ext cx="8436428" cy="646331"/>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INTENTION AND SELF-ASSESSMENT</a:t>
            </a:r>
            <a:endParaRPr lang="en-US" sz="3600" dirty="0">
              <a:solidFill>
                <a:srgbClr val="222222"/>
              </a:solidFill>
              <a:latin typeface="Arial" panose="020B0604020202020204" pitchFamily="34" charset="0"/>
            </a:endParaRPr>
          </a:p>
        </p:txBody>
      </p:sp>
      <p:sp>
        <p:nvSpPr>
          <p:cNvPr id="6" name="TextBox 5">
            <a:extLst>
              <a:ext uri="{FF2B5EF4-FFF2-40B4-BE49-F238E27FC236}">
                <a16:creationId xmlns:a16="http://schemas.microsoft.com/office/drawing/2014/main" id="{7EC30CA1-5C30-22DE-D9B9-AE8FA91012A8}"/>
              </a:ext>
            </a:extLst>
          </p:cNvPr>
          <p:cNvSpPr txBox="1"/>
          <p:nvPr/>
        </p:nvSpPr>
        <p:spPr>
          <a:xfrm>
            <a:off x="3048000" y="2972191"/>
            <a:ext cx="6096000" cy="369332"/>
          </a:xfrm>
          <a:prstGeom prst="rect">
            <a:avLst/>
          </a:prstGeom>
          <a:noFill/>
        </p:spPr>
        <p:txBody>
          <a:bodyPr wrap="square">
            <a:spAutoFit/>
          </a:bodyPr>
          <a:lstStyle/>
          <a:p>
            <a:r>
              <a:rPr lang="en-CA" b="0" dirty="0">
                <a:effectLst/>
              </a:rPr>
              <a:t> </a:t>
            </a:r>
            <a:endParaRPr lang="en-CA" dirty="0"/>
          </a:p>
        </p:txBody>
      </p:sp>
      <p:sp>
        <p:nvSpPr>
          <p:cNvPr id="8" name="TextBox 7">
            <a:extLst>
              <a:ext uri="{FF2B5EF4-FFF2-40B4-BE49-F238E27FC236}">
                <a16:creationId xmlns:a16="http://schemas.microsoft.com/office/drawing/2014/main" id="{1770E417-0017-4CC1-03F7-9A9AD35913D1}"/>
              </a:ext>
            </a:extLst>
          </p:cNvPr>
          <p:cNvSpPr txBox="1"/>
          <p:nvPr/>
        </p:nvSpPr>
        <p:spPr>
          <a:xfrm>
            <a:off x="3048000" y="2972191"/>
            <a:ext cx="6096000" cy="369332"/>
          </a:xfrm>
          <a:prstGeom prst="rect">
            <a:avLst/>
          </a:prstGeom>
          <a:noFill/>
        </p:spPr>
        <p:txBody>
          <a:bodyPr wrap="square">
            <a:spAutoFit/>
          </a:bodyPr>
          <a:lstStyle/>
          <a:p>
            <a:r>
              <a:rPr lang="en-CA" b="0" dirty="0">
                <a:effectLst/>
              </a:rPr>
              <a:t> </a:t>
            </a:r>
            <a:endParaRPr lang="en-CA" dirty="0"/>
          </a:p>
        </p:txBody>
      </p:sp>
    </p:spTree>
    <p:extLst>
      <p:ext uri="{BB962C8B-B14F-4D97-AF65-F5344CB8AC3E}">
        <p14:creationId xmlns:p14="http://schemas.microsoft.com/office/powerpoint/2010/main" val="21232950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E048ED-8D1E-E97A-B794-B34174B75C75}"/>
              </a:ext>
            </a:extLst>
          </p:cNvPr>
          <p:cNvSpPr txBox="1"/>
          <p:nvPr/>
        </p:nvSpPr>
        <p:spPr>
          <a:xfrm>
            <a:off x="0" y="283414"/>
            <a:ext cx="12010490" cy="4832092"/>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Stu: </a:t>
            </a:r>
            <a:r>
              <a:rPr kumimoji="0" lang="en-US" sz="2800" b="0" i="0" u="none" strike="noStrike" kern="1200" cap="none" spc="0" normalizeH="0" baseline="0" noProof="0" dirty="0">
                <a:ln>
                  <a:noFill/>
                </a:ln>
                <a:effectLst/>
                <a:uLnTx/>
                <a:uFillTx/>
                <a:latin typeface="Arial" panose="020B0604020202020204" pitchFamily="34" charset="0"/>
                <a:ea typeface="+mn-ea"/>
                <a:cs typeface="+mn-cs"/>
              </a:rPr>
              <a:t>Hi Kate what would you say is your intention for </a:t>
            </a:r>
            <a:r>
              <a:rPr lang="en-US" sz="2800" dirty="0">
                <a:latin typeface="Arial" panose="020B0604020202020204" pitchFamily="34" charset="0"/>
              </a:rPr>
              <a:t>your IFS work</a:t>
            </a:r>
            <a:r>
              <a:rPr kumimoji="0" lang="en-US" sz="2800" b="0" i="0" u="none" strike="noStrike" kern="1200" cap="none" spc="0" normalizeH="0" baseline="0" noProof="0" dirty="0">
                <a:ln>
                  <a:noFill/>
                </a:ln>
                <a:effectLst/>
                <a:uLnTx/>
                <a:uFillTx/>
                <a:latin typeface="Arial" panose="020B0604020202020204" pitchFamily="34" charset="0"/>
                <a:ea typeface="+mn-ea"/>
                <a:cs typeface="+mn-cs"/>
              </a:rPr>
              <a: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800" dirty="0">
              <a:solidFill>
                <a:srgbClr val="2C2C2C"/>
              </a:solidFill>
              <a:latin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My intention is to gain spiritual connectivity, self-leadership, and healing. I would like to integrate my parts so that my internal family system is led by Wise Mind.</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solidFill>
                  <a:schemeClr val="bg1"/>
                </a:solidFill>
                <a:latin typeface="Arial" panose="020B0604020202020204" pitchFamily="34" charset="0"/>
              </a:rPr>
              <a:t>Stu: </a:t>
            </a:r>
            <a:r>
              <a:rPr lang="en-US" sz="2800" dirty="0">
                <a:solidFill>
                  <a:srgbClr val="FFFFFF"/>
                </a:solidFill>
                <a:latin typeface="Arial" panose="020B0604020202020204" pitchFamily="34" charset="0"/>
              </a:rPr>
              <a:t>Did you get a chance to do the self-assessment?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solidFill>
                  <a:schemeClr val="bg1"/>
                </a:solidFill>
                <a:latin typeface="Arial" panose="020B0604020202020204" pitchFamily="34" charset="0"/>
              </a:rPr>
              <a:t>Kate: </a:t>
            </a:r>
            <a:r>
              <a:rPr lang="en-US" sz="2800" dirty="0">
                <a:latin typeface="Arial" panose="020B0604020202020204" pitchFamily="34" charset="0"/>
              </a:rPr>
              <a:t>Yes, I can show you…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800" dirty="0">
              <a:latin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solidFill>
                  <a:schemeClr val="bg1"/>
                </a:solidFill>
                <a:latin typeface="Arial" panose="020B0604020202020204" pitchFamily="34" charset="0"/>
              </a:rPr>
              <a:t>Stu: </a:t>
            </a:r>
            <a:r>
              <a:rPr lang="en-US" sz="2800" dirty="0">
                <a:latin typeface="Arial" panose="020B0604020202020204" pitchFamily="34" charset="0"/>
              </a:rPr>
              <a:t>Because of time we won’t dwell on this and similar assessments</a:t>
            </a:r>
            <a:r>
              <a:rPr kumimoji="0" lang="en-US" sz="2800" b="0" i="0" u="none" strike="noStrike" kern="1200" cap="none" spc="0" normalizeH="0" baseline="0" noProof="0" dirty="0">
                <a:ln>
                  <a:noFill/>
                </a:ln>
                <a:effectLst/>
                <a:uLnTx/>
                <a:uFillTx/>
                <a:latin typeface="Arial" panose="020B0604020202020204" pitchFamily="34" charset="0"/>
                <a:ea typeface="+mn-ea"/>
                <a:cs typeface="+mn-cs"/>
              </a:rPr>
              <a:t> but encourage people to look at these on their own if it’s helpful.</a:t>
            </a:r>
          </a:p>
        </p:txBody>
      </p:sp>
    </p:spTree>
    <p:extLst>
      <p:ext uri="{BB962C8B-B14F-4D97-AF65-F5344CB8AC3E}">
        <p14:creationId xmlns:p14="http://schemas.microsoft.com/office/powerpoint/2010/main" val="3724608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84C2D7-34D9-765A-0E98-1005BE3EA1DC}"/>
              </a:ext>
            </a:extLst>
          </p:cNvPr>
          <p:cNvSpPr txBox="1"/>
          <p:nvPr/>
        </p:nvSpPr>
        <p:spPr>
          <a:xfrm>
            <a:off x="446314" y="0"/>
            <a:ext cx="6096000" cy="683264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often feel overwhelmed by my emotions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chemeClr val="bg1"/>
                </a:solidFill>
                <a:latin typeface="Arial" panose="020B0604020202020204" pitchFamily="34" charset="0"/>
              </a:rPr>
              <a:t>X</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trouble accessing my emotions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difficulty communicating my emotions to loved ones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often work to the point of burnout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trouble setting healthy boundaries with others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feel a lot of rage inside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It’s hard for me to speak up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sometimes don’t know why I make certain choices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often regret things I’ve said to others or actions I’ve taken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fear embarrassing myself in public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wish I could control my anger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Sometimes I spiral into depression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Sometimes I get panic attacks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think I might have PTSD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childhood wounds that still need healing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unresolved conflict in some of my relationships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am easily triggered by things people say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wish I could silence my inner critic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say “yes” when I really want to say “no”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5" name="TextBox 4">
            <a:extLst>
              <a:ext uri="{FF2B5EF4-FFF2-40B4-BE49-F238E27FC236}">
                <a16:creationId xmlns:a16="http://schemas.microsoft.com/office/drawing/2014/main" id="{9A45B675-43A1-A78E-DDFE-B873EE55A8AF}"/>
              </a:ext>
            </a:extLst>
          </p:cNvPr>
          <p:cNvSpPr txBox="1"/>
          <p:nvPr/>
        </p:nvSpPr>
        <p:spPr>
          <a:xfrm>
            <a:off x="6281057" y="616166"/>
            <a:ext cx="5910943" cy="535531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Sometimes I feel like there are parts of me in conflict with each other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would like more harmony and peace inside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a lot of negative self-talk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struggle to have compassion for people I disagree with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I’m hard on myself when I make mistakes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bouts of anxiety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would like to be more courageous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want to have more curiosity with people I don’t understand</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avoid conflict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wish I wasn’t so passive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feel burdened by all the unrest in the world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would like to learn more about how my family and culture( s) impacts me today </a:t>
            </a:r>
          </a:p>
          <a:p>
            <a:pPr lvl="0" defTabSz="457200"/>
            <a:r>
              <a:rPr lang="en-US" dirty="0">
                <a:solidFill>
                  <a:schemeClr val="bg1"/>
                </a:solidFill>
                <a:latin typeface="Arial" panose="020B0604020202020204" pitchFamily="34" charset="0"/>
              </a:rPr>
              <a:t>X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have behaviors or habits I would like to change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desire to be a more confident leader”</a:t>
            </a:r>
            <a:br>
              <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rPr>
            </a:b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4" name="TextBox 3">
            <a:extLst>
              <a:ext uri="{FF2B5EF4-FFF2-40B4-BE49-F238E27FC236}">
                <a16:creationId xmlns:a16="http://schemas.microsoft.com/office/drawing/2014/main" id="{AA23EF8C-E4B3-B7E2-E4ED-14EFF1E5CFA1}"/>
              </a:ext>
            </a:extLst>
          </p:cNvPr>
          <p:cNvSpPr txBox="1"/>
          <p:nvPr/>
        </p:nvSpPr>
        <p:spPr>
          <a:xfrm>
            <a:off x="2370455" y="-36568"/>
            <a:ext cx="7821203" cy="646331"/>
          </a:xfrm>
          <a:prstGeom prst="rect">
            <a:avLst/>
          </a:prstGeom>
          <a:noFill/>
        </p:spPr>
        <p:txBody>
          <a:bodyPr wrap="square">
            <a:spAutoFit/>
          </a:bodyPr>
          <a:lstStyle/>
          <a:p>
            <a:r>
              <a:rPr kumimoji="0" lang="en-US" sz="36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 KATE IFS SELF-ASSESSMENT </a:t>
            </a:r>
            <a:endParaRPr lang="en-CA" sz="3600" dirty="0"/>
          </a:p>
        </p:txBody>
      </p:sp>
    </p:spTree>
    <p:extLst>
      <p:ext uri="{BB962C8B-B14F-4D97-AF65-F5344CB8AC3E}">
        <p14:creationId xmlns:p14="http://schemas.microsoft.com/office/powerpoint/2010/main" val="33659574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119B1D-91BA-7F12-9553-A6AC8DDCB4CB}"/>
              </a:ext>
            </a:extLst>
          </p:cNvPr>
          <p:cNvSpPr txBox="1"/>
          <p:nvPr/>
        </p:nvSpPr>
        <p:spPr>
          <a:xfrm>
            <a:off x="531687" y="236575"/>
            <a:ext cx="10482209" cy="1569660"/>
          </a:xfrm>
          <a:prstGeom prst="rect">
            <a:avLst/>
          </a:prstGeom>
          <a:noFill/>
        </p:spPr>
        <p:txBody>
          <a:bodyPr wrap="square">
            <a:spAutoFit/>
          </a:bodyPr>
          <a:lstStyle/>
          <a:p>
            <a:r>
              <a:rPr lang="en-US" sz="2400" dirty="0">
                <a:solidFill>
                  <a:schemeClr val="bg1"/>
                </a:solidFill>
                <a:latin typeface="Arial" panose="020B0604020202020204" pitchFamily="34" charset="0"/>
              </a:rPr>
              <a:t>Stu: </a:t>
            </a:r>
            <a:r>
              <a:rPr lang="en-US" sz="2400" dirty="0">
                <a:solidFill>
                  <a:srgbClr val="FFFFFF"/>
                </a:solidFill>
                <a:latin typeface="Arial" panose="020B0604020202020204" pitchFamily="34" charset="0"/>
              </a:rPr>
              <a:t>After each section, we’ll give people an opportunity to ask very brief clarifying questions. Please remember that we have a lot of material to go through, so we’ll do some gentle time management. The boing group on Monday’s 1 to 2:30 is an opportunity to ask more in depth questions.</a:t>
            </a:r>
            <a:endParaRPr lang="en-CA" sz="2400" dirty="0"/>
          </a:p>
        </p:txBody>
      </p:sp>
    </p:spTree>
    <p:extLst>
      <p:ext uri="{BB962C8B-B14F-4D97-AF65-F5344CB8AC3E}">
        <p14:creationId xmlns:p14="http://schemas.microsoft.com/office/powerpoint/2010/main" val="34898224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634C18-9271-046C-92C0-C4A1C1969A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0432021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B7C093-4C47-9530-9188-DBC75FBB280F}"/>
              </a:ext>
            </a:extLst>
          </p:cNvPr>
          <p:cNvSpPr txBox="1"/>
          <p:nvPr/>
        </p:nvSpPr>
        <p:spPr>
          <a:xfrm>
            <a:off x="226031" y="163677"/>
            <a:ext cx="11856377" cy="1015663"/>
          </a:xfrm>
          <a:prstGeom prst="rect">
            <a:avLst/>
          </a:prstGeom>
          <a:noFill/>
        </p:spPr>
        <p:txBody>
          <a:bodyPr wrap="square">
            <a:spAutoFit/>
          </a:bodyPr>
          <a:lstStyle/>
          <a:p>
            <a:pPr algn="ctr"/>
            <a:r>
              <a:rPr lang="en-US" sz="3600" b="0" i="0" dirty="0">
                <a:solidFill>
                  <a:schemeClr val="bg1"/>
                </a:solidFill>
                <a:effectLst/>
                <a:latin typeface="Arial" panose="020B0604020202020204" pitchFamily="34" charset="0"/>
              </a:rPr>
              <a:t>INTENTION AND SELF-ASSESSMENT</a:t>
            </a:r>
          </a:p>
          <a:p>
            <a:pPr algn="ctr"/>
            <a:r>
              <a:rPr lang="en-US" sz="2400" dirty="0">
                <a:solidFill>
                  <a:schemeClr val="bg1"/>
                </a:solidFill>
                <a:latin typeface="Arial" panose="020B0604020202020204" pitchFamily="34" charset="0"/>
              </a:rPr>
              <a:t>Stu: </a:t>
            </a:r>
            <a:r>
              <a:rPr lang="en-US" sz="2400" dirty="0">
                <a:latin typeface="Arial" panose="020B0604020202020204" pitchFamily="34" charset="0"/>
              </a:rPr>
              <a:t>Group members are encouraged to work on these slides in the coming week.</a:t>
            </a:r>
          </a:p>
        </p:txBody>
      </p:sp>
      <p:sp>
        <p:nvSpPr>
          <p:cNvPr id="5" name="TextBox 4">
            <a:extLst>
              <a:ext uri="{FF2B5EF4-FFF2-40B4-BE49-F238E27FC236}">
                <a16:creationId xmlns:a16="http://schemas.microsoft.com/office/drawing/2014/main" id="{E88CDE07-F55C-ACDA-7222-E3462FDFE2C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E67FB4BC-A85B-38F7-A66B-BA9E6D43C5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Tree>
    <p:extLst>
      <p:ext uri="{BB962C8B-B14F-4D97-AF65-F5344CB8AC3E}">
        <p14:creationId xmlns:p14="http://schemas.microsoft.com/office/powerpoint/2010/main" val="25680765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9A550-96D0-F047-FFB7-5709A6C66D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C4C6A9-A1D6-AA4A-7AE1-4880A374889C}"/>
              </a:ext>
            </a:extLst>
          </p:cNvPr>
          <p:cNvSpPr txBox="1"/>
          <p:nvPr/>
        </p:nvSpPr>
        <p:spPr>
          <a:xfrm>
            <a:off x="0" y="184666"/>
            <a:ext cx="11680371" cy="2616101"/>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SETTING YOUR INTENTION</a:t>
            </a:r>
            <a:endParaRPr lang="en-US" sz="2400" dirty="0">
              <a:solidFill>
                <a:srgbClr val="222222"/>
              </a:solidFill>
              <a:latin typeface="Arial" panose="020B0604020202020204" pitchFamily="34" charset="0"/>
            </a:endParaRPr>
          </a:p>
          <a:p>
            <a:endParaRPr lang="en-US" sz="2000" b="0" i="0" dirty="0">
              <a:effectLst/>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As you embark on this journey of Self-discovery, I invite you to set an intention. Think about what you hope to get from this process (for example, Self-awareness, healing, integration, spiritual connectivity, Self-leadership, compassion for Self and others, etc.). </a:t>
            </a:r>
          </a:p>
          <a:p>
            <a:pPr marL="342900" indent="-342900">
              <a:buFont typeface="Arial" panose="020B0604020202020204" pitchFamily="34" charset="0"/>
              <a:buChar char="•"/>
            </a:pPr>
            <a:endParaRPr lang="en-US" sz="2000" dirty="0">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My intention for going on this IFS journey is:</a:t>
            </a:r>
          </a:p>
          <a:p>
            <a:pPr marL="342900" indent="-342900">
              <a:buFont typeface="Arial" panose="020B0604020202020204" pitchFamily="34" charset="0"/>
              <a:buChar char="•"/>
            </a:pPr>
            <a:endParaRPr lang="en-US" sz="2000" dirty="0">
              <a:latin typeface="Arial" panose="020B0604020202020204" pitchFamily="34" charset="0"/>
            </a:endParaRPr>
          </a:p>
        </p:txBody>
      </p:sp>
    </p:spTree>
    <p:extLst>
      <p:ext uri="{BB962C8B-B14F-4D97-AF65-F5344CB8AC3E}">
        <p14:creationId xmlns:p14="http://schemas.microsoft.com/office/powerpoint/2010/main" val="34563944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84C2D7-34D9-765A-0E98-1005BE3EA1DC}"/>
              </a:ext>
            </a:extLst>
          </p:cNvPr>
          <p:cNvSpPr txBox="1"/>
          <p:nvPr/>
        </p:nvSpPr>
        <p:spPr>
          <a:xfrm>
            <a:off x="261256" y="0"/>
            <a:ext cx="5834744" cy="6832640"/>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a:t>
            </a:r>
          </a:p>
          <a:p>
            <a:endParaRPr lang="en-US" dirty="0">
              <a:solidFill>
                <a:srgbClr val="222222"/>
              </a:solidFill>
              <a:latin typeface="Arial" panose="020B0604020202020204" pitchFamily="34" charset="0"/>
            </a:endParaRPr>
          </a:p>
          <a:p>
            <a:r>
              <a:rPr lang="en-US" b="0" i="0" dirty="0">
                <a:effectLst/>
                <a:latin typeface="Arial" panose="020B0604020202020204" pitchFamily="34" charset="0"/>
              </a:rPr>
              <a:t>○ I often feel overwhelmed by my emotions </a:t>
            </a:r>
          </a:p>
          <a:p>
            <a:r>
              <a:rPr lang="en-US" b="0" i="0" dirty="0">
                <a:effectLst/>
                <a:latin typeface="Arial" panose="020B0604020202020204" pitchFamily="34" charset="0"/>
              </a:rPr>
              <a:t>○ I have trouble accessing my emotions </a:t>
            </a:r>
          </a:p>
          <a:p>
            <a:r>
              <a:rPr lang="en-US" b="0" i="0" dirty="0">
                <a:effectLst/>
                <a:latin typeface="Arial" panose="020B0604020202020204" pitchFamily="34" charset="0"/>
              </a:rPr>
              <a:t>○ I have difficulty communicating my emotions to loved ones </a:t>
            </a:r>
          </a:p>
          <a:p>
            <a:r>
              <a:rPr lang="en-US" b="0" i="0" dirty="0">
                <a:effectLst/>
                <a:latin typeface="Arial" panose="020B0604020202020204" pitchFamily="34" charset="0"/>
              </a:rPr>
              <a:t>○ I often work to the point of burnout </a:t>
            </a:r>
          </a:p>
          <a:p>
            <a:r>
              <a:rPr lang="en-US" b="0" i="0" dirty="0">
                <a:effectLst/>
                <a:latin typeface="Arial" panose="020B0604020202020204" pitchFamily="34" charset="0"/>
              </a:rPr>
              <a:t>○ I have trouble setting healthy boundaries with others </a:t>
            </a:r>
          </a:p>
          <a:p>
            <a:r>
              <a:rPr lang="en-US" b="0" i="0" dirty="0">
                <a:effectLst/>
                <a:latin typeface="Arial" panose="020B0604020202020204" pitchFamily="34" charset="0"/>
              </a:rPr>
              <a:t>○ I feel a lot of rage inside </a:t>
            </a:r>
          </a:p>
          <a:p>
            <a:r>
              <a:rPr lang="en-US" b="0" i="0" dirty="0">
                <a:effectLst/>
                <a:latin typeface="Arial" panose="020B0604020202020204" pitchFamily="34" charset="0"/>
              </a:rPr>
              <a:t>○ It’s hard for me to speak up </a:t>
            </a:r>
          </a:p>
          <a:p>
            <a:r>
              <a:rPr lang="en-US" b="0" i="0" dirty="0">
                <a:effectLst/>
                <a:latin typeface="Arial" panose="020B0604020202020204" pitchFamily="34" charset="0"/>
              </a:rPr>
              <a:t>○ I sometimes don’t know why I make certain choices </a:t>
            </a:r>
          </a:p>
          <a:p>
            <a:r>
              <a:rPr lang="en-US" b="0" i="0" dirty="0">
                <a:effectLst/>
                <a:latin typeface="Arial" panose="020B0604020202020204" pitchFamily="34" charset="0"/>
              </a:rPr>
              <a:t>○ I often regret things I’ve said to others or actions I’ve taken </a:t>
            </a:r>
          </a:p>
          <a:p>
            <a:r>
              <a:rPr lang="en-US" b="0" i="0" dirty="0">
                <a:effectLst/>
                <a:latin typeface="Arial" panose="020B0604020202020204" pitchFamily="34" charset="0"/>
              </a:rPr>
              <a:t>○ I fear embarrassing myself in public </a:t>
            </a:r>
          </a:p>
          <a:p>
            <a:r>
              <a:rPr lang="en-US" b="0" i="0" dirty="0">
                <a:effectLst/>
                <a:latin typeface="Arial" panose="020B0604020202020204" pitchFamily="34" charset="0"/>
              </a:rPr>
              <a:t>○ I wish I could control my anger </a:t>
            </a:r>
          </a:p>
          <a:p>
            <a:r>
              <a:rPr lang="en-US" b="0" i="0" dirty="0">
                <a:effectLst/>
                <a:latin typeface="Arial" panose="020B0604020202020204" pitchFamily="34" charset="0"/>
              </a:rPr>
              <a:t>○ Sometimes I spiral into depression </a:t>
            </a:r>
          </a:p>
          <a:p>
            <a:r>
              <a:rPr lang="en-US" b="0" i="0" dirty="0">
                <a:effectLst/>
                <a:latin typeface="Arial" panose="020B0604020202020204" pitchFamily="34" charset="0"/>
              </a:rPr>
              <a:t>○ Sometimes I get panic attacks </a:t>
            </a:r>
          </a:p>
          <a:p>
            <a:r>
              <a:rPr lang="en-US" b="0" i="0" dirty="0">
                <a:effectLst/>
                <a:latin typeface="Arial" panose="020B0604020202020204" pitchFamily="34" charset="0"/>
              </a:rPr>
              <a:t>○ I think I might have PTSD </a:t>
            </a:r>
          </a:p>
          <a:p>
            <a:r>
              <a:rPr lang="en-US" b="0" i="0" dirty="0">
                <a:effectLst/>
                <a:latin typeface="Arial" panose="020B0604020202020204" pitchFamily="34" charset="0"/>
              </a:rPr>
              <a:t>○ I have childhood wounds that still need healing </a:t>
            </a:r>
          </a:p>
          <a:p>
            <a:r>
              <a:rPr lang="en-US" b="0" i="0" dirty="0">
                <a:effectLst/>
                <a:latin typeface="Arial" panose="020B0604020202020204" pitchFamily="34" charset="0"/>
              </a:rPr>
              <a:t>○ I have unresolved conflict in some of my relationships </a:t>
            </a:r>
          </a:p>
          <a:p>
            <a:r>
              <a:rPr lang="en-US" b="0" i="0" dirty="0">
                <a:effectLst/>
                <a:latin typeface="Arial" panose="020B0604020202020204" pitchFamily="34" charset="0"/>
              </a:rPr>
              <a:t>○ I am easily triggered by things people say </a:t>
            </a:r>
          </a:p>
          <a:p>
            <a:r>
              <a:rPr lang="en-US" b="0" i="0" dirty="0">
                <a:effectLst/>
                <a:latin typeface="Arial" panose="020B0604020202020204" pitchFamily="34" charset="0"/>
              </a:rPr>
              <a:t>○ I wish I could silence my inner critic </a:t>
            </a:r>
          </a:p>
          <a:p>
            <a:r>
              <a:rPr lang="en-US" b="0" i="0" dirty="0">
                <a:effectLst/>
                <a:latin typeface="Arial" panose="020B0604020202020204" pitchFamily="34" charset="0"/>
              </a:rPr>
              <a:t>○ I say “yes” when I really want to say “no” </a:t>
            </a:r>
          </a:p>
          <a:p>
            <a:endParaRPr lang="en-US" b="0" i="0" dirty="0">
              <a:effectLst/>
              <a:latin typeface="Arial" panose="020B0604020202020204" pitchFamily="34" charset="0"/>
            </a:endParaRPr>
          </a:p>
        </p:txBody>
      </p:sp>
      <p:sp>
        <p:nvSpPr>
          <p:cNvPr id="5" name="TextBox 4">
            <a:extLst>
              <a:ext uri="{FF2B5EF4-FFF2-40B4-BE49-F238E27FC236}">
                <a16:creationId xmlns:a16="http://schemas.microsoft.com/office/drawing/2014/main" id="{9A45B675-43A1-A78E-DDFE-B873EE55A8AF}"/>
              </a:ext>
            </a:extLst>
          </p:cNvPr>
          <p:cNvSpPr txBox="1"/>
          <p:nvPr/>
        </p:nvSpPr>
        <p:spPr>
          <a:xfrm>
            <a:off x="6281057" y="659709"/>
            <a:ext cx="5910943" cy="5355312"/>
          </a:xfrm>
          <a:prstGeom prst="rect">
            <a:avLst/>
          </a:prstGeom>
          <a:noFill/>
        </p:spPr>
        <p:txBody>
          <a:bodyPr wrap="square">
            <a:spAutoFit/>
          </a:bodyPr>
          <a:lstStyle/>
          <a:p>
            <a:r>
              <a:rPr lang="en-US" b="0" i="0" dirty="0">
                <a:effectLst/>
                <a:latin typeface="Arial" panose="020B0604020202020204" pitchFamily="34" charset="0"/>
              </a:rPr>
              <a:t>○ Sometimes I feel like there are parts of me in conflict with each other </a:t>
            </a:r>
          </a:p>
          <a:p>
            <a:r>
              <a:rPr lang="en-US" b="0" i="0" dirty="0">
                <a:effectLst/>
                <a:latin typeface="Arial" panose="020B0604020202020204" pitchFamily="34" charset="0"/>
              </a:rPr>
              <a:t>○ I would like more harmony and peace inside </a:t>
            </a:r>
          </a:p>
          <a:p>
            <a:r>
              <a:rPr lang="en-US" b="0" i="0" dirty="0">
                <a:effectLst/>
                <a:latin typeface="Arial" panose="020B0604020202020204" pitchFamily="34" charset="0"/>
              </a:rPr>
              <a:t>○ I have a lot of negative self-talk </a:t>
            </a:r>
          </a:p>
          <a:p>
            <a:r>
              <a:rPr lang="en-US" b="0" i="0" dirty="0">
                <a:effectLst/>
                <a:latin typeface="Arial" panose="020B0604020202020204" pitchFamily="34" charset="0"/>
              </a:rPr>
              <a:t>○ I struggle to have compassion for people I disagree with </a:t>
            </a:r>
          </a:p>
          <a:p>
            <a:r>
              <a:rPr lang="en-US" b="0" i="0" dirty="0">
                <a:effectLst/>
                <a:latin typeface="Arial" panose="020B0604020202020204" pitchFamily="34" charset="0"/>
              </a:rPr>
              <a:t>○ I’m hard on myself when I make mistakes ○ I have bouts of anxiety </a:t>
            </a:r>
          </a:p>
          <a:p>
            <a:r>
              <a:rPr lang="en-US" b="0" i="0" dirty="0">
                <a:effectLst/>
                <a:latin typeface="Arial" panose="020B0604020202020204" pitchFamily="34" charset="0"/>
              </a:rPr>
              <a:t>○ I would like to be more courageous </a:t>
            </a:r>
          </a:p>
          <a:p>
            <a:r>
              <a:rPr lang="en-US" b="0" i="0" dirty="0">
                <a:effectLst/>
                <a:latin typeface="Arial" panose="020B0604020202020204" pitchFamily="34" charset="0"/>
              </a:rPr>
              <a:t>○ I want to have more curiosity with people I don’t understand</a:t>
            </a:r>
          </a:p>
          <a:p>
            <a:r>
              <a:rPr lang="en-US" b="0" i="0" dirty="0">
                <a:effectLst/>
                <a:latin typeface="Arial" panose="020B0604020202020204" pitchFamily="34" charset="0"/>
              </a:rPr>
              <a:t>○ I avoid conflict </a:t>
            </a:r>
          </a:p>
          <a:p>
            <a:r>
              <a:rPr lang="en-US" b="0" i="0" dirty="0">
                <a:effectLst/>
                <a:latin typeface="Arial" panose="020B0604020202020204" pitchFamily="34" charset="0"/>
              </a:rPr>
              <a:t>○ I wish I wasn’t so passive </a:t>
            </a:r>
          </a:p>
          <a:p>
            <a:r>
              <a:rPr lang="en-US" b="0" i="0" dirty="0">
                <a:effectLst/>
                <a:latin typeface="Arial" panose="020B0604020202020204" pitchFamily="34" charset="0"/>
              </a:rPr>
              <a:t>○ I feel burdened by all the unrest in the world </a:t>
            </a:r>
          </a:p>
          <a:p>
            <a:r>
              <a:rPr lang="en-US" b="0" i="0" dirty="0">
                <a:effectLst/>
                <a:latin typeface="Arial" panose="020B0604020202020204" pitchFamily="34" charset="0"/>
              </a:rPr>
              <a:t>○ I would like to learn more about how my family and culture( s) impacts me today </a:t>
            </a:r>
          </a:p>
          <a:p>
            <a:r>
              <a:rPr lang="en-US" b="0" i="0" dirty="0">
                <a:effectLst/>
                <a:latin typeface="Arial" panose="020B0604020202020204" pitchFamily="34" charset="0"/>
              </a:rPr>
              <a:t>○ I have behaviors or habits I would like to change</a:t>
            </a:r>
            <a:endParaRPr lang="en-US" dirty="0">
              <a:latin typeface="Arial" panose="020B0604020202020204" pitchFamily="34" charset="0"/>
            </a:endParaRPr>
          </a:p>
          <a:p>
            <a:r>
              <a:rPr lang="en-US" b="0" i="0" dirty="0">
                <a:effectLst/>
                <a:latin typeface="Arial" panose="020B0604020202020204" pitchFamily="34" charset="0"/>
              </a:rPr>
              <a:t>○ I desire to be a more confident leader”</a:t>
            </a:r>
            <a:br>
              <a:rPr lang="en-US" dirty="0"/>
            </a:br>
            <a:endParaRPr lang="en-CA" dirty="0"/>
          </a:p>
        </p:txBody>
      </p:sp>
      <p:sp>
        <p:nvSpPr>
          <p:cNvPr id="4" name="TextBox 3">
            <a:extLst>
              <a:ext uri="{FF2B5EF4-FFF2-40B4-BE49-F238E27FC236}">
                <a16:creationId xmlns:a16="http://schemas.microsoft.com/office/drawing/2014/main" id="{F68C935E-13F7-F48E-D493-0DD18BE27285}"/>
              </a:ext>
            </a:extLst>
          </p:cNvPr>
          <p:cNvSpPr txBox="1"/>
          <p:nvPr/>
        </p:nvSpPr>
        <p:spPr>
          <a:xfrm>
            <a:off x="3048000" y="0"/>
            <a:ext cx="6096000" cy="523220"/>
          </a:xfrm>
          <a:prstGeom prst="rect">
            <a:avLst/>
          </a:prstGeom>
          <a:noFill/>
        </p:spPr>
        <p:txBody>
          <a:bodyPr wrap="square">
            <a:spAutoFit/>
          </a:bodyPr>
          <a:lstStyle/>
          <a:p>
            <a:r>
              <a:rPr lang="en-US" sz="1800" b="0" i="0" dirty="0">
                <a:solidFill>
                  <a:schemeClr val="bg1"/>
                </a:solidFill>
                <a:effectLst/>
                <a:latin typeface="Arial" panose="020B0604020202020204" pitchFamily="34" charset="0"/>
              </a:rPr>
              <a:t> </a:t>
            </a:r>
            <a:r>
              <a:rPr lang="en-US" sz="2800" b="0" i="0" dirty="0">
                <a:solidFill>
                  <a:schemeClr val="bg1"/>
                </a:solidFill>
                <a:effectLst/>
                <a:latin typeface="Arial" panose="020B0604020202020204" pitchFamily="34" charset="0"/>
              </a:rPr>
              <a:t>YOUR IFS SELF-ASSESSMENT  </a:t>
            </a:r>
            <a:endParaRPr lang="en-CA" sz="2800" dirty="0"/>
          </a:p>
        </p:txBody>
      </p:sp>
    </p:spTree>
    <p:extLst>
      <p:ext uri="{BB962C8B-B14F-4D97-AF65-F5344CB8AC3E}">
        <p14:creationId xmlns:p14="http://schemas.microsoft.com/office/powerpoint/2010/main" val="20304775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F3BBD5-DC50-A9F2-C153-4E8BBE5C3F56}"/>
              </a:ext>
            </a:extLst>
          </p:cNvPr>
          <p:cNvSpPr txBox="1"/>
          <p:nvPr/>
        </p:nvSpPr>
        <p:spPr>
          <a:xfrm>
            <a:off x="250371" y="177578"/>
            <a:ext cx="11691258" cy="6247864"/>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SECTION 2 GETTING TO KNOW YOUR SELF &amp; PARTS  P.17</a:t>
            </a:r>
          </a:p>
          <a:p>
            <a:r>
              <a:rPr lang="en-US" sz="2400" b="0" i="0" dirty="0">
                <a:solidFill>
                  <a:srgbClr val="222222"/>
                </a:solidFill>
                <a:effectLst/>
                <a:latin typeface="Arial" panose="020B0604020202020204" pitchFamily="34" charset="0"/>
              </a:rPr>
              <a:t> </a:t>
            </a:r>
            <a:endParaRPr lang="en-US" sz="2400" dirty="0">
              <a:solidFill>
                <a:schemeClr val="bg1"/>
              </a:solidFill>
              <a:latin typeface="Arial" panose="020B0604020202020204" pitchFamily="34" charset="0"/>
            </a:endParaRPr>
          </a:p>
          <a:p>
            <a:r>
              <a:rPr lang="en-US" sz="2400" b="0" i="0" dirty="0">
                <a:solidFill>
                  <a:schemeClr val="bg1"/>
                </a:solidFill>
                <a:effectLst/>
                <a:latin typeface="Arial" panose="020B0604020202020204" pitchFamily="34" charset="0"/>
              </a:rPr>
              <a:t>     An Invitation to Go Within (do this on your own as you’re working the material)</a:t>
            </a:r>
          </a:p>
          <a:p>
            <a:pPr marL="285750" indent="-285750">
              <a:buFont typeface="Arial" panose="020B0604020202020204" pitchFamily="34" charset="0"/>
              <a:buChar char="•"/>
            </a:pPr>
            <a:endParaRPr lang="en-US" sz="2400" dirty="0">
              <a:solidFill>
                <a:schemeClr val="bg1"/>
              </a:solidFill>
              <a:latin typeface="Arial" panose="020B0604020202020204" pitchFamily="34" charset="0"/>
            </a:endParaRPr>
          </a:p>
          <a:p>
            <a:pPr marL="285750" indent="-285750">
              <a:buFont typeface="Arial" panose="020B0604020202020204" pitchFamily="34" charset="0"/>
              <a:buChar char="•"/>
            </a:pPr>
            <a:r>
              <a:rPr lang="en-US" sz="2000" b="0" i="0" dirty="0">
                <a:effectLst/>
                <a:latin typeface="Arial" panose="020B0604020202020204" pitchFamily="34" charset="0"/>
              </a:rPr>
              <a:t>There are many ways to tell your Self from your parts. In this section you will get to practice some common ways to distinguish the two. </a:t>
            </a:r>
          </a:p>
          <a:p>
            <a:pPr marL="285750" indent="-285750">
              <a:buFont typeface="Arial" panose="020B0604020202020204" pitchFamily="34" charset="0"/>
              <a:buChar char="•"/>
            </a:pPr>
            <a:r>
              <a:rPr lang="en-US" sz="2000" b="0" i="0" dirty="0">
                <a:effectLst/>
                <a:latin typeface="Arial" panose="020B0604020202020204" pitchFamily="34" charset="0"/>
              </a:rPr>
              <a:t>To get to know your Self and parts, you will need to become familiar with going inside yourself. You can follow the guide here to practice going inside:</a:t>
            </a:r>
          </a:p>
          <a:p>
            <a:r>
              <a:rPr lang="en-US" sz="2000" b="0" i="0" dirty="0">
                <a:effectLst/>
                <a:latin typeface="Arial" panose="020B0604020202020204" pitchFamily="34" charset="0"/>
              </a:rPr>
              <a:t> </a:t>
            </a:r>
          </a:p>
          <a:p>
            <a:pPr marL="285750" indent="-285750">
              <a:buFont typeface="Arial" panose="020B0604020202020204" pitchFamily="34" charset="0"/>
              <a:buChar char="•"/>
            </a:pPr>
            <a:r>
              <a:rPr lang="en-US" sz="2000" b="0" i="0" dirty="0">
                <a:effectLst/>
                <a:latin typeface="Arial" panose="020B0604020202020204" pitchFamily="34" charset="0"/>
              </a:rPr>
              <a:t>Find an inviting space or a comfy chair. </a:t>
            </a:r>
          </a:p>
          <a:p>
            <a:pPr marL="285750" indent="-285750">
              <a:buFont typeface="Arial" panose="020B0604020202020204" pitchFamily="34" charset="0"/>
              <a:buChar char="•"/>
            </a:pPr>
            <a:r>
              <a:rPr lang="en-US" sz="2000" b="0" i="0" dirty="0">
                <a:effectLst/>
                <a:latin typeface="Arial" panose="020B0604020202020204" pitchFamily="34" charset="0"/>
              </a:rPr>
              <a:t>Close your eyes to remove any distractions. </a:t>
            </a:r>
          </a:p>
          <a:p>
            <a:pPr marL="285750" indent="-285750">
              <a:buFont typeface="Arial" panose="020B0604020202020204" pitchFamily="34" charset="0"/>
              <a:buChar char="•"/>
            </a:pPr>
            <a:r>
              <a:rPr lang="en-US" sz="2000" b="0" i="0" dirty="0">
                <a:effectLst/>
                <a:latin typeface="Arial" panose="020B0604020202020204" pitchFamily="34" charset="0"/>
              </a:rPr>
              <a:t>Take a few deep breaths. </a:t>
            </a:r>
          </a:p>
          <a:p>
            <a:pPr marL="285750" indent="-285750">
              <a:buFont typeface="Arial" panose="020B0604020202020204" pitchFamily="34" charset="0"/>
              <a:buChar char="•"/>
            </a:pPr>
            <a:r>
              <a:rPr lang="en-US" sz="2000" b="0" i="0" dirty="0">
                <a:effectLst/>
                <a:latin typeface="Arial" panose="020B0604020202020204" pitchFamily="34" charset="0"/>
              </a:rPr>
              <a:t>Notice what comes up inside you. Are there certain thoughts, emotions, sensations, or parts that show up? Are there nervous parts? Impatient parts? Agitated or indifferent parts? Skeptical or hopeless parts? Let them know they are all welcome. </a:t>
            </a:r>
          </a:p>
          <a:p>
            <a:pPr marL="285750" indent="-285750">
              <a:buFont typeface="Arial" panose="020B0604020202020204" pitchFamily="34" charset="0"/>
              <a:buChar char="•"/>
            </a:pPr>
            <a:r>
              <a:rPr lang="en-US" sz="2000" b="0" i="0" dirty="0">
                <a:effectLst/>
                <a:latin typeface="Arial" panose="020B0604020202020204" pitchFamily="34" charset="0"/>
              </a:rPr>
              <a:t>Focus on each part one by one to see which parts may be present in your internal system. </a:t>
            </a:r>
          </a:p>
          <a:p>
            <a:pPr marL="285750" indent="-285750">
              <a:buFont typeface="Arial" panose="020B0604020202020204" pitchFamily="34" charset="0"/>
              <a:buChar char="•"/>
            </a:pPr>
            <a:r>
              <a:rPr lang="en-US" sz="2000" b="0" i="0" dirty="0">
                <a:effectLst/>
                <a:latin typeface="Arial" panose="020B0604020202020204" pitchFamily="34" charset="0"/>
              </a:rPr>
              <a:t>Move to curiosity. Stay open to any part or feeling that shows up. </a:t>
            </a:r>
          </a:p>
          <a:p>
            <a:pPr marL="285750" indent="-285750">
              <a:buFont typeface="Arial" panose="020B0604020202020204" pitchFamily="34" charset="0"/>
              <a:buChar char="•"/>
            </a:pPr>
            <a:r>
              <a:rPr lang="en-US" sz="2000" b="0" i="0" dirty="0">
                <a:effectLst/>
                <a:latin typeface="Arial" panose="020B0604020202020204" pitchFamily="34" charset="0"/>
              </a:rPr>
              <a:t>When you’re ready, come back to the outer world and open your eyes. → Take five minutes to try these prompts for going inside. When you’re done, answer the following questions</a:t>
            </a:r>
            <a:endParaRPr lang="en-CA" sz="2000" dirty="0"/>
          </a:p>
        </p:txBody>
      </p:sp>
    </p:spTree>
    <p:extLst>
      <p:ext uri="{BB962C8B-B14F-4D97-AF65-F5344CB8AC3E}">
        <p14:creationId xmlns:p14="http://schemas.microsoft.com/office/powerpoint/2010/main" val="15845306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5D4837-D6C7-4A55-C5C6-5164F089AC9E}"/>
              </a:ext>
            </a:extLst>
          </p:cNvPr>
          <p:cNvSpPr txBox="1"/>
          <p:nvPr/>
        </p:nvSpPr>
        <p:spPr>
          <a:xfrm>
            <a:off x="195943" y="781918"/>
            <a:ext cx="11800114" cy="461665"/>
          </a:xfrm>
          <a:prstGeom prst="rect">
            <a:avLst/>
          </a:prstGeom>
          <a:noFill/>
        </p:spPr>
        <p:txBody>
          <a:bodyPr wrap="square">
            <a:spAutoFit/>
          </a:bodyPr>
          <a:lstStyle/>
          <a:p>
            <a:pPr marL="285750" indent="-285750">
              <a:buFont typeface="Arial" panose="020B0604020202020204" pitchFamily="34" charset="0"/>
              <a:buChar char="•"/>
            </a:pPr>
            <a:r>
              <a:rPr lang="en-US" sz="2400" b="0" i="0" dirty="0">
                <a:effectLst/>
                <a:latin typeface="Arial" panose="020B0604020202020204" pitchFamily="34" charset="0"/>
              </a:rPr>
              <a:t>Did it feel comfortable or uncomfortable for you to go inside?</a:t>
            </a:r>
            <a:endParaRPr lang="en-CA" sz="2400" dirty="0"/>
          </a:p>
        </p:txBody>
      </p:sp>
      <p:sp>
        <p:nvSpPr>
          <p:cNvPr id="5" name="TextBox 4">
            <a:extLst>
              <a:ext uri="{FF2B5EF4-FFF2-40B4-BE49-F238E27FC236}">
                <a16:creationId xmlns:a16="http://schemas.microsoft.com/office/drawing/2014/main" id="{3A580D3A-63C7-9DA6-A2E8-D1A286BAF327}"/>
              </a:ext>
            </a:extLst>
          </p:cNvPr>
          <p:cNvSpPr txBox="1"/>
          <p:nvPr/>
        </p:nvSpPr>
        <p:spPr>
          <a:xfrm>
            <a:off x="108857" y="2082577"/>
            <a:ext cx="11680371" cy="1200329"/>
          </a:xfrm>
          <a:prstGeom prst="rect">
            <a:avLst/>
          </a:prstGeom>
          <a:noFill/>
        </p:spPr>
        <p:txBody>
          <a:bodyPr wrap="square">
            <a:spAutoFit/>
          </a:bodyPr>
          <a:lstStyle/>
          <a:p>
            <a:pPr marL="285750" indent="-285750">
              <a:buFont typeface="Arial" panose="020B0604020202020204" pitchFamily="34" charset="0"/>
              <a:buChar char="•"/>
            </a:pPr>
            <a:r>
              <a:rPr lang="en-US" sz="2400" b="0" i="0" dirty="0">
                <a:effectLst/>
                <a:latin typeface="Arial" panose="020B0604020202020204" pitchFamily="34" charset="0"/>
              </a:rPr>
              <a:t>What thoughts, feelings, or sensations came up, if any? If nothing came up for you, that’s okay too. This is just the beginning. Follow the guides and prompts in the rest of the workbook and trust the process.</a:t>
            </a:r>
            <a:endParaRPr lang="en-CA" sz="2400" dirty="0"/>
          </a:p>
        </p:txBody>
      </p:sp>
    </p:spTree>
    <p:extLst>
      <p:ext uri="{BB962C8B-B14F-4D97-AF65-F5344CB8AC3E}">
        <p14:creationId xmlns:p14="http://schemas.microsoft.com/office/powerpoint/2010/main" val="70921393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0E0C9-60E1-093F-36F6-30C751B8F7DD}"/>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8AC6E8F8-49B5-90E3-D481-D7E5635A4302}"/>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D2F665CB-2864-BF1E-09A8-D9A2087E08CD}"/>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10D9AB9C-B59E-2548-55EA-C62CD4D9F80A}"/>
              </a:ext>
            </a:extLst>
          </p:cNvPr>
          <p:cNvSpPr txBox="1"/>
          <p:nvPr/>
        </p:nvSpPr>
        <p:spPr>
          <a:xfrm>
            <a:off x="751115" y="544677"/>
            <a:ext cx="11027227"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YOUR SELF &amp; PARTS P. 17 </a:t>
            </a:r>
          </a:p>
        </p:txBody>
      </p:sp>
    </p:spTree>
    <p:extLst>
      <p:ext uri="{BB962C8B-B14F-4D97-AF65-F5344CB8AC3E}">
        <p14:creationId xmlns:p14="http://schemas.microsoft.com/office/powerpoint/2010/main" val="21066154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A4BCA-004E-15F3-585A-121C40DFFB6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918FD84-212B-5327-D180-FE20A43369BD}"/>
              </a:ext>
            </a:extLst>
          </p:cNvPr>
          <p:cNvSpPr txBox="1"/>
          <p:nvPr/>
        </p:nvSpPr>
        <p:spPr>
          <a:xfrm>
            <a:off x="195943" y="0"/>
            <a:ext cx="11800114" cy="1015663"/>
          </a:xfrm>
          <a:prstGeom prst="rect">
            <a:avLst/>
          </a:prstGeom>
          <a:noFill/>
        </p:spPr>
        <p:txBody>
          <a:bodyPr wrap="square">
            <a:spAutoFit/>
          </a:bodyPr>
          <a:lstStyle/>
          <a:p>
            <a:pPr marL="285750" indent="-285750">
              <a:buFont typeface="Arial" panose="020B0604020202020204" pitchFamily="34" charset="0"/>
              <a:buChar char="•"/>
            </a:pPr>
            <a:r>
              <a:rPr lang="en-US" sz="2000" b="0" i="0" dirty="0">
                <a:effectLst/>
                <a:latin typeface="Arial" panose="020B0604020202020204" pitchFamily="34" charset="0"/>
              </a:rPr>
              <a:t>Did it feel comfortable or uncomfortable for you to go inside?</a:t>
            </a:r>
          </a:p>
          <a:p>
            <a:pPr marL="285750" indent="-285750">
              <a:buFont typeface="Arial" panose="020B0604020202020204" pitchFamily="34" charset="0"/>
              <a:buChar char="•"/>
            </a:pPr>
            <a:endParaRPr lang="en-US" sz="2000" b="0" i="0" dirty="0">
              <a:effectLst/>
              <a:latin typeface="Arial" panose="020B0604020202020204" pitchFamily="34" charset="0"/>
            </a:endParaRPr>
          </a:p>
          <a:p>
            <a:pPr marL="285750" indent="-285750">
              <a:buFont typeface="Arial" panose="020B0604020202020204" pitchFamily="34" charset="0"/>
              <a:buChar char="•"/>
            </a:pPr>
            <a:r>
              <a:rPr lang="en-US" sz="2000" dirty="0">
                <a:solidFill>
                  <a:schemeClr val="bg1"/>
                </a:solidFill>
                <a:latin typeface="Arial" panose="020B0604020202020204" pitchFamily="34" charset="0"/>
              </a:rPr>
              <a:t>Luis</a:t>
            </a:r>
            <a:r>
              <a:rPr lang="en-US" sz="2000" dirty="0">
                <a:latin typeface="Arial" panose="020B0604020202020204" pitchFamily="34" charset="0"/>
              </a:rPr>
              <a:t>- neither comfortable or uncomfortable</a:t>
            </a:r>
            <a:endParaRPr lang="en-CA" sz="2000" dirty="0"/>
          </a:p>
        </p:txBody>
      </p:sp>
      <p:sp>
        <p:nvSpPr>
          <p:cNvPr id="5" name="TextBox 4">
            <a:extLst>
              <a:ext uri="{FF2B5EF4-FFF2-40B4-BE49-F238E27FC236}">
                <a16:creationId xmlns:a16="http://schemas.microsoft.com/office/drawing/2014/main" id="{6E34AA23-6A74-FD84-FE98-BCD5E8F76ED0}"/>
              </a:ext>
            </a:extLst>
          </p:cNvPr>
          <p:cNvSpPr txBox="1"/>
          <p:nvPr/>
        </p:nvSpPr>
        <p:spPr>
          <a:xfrm>
            <a:off x="36938" y="1301742"/>
            <a:ext cx="11680371" cy="5632311"/>
          </a:xfrm>
          <a:prstGeom prst="rect">
            <a:avLst/>
          </a:prstGeom>
          <a:noFill/>
        </p:spPr>
        <p:txBody>
          <a:bodyPr wrap="square">
            <a:spAutoFit/>
          </a:bodyPr>
          <a:lstStyle/>
          <a:p>
            <a:pPr marL="285750" indent="-285750">
              <a:buFont typeface="Arial" panose="020B0604020202020204" pitchFamily="34" charset="0"/>
              <a:buChar char="•"/>
            </a:pPr>
            <a:r>
              <a:rPr lang="en-US" sz="2000" b="0" i="0" dirty="0">
                <a:effectLst/>
                <a:latin typeface="Arial" panose="020B0604020202020204" pitchFamily="34" charset="0"/>
              </a:rPr>
              <a:t>What thoughts, feelings, or sensations came up, if any? If nothing came up for you, that’s okay too. This is just the beginning. Follow the guides and prompts in the rest of the workbook and trust the process.</a:t>
            </a:r>
          </a:p>
          <a:p>
            <a:pPr marL="285750" indent="-285750">
              <a:buFont typeface="Arial" panose="020B0604020202020204" pitchFamily="34" charset="0"/>
              <a:buChar char="•"/>
            </a:pPr>
            <a:endParaRPr lang="en-US" sz="2000" dirty="0">
              <a:solidFill>
                <a:srgbClr val="222222"/>
              </a:solidFill>
              <a:latin typeface="Arial" panose="020B0604020202020204" pitchFamily="34" charset="0"/>
            </a:endParaRPr>
          </a:p>
          <a:p>
            <a:pPr marL="285750" indent="-285750">
              <a:buFont typeface="Arial" panose="020B0604020202020204" pitchFamily="34" charset="0"/>
              <a:buChar char="•"/>
            </a:pPr>
            <a:r>
              <a:rPr lang="en-US" sz="2000" dirty="0">
                <a:solidFill>
                  <a:schemeClr val="bg1"/>
                </a:solidFill>
                <a:latin typeface="Arial" panose="020B0604020202020204" pitchFamily="34" charset="0"/>
              </a:rPr>
              <a:t>Luis</a:t>
            </a:r>
            <a:r>
              <a:rPr lang="en-US" sz="2000" dirty="0">
                <a:latin typeface="Arial" panose="020B0604020202020204" pitchFamily="34" charset="0"/>
              </a:rPr>
              <a:t>-This exercise brought up material that I thought I could explore using AI. Here’s the dialogue I engaged in: </a:t>
            </a:r>
          </a:p>
          <a:p>
            <a:pPr marL="285750" indent="-285750">
              <a:buFont typeface="Arial" panose="020B0604020202020204" pitchFamily="34" charset="0"/>
              <a:buChar char="•"/>
            </a:pPr>
            <a:endParaRPr lang="en-US" sz="2000" dirty="0">
              <a:solidFill>
                <a:srgbClr val="222222"/>
              </a:solidFill>
              <a:latin typeface="Arial" panose="020B0604020202020204" pitchFamily="34" charset="0"/>
            </a:endParaRPr>
          </a:p>
          <a:p>
            <a:pPr marL="285750" indent="-285750">
              <a:buFont typeface="Arial" panose="020B0604020202020204" pitchFamily="34" charset="0"/>
              <a:buChar char="•"/>
            </a:pPr>
            <a:r>
              <a:rPr lang="en-US" sz="2000" dirty="0">
                <a:solidFill>
                  <a:srgbClr val="222222"/>
                </a:solidFill>
                <a:latin typeface="Arial" panose="020B0604020202020204" pitchFamily="34" charset="0"/>
              </a:rPr>
              <a:t>Luis- </a:t>
            </a:r>
            <a:r>
              <a:rPr lang="en-US" sz="2000" b="0" i="0" dirty="0">
                <a:effectLst/>
                <a:latin typeface="Arial" panose="020B0604020202020204" pitchFamily="34" charset="0"/>
              </a:rPr>
              <a:t>Can you help me to explore one of my internal family systems protectors?</a:t>
            </a:r>
          </a:p>
          <a:p>
            <a:r>
              <a:rPr lang="en-US" sz="2000" b="0" i="0" dirty="0">
                <a:effectLst/>
                <a:latin typeface="Arial" panose="020B0604020202020204" pitchFamily="34" charset="0"/>
              </a:rPr>
              <a:t> </a:t>
            </a:r>
          </a:p>
          <a:p>
            <a:pPr marL="285750" indent="-285750">
              <a:buFont typeface="Arial" panose="020B0604020202020204" pitchFamily="34" charset="0"/>
              <a:buChar char="•"/>
            </a:pPr>
            <a:r>
              <a:rPr lang="en-US" sz="2000" dirty="0">
                <a:solidFill>
                  <a:schemeClr val="bg1"/>
                </a:solidFill>
                <a:latin typeface="Arial" panose="020B0604020202020204" pitchFamily="34" charset="0"/>
              </a:rPr>
              <a:t>AI- </a:t>
            </a:r>
            <a:r>
              <a:rPr lang="en-US" sz="2000" b="0" i="0" dirty="0">
                <a:effectLst/>
                <a:latin typeface="Arial" panose="020B0604020202020204" pitchFamily="34" charset="0"/>
              </a:rPr>
              <a:t>Absolutely, I’d be honored to help you explore one of your IFS protectors. Let’s approach this gently and with curiosity.</a:t>
            </a:r>
            <a:br>
              <a:rPr lang="en-US" sz="2000" dirty="0"/>
            </a:br>
            <a:br>
              <a:rPr lang="en-US" sz="2000" dirty="0"/>
            </a:br>
            <a:r>
              <a:rPr lang="en-US" sz="2000" b="0" i="0" dirty="0">
                <a:effectLst/>
                <a:latin typeface="Arial" panose="020B0604020202020204" pitchFamily="34" charset="0"/>
              </a:rPr>
              <a:t>To begin, could you tell me which part you’d like to explore today? For example:</a:t>
            </a:r>
            <a:br>
              <a:rPr lang="en-US" sz="2000" dirty="0"/>
            </a:br>
            <a:r>
              <a:rPr lang="en-US" sz="2000" b="0" i="0" dirty="0">
                <a:effectLst/>
                <a:latin typeface="Arial" panose="020B0604020202020204" pitchFamily="34" charset="0"/>
              </a:rPr>
              <a:t>• Is it a manager, firefighter, or exile protector?</a:t>
            </a:r>
            <a:br>
              <a:rPr lang="en-US" sz="2000" dirty="0"/>
            </a:br>
            <a:r>
              <a:rPr lang="en-US" sz="2000" b="0" i="0" dirty="0">
                <a:effectLst/>
                <a:latin typeface="Arial" panose="020B0604020202020204" pitchFamily="34" charset="0"/>
              </a:rPr>
              <a:t>• When does this part usually show up?</a:t>
            </a:r>
            <a:br>
              <a:rPr lang="en-US" sz="2000" dirty="0"/>
            </a:br>
            <a:r>
              <a:rPr lang="en-US" sz="2000" b="0" i="0" dirty="0">
                <a:effectLst/>
                <a:latin typeface="Arial" panose="020B0604020202020204" pitchFamily="34" charset="0"/>
              </a:rPr>
              <a:t>• What does it feel like or say when it’s active?</a:t>
            </a:r>
            <a:br>
              <a:rPr lang="en-US" sz="2000" dirty="0"/>
            </a:br>
            <a:br>
              <a:rPr lang="en-US" sz="2000" dirty="0"/>
            </a:br>
            <a:r>
              <a:rPr lang="en-US" sz="2000" b="0" i="0" dirty="0">
                <a:effectLst/>
                <a:latin typeface="Arial" panose="020B0604020202020204" pitchFamily="34" charset="0"/>
              </a:rPr>
              <a:t>You can also just describe the feeling, thought pattern, or situation, and I’ll help you from there. </a:t>
            </a:r>
            <a:endParaRPr lang="en-CA" sz="2000" dirty="0">
              <a:solidFill>
                <a:schemeClr val="bg1"/>
              </a:solidFill>
            </a:endParaRPr>
          </a:p>
        </p:txBody>
      </p:sp>
    </p:spTree>
    <p:extLst>
      <p:ext uri="{BB962C8B-B14F-4D97-AF65-F5344CB8AC3E}">
        <p14:creationId xmlns:p14="http://schemas.microsoft.com/office/powerpoint/2010/main" val="11315763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CEB07F-E789-B48F-EE80-D4E83D2CE7AC}"/>
              </a:ext>
            </a:extLst>
          </p:cNvPr>
          <p:cNvSpPr txBox="1"/>
          <p:nvPr/>
        </p:nvSpPr>
        <p:spPr>
          <a:xfrm>
            <a:off x="0" y="0"/>
            <a:ext cx="12099533" cy="5601533"/>
          </a:xfrm>
          <a:prstGeom prst="rect">
            <a:avLst/>
          </a:prstGeom>
          <a:noFill/>
        </p:spPr>
        <p:txBody>
          <a:bodyPr wrap="square">
            <a:spAutoFit/>
          </a:bodyPr>
          <a:lstStyle/>
          <a:p>
            <a:r>
              <a:rPr lang="en-US" sz="2000" b="0" i="0" dirty="0">
                <a:solidFill>
                  <a:schemeClr val="bg1"/>
                </a:solidFill>
                <a:effectLst/>
                <a:latin typeface="Arial" panose="020B0604020202020204" pitchFamily="34" charset="0"/>
                <a:cs typeface="Arial" panose="020B0604020202020204" pitchFamily="34" charset="0"/>
              </a:rPr>
              <a:t>Luis</a:t>
            </a:r>
            <a:r>
              <a:rPr lang="en-US" sz="2000" b="0" i="0" dirty="0">
                <a:effectLst/>
                <a:latin typeface="Arial" panose="020B0604020202020204" pitchFamily="34" charset="0"/>
                <a:cs typeface="Arial" panose="020B0604020202020204" pitchFamily="34" charset="0"/>
              </a:rPr>
              <a:t>- I think it's an avoidant part. It recoils at sentimentality. It wants to be tough. It disdains weakness. It sees illness as feigning, selfishness and loss of control. It is tough and thinks it can do anything and looks down on others that are less tough. It's angry at the world because it sees </a:t>
            </a:r>
            <a:r>
              <a:rPr lang="en-US" sz="2000" dirty="0">
                <a:latin typeface="Arial" panose="020B0604020202020204" pitchFamily="34" charset="0"/>
                <a:cs typeface="Arial" panose="020B0604020202020204" pitchFamily="34" charset="0"/>
              </a:rPr>
              <a:t>much of</a:t>
            </a:r>
            <a:r>
              <a:rPr lang="en-US" sz="2000" b="0" i="0" dirty="0">
                <a:effectLst/>
                <a:latin typeface="Arial" panose="020B0604020202020204" pitchFamily="34" charset="0"/>
                <a:cs typeface="Arial" panose="020B0604020202020204" pitchFamily="34" charset="0"/>
              </a:rPr>
              <a:t> world as putting its first world needs above those who are really suffering. It has also given up on people and doesn't need anyone. I</a:t>
            </a:r>
            <a:r>
              <a:rPr lang="en-US" sz="2000" dirty="0">
                <a:latin typeface="Arial" panose="020B0604020202020204" pitchFamily="34" charset="0"/>
                <a:cs typeface="Arial" panose="020B0604020202020204" pitchFamily="34" charset="0"/>
              </a:rPr>
              <a:t>t’s</a:t>
            </a:r>
            <a:r>
              <a:rPr lang="en-US" sz="2000" b="0" i="0" dirty="0">
                <a:effectLst/>
                <a:latin typeface="Arial" panose="020B0604020202020204" pitchFamily="34" charset="0"/>
                <a:cs typeface="Arial" panose="020B0604020202020204" pitchFamily="34" charset="0"/>
              </a:rPr>
              <a:t> Teflon. It </a:t>
            </a:r>
            <a:r>
              <a:rPr lang="en-US" sz="2000" dirty="0">
                <a:latin typeface="Arial" panose="020B0604020202020204" pitchFamily="34" charset="0"/>
                <a:cs typeface="Arial" panose="020B0604020202020204" pitchFamily="34" charset="0"/>
              </a:rPr>
              <a:t>protects a</a:t>
            </a:r>
            <a:r>
              <a:rPr lang="en-US" sz="2000" b="0" i="0" dirty="0">
                <a:effectLst/>
                <a:latin typeface="Arial" panose="020B0604020202020204" pitchFamily="34" charset="0"/>
                <a:cs typeface="Arial" panose="020B0604020202020204" pitchFamily="34" charset="0"/>
              </a:rPr>
              <a:t> neglected </a:t>
            </a:r>
            <a:r>
              <a:rPr lang="en-US" sz="2000" dirty="0">
                <a:latin typeface="Arial" panose="020B0604020202020204" pitchFamily="34" charset="0"/>
                <a:cs typeface="Arial" panose="020B0604020202020204" pitchFamily="34" charset="0"/>
              </a:rPr>
              <a:t>exile</a:t>
            </a:r>
            <a:r>
              <a:rPr lang="en-US" sz="2000" b="0" i="0" dirty="0">
                <a:effectLst/>
                <a:latin typeface="Arial" panose="020B0604020202020204" pitchFamily="34" charset="0"/>
                <a:cs typeface="Arial" panose="020B0604020202020204" pitchFamily="34" charset="0"/>
              </a:rPr>
              <a:t>. </a:t>
            </a:r>
          </a:p>
          <a:p>
            <a:r>
              <a:rPr lang="en-US" sz="2000" b="0" i="0" dirty="0">
                <a:effectLst/>
                <a:latin typeface="Arial" panose="020B0604020202020204" pitchFamily="34" charset="0"/>
                <a:cs typeface="Arial" panose="020B0604020202020204" pitchFamily="34" charset="0"/>
              </a:rPr>
              <a:t>It arose in my childhood. My mother was often physically and almost always emotionally absent and consumed by</a:t>
            </a:r>
            <a:r>
              <a:rPr lang="en-US" sz="2000" dirty="0">
                <a:latin typeface="Arial" panose="020B0604020202020204" pitchFamily="34" charset="0"/>
                <a:cs typeface="Arial" panose="020B0604020202020204" pitchFamily="34" charset="0"/>
              </a:rPr>
              <a:t> </a:t>
            </a:r>
            <a:r>
              <a:rPr lang="en-US" sz="2000" b="0" i="0" dirty="0">
                <a:effectLst/>
                <a:latin typeface="Arial" panose="020B0604020202020204" pitchFamily="34" charset="0"/>
                <a:cs typeface="Arial" panose="020B0604020202020204" pitchFamily="34" charset="0"/>
              </a:rPr>
              <a:t>psychosomatic illnesses. The focus was always on her. She was in great distress and suffering and </a:t>
            </a:r>
            <a:r>
              <a:rPr lang="en-US" sz="2000" dirty="0">
                <a:latin typeface="Arial" panose="020B0604020202020204" pitchFamily="34" charset="0"/>
                <a:cs typeface="Arial" panose="020B0604020202020204" pitchFamily="34" charset="0"/>
              </a:rPr>
              <a:t>did not see how that impacted on me. Now this avoidant protector has no tolerance</a:t>
            </a:r>
            <a:r>
              <a:rPr lang="en-US" sz="2000" b="0" i="0" dirty="0">
                <a:effectLst/>
                <a:latin typeface="Arial" panose="020B0604020202020204" pitchFamily="34" charset="0"/>
                <a:cs typeface="Arial" panose="020B0604020202020204" pitchFamily="34" charset="0"/>
              </a:rPr>
              <a:t> for illness or complaining.</a:t>
            </a:r>
            <a:r>
              <a:rPr lang="en-US" sz="2000" b="0" i="0" dirty="0">
                <a:solidFill>
                  <a:srgbClr val="222222"/>
                </a:solidFill>
                <a:effectLst/>
                <a:latin typeface="Arial" panose="020B0604020202020204" pitchFamily="34" charset="0"/>
                <a:cs typeface="Arial" panose="020B0604020202020204" pitchFamily="34" charset="0"/>
              </a:rPr>
              <a:t> </a:t>
            </a:r>
          </a:p>
          <a:p>
            <a:endParaRPr lang="en-US" sz="2000" dirty="0">
              <a:latin typeface="Arial" panose="020B0604020202020204" pitchFamily="34" charset="0"/>
              <a:cs typeface="Arial" panose="020B0604020202020204" pitchFamily="34" charset="0"/>
            </a:endParaRPr>
          </a:p>
          <a:p>
            <a:pPr>
              <a:buNone/>
            </a:pPr>
            <a:r>
              <a:rPr lang="en-US" sz="2000" dirty="0">
                <a:solidFill>
                  <a:schemeClr val="bg1"/>
                </a:solidFill>
                <a:latin typeface="Arial" panose="020B0604020202020204" pitchFamily="34" charset="0"/>
                <a:cs typeface="Arial" panose="020B0604020202020204" pitchFamily="34" charset="0"/>
              </a:rPr>
              <a:t>AI</a:t>
            </a:r>
            <a:r>
              <a:rPr lang="en-US" sz="2000" dirty="0">
                <a:latin typeface="Arial" panose="020B0604020202020204" pitchFamily="34" charset="0"/>
                <a:cs typeface="Arial" panose="020B0604020202020204" pitchFamily="34" charset="0"/>
              </a:rPr>
              <a:t>-</a:t>
            </a:r>
            <a:r>
              <a:rPr lang="en-US" sz="2000" b="0" i="0" dirty="0">
                <a:effectLst/>
                <a:latin typeface="Arial" panose="020B0604020202020204" pitchFamily="34" charset="0"/>
                <a:cs typeface="Arial" panose="020B0604020202020204" pitchFamily="34" charset="0"/>
              </a:rPr>
              <a:t>Thank you for trusting me with this. What you’re describing is a deeply protective and burdened part, a classic manager, forged in the fires of neglect and emotional inversion. It sounds like it arose early to protect you from the pain of being invisible and having to survive in an environment where expressing need was punished or ignored.</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0" i="0" dirty="0">
                <a:effectLst/>
                <a:latin typeface="Arial" panose="020B0604020202020204" pitchFamily="34" charset="0"/>
                <a:cs typeface="Arial" panose="020B0604020202020204" pitchFamily="34" charset="0"/>
              </a:rPr>
              <a:t>Let’s spend time with this part, not to change it, but to understand and appreciate it. If you’re willing, let’s begin an IFS-style inquiry together. You can read this slowly and pause where it feels right:</a:t>
            </a:r>
          </a:p>
          <a:p>
            <a:pPr>
              <a:buNone/>
            </a:pPr>
            <a:endParaRPr lang="en-US" dirty="0">
              <a:solidFill>
                <a:srgbClr val="222222"/>
              </a:solidFill>
              <a:latin typeface="Arial" panose="020B0604020202020204" pitchFamily="34" charset="0"/>
            </a:endParaRPr>
          </a:p>
        </p:txBody>
      </p:sp>
    </p:spTree>
    <p:extLst>
      <p:ext uri="{BB962C8B-B14F-4D97-AF65-F5344CB8AC3E}">
        <p14:creationId xmlns:p14="http://schemas.microsoft.com/office/powerpoint/2010/main" val="37121561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8BE8E7-0032-F008-356F-A1CE9F2F1DD3}"/>
              </a:ext>
            </a:extLst>
          </p:cNvPr>
          <p:cNvSpPr txBox="1"/>
          <p:nvPr/>
        </p:nvSpPr>
        <p:spPr>
          <a:xfrm>
            <a:off x="102741" y="0"/>
            <a:ext cx="12192000" cy="7417415"/>
          </a:xfrm>
          <a:prstGeom prst="rect">
            <a:avLst/>
          </a:prstGeom>
          <a:noFill/>
        </p:spPr>
        <p:txBody>
          <a:bodyPr wrap="square">
            <a:spAutoFit/>
          </a:bodyPr>
          <a:lstStyle/>
          <a:p>
            <a:r>
              <a:rPr lang="en-US" sz="2000" b="0" i="0" dirty="0">
                <a:solidFill>
                  <a:srgbClr val="222222"/>
                </a:solidFill>
                <a:effectLst/>
                <a:latin typeface="Arial" panose="020B0604020202020204" pitchFamily="34" charset="0"/>
              </a:rPr>
              <a:t>IFS Exploration: The Tough Avoidant Part</a:t>
            </a:r>
            <a:br>
              <a:rPr lang="en-US" sz="2000" dirty="0"/>
            </a:br>
            <a:br>
              <a:rPr lang="en-US" sz="2000" dirty="0"/>
            </a:br>
            <a:r>
              <a:rPr lang="en-US" sz="2000" b="0" i="0" dirty="0">
                <a:effectLst/>
                <a:latin typeface="Arial" panose="020B0604020202020204" pitchFamily="34" charset="0"/>
              </a:rPr>
              <a:t>Take a few breaths. Gently invite the part of you that says, “I don’t need anyone. I’m Teflon.” Let it know you want to get to know it—not to get rid of it, but to hear its story.</a:t>
            </a:r>
            <a:br>
              <a:rPr lang="en-US" sz="2000" dirty="0"/>
            </a:br>
            <a:br>
              <a:rPr lang="en-US" sz="2000" dirty="0"/>
            </a:br>
            <a:r>
              <a:rPr lang="en-US" sz="2000" b="0" i="0" dirty="0">
                <a:effectLst/>
                <a:latin typeface="Arial" panose="020B0604020202020204" pitchFamily="34" charset="0"/>
              </a:rPr>
              <a:t>Now ask:</a:t>
            </a:r>
            <a:br>
              <a:rPr lang="en-US" sz="2000" dirty="0"/>
            </a:br>
            <a:r>
              <a:rPr lang="en-US" sz="2000" b="0" i="0" dirty="0">
                <a:effectLst/>
                <a:latin typeface="Arial" panose="020B0604020202020204" pitchFamily="34" charset="0"/>
              </a:rPr>
              <a:t>1. Where do I sense this part in or around my body?</a:t>
            </a:r>
            <a:br>
              <a:rPr lang="en-US" sz="2000" dirty="0"/>
            </a:br>
            <a:r>
              <a:rPr lang="en-US" sz="2000" b="0" i="0" dirty="0">
                <a:effectLst/>
                <a:latin typeface="Arial" panose="020B0604020202020204" pitchFamily="34" charset="0"/>
              </a:rPr>
              <a:t>• Is it in your chest? Jaw? Arms? Somewhere else?</a:t>
            </a:r>
            <a:br>
              <a:rPr lang="en-US" sz="2000" dirty="0"/>
            </a:br>
            <a:r>
              <a:rPr lang="en-US" sz="2000" b="0" i="0" dirty="0">
                <a:effectLst/>
                <a:latin typeface="Arial" panose="020B0604020202020204" pitchFamily="34" charset="0"/>
              </a:rPr>
              <a:t>• Just notice. No need to change anything. </a:t>
            </a:r>
          </a:p>
          <a:p>
            <a:r>
              <a:rPr lang="en-US" sz="2000" b="0" i="0" dirty="0">
                <a:effectLst/>
                <a:latin typeface="Arial" panose="020B0604020202020204" pitchFamily="34" charset="0"/>
              </a:rPr>
              <a:t>2. How do I feel toward this part right now?</a:t>
            </a:r>
            <a:br>
              <a:rPr lang="en-US" sz="2000" dirty="0"/>
            </a:br>
            <a:r>
              <a:rPr lang="en-US" sz="2000" b="0" i="0" dirty="0">
                <a:effectLst/>
                <a:latin typeface="Arial" panose="020B0604020202020204" pitchFamily="34" charset="0"/>
              </a:rPr>
              <a:t>• Curious? Afraid of it? Grateful? Resentful?</a:t>
            </a:r>
            <a:br>
              <a:rPr lang="en-US" sz="2000" dirty="0"/>
            </a:br>
            <a:r>
              <a:rPr lang="en-US" sz="2000" b="0" i="0" dirty="0">
                <a:effectLst/>
                <a:latin typeface="Arial" panose="020B0604020202020204" pitchFamily="34" charset="0"/>
              </a:rPr>
              <a:t>• If there’s any judgment or fear, gently ask those feelings to step back so that you (your Self) can be present with the part.</a:t>
            </a:r>
            <a:br>
              <a:rPr lang="en-US" sz="2000" dirty="0"/>
            </a:br>
            <a:r>
              <a:rPr lang="en-US" sz="2000" b="0" i="0" dirty="0">
                <a:effectLst/>
                <a:latin typeface="Arial" panose="020B0604020202020204" pitchFamily="34" charset="0"/>
              </a:rPr>
              <a:t>3. Ask the part: What are you afraid would happen if you didn’t do your job?</a:t>
            </a:r>
            <a:br>
              <a:rPr lang="en-US" sz="2000" dirty="0"/>
            </a:br>
            <a:r>
              <a:rPr lang="en-US" sz="2000" b="0" i="0" dirty="0">
                <a:effectLst/>
                <a:latin typeface="Arial" panose="020B0604020202020204" pitchFamily="34" charset="0"/>
              </a:rPr>
              <a:t>• Let the part speak, not with analysis, but in its own voice.</a:t>
            </a:r>
            <a:br>
              <a:rPr lang="en-US" sz="2000" dirty="0"/>
            </a:br>
            <a:r>
              <a:rPr lang="en-US" sz="2000" b="0" i="0" dirty="0">
                <a:effectLst/>
                <a:latin typeface="Arial" panose="020B0604020202020204" pitchFamily="34" charset="0"/>
              </a:rPr>
              <a:t>• What is it protecting you from?</a:t>
            </a:r>
            <a:br>
              <a:rPr lang="en-US" sz="2000" dirty="0"/>
            </a:br>
            <a:r>
              <a:rPr lang="en-US" sz="2000" b="0" i="0" dirty="0">
                <a:effectLst/>
                <a:latin typeface="Arial" panose="020B0604020202020204" pitchFamily="34" charset="0"/>
              </a:rPr>
              <a:t>4. Let the part know: I see how hard you’ve worked. You were just a child, and you stepped up.</a:t>
            </a:r>
            <a:br>
              <a:rPr lang="en-US" sz="2000" dirty="0"/>
            </a:br>
            <a:r>
              <a:rPr lang="en-US" sz="2000" b="0" i="0" dirty="0">
                <a:effectLst/>
                <a:latin typeface="Arial" panose="020B0604020202020204" pitchFamily="34" charset="0"/>
              </a:rPr>
              <a:t>• You might sense that it’s been exhausted, doing this for so long.</a:t>
            </a:r>
            <a:br>
              <a:rPr lang="en-US" sz="2000" dirty="0"/>
            </a:br>
            <a:r>
              <a:rPr lang="en-US" sz="2000" b="0" i="0" dirty="0">
                <a:effectLst/>
                <a:latin typeface="Arial" panose="020B0604020202020204" pitchFamily="34" charset="0"/>
              </a:rPr>
              <a:t>• Ask: What do you want me to know about you that I may have misunderstood?</a:t>
            </a:r>
            <a:br>
              <a:rPr lang="en-US" sz="2000" dirty="0"/>
            </a:br>
            <a:r>
              <a:rPr lang="en-US" sz="2000" b="0" i="0" dirty="0">
                <a:effectLst/>
                <a:latin typeface="Arial" panose="020B0604020202020204" pitchFamily="34" charset="0"/>
              </a:rPr>
              <a:t>5. If it feels safe, gently ask: What do you need from me now?</a:t>
            </a:r>
            <a:br>
              <a:rPr lang="en-US" sz="2000" dirty="0"/>
            </a:br>
            <a:r>
              <a:rPr lang="en-US" sz="2000" b="0" i="0" dirty="0">
                <a:effectLst/>
                <a:latin typeface="Arial" panose="020B0604020202020204" pitchFamily="34" charset="0"/>
              </a:rPr>
              <a:t>• Sometimes these parts just want acknowledgment or reassurance that you’re not going to abandon them—or the exile they protect.</a:t>
            </a:r>
          </a:p>
          <a:p>
            <a:pPr>
              <a:buNone/>
            </a:pPr>
            <a:br>
              <a:rPr lang="en-US" sz="1800" dirty="0"/>
            </a:br>
            <a:endParaRPr lang="en-CA" sz="1800" dirty="0"/>
          </a:p>
        </p:txBody>
      </p:sp>
    </p:spTree>
    <p:extLst>
      <p:ext uri="{BB962C8B-B14F-4D97-AF65-F5344CB8AC3E}">
        <p14:creationId xmlns:p14="http://schemas.microsoft.com/office/powerpoint/2010/main" val="32722146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653799-3497-E980-5CD3-A85847E544FD}"/>
              </a:ext>
            </a:extLst>
          </p:cNvPr>
          <p:cNvSpPr txBox="1"/>
          <p:nvPr/>
        </p:nvSpPr>
        <p:spPr>
          <a:xfrm>
            <a:off x="0" y="0"/>
            <a:ext cx="12192000" cy="7248138"/>
          </a:xfrm>
          <a:prstGeom prst="rect">
            <a:avLst/>
          </a:prstGeom>
          <a:noFill/>
        </p:spPr>
        <p:txBody>
          <a:bodyPr wrap="square">
            <a:spAutoFit/>
          </a:bodyPr>
          <a:lstStyle/>
          <a:p>
            <a:r>
              <a:rPr lang="en-US" sz="2200" b="0" i="0" dirty="0">
                <a:effectLst/>
                <a:latin typeface="Arial" panose="020B0604020202020204" pitchFamily="34" charset="0"/>
              </a:rPr>
              <a:t>This part learned to be strong because weakness wasn’t allowed. It didn’t have time for sentimentality because sentimentality didn’t get fed. But underneath its armor is the tender one it protects—the part that learned early that his pain never mattered.</a:t>
            </a:r>
            <a:br>
              <a:rPr lang="en-US" sz="2200" dirty="0"/>
            </a:br>
            <a:br>
              <a:rPr lang="en-US" sz="2200" dirty="0"/>
            </a:br>
            <a:r>
              <a:rPr lang="en-US" sz="2200" b="0" i="0" dirty="0">
                <a:effectLst/>
                <a:latin typeface="Arial" panose="020B0604020202020204" pitchFamily="34" charset="0"/>
              </a:rPr>
              <a:t>Would you like to continue and gently meet the exile it protects next? Or would you like help dialoguing further with this tough part first?</a:t>
            </a:r>
          </a:p>
          <a:p>
            <a:endParaRPr lang="en-US" sz="2200" dirty="0">
              <a:latin typeface="Arial" panose="020B0604020202020204" pitchFamily="34" charset="0"/>
            </a:endParaRPr>
          </a:p>
          <a:p>
            <a:pPr algn="l" rtl="0">
              <a:spcBef>
                <a:spcPts val="600"/>
              </a:spcBef>
              <a:buNone/>
            </a:pPr>
            <a:r>
              <a:rPr lang="en-US" sz="2200" dirty="0">
                <a:solidFill>
                  <a:schemeClr val="bg1"/>
                </a:solidFill>
                <a:latin typeface="Arial" panose="020B0604020202020204" pitchFamily="34" charset="0"/>
              </a:rPr>
              <a:t>Luis-</a:t>
            </a:r>
            <a:r>
              <a:rPr lang="en-US" sz="2200" dirty="0">
                <a:latin typeface="Arial" panose="020B0604020202020204" pitchFamily="34" charset="0"/>
              </a:rPr>
              <a:t> </a:t>
            </a:r>
            <a:r>
              <a:rPr lang="en-US" sz="2200" b="0" i="0" dirty="0">
                <a:effectLst/>
                <a:latin typeface="Arial" panose="020B0604020202020204" pitchFamily="34" charset="0"/>
              </a:rPr>
              <a:t>Can you suggest an image for what this part might look like?</a:t>
            </a:r>
            <a:r>
              <a:rPr lang="en-US" sz="2200" b="0" i="0" dirty="0">
                <a:solidFill>
                  <a:srgbClr val="222222"/>
                </a:solidFill>
                <a:effectLst/>
                <a:latin typeface="Arial" panose="020B0604020202020204" pitchFamily="34" charset="0"/>
              </a:rPr>
              <a:t> </a:t>
            </a:r>
          </a:p>
          <a:p>
            <a:pPr algn="l" rtl="0">
              <a:spcBef>
                <a:spcPts val="600"/>
              </a:spcBef>
              <a:buNone/>
            </a:pPr>
            <a:endParaRPr lang="en-US" sz="2200" dirty="0">
              <a:solidFill>
                <a:srgbClr val="222222"/>
              </a:solidFill>
              <a:latin typeface="Arial" panose="020B0604020202020204" pitchFamily="34" charset="0"/>
            </a:endParaRPr>
          </a:p>
          <a:p>
            <a:pPr algn="l" rtl="0">
              <a:spcBef>
                <a:spcPts val="600"/>
              </a:spcBef>
              <a:buNone/>
            </a:pPr>
            <a:r>
              <a:rPr lang="en-US" sz="2200" b="0" i="0" dirty="0">
                <a:solidFill>
                  <a:srgbClr val="222222"/>
                </a:solidFill>
                <a:effectLst/>
                <a:latin typeface="Arial" panose="020B0604020202020204" pitchFamily="34" charset="0"/>
              </a:rPr>
              <a:t>AI- </a:t>
            </a:r>
            <a:r>
              <a:rPr lang="en-US" sz="2200" b="0" i="0" dirty="0">
                <a:effectLst/>
                <a:latin typeface="Arial" panose="020B0604020202020204" pitchFamily="34" charset="0"/>
              </a:rPr>
              <a:t>Yes</a:t>
            </a:r>
            <a:r>
              <a:rPr lang="en-US" sz="2200" dirty="0">
                <a:latin typeface="Arial" panose="020B0604020202020204" pitchFamily="34" charset="0"/>
              </a:rPr>
              <a:t>, </a:t>
            </a:r>
            <a:r>
              <a:rPr lang="en-US" sz="2200" b="0" i="0" dirty="0">
                <a:effectLst/>
                <a:latin typeface="Arial" panose="020B0604020202020204" pitchFamily="34" charset="0"/>
              </a:rPr>
              <a:t>imagining this part visually can help deepen your relationship with it.</a:t>
            </a:r>
            <a:br>
              <a:rPr lang="en-US" sz="2200" dirty="0"/>
            </a:br>
            <a:br>
              <a:rPr lang="en-US" sz="2200" dirty="0"/>
            </a:br>
            <a:r>
              <a:rPr lang="en-US" sz="2200" b="0" i="0" dirty="0">
                <a:effectLst/>
                <a:latin typeface="Arial" panose="020B0604020202020204" pitchFamily="34" charset="0"/>
              </a:rPr>
              <a:t>Based on what you shared, here’s a suggested image:</a:t>
            </a:r>
            <a:br>
              <a:rPr lang="en-US" sz="2200" dirty="0"/>
            </a:br>
            <a:br>
              <a:rPr lang="en-US" sz="2200" dirty="0"/>
            </a:br>
            <a:r>
              <a:rPr lang="en-US" sz="2200" b="0" i="0" dirty="0">
                <a:effectLst/>
                <a:latin typeface="Arial" panose="020B0604020202020204" pitchFamily="34" charset="0"/>
              </a:rPr>
              <a:t>A lone warrior or soldier, battle-worn but unyielding, standing guard in a desolate landscape. They wear dark, impenetrable armor, smooth like Teflon, no dents, no scratches allowed to show. Their face may be stoic or even hidden behind a mask. They carry a sword or a shield, not to attack, but to ward off vulnerability. Their eyes might scan the horizon, always watching, never resting, because rest would mean letting the guard down.</a:t>
            </a:r>
          </a:p>
          <a:p>
            <a:pPr>
              <a:buNone/>
            </a:pPr>
            <a:br>
              <a:rPr lang="en-US" dirty="0"/>
            </a:br>
            <a:br>
              <a:rPr lang="en-US" dirty="0"/>
            </a:br>
            <a:endParaRPr lang="en-CA" dirty="0"/>
          </a:p>
        </p:txBody>
      </p:sp>
    </p:spTree>
    <p:extLst>
      <p:ext uri="{BB962C8B-B14F-4D97-AF65-F5344CB8AC3E}">
        <p14:creationId xmlns:p14="http://schemas.microsoft.com/office/powerpoint/2010/main" val="154986480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842C17-3D79-9A27-2C9D-EEA32B91BADB}"/>
              </a:ext>
            </a:extLst>
          </p:cNvPr>
          <p:cNvSpPr txBox="1"/>
          <p:nvPr/>
        </p:nvSpPr>
        <p:spPr>
          <a:xfrm>
            <a:off x="75344" y="102916"/>
            <a:ext cx="12041312" cy="4154984"/>
          </a:xfrm>
          <a:prstGeom prst="rect">
            <a:avLst/>
          </a:prstGeom>
          <a:noFill/>
        </p:spPr>
        <p:txBody>
          <a:bodyPr wrap="square">
            <a:spAutoFit/>
          </a:bodyPr>
          <a:lstStyle/>
          <a:p>
            <a:r>
              <a:rPr lang="en-US" sz="2400" b="0" i="0" dirty="0">
                <a:effectLst/>
                <a:latin typeface="Arial" panose="020B0604020202020204" pitchFamily="34" charset="0"/>
              </a:rPr>
              <a:t>The environment around them is cold, sparse, no softness, no clutter, no space for sentiment. Just clarity, strength, and control.</a:t>
            </a:r>
            <a:br>
              <a:rPr lang="en-US" sz="2400" dirty="0"/>
            </a:br>
            <a:br>
              <a:rPr lang="en-US" sz="2400" dirty="0"/>
            </a:br>
            <a:r>
              <a:rPr lang="en-US" sz="2400" b="0" i="0" dirty="0">
                <a:effectLst/>
                <a:latin typeface="Arial" panose="020B0604020202020204" pitchFamily="34" charset="0"/>
              </a:rPr>
              <a:t>Yet… maybe, far behind them, hidden or locked away, is a small, glowing figure, fragile, childlike. The warrior stands in front of it always, saying, “You won’t touch her. Not again.”</a:t>
            </a:r>
            <a:br>
              <a:rPr lang="en-US" sz="2400" dirty="0"/>
            </a:br>
            <a:br>
              <a:rPr lang="en-US" sz="2400" dirty="0"/>
            </a:br>
            <a:r>
              <a:rPr lang="en-US" sz="2400" b="0" i="0" dirty="0">
                <a:effectLst/>
                <a:latin typeface="Arial" panose="020B0604020202020204" pitchFamily="34" charset="0"/>
              </a:rPr>
              <a:t>Would you like me to create a visual image based on that description? Or would you like to modify or add to the image based on what resonates most with you?</a:t>
            </a:r>
          </a:p>
          <a:p>
            <a:endParaRPr lang="en-US" sz="2400" dirty="0">
              <a:latin typeface="Arial" panose="020B0604020202020204" pitchFamily="34" charset="0"/>
            </a:endParaRPr>
          </a:p>
          <a:p>
            <a:r>
              <a:rPr lang="en-US" sz="2400" dirty="0">
                <a:solidFill>
                  <a:schemeClr val="bg1"/>
                </a:solidFill>
                <a:latin typeface="Arial" panose="020B0604020202020204" pitchFamily="34" charset="0"/>
              </a:rPr>
              <a:t>Luis-</a:t>
            </a:r>
            <a:r>
              <a:rPr lang="en-US" sz="2400" dirty="0">
                <a:latin typeface="Arial" panose="020B0604020202020204" pitchFamily="34" charset="0"/>
              </a:rPr>
              <a:t> yes please</a:t>
            </a:r>
            <a:endParaRPr lang="en-CA" sz="2400" dirty="0"/>
          </a:p>
        </p:txBody>
      </p:sp>
    </p:spTree>
    <p:extLst>
      <p:ext uri="{BB962C8B-B14F-4D97-AF65-F5344CB8AC3E}">
        <p14:creationId xmlns:p14="http://schemas.microsoft.com/office/powerpoint/2010/main" val="2478043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in armor holding a sword and shield&#10;&#10;AI-generated content may be incorrect.">
            <a:extLst>
              <a:ext uri="{FF2B5EF4-FFF2-40B4-BE49-F238E27FC236}">
                <a16:creationId xmlns:a16="http://schemas.microsoft.com/office/drawing/2014/main" id="{BC982EB5-3A97-EA9C-86D3-A326552E6FAA}"/>
              </a:ext>
            </a:extLst>
          </p:cNvPr>
          <p:cNvPicPr>
            <a:picLocks noChangeAspect="1"/>
          </p:cNvPicPr>
          <p:nvPr/>
        </p:nvPicPr>
        <p:blipFill>
          <a:blip r:embed="rId2"/>
          <a:stretch>
            <a:fillRect/>
          </a:stretch>
        </p:blipFill>
        <p:spPr>
          <a:xfrm>
            <a:off x="3737533" y="118581"/>
            <a:ext cx="4572000" cy="6477000"/>
          </a:xfrm>
          <a:prstGeom prst="rect">
            <a:avLst/>
          </a:prstGeom>
        </p:spPr>
      </p:pic>
      <p:sp>
        <p:nvSpPr>
          <p:cNvPr id="3" name="TextBox 2">
            <a:extLst>
              <a:ext uri="{FF2B5EF4-FFF2-40B4-BE49-F238E27FC236}">
                <a16:creationId xmlns:a16="http://schemas.microsoft.com/office/drawing/2014/main" id="{8D8D20C8-7FC6-1901-07AC-676C8F22ABC6}"/>
              </a:ext>
            </a:extLst>
          </p:cNvPr>
          <p:cNvSpPr txBox="1"/>
          <p:nvPr/>
        </p:nvSpPr>
        <p:spPr>
          <a:xfrm>
            <a:off x="4789163" y="6113393"/>
            <a:ext cx="2822825" cy="369332"/>
          </a:xfrm>
          <a:prstGeom prst="rect">
            <a:avLst/>
          </a:prstGeom>
          <a:noFill/>
        </p:spPr>
        <p:txBody>
          <a:bodyPr wrap="square">
            <a:spAutoFit/>
          </a:bodyPr>
          <a:lstStyle/>
          <a:p>
            <a:r>
              <a:rPr lang="en-US" b="0" i="0" dirty="0">
                <a:effectLst/>
                <a:latin typeface="Arial" panose="020B0604020202020204" pitchFamily="34" charset="0"/>
              </a:rPr>
              <a:t>THE LONE WARRIOR </a:t>
            </a:r>
            <a:endParaRPr lang="en-CA" dirty="0"/>
          </a:p>
        </p:txBody>
      </p:sp>
    </p:spTree>
    <p:extLst>
      <p:ext uri="{BB962C8B-B14F-4D97-AF65-F5344CB8AC3E}">
        <p14:creationId xmlns:p14="http://schemas.microsoft.com/office/powerpoint/2010/main" val="414625021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1302E4-D37C-3BA6-91E5-D2371D678676}"/>
              </a:ext>
            </a:extLst>
          </p:cNvPr>
          <p:cNvSpPr txBox="1"/>
          <p:nvPr/>
        </p:nvSpPr>
        <p:spPr>
          <a:xfrm>
            <a:off x="0" y="77028"/>
            <a:ext cx="12192000" cy="7140416"/>
          </a:xfrm>
          <a:prstGeom prst="rect">
            <a:avLst/>
          </a:prstGeom>
          <a:noFill/>
        </p:spPr>
        <p:txBody>
          <a:bodyPr wrap="square">
            <a:spAutoFit/>
          </a:bodyPr>
          <a:lstStyle/>
          <a:p>
            <a:r>
              <a:rPr lang="en-US" sz="2000" b="0" i="0" dirty="0">
                <a:solidFill>
                  <a:srgbClr val="222222"/>
                </a:solidFill>
                <a:effectLst/>
                <a:latin typeface="Arial" panose="020B0604020202020204" pitchFamily="34" charset="0"/>
              </a:rPr>
              <a:t>Luis- </a:t>
            </a:r>
            <a:r>
              <a:rPr lang="en-US" sz="2000" b="0" i="0" dirty="0">
                <a:effectLst/>
                <a:latin typeface="Arial" panose="020B0604020202020204" pitchFamily="34" charset="0"/>
              </a:rPr>
              <a:t>Can we explore the exile the warrior is protecting?</a:t>
            </a:r>
            <a:r>
              <a:rPr lang="en-US" sz="2000" b="0" i="0" dirty="0">
                <a:solidFill>
                  <a:srgbClr val="222222"/>
                </a:solidFill>
                <a:effectLst/>
                <a:latin typeface="Arial" panose="020B0604020202020204" pitchFamily="34" charset="0"/>
              </a:rPr>
              <a:t> </a:t>
            </a:r>
          </a:p>
          <a:p>
            <a:endParaRPr lang="en-US" sz="2000" dirty="0">
              <a:solidFill>
                <a:srgbClr val="222222"/>
              </a:solidFill>
              <a:latin typeface="Arial" panose="020B0604020202020204" pitchFamily="34" charset="0"/>
            </a:endParaRPr>
          </a:p>
          <a:p>
            <a:r>
              <a:rPr lang="en-US" sz="2000" b="0" i="0" dirty="0">
                <a:solidFill>
                  <a:srgbClr val="222222"/>
                </a:solidFill>
                <a:effectLst/>
                <a:latin typeface="Arial" panose="020B0604020202020204" pitchFamily="34" charset="0"/>
              </a:rPr>
              <a:t>AI- </a:t>
            </a:r>
            <a:r>
              <a:rPr lang="en-US" sz="2000" b="0" i="0" dirty="0">
                <a:effectLst/>
                <a:latin typeface="Arial" panose="020B0604020202020204" pitchFamily="34" charset="0"/>
              </a:rPr>
              <a:t>yes,</a:t>
            </a:r>
            <a:r>
              <a:rPr lang="en-US" sz="2000" dirty="0">
                <a:latin typeface="Arial" panose="020B0604020202020204" pitchFamily="34" charset="0"/>
              </a:rPr>
              <a:t> </a:t>
            </a:r>
            <a:r>
              <a:rPr lang="en-US" sz="2000" b="0" i="0" dirty="0">
                <a:effectLst/>
                <a:latin typeface="Arial" panose="020B0604020202020204" pitchFamily="34" charset="0"/>
              </a:rPr>
              <a:t>we can. Let’s move gently now, because we’re approaching a very tender place.</a:t>
            </a:r>
            <a:br>
              <a:rPr lang="en-US" sz="2000" dirty="0"/>
            </a:br>
            <a:br>
              <a:rPr lang="en-US" sz="2000" dirty="0"/>
            </a:br>
            <a:r>
              <a:rPr lang="en-US" sz="2000" b="0" i="0" dirty="0">
                <a:effectLst/>
                <a:latin typeface="Arial" panose="020B0604020202020204" pitchFamily="34" charset="0"/>
              </a:rPr>
              <a:t>The warrior has stood guard a long time. Let’s thank it first.</a:t>
            </a:r>
            <a:br>
              <a:rPr lang="en-US" sz="2000" dirty="0"/>
            </a:br>
            <a:br>
              <a:rPr lang="en-US" sz="2000" dirty="0"/>
            </a:br>
            <a:r>
              <a:rPr lang="en-US" sz="2000" b="0" i="0" dirty="0">
                <a:effectLst/>
                <a:latin typeface="Arial" panose="020B0604020202020204" pitchFamily="34" charset="0"/>
              </a:rPr>
              <a:t>You might say silently or aloud:</a:t>
            </a:r>
            <a:br>
              <a:rPr lang="en-US" sz="2000" dirty="0"/>
            </a:br>
            <a:r>
              <a:rPr lang="en-US" sz="2000" b="0" i="0" dirty="0">
                <a:effectLst/>
                <a:latin typeface="Arial" panose="020B0604020202020204" pitchFamily="34" charset="0"/>
              </a:rPr>
              <a:t>“Thank you for protecting me. I see how loyal and strong you’ve been. I’m just going to visit the one you’ve been guarding. I’ll come back.”</a:t>
            </a:r>
            <a:br>
              <a:rPr lang="en-US" sz="2000" dirty="0"/>
            </a:br>
            <a:br>
              <a:rPr lang="en-US" sz="2000" dirty="0"/>
            </a:br>
            <a:r>
              <a:rPr lang="en-US" sz="2000" b="0" i="0" dirty="0">
                <a:effectLst/>
                <a:latin typeface="Arial" panose="020B0604020202020204" pitchFamily="34" charset="0"/>
              </a:rPr>
              <a:t>Now let’s begin.</a:t>
            </a:r>
            <a:br>
              <a:rPr lang="en-US" sz="2000" dirty="0"/>
            </a:br>
            <a:r>
              <a:rPr lang="en-US" sz="2000" b="0" i="0" dirty="0">
                <a:effectLst/>
                <a:latin typeface="Arial" panose="020B0604020202020204" pitchFamily="34" charset="0"/>
              </a:rPr>
              <a:t>IFS Exploration: Meeting the Exile</a:t>
            </a:r>
            <a:br>
              <a:rPr lang="en-US" sz="2000" dirty="0"/>
            </a:br>
            <a:r>
              <a:rPr lang="en-US" sz="2000" b="0" i="0" dirty="0">
                <a:effectLst/>
                <a:latin typeface="Arial" panose="020B0604020202020204" pitchFamily="34" charset="0"/>
              </a:rPr>
              <a:t>1. Visualize the glowing child figure in the distance. Take a breath. Let yourself approach slowly, step by step. You are not forcing anything. You’re simply getting closer to someone who has been alone for a long time.</a:t>
            </a:r>
            <a:br>
              <a:rPr lang="en-US" sz="2000" dirty="0"/>
            </a:br>
            <a:r>
              <a:rPr lang="en-US" sz="2000" b="0" i="0" dirty="0">
                <a:effectLst/>
                <a:latin typeface="Arial" panose="020B0604020202020204" pitchFamily="34" charset="0"/>
              </a:rPr>
              <a:t>2. Notice the child’s posture and expression.</a:t>
            </a:r>
            <a:br>
              <a:rPr lang="en-US" sz="2000" dirty="0"/>
            </a:br>
            <a:r>
              <a:rPr lang="en-US" sz="2000" b="0" i="0" dirty="0">
                <a:effectLst/>
                <a:latin typeface="Arial" panose="020B0604020202020204" pitchFamily="34" charset="0"/>
              </a:rPr>
              <a:t>• Are they standing? Sitting? Curled up?</a:t>
            </a:r>
            <a:br>
              <a:rPr lang="en-US" sz="2000" dirty="0"/>
            </a:br>
            <a:r>
              <a:rPr lang="en-US" sz="2000" b="0" i="0" dirty="0">
                <a:effectLst/>
                <a:latin typeface="Arial" panose="020B0604020202020204" pitchFamily="34" charset="0"/>
              </a:rPr>
              <a:t>• Do they look hopeful, scared, angry, or blank?</a:t>
            </a:r>
            <a:br>
              <a:rPr lang="en-US" sz="2000" dirty="0"/>
            </a:br>
            <a:r>
              <a:rPr lang="en-US" sz="2000" b="0" i="0" dirty="0">
                <a:effectLst/>
                <a:latin typeface="Arial" panose="020B0604020202020204" pitchFamily="34" charset="0"/>
              </a:rPr>
              <a:t>• Whatever you see is okay. Just be present. </a:t>
            </a:r>
          </a:p>
          <a:p>
            <a:r>
              <a:rPr lang="en-US" sz="2000" b="0" i="0" dirty="0">
                <a:effectLst/>
                <a:latin typeface="Arial" panose="020B0604020202020204" pitchFamily="34" charset="0"/>
              </a:rPr>
              <a:t>3. Ask the child silently or aloud:</a:t>
            </a:r>
            <a:br>
              <a:rPr lang="en-US" sz="2000" dirty="0"/>
            </a:br>
            <a:r>
              <a:rPr lang="en-US" sz="2000" b="0" i="0" dirty="0">
                <a:effectLst/>
                <a:latin typeface="Arial" panose="020B0604020202020204" pitchFamily="34" charset="0"/>
              </a:rPr>
              <a:t>• “How are you feeling?”</a:t>
            </a:r>
            <a:br>
              <a:rPr lang="en-US" sz="2000" dirty="0"/>
            </a:br>
            <a:r>
              <a:rPr lang="en-US" sz="2000" b="0" i="0" dirty="0">
                <a:effectLst/>
                <a:latin typeface="Arial" panose="020B0604020202020204" pitchFamily="34" charset="0"/>
              </a:rPr>
              <a:t>• “What do you want me to know?”</a:t>
            </a:r>
            <a:br>
              <a:rPr lang="en-US" dirty="0"/>
            </a:br>
            <a:endParaRPr lang="en-CA" dirty="0"/>
          </a:p>
        </p:txBody>
      </p:sp>
    </p:spTree>
    <p:extLst>
      <p:ext uri="{BB962C8B-B14F-4D97-AF65-F5344CB8AC3E}">
        <p14:creationId xmlns:p14="http://schemas.microsoft.com/office/powerpoint/2010/main" val="16463850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4C980F-268F-DAC3-4A81-B4CA77CB987C}"/>
              </a:ext>
            </a:extLst>
          </p:cNvPr>
          <p:cNvSpPr txBox="1"/>
          <p:nvPr/>
        </p:nvSpPr>
        <p:spPr>
          <a:xfrm>
            <a:off x="95892" y="0"/>
            <a:ext cx="12000215" cy="6863417"/>
          </a:xfrm>
          <a:prstGeom prst="rect">
            <a:avLst/>
          </a:prstGeom>
          <a:noFill/>
        </p:spPr>
        <p:txBody>
          <a:bodyPr wrap="square">
            <a:spAutoFit/>
          </a:bodyPr>
          <a:lstStyle/>
          <a:p>
            <a:r>
              <a:rPr lang="en-US" sz="2000" b="0" i="0" dirty="0">
                <a:effectLst/>
                <a:latin typeface="Arial" panose="020B0604020202020204" pitchFamily="34" charset="0"/>
              </a:rPr>
              <a:t>Don’t analyze. Just listen. Sometimes the child may not speak in words, only feelings or images.</a:t>
            </a:r>
            <a:br>
              <a:rPr lang="en-US" sz="2000" dirty="0"/>
            </a:br>
            <a:r>
              <a:rPr lang="en-US" sz="2000" b="0" i="0" dirty="0">
                <a:effectLst/>
                <a:latin typeface="Arial" panose="020B0604020202020204" pitchFamily="34" charset="0"/>
              </a:rPr>
              <a:t>4. If the child allows, let them know:</a:t>
            </a:r>
            <a:br>
              <a:rPr lang="en-US" sz="2000" dirty="0"/>
            </a:br>
            <a:r>
              <a:rPr lang="en-US" sz="2000" b="0" i="0" dirty="0">
                <a:effectLst/>
                <a:latin typeface="Arial" panose="020B0604020202020204" pitchFamily="34" charset="0"/>
              </a:rPr>
              <a:t>• “I’m here now. I see you. I won’t leave.”</a:t>
            </a:r>
            <a:br>
              <a:rPr lang="en-US" sz="2000" dirty="0"/>
            </a:br>
            <a:r>
              <a:rPr lang="en-US" sz="2000" b="0" i="0" dirty="0">
                <a:effectLst/>
                <a:latin typeface="Arial" panose="020B0604020202020204" pitchFamily="34" charset="0"/>
              </a:rPr>
              <a:t>• You might ask, “What was it like for you back then?”</a:t>
            </a:r>
            <a:br>
              <a:rPr lang="en-US" sz="2000" dirty="0"/>
            </a:br>
            <a:r>
              <a:rPr lang="en-US" sz="2000" b="0" i="0" dirty="0">
                <a:effectLst/>
                <a:latin typeface="Arial" panose="020B0604020202020204" pitchFamily="34" charset="0"/>
              </a:rPr>
              <a:t>5. Feel your own heart’s response.</a:t>
            </a:r>
            <a:br>
              <a:rPr lang="en-US" sz="2000" dirty="0"/>
            </a:br>
            <a:r>
              <a:rPr lang="en-US" sz="2000" b="0" i="0" dirty="0">
                <a:effectLst/>
                <a:latin typeface="Arial" panose="020B0604020202020204" pitchFamily="34" charset="0"/>
              </a:rPr>
              <a:t>• Do you feel grief? Anger? Love?</a:t>
            </a:r>
            <a:br>
              <a:rPr lang="en-US" sz="2000" dirty="0"/>
            </a:br>
            <a:r>
              <a:rPr lang="en-US" sz="2000" b="0" i="0" dirty="0">
                <a:effectLst/>
                <a:latin typeface="Arial" panose="020B0604020202020204" pitchFamily="34" charset="0"/>
              </a:rPr>
              <a:t>• Let those feelings flow through. They’re not too much. You are with the part now, not being the part.</a:t>
            </a:r>
            <a:br>
              <a:rPr lang="en-US" sz="2000" dirty="0"/>
            </a:br>
            <a:r>
              <a:rPr lang="en-US" sz="2000" b="0" i="0" dirty="0">
                <a:effectLst/>
                <a:latin typeface="Arial" panose="020B0604020202020204" pitchFamily="34" charset="0"/>
              </a:rPr>
              <a:t>6. Ask the exile:</a:t>
            </a:r>
            <a:br>
              <a:rPr lang="en-US" sz="2000" dirty="0"/>
            </a:br>
            <a:r>
              <a:rPr lang="en-US" sz="2000" b="0" i="0" dirty="0">
                <a:effectLst/>
                <a:latin typeface="Arial" panose="020B0604020202020204" pitchFamily="34" charset="0"/>
              </a:rPr>
              <a:t>• “What do you need from me now?”</a:t>
            </a:r>
            <a:br>
              <a:rPr lang="en-US" sz="2000" dirty="0"/>
            </a:br>
            <a:r>
              <a:rPr lang="en-US" sz="2000" b="0" i="0" dirty="0">
                <a:effectLst/>
                <a:latin typeface="Arial" panose="020B0604020202020204" pitchFamily="34" charset="0"/>
              </a:rPr>
              <a:t>• Maybe it’s a promise that you won’t abandon it again.</a:t>
            </a:r>
            <a:br>
              <a:rPr lang="en-US" sz="2000" dirty="0"/>
            </a:br>
            <a:r>
              <a:rPr lang="en-US" sz="2000" b="0" i="0" dirty="0">
                <a:effectLst/>
                <a:latin typeface="Arial" panose="020B0604020202020204" pitchFamily="34" charset="0"/>
              </a:rPr>
              <a:t>• Maybe it needs comfort, play, or just space to feel.</a:t>
            </a:r>
            <a:br>
              <a:rPr lang="en-US" sz="2000" dirty="0"/>
            </a:br>
            <a:r>
              <a:rPr lang="en-US" sz="2000" b="0" i="0" dirty="0">
                <a:effectLst/>
                <a:latin typeface="Arial" panose="020B0604020202020204" pitchFamily="34" charset="0"/>
              </a:rPr>
              <a:t>Take your time. If you’re open to it, you might describe what you saw or felt—and I can help you process or deepen the connection. Would you like to continue the dialogue or pause here to reflect?</a:t>
            </a:r>
          </a:p>
          <a:p>
            <a:endParaRPr lang="en-US" sz="2000" dirty="0">
              <a:solidFill>
                <a:schemeClr val="bg1"/>
              </a:solidFill>
              <a:latin typeface="Arial" panose="020B0604020202020204" pitchFamily="34" charset="0"/>
            </a:endParaRPr>
          </a:p>
          <a:p>
            <a:r>
              <a:rPr lang="en-US" sz="2000" dirty="0">
                <a:solidFill>
                  <a:schemeClr val="bg1"/>
                </a:solidFill>
                <a:latin typeface="Arial" panose="020B0604020202020204" pitchFamily="34" charset="0"/>
              </a:rPr>
              <a:t>Luis-</a:t>
            </a:r>
            <a:r>
              <a:rPr lang="en-US" sz="2000" b="0" i="0" dirty="0">
                <a:solidFill>
                  <a:srgbClr val="222222"/>
                </a:solidFill>
                <a:effectLst/>
                <a:latin typeface="Arial" panose="020B0604020202020204" pitchFamily="34" charset="0"/>
              </a:rPr>
              <a:t> </a:t>
            </a:r>
            <a:r>
              <a:rPr lang="en-US" sz="2000" dirty="0">
                <a:latin typeface="Arial" panose="020B0604020202020204" pitchFamily="34" charset="0"/>
              </a:rPr>
              <a:t>The exile is a boy playing marbles by himself. He’s 5 years old and is all alone in the apartment his parents live in.  He’s sitting on the floor in the hallway. He's sad. He looks blank. He's very quiet. He feels all alone, he wonders if anyone is ever coming home. He both wants and doesn’t want them to. His grandfather loves him, and he wishes he was with his grandparent's home, not here, but he has no say in this. His parents are always fighting and that’s frightening. The boy is always expecting something terrible to happen. He feels dread and powerlessness. His mother often tells him that before he was born, she was happy. She also often threatens to take him to an orphanage. That boy wants a kind loving adult to protect him. His father is never around; he’s frightened of his wife.</a:t>
            </a:r>
            <a:r>
              <a:rPr lang="en-US" sz="2000" dirty="0">
                <a:solidFill>
                  <a:srgbClr val="222222"/>
                </a:solidFill>
                <a:latin typeface="Arial" panose="020B0604020202020204" pitchFamily="34" charset="0"/>
              </a:rPr>
              <a:t> </a:t>
            </a:r>
            <a:endParaRPr lang="en-CA" sz="2000" dirty="0"/>
          </a:p>
        </p:txBody>
      </p:sp>
    </p:spTree>
    <p:extLst>
      <p:ext uri="{BB962C8B-B14F-4D97-AF65-F5344CB8AC3E}">
        <p14:creationId xmlns:p14="http://schemas.microsoft.com/office/powerpoint/2010/main" val="6820042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ED4466-8CD2-8E26-A0B0-A2870343E793}"/>
              </a:ext>
            </a:extLst>
          </p:cNvPr>
          <p:cNvSpPr txBox="1"/>
          <p:nvPr/>
        </p:nvSpPr>
        <p:spPr>
          <a:xfrm>
            <a:off x="0" y="99943"/>
            <a:ext cx="12192000" cy="6832640"/>
          </a:xfrm>
          <a:prstGeom prst="rect">
            <a:avLst/>
          </a:prstGeom>
          <a:noFill/>
        </p:spPr>
        <p:txBody>
          <a:bodyPr wrap="square">
            <a:spAutoFit/>
          </a:bodyPr>
          <a:lstStyle/>
          <a:p>
            <a:pPr>
              <a:buNone/>
            </a:pPr>
            <a:r>
              <a:rPr lang="en-US" sz="2000" dirty="0">
                <a:solidFill>
                  <a:schemeClr val="bg1"/>
                </a:solidFill>
                <a:latin typeface="Arial" panose="020B0604020202020204" pitchFamily="34" charset="0"/>
                <a:cs typeface="Arial" panose="020B0604020202020204" pitchFamily="34" charset="0"/>
              </a:rPr>
              <a:t>AI-</a:t>
            </a:r>
            <a:r>
              <a:rPr lang="en-US" sz="2000" dirty="0">
                <a:latin typeface="Arial" panose="020B0604020202020204" pitchFamily="34" charset="0"/>
                <a:cs typeface="Arial" panose="020B0604020202020204" pitchFamily="34" charset="0"/>
              </a:rPr>
              <a:t>That’s a powerful and tender image. Thank you for letting me see him with you.</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little boy alone on the hallway carpet, playing marbles in silence, carries such a deep loneliness and helplessness. He was a child in a world that felt unstable, filled with conflict and dread, and yet expected to carry on as if nothing was wrong. It makes sense that he wished to be elsewhere, with your grandparents where maybe there was warmth, calm, or at least some safety.</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And so, the warrior came, tough, cold, impenetrable, to make sure no one ever saw how alone and vulnerable he felt.</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Let’s honor both of them now:</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To the boy, you might say:</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 see you now. I see how alone and scared you were. You didn’t deserve that. You shouldn’t have had to carry that silence. I’m so sorry no one came to help you. I’m here now, and I won’t leave you again.”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Let him know he doesn’t have to be alone in that hallway anymore. If it feels right, you can imagine gently sitting down beside him on the carpet. You don’t have to fix anything, just be there. Let your presence begin to rewrite the past.</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endParaRPr lang="en-CA" dirty="0"/>
          </a:p>
        </p:txBody>
      </p:sp>
    </p:spTree>
    <p:extLst>
      <p:ext uri="{BB962C8B-B14F-4D97-AF65-F5344CB8AC3E}">
        <p14:creationId xmlns:p14="http://schemas.microsoft.com/office/powerpoint/2010/main" val="2808347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05B3B3-1AED-D7DD-395A-1694D4B4CA41}"/>
              </a:ext>
            </a:extLst>
          </p:cNvPr>
          <p:cNvSpPr txBox="1"/>
          <p:nvPr/>
        </p:nvSpPr>
        <p:spPr>
          <a:xfrm>
            <a:off x="256854" y="140382"/>
            <a:ext cx="12010490" cy="3539430"/>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Would you like to imagine taking him somewhere, maybe to your grandparents’ house, or ask him where he would like to go now?</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Or would you prefer to stay in that hallway with him a little longer?</a:t>
            </a:r>
            <a:r>
              <a:rPr lang="en-US" sz="2400" b="0" i="0" dirty="0">
                <a:solidFill>
                  <a:srgbClr val="222222"/>
                </a:solidFill>
                <a:effectLst/>
                <a:latin typeface="Arial" panose="020B0604020202020204" pitchFamily="34" charset="0"/>
              </a:rPr>
              <a:t> </a:t>
            </a:r>
          </a:p>
          <a:p>
            <a:endParaRPr lang="en-US" sz="2400" dirty="0">
              <a:solidFill>
                <a:srgbClr val="222222"/>
              </a:solidFill>
              <a:latin typeface="Arial" panose="020B0604020202020204" pitchFamily="34" charset="0"/>
            </a:endParaRPr>
          </a:p>
          <a:p>
            <a:r>
              <a:rPr lang="en-US" sz="2400" b="0" i="0" dirty="0">
                <a:solidFill>
                  <a:srgbClr val="222222"/>
                </a:solidFill>
                <a:effectLst/>
                <a:latin typeface="Arial" panose="020B0604020202020204" pitchFamily="34" charset="0"/>
              </a:rPr>
              <a:t>Luis- </a:t>
            </a:r>
            <a:r>
              <a:rPr lang="en-US" sz="2400" b="0" i="0" dirty="0">
                <a:effectLst/>
                <a:latin typeface="Arial" panose="020B0604020202020204" pitchFamily="34" charset="0"/>
              </a:rPr>
              <a:t>He would like to go to his grandparents' house. Can you make up a visual of that little boy please.</a:t>
            </a:r>
            <a:endParaRPr lang="en-CA" sz="2400" dirty="0"/>
          </a:p>
          <a:p>
            <a:pPr>
              <a:buNone/>
            </a:pPr>
            <a:endParaRPr lang="en-US" sz="2000" dirty="0">
              <a:latin typeface="Arial" panose="020B0604020202020204" pitchFamily="34" charset="0"/>
              <a:cs typeface="Arial" panose="020B0604020202020204" pitchFamily="34" charset="0"/>
            </a:endParaRPr>
          </a:p>
          <a:p>
            <a:pPr>
              <a:buNone/>
            </a:pPr>
            <a:br>
              <a:rPr lang="en-US" dirty="0"/>
            </a:br>
            <a:endParaRPr lang="en-CA" dirty="0"/>
          </a:p>
        </p:txBody>
      </p:sp>
    </p:spTree>
    <p:extLst>
      <p:ext uri="{BB962C8B-B14F-4D97-AF65-F5344CB8AC3E}">
        <p14:creationId xmlns:p14="http://schemas.microsoft.com/office/powerpoint/2010/main" val="320873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hild sitting on the floor&#10;&#10;AI-generated content may be incorrect.">
            <a:extLst>
              <a:ext uri="{FF2B5EF4-FFF2-40B4-BE49-F238E27FC236}">
                <a16:creationId xmlns:a16="http://schemas.microsoft.com/office/drawing/2014/main" id="{FC2772BC-6984-EEF9-977C-59D1D5F4D7BB}"/>
              </a:ext>
            </a:extLst>
          </p:cNvPr>
          <p:cNvPicPr>
            <a:picLocks noChangeAspect="1"/>
          </p:cNvPicPr>
          <p:nvPr/>
        </p:nvPicPr>
        <p:blipFill>
          <a:blip r:embed="rId2"/>
          <a:stretch>
            <a:fillRect/>
          </a:stretch>
        </p:blipFill>
        <p:spPr>
          <a:xfrm>
            <a:off x="118642" y="174172"/>
            <a:ext cx="4572000" cy="6477000"/>
          </a:xfrm>
          <a:prstGeom prst="rect">
            <a:avLst/>
          </a:prstGeom>
        </p:spPr>
      </p:pic>
      <p:sp>
        <p:nvSpPr>
          <p:cNvPr id="4" name="TextBox 3">
            <a:extLst>
              <a:ext uri="{FF2B5EF4-FFF2-40B4-BE49-F238E27FC236}">
                <a16:creationId xmlns:a16="http://schemas.microsoft.com/office/drawing/2014/main" id="{D85A8104-5FA0-113F-24A7-4B41BFAA6B75}"/>
              </a:ext>
            </a:extLst>
          </p:cNvPr>
          <p:cNvSpPr txBox="1"/>
          <p:nvPr/>
        </p:nvSpPr>
        <p:spPr>
          <a:xfrm>
            <a:off x="1403648" y="6020723"/>
            <a:ext cx="1842986"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MARBLE BOY</a:t>
            </a:r>
            <a:endParaRPr lang="en-CA" dirty="0"/>
          </a:p>
        </p:txBody>
      </p:sp>
      <p:pic>
        <p:nvPicPr>
          <p:cNvPr id="7" name="Picture 6" descr="A pink building with windows and doors&#10;&#10;AI-generated content may be incorrect.">
            <a:extLst>
              <a:ext uri="{FF2B5EF4-FFF2-40B4-BE49-F238E27FC236}">
                <a16:creationId xmlns:a16="http://schemas.microsoft.com/office/drawing/2014/main" id="{3AB9C3CC-98BB-79B9-80A7-931336F0F9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004552" y="384977"/>
            <a:ext cx="6477000" cy="6055391"/>
          </a:xfrm>
          <a:prstGeom prst="rect">
            <a:avLst/>
          </a:prstGeom>
        </p:spPr>
      </p:pic>
      <p:sp>
        <p:nvSpPr>
          <p:cNvPr id="6" name="TextBox 5">
            <a:extLst>
              <a:ext uri="{FF2B5EF4-FFF2-40B4-BE49-F238E27FC236}">
                <a16:creationId xmlns:a16="http://schemas.microsoft.com/office/drawing/2014/main" id="{BD2157C2-4076-9347-BFE5-85B994036529}"/>
              </a:ext>
            </a:extLst>
          </p:cNvPr>
          <p:cNvSpPr txBox="1"/>
          <p:nvPr/>
        </p:nvSpPr>
        <p:spPr>
          <a:xfrm>
            <a:off x="7674796" y="639639"/>
            <a:ext cx="3301429"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MY GRANDPARENTS HOME</a:t>
            </a:r>
            <a:endParaRPr lang="en-CA" dirty="0">
              <a:solidFill>
                <a:schemeClr val="bg1"/>
              </a:solidFill>
            </a:endParaRPr>
          </a:p>
        </p:txBody>
      </p:sp>
    </p:spTree>
    <p:extLst>
      <p:ext uri="{BB962C8B-B14F-4D97-AF65-F5344CB8AC3E}">
        <p14:creationId xmlns:p14="http://schemas.microsoft.com/office/powerpoint/2010/main" val="333315505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B95DF-8391-7146-4E03-603302097F46}"/>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EA965190-28F7-1323-DF4D-3F7B97C631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AC66F0DD-8F9B-CCA0-CA68-B40DFF40019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6D2236A5-4C08-8B07-0828-F19221D1A722}"/>
              </a:ext>
            </a:extLst>
          </p:cNvPr>
          <p:cNvSpPr txBox="1"/>
          <p:nvPr/>
        </p:nvSpPr>
        <p:spPr>
          <a:xfrm>
            <a:off x="881884" y="203191"/>
            <a:ext cx="11571516"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YOUR SELF &amp; PARTS P. 17 </a:t>
            </a:r>
          </a:p>
        </p:txBody>
      </p:sp>
    </p:spTree>
    <p:extLst>
      <p:ext uri="{BB962C8B-B14F-4D97-AF65-F5344CB8AC3E}">
        <p14:creationId xmlns:p14="http://schemas.microsoft.com/office/powerpoint/2010/main" val="90265293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A4BCA-004E-15F3-585A-121C40DFFB6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918FD84-212B-5327-D180-FE20A43369BD}"/>
              </a:ext>
            </a:extLst>
          </p:cNvPr>
          <p:cNvSpPr txBox="1"/>
          <p:nvPr/>
        </p:nvSpPr>
        <p:spPr>
          <a:xfrm>
            <a:off x="195943" y="0"/>
            <a:ext cx="11800114" cy="2616101"/>
          </a:xfrm>
          <a:prstGeom prst="rect">
            <a:avLst/>
          </a:prstGeom>
          <a:noFill/>
        </p:spPr>
        <p:txBody>
          <a:bodyPr wrap="square">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rPr>
              <a:t>Stu: </a:t>
            </a:r>
            <a:r>
              <a:rPr lang="en-US" sz="2400" dirty="0">
                <a:latin typeface="Arial" panose="020B0604020202020204" pitchFamily="34" charset="0"/>
              </a:rPr>
              <a:t>There are many ways to tell your Self from your parts. This section asks you to practice some common ways to distinguish the two. To get to know your Self and parts, you will need to become familiar with going inside yourself. The workbook provides a “recipe” that you can follow to practice “going inside”. Kate how did you feel as you did the “notice what comes up inside you” exercise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Kate</a:t>
            </a:r>
            <a:r>
              <a:rPr lang="en-US" sz="2400" dirty="0">
                <a:solidFill>
                  <a:schemeClr val="bg1"/>
                </a:solidFill>
                <a:latin typeface="Arial" panose="020B0604020202020204" pitchFamily="34" charset="0"/>
              </a:rPr>
              <a:t>:</a:t>
            </a: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 felt fairly uncomfortable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20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5" name="TextBox 4">
            <a:extLst>
              <a:ext uri="{FF2B5EF4-FFF2-40B4-BE49-F238E27FC236}">
                <a16:creationId xmlns:a16="http://schemas.microsoft.com/office/drawing/2014/main" id="{6E34AA23-6A74-FD84-FE98-BCD5E8F76ED0}"/>
              </a:ext>
            </a:extLst>
          </p:cNvPr>
          <p:cNvSpPr txBox="1"/>
          <p:nvPr/>
        </p:nvSpPr>
        <p:spPr>
          <a:xfrm>
            <a:off x="195943" y="2527698"/>
            <a:ext cx="11680371" cy="2246769"/>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lang="en-US" sz="2400" dirty="0">
                <a:solidFill>
                  <a:srgbClr val="FFFFFF"/>
                </a:solidFill>
                <a:latin typeface="Arial" panose="020B0604020202020204" pitchFamily="34" charset="0"/>
              </a:rPr>
              <a:t>Can you name some of the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thoughts, feelings, behavioral urges </a:t>
            </a:r>
            <a:r>
              <a:rPr lang="en-US" sz="2400" dirty="0">
                <a:solidFill>
                  <a:srgbClr val="FFFFFF"/>
                </a:solidFill>
                <a:latin typeface="Arial" panose="020B0604020202020204" pitchFamily="34" charset="0"/>
              </a:rPr>
              <a:t>and</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sensations that came up as you were doing </a:t>
            </a:r>
            <a:r>
              <a:rPr lang="en-US" sz="2400" dirty="0">
                <a:solidFill>
                  <a:srgbClr val="FFFFFF"/>
                </a:solidFill>
                <a:latin typeface="Arial" panose="020B0604020202020204" pitchFamily="34" charset="0"/>
              </a:rPr>
              <a:t>the exercise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If nothing came up for you, that’s okay too.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 felt very irritated by the process. I wanted to avoid it at all costs. The desire to run away was strong. I also had a strong urge to eat high fat / high sugar foods.</a:t>
            </a:r>
          </a:p>
          <a:p>
            <a:pPr marR="0" lvl="0" algn="l" defTabSz="4572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8411259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BF5F6-CDF5-CE8E-B982-3A9D80A77F1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32A0888-6C87-447C-72AB-284B76EC3D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92438232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EDF0F-F44E-E7BC-58F2-720C1262D26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1A3B0CD-53B0-26D0-5EAD-3AADBC62E43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271551E-038E-B888-DBDF-F5CC63ADC6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2E261DD5-EFB0-E36A-C174-109C90886A61}"/>
              </a:ext>
            </a:extLst>
          </p:cNvPr>
          <p:cNvSpPr txBox="1"/>
          <p:nvPr/>
        </p:nvSpPr>
        <p:spPr>
          <a:xfrm>
            <a:off x="696686" y="312785"/>
            <a:ext cx="10559143"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YOUR SELF &amp; PARTS P. 17 </a:t>
            </a:r>
          </a:p>
        </p:txBody>
      </p:sp>
    </p:spTree>
    <p:extLst>
      <p:ext uri="{BB962C8B-B14F-4D97-AF65-F5344CB8AC3E}">
        <p14:creationId xmlns:p14="http://schemas.microsoft.com/office/powerpoint/2010/main" val="95884061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FEBC7-EA94-9FC0-2264-6F25347F7A8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709F64E-0D06-6EEE-24BD-AC245FBD5FDA}"/>
              </a:ext>
            </a:extLst>
          </p:cNvPr>
          <p:cNvSpPr txBox="1"/>
          <p:nvPr/>
        </p:nvSpPr>
        <p:spPr>
          <a:xfrm>
            <a:off x="250371" y="177578"/>
            <a:ext cx="11691258" cy="6186309"/>
          </a:xfrm>
          <a:prstGeom prst="rect">
            <a:avLst/>
          </a:prstGeom>
          <a:noFill/>
        </p:spPr>
        <p:txBody>
          <a:bodyPr wrap="square">
            <a:spAutoFit/>
          </a:bodyPr>
          <a:lstStyle/>
          <a:p>
            <a:r>
              <a:rPr lang="en-US" sz="2400" b="0" i="0" dirty="0">
                <a:solidFill>
                  <a:srgbClr val="222222"/>
                </a:solidFill>
                <a:effectLst/>
                <a:latin typeface="Arial" panose="020B0604020202020204" pitchFamily="34" charset="0"/>
              </a:rPr>
              <a:t>             PART ONE: GETTING TO KNOW YOUR SELF &amp; PARTS  P.17</a:t>
            </a:r>
          </a:p>
          <a:p>
            <a:r>
              <a:rPr lang="en-US" sz="2400" b="0" i="0" dirty="0">
                <a:solidFill>
                  <a:srgbClr val="222222"/>
                </a:solidFill>
                <a:effectLst/>
                <a:latin typeface="Arial" panose="020B0604020202020204" pitchFamily="34" charset="0"/>
              </a:rPr>
              <a:t> </a:t>
            </a:r>
            <a:endParaRPr lang="en-US" sz="2400" dirty="0">
              <a:solidFill>
                <a:schemeClr val="bg1"/>
              </a:solidFill>
              <a:latin typeface="Arial" panose="020B0604020202020204" pitchFamily="34" charset="0"/>
            </a:endParaRPr>
          </a:p>
          <a:p>
            <a:r>
              <a:rPr lang="en-US" sz="2400" b="0" i="0" dirty="0">
                <a:solidFill>
                  <a:schemeClr val="bg1"/>
                </a:solidFill>
                <a:effectLst/>
                <a:latin typeface="Arial" panose="020B0604020202020204" pitchFamily="34" charset="0"/>
              </a:rPr>
              <a:t>An Invitation to Go Within (do this on your own as you’re working the material)</a:t>
            </a:r>
          </a:p>
          <a:p>
            <a:pPr marL="285750" indent="-285750">
              <a:buFont typeface="Arial" panose="020B0604020202020204" pitchFamily="34" charset="0"/>
              <a:buChar char="•"/>
            </a:pPr>
            <a:endParaRPr lang="en-US" sz="2400" dirty="0">
              <a:solidFill>
                <a:schemeClr val="bg1"/>
              </a:solidFill>
              <a:latin typeface="Arial" panose="020B0604020202020204" pitchFamily="34" charset="0"/>
            </a:endParaRPr>
          </a:p>
          <a:p>
            <a:pPr marL="285750" indent="-285750">
              <a:buFont typeface="Arial" panose="020B0604020202020204" pitchFamily="34" charset="0"/>
              <a:buChar char="•"/>
            </a:pPr>
            <a:r>
              <a:rPr lang="en-US" sz="2000" b="0" i="0" dirty="0">
                <a:effectLst/>
                <a:latin typeface="Arial" panose="020B0604020202020204" pitchFamily="34" charset="0"/>
              </a:rPr>
              <a:t>There are many ways to tell your Self from your parts. In this section you will get to practice some common ways to distinguish the two. </a:t>
            </a:r>
          </a:p>
          <a:p>
            <a:pPr marL="285750" indent="-285750">
              <a:buFont typeface="Arial" panose="020B0604020202020204" pitchFamily="34" charset="0"/>
              <a:buChar char="•"/>
            </a:pPr>
            <a:r>
              <a:rPr lang="en-US" sz="2000" b="0" i="0" dirty="0">
                <a:effectLst/>
                <a:latin typeface="Arial" panose="020B0604020202020204" pitchFamily="34" charset="0"/>
              </a:rPr>
              <a:t>To get to know your Self and parts, you will need to become familiar with going inside yourself. You can follow the guide here to practice going inside:</a:t>
            </a:r>
          </a:p>
          <a:p>
            <a:r>
              <a:rPr lang="en-US" sz="2000" b="0" i="0" dirty="0">
                <a:effectLst/>
                <a:latin typeface="Arial" panose="020B0604020202020204" pitchFamily="34" charset="0"/>
              </a:rPr>
              <a:t> </a:t>
            </a:r>
          </a:p>
          <a:p>
            <a:pPr marL="285750" indent="-285750">
              <a:buFont typeface="Arial" panose="020B0604020202020204" pitchFamily="34" charset="0"/>
              <a:buChar char="•"/>
            </a:pPr>
            <a:r>
              <a:rPr lang="en-US" sz="2000" b="0" i="0" dirty="0">
                <a:effectLst/>
                <a:latin typeface="Arial" panose="020B0604020202020204" pitchFamily="34" charset="0"/>
              </a:rPr>
              <a:t>Find an inviting space or a comfy chair. </a:t>
            </a:r>
          </a:p>
          <a:p>
            <a:pPr marL="285750" indent="-285750">
              <a:buFont typeface="Arial" panose="020B0604020202020204" pitchFamily="34" charset="0"/>
              <a:buChar char="•"/>
            </a:pPr>
            <a:r>
              <a:rPr lang="en-US" sz="2000" b="0" i="0" dirty="0">
                <a:effectLst/>
                <a:latin typeface="Arial" panose="020B0604020202020204" pitchFamily="34" charset="0"/>
              </a:rPr>
              <a:t>Close your eyes to remove any distractions. </a:t>
            </a:r>
          </a:p>
          <a:p>
            <a:pPr marL="285750" indent="-285750">
              <a:buFont typeface="Arial" panose="020B0604020202020204" pitchFamily="34" charset="0"/>
              <a:buChar char="•"/>
            </a:pPr>
            <a:r>
              <a:rPr lang="en-US" sz="2000" b="0" i="0" dirty="0">
                <a:effectLst/>
                <a:latin typeface="Arial" panose="020B0604020202020204" pitchFamily="34" charset="0"/>
              </a:rPr>
              <a:t>Take a few deep breaths. </a:t>
            </a:r>
          </a:p>
          <a:p>
            <a:pPr marL="285750" indent="-285750">
              <a:buFont typeface="Arial" panose="020B0604020202020204" pitchFamily="34" charset="0"/>
              <a:buChar char="•"/>
            </a:pPr>
            <a:r>
              <a:rPr lang="en-US" sz="2000" b="0" i="0" dirty="0">
                <a:effectLst/>
                <a:latin typeface="Arial" panose="020B0604020202020204" pitchFamily="34" charset="0"/>
              </a:rPr>
              <a:t>Notice what comes up inside you. Are there certain thoughts, emotions, sensations, or parts that show up? Are there nervous parts? Impatient parts? Agitated or indifferent parts? Skeptical or hopeless parts? Let them know they are all welcome. </a:t>
            </a:r>
          </a:p>
          <a:p>
            <a:pPr marL="285750" indent="-285750">
              <a:buFont typeface="Arial" panose="020B0604020202020204" pitchFamily="34" charset="0"/>
              <a:buChar char="•"/>
            </a:pPr>
            <a:r>
              <a:rPr lang="en-US" sz="2000" b="0" i="0" dirty="0">
                <a:effectLst/>
                <a:latin typeface="Arial" panose="020B0604020202020204" pitchFamily="34" charset="0"/>
              </a:rPr>
              <a:t>Focus on each part one by one to see which parts may be present in your internal system. </a:t>
            </a:r>
          </a:p>
          <a:p>
            <a:pPr marL="285750" indent="-285750">
              <a:buFont typeface="Arial" panose="020B0604020202020204" pitchFamily="34" charset="0"/>
              <a:buChar char="•"/>
            </a:pPr>
            <a:r>
              <a:rPr lang="en-US" sz="2000" b="0" i="0" dirty="0">
                <a:effectLst/>
                <a:latin typeface="Arial" panose="020B0604020202020204" pitchFamily="34" charset="0"/>
              </a:rPr>
              <a:t>Move to curiosity. Stay open to any part or feeling that shows up. </a:t>
            </a:r>
          </a:p>
          <a:p>
            <a:pPr marL="285750" indent="-285750">
              <a:buFont typeface="Arial" panose="020B0604020202020204" pitchFamily="34" charset="0"/>
              <a:buChar char="•"/>
            </a:pPr>
            <a:r>
              <a:rPr lang="en-US" sz="2000" b="0" i="0" dirty="0">
                <a:effectLst/>
                <a:latin typeface="Arial" panose="020B0604020202020204" pitchFamily="34" charset="0"/>
              </a:rPr>
              <a:t>When you’re ready, come back to the outer world and open your eyes. → Take five minutes to try these prompts for going inside. When you’re done, answer the following questions</a:t>
            </a:r>
            <a:endParaRPr lang="en-CA" sz="2000" dirty="0"/>
          </a:p>
        </p:txBody>
      </p:sp>
    </p:spTree>
    <p:extLst>
      <p:ext uri="{BB962C8B-B14F-4D97-AF65-F5344CB8AC3E}">
        <p14:creationId xmlns:p14="http://schemas.microsoft.com/office/powerpoint/2010/main" val="22619849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A9C49-B051-7D3D-B010-323245C61E7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251AF86-A448-F13E-3E06-D17446E43309}"/>
              </a:ext>
            </a:extLst>
          </p:cNvPr>
          <p:cNvSpPr txBox="1"/>
          <p:nvPr/>
        </p:nvSpPr>
        <p:spPr>
          <a:xfrm>
            <a:off x="195943" y="82193"/>
            <a:ext cx="11800114" cy="769441"/>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Did it feel comfortable or uncomfortable for you to go inside?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5" name="TextBox 4">
            <a:extLst>
              <a:ext uri="{FF2B5EF4-FFF2-40B4-BE49-F238E27FC236}">
                <a16:creationId xmlns:a16="http://schemas.microsoft.com/office/drawing/2014/main" id="{D6670F60-F0B8-105F-EA84-DBE289FC8F5C}"/>
              </a:ext>
            </a:extLst>
          </p:cNvPr>
          <p:cNvSpPr txBox="1"/>
          <p:nvPr/>
        </p:nvSpPr>
        <p:spPr>
          <a:xfrm>
            <a:off x="0" y="2082578"/>
            <a:ext cx="11680371" cy="1815882"/>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What thoughts, feelings, or sensations came up, if any? If nothing came up for you, that’s okay too. This is just the beginning. Follow the guides and prompts in the rest of the workbook and trust the process.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R="0" lvl="0" algn="l" defTabSz="4572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8947036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130F7-B19B-9373-4DC5-907D9C4A106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515C7F9-649B-76A0-83C8-CB47423151E2}"/>
              </a:ext>
            </a:extLst>
          </p:cNvPr>
          <p:cNvSpPr txBox="1"/>
          <p:nvPr/>
        </p:nvSpPr>
        <p:spPr>
          <a:xfrm>
            <a:off x="163285" y="308982"/>
            <a:ext cx="11865429" cy="4339650"/>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     </a:t>
            </a:r>
            <a:r>
              <a:rPr lang="en-US" sz="3600" dirty="0">
                <a:solidFill>
                  <a:schemeClr val="bg1"/>
                </a:solidFill>
                <a:latin typeface="Arial" panose="020B0604020202020204" pitchFamily="34" charset="0"/>
              </a:rPr>
              <a:t>  SECTION 3 </a:t>
            </a:r>
            <a:r>
              <a:rPr lang="en-US" sz="3600" b="0" i="0" dirty="0">
                <a:solidFill>
                  <a:schemeClr val="bg1"/>
                </a:solidFill>
                <a:effectLst/>
                <a:latin typeface="Arial" panose="020B0604020202020204" pitchFamily="34" charset="0"/>
              </a:rPr>
              <a:t>DISCOVERING YOUR SELF P. 21</a:t>
            </a:r>
            <a:r>
              <a:rPr lang="en-US" sz="3600" b="0" i="0" dirty="0">
                <a:solidFill>
                  <a:srgbClr val="222222"/>
                </a:solidFill>
                <a:effectLst/>
                <a:latin typeface="Arial" panose="020B0604020202020204" pitchFamily="34" charset="0"/>
              </a:rPr>
              <a:t> </a:t>
            </a:r>
          </a:p>
          <a:p>
            <a:endParaRPr lang="en-US" sz="24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400" b="0" i="0" dirty="0">
                <a:effectLst/>
                <a:latin typeface="Arial" panose="020B0604020202020204" pitchFamily="34" charset="0"/>
              </a:rPr>
              <a:t>Take some time to reflect on attributes of your Self that have been a constant throughout your life. These are the qualities you would associate with your truest, most authentic Self.</a:t>
            </a:r>
          </a:p>
          <a:p>
            <a:r>
              <a:rPr lang="en-US" sz="2400" b="0" i="0" dirty="0">
                <a:effectLst/>
                <a:latin typeface="Arial" panose="020B0604020202020204" pitchFamily="34" charset="0"/>
              </a:rPr>
              <a:t> </a:t>
            </a:r>
          </a:p>
          <a:p>
            <a:pPr marL="342900" indent="-342900">
              <a:buFont typeface="Arial" panose="020B0604020202020204" pitchFamily="34" charset="0"/>
              <a:buChar char="•"/>
            </a:pPr>
            <a:r>
              <a:rPr lang="en-US" sz="2400" b="0" i="0" dirty="0">
                <a:effectLst/>
                <a:latin typeface="Arial" panose="020B0604020202020204" pitchFamily="34" charset="0"/>
              </a:rPr>
              <a:t>This could be some of what we call the 8 Cs: Calm, Clarity, Confidence, Curiosity, Connectedness, Creativity, Compassion, and Courage or other attributes like honesty, trustworthiness, playfulness, or kindness. See what feels authentic to you.</a:t>
            </a:r>
            <a:r>
              <a:rPr lang="en-US" sz="2400" b="0" i="0" dirty="0">
                <a:solidFill>
                  <a:srgbClr val="222222"/>
                </a:solidFill>
                <a:effectLst/>
                <a:latin typeface="Arial" panose="020B0604020202020204" pitchFamily="34" charset="0"/>
              </a:rPr>
              <a:t> </a:t>
            </a:r>
            <a:endParaRPr lang="en-US" sz="2400" dirty="0">
              <a:latin typeface="Arial" panose="020B0604020202020204" pitchFamily="34" charset="0"/>
            </a:endParaRPr>
          </a:p>
          <a:p>
            <a:br>
              <a:rPr lang="en-US" sz="2400" dirty="0"/>
            </a:br>
            <a:endParaRPr lang="en-CA" sz="2400" dirty="0">
              <a:solidFill>
                <a:schemeClr val="bg1"/>
              </a:solidFill>
            </a:endParaRPr>
          </a:p>
        </p:txBody>
      </p:sp>
    </p:spTree>
    <p:extLst>
      <p:ext uri="{BB962C8B-B14F-4D97-AF65-F5344CB8AC3E}">
        <p14:creationId xmlns:p14="http://schemas.microsoft.com/office/powerpoint/2010/main" val="350450067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BA017B-C0B0-37C4-ED7D-4B93E95BD46C}"/>
              </a:ext>
            </a:extLst>
          </p:cNvPr>
          <p:cNvSpPr txBox="1"/>
          <p:nvPr/>
        </p:nvSpPr>
        <p:spPr>
          <a:xfrm>
            <a:off x="1990618" y="0"/>
            <a:ext cx="8992456" cy="523220"/>
          </a:xfrm>
          <a:prstGeom prst="rect">
            <a:avLst/>
          </a:prstGeom>
          <a:noFill/>
        </p:spPr>
        <p:txBody>
          <a:bodyPr wrap="square">
            <a:spAutoFit/>
          </a:bodyPr>
          <a:lstStyle/>
          <a:p>
            <a:r>
              <a:rPr lang="en-US" sz="2800" b="0" i="0" dirty="0">
                <a:solidFill>
                  <a:schemeClr val="bg1"/>
                </a:solidFill>
                <a:effectLst/>
                <a:latin typeface="Arial" panose="020B0604020202020204" pitchFamily="34" charset="0"/>
              </a:rPr>
              <a:t> DISCOVERING YOUR SELF (do this on your own)</a:t>
            </a:r>
            <a:endParaRPr lang="en-CA" sz="2800" dirty="0"/>
          </a:p>
        </p:txBody>
      </p:sp>
      <p:sp>
        <p:nvSpPr>
          <p:cNvPr id="5" name="TextBox 4">
            <a:extLst>
              <a:ext uri="{FF2B5EF4-FFF2-40B4-BE49-F238E27FC236}">
                <a16:creationId xmlns:a16="http://schemas.microsoft.com/office/drawing/2014/main" id="{11EC449F-14C3-976E-63AC-6009737FBC3F}"/>
              </a:ext>
            </a:extLst>
          </p:cNvPr>
          <p:cNvSpPr txBox="1"/>
          <p:nvPr/>
        </p:nvSpPr>
        <p:spPr>
          <a:xfrm>
            <a:off x="71919" y="671691"/>
            <a:ext cx="6097712" cy="7294305"/>
          </a:xfrm>
          <a:prstGeom prst="rect">
            <a:avLst/>
          </a:prstGeom>
          <a:noFill/>
        </p:spPr>
        <p:txBody>
          <a:bodyPr wrap="square">
            <a:spAutoFit/>
          </a:bodyPr>
          <a:lstStyle/>
          <a:p>
            <a:pPr marL="285750" indent="-285750" algn="l">
              <a:buFont typeface="Arial" panose="020B0604020202020204" pitchFamily="34" charset="0"/>
              <a:buChar char="•"/>
            </a:pPr>
            <a:r>
              <a:rPr lang="en-US" dirty="0">
                <a:latin typeface="Arial" panose="020B0604020202020204" pitchFamily="34" charset="0"/>
              </a:rPr>
              <a:t>F</a:t>
            </a:r>
            <a:r>
              <a:rPr lang="en-US" b="0" i="0" dirty="0">
                <a:effectLst/>
                <a:latin typeface="Arial" panose="020B0604020202020204" pitchFamily="34" charset="0"/>
              </a:rPr>
              <a:t>ostering</a:t>
            </a:r>
            <a:r>
              <a:rPr lang="en-US" dirty="0">
                <a:latin typeface="Arial" panose="020B0604020202020204" pitchFamily="34" charset="0"/>
              </a:rPr>
              <a:t> a</a:t>
            </a:r>
            <a:r>
              <a:rPr lang="en-US" b="0" i="0" dirty="0">
                <a:effectLst/>
                <a:latin typeface="Arial" panose="020B0604020202020204" pitchFamily="34" charset="0"/>
              </a:rPr>
              <a:t> connection with Self can be done by regularly practicing  </a:t>
            </a:r>
            <a:r>
              <a:rPr lang="en-US" dirty="0">
                <a:latin typeface="Arial" panose="020B0604020202020204" pitchFamily="34" charset="0"/>
              </a:rPr>
              <a:t>v</a:t>
            </a:r>
            <a:r>
              <a:rPr lang="en-US" b="0" i="0" dirty="0">
                <a:effectLst/>
                <a:latin typeface="Arial" panose="020B0604020202020204" pitchFamily="34" charset="0"/>
              </a:rPr>
              <a:t>isualization Meditations, for example:</a:t>
            </a:r>
          </a:p>
          <a:p>
            <a:pPr marL="285750" indent="-285750" algn="l">
              <a:buFont typeface="Arial" panose="020B0604020202020204" pitchFamily="34" charset="0"/>
              <a:buChar char="•"/>
            </a:pPr>
            <a:r>
              <a:rPr lang="en-US" b="0" i="0" dirty="0">
                <a:effectLst/>
                <a:latin typeface="Arial" panose="020B0604020202020204" pitchFamily="34" charset="0"/>
              </a:rPr>
              <a:t>Begin by finding a comfortable position, sitting or lying down. Let your eyes gently close and take a few deep breaths, allowing your body to settle and your mind to soften.</a:t>
            </a:r>
            <a:br>
              <a:rPr lang="en-US" dirty="0"/>
            </a:br>
            <a:br>
              <a:rPr lang="en-US" dirty="0"/>
            </a:br>
            <a:r>
              <a:rPr lang="en-US" b="0" i="0" dirty="0">
                <a:effectLst/>
                <a:latin typeface="Arial" panose="020B0604020202020204" pitchFamily="34" charset="0"/>
              </a:rPr>
              <a:t>1. Grounding and Breath</a:t>
            </a:r>
          </a:p>
          <a:p>
            <a:pPr algn="l"/>
            <a:r>
              <a:rPr lang="en-US" b="0" i="0" dirty="0">
                <a:effectLst/>
                <a:latin typeface="Arial" panose="020B0604020202020204" pitchFamily="34" charset="0"/>
              </a:rPr>
              <a:t>Bring your attention to the breath.</a:t>
            </a:r>
            <a:br>
              <a:rPr lang="en-US" dirty="0"/>
            </a:br>
            <a:r>
              <a:rPr lang="en-US" b="0" i="0" dirty="0">
                <a:effectLst/>
                <a:latin typeface="Arial" panose="020B0604020202020204" pitchFamily="34" charset="0"/>
              </a:rPr>
              <a:t>Feel the gentle rise and fall of your chest…</a:t>
            </a:r>
            <a:br>
              <a:rPr lang="en-US" dirty="0"/>
            </a:br>
            <a:r>
              <a:rPr lang="en-US" b="0" i="0" dirty="0">
                <a:effectLst/>
                <a:latin typeface="Arial" panose="020B0604020202020204" pitchFamily="34" charset="0"/>
              </a:rPr>
              <a:t>the steady rhythm of the inhale… and the soft letting go on the exhale.</a:t>
            </a:r>
            <a:br>
              <a:rPr lang="en-US" dirty="0"/>
            </a:br>
            <a:r>
              <a:rPr lang="en-US" b="0" i="0" dirty="0">
                <a:effectLst/>
                <a:latin typeface="Arial" panose="020B0604020202020204" pitchFamily="34" charset="0"/>
              </a:rPr>
              <a:t>Let each breath invite you more deeply into the present moment.</a:t>
            </a:r>
            <a:br>
              <a:rPr lang="en-US" dirty="0"/>
            </a:br>
            <a:br>
              <a:rPr lang="en-US" dirty="0"/>
            </a:br>
            <a:r>
              <a:rPr lang="en-US" dirty="0"/>
              <a:t>       </a:t>
            </a:r>
            <a:r>
              <a:rPr lang="en-US" b="0" i="0" dirty="0">
                <a:effectLst/>
                <a:latin typeface="Arial" panose="020B0604020202020204" pitchFamily="34" charset="0"/>
              </a:rPr>
              <a:t>2. Safe Presence</a:t>
            </a:r>
          </a:p>
          <a:p>
            <a:pPr algn="l"/>
            <a:r>
              <a:rPr lang="en-US" b="0" i="0" dirty="0">
                <a:effectLst/>
                <a:latin typeface="Arial" panose="020B0604020202020204" pitchFamily="34" charset="0"/>
              </a:rPr>
              <a:t>Now imagine that you are in a perfectly safe place—quiet, calm, and warm.</a:t>
            </a:r>
            <a:br>
              <a:rPr lang="en-US" dirty="0"/>
            </a:br>
            <a:r>
              <a:rPr lang="en-US" b="0" i="0" dirty="0">
                <a:effectLst/>
                <a:latin typeface="Arial" panose="020B0604020202020204" pitchFamily="34" charset="0"/>
              </a:rPr>
              <a:t>In this space, </a:t>
            </a:r>
            <a:r>
              <a:rPr lang="en-US" dirty="0">
                <a:latin typeface="Arial" panose="020B0604020202020204" pitchFamily="34" charset="0"/>
              </a:rPr>
              <a:t>people</a:t>
            </a:r>
            <a:r>
              <a:rPr lang="en-US" b="0" i="0" dirty="0">
                <a:effectLst/>
                <a:latin typeface="Arial" panose="020B0604020202020204" pitchFamily="34" charset="0"/>
              </a:rPr>
              <a:t> begin to appear…</a:t>
            </a:r>
            <a:br>
              <a:rPr lang="en-US" dirty="0"/>
            </a:br>
            <a:r>
              <a:rPr lang="en-US" b="0" i="0" dirty="0">
                <a:effectLst/>
                <a:latin typeface="Arial" panose="020B0604020202020204" pitchFamily="34" charset="0"/>
              </a:rPr>
              <a:t>These are your ideal protectors.</a:t>
            </a:r>
            <a:br>
              <a:rPr lang="en-US" dirty="0"/>
            </a:br>
            <a:r>
              <a:rPr lang="en-US" b="0" i="0" dirty="0">
                <a:effectLst/>
                <a:latin typeface="Arial" panose="020B0604020202020204" pitchFamily="34" charset="0"/>
              </a:rPr>
              <a:t>They can look like anyone at all: male, female, or neither.</a:t>
            </a:r>
            <a:br>
              <a:rPr lang="en-US" dirty="0"/>
            </a:br>
            <a:br>
              <a:rPr lang="en-US" dirty="0"/>
            </a:br>
            <a:br>
              <a:rPr lang="en-US" dirty="0"/>
            </a:br>
            <a:endParaRPr lang="en-CA" dirty="0"/>
          </a:p>
        </p:txBody>
      </p:sp>
      <p:sp>
        <p:nvSpPr>
          <p:cNvPr id="7" name="TextBox 6">
            <a:extLst>
              <a:ext uri="{FF2B5EF4-FFF2-40B4-BE49-F238E27FC236}">
                <a16:creationId xmlns:a16="http://schemas.microsoft.com/office/drawing/2014/main" id="{488C0EF5-FCD9-F823-C1AA-54EC6AA76EEC}"/>
              </a:ext>
            </a:extLst>
          </p:cNvPr>
          <p:cNvSpPr txBox="1"/>
          <p:nvPr/>
        </p:nvSpPr>
        <p:spPr>
          <a:xfrm>
            <a:off x="6159357" y="671691"/>
            <a:ext cx="6118260" cy="6463308"/>
          </a:xfrm>
          <a:prstGeom prst="rect">
            <a:avLst/>
          </a:prstGeom>
          <a:noFill/>
        </p:spPr>
        <p:txBody>
          <a:bodyPr wrap="square">
            <a:spAutoFit/>
          </a:bodyPr>
          <a:lstStyle/>
          <a:p>
            <a:r>
              <a:rPr lang="en-US" b="0" i="0" dirty="0">
                <a:effectLst/>
                <a:latin typeface="Arial" panose="020B0604020202020204" pitchFamily="34" charset="0"/>
              </a:rPr>
              <a:t>What matters is how they make you feel. </a:t>
            </a:r>
          </a:p>
          <a:p>
            <a:r>
              <a:rPr lang="en-US" b="0" i="0" dirty="0">
                <a:effectLst/>
                <a:latin typeface="Arial" panose="020B0604020202020204" pitchFamily="34" charset="0"/>
              </a:rPr>
              <a:t>They are completely attuned to you.</a:t>
            </a:r>
            <a:br>
              <a:rPr lang="en-US" dirty="0"/>
            </a:br>
            <a:r>
              <a:rPr lang="en-US" b="0" i="0" dirty="0">
                <a:effectLst/>
                <a:latin typeface="Arial" panose="020B0604020202020204" pitchFamily="34" charset="0"/>
              </a:rPr>
              <a:t>They see you fully.</a:t>
            </a:r>
          </a:p>
          <a:p>
            <a:r>
              <a:rPr lang="en-US" dirty="0"/>
              <a:t> </a:t>
            </a:r>
            <a:r>
              <a:rPr lang="en-US" b="0" i="0" dirty="0">
                <a:effectLst/>
                <a:latin typeface="Arial" panose="020B0604020202020204" pitchFamily="34" charset="0"/>
              </a:rPr>
              <a:t>They radiate warmth, patience, and love.</a:t>
            </a:r>
          </a:p>
          <a:p>
            <a:br>
              <a:rPr lang="en-US" dirty="0"/>
            </a:br>
            <a:r>
              <a:rPr lang="en-US" dirty="0"/>
              <a:t>       </a:t>
            </a:r>
            <a:r>
              <a:rPr lang="en-US" b="0" i="0" dirty="0">
                <a:effectLst/>
                <a:latin typeface="Arial" panose="020B0604020202020204" pitchFamily="34" charset="0"/>
              </a:rPr>
              <a:t>3. Attunement and Protection</a:t>
            </a:r>
          </a:p>
          <a:p>
            <a:r>
              <a:rPr lang="en-US" dirty="0"/>
              <a:t> </a:t>
            </a:r>
            <a:r>
              <a:rPr lang="en-US" b="0" i="0" dirty="0">
                <a:effectLst/>
                <a:latin typeface="Arial" panose="020B0604020202020204" pitchFamily="34" charset="0"/>
              </a:rPr>
              <a:t>They stand behind you, </a:t>
            </a:r>
            <a:r>
              <a:rPr lang="en-US" dirty="0">
                <a:latin typeface="Arial" panose="020B0604020202020204" pitchFamily="34" charset="0"/>
              </a:rPr>
              <a:t>looking at you</a:t>
            </a:r>
            <a:r>
              <a:rPr lang="en-US" b="0" i="0" dirty="0">
                <a:effectLst/>
                <a:latin typeface="Arial" panose="020B0604020202020204" pitchFamily="34" charset="0"/>
              </a:rPr>
              <a:t> with gentle    affection.</a:t>
            </a:r>
            <a:br>
              <a:rPr lang="en-US" dirty="0"/>
            </a:br>
            <a:r>
              <a:rPr lang="en-US" b="0" i="0" dirty="0">
                <a:effectLst/>
                <a:latin typeface="Arial" panose="020B0604020202020204" pitchFamily="34" charset="0"/>
              </a:rPr>
              <a:t>You notice that they always respond to you in just the right way</a:t>
            </a:r>
            <a:br>
              <a:rPr lang="en-US" dirty="0"/>
            </a:br>
            <a:r>
              <a:rPr lang="en-US" b="0" i="0" dirty="0">
                <a:effectLst/>
                <a:latin typeface="Arial" panose="020B0604020202020204" pitchFamily="34" charset="0"/>
              </a:rPr>
              <a:t>with kindness, clarity, and understanding.</a:t>
            </a:r>
            <a:br>
              <a:rPr lang="en-US" dirty="0"/>
            </a:br>
            <a:r>
              <a:rPr lang="en-US" b="0" i="0" dirty="0">
                <a:effectLst/>
                <a:latin typeface="Arial" panose="020B0604020202020204" pitchFamily="34" charset="0"/>
              </a:rPr>
              <a:t>They protect you when needed.</a:t>
            </a:r>
            <a:br>
              <a:rPr lang="en-US" dirty="0"/>
            </a:br>
            <a:r>
              <a:rPr lang="en-US" b="0" i="0" dirty="0">
                <a:effectLst/>
                <a:latin typeface="Arial" panose="020B0604020202020204" pitchFamily="34" charset="0"/>
              </a:rPr>
              <a:t>They comfort you without hesitation.</a:t>
            </a:r>
            <a:br>
              <a:rPr lang="en-US" dirty="0"/>
            </a:br>
            <a:r>
              <a:rPr lang="en-US" b="0" i="0" dirty="0">
                <a:effectLst/>
                <a:latin typeface="Arial" panose="020B0604020202020204" pitchFamily="34" charset="0"/>
              </a:rPr>
              <a:t>You feel completely safe in their care.</a:t>
            </a:r>
            <a:br>
              <a:rPr lang="en-US" dirty="0"/>
            </a:br>
            <a:br>
              <a:rPr lang="en-US" dirty="0"/>
            </a:br>
            <a:r>
              <a:rPr lang="en-US" dirty="0"/>
              <a:t>       </a:t>
            </a:r>
            <a:r>
              <a:rPr lang="en-US" b="0" i="0" dirty="0">
                <a:effectLst/>
                <a:latin typeface="Arial" panose="020B0604020202020204" pitchFamily="34" charset="0"/>
              </a:rPr>
              <a:t>4. Joyful Delight</a:t>
            </a:r>
            <a:br>
              <a:rPr lang="en-US" dirty="0"/>
            </a:br>
            <a:r>
              <a:rPr lang="en-US" b="0" i="0" dirty="0">
                <a:effectLst/>
                <a:latin typeface="Arial" panose="020B0604020202020204" pitchFamily="34" charset="0"/>
              </a:rPr>
              <a:t>Now see how they delight in you.</a:t>
            </a:r>
            <a:br>
              <a:rPr lang="en-US" dirty="0"/>
            </a:br>
            <a:r>
              <a:rPr lang="en-US" b="0" i="0" dirty="0">
                <a:effectLst/>
                <a:latin typeface="Arial" panose="020B0604020202020204" pitchFamily="34" charset="0"/>
              </a:rPr>
              <a:t>Not because of anything you do—just because you exist.</a:t>
            </a:r>
            <a:br>
              <a:rPr lang="en-US" dirty="0"/>
            </a:br>
            <a:r>
              <a:rPr lang="en-US" b="0" i="0" dirty="0">
                <a:effectLst/>
                <a:latin typeface="Arial" panose="020B0604020202020204" pitchFamily="34" charset="0"/>
              </a:rPr>
              <a:t>They smile when you smile.</a:t>
            </a:r>
            <a:br>
              <a:rPr lang="en-US" dirty="0"/>
            </a:br>
            <a:r>
              <a:rPr lang="en-US" b="0" i="0" dirty="0">
                <a:effectLst/>
                <a:latin typeface="Arial" panose="020B0604020202020204" pitchFamily="34" charset="0"/>
              </a:rPr>
              <a:t>They share in your joy.</a:t>
            </a:r>
            <a:br>
              <a:rPr lang="en-US" dirty="0"/>
            </a:br>
            <a:r>
              <a:rPr lang="en-US" b="0" i="0" dirty="0">
                <a:effectLst/>
                <a:latin typeface="Arial" panose="020B0604020202020204" pitchFamily="34" charset="0"/>
              </a:rPr>
              <a:t>You are a source of deep happiness to them.</a:t>
            </a:r>
            <a:br>
              <a:rPr lang="en-US" dirty="0"/>
            </a:br>
            <a:br>
              <a:rPr lang="en-US" dirty="0"/>
            </a:br>
            <a:endParaRPr lang="en-CA" dirty="0"/>
          </a:p>
        </p:txBody>
      </p:sp>
    </p:spTree>
    <p:extLst>
      <p:ext uri="{BB962C8B-B14F-4D97-AF65-F5344CB8AC3E}">
        <p14:creationId xmlns:p14="http://schemas.microsoft.com/office/powerpoint/2010/main" val="284058714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FC6886-797B-CCE2-5B53-D2157A6B4AF1}"/>
              </a:ext>
            </a:extLst>
          </p:cNvPr>
          <p:cNvSpPr txBox="1"/>
          <p:nvPr/>
        </p:nvSpPr>
        <p:spPr>
          <a:xfrm>
            <a:off x="3757773" y="0"/>
            <a:ext cx="6097712" cy="523220"/>
          </a:xfrm>
          <a:prstGeom prst="rect">
            <a:avLst/>
          </a:prstGeom>
          <a:noFill/>
        </p:spPr>
        <p:txBody>
          <a:bodyPr wrap="square">
            <a:spAutoFit/>
          </a:bodyPr>
          <a:lstStyle/>
          <a:p>
            <a:r>
              <a:rPr lang="en-US" sz="2800" b="0" i="0" dirty="0">
                <a:solidFill>
                  <a:schemeClr val="bg1"/>
                </a:solidFill>
                <a:effectLst/>
                <a:latin typeface="Arial" panose="020B0604020202020204" pitchFamily="34" charset="0"/>
              </a:rPr>
              <a:t>DISCOVERING YOUR SELF</a:t>
            </a:r>
            <a:endParaRPr lang="en-CA" sz="2800" dirty="0"/>
          </a:p>
        </p:txBody>
      </p:sp>
      <p:sp>
        <p:nvSpPr>
          <p:cNvPr id="5" name="TextBox 4">
            <a:extLst>
              <a:ext uri="{FF2B5EF4-FFF2-40B4-BE49-F238E27FC236}">
                <a16:creationId xmlns:a16="http://schemas.microsoft.com/office/drawing/2014/main" id="{8907F8C6-7B22-CABE-1932-F6454321D2D2}"/>
              </a:ext>
            </a:extLst>
          </p:cNvPr>
          <p:cNvSpPr txBox="1"/>
          <p:nvPr/>
        </p:nvSpPr>
        <p:spPr>
          <a:xfrm>
            <a:off x="172092" y="664269"/>
            <a:ext cx="6097712" cy="5632311"/>
          </a:xfrm>
          <a:prstGeom prst="rect">
            <a:avLst/>
          </a:prstGeom>
          <a:noFill/>
        </p:spPr>
        <p:txBody>
          <a:bodyPr wrap="square">
            <a:spAutoFit/>
          </a:bodyPr>
          <a:lstStyle/>
          <a:p>
            <a:pPr algn="l"/>
            <a:r>
              <a:rPr lang="en-US" b="0" i="0" dirty="0">
                <a:effectLst/>
                <a:latin typeface="Arial" panose="020B0604020202020204" pitchFamily="34" charset="0"/>
              </a:rPr>
              <a:t>      5. Unconditional Support</a:t>
            </a:r>
            <a:br>
              <a:rPr lang="en-US" dirty="0"/>
            </a:br>
            <a:r>
              <a:rPr lang="en-US" b="0" i="0" dirty="0">
                <a:effectLst/>
                <a:latin typeface="Arial" panose="020B0604020202020204" pitchFamily="34" charset="0"/>
              </a:rPr>
              <a:t>Now imagine a time when you’re upset or afraid.</a:t>
            </a:r>
            <a:br>
              <a:rPr lang="en-US" dirty="0"/>
            </a:br>
            <a:r>
              <a:rPr lang="en-US" b="0" i="0" dirty="0">
                <a:effectLst/>
                <a:latin typeface="Arial" panose="020B0604020202020204" pitchFamily="34" charset="0"/>
              </a:rPr>
              <a:t>Watch as your protectors respond</a:t>
            </a:r>
            <a:r>
              <a:rPr lang="en-US" dirty="0">
                <a:latin typeface="Arial" panose="020B0604020202020204" pitchFamily="34" charset="0"/>
              </a:rPr>
              <a:t>, </a:t>
            </a:r>
            <a:r>
              <a:rPr lang="en-US" b="0" i="0" dirty="0">
                <a:effectLst/>
                <a:latin typeface="Arial" panose="020B0604020202020204" pitchFamily="34" charset="0"/>
              </a:rPr>
              <a:t>not with judgment or dismissal</a:t>
            </a:r>
            <a:br>
              <a:rPr lang="en-US" dirty="0"/>
            </a:br>
            <a:r>
              <a:rPr lang="en-US" b="0" i="0" dirty="0">
                <a:effectLst/>
                <a:latin typeface="Arial" panose="020B0604020202020204" pitchFamily="34" charset="0"/>
              </a:rPr>
              <a:t>but with deep care, curiosity, and calm presence.</a:t>
            </a:r>
            <a:br>
              <a:rPr lang="en-US" dirty="0"/>
            </a:br>
            <a:r>
              <a:rPr lang="en-US" b="0" i="0" dirty="0">
                <a:effectLst/>
                <a:latin typeface="Arial" panose="020B0604020202020204" pitchFamily="34" charset="0"/>
              </a:rPr>
              <a:t>They know exactly how to help you feel safe again.</a:t>
            </a:r>
            <a:br>
              <a:rPr lang="en-US" dirty="0"/>
            </a:br>
            <a:r>
              <a:rPr lang="en-US" b="0" i="0" dirty="0">
                <a:effectLst/>
                <a:latin typeface="Arial" panose="020B0604020202020204" pitchFamily="34" charset="0"/>
              </a:rPr>
              <a:t>You are never alone.</a:t>
            </a:r>
            <a:br>
              <a:rPr lang="en-US" dirty="0"/>
            </a:br>
            <a:br>
              <a:rPr lang="en-US" dirty="0"/>
            </a:br>
            <a:r>
              <a:rPr lang="en-US" dirty="0"/>
              <a:t>        </a:t>
            </a:r>
            <a:r>
              <a:rPr lang="en-US" b="0" i="0" dirty="0">
                <a:effectLst/>
                <a:latin typeface="Arial" panose="020B0604020202020204" pitchFamily="34" charset="0"/>
              </a:rPr>
              <a:t>6. Integration</a:t>
            </a:r>
            <a:br>
              <a:rPr lang="en-US" dirty="0"/>
            </a:br>
            <a:r>
              <a:rPr lang="en-US" b="0" i="0" dirty="0">
                <a:effectLst/>
                <a:latin typeface="Arial" panose="020B0604020202020204" pitchFamily="34" charset="0"/>
              </a:rPr>
              <a:t>Let yourself soak in this feeling.</a:t>
            </a:r>
            <a:br>
              <a:rPr lang="en-US" dirty="0"/>
            </a:br>
            <a:r>
              <a:rPr lang="en-US" b="0" i="0" dirty="0">
                <a:effectLst/>
                <a:latin typeface="Arial" panose="020B0604020202020204" pitchFamily="34" charset="0"/>
              </a:rPr>
              <a:t>The security.</a:t>
            </a:r>
            <a:br>
              <a:rPr lang="en-US" dirty="0"/>
            </a:br>
            <a:r>
              <a:rPr lang="en-US" b="0" i="0" dirty="0">
                <a:effectLst/>
                <a:latin typeface="Arial" panose="020B0604020202020204" pitchFamily="34" charset="0"/>
              </a:rPr>
              <a:t>The tenderness.</a:t>
            </a:r>
            <a:br>
              <a:rPr lang="en-US" dirty="0"/>
            </a:br>
            <a:r>
              <a:rPr lang="en-US" b="0" i="0" dirty="0">
                <a:effectLst/>
                <a:latin typeface="Arial" panose="020B0604020202020204" pitchFamily="34" charset="0"/>
              </a:rPr>
              <a:t>The sense that you are completely lovable, just as you are.</a:t>
            </a:r>
            <a:br>
              <a:rPr lang="en-US" dirty="0"/>
            </a:br>
            <a:br>
              <a:rPr lang="en-US" dirty="0"/>
            </a:br>
            <a:r>
              <a:rPr lang="en-US" b="0" i="0" dirty="0">
                <a:effectLst/>
                <a:latin typeface="Arial" panose="020B0604020202020204" pitchFamily="34" charset="0"/>
              </a:rPr>
              <a:t>Let these feelings settle into your body, into your heart.</a:t>
            </a:r>
            <a:br>
              <a:rPr lang="en-US" dirty="0"/>
            </a:br>
            <a:r>
              <a:rPr lang="en-US" b="0" i="0" dirty="0">
                <a:effectLst/>
                <a:latin typeface="Arial" panose="020B0604020202020204" pitchFamily="34" charset="0"/>
              </a:rPr>
              <a:t>Know that this ideal presence is always available to you.</a:t>
            </a:r>
            <a:br>
              <a:rPr lang="en-US" dirty="0"/>
            </a:br>
            <a:r>
              <a:rPr lang="en-US" b="0" i="0" dirty="0">
                <a:effectLst/>
                <a:latin typeface="Arial" panose="020B0604020202020204" pitchFamily="34" charset="0"/>
              </a:rPr>
              <a:t>You can return to them whenever you need.</a:t>
            </a:r>
            <a:br>
              <a:rPr lang="en-US" dirty="0"/>
            </a:br>
            <a:br>
              <a:rPr lang="en-US" dirty="0"/>
            </a:br>
            <a:endParaRPr lang="en-CA" dirty="0"/>
          </a:p>
        </p:txBody>
      </p:sp>
      <p:sp>
        <p:nvSpPr>
          <p:cNvPr id="7" name="TextBox 6">
            <a:extLst>
              <a:ext uri="{FF2B5EF4-FFF2-40B4-BE49-F238E27FC236}">
                <a16:creationId xmlns:a16="http://schemas.microsoft.com/office/drawing/2014/main" id="{949D53EB-9803-B470-72FD-551106163DF1}"/>
              </a:ext>
            </a:extLst>
          </p:cNvPr>
          <p:cNvSpPr txBox="1"/>
          <p:nvPr/>
        </p:nvSpPr>
        <p:spPr>
          <a:xfrm>
            <a:off x="6398232" y="664269"/>
            <a:ext cx="6097712" cy="2585323"/>
          </a:xfrm>
          <a:prstGeom prst="rect">
            <a:avLst/>
          </a:prstGeom>
          <a:noFill/>
        </p:spPr>
        <p:txBody>
          <a:bodyPr wrap="square">
            <a:spAutoFit/>
          </a:bodyPr>
          <a:lstStyle/>
          <a:p>
            <a:pPr algn="l"/>
            <a:r>
              <a:rPr lang="en-US" b="0" i="0" dirty="0">
                <a:effectLst/>
                <a:latin typeface="Arial" panose="020B0604020202020204" pitchFamily="34" charset="0"/>
              </a:rPr>
              <a:t>      7. Closing</a:t>
            </a:r>
            <a:br>
              <a:rPr lang="en-US" dirty="0"/>
            </a:br>
            <a:r>
              <a:rPr lang="en-US" b="0" i="0" dirty="0">
                <a:effectLst/>
                <a:latin typeface="Arial" panose="020B0604020202020204" pitchFamily="34" charset="0"/>
              </a:rPr>
              <a:t>Take one last look at your </a:t>
            </a:r>
            <a:r>
              <a:rPr lang="en-US" dirty="0">
                <a:latin typeface="Arial" panose="020B0604020202020204" pitchFamily="34" charset="0"/>
              </a:rPr>
              <a:t>protectors</a:t>
            </a:r>
            <a:r>
              <a:rPr lang="en-US" b="0" i="0" dirty="0">
                <a:effectLst/>
                <a:latin typeface="Arial" panose="020B0604020202020204" pitchFamily="34" charset="0"/>
              </a:rPr>
              <a:t>.</a:t>
            </a:r>
            <a:br>
              <a:rPr lang="en-US" dirty="0"/>
            </a:br>
            <a:r>
              <a:rPr lang="en-US" b="0" i="0" dirty="0">
                <a:effectLst/>
                <a:latin typeface="Arial" panose="020B0604020202020204" pitchFamily="34" charset="0"/>
              </a:rPr>
              <a:t>Feel their love surround you like a gentle light.</a:t>
            </a:r>
            <a:br>
              <a:rPr lang="en-US" dirty="0"/>
            </a:br>
            <a:br>
              <a:rPr lang="en-US" dirty="0"/>
            </a:br>
            <a:r>
              <a:rPr lang="en-US" b="0" i="0" dirty="0">
                <a:effectLst/>
                <a:latin typeface="Arial" panose="020B0604020202020204" pitchFamily="34" charset="0"/>
              </a:rPr>
              <a:t>Now, slowly bring your awareness back to the breath…</a:t>
            </a:r>
            <a:br>
              <a:rPr lang="en-US" dirty="0"/>
            </a:br>
            <a:r>
              <a:rPr lang="en-US" b="0" i="0" dirty="0">
                <a:effectLst/>
                <a:latin typeface="Arial" panose="020B0604020202020204" pitchFamily="34" charset="0"/>
              </a:rPr>
              <a:t>Back to your body…</a:t>
            </a:r>
            <a:br>
              <a:rPr lang="en-US" dirty="0"/>
            </a:br>
            <a:r>
              <a:rPr lang="en-US" b="0" i="0" dirty="0">
                <a:effectLst/>
                <a:latin typeface="Arial" panose="020B0604020202020204" pitchFamily="34" charset="0"/>
              </a:rPr>
              <a:t>And when you feel ready, gently open your eyes.</a:t>
            </a:r>
          </a:p>
          <a:p>
            <a:pPr>
              <a:buNone/>
            </a:pPr>
            <a:br>
              <a:rPr lang="en-US" dirty="0"/>
            </a:br>
            <a:endParaRPr lang="en-CA" dirty="0"/>
          </a:p>
        </p:txBody>
      </p:sp>
    </p:spTree>
    <p:extLst>
      <p:ext uri="{BB962C8B-B14F-4D97-AF65-F5344CB8AC3E}">
        <p14:creationId xmlns:p14="http://schemas.microsoft.com/office/powerpoint/2010/main" val="106086318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2D6CF-FC7B-E0BB-0C70-F6C9A0BCC5C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96D84DF-D490-BA2F-E96F-3DC9E3E63094}"/>
              </a:ext>
            </a:extLst>
          </p:cNvPr>
          <p:cNvSpPr txBox="1"/>
          <p:nvPr/>
        </p:nvSpPr>
        <p:spPr>
          <a:xfrm>
            <a:off x="326571" y="555562"/>
            <a:ext cx="5072742" cy="1815882"/>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DISCOVERING YOUR SELF</a:t>
            </a:r>
          </a:p>
          <a:p>
            <a:r>
              <a:rPr lang="en-US" sz="2400" b="0" i="0" dirty="0">
                <a:solidFill>
                  <a:srgbClr val="222222"/>
                </a:solidFill>
                <a:effectLst/>
                <a:latin typeface="Arial" panose="020B0604020202020204" pitchFamily="34" charset="0"/>
              </a:rPr>
              <a:t> </a:t>
            </a:r>
          </a:p>
          <a:p>
            <a:pPr marL="342900" indent="-342900">
              <a:buFont typeface="Arial" panose="020B0604020202020204" pitchFamily="34" charset="0"/>
              <a:buChar char="•"/>
            </a:pPr>
            <a:r>
              <a:rPr lang="en-US" sz="2000" b="0" i="0" dirty="0">
                <a:effectLst/>
                <a:latin typeface="Arial" panose="020B0604020202020204" pitchFamily="34" charset="0"/>
              </a:rPr>
              <a:t>In the circle on the right, list as many attributes of your Self as you can:</a:t>
            </a:r>
            <a:br>
              <a:rPr lang="en-US" sz="2400" dirty="0"/>
            </a:br>
            <a:endParaRPr lang="en-CA" sz="2400" dirty="0">
              <a:solidFill>
                <a:schemeClr val="bg1"/>
              </a:solidFill>
            </a:endParaRPr>
          </a:p>
        </p:txBody>
      </p:sp>
      <p:sp>
        <p:nvSpPr>
          <p:cNvPr id="8" name="Flowchart: Connector 7">
            <a:extLst>
              <a:ext uri="{FF2B5EF4-FFF2-40B4-BE49-F238E27FC236}">
                <a16:creationId xmlns:a16="http://schemas.microsoft.com/office/drawing/2014/main" id="{174CD841-19E6-E52E-949D-EC8D5CB1AA18}"/>
              </a:ext>
            </a:extLst>
          </p:cNvPr>
          <p:cNvSpPr/>
          <p:nvPr/>
        </p:nvSpPr>
        <p:spPr>
          <a:xfrm>
            <a:off x="5236027" y="141514"/>
            <a:ext cx="6607629" cy="6368143"/>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237101045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7D32E5-58DD-8B10-47B1-7B641C640988}"/>
              </a:ext>
            </a:extLst>
          </p:cNvPr>
          <p:cNvSpPr txBox="1"/>
          <p:nvPr/>
        </p:nvSpPr>
        <p:spPr>
          <a:xfrm>
            <a:off x="130629" y="205379"/>
            <a:ext cx="11745686" cy="6863417"/>
          </a:xfrm>
          <a:prstGeom prst="rect">
            <a:avLst/>
          </a:prstGeom>
          <a:noFill/>
        </p:spPr>
        <p:txBody>
          <a:bodyPr wrap="square">
            <a:spAutoFit/>
          </a:bodyPr>
          <a:lstStyle/>
          <a:p>
            <a:pPr marL="285750" indent="-285750">
              <a:buFont typeface="Arial" panose="020B0604020202020204" pitchFamily="34" charset="0"/>
              <a:buChar char="•"/>
            </a:pPr>
            <a:r>
              <a:rPr lang="en-US" sz="2400" b="0" i="0" dirty="0">
                <a:effectLst/>
                <a:latin typeface="Arial" panose="020B0604020202020204" pitchFamily="34" charset="0"/>
              </a:rPr>
              <a:t>Reflect on a few moments in your life when you were exhibiting one or more of the 8 Cs of Self (Calm, Clarity, Confidence, Curiosity, Connectedness, Creativity, Compassion, and Courage) and write them </a:t>
            </a:r>
            <a:r>
              <a:rPr lang="en-US" sz="2400" dirty="0">
                <a:latin typeface="Arial" panose="020B0604020202020204" pitchFamily="34" charset="0"/>
              </a:rPr>
              <a:t>below:</a:t>
            </a:r>
            <a:r>
              <a:rPr lang="en-US" sz="2400" b="0" i="0" dirty="0">
                <a:solidFill>
                  <a:srgbClr val="222222"/>
                </a:solidFill>
                <a:effectLst/>
                <a:latin typeface="Arial" panose="020B0604020202020204" pitchFamily="34" charset="0"/>
              </a:rPr>
              <a:t> </a:t>
            </a: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4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400" b="0" i="0" dirty="0">
              <a:solidFill>
                <a:srgbClr val="222222"/>
              </a:solidFill>
              <a:effectLst/>
              <a:latin typeface="Arial" panose="020B0604020202020204" pitchFamily="34" charset="0"/>
            </a:endParaRPr>
          </a:p>
          <a:p>
            <a:pPr marL="285750" indent="-285750">
              <a:buFont typeface="Arial" panose="020B0604020202020204" pitchFamily="34" charset="0"/>
              <a:buChar char="•"/>
            </a:pPr>
            <a:r>
              <a:rPr lang="en-US" sz="2400" b="0" i="0" dirty="0">
                <a:effectLst/>
                <a:latin typeface="Arial" panose="020B0604020202020204" pitchFamily="34" charset="0"/>
              </a:rPr>
              <a:t>What did it feel like in those moments to be connected to your Self? Did you feel peace? Love? Hope? Energy?</a:t>
            </a:r>
            <a:r>
              <a:rPr lang="en-US" sz="2400" b="0" i="0" dirty="0">
                <a:solidFill>
                  <a:srgbClr val="222222"/>
                </a:solidFill>
                <a:effectLst/>
                <a:latin typeface="Arial" panose="020B0604020202020204" pitchFamily="34" charset="0"/>
              </a:rPr>
              <a:t> </a:t>
            </a: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4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4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400" dirty="0">
              <a:latin typeface="Arial" panose="020B0604020202020204" pitchFamily="34" charset="0"/>
            </a:endParaRPr>
          </a:p>
          <a:p>
            <a:pPr marL="285750" indent="-285750">
              <a:buFont typeface="Arial" panose="020B0604020202020204" pitchFamily="34" charset="0"/>
              <a:buChar char="•"/>
            </a:pPr>
            <a:r>
              <a:rPr lang="en-US" sz="2400" b="0" i="0" dirty="0">
                <a:effectLst/>
                <a:latin typeface="Arial" panose="020B0604020202020204" pitchFamily="34" charset="0"/>
              </a:rPr>
              <a:t>What do you feel now as you reflect on those moments?</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CA" sz="2000" dirty="0"/>
          </a:p>
        </p:txBody>
      </p:sp>
    </p:spTree>
    <p:extLst>
      <p:ext uri="{BB962C8B-B14F-4D97-AF65-F5344CB8AC3E}">
        <p14:creationId xmlns:p14="http://schemas.microsoft.com/office/powerpoint/2010/main" val="335404022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561A3-609B-3792-5EE5-23953BC85AE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B7B5C3FD-F3CE-292E-B50B-5059E82889C7}"/>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BC8C8A83-130B-93EA-541A-738A5EF4CDE2}"/>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73AA1E34-8995-29FF-D802-C934390EFFB4}"/>
              </a:ext>
            </a:extLst>
          </p:cNvPr>
          <p:cNvSpPr txBox="1"/>
          <p:nvPr/>
        </p:nvSpPr>
        <p:spPr>
          <a:xfrm>
            <a:off x="2275115" y="577334"/>
            <a:ext cx="11027227" cy="646331"/>
          </a:xfrm>
          <a:prstGeom prst="rect">
            <a:avLst/>
          </a:prstGeom>
          <a:noFill/>
        </p:spPr>
        <p:txBody>
          <a:bodyPr wrap="square">
            <a:spAutoFit/>
          </a:bodyPr>
          <a:lstStyle/>
          <a:p>
            <a:r>
              <a:rPr lang="en-US" sz="3600" dirty="0">
                <a:solidFill>
                  <a:srgbClr val="222222"/>
                </a:solidFill>
                <a:latin typeface="Arial" panose="020B0604020202020204" pitchFamily="34" charset="0"/>
              </a:rPr>
              <a:t>DISCOVERING YOUR SELF P. 21</a:t>
            </a:r>
          </a:p>
        </p:txBody>
      </p:sp>
    </p:spTree>
    <p:extLst>
      <p:ext uri="{BB962C8B-B14F-4D97-AF65-F5344CB8AC3E}">
        <p14:creationId xmlns:p14="http://schemas.microsoft.com/office/powerpoint/2010/main" val="325998589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4E634-456A-40BC-B47D-A9A363D7DFA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8C563CB-B7F7-5B97-DA20-050C3C7DC899}"/>
              </a:ext>
            </a:extLst>
          </p:cNvPr>
          <p:cNvSpPr txBox="1"/>
          <p:nvPr/>
        </p:nvSpPr>
        <p:spPr>
          <a:xfrm>
            <a:off x="254652" y="267886"/>
            <a:ext cx="6084504" cy="5632311"/>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a:t>
            </a:r>
            <a:r>
              <a:rPr lang="en-US" sz="2400" dirty="0">
                <a:solidFill>
                  <a:schemeClr val="bg1"/>
                </a:solidFill>
                <a:latin typeface="Arial" panose="020B0604020202020204" pitchFamily="34" charset="0"/>
              </a:rPr>
              <a:t>     </a:t>
            </a:r>
            <a:r>
              <a:rPr lang="en-US" sz="2400" b="0" i="0" dirty="0">
                <a:solidFill>
                  <a:schemeClr val="bg1"/>
                </a:solidFill>
                <a:effectLst/>
                <a:latin typeface="Arial" panose="020B0604020202020204" pitchFamily="34" charset="0"/>
              </a:rPr>
              <a:t>DISCOVERING YOUR SELF</a:t>
            </a:r>
            <a:r>
              <a:rPr lang="en-US" sz="2400" b="0" i="0" dirty="0">
                <a:solidFill>
                  <a:srgbClr val="222222"/>
                </a:solidFill>
                <a:effectLst/>
                <a:latin typeface="Arial" panose="020B0604020202020204" pitchFamily="34" charset="0"/>
              </a:rPr>
              <a:t> </a:t>
            </a:r>
          </a:p>
          <a:p>
            <a:endParaRPr lang="en-US" sz="24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following</a:t>
            </a:r>
            <a:r>
              <a:rPr lang="en-CA" sz="2400" dirty="0">
                <a:latin typeface="Arial" panose="020B0604020202020204" pitchFamily="34" charset="0"/>
                <a:cs typeface="Arial" panose="020B0604020202020204" pitchFamily="34" charset="0"/>
              </a:rPr>
              <a:t> the “strengthen access to wise mind through visualization algorithm”, I imagine my wise mind or Self as 5 men that I’ve encountered at different points of my life. They each made a deep impression on me. Each had many of the 8 C’s and 5 P’s. Together they strongly capture all these qualities. I think of them as my guardian angels. I imagine them walking behind me and having my back.</a:t>
            </a:r>
          </a:p>
          <a:p>
            <a:pPr marL="342900" indent="-342900">
              <a:buFont typeface="Arial" panose="020B0604020202020204" pitchFamily="34" charset="0"/>
              <a:buChar char="•"/>
            </a:pPr>
            <a:r>
              <a:rPr lang="en-CA" sz="2400" dirty="0">
                <a:latin typeface="Arial" panose="020B0604020202020204" pitchFamily="34" charset="0"/>
                <a:cs typeface="Arial" panose="020B0604020202020204" pitchFamily="34" charset="0"/>
              </a:rPr>
              <a:t>I prompted AI to design a visual for my relationship with them.</a:t>
            </a:r>
            <a:br>
              <a:rPr lang="en-US" sz="2400" dirty="0"/>
            </a:br>
            <a:endParaRPr lang="en-CA" sz="2400" dirty="0"/>
          </a:p>
        </p:txBody>
      </p:sp>
      <p:pic>
        <p:nvPicPr>
          <p:cNvPr id="5" name="Picture 4" descr="A group of people looking at a person walking in the woods&#10;&#10;AI-generated content may be incorrect.">
            <a:extLst>
              <a:ext uri="{FF2B5EF4-FFF2-40B4-BE49-F238E27FC236}">
                <a16:creationId xmlns:a16="http://schemas.microsoft.com/office/drawing/2014/main" id="{B2E79EA0-A46D-B930-1FEA-8EBDC821B2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155" y="612843"/>
            <a:ext cx="5493615" cy="5831499"/>
          </a:xfrm>
          <a:prstGeom prst="rect">
            <a:avLst/>
          </a:prstGeom>
        </p:spPr>
      </p:pic>
    </p:spTree>
    <p:extLst>
      <p:ext uri="{BB962C8B-B14F-4D97-AF65-F5344CB8AC3E}">
        <p14:creationId xmlns:p14="http://schemas.microsoft.com/office/powerpoint/2010/main" val="785840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CAC68A-33C0-B2AD-0C10-4A43EF6ECD88}"/>
              </a:ext>
            </a:extLst>
          </p:cNvPr>
          <p:cNvSpPr txBox="1"/>
          <p:nvPr/>
        </p:nvSpPr>
        <p:spPr>
          <a:xfrm>
            <a:off x="90265" y="93225"/>
            <a:ext cx="5072742" cy="1938992"/>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DISCOVERING YOUR SELF</a:t>
            </a:r>
          </a:p>
          <a:p>
            <a:pPr marL="342900" indent="-342900">
              <a:buFont typeface="Arial" panose="020B0604020202020204" pitchFamily="34" charset="0"/>
              <a:buChar char="•"/>
            </a:pPr>
            <a:r>
              <a:rPr lang="en-US" sz="2400" b="0" i="0" dirty="0">
                <a:solidFill>
                  <a:srgbClr val="222222"/>
                </a:solidFill>
                <a:effectLst/>
                <a:latin typeface="Arial" panose="020B0604020202020204" pitchFamily="34" charset="0"/>
              </a:rPr>
              <a:t> </a:t>
            </a:r>
            <a:r>
              <a:rPr lang="en-US" sz="2400" b="0" i="0" dirty="0">
                <a:effectLst/>
                <a:latin typeface="Arial" panose="020B0604020202020204" pitchFamily="34" charset="0"/>
              </a:rPr>
              <a:t>In the circle on the right, list as many attributes of your Self as you can:</a:t>
            </a:r>
            <a:br>
              <a:rPr lang="en-US" sz="2400" dirty="0"/>
            </a:br>
            <a:endParaRPr lang="en-CA" sz="2400" dirty="0">
              <a:solidFill>
                <a:schemeClr val="bg1"/>
              </a:solidFill>
            </a:endParaRPr>
          </a:p>
        </p:txBody>
      </p:sp>
      <p:sp>
        <p:nvSpPr>
          <p:cNvPr id="8" name="Flowchart: Connector 7">
            <a:extLst>
              <a:ext uri="{FF2B5EF4-FFF2-40B4-BE49-F238E27FC236}">
                <a16:creationId xmlns:a16="http://schemas.microsoft.com/office/drawing/2014/main" id="{5099C159-51F9-7B9C-0F78-921601C13742}"/>
              </a:ext>
            </a:extLst>
          </p:cNvPr>
          <p:cNvSpPr/>
          <p:nvPr/>
        </p:nvSpPr>
        <p:spPr>
          <a:xfrm>
            <a:off x="5260368" y="480340"/>
            <a:ext cx="6760395" cy="6368143"/>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extBox 3">
            <a:extLst>
              <a:ext uri="{FF2B5EF4-FFF2-40B4-BE49-F238E27FC236}">
                <a16:creationId xmlns:a16="http://schemas.microsoft.com/office/drawing/2014/main" id="{D3E821C2-C628-50D7-5CF2-6BC507DFA250}"/>
              </a:ext>
            </a:extLst>
          </p:cNvPr>
          <p:cNvSpPr txBox="1"/>
          <p:nvPr/>
        </p:nvSpPr>
        <p:spPr>
          <a:xfrm>
            <a:off x="8047204" y="1156032"/>
            <a:ext cx="2730786" cy="5016758"/>
          </a:xfrm>
          <a:prstGeom prst="rect">
            <a:avLst/>
          </a:prstGeom>
          <a:noFill/>
        </p:spPr>
        <p:txBody>
          <a:bodyPr wrap="square">
            <a:spAutoFit/>
          </a:bodyPr>
          <a:lstStyle/>
          <a:p>
            <a:r>
              <a:rPr lang="en-US" sz="2000" dirty="0">
                <a:latin typeface="Arial" panose="020B0604020202020204" pitchFamily="34" charset="0"/>
              </a:rPr>
              <a:t>Innocence</a:t>
            </a:r>
          </a:p>
          <a:p>
            <a:r>
              <a:rPr lang="en-US" sz="2000" dirty="0">
                <a:latin typeface="Arial" panose="020B0604020202020204" pitchFamily="34" charset="0"/>
              </a:rPr>
              <a:t>Courage</a:t>
            </a:r>
          </a:p>
          <a:p>
            <a:r>
              <a:rPr lang="en-US" sz="2000" dirty="0">
                <a:latin typeface="Arial" panose="020B0604020202020204" pitchFamily="34" charset="0"/>
              </a:rPr>
              <a:t>Kindness</a:t>
            </a:r>
          </a:p>
          <a:p>
            <a:r>
              <a:rPr lang="en-US" sz="2000" dirty="0">
                <a:latin typeface="Arial" panose="020B0604020202020204" pitchFamily="34" charset="0"/>
              </a:rPr>
              <a:t>Acceptance</a:t>
            </a:r>
          </a:p>
          <a:p>
            <a:r>
              <a:rPr lang="en-US" sz="2000" dirty="0">
                <a:latin typeface="Arial" panose="020B0604020202020204" pitchFamily="34" charset="0"/>
              </a:rPr>
              <a:t>Calm</a:t>
            </a:r>
          </a:p>
          <a:p>
            <a:r>
              <a:rPr lang="en-US" sz="2000" dirty="0">
                <a:latin typeface="Arial" panose="020B0604020202020204" pitchFamily="34" charset="0"/>
              </a:rPr>
              <a:t>Passion</a:t>
            </a:r>
          </a:p>
          <a:p>
            <a:r>
              <a:rPr lang="en-US" sz="2000" dirty="0">
                <a:latin typeface="Arial" panose="020B0604020202020204" pitchFamily="34" charset="0"/>
              </a:rPr>
              <a:t>Curiosity</a:t>
            </a:r>
          </a:p>
          <a:p>
            <a:r>
              <a:rPr lang="en-US" sz="2000" dirty="0">
                <a:latin typeface="Arial" panose="020B0604020202020204" pitchFamily="34" charset="0"/>
              </a:rPr>
              <a:t>Wisdom</a:t>
            </a:r>
          </a:p>
          <a:p>
            <a:r>
              <a:rPr lang="en-US" sz="2000" dirty="0">
                <a:latin typeface="Arial" panose="020B0604020202020204" pitchFamily="34" charset="0"/>
              </a:rPr>
              <a:t>Love</a:t>
            </a:r>
          </a:p>
          <a:p>
            <a:r>
              <a:rPr lang="en-US" sz="2000" dirty="0">
                <a:latin typeface="Arial" panose="020B0604020202020204" pitchFamily="34" charset="0"/>
              </a:rPr>
              <a:t>Perseverance</a:t>
            </a:r>
          </a:p>
          <a:p>
            <a:r>
              <a:rPr lang="en-US" sz="2000" dirty="0">
                <a:latin typeface="Arial" panose="020B0604020202020204" pitchFamily="34" charset="0"/>
              </a:rPr>
              <a:t>Knowledge</a:t>
            </a:r>
          </a:p>
          <a:p>
            <a:r>
              <a:rPr lang="en-US" sz="2000" dirty="0">
                <a:latin typeface="Arial" panose="020B0604020202020204" pitchFamily="34" charset="0"/>
              </a:rPr>
              <a:t>Humility</a:t>
            </a:r>
          </a:p>
          <a:p>
            <a:r>
              <a:rPr lang="en-US" sz="2000" dirty="0">
                <a:latin typeface="Arial" panose="020B0604020202020204" pitchFamily="34" charset="0"/>
              </a:rPr>
              <a:t>Truthfulness</a:t>
            </a:r>
          </a:p>
          <a:p>
            <a:r>
              <a:rPr lang="en-US" sz="2000" dirty="0">
                <a:latin typeface="Arial" panose="020B0604020202020204" pitchFamily="34" charset="0"/>
              </a:rPr>
              <a:t>Generosity</a:t>
            </a:r>
          </a:p>
          <a:p>
            <a:r>
              <a:rPr lang="en-US" sz="2000" dirty="0">
                <a:latin typeface="Arial" panose="020B0604020202020204" pitchFamily="34" charset="0"/>
              </a:rPr>
              <a:t>Compassion</a:t>
            </a:r>
          </a:p>
          <a:p>
            <a:r>
              <a:rPr lang="en-US" sz="2000" dirty="0">
                <a:latin typeface="Arial" panose="020B0604020202020204" pitchFamily="34" charset="0"/>
              </a:rPr>
              <a:t>Clarity </a:t>
            </a:r>
            <a:endParaRPr lang="en-CA" sz="2000" dirty="0"/>
          </a:p>
        </p:txBody>
      </p:sp>
      <p:sp>
        <p:nvSpPr>
          <p:cNvPr id="6" name="TextBox 5">
            <a:extLst>
              <a:ext uri="{FF2B5EF4-FFF2-40B4-BE49-F238E27FC236}">
                <a16:creationId xmlns:a16="http://schemas.microsoft.com/office/drawing/2014/main" id="{2B0CCC6C-8ADF-20C6-8AEF-ED53F35F60D6}"/>
              </a:ext>
            </a:extLst>
          </p:cNvPr>
          <p:cNvSpPr txBox="1"/>
          <p:nvPr/>
        </p:nvSpPr>
        <p:spPr>
          <a:xfrm>
            <a:off x="5923052" y="1500296"/>
            <a:ext cx="3392184" cy="369332"/>
          </a:xfrm>
          <a:prstGeom prst="rect">
            <a:avLst/>
          </a:prstGeom>
          <a:noFill/>
        </p:spPr>
        <p:txBody>
          <a:bodyPr wrap="square">
            <a:spAutoFit/>
          </a:bodyPr>
          <a:lstStyle/>
          <a:p>
            <a:r>
              <a:rPr lang="en-US" sz="1800" b="0" i="0" dirty="0">
                <a:effectLst/>
                <a:latin typeface="Arial" panose="020B0604020202020204" pitchFamily="34" charset="0"/>
              </a:rPr>
              <a:t> </a:t>
            </a:r>
            <a:endParaRPr lang="en-CA" dirty="0"/>
          </a:p>
        </p:txBody>
      </p:sp>
    </p:spTree>
    <p:extLst>
      <p:ext uri="{BB962C8B-B14F-4D97-AF65-F5344CB8AC3E}">
        <p14:creationId xmlns:p14="http://schemas.microsoft.com/office/powerpoint/2010/main" val="105182568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21A58-5B9B-30B7-55DC-002EDB44C9E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E074EF3-5066-38C2-A150-2287CA86F105}"/>
              </a:ext>
            </a:extLst>
          </p:cNvPr>
          <p:cNvSpPr txBox="1"/>
          <p:nvPr/>
        </p:nvSpPr>
        <p:spPr>
          <a:xfrm>
            <a:off x="130629" y="205379"/>
            <a:ext cx="11745686" cy="7755969"/>
          </a:xfrm>
          <a:prstGeom prst="rect">
            <a:avLst/>
          </a:prstGeom>
          <a:noFill/>
        </p:spPr>
        <p:txBody>
          <a:bodyPr wrap="square">
            <a:spAutoFit/>
          </a:bodyPr>
          <a:lstStyle/>
          <a:p>
            <a:pPr marL="285750" indent="-285750">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Reflect on a few moments in your life when you were exhibiting one or more of the 8 Cs of Self (Calm, Clarity, Confidence, Curiosity, Connectedness, Creativity, Compassion, and Courage) and write them </a:t>
            </a:r>
            <a:r>
              <a:rPr lang="en-US" sz="2200" dirty="0">
                <a:latin typeface="Arial" panose="020B0604020202020204" pitchFamily="34" charset="0"/>
                <a:cs typeface="Arial" panose="020B0604020202020204" pitchFamily="34" charset="0"/>
              </a:rPr>
              <a:t>below:</a:t>
            </a:r>
            <a:r>
              <a:rPr lang="en-US" sz="2200" b="0" i="0" dirty="0">
                <a:solidFill>
                  <a:srgbClr val="222222"/>
                </a:solidFill>
                <a:effectLst/>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US" sz="2200" dirty="0">
              <a:solidFill>
                <a:srgbClr val="22222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22222"/>
                </a:solidFill>
                <a:latin typeface="Arial" panose="020B0604020202020204" pitchFamily="34" charset="0"/>
                <a:cs typeface="Arial" panose="020B0604020202020204" pitchFamily="34" charset="0"/>
              </a:rPr>
              <a:t>Luis-</a:t>
            </a:r>
            <a:r>
              <a:rPr lang="en-US" sz="2200" dirty="0">
                <a:latin typeface="Arial" panose="020B0604020202020204" pitchFamily="34" charset="0"/>
                <a:cs typeface="Arial" panose="020B0604020202020204" pitchFamily="34" charset="0"/>
              </a:rPr>
              <a:t> I had many moments in my childhood when I felt like that. Other times I felt like that is when I have left my routine behind or unplugged. That happened while doing somatic experiencing training, walking the Camino or hiking.</a:t>
            </a:r>
          </a:p>
          <a:p>
            <a:pPr marL="285750" indent="-285750">
              <a:buFont typeface="Arial" panose="020B0604020202020204" pitchFamily="34" charset="0"/>
              <a:buChar char="•"/>
            </a:pPr>
            <a:endParaRPr lang="en-US" sz="22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200" dirty="0">
              <a:solidFill>
                <a:srgbClr val="22222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did it feel like in those moments to be connected to your Self? Did you feel peace? Love? Hope? Energy?</a:t>
            </a:r>
            <a:r>
              <a:rPr lang="en-US" sz="2200" b="0" i="0" dirty="0">
                <a:solidFill>
                  <a:srgbClr val="222222"/>
                </a:solidFill>
                <a:effectLst/>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I felt expanded. I wasn't in my head or my body  I was connected to the world. It felt like a loving connection.</a:t>
            </a:r>
            <a:endParaRPr lang="en-US" sz="2200" b="0" i="0"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200" dirty="0">
              <a:solidFill>
                <a:srgbClr val="22222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200" b="0" i="0" dirty="0">
              <a:solidFill>
                <a:srgbClr val="222222"/>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do you feel now as you reflect on those moments?</a:t>
            </a:r>
          </a:p>
          <a:p>
            <a:endParaRPr lang="en-US" sz="2200" dirty="0">
              <a:solidFill>
                <a:srgbClr val="00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dirty="0">
                <a:solidFill>
                  <a:srgbClr val="000000"/>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I feel a longing to experience the world or pay attention to it in that way</a:t>
            </a:r>
            <a:endParaRPr lang="en-US" sz="2200" b="0" i="0"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CA" sz="2000" dirty="0"/>
          </a:p>
        </p:txBody>
      </p:sp>
    </p:spTree>
    <p:extLst>
      <p:ext uri="{BB962C8B-B14F-4D97-AF65-F5344CB8AC3E}">
        <p14:creationId xmlns:p14="http://schemas.microsoft.com/office/powerpoint/2010/main" val="253182052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C773A-60CD-9948-D541-B7B929DA5B0C}"/>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6A686D72-9601-51CA-D40E-91319C5EFE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9161BF45-CE47-8D52-28AD-42284919EE7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ABD9EBD8-7D69-BB1D-75A0-E4B45FBDE8D0}"/>
              </a:ext>
            </a:extLst>
          </p:cNvPr>
          <p:cNvSpPr txBox="1"/>
          <p:nvPr/>
        </p:nvSpPr>
        <p:spPr>
          <a:xfrm>
            <a:off x="2416770" y="290276"/>
            <a:ext cx="8338316" cy="646331"/>
          </a:xfrm>
          <a:prstGeom prst="rect">
            <a:avLst/>
          </a:prstGeom>
          <a:noFill/>
        </p:spPr>
        <p:txBody>
          <a:bodyPr wrap="square">
            <a:spAutoFit/>
          </a:bodyPr>
          <a:lstStyle/>
          <a:p>
            <a:r>
              <a:rPr lang="en-US" sz="3600" dirty="0">
                <a:solidFill>
                  <a:srgbClr val="222222"/>
                </a:solidFill>
                <a:latin typeface="Arial" panose="020B0604020202020204" pitchFamily="34" charset="0"/>
              </a:rPr>
              <a:t>DISCOVERING YOURSELF P.21 </a:t>
            </a:r>
          </a:p>
        </p:txBody>
      </p:sp>
    </p:spTree>
    <p:extLst>
      <p:ext uri="{BB962C8B-B14F-4D97-AF65-F5344CB8AC3E}">
        <p14:creationId xmlns:p14="http://schemas.microsoft.com/office/powerpoint/2010/main" val="152021079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4E634-456A-40BC-B47D-A9A363D7DFA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8C563CB-B7F7-5B97-DA20-050C3C7DC899}"/>
              </a:ext>
            </a:extLst>
          </p:cNvPr>
          <p:cNvSpPr txBox="1"/>
          <p:nvPr/>
        </p:nvSpPr>
        <p:spPr>
          <a:xfrm>
            <a:off x="254652" y="267886"/>
            <a:ext cx="6084504" cy="63709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          DISCOVERING YOUR SELF</a:t>
            </a:r>
            <a:r>
              <a:rPr kumimoji="0" lang="en-US" sz="24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CA"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Kate when you </a:t>
            </a:r>
            <a:r>
              <a:rPr lang="en-CA" sz="2400" dirty="0">
                <a:solidFill>
                  <a:srgbClr val="FFFFFF"/>
                </a:solidFill>
                <a:latin typeface="Arial" panose="020B0604020202020204" pitchFamily="34" charset="0"/>
                <a:cs typeface="Arial" panose="020B0604020202020204" pitchFamily="34" charset="0"/>
              </a:rPr>
              <a:t>did the ”discovering yourself” exercise were you able to feel any attributes of your Capital S Self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CA"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Kate: </a:t>
            </a:r>
            <a:r>
              <a:rPr kumimoji="0" lang="en-CA"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Very much, but I’ve been practicing this for a while. I imagine </a:t>
            </a:r>
            <a:r>
              <a:rPr kumimoji="0" lang="en-CA"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my </a:t>
            </a:r>
            <a:r>
              <a:rPr lang="en-CA" sz="2400" dirty="0">
                <a:solidFill>
                  <a:srgbClr val="FFFFFF"/>
                </a:solidFill>
                <a:latin typeface="Arial" panose="020B0604020202020204" pitchFamily="34" charset="0"/>
                <a:cs typeface="Arial" panose="020B0604020202020204" pitchFamily="34" charset="0"/>
              </a:rPr>
              <a:t>capital S Self</a:t>
            </a:r>
            <a:r>
              <a:rPr kumimoji="0" lang="en-CA"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to be a celestial goddess. </a:t>
            </a:r>
            <a:r>
              <a:rPr lang="en-CA" sz="2400" dirty="0">
                <a:solidFill>
                  <a:srgbClr val="FFFFFF"/>
                </a:solidFill>
                <a:latin typeface="Arial" panose="020B0604020202020204" pitchFamily="34" charset="0"/>
                <a:cs typeface="Arial" panose="020B0604020202020204" pitchFamily="34" charset="0"/>
              </a:rPr>
              <a:t>She embodies the 8 Cs and 5 Ps. She represents universal consciousness and an ancient wisdom. She is the powerful force within each woman, responsible for birthing life as we know it. </a:t>
            </a:r>
            <a:r>
              <a:rPr kumimoji="0" lang="en-CA"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I prompted AI to design a visual for my celestial goddess. </a:t>
            </a:r>
            <a:r>
              <a:rPr lang="en-CA" sz="2400" dirty="0">
                <a:solidFill>
                  <a:srgbClr val="FFFFFF"/>
                </a:solidFill>
                <a:latin typeface="Arial" panose="020B0604020202020204" pitchFamily="34" charset="0"/>
                <a:cs typeface="Arial" panose="020B0604020202020204" pitchFamily="34" charset="0"/>
              </a:rPr>
              <a:t>That’s the image you see here.</a:t>
            </a:r>
            <a:b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br>
            <a:endParaRPr kumimoji="0" lang="en-CA" sz="2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4" name="Picture 3">
            <a:extLst>
              <a:ext uri="{FF2B5EF4-FFF2-40B4-BE49-F238E27FC236}">
                <a16:creationId xmlns:a16="http://schemas.microsoft.com/office/drawing/2014/main" id="{5A03A335-C039-A628-F6B6-88DB3BBBB3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6418" y="1017154"/>
            <a:ext cx="4823691" cy="4823691"/>
          </a:xfrm>
          <a:prstGeom prst="rect">
            <a:avLst/>
          </a:prstGeom>
        </p:spPr>
      </p:pic>
    </p:spTree>
    <p:extLst>
      <p:ext uri="{BB962C8B-B14F-4D97-AF65-F5344CB8AC3E}">
        <p14:creationId xmlns:p14="http://schemas.microsoft.com/office/powerpoint/2010/main" val="2500071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CAC68A-33C0-B2AD-0C10-4A43EF6ECD88}"/>
              </a:ext>
            </a:extLst>
          </p:cNvPr>
          <p:cNvSpPr txBox="1"/>
          <p:nvPr/>
        </p:nvSpPr>
        <p:spPr>
          <a:xfrm>
            <a:off x="90265" y="93225"/>
            <a:ext cx="5072742" cy="286232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     DISCOVERING YOUR </a:t>
            </a:r>
            <a:r>
              <a:rPr kumimoji="0" lang="en-US" sz="36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S</a:t>
            </a: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ELF</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solidFill>
                  <a:srgbClr val="222222"/>
                </a:solidFill>
                <a:latin typeface="Arial" panose="020B0604020202020204" pitchFamily="34" charset="0"/>
              </a:rPr>
              <a:t>Kate: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this circle on the right, I listed as many attributes of </a:t>
            </a:r>
            <a:r>
              <a:rPr lang="en-US" sz="2400" dirty="0">
                <a:solidFill>
                  <a:srgbClr val="FFFFFF"/>
                </a:solidFill>
                <a:latin typeface="Arial" panose="020B0604020202020204" pitchFamily="34" charset="0"/>
              </a:rPr>
              <a:t>my Capital S</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Self as </a:t>
            </a:r>
            <a:r>
              <a:rPr lang="en-US" sz="2400" dirty="0">
                <a:solidFill>
                  <a:srgbClr val="FFFFFF"/>
                </a:solidFill>
                <a:latin typeface="Arial" panose="020B0604020202020204" pitchFamily="34" charset="0"/>
              </a:rPr>
              <a:t>I could come up with</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b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br>
            <a:endParaRPr kumimoji="0" lang="en-CA" sz="2400" b="0" i="0" u="none" strike="noStrike" kern="1200" cap="none" spc="0" normalizeH="0" baseline="0" noProof="0" dirty="0">
              <a:ln>
                <a:noFill/>
              </a:ln>
              <a:solidFill>
                <a:srgbClr val="2C2C2C"/>
              </a:solidFill>
              <a:effectLst/>
              <a:uLnTx/>
              <a:uFillTx/>
              <a:latin typeface="Corbel" panose="020B0503020204020204"/>
              <a:ea typeface="+mn-ea"/>
              <a:cs typeface="+mn-cs"/>
            </a:endParaRPr>
          </a:p>
        </p:txBody>
      </p:sp>
      <p:sp>
        <p:nvSpPr>
          <p:cNvPr id="8" name="Flowchart: Connector 7">
            <a:extLst>
              <a:ext uri="{FF2B5EF4-FFF2-40B4-BE49-F238E27FC236}">
                <a16:creationId xmlns:a16="http://schemas.microsoft.com/office/drawing/2014/main" id="{5099C159-51F9-7B9C-0F78-921601C13742}"/>
              </a:ext>
            </a:extLst>
          </p:cNvPr>
          <p:cNvSpPr/>
          <p:nvPr/>
        </p:nvSpPr>
        <p:spPr>
          <a:xfrm>
            <a:off x="5260368" y="480340"/>
            <a:ext cx="6760395" cy="6368143"/>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4" name="TextBox 3">
            <a:extLst>
              <a:ext uri="{FF2B5EF4-FFF2-40B4-BE49-F238E27FC236}">
                <a16:creationId xmlns:a16="http://schemas.microsoft.com/office/drawing/2014/main" id="{D3E821C2-C628-50D7-5CF2-6BC507DFA250}"/>
              </a:ext>
            </a:extLst>
          </p:cNvPr>
          <p:cNvSpPr txBox="1"/>
          <p:nvPr/>
        </p:nvSpPr>
        <p:spPr>
          <a:xfrm>
            <a:off x="7772828" y="1217587"/>
            <a:ext cx="2730786" cy="489364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Bravery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Kindness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Calm</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Passionate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Curiosity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Artistic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Loving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Determined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Thoughtful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Generosity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Compassion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FFFFFF"/>
                </a:solidFill>
                <a:latin typeface="Arial" panose="020B0604020202020204" pitchFamily="34" charset="0"/>
              </a:rPr>
              <a:t>Intelligence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a:t>
            </a:r>
            <a:endParaRPr kumimoji="0" lang="en-CA" sz="2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2B0CCC6C-8ADF-20C6-8AEF-ED53F35F60D6}"/>
              </a:ext>
            </a:extLst>
          </p:cNvPr>
          <p:cNvSpPr txBox="1"/>
          <p:nvPr/>
        </p:nvSpPr>
        <p:spPr>
          <a:xfrm>
            <a:off x="5923052" y="1500296"/>
            <a:ext cx="3392184"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0497631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21A58-5B9B-30B7-55DC-002EDB44C9E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E074EF3-5066-38C2-A150-2287CA86F105}"/>
              </a:ext>
            </a:extLst>
          </p:cNvPr>
          <p:cNvSpPr txBox="1"/>
          <p:nvPr/>
        </p:nvSpPr>
        <p:spPr>
          <a:xfrm>
            <a:off x="110081" y="0"/>
            <a:ext cx="11745686" cy="8094524"/>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lang="en-US" sz="2200" dirty="0">
                <a:solidFill>
                  <a:srgbClr val="FFFFFF"/>
                </a:solidFill>
                <a:latin typeface="Arial" panose="020B0604020202020204" pitchFamily="34" charset="0"/>
                <a:cs typeface="Arial" panose="020B0604020202020204" pitchFamily="34" charset="0"/>
              </a:rPr>
              <a:t>When you reflected</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on </a:t>
            </a:r>
            <a:r>
              <a:rPr lang="en-US" sz="2200" dirty="0">
                <a:solidFill>
                  <a:srgbClr val="FFFFFF"/>
                </a:solidFill>
                <a:latin typeface="Arial" panose="020B0604020202020204" pitchFamily="34" charset="0"/>
                <a:cs typeface="Arial" panose="020B0604020202020204" pitchFamily="34" charset="0"/>
              </a:rPr>
              <a:t>the</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moments in your life when you </a:t>
            </a:r>
            <a:r>
              <a:rPr lang="en-US" sz="2200" dirty="0">
                <a:solidFill>
                  <a:srgbClr val="FFFFFF"/>
                </a:solidFill>
                <a:latin typeface="Arial" panose="020B0604020202020204" pitchFamily="34" charset="0"/>
                <a:cs typeface="Arial" panose="020B0604020202020204" pitchFamily="34" charset="0"/>
              </a:rPr>
              <a:t>felt</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one or more of the 8 Cs of Self (Calm, Clarity, Confidence, Curiosity, Connectedness, Creativity, Compassion, and Courage) </a:t>
            </a:r>
            <a:r>
              <a:rPr lang="en-US" sz="2200" dirty="0">
                <a:solidFill>
                  <a:srgbClr val="FFFFFF"/>
                </a:solidFill>
                <a:latin typeface="Arial" panose="020B0604020202020204" pitchFamily="34" charset="0"/>
                <a:cs typeface="Arial" panose="020B0604020202020204" pitchFamily="34" charset="0"/>
              </a:rPr>
              <a:t>did any particular times</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come up for you?</a:t>
            </a:r>
            <a:endPar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Kate- </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feel creative and courageous when I display my paintings at an art show.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200" dirty="0">
                <a:latin typeface="Arial" panose="020B0604020202020204" pitchFamily="34" charset="0"/>
                <a:cs typeface="Arial" panose="020B0604020202020204" pitchFamily="34" charset="0"/>
              </a:rPr>
              <a:t>I exhibit clarity and confidence when I do the summaries for the SIMPLE course.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200" dirty="0">
                <a:latin typeface="Arial" panose="020B0604020202020204" pitchFamily="34" charset="0"/>
                <a:cs typeface="Arial" panose="020B0604020202020204" pitchFamily="34" charset="0"/>
              </a:rPr>
              <a:t>I feel calm and connected whenever I meet my older friends for coffee.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200" dirty="0">
                <a:latin typeface="Arial" panose="020B0604020202020204" pitchFamily="34" charset="0"/>
                <a:cs typeface="Arial" panose="020B0604020202020204" pitchFamily="34" charset="0"/>
              </a:rPr>
              <a:t>Curiosity and connectedness come through when I meditate to find Wise Mind.</a:t>
            </a:r>
            <a:endPar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did it feel like in those moments to be connected to your Self? Did you feel peace? Love? Hope? Energy?</a:t>
            </a:r>
            <a:r>
              <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200" dirty="0">
                <a:solidFill>
                  <a:srgbClr val="000000"/>
                </a:solidFill>
                <a:latin typeface="Arial" panose="020B0604020202020204" pitchFamily="34" charset="0"/>
                <a:cs typeface="Arial" panose="020B0604020202020204" pitchFamily="34" charset="0"/>
              </a:rPr>
              <a:t>Kate- </a:t>
            </a:r>
            <a:r>
              <a:rPr lang="en-US" sz="2200" dirty="0">
                <a:latin typeface="Arial" panose="020B0604020202020204" pitchFamily="34" charset="0"/>
                <a:cs typeface="Arial" panose="020B0604020202020204" pitchFamily="34" charset="0"/>
              </a:rPr>
              <a:t>It feels invigorating, joyful, and hopeful. My world feels expanded.</a:t>
            </a:r>
            <a:endPar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a:t>
            </a:r>
            <a:r>
              <a:rPr lang="en-US" sz="2200" dirty="0">
                <a:solidFill>
                  <a:srgbClr val="FFFFFF"/>
                </a:solidFill>
                <a:latin typeface="Arial" panose="020B0604020202020204" pitchFamily="34" charset="0"/>
                <a:cs typeface="Arial" panose="020B0604020202020204" pitchFamily="34" charset="0"/>
              </a:rPr>
              <a:t>are you</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feeling now as you reflect on those moments?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200" dirty="0">
                <a:solidFill>
                  <a:srgbClr val="000000"/>
                </a:solidFill>
                <a:latin typeface="Arial" panose="020B0604020202020204" pitchFamily="34" charset="0"/>
                <a:cs typeface="Arial" panose="020B0604020202020204" pitchFamily="34" charset="0"/>
              </a:rPr>
              <a:t>Kate- </a:t>
            </a:r>
            <a:r>
              <a:rPr lang="en-US" sz="2200" dirty="0">
                <a:latin typeface="Arial" panose="020B0604020202020204" pitchFamily="34" charset="0"/>
                <a:cs typeface="Arial" panose="020B0604020202020204" pitchFamily="34" charset="0"/>
              </a:rPr>
              <a:t>I feel the same feelings as I reflect back, joyful and invigorated. I want to spend more of my life in this state.</a:t>
            </a:r>
            <a:endPar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20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94765928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8685B-BCEF-0483-2CD8-B122D18E2B8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235888D-FD82-31D2-4DFB-5B59730E72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36600702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E3C90E-BFA0-2CBF-8260-F3A2A0BF6CD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79AF3AC-4B15-A1C8-FA8A-98EDC796313A}"/>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77326DE8-22C7-1DA2-BFE5-7F1D7A1504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5E774C20-DACD-A2B9-2015-82ABFE1E81ED}"/>
              </a:ext>
            </a:extLst>
          </p:cNvPr>
          <p:cNvSpPr txBox="1"/>
          <p:nvPr/>
        </p:nvSpPr>
        <p:spPr>
          <a:xfrm>
            <a:off x="2242457" y="486842"/>
            <a:ext cx="7707086" cy="646331"/>
          </a:xfrm>
          <a:prstGeom prst="rect">
            <a:avLst/>
          </a:prstGeom>
          <a:noFill/>
        </p:spPr>
        <p:txBody>
          <a:bodyPr wrap="square">
            <a:spAutoFit/>
          </a:bodyPr>
          <a:lstStyle/>
          <a:p>
            <a:r>
              <a:rPr lang="en-US" sz="3600" dirty="0">
                <a:solidFill>
                  <a:srgbClr val="222222"/>
                </a:solidFill>
                <a:latin typeface="Arial" panose="020B0604020202020204" pitchFamily="34" charset="0"/>
              </a:rPr>
              <a:t>DISCOVERING YOURSELF P.21 </a:t>
            </a:r>
          </a:p>
        </p:txBody>
      </p:sp>
    </p:spTree>
    <p:extLst>
      <p:ext uri="{BB962C8B-B14F-4D97-AF65-F5344CB8AC3E}">
        <p14:creationId xmlns:p14="http://schemas.microsoft.com/office/powerpoint/2010/main" val="103689096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40FD7-6DEF-CCF4-F813-B47C40AF7EA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B5B662D-1B5F-3296-4BF8-A4512200F25B}"/>
              </a:ext>
            </a:extLst>
          </p:cNvPr>
          <p:cNvSpPr txBox="1"/>
          <p:nvPr/>
        </p:nvSpPr>
        <p:spPr>
          <a:xfrm>
            <a:off x="326571" y="555562"/>
            <a:ext cx="5072742" cy="2431435"/>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DISCOVERING YOUR </a:t>
            </a:r>
            <a:r>
              <a:rPr lang="en-US" sz="3200" b="0" i="0" dirty="0">
                <a:solidFill>
                  <a:schemeClr val="bg1"/>
                </a:solidFill>
                <a:effectLst/>
                <a:latin typeface="Arial" panose="020B0604020202020204" pitchFamily="34" charset="0"/>
              </a:rPr>
              <a:t>S</a:t>
            </a:r>
            <a:r>
              <a:rPr lang="en-US" sz="2400" b="0" i="0" dirty="0">
                <a:solidFill>
                  <a:schemeClr val="bg1"/>
                </a:solidFill>
                <a:effectLst/>
                <a:latin typeface="Arial" panose="020B0604020202020204" pitchFamily="34" charset="0"/>
              </a:rPr>
              <a:t>ELF</a:t>
            </a:r>
          </a:p>
          <a:p>
            <a:r>
              <a:rPr lang="en-US" sz="2400" b="0" i="0" dirty="0">
                <a:solidFill>
                  <a:srgbClr val="222222"/>
                </a:solidFill>
                <a:effectLst/>
                <a:latin typeface="Arial" panose="020B0604020202020204" pitchFamily="34" charset="0"/>
              </a:rPr>
              <a:t> </a:t>
            </a:r>
          </a:p>
          <a:p>
            <a:pPr marL="342900" indent="-342900">
              <a:buFont typeface="Arial" panose="020B0604020202020204" pitchFamily="34" charset="0"/>
              <a:buChar char="•"/>
            </a:pPr>
            <a:r>
              <a:rPr lang="en-US" sz="2400" b="0" i="0" dirty="0">
                <a:effectLst/>
                <a:latin typeface="Arial" panose="020B0604020202020204" pitchFamily="34" charset="0"/>
              </a:rPr>
              <a:t>In the circle on the right, list as many attributes of your Self as you can:</a:t>
            </a:r>
            <a:br>
              <a:rPr lang="en-US" sz="2400" dirty="0"/>
            </a:br>
            <a:endParaRPr lang="en-CA" sz="2400" dirty="0">
              <a:solidFill>
                <a:schemeClr val="bg1"/>
              </a:solidFill>
            </a:endParaRPr>
          </a:p>
        </p:txBody>
      </p:sp>
      <p:sp>
        <p:nvSpPr>
          <p:cNvPr id="8" name="Flowchart: Connector 7">
            <a:extLst>
              <a:ext uri="{FF2B5EF4-FFF2-40B4-BE49-F238E27FC236}">
                <a16:creationId xmlns:a16="http://schemas.microsoft.com/office/drawing/2014/main" id="{36601F01-95BC-774C-C6D3-F7523EE32B29}"/>
              </a:ext>
            </a:extLst>
          </p:cNvPr>
          <p:cNvSpPr/>
          <p:nvPr/>
        </p:nvSpPr>
        <p:spPr>
          <a:xfrm>
            <a:off x="5236027" y="141514"/>
            <a:ext cx="6607629" cy="6368143"/>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372596675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132AB-24C5-5185-0BBB-22989478BFC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1DB38F8-46C7-5290-CBBC-8D0150EBCEC8}"/>
              </a:ext>
            </a:extLst>
          </p:cNvPr>
          <p:cNvSpPr txBox="1"/>
          <p:nvPr/>
        </p:nvSpPr>
        <p:spPr>
          <a:xfrm>
            <a:off x="130629" y="205379"/>
            <a:ext cx="11745686" cy="7078861"/>
          </a:xfrm>
          <a:prstGeom prst="rect">
            <a:avLst/>
          </a:prstGeom>
          <a:noFill/>
        </p:spPr>
        <p:txBody>
          <a:bodyPr wrap="square">
            <a:spAutoFit/>
          </a:bodyPr>
          <a:lstStyle/>
          <a:p>
            <a:pPr marL="285750" indent="-285750">
              <a:buFont typeface="Arial" panose="020B0604020202020204" pitchFamily="34" charset="0"/>
              <a:buChar char="•"/>
            </a:pPr>
            <a:r>
              <a:rPr lang="en-US" sz="2200" b="0" i="0" dirty="0">
                <a:effectLst/>
                <a:latin typeface="Arial" panose="020B0604020202020204" pitchFamily="34" charset="0"/>
              </a:rPr>
              <a:t>Reflect on a few moments in your life when you were exhibiting one or more of the 8 Cs of Self (Calm, Clarity, Confidence, Curiosity, Connectedness, Creativity, Compassion, and Courage) and write them </a:t>
            </a:r>
            <a:r>
              <a:rPr lang="en-US" sz="2200" dirty="0">
                <a:latin typeface="Arial" panose="020B0604020202020204" pitchFamily="34" charset="0"/>
              </a:rPr>
              <a:t>below:</a:t>
            </a:r>
            <a:r>
              <a:rPr lang="en-US" sz="2200" b="0" i="0" dirty="0">
                <a:solidFill>
                  <a:srgbClr val="222222"/>
                </a:solidFill>
                <a:effectLst/>
                <a:latin typeface="Arial" panose="020B0604020202020204" pitchFamily="34" charset="0"/>
              </a:rPr>
              <a:t> </a:t>
            </a:r>
          </a:p>
          <a:p>
            <a:pPr marL="285750" indent="-285750">
              <a:buFont typeface="Arial" panose="020B0604020202020204" pitchFamily="34" charset="0"/>
              <a:buChar char="•"/>
            </a:pPr>
            <a:endParaRPr lang="en-US" sz="22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2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2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285750" indent="-285750">
              <a:buFont typeface="Arial" panose="020B0604020202020204" pitchFamily="34" charset="0"/>
              <a:buChar char="•"/>
            </a:pPr>
            <a:r>
              <a:rPr lang="en-US" sz="2200" b="0" i="0" dirty="0">
                <a:effectLst/>
                <a:latin typeface="Arial" panose="020B0604020202020204" pitchFamily="34" charset="0"/>
              </a:rPr>
              <a:t>What did it feel like in those moments to be connected to your Self? Did you feel peace? Love? Hope? Energy?</a:t>
            </a:r>
            <a:r>
              <a:rPr lang="en-US" sz="2200" b="0" i="0" dirty="0">
                <a:solidFill>
                  <a:srgbClr val="222222"/>
                </a:solidFill>
                <a:effectLst/>
                <a:latin typeface="Arial" panose="020B0604020202020204" pitchFamily="34" charset="0"/>
              </a:rPr>
              <a:t> </a:t>
            </a:r>
          </a:p>
          <a:p>
            <a:pPr marL="285750" indent="-285750">
              <a:buFont typeface="Arial" panose="020B0604020202020204" pitchFamily="34" charset="0"/>
              <a:buChar char="•"/>
            </a:pPr>
            <a:endParaRPr lang="en-US" sz="22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2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r>
              <a:rPr lang="en-US" sz="2200" b="0" i="0" dirty="0">
                <a:effectLst/>
                <a:latin typeface="Arial" panose="020B0604020202020204" pitchFamily="34" charset="0"/>
              </a:rPr>
              <a:t>What do you feel now as you reflect on those moments?</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CA" sz="2000" dirty="0"/>
          </a:p>
        </p:txBody>
      </p:sp>
    </p:spTree>
    <p:extLst>
      <p:ext uri="{BB962C8B-B14F-4D97-AF65-F5344CB8AC3E}">
        <p14:creationId xmlns:p14="http://schemas.microsoft.com/office/powerpoint/2010/main" val="280322698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A5DE4-9EA3-D0AD-20CA-9678A44BEF4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8C8DA09-114A-091D-C808-1330FEF44803}"/>
              </a:ext>
            </a:extLst>
          </p:cNvPr>
          <p:cNvSpPr txBox="1"/>
          <p:nvPr/>
        </p:nvSpPr>
        <p:spPr>
          <a:xfrm>
            <a:off x="212271" y="0"/>
            <a:ext cx="11767457" cy="7232749"/>
          </a:xfrm>
          <a:prstGeom prst="rect">
            <a:avLst/>
          </a:prstGeom>
          <a:noFill/>
        </p:spPr>
        <p:txBody>
          <a:bodyPr wrap="square">
            <a:spAutoFit/>
          </a:bodyPr>
          <a:lstStyle/>
          <a:p>
            <a:r>
              <a:rPr lang="en-US" sz="2800" b="0" i="0" dirty="0">
                <a:solidFill>
                  <a:schemeClr val="bg1"/>
                </a:solidFill>
                <a:effectLst/>
                <a:latin typeface="Arial" panose="020B0604020202020204" pitchFamily="34" charset="0"/>
              </a:rPr>
              <a:t>  SECTION 4 THE DIFFERENCE BETWEEN SELF AND PARTS P.25</a:t>
            </a:r>
          </a:p>
          <a:p>
            <a:r>
              <a:rPr lang="en-US" sz="2400" b="0" i="0" dirty="0">
                <a:solidFill>
                  <a:schemeClr val="bg1"/>
                </a:solidFill>
                <a:effectLst/>
                <a:latin typeface="Arial" panose="020B0604020202020204" pitchFamily="34" charset="0"/>
              </a:rPr>
              <a:t> </a:t>
            </a:r>
          </a:p>
          <a:p>
            <a:pPr marL="342900" indent="-342900">
              <a:buFont typeface="Arial" panose="020B0604020202020204" pitchFamily="34" charset="0"/>
              <a:buChar char="•"/>
            </a:pPr>
            <a:r>
              <a:rPr lang="en-US" sz="2200" b="0" i="0" dirty="0">
                <a:effectLst/>
                <a:latin typeface="Arial" panose="020B0604020202020204" pitchFamily="34" charset="0"/>
              </a:rPr>
              <a:t>Reflect on some attributes or behaviors that you’ve noticed in yourself that aren’t characteristic of your Self</a:t>
            </a:r>
            <a:r>
              <a:rPr lang="en-US" sz="2200" dirty="0">
                <a:latin typeface="Arial" panose="020B0604020202020204" pitchFamily="34" charset="0"/>
              </a:rPr>
              <a:t>, t</a:t>
            </a:r>
            <a:r>
              <a:rPr lang="en-US" sz="2200" b="0" i="0" dirty="0">
                <a:effectLst/>
                <a:latin typeface="Arial" panose="020B0604020202020204" pitchFamily="34" charset="0"/>
              </a:rPr>
              <a:t>hese might be impatience, irritation, jealousy, laziness, distractedness, depression, worry, etc. Write them </a:t>
            </a:r>
            <a:r>
              <a:rPr lang="en-US" sz="2200" dirty="0">
                <a:latin typeface="Arial" panose="020B0604020202020204" pitchFamily="34" charset="0"/>
              </a:rPr>
              <a:t>below:</a:t>
            </a:r>
            <a:endParaRPr lang="en-US" sz="2200" dirty="0">
              <a:solidFill>
                <a:schemeClr val="bg1"/>
              </a:solidFill>
              <a:latin typeface="Arial" panose="020B0604020202020204" pitchFamily="34" charset="0"/>
            </a:endParaRPr>
          </a:p>
          <a:p>
            <a:pPr marL="342900" indent="-342900">
              <a:buFont typeface="Arial" panose="020B0604020202020204" pitchFamily="34" charset="0"/>
              <a:buChar char="•"/>
            </a:pPr>
            <a:endParaRPr lang="en-US" sz="2200" dirty="0">
              <a:latin typeface="Arial" panose="020B0604020202020204" pitchFamily="34" charset="0"/>
            </a:endParaRPr>
          </a:p>
          <a:p>
            <a:pPr marL="342900" indent="-342900">
              <a:buFont typeface="Arial" panose="020B0604020202020204" pitchFamily="34" charset="0"/>
              <a:buChar char="•"/>
            </a:pPr>
            <a:endParaRPr lang="en-US" sz="2200" dirty="0">
              <a:latin typeface="Arial" panose="020B0604020202020204" pitchFamily="34" charset="0"/>
            </a:endParaRP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rPr>
              <a:t>Reflect on some significant moments when these parts have shown up in the recent past. Write down a few moments you can recall below.</a:t>
            </a:r>
            <a:r>
              <a:rPr lang="en-US" sz="2200" b="0" i="0" dirty="0">
                <a:solidFill>
                  <a:srgbClr val="222222"/>
                </a:solidFill>
                <a:effectLst/>
                <a:latin typeface="Arial" panose="020B0604020202020204" pitchFamily="34" charset="0"/>
              </a:rPr>
              <a:t> </a:t>
            </a:r>
          </a:p>
          <a:p>
            <a:pPr marL="342900" indent="-342900">
              <a:buFont typeface="Arial" panose="020B0604020202020204" pitchFamily="34" charset="0"/>
              <a:buChar char="•"/>
            </a:pPr>
            <a:endParaRPr lang="en-US" sz="2200" dirty="0">
              <a:solidFill>
                <a:srgbClr val="222222"/>
              </a:solidFill>
              <a:latin typeface="Arial" panose="020B0604020202020204" pitchFamily="34" charset="0"/>
            </a:endParaRP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endParaRPr lang="en-US" sz="2200" dirty="0">
              <a:solidFill>
                <a:srgbClr val="222222"/>
              </a:solidFill>
              <a:latin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rPr>
              <a:t>When you were acting out of these parts, how did you feel toward these parts?</a:t>
            </a:r>
            <a:r>
              <a:rPr lang="en-US" sz="2200" b="0" i="0" dirty="0">
                <a:solidFill>
                  <a:srgbClr val="222222"/>
                </a:solidFill>
                <a:effectLst/>
                <a:latin typeface="Arial" panose="020B0604020202020204" pitchFamily="34" charset="0"/>
              </a:rPr>
              <a:t> </a:t>
            </a: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endParaRPr lang="en-US" sz="2200" dirty="0">
              <a:solidFill>
                <a:srgbClr val="222222"/>
              </a:solidFill>
              <a:latin typeface="Arial" panose="020B0604020202020204" pitchFamily="34" charset="0"/>
            </a:endParaRP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rPr>
              <a:t>How did others react to these parts?</a:t>
            </a:r>
          </a:p>
          <a:p>
            <a:pPr marL="342900" indent="-342900">
              <a:buFont typeface="Arial" panose="020B0604020202020204" pitchFamily="34" charset="0"/>
              <a:buChar char="•"/>
            </a:pPr>
            <a:endParaRPr lang="en-US" sz="2000" b="0" i="0" dirty="0">
              <a:effectLst/>
              <a:latin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endParaRPr>
          </a:p>
          <a:p>
            <a:pPr marL="342900" indent="-342900">
              <a:buFont typeface="Arial" panose="020B0604020202020204" pitchFamily="34" charset="0"/>
              <a:buChar char="•"/>
            </a:pPr>
            <a:endParaRPr lang="en-US" sz="2000" b="0" i="0" dirty="0">
              <a:effectLst/>
              <a:latin typeface="Arial" panose="020B0604020202020204" pitchFamily="34" charset="0"/>
            </a:endParaRPr>
          </a:p>
        </p:txBody>
      </p:sp>
    </p:spTree>
    <p:extLst>
      <p:ext uri="{BB962C8B-B14F-4D97-AF65-F5344CB8AC3E}">
        <p14:creationId xmlns:p14="http://schemas.microsoft.com/office/powerpoint/2010/main" val="96885114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FFBDA-A142-6943-9A3E-4AD5111EC7BD}"/>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70C1F596-8A11-2303-A0A7-DF3C3A02CBD0}"/>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C9640E9B-7FBE-E020-5390-EA6FB383708C}"/>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652C12EA-B9E1-1808-3B5D-FEF5473E3B07}"/>
              </a:ext>
            </a:extLst>
          </p:cNvPr>
          <p:cNvSpPr txBox="1"/>
          <p:nvPr/>
        </p:nvSpPr>
        <p:spPr>
          <a:xfrm>
            <a:off x="957943" y="403162"/>
            <a:ext cx="10276114" cy="584775"/>
          </a:xfrm>
          <a:prstGeom prst="rect">
            <a:avLst/>
          </a:prstGeom>
          <a:noFill/>
        </p:spPr>
        <p:txBody>
          <a:bodyPr wrap="square">
            <a:spAutoFit/>
          </a:bodyPr>
          <a:lstStyle/>
          <a:p>
            <a:r>
              <a:rPr lang="en-US" sz="3200" b="0" i="0" dirty="0">
                <a:solidFill>
                  <a:schemeClr val="bg1"/>
                </a:solidFill>
                <a:effectLst/>
                <a:latin typeface="Arial" panose="020B0604020202020204" pitchFamily="34" charset="0"/>
              </a:rPr>
              <a:t>THE DIFFERENCE BETWEEN SELF AND PARTS P.25</a:t>
            </a:r>
          </a:p>
        </p:txBody>
      </p:sp>
    </p:spTree>
    <p:extLst>
      <p:ext uri="{BB962C8B-B14F-4D97-AF65-F5344CB8AC3E}">
        <p14:creationId xmlns:p14="http://schemas.microsoft.com/office/powerpoint/2010/main" val="311122136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7872E1-5315-FF3E-3A35-65E1573B70BD}"/>
              </a:ext>
            </a:extLst>
          </p:cNvPr>
          <p:cNvSpPr txBox="1"/>
          <p:nvPr/>
        </p:nvSpPr>
        <p:spPr>
          <a:xfrm>
            <a:off x="212271" y="0"/>
            <a:ext cx="11767457" cy="7294305"/>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THE DIFFERENCE BETWEEN SELF AND PARTS</a:t>
            </a:r>
          </a:p>
          <a:p>
            <a:r>
              <a:rPr lang="en-US" sz="2400" b="0" i="0" dirty="0">
                <a:solidFill>
                  <a:schemeClr val="bg1"/>
                </a:solidFill>
                <a:effectLst/>
                <a:latin typeface="Arial" panose="020B0604020202020204" pitchFamily="34" charset="0"/>
              </a:rPr>
              <a:t> </a:t>
            </a:r>
          </a:p>
          <a:p>
            <a:pPr marL="342900" indent="-342900">
              <a:buFont typeface="Arial" panose="020B0604020202020204" pitchFamily="34" charset="0"/>
              <a:buChar char="•"/>
            </a:pPr>
            <a:r>
              <a:rPr lang="en-US" sz="2000" b="0" i="0" dirty="0">
                <a:effectLst/>
                <a:latin typeface="Arial" panose="020B0604020202020204" pitchFamily="34" charset="0"/>
              </a:rPr>
              <a:t>Reflect on some attributes or behaviors that you’ve noticed in yourself that aren’t characteristic of your Self</a:t>
            </a:r>
            <a:r>
              <a:rPr lang="en-US" sz="2000" dirty="0">
                <a:latin typeface="Arial" panose="020B0604020202020204" pitchFamily="34" charset="0"/>
              </a:rPr>
              <a:t>, t</a:t>
            </a:r>
            <a:r>
              <a:rPr lang="en-US" sz="2000" b="0" i="0" dirty="0">
                <a:effectLst/>
                <a:latin typeface="Arial" panose="020B0604020202020204" pitchFamily="34" charset="0"/>
              </a:rPr>
              <a:t>hese might be impatience, irritation, jealousy, laziness, distractedness, depression, worry, etc. Write them </a:t>
            </a:r>
            <a:r>
              <a:rPr lang="en-US" sz="2000" dirty="0">
                <a:latin typeface="Arial" panose="020B0604020202020204" pitchFamily="34" charset="0"/>
              </a:rPr>
              <a:t>below:</a:t>
            </a:r>
          </a:p>
          <a:p>
            <a:pPr marL="342900" indent="-342900">
              <a:buFont typeface="Arial" panose="020B0604020202020204" pitchFamily="34" charset="0"/>
              <a:buChar char="•"/>
            </a:pPr>
            <a:r>
              <a:rPr lang="en-US" sz="2000" dirty="0">
                <a:solidFill>
                  <a:schemeClr val="bg1"/>
                </a:solidFill>
                <a:latin typeface="Arial" panose="020B0604020202020204" pitchFamily="34" charset="0"/>
              </a:rPr>
              <a:t>Detachment, impatience, irritability, busyness, fear of inadequacy</a:t>
            </a:r>
          </a:p>
          <a:p>
            <a:pPr marL="342900" indent="-342900">
              <a:buFont typeface="Arial" panose="020B0604020202020204" pitchFamily="34" charset="0"/>
              <a:buChar char="•"/>
            </a:pPr>
            <a:endParaRPr lang="en-US" sz="2000" b="0" i="0" dirty="0">
              <a:solidFill>
                <a:schemeClr val="bg1"/>
              </a:solidFill>
              <a:effectLst/>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Reflect on some significant moments when these parts have shown up in the recent past. Write down a few moments you can recall below.</a:t>
            </a:r>
            <a:r>
              <a:rPr lang="en-US" sz="2000" b="0" i="0" dirty="0">
                <a:solidFill>
                  <a:srgbClr val="222222"/>
                </a:solidFill>
                <a:effectLst/>
                <a:latin typeface="Arial" panose="020B0604020202020204" pitchFamily="34" charset="0"/>
              </a:rPr>
              <a:t> </a:t>
            </a:r>
            <a:endParaRPr lang="en-US" sz="2000" dirty="0">
              <a:solidFill>
                <a:srgbClr val="222222"/>
              </a:solidFill>
              <a:latin typeface="Arial" panose="020B0604020202020204" pitchFamily="34" charset="0"/>
            </a:endParaRPr>
          </a:p>
          <a:p>
            <a:pPr marL="342900" indent="-342900">
              <a:buFont typeface="Arial" panose="020B0604020202020204" pitchFamily="34" charset="0"/>
              <a:buChar char="•"/>
            </a:pPr>
            <a:r>
              <a:rPr lang="en-US" sz="2000" b="0" i="0" dirty="0">
                <a:solidFill>
                  <a:srgbClr val="222222"/>
                </a:solidFill>
                <a:effectLst/>
                <a:latin typeface="Arial" panose="020B0604020202020204" pitchFamily="34" charset="0"/>
              </a:rPr>
              <a:t>They occur pretty regularly; they are intermediate targets in my holes diary card or qualities belonging to my part selves. </a:t>
            </a:r>
            <a:endParaRPr lang="en-US" sz="2000" dirty="0">
              <a:solidFill>
                <a:srgbClr val="222222"/>
              </a:solidFill>
              <a:latin typeface="Arial" panose="020B0604020202020204" pitchFamily="34" charset="0"/>
            </a:endParaRPr>
          </a:p>
          <a:p>
            <a:pPr marL="342900" indent="-342900">
              <a:buFont typeface="Arial" panose="020B0604020202020204" pitchFamily="34" charset="0"/>
              <a:buChar char="•"/>
            </a:pPr>
            <a:endParaRPr lang="en-US" sz="20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When you were acting out of these parts, how did you feel toward these parts?</a:t>
            </a:r>
            <a:endParaRPr lang="en-US" sz="2000" dirty="0">
              <a:latin typeface="Arial" panose="020B0604020202020204" pitchFamily="34" charset="0"/>
            </a:endParaRPr>
          </a:p>
          <a:p>
            <a:pPr marL="342900" indent="-342900">
              <a:buFont typeface="Arial" panose="020B0604020202020204" pitchFamily="34" charset="0"/>
              <a:buChar char="•"/>
            </a:pPr>
            <a:r>
              <a:rPr lang="en-US" sz="2000" b="0" i="0" dirty="0">
                <a:solidFill>
                  <a:srgbClr val="222222"/>
                </a:solidFill>
                <a:effectLst/>
                <a:latin typeface="Arial" panose="020B0604020202020204" pitchFamily="34" charset="0"/>
              </a:rPr>
              <a:t>I don’t question them I am blended with them. From mature and wise mind, I feel operating in that automatic mode is sometimes necessary, but when I am trapped in it and don’t experience the right hemisphere way of paying attention or consciousness then I am wasting my life in the mundane and missing the sacred </a:t>
            </a:r>
            <a:endParaRPr lang="en-US" sz="2000" dirty="0">
              <a:solidFill>
                <a:srgbClr val="222222"/>
              </a:solidFill>
              <a:latin typeface="Arial" panose="020B0604020202020204" pitchFamily="34" charset="0"/>
            </a:endParaRPr>
          </a:p>
          <a:p>
            <a:pPr marL="342900" indent="-342900">
              <a:buFont typeface="Arial" panose="020B0604020202020204" pitchFamily="34" charset="0"/>
              <a:buChar char="•"/>
            </a:pPr>
            <a:endParaRPr lang="en-US" sz="20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How did others react to these parts?</a:t>
            </a:r>
          </a:p>
          <a:p>
            <a:pPr marL="342900" indent="-342900">
              <a:buFont typeface="Arial" panose="020B0604020202020204" pitchFamily="34" charset="0"/>
              <a:buChar char="•"/>
            </a:pPr>
            <a:r>
              <a:rPr lang="en-US" sz="2000" dirty="0">
                <a:solidFill>
                  <a:schemeClr val="bg1"/>
                </a:solidFill>
                <a:latin typeface="Arial" panose="020B0604020202020204" pitchFamily="34" charset="0"/>
              </a:rPr>
              <a:t>Joan puts up with it because it’s so common. It’s not satisfying</a:t>
            </a:r>
            <a:endParaRPr lang="en-US" sz="2000" b="0" i="0" dirty="0">
              <a:solidFill>
                <a:schemeClr val="bg1"/>
              </a:solidFill>
              <a:effectLst/>
              <a:latin typeface="Arial" panose="020B0604020202020204" pitchFamily="34" charset="0"/>
            </a:endParaRPr>
          </a:p>
          <a:p>
            <a:pPr marL="342900" indent="-342900">
              <a:buFont typeface="Arial" panose="020B0604020202020204" pitchFamily="34" charset="0"/>
              <a:buChar char="•"/>
            </a:pPr>
            <a:endParaRPr lang="en-US" sz="2000" b="0" i="0" dirty="0">
              <a:effectLst/>
              <a:latin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endParaRPr>
          </a:p>
          <a:p>
            <a:pPr marL="342900" indent="-342900">
              <a:buFont typeface="Arial" panose="020B0604020202020204" pitchFamily="34" charset="0"/>
              <a:buChar char="•"/>
            </a:pPr>
            <a:endParaRPr lang="en-US" sz="2000" b="0" i="0" dirty="0">
              <a:effectLst/>
              <a:latin typeface="Arial" panose="020B0604020202020204" pitchFamily="34" charset="0"/>
            </a:endParaRPr>
          </a:p>
        </p:txBody>
      </p:sp>
    </p:spTree>
    <p:extLst>
      <p:ext uri="{BB962C8B-B14F-4D97-AF65-F5344CB8AC3E}">
        <p14:creationId xmlns:p14="http://schemas.microsoft.com/office/powerpoint/2010/main" val="66568382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43AEC-EBFE-E6C4-E52A-281247DDCAF8}"/>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8E9568CF-C842-FC08-4FA8-1F5889F9F5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A29C70DF-E139-E35C-0E66-CDD91F988C73}"/>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5" name="TextBox 4">
            <a:extLst>
              <a:ext uri="{FF2B5EF4-FFF2-40B4-BE49-F238E27FC236}">
                <a16:creationId xmlns:a16="http://schemas.microsoft.com/office/drawing/2014/main" id="{ECBA3A01-E3FA-75C3-2137-E293107BE9D1}"/>
              </a:ext>
            </a:extLst>
          </p:cNvPr>
          <p:cNvSpPr txBox="1"/>
          <p:nvPr/>
        </p:nvSpPr>
        <p:spPr>
          <a:xfrm>
            <a:off x="1012372" y="249724"/>
            <a:ext cx="10526344" cy="584775"/>
          </a:xfrm>
          <a:prstGeom prst="rect">
            <a:avLst/>
          </a:prstGeom>
          <a:noFill/>
        </p:spPr>
        <p:txBody>
          <a:bodyPr wrap="square">
            <a:spAutoFit/>
          </a:bodyPr>
          <a:lstStyle/>
          <a:p>
            <a:r>
              <a:rPr lang="en-US" sz="3200" b="0" i="0" dirty="0">
                <a:solidFill>
                  <a:schemeClr val="bg1"/>
                </a:solidFill>
                <a:effectLst/>
                <a:latin typeface="Arial" panose="020B0604020202020204" pitchFamily="34" charset="0"/>
              </a:rPr>
              <a:t>THE DIFFERENCE BETWEEN SELF AND PARTS P.25</a:t>
            </a:r>
          </a:p>
        </p:txBody>
      </p:sp>
    </p:spTree>
    <p:extLst>
      <p:ext uri="{BB962C8B-B14F-4D97-AF65-F5344CB8AC3E}">
        <p14:creationId xmlns:p14="http://schemas.microsoft.com/office/powerpoint/2010/main" val="17892977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7872E1-5315-FF3E-3A35-65E1573B70BD}"/>
              </a:ext>
            </a:extLst>
          </p:cNvPr>
          <p:cNvSpPr txBox="1"/>
          <p:nvPr/>
        </p:nvSpPr>
        <p:spPr>
          <a:xfrm>
            <a:off x="212271" y="0"/>
            <a:ext cx="11767457" cy="803296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                        THE DIFFERENCE BETWEEN SELF AND PARTS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 </a:t>
            </a: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lang="en-US" sz="2000" dirty="0">
                <a:solidFill>
                  <a:srgbClr val="FFFFFF"/>
                </a:solidFill>
                <a:latin typeface="Arial" panose="020B0604020202020204" pitchFamily="34" charset="0"/>
              </a:rPr>
              <a:t>Kate when you reflected</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on some attributes or behaviors that you’ve noticed in yourself that aren’t characteristic of your</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Self</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things like impatience, irritation, jealousy, laziness, distractedness, depression, or worry, did anything stand out for you</a:t>
            </a:r>
            <a:r>
              <a:rPr lang="en-US" sz="2000" dirty="0">
                <a:solidFill>
                  <a:srgbClr val="FFFFFF"/>
                </a:solidFill>
                <a:latin typeface="Arial" panose="020B0604020202020204" pitchFamily="34" charset="0"/>
              </a:rPr>
              <a: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 </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Several emotions did: irritation, laziness, anxiety, depression, fear, shyness, cynicism, worry, and self-criticism.</a:t>
            </a:r>
            <a:endParaRPr lang="en-US" sz="2000" dirty="0">
              <a:latin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These are likely associated with some of your parts. </a:t>
            </a:r>
            <a:r>
              <a:rPr lang="en-US" sz="2000" dirty="0">
                <a:latin typeface="Arial" panose="020B0604020202020204" pitchFamily="34" charset="0"/>
              </a:rPr>
              <a:t>Can you think of</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 significant moments when these </a:t>
            </a:r>
            <a:r>
              <a:rPr lang="en-US" sz="2000" dirty="0">
                <a:latin typeface="Arial" panose="020B0604020202020204" pitchFamily="34" charset="0"/>
              </a:rPr>
              <a:t>attributes</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 showed up in the recent past.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Kate: </a:t>
            </a:r>
            <a:r>
              <a:rPr lang="en-US" sz="2000" dirty="0">
                <a:latin typeface="Arial" panose="020B0604020202020204" pitchFamily="34" charset="0"/>
              </a:rPr>
              <a:t>W</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hen I think about the “polycrisis”, it puts me outside of the window of tolerance. When I have 	to interact with my birth family, I feel a lot of anxiety and sometimes depression. I can be self-	critical about my appearance. I can feel less-than-patient when </a:t>
            </a:r>
            <a:r>
              <a:rPr lang="en-US" sz="2000" dirty="0">
                <a:latin typeface="Arial" panose="020B0604020202020204" pitchFamily="34" charset="0"/>
              </a:rPr>
              <a:t>my kids are pushing my buttons.</a:t>
            </a:r>
            <a:endParaRPr kumimoji="0" lang="en-US" sz="2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When you act out of these parts, how do you feel toward them afterwards?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Kate: </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I am very annoyed and critical of myself when I exhibit these behaviours. I forget that they 	are parts, and not </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Self</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 I think my feelings thoughts and behaviours are causing unnecessary suffering. I don’t normally act like that, so it always stands out when I do.</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How do the people around you react to these parts?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 – </a:t>
            </a:r>
            <a:r>
              <a:rPr kumimoji="0" lang="en-US" sz="2000" b="0" i="0" u="none" strike="noStrike" kern="1200" cap="none" spc="0" normalizeH="0" baseline="0" noProof="0" dirty="0">
                <a:ln>
                  <a:noFill/>
                </a:ln>
                <a:effectLst/>
                <a:uLnTx/>
                <a:uFillTx/>
                <a:latin typeface="Arial" panose="020B0604020202020204" pitchFamily="34" charset="0"/>
                <a:ea typeface="+mn-ea"/>
                <a:cs typeface="+mn-cs"/>
              </a:rPr>
              <a:t>My husband Michael wonders why I’m not acting like my usual self. He is typically quite patient because he knows the “real me.”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20850357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A4ED3-3C28-E906-9E7D-0281C96A8C9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72928DA-C6A6-26C7-86F4-CFF3CFFA04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59402270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621228-64DA-0FC9-3520-A1F5A904E27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C608D42-61AC-ABC9-BCE4-BFF6C3DB390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A38E0A2-1278-F669-DA18-8706F27B92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032E7CB0-05CE-25EA-24BA-01682BA429CA}"/>
              </a:ext>
            </a:extLst>
          </p:cNvPr>
          <p:cNvSpPr txBox="1"/>
          <p:nvPr/>
        </p:nvSpPr>
        <p:spPr>
          <a:xfrm>
            <a:off x="468085" y="402494"/>
            <a:ext cx="11517086" cy="646331"/>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THE DIFFERENCE BETWEEN SELF AND PARTS P.25</a:t>
            </a:r>
          </a:p>
        </p:txBody>
      </p:sp>
    </p:spTree>
    <p:extLst>
      <p:ext uri="{BB962C8B-B14F-4D97-AF65-F5344CB8AC3E}">
        <p14:creationId xmlns:p14="http://schemas.microsoft.com/office/powerpoint/2010/main" val="162930599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8B197-1DAC-7A93-B7A9-E46AA57C10F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2A897A7-C77E-BFE4-E035-B85902F183EC}"/>
              </a:ext>
            </a:extLst>
          </p:cNvPr>
          <p:cNvSpPr txBox="1"/>
          <p:nvPr/>
        </p:nvSpPr>
        <p:spPr>
          <a:xfrm>
            <a:off x="212271" y="0"/>
            <a:ext cx="11767457" cy="7294305"/>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a:t>
            </a:r>
            <a:r>
              <a:rPr lang="en-US" sz="3200" b="0" i="0" dirty="0">
                <a:solidFill>
                  <a:schemeClr val="bg1"/>
                </a:solidFill>
                <a:effectLst/>
                <a:latin typeface="Arial" panose="020B0604020202020204" pitchFamily="34" charset="0"/>
              </a:rPr>
              <a:t>THE DIFFERENCE BETWEEN SELF AND PARTS P.25</a:t>
            </a:r>
          </a:p>
          <a:p>
            <a:r>
              <a:rPr lang="en-US" sz="2400" b="0" i="0" dirty="0">
                <a:solidFill>
                  <a:schemeClr val="bg1"/>
                </a:solidFill>
                <a:effectLst/>
                <a:latin typeface="Arial" panose="020B0604020202020204" pitchFamily="34" charset="0"/>
              </a:rPr>
              <a:t> </a:t>
            </a:r>
          </a:p>
          <a:p>
            <a:pPr marL="342900" indent="-342900">
              <a:buFont typeface="Arial" panose="020B0604020202020204" pitchFamily="34" charset="0"/>
              <a:buChar char="•"/>
            </a:pPr>
            <a:r>
              <a:rPr lang="en-US" sz="2200" b="0" i="0" dirty="0">
                <a:effectLst/>
                <a:latin typeface="Arial" panose="020B0604020202020204" pitchFamily="34" charset="0"/>
              </a:rPr>
              <a:t>Reflect on some attributes or behaviors that you’ve noticed in yourself that aren’t characteristic of your Self</a:t>
            </a:r>
            <a:r>
              <a:rPr lang="en-US" sz="2200" dirty="0">
                <a:latin typeface="Arial" panose="020B0604020202020204" pitchFamily="34" charset="0"/>
              </a:rPr>
              <a:t>, t</a:t>
            </a:r>
            <a:r>
              <a:rPr lang="en-US" sz="2200" b="0" i="0" dirty="0">
                <a:effectLst/>
                <a:latin typeface="Arial" panose="020B0604020202020204" pitchFamily="34" charset="0"/>
              </a:rPr>
              <a:t>hese might be impatience, irritation, jealousy, laziness, distractedness, depression, worry, etc. Write them </a:t>
            </a:r>
            <a:r>
              <a:rPr lang="en-US" sz="2200" dirty="0">
                <a:latin typeface="Arial" panose="020B0604020202020204" pitchFamily="34" charset="0"/>
              </a:rPr>
              <a:t>below:</a:t>
            </a:r>
            <a:endParaRPr lang="en-US" sz="2200" dirty="0">
              <a:solidFill>
                <a:schemeClr val="bg1"/>
              </a:solidFill>
              <a:latin typeface="Arial" panose="020B0604020202020204" pitchFamily="34" charset="0"/>
            </a:endParaRPr>
          </a:p>
          <a:p>
            <a:pPr marL="342900" indent="-342900">
              <a:buFont typeface="Arial" panose="020B0604020202020204" pitchFamily="34" charset="0"/>
              <a:buChar char="•"/>
            </a:pPr>
            <a:endParaRPr lang="en-US" sz="2200" dirty="0">
              <a:latin typeface="Arial" panose="020B0604020202020204" pitchFamily="34" charset="0"/>
            </a:endParaRPr>
          </a:p>
          <a:p>
            <a:pPr marL="342900" indent="-342900">
              <a:buFont typeface="Arial" panose="020B0604020202020204" pitchFamily="34" charset="0"/>
              <a:buChar char="•"/>
            </a:pPr>
            <a:endParaRPr lang="en-US" sz="2200" dirty="0">
              <a:latin typeface="Arial" panose="020B0604020202020204" pitchFamily="34" charset="0"/>
            </a:endParaRP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rPr>
              <a:t>Reflect on some significant moments when these parts have shown up in the recent past. Write down a few moments you can recall below.</a:t>
            </a:r>
            <a:r>
              <a:rPr lang="en-US" sz="2200" b="0" i="0" dirty="0">
                <a:solidFill>
                  <a:srgbClr val="222222"/>
                </a:solidFill>
                <a:effectLst/>
                <a:latin typeface="Arial" panose="020B0604020202020204" pitchFamily="34" charset="0"/>
              </a:rPr>
              <a:t> </a:t>
            </a:r>
          </a:p>
          <a:p>
            <a:pPr marL="342900" indent="-342900">
              <a:buFont typeface="Arial" panose="020B0604020202020204" pitchFamily="34" charset="0"/>
              <a:buChar char="•"/>
            </a:pPr>
            <a:endParaRPr lang="en-US" sz="2200" dirty="0">
              <a:solidFill>
                <a:srgbClr val="222222"/>
              </a:solidFill>
              <a:latin typeface="Arial" panose="020B0604020202020204" pitchFamily="34" charset="0"/>
            </a:endParaRP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endParaRPr lang="en-US" sz="2200" dirty="0">
              <a:solidFill>
                <a:srgbClr val="222222"/>
              </a:solidFill>
              <a:latin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rPr>
              <a:t>When you were acting out of these parts, how did you feel toward these parts?</a:t>
            </a:r>
            <a:r>
              <a:rPr lang="en-US" sz="2200" b="0" i="0" dirty="0">
                <a:solidFill>
                  <a:srgbClr val="222222"/>
                </a:solidFill>
                <a:effectLst/>
                <a:latin typeface="Arial" panose="020B0604020202020204" pitchFamily="34" charset="0"/>
              </a:rPr>
              <a:t> </a:t>
            </a: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endParaRPr lang="en-US" sz="2200" dirty="0">
              <a:solidFill>
                <a:srgbClr val="222222"/>
              </a:solidFill>
              <a:latin typeface="Arial" panose="020B0604020202020204" pitchFamily="34" charset="0"/>
            </a:endParaRPr>
          </a:p>
          <a:p>
            <a:pPr marL="342900" indent="-342900">
              <a:buFont typeface="Arial" panose="020B0604020202020204" pitchFamily="34" charset="0"/>
              <a:buChar char="•"/>
            </a:pPr>
            <a:endParaRPr lang="en-US" sz="22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200" b="0" i="0" dirty="0">
                <a:effectLst/>
                <a:latin typeface="Arial" panose="020B0604020202020204" pitchFamily="34" charset="0"/>
              </a:rPr>
              <a:t>How did others react to these parts?</a:t>
            </a:r>
          </a:p>
          <a:p>
            <a:pPr marL="342900" indent="-342900">
              <a:buFont typeface="Arial" panose="020B0604020202020204" pitchFamily="34" charset="0"/>
              <a:buChar char="•"/>
            </a:pPr>
            <a:endParaRPr lang="en-US" sz="2000" b="0" i="0" dirty="0">
              <a:effectLst/>
              <a:latin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endParaRPr>
          </a:p>
          <a:p>
            <a:pPr marL="342900" indent="-342900">
              <a:buFont typeface="Arial" panose="020B0604020202020204" pitchFamily="34" charset="0"/>
              <a:buChar char="•"/>
            </a:pPr>
            <a:endParaRPr lang="en-US" sz="2000" b="0" i="0" dirty="0">
              <a:effectLst/>
              <a:latin typeface="Arial" panose="020B0604020202020204" pitchFamily="34" charset="0"/>
            </a:endParaRPr>
          </a:p>
        </p:txBody>
      </p:sp>
    </p:spTree>
    <p:extLst>
      <p:ext uri="{BB962C8B-B14F-4D97-AF65-F5344CB8AC3E}">
        <p14:creationId xmlns:p14="http://schemas.microsoft.com/office/powerpoint/2010/main" val="231029638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471BF9-137F-141D-99D8-7D80DA933AF2}"/>
              </a:ext>
            </a:extLst>
          </p:cNvPr>
          <p:cNvSpPr txBox="1"/>
          <p:nvPr/>
        </p:nvSpPr>
        <p:spPr>
          <a:xfrm>
            <a:off x="0" y="109249"/>
            <a:ext cx="11430000" cy="461665"/>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ONE PART: A MEDITATION           </a:t>
            </a:r>
            <a:r>
              <a:rPr lang="en-US" sz="2000" dirty="0">
                <a:solidFill>
                  <a:schemeClr val="bg1"/>
                </a:solidFill>
                <a:latin typeface="Arial" panose="020B0604020202020204" pitchFamily="34" charset="0"/>
                <a:hlinkClick r:id="rId2"/>
              </a:rPr>
              <a:t>Soundstrue.com/the-ifs-workbook-bonus</a:t>
            </a:r>
            <a:endParaRPr lang="en-CA" sz="2000" dirty="0">
              <a:solidFill>
                <a:schemeClr val="bg1"/>
              </a:solidFill>
            </a:endParaRPr>
          </a:p>
        </p:txBody>
      </p:sp>
      <p:sp>
        <p:nvSpPr>
          <p:cNvPr id="5" name="TextBox 4">
            <a:extLst>
              <a:ext uri="{FF2B5EF4-FFF2-40B4-BE49-F238E27FC236}">
                <a16:creationId xmlns:a16="http://schemas.microsoft.com/office/drawing/2014/main" id="{24DFF62E-9868-31C7-C786-7ABC1B10EE9F}"/>
              </a:ext>
            </a:extLst>
          </p:cNvPr>
          <p:cNvSpPr txBox="1"/>
          <p:nvPr/>
        </p:nvSpPr>
        <p:spPr>
          <a:xfrm>
            <a:off x="141514" y="2265294"/>
            <a:ext cx="12050486" cy="4708981"/>
          </a:xfrm>
          <a:prstGeom prst="rect">
            <a:avLst/>
          </a:prstGeom>
          <a:noFill/>
        </p:spPr>
        <p:txBody>
          <a:bodyPr wrap="square">
            <a:spAutoFit/>
          </a:bodyPr>
          <a:lstStyle/>
          <a:p>
            <a:r>
              <a:rPr lang="en-CA" sz="2000" dirty="0">
                <a:latin typeface="Arial" panose="020B0604020202020204" pitchFamily="34" charset="0"/>
                <a:cs typeface="Arial" panose="020B0604020202020204" pitchFamily="34" charset="0"/>
              </a:rPr>
              <a:t>                                                  </a:t>
            </a:r>
            <a:r>
              <a:rPr lang="en-CA" sz="2000" dirty="0">
                <a:solidFill>
                  <a:schemeClr val="bg1"/>
                </a:solidFill>
                <a:latin typeface="Arial" panose="020B0604020202020204" pitchFamily="34" charset="0"/>
                <a:cs typeface="Arial" panose="020B0604020202020204" pitchFamily="34" charset="0"/>
              </a:rPr>
              <a:t>Common internal family parts include:</a:t>
            </a:r>
          </a:p>
          <a:p>
            <a:r>
              <a:rPr lang="en-CA" sz="2000" dirty="0">
                <a:solidFill>
                  <a:schemeClr val="bg1"/>
                </a:solidFill>
                <a:latin typeface="Arial" panose="020B0604020202020204" pitchFamily="34" charset="0"/>
                <a:cs typeface="Arial" panose="020B0604020202020204" pitchFamily="34" charset="0"/>
              </a:rPr>
              <a:t>The Hurt child </a:t>
            </a:r>
            <a:r>
              <a:rPr lang="en-CA" sz="2000" dirty="0">
                <a:latin typeface="Arial" panose="020B0604020202020204" pitchFamily="34" charset="0"/>
                <a:cs typeface="Arial" panose="020B0604020202020204" pitchFamily="34" charset="0"/>
              </a:rPr>
              <a:t>: grieving, abandoned, unheard, neglected, panicked dissociated, numb</a:t>
            </a:r>
          </a:p>
          <a:p>
            <a:r>
              <a:rPr lang="en-CA" sz="2000" dirty="0">
                <a:solidFill>
                  <a:schemeClr val="bg1"/>
                </a:solidFill>
                <a:latin typeface="Arial" panose="020B0604020202020204" pitchFamily="34" charset="0"/>
                <a:cs typeface="Arial" panose="020B0604020202020204" pitchFamily="34" charset="0"/>
              </a:rPr>
              <a:t>The Internal critic </a:t>
            </a:r>
            <a:r>
              <a:rPr lang="en-CA" sz="2000" dirty="0">
                <a:latin typeface="Arial" panose="020B0604020202020204" pitchFamily="34" charset="0"/>
                <a:cs typeface="Arial" panose="020B0604020202020204" pitchFamily="34" charset="0"/>
              </a:rPr>
              <a:t>: which aims its criticism at the hurt child. It often represents the caregivers internalized critical voice. The constant negative self-talk/criticism causes fear and shame in the hurt child part. </a:t>
            </a:r>
          </a:p>
          <a:p>
            <a:r>
              <a:rPr lang="en-CA" sz="2000" dirty="0">
                <a:solidFill>
                  <a:schemeClr val="bg1"/>
                </a:solidFill>
                <a:latin typeface="Arial" panose="020B0604020202020204" pitchFamily="34" charset="0"/>
                <a:cs typeface="Arial" panose="020B0604020202020204" pitchFamily="34" charset="0"/>
              </a:rPr>
              <a:t>The External critic </a:t>
            </a:r>
            <a:r>
              <a:rPr lang="en-CA" sz="2000" dirty="0">
                <a:latin typeface="Arial" panose="020B0604020202020204" pitchFamily="34" charset="0"/>
                <a:cs typeface="Arial" panose="020B0604020202020204" pitchFamily="34" charset="0"/>
              </a:rPr>
              <a:t>: often arises in adolescence. Aims its criticism at others. “They don’t care” “they are stupid”… etc. associated with anger, rebellion, and breaking the rules.</a:t>
            </a:r>
          </a:p>
          <a:p>
            <a:r>
              <a:rPr lang="en-CA" sz="2000" dirty="0">
                <a:solidFill>
                  <a:schemeClr val="bg1"/>
                </a:solidFill>
                <a:latin typeface="Arial" panose="020B0604020202020204" pitchFamily="34" charset="0"/>
                <a:cs typeface="Arial" panose="020B0604020202020204" pitchFamily="34" charset="0"/>
              </a:rPr>
              <a:t>The perfectionist, people pleaser, workaholic, and compulsive care giver </a:t>
            </a:r>
            <a:r>
              <a:rPr lang="en-CA" sz="2000" dirty="0">
                <a:latin typeface="Arial" panose="020B0604020202020204" pitchFamily="34" charset="0"/>
                <a:cs typeface="Arial" panose="020B0604020202020204" pitchFamily="34" charset="0"/>
              </a:rPr>
              <a:t>tries to be perfect or please others in order to achieve some measure of emotional relief, calm, connection, attachment, and acceptance </a:t>
            </a:r>
          </a:p>
          <a:p>
            <a:r>
              <a:rPr lang="en-CA" sz="2000" dirty="0">
                <a:solidFill>
                  <a:schemeClr val="bg1"/>
                </a:solidFill>
                <a:latin typeface="Arial" panose="020B0604020202020204" pitchFamily="34" charset="0"/>
                <a:cs typeface="Arial" panose="020B0604020202020204" pitchFamily="34" charset="0"/>
              </a:rPr>
              <a:t>The indulger </a:t>
            </a:r>
            <a:r>
              <a:rPr lang="en-CA" sz="2000" dirty="0">
                <a:latin typeface="Arial" panose="020B0604020202020204" pitchFamily="34" charset="0"/>
                <a:cs typeface="Arial" panose="020B0604020202020204" pitchFamily="34" charset="0"/>
              </a:rPr>
              <a:t>: dissociates from the pain of the exile through addictions (substances, food, sex, consumerism etc.)</a:t>
            </a:r>
          </a:p>
          <a:p>
            <a:r>
              <a:rPr lang="en-CA" sz="2000" dirty="0">
                <a:solidFill>
                  <a:schemeClr val="bg1"/>
                </a:solidFill>
                <a:latin typeface="Arial" panose="020B0604020202020204" pitchFamily="34" charset="0"/>
                <a:cs typeface="Arial" panose="020B0604020202020204" pitchFamily="34" charset="0"/>
              </a:rPr>
              <a:t>The procrastinator </a:t>
            </a:r>
            <a:r>
              <a:rPr lang="en-CA" sz="2000" dirty="0">
                <a:latin typeface="Arial" panose="020B0604020202020204" pitchFamily="34" charset="0"/>
                <a:cs typeface="Arial" panose="020B0604020202020204" pitchFamily="34" charset="0"/>
              </a:rPr>
              <a:t>: passive aggressively resists the control of the parental figure. May feign incompetence.</a:t>
            </a:r>
          </a:p>
          <a:p>
            <a:r>
              <a:rPr lang="en-CA" sz="2000" dirty="0">
                <a:solidFill>
                  <a:schemeClr val="bg1"/>
                </a:solidFill>
                <a:latin typeface="Arial" panose="020B0604020202020204" pitchFamily="34" charset="0"/>
                <a:cs typeface="Arial" panose="020B0604020202020204" pitchFamily="34" charset="0"/>
              </a:rPr>
              <a:t>The wild child</a:t>
            </a:r>
            <a:r>
              <a:rPr lang="en-CA" sz="2000" dirty="0">
                <a:latin typeface="Arial" panose="020B0604020202020204" pitchFamily="34" charset="0"/>
                <a:cs typeface="Arial" panose="020B0604020202020204" pitchFamily="34" charset="0"/>
              </a:rPr>
              <a:t>: impulsive, fearless, protective, takes on perpetrators.</a:t>
            </a:r>
          </a:p>
          <a:p>
            <a:r>
              <a:rPr lang="en-CA" sz="2000" dirty="0">
                <a:solidFill>
                  <a:schemeClr val="bg1"/>
                </a:solidFill>
                <a:latin typeface="Arial" panose="020B0604020202020204" pitchFamily="34" charset="0"/>
                <a:cs typeface="Arial" panose="020B0604020202020204" pitchFamily="34" charset="0"/>
              </a:rPr>
              <a:t>The mature adult manager</a:t>
            </a:r>
            <a:r>
              <a:rPr lang="en-CA" sz="20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8B0D4F09-389F-FC0A-430A-678F2E5549E0}"/>
              </a:ext>
            </a:extLst>
          </p:cNvPr>
          <p:cNvSpPr txBox="1"/>
          <p:nvPr/>
        </p:nvSpPr>
        <p:spPr>
          <a:xfrm>
            <a:off x="250004" y="915879"/>
            <a:ext cx="11691991" cy="1600438"/>
          </a:xfrm>
          <a:prstGeom prst="rect">
            <a:avLst/>
          </a:prstGeom>
          <a:noFill/>
        </p:spPr>
        <p:txBody>
          <a:bodyPr wrap="square">
            <a:spAutoFit/>
          </a:bodyPr>
          <a:lstStyle/>
          <a:p>
            <a:pPr marL="285750" indent="-285750">
              <a:buFont typeface="Arial" panose="020B0604020202020204" pitchFamily="34" charset="0"/>
              <a:buChar char="•"/>
            </a:pPr>
            <a:r>
              <a:rPr lang="en-US" sz="2000" b="0" i="0" dirty="0">
                <a:effectLst/>
                <a:latin typeface="Arial" panose="020B0604020202020204" pitchFamily="34" charset="0"/>
              </a:rPr>
              <a:t>This meditation is designed to help you get to know a part that you want to help or change your relationship with. Maybe you feel anxiety in your chest before you speak in front of a group, or you wish you didn’t feel shy when meeting someone new, these are examples of trailheads that lead us to our well-meaning parts.</a:t>
            </a:r>
            <a:br>
              <a:rPr lang="en-US" dirty="0"/>
            </a:br>
            <a:endParaRPr lang="en-CA" dirty="0"/>
          </a:p>
        </p:txBody>
      </p:sp>
    </p:spTree>
    <p:extLst>
      <p:ext uri="{BB962C8B-B14F-4D97-AF65-F5344CB8AC3E}">
        <p14:creationId xmlns:p14="http://schemas.microsoft.com/office/powerpoint/2010/main" val="264518671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7A0A7A-25B7-5E3A-5592-FC16C087970C}"/>
              </a:ext>
            </a:extLst>
          </p:cNvPr>
          <p:cNvSpPr txBox="1"/>
          <p:nvPr/>
        </p:nvSpPr>
        <p:spPr>
          <a:xfrm>
            <a:off x="0" y="0"/>
            <a:ext cx="12010490" cy="5970865"/>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SECTION 5 GETTING IN TOUCH WITH YOUR EMOTIONS P.32</a:t>
            </a:r>
          </a:p>
          <a:p>
            <a:r>
              <a:rPr lang="en-US" sz="2400" b="0" i="0" dirty="0">
                <a:solidFill>
                  <a:srgbClr val="222222"/>
                </a:solidFill>
                <a:effectLst/>
                <a:latin typeface="Arial" panose="020B0604020202020204" pitchFamily="34" charset="0"/>
              </a:rPr>
              <a:t> </a:t>
            </a:r>
          </a:p>
          <a:p>
            <a:endParaRPr lang="en-US" dirty="0">
              <a:solidFill>
                <a:srgbClr val="222222"/>
              </a:solidFill>
              <a:latin typeface="Arial" panose="020B0604020202020204" pitchFamily="34" charset="0"/>
            </a:endParaRPr>
          </a:p>
          <a:p>
            <a:pPr marL="285750" indent="-285750">
              <a:buFont typeface="Arial" panose="020B0604020202020204" pitchFamily="34" charset="0"/>
              <a:buChar char="•"/>
            </a:pPr>
            <a:r>
              <a:rPr lang="en-US" sz="2400" b="0" i="0" dirty="0">
                <a:effectLst/>
                <a:latin typeface="Arial" panose="020B0604020202020204" pitchFamily="34" charset="0"/>
              </a:rPr>
              <a:t>Are you in touch with your emotions or is it a challenge to identify what you’re feeling? </a:t>
            </a:r>
          </a:p>
          <a:p>
            <a:pPr marL="285750" indent="-285750">
              <a:buFont typeface="Arial" panose="020B0604020202020204" pitchFamily="34" charset="0"/>
              <a:buChar char="•"/>
            </a:pPr>
            <a:r>
              <a:rPr lang="en-US" sz="2400" b="0" i="0" dirty="0">
                <a:effectLst/>
                <a:latin typeface="Arial" panose="020B0604020202020204" pitchFamily="34" charset="0"/>
              </a:rPr>
              <a:t>Getting to know your parts can help you get more in touch with your emotions and vice versa. There may be a part or parts blocking you from feeling your emotions. You may have parts that feel annoyed or angry at you for even going through this workbook. That’s okay. </a:t>
            </a:r>
          </a:p>
          <a:p>
            <a:pPr marL="285750" indent="-285750">
              <a:buFont typeface="Arial" panose="020B0604020202020204" pitchFamily="34" charset="0"/>
              <a:buChar char="•"/>
            </a:pPr>
            <a:r>
              <a:rPr lang="en-US" sz="2400" b="0" i="0" dirty="0">
                <a:effectLst/>
                <a:latin typeface="Arial" panose="020B0604020202020204" pitchFamily="34" charset="0"/>
              </a:rPr>
              <a:t>Emotions are messages from our parts, and in order to understand them, we first need to notice them. When you start this work, there will probably be a lot of parts trying to get your attention. That’s totally fine. In the same way that you can have a wide range of emotions, you can also have many parts. </a:t>
            </a:r>
          </a:p>
          <a:p>
            <a:pPr marL="285750" indent="-285750">
              <a:buFont typeface="Arial" panose="020B0604020202020204" pitchFamily="34" charset="0"/>
              <a:buChar char="•"/>
            </a:pPr>
            <a:r>
              <a:rPr lang="en-US" sz="2400" b="0" i="0" dirty="0">
                <a:effectLst/>
                <a:latin typeface="Arial" panose="020B0604020202020204" pitchFamily="34" charset="0"/>
              </a:rPr>
              <a:t>In this exercise, you’ll have the opportunity to explore the emotions within your internal system. → Take some time to read the emotions on the wheel of emotions on the next slide and answer the questions that follow.</a:t>
            </a:r>
            <a:endParaRPr lang="en-CA" sz="2400" dirty="0"/>
          </a:p>
        </p:txBody>
      </p:sp>
    </p:spTree>
    <p:extLst>
      <p:ext uri="{BB962C8B-B14F-4D97-AF65-F5344CB8AC3E}">
        <p14:creationId xmlns:p14="http://schemas.microsoft.com/office/powerpoint/2010/main" val="380271560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0D72632F-88BB-4AEE-6F67-1985BA09EA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0031840E-2E7C-2D25-85CD-E92E95ED6E08}"/>
              </a:ext>
            </a:extLst>
          </p:cNvPr>
          <p:cNvSpPr txBox="1"/>
          <p:nvPr/>
        </p:nvSpPr>
        <p:spPr>
          <a:xfrm>
            <a:off x="6058329" y="462336"/>
            <a:ext cx="5931613" cy="7355860"/>
          </a:xfrm>
          <a:prstGeom prst="rect">
            <a:avLst/>
          </a:prstGeom>
          <a:noFill/>
        </p:spPr>
        <p:txBody>
          <a:bodyPr wrap="square">
            <a:spAutoFit/>
          </a:bodyPr>
          <a:lstStyle/>
          <a:p>
            <a:pPr marL="285750" indent="-285750">
              <a:buFont typeface="Arial" panose="020B0604020202020204" pitchFamily="34" charset="0"/>
              <a:buChar char="•"/>
            </a:pPr>
            <a:r>
              <a:rPr lang="en-US" sz="2200" b="0" i="0" dirty="0">
                <a:effectLst/>
                <a:latin typeface="Arial" panose="020B0604020202020204" pitchFamily="34" charset="0"/>
              </a:rPr>
              <a:t>What emotions from the wheel have you felt in the last . . . </a:t>
            </a: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r>
              <a:rPr lang="en-US" sz="2200" b="0" i="0" dirty="0">
                <a:effectLst/>
                <a:latin typeface="Arial" panose="020B0604020202020204" pitchFamily="34" charset="0"/>
              </a:rPr>
              <a:t>Day</a:t>
            </a:r>
            <a:endParaRPr lang="en-US" sz="2200" dirty="0">
              <a:latin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r>
              <a:rPr lang="en-US" sz="2200" dirty="0">
                <a:latin typeface="Arial" panose="020B0604020202020204" pitchFamily="34" charset="0"/>
              </a:rPr>
              <a:t>Week</a:t>
            </a: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r>
              <a:rPr lang="en-US" sz="2200" dirty="0">
                <a:latin typeface="Arial" panose="020B0604020202020204" pitchFamily="34" charset="0"/>
              </a:rPr>
              <a:t>Month</a:t>
            </a:r>
          </a:p>
          <a:p>
            <a:endParaRPr lang="en-US" sz="2200" dirty="0">
              <a:latin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r>
              <a:rPr lang="en-US" sz="2200" dirty="0">
                <a:latin typeface="Arial" panose="020B0604020202020204" pitchFamily="34" charset="0"/>
              </a:rPr>
              <a:t>What section of the wheel do you feel the most?</a:t>
            </a: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endParaRPr>
          </a:p>
          <a:p>
            <a:pPr marL="285750" indent="-285750">
              <a:buFont typeface="Arial" panose="020B0604020202020204" pitchFamily="34" charset="0"/>
              <a:buChar char="•"/>
            </a:pPr>
            <a:r>
              <a:rPr lang="en-US" sz="2200" dirty="0">
                <a:latin typeface="Arial" panose="020B0604020202020204" pitchFamily="34" charset="0"/>
              </a:rPr>
              <a:t>What section of the wheel do you feel the least?</a:t>
            </a: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CA" dirty="0"/>
          </a:p>
        </p:txBody>
      </p:sp>
    </p:spTree>
    <p:extLst>
      <p:ext uri="{BB962C8B-B14F-4D97-AF65-F5344CB8AC3E}">
        <p14:creationId xmlns:p14="http://schemas.microsoft.com/office/powerpoint/2010/main" val="412944897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F5308-2D59-916C-F921-B8FA0687C142}"/>
            </a:ext>
          </a:extLst>
        </p:cNvPr>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B5F619E5-93D5-3066-99AA-18334D77D3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6756BA58-93DF-E89E-F6EB-6B086785CE89}"/>
              </a:ext>
            </a:extLst>
          </p:cNvPr>
          <p:cNvSpPr txBox="1"/>
          <p:nvPr/>
        </p:nvSpPr>
        <p:spPr>
          <a:xfrm flipV="1">
            <a:off x="12626939" y="3306634"/>
            <a:ext cx="2159553" cy="923330"/>
          </a:xfrm>
          <a:prstGeom prst="rect">
            <a:avLst/>
          </a:prstGeom>
          <a:noFill/>
        </p:spPr>
        <p:txBody>
          <a:bodyPr wrap="square">
            <a:spAutoFit/>
          </a:bodyPr>
          <a:lstStyle/>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CA" dirty="0"/>
          </a:p>
        </p:txBody>
      </p:sp>
      <p:sp>
        <p:nvSpPr>
          <p:cNvPr id="2" name="Rectangle 1">
            <a:extLst>
              <a:ext uri="{FF2B5EF4-FFF2-40B4-BE49-F238E27FC236}">
                <a16:creationId xmlns:a16="http://schemas.microsoft.com/office/drawing/2014/main" id="{C0F716BD-301D-76F2-E710-572481F91015}"/>
              </a:ext>
            </a:extLst>
          </p:cNvPr>
          <p:cNvSpPr>
            <a:spLocks noChangeArrowheads="1"/>
          </p:cNvSpPr>
          <p:nvPr/>
        </p:nvSpPr>
        <p:spPr bwMode="auto">
          <a:xfrm>
            <a:off x="6096000" y="231504"/>
            <a:ext cx="5931614"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What specific emotions from the wheel do you rarely, if ever, feel?</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2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200" b="0" i="0" u="none" strike="noStrike" cap="none" normalizeH="0" baseline="0" dirty="0">
              <a:ln>
                <a:noFill/>
              </a:ln>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2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2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What emotions would you like to feel more?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2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2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2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200" b="0" i="0" u="none" strike="noStrike" cap="none" normalizeH="0" baseline="0" dirty="0">
              <a:ln>
                <a:noFill/>
              </a:ln>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2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What emotion( s) are you feeling right now? </a:t>
            </a: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1015123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14A31-F927-FBCE-3B62-112F9CDC8660}"/>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067FB552-0CB3-882F-F588-08815DDFC4B0}"/>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EF1F3C50-AA73-5A2C-9CC7-B20D2A222AE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7538F7DD-57BC-27FB-B21A-A99387BE6F3C}"/>
              </a:ext>
            </a:extLst>
          </p:cNvPr>
          <p:cNvSpPr txBox="1"/>
          <p:nvPr/>
        </p:nvSpPr>
        <p:spPr>
          <a:xfrm>
            <a:off x="1484872" y="501134"/>
            <a:ext cx="10189029" cy="584775"/>
          </a:xfrm>
          <a:prstGeom prst="rect">
            <a:avLst/>
          </a:prstGeom>
          <a:noFill/>
        </p:spPr>
        <p:txBody>
          <a:bodyPr wrap="square">
            <a:spAutoFit/>
          </a:bodyPr>
          <a:lstStyle/>
          <a:p>
            <a:r>
              <a:rPr lang="en-US" sz="3200" b="0" i="0" dirty="0">
                <a:solidFill>
                  <a:srgbClr val="222222"/>
                </a:solidFill>
                <a:effectLst/>
                <a:latin typeface="Arial" panose="020B0604020202020204" pitchFamily="34" charset="0"/>
              </a:rPr>
              <a:t>GETTING IN TOUCH WITH YOUR EMOTIONS P.32</a:t>
            </a:r>
          </a:p>
        </p:txBody>
      </p:sp>
    </p:spTree>
    <p:extLst>
      <p:ext uri="{BB962C8B-B14F-4D97-AF65-F5344CB8AC3E}">
        <p14:creationId xmlns:p14="http://schemas.microsoft.com/office/powerpoint/2010/main" val="313697627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2BF13-B85C-A3CC-5155-4E70AD9D355B}"/>
            </a:ext>
          </a:extLst>
        </p:cNvPr>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24BEDF4D-44FC-9B23-E2F3-F6B0718FA3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1442FAF8-7E1B-7440-85E0-72632FDBC2FB}"/>
              </a:ext>
            </a:extLst>
          </p:cNvPr>
          <p:cNvSpPr txBox="1"/>
          <p:nvPr/>
        </p:nvSpPr>
        <p:spPr>
          <a:xfrm>
            <a:off x="6058329" y="462336"/>
            <a:ext cx="5931613" cy="6463308"/>
          </a:xfrm>
          <a:prstGeom prst="rect">
            <a:avLst/>
          </a:prstGeom>
          <a:noFill/>
        </p:spPr>
        <p:txBody>
          <a:bodyPr wrap="square">
            <a:spAutoFit/>
          </a:bodyPr>
          <a:lstStyle/>
          <a:p>
            <a:pPr marL="285750" indent="-285750">
              <a:buFont typeface="Arial" panose="020B0604020202020204" pitchFamily="34" charset="0"/>
              <a:buChar char="•"/>
            </a:pPr>
            <a:r>
              <a:rPr lang="en-US" sz="2000" b="0" i="0" dirty="0">
                <a:effectLst/>
                <a:latin typeface="Arial" panose="020B0604020202020204" pitchFamily="34" charset="0"/>
              </a:rPr>
              <a:t>What emotions from the wheel have you felt in the last . . . </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b="0" i="0" dirty="0">
                <a:solidFill>
                  <a:schemeClr val="bg1"/>
                </a:solidFill>
                <a:effectLst/>
                <a:latin typeface="Arial" panose="020B0604020202020204" pitchFamily="34" charset="0"/>
              </a:rPr>
              <a:t>Day</a:t>
            </a:r>
            <a:r>
              <a:rPr lang="en-US" sz="2000" dirty="0">
                <a:solidFill>
                  <a:schemeClr val="bg1"/>
                </a:solidFill>
                <a:latin typeface="Arial" panose="020B0604020202020204" pitchFamily="34" charset="0"/>
              </a:rPr>
              <a:t> </a:t>
            </a:r>
            <a:r>
              <a:rPr lang="en-US" sz="2000" b="0" i="0" dirty="0">
                <a:solidFill>
                  <a:schemeClr val="bg1"/>
                </a:solidFill>
                <a:effectLst/>
                <a:latin typeface="Arial" panose="020B0604020202020204" pitchFamily="34" charset="0"/>
              </a:rPr>
              <a:t> critical, insecure, creative, guilty, stupid, relaxed, inferior, inadequate, frustrated, rushed, distracted and breathless</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Week                       “</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Month                      “</a:t>
            </a:r>
          </a:p>
          <a:p>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What section of the wheel do you feel the most?</a:t>
            </a:r>
          </a:p>
          <a:p>
            <a:pPr marL="285750" indent="-285750">
              <a:buFont typeface="Arial" panose="020B0604020202020204" pitchFamily="34" charset="0"/>
              <a:buChar char="•"/>
            </a:pPr>
            <a:r>
              <a:rPr lang="en-US" sz="2000" dirty="0">
                <a:solidFill>
                  <a:schemeClr val="bg1"/>
                </a:solidFill>
                <a:latin typeface="Arial" panose="020B0604020202020204" pitchFamily="34" charset="0"/>
              </a:rPr>
              <a:t>Mad and scared</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What section of the wheel do you feel the least?</a:t>
            </a:r>
          </a:p>
          <a:p>
            <a:pPr marL="285750" indent="-285750">
              <a:buFont typeface="Arial" panose="020B0604020202020204" pitchFamily="34" charset="0"/>
              <a:buChar char="•"/>
            </a:pPr>
            <a:r>
              <a:rPr lang="en-US" sz="2000" dirty="0">
                <a:solidFill>
                  <a:schemeClr val="bg1"/>
                </a:solidFill>
                <a:latin typeface="Arial" panose="020B0604020202020204" pitchFamily="34" charset="0"/>
              </a:rPr>
              <a:t>Joyful and powerful</a:t>
            </a: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CA" dirty="0"/>
          </a:p>
        </p:txBody>
      </p:sp>
    </p:spTree>
    <p:extLst>
      <p:ext uri="{BB962C8B-B14F-4D97-AF65-F5344CB8AC3E}">
        <p14:creationId xmlns:p14="http://schemas.microsoft.com/office/powerpoint/2010/main" val="203401992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05698-53BD-EA2C-F5FF-358934F3378B}"/>
            </a:ext>
          </a:extLst>
        </p:cNvPr>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3B579C63-2BD3-C9FE-28E6-65650B0593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02C17D2F-5733-E0B4-F696-8DAC16D6A887}"/>
              </a:ext>
            </a:extLst>
          </p:cNvPr>
          <p:cNvSpPr txBox="1"/>
          <p:nvPr/>
        </p:nvSpPr>
        <p:spPr>
          <a:xfrm flipV="1">
            <a:off x="12626939" y="3306634"/>
            <a:ext cx="2159553" cy="923330"/>
          </a:xfrm>
          <a:prstGeom prst="rect">
            <a:avLst/>
          </a:prstGeom>
          <a:noFill/>
        </p:spPr>
        <p:txBody>
          <a:bodyPr wrap="square">
            <a:spAutoFit/>
          </a:bodyPr>
          <a:lstStyle/>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CA" dirty="0"/>
          </a:p>
        </p:txBody>
      </p:sp>
      <p:sp>
        <p:nvSpPr>
          <p:cNvPr id="2" name="Rectangle 1">
            <a:extLst>
              <a:ext uri="{FF2B5EF4-FFF2-40B4-BE49-F238E27FC236}">
                <a16:creationId xmlns:a16="http://schemas.microsoft.com/office/drawing/2014/main" id="{908A8B9F-4C54-3953-B5E8-A85BC1339A0F}"/>
              </a:ext>
            </a:extLst>
          </p:cNvPr>
          <p:cNvSpPr>
            <a:spLocks noChangeArrowheads="1"/>
          </p:cNvSpPr>
          <p:nvPr/>
        </p:nvSpPr>
        <p:spPr bwMode="auto">
          <a:xfrm>
            <a:off x="6096000" y="800123"/>
            <a:ext cx="5931614"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What specific emotions from the wheel do you rarely, if ever, feel? </a:t>
            </a: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intimate, important, rage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What emotions would you like to feel more? </a:t>
            </a: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Energetic, valuable, intelligent, intimate, loving</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What emotion( s) are you feeling right now? </a:t>
            </a: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Creative, sleepy </a:t>
            </a:r>
            <a:endParaRPr kumimoji="0" lang="en-US" altLang="en-US" sz="2000" b="0" i="0" u="none" strike="noStrike" cap="none" normalizeH="0" baseline="0" dirty="0">
              <a:ln>
                <a:noFill/>
              </a:ln>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970F5434-476E-124D-F7D9-CB912FB07B16}"/>
              </a:ext>
            </a:extLst>
          </p:cNvPr>
          <p:cNvSpPr txBox="1"/>
          <p:nvPr/>
        </p:nvSpPr>
        <p:spPr>
          <a:xfrm>
            <a:off x="8326777" y="123289"/>
            <a:ext cx="1100190" cy="461665"/>
          </a:xfrm>
          <a:prstGeom prst="rect">
            <a:avLst/>
          </a:prstGeom>
          <a:noFill/>
        </p:spPr>
        <p:txBody>
          <a:bodyPr wrap="square">
            <a:spAutoFit/>
          </a:bodyPr>
          <a:lstStyle/>
          <a:p>
            <a:r>
              <a:rPr kumimoji="0" lang="en-US" altLang="en-US" sz="24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 </a:t>
            </a:r>
            <a:endParaRPr lang="en-CA" sz="2400" dirty="0"/>
          </a:p>
        </p:txBody>
      </p:sp>
    </p:spTree>
    <p:extLst>
      <p:ext uri="{BB962C8B-B14F-4D97-AF65-F5344CB8AC3E}">
        <p14:creationId xmlns:p14="http://schemas.microsoft.com/office/powerpoint/2010/main" val="67374607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8D52A-2EC2-5D9A-F3DA-A1053D8469F2}"/>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AC65F853-B553-3B25-6BED-DE84FEC6B1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CDDBDE3E-99C6-6207-66F2-745996DC2861}"/>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AF6E388F-8DAE-8702-E5A9-29E023060D55}"/>
              </a:ext>
            </a:extLst>
          </p:cNvPr>
          <p:cNvSpPr txBox="1"/>
          <p:nvPr/>
        </p:nvSpPr>
        <p:spPr>
          <a:xfrm>
            <a:off x="1387858" y="264747"/>
            <a:ext cx="9775371" cy="584775"/>
          </a:xfrm>
          <a:prstGeom prst="rect">
            <a:avLst/>
          </a:prstGeom>
          <a:noFill/>
        </p:spPr>
        <p:txBody>
          <a:bodyPr wrap="square">
            <a:spAutoFit/>
          </a:bodyPr>
          <a:lstStyle/>
          <a:p>
            <a:r>
              <a:rPr lang="en-US" sz="3200" b="0" i="0" dirty="0">
                <a:solidFill>
                  <a:srgbClr val="222222"/>
                </a:solidFill>
                <a:effectLst/>
                <a:latin typeface="Arial" panose="020B0604020202020204" pitchFamily="34" charset="0"/>
              </a:rPr>
              <a:t>GETTING IN TOUCH WITH YOUR EMOTIONS P.32</a:t>
            </a:r>
          </a:p>
        </p:txBody>
      </p:sp>
    </p:spTree>
    <p:extLst>
      <p:ext uri="{BB962C8B-B14F-4D97-AF65-F5344CB8AC3E}">
        <p14:creationId xmlns:p14="http://schemas.microsoft.com/office/powerpoint/2010/main" val="423863268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2BF13-B85C-A3CC-5155-4E70AD9D355B}"/>
            </a:ext>
          </a:extLst>
        </p:cNvPr>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24BEDF4D-44FC-9B23-E2F3-F6B0718FA3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1442FAF8-7E1B-7440-85E0-72632FDBC2FB}"/>
              </a:ext>
            </a:extLst>
          </p:cNvPr>
          <p:cNvSpPr txBox="1"/>
          <p:nvPr/>
        </p:nvSpPr>
        <p:spPr>
          <a:xfrm>
            <a:off x="6058329" y="462336"/>
            <a:ext cx="5931613" cy="6555641"/>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So,</a:t>
            </a:r>
            <a:r>
              <a:rPr lang="en-US" sz="2400" dirty="0">
                <a:latin typeface="Arial" panose="020B0604020202020204" pitchFamily="34" charset="0"/>
              </a:rPr>
              <a:t> Kate,</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 when you reflected on the emotions in the wheel that you felt in the last </a:t>
            </a:r>
            <a:r>
              <a:rPr lang="en-US" sz="2400" dirty="0">
                <a:latin typeface="Arial" panose="020B0604020202020204" pitchFamily="34" charset="0"/>
              </a:rPr>
              <a:t>day, week and month what came up?</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 </a:t>
            </a:r>
            <a:endParaRPr lang="en-US" sz="2400" dirty="0">
              <a:latin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For </a:t>
            </a:r>
            <a:r>
              <a:rPr lang="en-US" sz="2400" dirty="0">
                <a:latin typeface="Arial" panose="020B0604020202020204" pitchFamily="34" charset="0"/>
              </a:rPr>
              <a:t>d</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ay </a:t>
            </a:r>
            <a:r>
              <a:rPr lang="en-US" sz="2400" dirty="0">
                <a:latin typeface="Arial" panose="020B0604020202020204" pitchFamily="34" charset="0"/>
              </a:rPr>
              <a:t>it was</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 aware, insecure, anxious, irritated, ashamed, and sleepy</a:t>
            </a:r>
          </a:p>
          <a:p>
            <a:pPr marL="342900" lvl="0" indent="-342900" defTabSz="457200">
              <a:buFont typeface="Arial" panose="020B0604020202020204" pitchFamily="34" charset="0"/>
              <a:buChar cha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For </a:t>
            </a:r>
            <a:r>
              <a:rPr lang="en-US" sz="2400" dirty="0">
                <a:solidFill>
                  <a:srgbClr val="FFFFFF"/>
                </a:solidFill>
                <a:latin typeface="Arial" panose="020B0604020202020204" pitchFamily="34" charset="0"/>
              </a:rPr>
              <a:t>w</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eek </a:t>
            </a:r>
            <a:r>
              <a:rPr lang="en-US" sz="2400" dirty="0">
                <a:latin typeface="Arial" panose="020B0604020202020204" pitchFamily="34" charset="0"/>
              </a:rPr>
              <a:t>pensive, relaxed, loving, and appreciated.</a:t>
            </a:r>
          </a:p>
          <a:p>
            <a:pPr marL="342900" lvl="0" indent="-342900" defTabSz="457200">
              <a:buFont typeface="Arial" panose="020B0604020202020204" pitchFamily="34" charset="0"/>
              <a:buChar char="•"/>
            </a:pPr>
            <a:r>
              <a:rPr lang="en-US" sz="2400" dirty="0">
                <a:latin typeface="Arial" panose="020B0604020202020204" pitchFamily="34" charset="0"/>
              </a:rPr>
              <a:t>For month</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 it was</a:t>
            </a:r>
            <a:r>
              <a:rPr lang="en-US" sz="2400" dirty="0">
                <a:latin typeface="Arial" panose="020B0604020202020204" pitchFamily="34" charset="0"/>
              </a:rPr>
              <a:t> serene, nurturing, and creative</a:t>
            </a:r>
          </a:p>
          <a:p>
            <a:pPr marL="342900" lvl="0" indent="-342900" defTabSz="457200">
              <a:buFont typeface="Arial" panose="020B0604020202020204" pitchFamily="34" charset="0"/>
              <a:buChar char="•"/>
            </a:pPr>
            <a:r>
              <a:rPr lang="en-US" sz="2400" dirty="0">
                <a:solidFill>
                  <a:schemeClr val="bg1"/>
                </a:solidFill>
                <a:latin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What section of the wheel do you feel the most?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Sad and peaceful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lang="en-US" sz="2400" dirty="0">
                <a:solidFill>
                  <a:srgbClr val="FFFFFF"/>
                </a:solidFill>
                <a:latin typeface="Arial" panose="020B0604020202020204" pitchFamily="34" charset="0"/>
              </a:rPr>
              <a:t>and w</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hat section of the wheel do you feel the least?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 Joyful and powerful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35221471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05698-53BD-EA2C-F5FF-358934F3378B}"/>
            </a:ext>
          </a:extLst>
        </p:cNvPr>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3B579C63-2BD3-C9FE-28E6-65650B0593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02C17D2F-5733-E0B4-F696-8DAC16D6A887}"/>
              </a:ext>
            </a:extLst>
          </p:cNvPr>
          <p:cNvSpPr txBox="1"/>
          <p:nvPr/>
        </p:nvSpPr>
        <p:spPr>
          <a:xfrm flipV="1">
            <a:off x="12626939" y="3306634"/>
            <a:ext cx="2159553" cy="923330"/>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Rectangle 1">
            <a:extLst>
              <a:ext uri="{FF2B5EF4-FFF2-40B4-BE49-F238E27FC236}">
                <a16:creationId xmlns:a16="http://schemas.microsoft.com/office/drawing/2014/main" id="{908A8B9F-4C54-3953-B5E8-A85BC1339A0F}"/>
              </a:ext>
            </a:extLst>
          </p:cNvPr>
          <p:cNvSpPr>
            <a:spLocks noChangeArrowheads="1"/>
          </p:cNvSpPr>
          <p:nvPr/>
        </p:nvSpPr>
        <p:spPr bwMode="auto">
          <a:xfrm>
            <a:off x="6096000" y="671"/>
            <a:ext cx="6096000" cy="6555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altLang="en-US" sz="2800" dirty="0">
                <a:solidFill>
                  <a:srgbClr val="FFFFFF"/>
                </a:solidFill>
                <a:cs typeface="Arial" panose="020B0604020202020204" pitchFamily="34" charset="0"/>
              </a:rPr>
              <a:t>Kate, w</a:t>
            </a:r>
            <a:r>
              <a:rPr kumimoji="0" lang="en-US" alt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specific emotions from the wheel do you rarely, if ever, feel? </a:t>
            </a:r>
            <a:r>
              <a:rPr kumimoji="0" lang="en-US" alt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kumimoji="0" lang="en-US" alt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Satisfied, sentimental, jealous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alt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emotions would you like to feel more?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alt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Energetic, playful, and valuable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lang="en-US" altLang="en-US" sz="2800" dirty="0">
                <a:solidFill>
                  <a:schemeClr val="bg1"/>
                </a:solidFill>
                <a:cs typeface="Arial" panose="020B0604020202020204" pitchFamily="34" charset="0"/>
              </a:rPr>
              <a:t>Stu: </a:t>
            </a:r>
            <a:r>
              <a:rPr kumimoji="0" lang="en-US" alt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emotions </a:t>
            </a:r>
            <a:r>
              <a:rPr lang="en-US" altLang="en-US" sz="2800" dirty="0">
                <a:solidFill>
                  <a:srgbClr val="FFFFFF"/>
                </a:solidFill>
                <a:cs typeface="Arial" panose="020B0604020202020204" pitchFamily="34" charset="0"/>
              </a:rPr>
              <a:t>were you</a:t>
            </a:r>
            <a:r>
              <a:rPr kumimoji="0" lang="en-US" alt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feeling </a:t>
            </a:r>
            <a:r>
              <a:rPr lang="en-US" altLang="en-US" sz="2800" dirty="0">
                <a:solidFill>
                  <a:srgbClr val="FFFFFF"/>
                </a:solidFill>
                <a:cs typeface="Arial" panose="020B0604020202020204" pitchFamily="34" charset="0"/>
              </a:rPr>
              <a:t>when you did this exercise</a:t>
            </a:r>
            <a:r>
              <a:rPr kumimoji="0" lang="en-US" alt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lang="en-US" altLang="en-US" sz="2800" dirty="0">
                <a:solidFill>
                  <a:schemeClr val="bg1"/>
                </a:solidFill>
                <a:cs typeface="Arial" panose="020B0604020202020204" pitchFamily="34" charset="0"/>
              </a:rPr>
              <a:t>Kate: </a:t>
            </a:r>
            <a:r>
              <a:rPr kumimoji="0" lang="en-US" alt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Hopeful and aware</a:t>
            </a:r>
            <a:endParaRPr kumimoji="0" lang="en-US" altLang="en-US" sz="28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6" name="TextBox 5">
            <a:extLst>
              <a:ext uri="{FF2B5EF4-FFF2-40B4-BE49-F238E27FC236}">
                <a16:creationId xmlns:a16="http://schemas.microsoft.com/office/drawing/2014/main" id="{970F5434-476E-124D-F7D9-CB912FB07B16}"/>
              </a:ext>
            </a:extLst>
          </p:cNvPr>
          <p:cNvSpPr txBox="1"/>
          <p:nvPr/>
        </p:nvSpPr>
        <p:spPr>
          <a:xfrm>
            <a:off x="8326777" y="123289"/>
            <a:ext cx="1100190"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 </a:t>
            </a:r>
            <a:endParaRPr kumimoji="0" lang="en-CA" sz="2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03115027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8901F-AD76-3F20-E5CF-62FA5760A6B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19BEAFE-30BB-7B87-61E3-DF818CC538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48412102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6EED12-80BD-F27B-5720-4299217E9BE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88F044B-0150-B5FE-82C3-D7CB7D62283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4F91B93C-89D2-5819-0D5D-719EF03782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3A2F09B1-77DE-22EF-A35E-A3AFC4CDE0C5}"/>
              </a:ext>
            </a:extLst>
          </p:cNvPr>
          <p:cNvSpPr txBox="1"/>
          <p:nvPr/>
        </p:nvSpPr>
        <p:spPr>
          <a:xfrm>
            <a:off x="1174840" y="433272"/>
            <a:ext cx="9842320" cy="584775"/>
          </a:xfrm>
          <a:prstGeom prst="rect">
            <a:avLst/>
          </a:prstGeom>
          <a:noFill/>
        </p:spPr>
        <p:txBody>
          <a:bodyPr wrap="square">
            <a:spAutoFit/>
          </a:bodyPr>
          <a:lstStyle/>
          <a:p>
            <a:r>
              <a:rPr lang="en-US" sz="3200" b="0" i="0" dirty="0">
                <a:solidFill>
                  <a:srgbClr val="222222"/>
                </a:solidFill>
                <a:effectLst/>
                <a:latin typeface="Arial" panose="020B0604020202020204" pitchFamily="34" charset="0"/>
              </a:rPr>
              <a:t>GETTING IN TOUCH WITH YOUR EMOTIONS P.32</a:t>
            </a:r>
          </a:p>
        </p:txBody>
      </p:sp>
    </p:spTree>
    <p:extLst>
      <p:ext uri="{BB962C8B-B14F-4D97-AF65-F5344CB8AC3E}">
        <p14:creationId xmlns:p14="http://schemas.microsoft.com/office/powerpoint/2010/main" val="385309878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9D5764-FC61-7B4F-7936-00BD0B98BE7C}"/>
            </a:ext>
          </a:extLst>
        </p:cNvPr>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71807BE7-8DFA-9942-2574-C7C632A983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B15E2A59-924D-5C72-9081-CCD2B9EAC947}"/>
              </a:ext>
            </a:extLst>
          </p:cNvPr>
          <p:cNvSpPr txBox="1"/>
          <p:nvPr/>
        </p:nvSpPr>
        <p:spPr>
          <a:xfrm>
            <a:off x="6058329" y="462336"/>
            <a:ext cx="5931613" cy="6155531"/>
          </a:xfrm>
          <a:prstGeom prst="rect">
            <a:avLst/>
          </a:prstGeom>
          <a:noFill/>
        </p:spPr>
        <p:txBody>
          <a:bodyPr wrap="square">
            <a:spAutoFit/>
          </a:bodyPr>
          <a:lstStyle/>
          <a:p>
            <a:pPr marL="285750" indent="-285750">
              <a:buFont typeface="Arial" panose="020B0604020202020204" pitchFamily="34" charset="0"/>
              <a:buChar char="•"/>
            </a:pPr>
            <a:r>
              <a:rPr lang="en-US" sz="2000" b="0" i="0" dirty="0">
                <a:effectLst/>
                <a:latin typeface="Arial" panose="020B0604020202020204" pitchFamily="34" charset="0"/>
              </a:rPr>
              <a:t>What emotions from the wheel have you felt in the last . . . </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b="0" i="0" dirty="0">
                <a:effectLst/>
                <a:latin typeface="Arial" panose="020B0604020202020204" pitchFamily="34" charset="0"/>
              </a:rPr>
              <a:t>Day</a:t>
            </a: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Week</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Month</a:t>
            </a:r>
          </a:p>
          <a:p>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What section of the wheel do you feel the most?</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What section of the wheel do you feel the least?</a:t>
            </a: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CA" dirty="0"/>
          </a:p>
        </p:txBody>
      </p:sp>
    </p:spTree>
    <p:extLst>
      <p:ext uri="{BB962C8B-B14F-4D97-AF65-F5344CB8AC3E}">
        <p14:creationId xmlns:p14="http://schemas.microsoft.com/office/powerpoint/2010/main" val="49605294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7D1F3-07E5-EFCF-1F76-96CEC6970BD3}"/>
            </a:ext>
          </a:extLst>
        </p:cNvPr>
        <p:cNvGrpSpPr/>
        <p:nvPr/>
      </p:nvGrpSpPr>
      <p:grpSpPr>
        <a:xfrm>
          <a:off x="0" y="0"/>
          <a:ext cx="0" cy="0"/>
          <a:chOff x="0" y="0"/>
          <a:chExt cx="0" cy="0"/>
        </a:xfrm>
      </p:grpSpPr>
      <p:pic>
        <p:nvPicPr>
          <p:cNvPr id="3" name="Picture 2" descr="A circular chart with different words&#10;&#10;AI-generated content may be incorrect.">
            <a:extLst>
              <a:ext uri="{FF2B5EF4-FFF2-40B4-BE49-F238E27FC236}">
                <a16:creationId xmlns:a16="http://schemas.microsoft.com/office/drawing/2014/main" id="{09087DCC-15DB-B1D7-78F5-8CB9DC0DEC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6" y="462336"/>
            <a:ext cx="5702157" cy="6000109"/>
          </a:xfrm>
          <a:prstGeom prst="rect">
            <a:avLst/>
          </a:prstGeom>
        </p:spPr>
      </p:pic>
      <p:sp>
        <p:nvSpPr>
          <p:cNvPr id="5" name="TextBox 4">
            <a:extLst>
              <a:ext uri="{FF2B5EF4-FFF2-40B4-BE49-F238E27FC236}">
                <a16:creationId xmlns:a16="http://schemas.microsoft.com/office/drawing/2014/main" id="{6DA7C191-38FD-B25E-72B3-82894F6F1CDB}"/>
              </a:ext>
            </a:extLst>
          </p:cNvPr>
          <p:cNvSpPr txBox="1"/>
          <p:nvPr/>
        </p:nvSpPr>
        <p:spPr>
          <a:xfrm flipV="1">
            <a:off x="12626939" y="3306634"/>
            <a:ext cx="2159553" cy="923330"/>
          </a:xfrm>
          <a:prstGeom prst="rect">
            <a:avLst/>
          </a:prstGeom>
          <a:noFill/>
        </p:spPr>
        <p:txBody>
          <a:bodyPr wrap="square">
            <a:spAutoFit/>
          </a:bodyPr>
          <a:lstStyle/>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endParaRPr>
          </a:p>
          <a:p>
            <a:pPr marL="285750" indent="-285750">
              <a:buFont typeface="Arial" panose="020B0604020202020204" pitchFamily="34" charset="0"/>
              <a:buChar char="•"/>
            </a:pPr>
            <a:endParaRPr lang="en-CA" dirty="0"/>
          </a:p>
        </p:txBody>
      </p:sp>
      <p:sp>
        <p:nvSpPr>
          <p:cNvPr id="2" name="Rectangle 1">
            <a:extLst>
              <a:ext uri="{FF2B5EF4-FFF2-40B4-BE49-F238E27FC236}">
                <a16:creationId xmlns:a16="http://schemas.microsoft.com/office/drawing/2014/main" id="{B7007900-1976-04E0-9B58-187EC6431CF4}"/>
              </a:ext>
            </a:extLst>
          </p:cNvPr>
          <p:cNvSpPr>
            <a:spLocks noChangeArrowheads="1"/>
          </p:cNvSpPr>
          <p:nvPr/>
        </p:nvSpPr>
        <p:spPr bwMode="auto">
          <a:xfrm>
            <a:off x="6096000" y="462336"/>
            <a:ext cx="5931614"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What specific emotions from the wheel do you rarely, if ever, feel?</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What emotions would you like to feel more?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What emotion( s) are you feeling right now? </a:t>
            </a: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2721972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786F66-D7C8-1983-2304-3CEE319DC686}"/>
              </a:ext>
            </a:extLst>
          </p:cNvPr>
          <p:cNvSpPr txBox="1"/>
          <p:nvPr/>
        </p:nvSpPr>
        <p:spPr>
          <a:xfrm>
            <a:off x="0" y="135791"/>
            <a:ext cx="12192000" cy="6093976"/>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SECTION 6 FIND, FOCUS, AND FLESH OUT P.36 </a:t>
            </a:r>
          </a:p>
          <a:p>
            <a:endParaRPr lang="en-US" dirty="0">
              <a:solidFill>
                <a:srgbClr val="222222"/>
              </a:solidFill>
              <a:latin typeface="Arial" panose="020B0604020202020204" pitchFamily="34" charset="0"/>
            </a:endParaRPr>
          </a:p>
          <a:p>
            <a:pPr marL="285750" indent="-285750">
              <a:buFont typeface="Arial" panose="020B0604020202020204" pitchFamily="34" charset="0"/>
              <a:buChar char="•"/>
            </a:pPr>
            <a:r>
              <a:rPr lang="en-US" sz="2400" b="0" i="0" dirty="0">
                <a:effectLst/>
                <a:latin typeface="Arial" panose="020B0604020202020204" pitchFamily="34" charset="0"/>
              </a:rPr>
              <a:t>This exercise helps you connect with your parts using six steps called the 6 Fs: Find, Focus, Flesh Out, Feel Toward, Befriend, and Fear. You will practice the first three in this exercise and the other three in the exercises to follow.</a:t>
            </a:r>
          </a:p>
          <a:p>
            <a:r>
              <a:rPr lang="en-US" sz="2400" b="0" i="0" dirty="0">
                <a:effectLst/>
                <a:latin typeface="Arial" panose="020B0604020202020204" pitchFamily="34" charset="0"/>
              </a:rPr>
              <a:t> </a:t>
            </a:r>
          </a:p>
          <a:p>
            <a:pPr marL="285750" indent="-285750">
              <a:buFont typeface="Arial" panose="020B0604020202020204" pitchFamily="34" charset="0"/>
              <a:buChar char="•"/>
            </a:pPr>
            <a:r>
              <a:rPr lang="en-US" sz="2400" b="0" i="0" dirty="0">
                <a:effectLst/>
                <a:latin typeface="Arial" panose="020B0604020202020204" pitchFamily="34" charset="0"/>
              </a:rPr>
              <a:t>Take your time going through these steps. Oftentimes, parts will emerge spontaneously as you turn your attention inward. These steps may feel unusual at first. Don’t worry. Use emotions and internal feelings and sensations as your clues. They will guide you to your target part(s).</a:t>
            </a:r>
          </a:p>
          <a:p>
            <a:r>
              <a:rPr lang="en-US" sz="2400" b="0" i="0" dirty="0">
                <a:effectLst/>
                <a:latin typeface="Arial" panose="020B0604020202020204" pitchFamily="34" charset="0"/>
              </a:rPr>
              <a:t> </a:t>
            </a:r>
          </a:p>
          <a:p>
            <a:pPr marL="285750" indent="-285750">
              <a:buFont typeface="Arial" panose="020B0604020202020204" pitchFamily="34" charset="0"/>
              <a:buChar char="•"/>
            </a:pPr>
            <a:r>
              <a:rPr lang="en-US" sz="2400" b="0" i="0" dirty="0">
                <a:effectLst/>
                <a:latin typeface="Arial" panose="020B0604020202020204" pitchFamily="34" charset="0"/>
              </a:rPr>
              <a:t>You will have the opportunity to practice using these steps throughout the workbook. You may need to return to this exercise whenever you want to connect with a part. Eventually, these steps will become second nature, much like a spiritual practice.  </a:t>
            </a:r>
          </a:p>
          <a:p>
            <a:pPr marL="285750" indent="-285750">
              <a:buFont typeface="Arial" panose="020B0604020202020204" pitchFamily="34" charset="0"/>
              <a:buChar char="•"/>
            </a:pPr>
            <a:r>
              <a:rPr lang="en-US" sz="2400" b="0" i="0" dirty="0">
                <a:effectLst/>
                <a:latin typeface="Arial" panose="020B0604020202020204" pitchFamily="34" charset="0"/>
              </a:rPr>
              <a:t>Follow the steps to connect with one of your parts. Write down anything you learn in the blanks. </a:t>
            </a:r>
            <a:endParaRPr lang="en-CA" sz="2400" dirty="0"/>
          </a:p>
        </p:txBody>
      </p:sp>
    </p:spTree>
    <p:extLst>
      <p:ext uri="{BB962C8B-B14F-4D97-AF65-F5344CB8AC3E}">
        <p14:creationId xmlns:p14="http://schemas.microsoft.com/office/powerpoint/2010/main" val="6105160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E4C2C1-4616-3A84-2795-841ECF65717F}"/>
              </a:ext>
            </a:extLst>
          </p:cNvPr>
          <p:cNvSpPr txBox="1"/>
          <p:nvPr/>
        </p:nvSpPr>
        <p:spPr>
          <a:xfrm>
            <a:off x="2107547" y="0"/>
            <a:ext cx="7976905" cy="646331"/>
          </a:xfrm>
          <a:prstGeom prst="rect">
            <a:avLst/>
          </a:prstGeom>
          <a:noFill/>
        </p:spPr>
        <p:txBody>
          <a:bodyPr wrap="square">
            <a:spAutoFit/>
          </a:bodyPr>
          <a:lstStyle/>
          <a:p>
            <a:r>
              <a:rPr lang="en-US" sz="2400" b="0" i="0" dirty="0">
                <a:solidFill>
                  <a:srgbClr val="222222"/>
                </a:solidFill>
                <a:effectLst/>
                <a:latin typeface="Arial" panose="020B0604020202020204" pitchFamily="34" charset="0"/>
              </a:rPr>
              <a:t> </a:t>
            </a:r>
            <a:r>
              <a:rPr lang="en-US" sz="3600" b="0" i="0" dirty="0">
                <a:solidFill>
                  <a:srgbClr val="222222"/>
                </a:solidFill>
                <a:effectLst/>
                <a:latin typeface="Arial" panose="020B0604020202020204" pitchFamily="34" charset="0"/>
              </a:rPr>
              <a:t>FIND, FOCUS, AND FLESH OUT </a:t>
            </a:r>
            <a:endParaRPr lang="en-CA" sz="3600" dirty="0"/>
          </a:p>
        </p:txBody>
      </p:sp>
      <p:sp>
        <p:nvSpPr>
          <p:cNvPr id="5" name="TextBox 4">
            <a:extLst>
              <a:ext uri="{FF2B5EF4-FFF2-40B4-BE49-F238E27FC236}">
                <a16:creationId xmlns:a16="http://schemas.microsoft.com/office/drawing/2014/main" id="{5D8D3EEE-7D57-980B-C3A4-403FBC2D986C}"/>
              </a:ext>
            </a:extLst>
          </p:cNvPr>
          <p:cNvSpPr txBox="1"/>
          <p:nvPr/>
        </p:nvSpPr>
        <p:spPr>
          <a:xfrm>
            <a:off x="103414" y="670750"/>
            <a:ext cx="12088586" cy="6771084"/>
          </a:xfrm>
          <a:prstGeom prst="rect">
            <a:avLst/>
          </a:prstGeom>
          <a:noFill/>
        </p:spPr>
        <p:txBody>
          <a:bodyPr wrap="square">
            <a:spAutoFit/>
          </a:bodyPr>
          <a:lstStyle/>
          <a:p>
            <a:r>
              <a:rPr lang="en-US" sz="2000" b="0" i="0" dirty="0">
                <a:solidFill>
                  <a:schemeClr val="bg1"/>
                </a:solidFill>
                <a:effectLst/>
                <a:latin typeface="Arial" panose="020B0604020202020204" pitchFamily="34" charset="0"/>
              </a:rPr>
              <a:t> </a:t>
            </a:r>
            <a:r>
              <a:rPr lang="en-US" sz="2000" b="0" i="0" dirty="0">
                <a:effectLst/>
                <a:latin typeface="Arial" panose="020B0604020202020204" pitchFamily="34" charset="0"/>
              </a:rPr>
              <a:t>Follow these steps to connect with one of your parts. Write down anything you learn.</a:t>
            </a:r>
          </a:p>
          <a:p>
            <a:r>
              <a:rPr lang="en-US" sz="2000" b="0" i="0" dirty="0">
                <a:effectLst/>
                <a:latin typeface="Arial" panose="020B0604020202020204" pitchFamily="34" charset="0"/>
              </a:rPr>
              <a:t> </a:t>
            </a:r>
            <a:endParaRPr lang="en-CA" sz="2000" dirty="0"/>
          </a:p>
          <a:p>
            <a:r>
              <a:rPr lang="en-US" sz="2000" b="0" i="0" dirty="0">
                <a:solidFill>
                  <a:schemeClr val="bg1"/>
                </a:solidFill>
                <a:effectLst/>
                <a:latin typeface="Arial" panose="020B0604020202020204" pitchFamily="34" charset="0"/>
              </a:rPr>
              <a:t>Find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sz="2000" b="0" i="0" dirty="0">
                <a:effectLst/>
                <a:latin typeface="Arial" panose="020B0604020202020204" pitchFamily="34" charset="0"/>
              </a:rPr>
              <a:t>Go inside and see if any thoughts, emotions, or sensations come to your attention.</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Take these sensations as coming directly from the part that wants your attention in this moment.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This will be your target part.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Write down any thoughts, emotions, or sensations from the part that came to your attention: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222222"/>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Focus</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Focus on the part that you just found by giving it your attention.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Spend time with the part and let the part reveal itself to you in whatever way it chooses.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Write down anything that the part shows you:</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222222"/>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Flesh Out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Now flesh out the part by asking your Self these questions: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Where does this part show up in or around the body?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What sensations or emotions do you feel, if any? Are there any images that come up?</a:t>
            </a:r>
            <a:endParaRPr kumimoji="0" lang="en-US" altLang="en-US" sz="20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br>
              <a:rPr lang="en-US" dirty="0"/>
            </a:br>
            <a:endParaRPr lang="en-CA" dirty="0"/>
          </a:p>
        </p:txBody>
      </p:sp>
    </p:spTree>
    <p:extLst>
      <p:ext uri="{BB962C8B-B14F-4D97-AF65-F5344CB8AC3E}">
        <p14:creationId xmlns:p14="http://schemas.microsoft.com/office/powerpoint/2010/main" val="235822999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C19C27-3097-0C42-6C91-3EB131F9F2F1}"/>
              </a:ext>
            </a:extLst>
          </p:cNvPr>
          <p:cNvSpPr txBox="1"/>
          <p:nvPr/>
        </p:nvSpPr>
        <p:spPr>
          <a:xfrm>
            <a:off x="0" y="228527"/>
            <a:ext cx="12192000" cy="6986528"/>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EXAMPLE…</a:t>
            </a:r>
          </a:p>
          <a:p>
            <a:pPr marR="0" lvl="0" algn="l" defTabSz="457200" rtl="0" eaLnBrk="1" fontAlgn="auto" latinLnBrk="0" hangingPunct="1">
              <a:lnSpc>
                <a:spcPct val="100000"/>
              </a:lnSpc>
              <a:spcBef>
                <a:spcPts val="0"/>
              </a:spcBef>
              <a:spcAft>
                <a:spcPts val="0"/>
              </a:spcAft>
              <a:buClrTx/>
              <a:buSzTx/>
              <a:tabLst/>
              <a:defRPr/>
            </a:pPr>
            <a:endParaRPr lang="en-US" sz="2400" dirty="0">
              <a:solidFill>
                <a:srgbClr val="FFFFFF"/>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FIND</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solidFill>
                  <a:srgbClr val="FFFFFF"/>
                </a:solidFill>
                <a:latin typeface="Arial" panose="020B0604020202020204" pitchFamily="34" charset="0"/>
                <a:cs typeface="Arial" panose="020B0604020202020204" pitchFamily="34" charset="0"/>
              </a:rPr>
              <a:t>I sometimes feel irritated and like I need to push people away from me</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r>
              <a:rPr lang="en-US" sz="2400" dirty="0">
                <a:solidFill>
                  <a:srgbClr val="FFFFFF"/>
                </a:solidFill>
                <a:latin typeface="Arial" panose="020B0604020202020204" pitchFamily="34" charset="0"/>
                <a:cs typeface="Arial" panose="020B0604020202020204" pitchFamily="34" charset="0"/>
              </a:rPr>
              <a:t>FOCUS</a:t>
            </a:r>
          </a:p>
          <a:p>
            <a:pPr marL="342900" lvl="0" indent="-342900" defTabSz="457200">
              <a:buFont typeface="Arial" panose="020B0604020202020204" pitchFamily="34" charset="0"/>
              <a:buChar char="•"/>
              <a:defRPr/>
            </a:pPr>
            <a:r>
              <a:rPr lang="en-US" sz="2400" dirty="0">
                <a:solidFill>
                  <a:srgbClr val="FFFFFF"/>
                </a:solidFill>
                <a:latin typeface="Arial" panose="020B0604020202020204" pitchFamily="34" charset="0"/>
                <a:cs typeface="Arial" panose="020B0604020202020204" pitchFamily="34" charset="0"/>
              </a:rPr>
              <a:t>This part is a wounded animal. It lashes out to defend itself. It doesn’t want to hurt anyone, it’s for survival. There is irritability and a need for space. So much pain. Don’t touch it. Keep away. This is </a:t>
            </a:r>
          </a:p>
          <a:p>
            <a:pPr lvl="0" defTabSz="457200">
              <a:defRPr/>
            </a:pPr>
            <a:r>
              <a:rPr lang="en-US" sz="2400" dirty="0">
                <a:solidFill>
                  <a:srgbClr val="FFFFFF"/>
                </a:solidFill>
                <a:latin typeface="Arial" panose="020B0604020202020204" pitchFamily="34" charset="0"/>
                <a:cs typeface="Arial" panose="020B0604020202020204" pitchFamily="34" charset="0"/>
              </a:rPr>
              <a:t>     Feral Teen.</a:t>
            </a:r>
          </a:p>
          <a:p>
            <a:pPr lvl="0" defTabSz="457200">
              <a:defRPr/>
            </a:pPr>
            <a:endParaRPr lang="en-US" sz="2400" dirty="0">
              <a:solidFill>
                <a:srgbClr val="FFFFFF"/>
              </a:solidFill>
              <a:latin typeface="Arial" panose="020B0604020202020204" pitchFamily="34" charset="0"/>
              <a:cs typeface="Arial" panose="020B0604020202020204" pitchFamily="34" charset="0"/>
            </a:endParaRPr>
          </a:p>
          <a:p>
            <a:pPr lvl="0" defTabSz="457200">
              <a:defRPr/>
            </a:pPr>
            <a:r>
              <a:rPr lang="en-US" sz="2400" dirty="0">
                <a:solidFill>
                  <a:srgbClr val="FFFFFF"/>
                </a:solidFill>
                <a:latin typeface="Arial" panose="020B0604020202020204" pitchFamily="34" charset="0"/>
                <a:cs typeface="Arial" panose="020B0604020202020204" pitchFamily="34" charset="0"/>
              </a:rPr>
              <a:t>FLESH OUT</a:t>
            </a:r>
          </a:p>
          <a:p>
            <a:pPr marL="342900" lvl="0" indent="-342900" defTabSz="457200">
              <a:buFont typeface="Arial" panose="020B0604020202020204" pitchFamily="34" charset="0"/>
              <a:buChar char="•"/>
              <a:defRPr/>
            </a:pPr>
            <a:r>
              <a:rPr lang="en-US" sz="2400" dirty="0">
                <a:solidFill>
                  <a:srgbClr val="FFFFFF"/>
                </a:solidFill>
                <a:latin typeface="Arial" panose="020B0604020202020204" pitchFamily="34" charset="0"/>
                <a:cs typeface="Arial" panose="020B0604020202020204" pitchFamily="34" charset="0"/>
              </a:rPr>
              <a:t>This part shows up in my arms and mouth – tension in jaw and hands. I get an image of a wounded arm with no fur in one patch.</a:t>
            </a:r>
          </a:p>
          <a:p>
            <a:pPr marL="342900" lvl="0" indent="-342900" defTabSz="457200">
              <a:buFont typeface="Arial" panose="020B0604020202020204" pitchFamily="34" charset="0"/>
              <a:buChar char="•"/>
              <a:defRPr/>
            </a:pPr>
            <a:endParaRPr lang="en-US" sz="2000" dirty="0">
              <a:solidFill>
                <a:srgbClr val="FFFFFF"/>
              </a:solidFill>
              <a:latin typeface="Arial" panose="020B0604020202020204" pitchFamily="34" charset="0"/>
              <a:cs typeface="Arial" panose="020B0604020202020204" pitchFamily="34" charset="0"/>
            </a:endParaRPr>
          </a:p>
          <a:p>
            <a:pPr lvl="0" defTabSz="457200">
              <a:defRPr/>
            </a:pPr>
            <a:endParaRPr lang="en-US" sz="2000" dirty="0">
              <a:solidFill>
                <a:srgbClr val="FFFFFF"/>
              </a:solidFill>
              <a:latin typeface="Arial" panose="020B0604020202020204" pitchFamily="34" charset="0"/>
              <a:cs typeface="Arial" panose="020B0604020202020204" pitchFamily="34" charset="0"/>
            </a:endParaRPr>
          </a:p>
          <a:p>
            <a:pPr lvl="0" defTabSz="457200">
              <a:defRPr/>
            </a:pPr>
            <a:endParaRPr lang="en-US" sz="2000" dirty="0">
              <a:solidFill>
                <a:srgbClr val="FFFFFF"/>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4612378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71A76-6F91-E600-8B0E-40F10B9FABD0}"/>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AE65F345-0405-3AF8-17C9-84276D80F368}"/>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B93426EC-2453-9706-A8D8-6F8107A0B1CC}"/>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AA3D1ACC-76DD-AA88-93F4-C297CCED4701}"/>
              </a:ext>
            </a:extLst>
          </p:cNvPr>
          <p:cNvSpPr txBox="1"/>
          <p:nvPr/>
        </p:nvSpPr>
        <p:spPr>
          <a:xfrm>
            <a:off x="1469571" y="392276"/>
            <a:ext cx="10058399"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FIND, FOCUS, AND FLESH OUT P.36</a:t>
            </a:r>
            <a:endParaRPr lang="en-CA" sz="3600" dirty="0"/>
          </a:p>
        </p:txBody>
      </p:sp>
      <p:sp>
        <p:nvSpPr>
          <p:cNvPr id="8" name="TextBox 7">
            <a:extLst>
              <a:ext uri="{FF2B5EF4-FFF2-40B4-BE49-F238E27FC236}">
                <a16:creationId xmlns:a16="http://schemas.microsoft.com/office/drawing/2014/main" id="{8D3294F9-A541-F683-2884-F6BCB1BB3D00}"/>
              </a:ext>
            </a:extLst>
          </p:cNvPr>
          <p:cNvSpPr txBox="1"/>
          <p:nvPr/>
        </p:nvSpPr>
        <p:spPr>
          <a:xfrm>
            <a:off x="465762" y="5734105"/>
            <a:ext cx="11260476" cy="523220"/>
          </a:xfrm>
          <a:prstGeom prst="rect">
            <a:avLst/>
          </a:prstGeom>
          <a:noFill/>
        </p:spPr>
        <p:txBody>
          <a:bodyPr wrap="square">
            <a:spAutoFit/>
          </a:bodyPr>
          <a:lstStyle/>
          <a:p>
            <a:r>
              <a:rPr lang="en-US" sz="2800" b="0" i="0" dirty="0">
                <a:effectLst/>
                <a:latin typeface="Arial" panose="020B0604020202020204" pitchFamily="34" charset="0"/>
              </a:rPr>
              <a:t>This is a lengthy passage in which</a:t>
            </a:r>
            <a:r>
              <a:rPr lang="en-US" sz="2800" dirty="0">
                <a:latin typeface="Arial" panose="020B0604020202020204" pitchFamily="34" charset="0"/>
              </a:rPr>
              <a:t> I “fleshed out” several of my parts.</a:t>
            </a:r>
            <a:endParaRPr lang="en-CA" sz="2800" dirty="0"/>
          </a:p>
        </p:txBody>
      </p:sp>
    </p:spTree>
    <p:extLst>
      <p:ext uri="{BB962C8B-B14F-4D97-AF65-F5344CB8AC3E}">
        <p14:creationId xmlns:p14="http://schemas.microsoft.com/office/powerpoint/2010/main" val="227612592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60B752-C0EB-AE09-78E2-5CB8F6F6680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A2932CA-9AB6-F5F2-6F50-DDC17457B62A}"/>
              </a:ext>
            </a:extLst>
          </p:cNvPr>
          <p:cNvSpPr txBox="1"/>
          <p:nvPr/>
        </p:nvSpPr>
        <p:spPr>
          <a:xfrm>
            <a:off x="4828853" y="612844"/>
            <a:ext cx="7284378" cy="6001643"/>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I previously identified two parts the lone warrior and marble boy.</a:t>
            </a:r>
            <a:r>
              <a:rPr lang="en-US" sz="2400" b="0" i="0" dirty="0">
                <a:effectLst/>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Critical and frustrated which I often feel are I suspect features of the lone warrior</a:t>
            </a:r>
          </a:p>
          <a:p>
            <a:pPr marL="285750" indent="-285750">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Insecure and unloved I think is a feature of marble boy.</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That leaves the dysregulated feelings </a:t>
            </a:r>
            <a:r>
              <a:rPr lang="en-US" sz="2400" b="0" i="0" dirty="0">
                <a:effectLst/>
                <a:latin typeface="Arial" panose="020B0604020202020204" pitchFamily="34" charset="0"/>
                <a:cs typeface="Arial" panose="020B0604020202020204" pitchFamily="34" charset="0"/>
              </a:rPr>
              <a:t>guilty, stupid, inferior, inadequate, rushed, distracted and breathless for which I have not identified a part.</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I feel that these feelings belong to three distinct parts.</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1) guilty, inadequate</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2) stupid, inferior</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3) rushed, distracted and breathless.</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With these three trailheads invited AI to help me  find their parts. </a:t>
            </a:r>
            <a:endParaRPr lang="en-CA" sz="2400" dirty="0">
              <a:latin typeface="Arial" panose="020B0604020202020204" pitchFamily="34" charset="0"/>
              <a:cs typeface="Arial" panose="020B0604020202020204" pitchFamily="34" charset="0"/>
            </a:endParaRPr>
          </a:p>
        </p:txBody>
      </p:sp>
      <p:pic>
        <p:nvPicPr>
          <p:cNvPr id="3" name="Picture 2" descr="A person in armor holding a sword and shield&#10;&#10;AI-generated content may be incorrect.">
            <a:extLst>
              <a:ext uri="{FF2B5EF4-FFF2-40B4-BE49-F238E27FC236}">
                <a16:creationId xmlns:a16="http://schemas.microsoft.com/office/drawing/2014/main" id="{94834BB7-B16D-D85B-C376-7421855FFED6}"/>
              </a:ext>
            </a:extLst>
          </p:cNvPr>
          <p:cNvPicPr>
            <a:picLocks noChangeAspect="1"/>
          </p:cNvPicPr>
          <p:nvPr/>
        </p:nvPicPr>
        <p:blipFill>
          <a:blip r:embed="rId2"/>
          <a:stretch>
            <a:fillRect/>
          </a:stretch>
        </p:blipFill>
        <p:spPr>
          <a:xfrm>
            <a:off x="212273" y="1413199"/>
            <a:ext cx="2035629" cy="2424828"/>
          </a:xfrm>
          <a:prstGeom prst="rect">
            <a:avLst/>
          </a:prstGeom>
        </p:spPr>
      </p:pic>
      <p:pic>
        <p:nvPicPr>
          <p:cNvPr id="5" name="Picture 4" descr="A child sitting on the floor&#10;&#10;AI-generated content may be incorrect.">
            <a:extLst>
              <a:ext uri="{FF2B5EF4-FFF2-40B4-BE49-F238E27FC236}">
                <a16:creationId xmlns:a16="http://schemas.microsoft.com/office/drawing/2014/main" id="{7887CA51-C3F4-A1FA-F710-C7462BE9C195}"/>
              </a:ext>
            </a:extLst>
          </p:cNvPr>
          <p:cNvPicPr>
            <a:picLocks noChangeAspect="1"/>
          </p:cNvPicPr>
          <p:nvPr/>
        </p:nvPicPr>
        <p:blipFill>
          <a:blip r:embed="rId3"/>
          <a:stretch>
            <a:fillRect/>
          </a:stretch>
        </p:blipFill>
        <p:spPr>
          <a:xfrm>
            <a:off x="2520563" y="1342894"/>
            <a:ext cx="2035629" cy="2424828"/>
          </a:xfrm>
          <a:prstGeom prst="rect">
            <a:avLst/>
          </a:prstGeom>
        </p:spPr>
      </p:pic>
      <p:sp>
        <p:nvSpPr>
          <p:cNvPr id="8" name="TextBox 7">
            <a:extLst>
              <a:ext uri="{FF2B5EF4-FFF2-40B4-BE49-F238E27FC236}">
                <a16:creationId xmlns:a16="http://schemas.microsoft.com/office/drawing/2014/main" id="{F20564F6-A1D4-6883-3C6C-F623F2E9A897}"/>
              </a:ext>
            </a:extLst>
          </p:cNvPr>
          <p:cNvSpPr txBox="1"/>
          <p:nvPr/>
        </p:nvSpPr>
        <p:spPr>
          <a:xfrm>
            <a:off x="234563" y="3530251"/>
            <a:ext cx="2013339" cy="307777"/>
          </a:xfrm>
          <a:prstGeom prst="rect">
            <a:avLst/>
          </a:prstGeom>
          <a:noFill/>
        </p:spPr>
        <p:txBody>
          <a:bodyPr wrap="square">
            <a:spAutoFit/>
          </a:bodyPr>
          <a:lstStyle/>
          <a:p>
            <a:r>
              <a:rPr lang="en-US" sz="1400" b="0" i="0" dirty="0">
                <a:effectLst/>
                <a:latin typeface="Arial" panose="020B0604020202020204" pitchFamily="34" charset="0"/>
              </a:rPr>
              <a:t>THE LONE WARRIOR </a:t>
            </a:r>
            <a:endParaRPr lang="en-CA" sz="1400" dirty="0"/>
          </a:p>
        </p:txBody>
      </p:sp>
      <p:sp>
        <p:nvSpPr>
          <p:cNvPr id="10" name="TextBox 9">
            <a:extLst>
              <a:ext uri="{FF2B5EF4-FFF2-40B4-BE49-F238E27FC236}">
                <a16:creationId xmlns:a16="http://schemas.microsoft.com/office/drawing/2014/main" id="{F3E112FE-A968-0013-C54D-41C3664C7488}"/>
              </a:ext>
            </a:extLst>
          </p:cNvPr>
          <p:cNvSpPr txBox="1"/>
          <p:nvPr/>
        </p:nvSpPr>
        <p:spPr>
          <a:xfrm>
            <a:off x="2749836" y="3459945"/>
            <a:ext cx="1577082" cy="30777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MARBLE BOY</a:t>
            </a:r>
            <a:endParaRPr lang="en-CA" sz="1400" dirty="0"/>
          </a:p>
        </p:txBody>
      </p:sp>
      <p:sp>
        <p:nvSpPr>
          <p:cNvPr id="12" name="TextBox 11">
            <a:extLst>
              <a:ext uri="{FF2B5EF4-FFF2-40B4-BE49-F238E27FC236}">
                <a16:creationId xmlns:a16="http://schemas.microsoft.com/office/drawing/2014/main" id="{271A2916-365E-F52C-9ECF-D0ECCA36EF5C}"/>
              </a:ext>
            </a:extLst>
          </p:cNvPr>
          <p:cNvSpPr txBox="1"/>
          <p:nvPr/>
        </p:nvSpPr>
        <p:spPr>
          <a:xfrm>
            <a:off x="234564" y="3908329"/>
            <a:ext cx="1594236" cy="646331"/>
          </a:xfrm>
          <a:prstGeom prst="rect">
            <a:avLst/>
          </a:prstGeom>
          <a:noFill/>
        </p:spPr>
        <p:txBody>
          <a:bodyPr wrap="square">
            <a:spAutoFit/>
          </a:bodyPr>
          <a:lstStyle/>
          <a:p>
            <a:pPr algn="ctr"/>
            <a:r>
              <a:rPr lang="en-US" sz="1800" b="0" i="0" dirty="0">
                <a:effectLst/>
                <a:latin typeface="Arial" panose="020B0604020202020204" pitchFamily="34" charset="0"/>
              </a:rPr>
              <a:t>Critical</a:t>
            </a:r>
          </a:p>
          <a:p>
            <a:pPr algn="ctr"/>
            <a:r>
              <a:rPr lang="en-US" dirty="0">
                <a:latin typeface="Arial" panose="020B0604020202020204" pitchFamily="34" charset="0"/>
              </a:rPr>
              <a:t>Frustrated</a:t>
            </a:r>
            <a:endParaRPr lang="en-CA" dirty="0"/>
          </a:p>
        </p:txBody>
      </p:sp>
      <p:sp>
        <p:nvSpPr>
          <p:cNvPr id="14" name="TextBox 13">
            <a:extLst>
              <a:ext uri="{FF2B5EF4-FFF2-40B4-BE49-F238E27FC236}">
                <a16:creationId xmlns:a16="http://schemas.microsoft.com/office/drawing/2014/main" id="{FD37FC3C-5EAD-B21A-57FA-CBE3FE175464}"/>
              </a:ext>
            </a:extLst>
          </p:cNvPr>
          <p:cNvSpPr txBox="1"/>
          <p:nvPr/>
        </p:nvSpPr>
        <p:spPr>
          <a:xfrm>
            <a:off x="2945106" y="3862162"/>
            <a:ext cx="2035629" cy="369332"/>
          </a:xfrm>
          <a:prstGeom prst="rect">
            <a:avLst/>
          </a:prstGeom>
          <a:noFill/>
        </p:spPr>
        <p:txBody>
          <a:bodyPr wrap="square">
            <a:spAutoFit/>
          </a:bodyPr>
          <a:lstStyle/>
          <a:p>
            <a:r>
              <a:rPr lang="en-US" dirty="0">
                <a:latin typeface="Arial" panose="020B0604020202020204" pitchFamily="34" charset="0"/>
              </a:rPr>
              <a:t>I</a:t>
            </a:r>
            <a:r>
              <a:rPr lang="en-US" sz="1800" b="0" i="0" dirty="0">
                <a:effectLst/>
                <a:latin typeface="Arial" panose="020B0604020202020204" pitchFamily="34" charset="0"/>
              </a:rPr>
              <a:t>nsecure</a:t>
            </a:r>
            <a:endParaRPr lang="en-CA" dirty="0"/>
          </a:p>
        </p:txBody>
      </p:sp>
    </p:spTree>
    <p:extLst>
      <p:ext uri="{BB962C8B-B14F-4D97-AF65-F5344CB8AC3E}">
        <p14:creationId xmlns:p14="http://schemas.microsoft.com/office/powerpoint/2010/main" val="324385377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B6573-3611-C402-43EE-EBC0E18ABC3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C6EA664-5289-4C0D-F306-69FAE2AA6AD4}"/>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795569" y="1356852"/>
            <a:ext cx="10586507" cy="4788309"/>
          </a:xfrm>
          <a:prstGeom prst="rect">
            <a:avLst/>
          </a:prstGeom>
          <a:noFill/>
        </p:spPr>
      </p:pic>
      <p:sp>
        <p:nvSpPr>
          <p:cNvPr id="5" name="Title 4">
            <a:extLst>
              <a:ext uri="{FF2B5EF4-FFF2-40B4-BE49-F238E27FC236}">
                <a16:creationId xmlns:a16="http://schemas.microsoft.com/office/drawing/2014/main" id="{658A57AC-7C8A-B3B6-16EA-C441C9F00F88}"/>
              </a:ext>
            </a:extLst>
          </p:cNvPr>
          <p:cNvSpPr>
            <a:spLocks noGrp="1"/>
          </p:cNvSpPr>
          <p:nvPr>
            <p:ph type="title" idx="4294967295"/>
          </p:nvPr>
        </p:nvSpPr>
        <p:spPr>
          <a:xfrm>
            <a:off x="1330325" y="188913"/>
            <a:ext cx="10861675" cy="1347787"/>
          </a:xfrm>
        </p:spPr>
        <p:txBody>
          <a:bodyPr>
            <a:normAutofit/>
          </a:bodyPr>
          <a:lstStyle/>
          <a:p>
            <a:r>
              <a:rPr lang="en-CA" sz="2800" dirty="0">
                <a:solidFill>
                  <a:schemeClr val="bg1"/>
                </a:solidFill>
              </a:rPr>
              <a:t> EMOTIONS AS intermediate targets in holes diary cards</a:t>
            </a:r>
          </a:p>
        </p:txBody>
      </p:sp>
      <p:sp>
        <p:nvSpPr>
          <p:cNvPr id="7" name="TextBox 6">
            <a:extLst>
              <a:ext uri="{FF2B5EF4-FFF2-40B4-BE49-F238E27FC236}">
                <a16:creationId xmlns:a16="http://schemas.microsoft.com/office/drawing/2014/main" id="{9A952558-F6EE-B54A-0891-C12BB7F38FC5}"/>
              </a:ext>
            </a:extLst>
          </p:cNvPr>
          <p:cNvSpPr txBox="1"/>
          <p:nvPr/>
        </p:nvSpPr>
        <p:spPr>
          <a:xfrm>
            <a:off x="1020687" y="2704640"/>
            <a:ext cx="6096000" cy="584775"/>
          </a:xfrm>
          <a:prstGeom prst="rect">
            <a:avLst/>
          </a:prstGeom>
          <a:noFill/>
        </p:spPr>
        <p:txBody>
          <a:bodyPr wrap="square">
            <a:spAutoFit/>
          </a:bodyPr>
          <a:lstStyle/>
          <a:p>
            <a:r>
              <a:rPr lang="en-CA" sz="1600" b="1" dirty="0">
                <a:solidFill>
                  <a:srgbClr val="FF0000"/>
                </a:solidFill>
              </a:rPr>
              <a:t>Guilty/</a:t>
            </a:r>
          </a:p>
          <a:p>
            <a:r>
              <a:rPr lang="en-CA" sz="1600" b="1" dirty="0">
                <a:solidFill>
                  <a:srgbClr val="FF0000"/>
                </a:solidFill>
              </a:rPr>
              <a:t>inadequate</a:t>
            </a:r>
          </a:p>
        </p:txBody>
      </p:sp>
      <p:sp>
        <p:nvSpPr>
          <p:cNvPr id="9" name="TextBox 8">
            <a:extLst>
              <a:ext uri="{FF2B5EF4-FFF2-40B4-BE49-F238E27FC236}">
                <a16:creationId xmlns:a16="http://schemas.microsoft.com/office/drawing/2014/main" id="{24D9CBA3-1C27-FD64-A98C-1900D1DE65AF}"/>
              </a:ext>
            </a:extLst>
          </p:cNvPr>
          <p:cNvSpPr txBox="1"/>
          <p:nvPr/>
        </p:nvSpPr>
        <p:spPr>
          <a:xfrm>
            <a:off x="809924" y="3581729"/>
            <a:ext cx="6096000" cy="338554"/>
          </a:xfrm>
          <a:prstGeom prst="rect">
            <a:avLst/>
          </a:prstGeom>
          <a:noFill/>
        </p:spPr>
        <p:txBody>
          <a:bodyPr wrap="square">
            <a:spAutoFit/>
          </a:bodyPr>
          <a:lstStyle/>
          <a:p>
            <a:r>
              <a:rPr lang="en-CA" sz="1600" b="1" dirty="0">
                <a:solidFill>
                  <a:srgbClr val="FF0000"/>
                </a:solidFill>
              </a:rPr>
              <a:t>Stupid/inferior</a:t>
            </a:r>
          </a:p>
        </p:txBody>
      </p:sp>
      <p:sp>
        <p:nvSpPr>
          <p:cNvPr id="11" name="TextBox 10">
            <a:extLst>
              <a:ext uri="{FF2B5EF4-FFF2-40B4-BE49-F238E27FC236}">
                <a16:creationId xmlns:a16="http://schemas.microsoft.com/office/drawing/2014/main" id="{4DFE673C-3219-8C31-00E9-1EF9F03E0A25}"/>
              </a:ext>
            </a:extLst>
          </p:cNvPr>
          <p:cNvSpPr txBox="1"/>
          <p:nvPr/>
        </p:nvSpPr>
        <p:spPr>
          <a:xfrm>
            <a:off x="564084" y="4164342"/>
            <a:ext cx="2092427" cy="584775"/>
          </a:xfrm>
          <a:prstGeom prst="rect">
            <a:avLst/>
          </a:prstGeom>
          <a:noFill/>
        </p:spPr>
        <p:txBody>
          <a:bodyPr wrap="square">
            <a:spAutoFit/>
          </a:bodyPr>
          <a:lstStyle/>
          <a:p>
            <a:r>
              <a:rPr lang="en-CA" sz="1600" b="1" dirty="0">
                <a:solidFill>
                  <a:srgbClr val="FF0000"/>
                </a:solidFill>
              </a:rPr>
              <a:t>Rushed/distracted/</a:t>
            </a:r>
          </a:p>
          <a:p>
            <a:r>
              <a:rPr lang="en-CA" sz="1600" b="1" dirty="0">
                <a:solidFill>
                  <a:srgbClr val="FF0000"/>
                </a:solidFill>
              </a:rPr>
              <a:t>breathless</a:t>
            </a:r>
          </a:p>
        </p:txBody>
      </p:sp>
    </p:spTree>
    <p:extLst>
      <p:ext uri="{BB962C8B-B14F-4D97-AF65-F5344CB8AC3E}">
        <p14:creationId xmlns:p14="http://schemas.microsoft.com/office/powerpoint/2010/main" val="3693736869"/>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CC2E5D-9DF1-F12E-1190-0C33E982D734}"/>
              </a:ext>
            </a:extLst>
          </p:cNvPr>
          <p:cNvSpPr txBox="1"/>
          <p:nvPr/>
        </p:nvSpPr>
        <p:spPr>
          <a:xfrm>
            <a:off x="0" y="108753"/>
            <a:ext cx="12051587" cy="6494085"/>
          </a:xfrm>
          <a:prstGeom prst="rect">
            <a:avLst/>
          </a:prstGeom>
          <a:noFill/>
        </p:spPr>
        <p:txBody>
          <a:bodyPr wrap="square">
            <a:spAutoFit/>
          </a:bodyPr>
          <a:lstStyle/>
          <a:p>
            <a:r>
              <a:rPr lang="en-US" sz="2800" b="0" i="0" dirty="0">
                <a:solidFill>
                  <a:schemeClr val="bg1"/>
                </a:solidFill>
                <a:effectLst/>
                <a:latin typeface="Arial" panose="020B0604020202020204" pitchFamily="34" charset="0"/>
              </a:rPr>
              <a:t>                                             Dialogue with AI</a:t>
            </a:r>
          </a:p>
          <a:p>
            <a:endParaRPr lang="en-US" sz="2800" b="0" i="0" dirty="0">
              <a:solidFill>
                <a:schemeClr val="bg1"/>
              </a:solidFill>
              <a:effectLst/>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Using the emotions the workbook helped me to come up with and which I began using as intermediate targets, I used AI to pursue and explore these trailheads and came up with additional parts.</a:t>
            </a:r>
          </a:p>
          <a:p>
            <a:pPr marL="342900" indent="-342900">
              <a:buFont typeface="Arial" panose="020B0604020202020204" pitchFamily="34" charset="0"/>
              <a:buChar char="•"/>
            </a:pPr>
            <a:r>
              <a:rPr lang="en-US" sz="2000" dirty="0">
                <a:latin typeface="Arial" panose="020B0604020202020204" pitchFamily="34" charset="0"/>
              </a:rPr>
              <a:t>A person has many parts and here I won’t describe all my parts that I’m familiar with.</a:t>
            </a:r>
          </a:p>
          <a:p>
            <a:pPr marL="342900" indent="-342900">
              <a:buFont typeface="Arial" panose="020B0604020202020204" pitchFamily="34" charset="0"/>
              <a:buChar char="•"/>
            </a:pPr>
            <a:r>
              <a:rPr lang="en-US" sz="2000" b="0" i="0" dirty="0">
                <a:effectLst/>
                <a:latin typeface="Arial" panose="020B0604020202020204" pitchFamily="34" charset="0"/>
              </a:rPr>
              <a:t>I  will however, add a part I call the roadrunner. It is a cultural burden many of us share in a world that is incredibly busy and full of distractions. Our attention span is very short and we’re constantly on the go. This cultural burden our rational selves carry is a major obstacle for many of us to slow down and find the time it takes to go deep into self-exploration. </a:t>
            </a:r>
          </a:p>
          <a:p>
            <a:pPr marL="342900" indent="-342900">
              <a:buFont typeface="Arial" panose="020B0604020202020204" pitchFamily="34" charset="0"/>
              <a:buChar char="•"/>
            </a:pPr>
            <a:endParaRPr lang="en-US" sz="2000" dirty="0">
              <a:solidFill>
                <a:schemeClr val="bg1"/>
              </a:solidFill>
              <a:latin typeface="Arial" panose="020B0604020202020204" pitchFamily="34" charset="0"/>
            </a:endParaRPr>
          </a:p>
          <a:p>
            <a:pPr marL="342900" indent="-342900">
              <a:buFont typeface="Arial" panose="020B0604020202020204" pitchFamily="34" charset="0"/>
              <a:buChar char="•"/>
            </a:pPr>
            <a:r>
              <a:rPr lang="en-US" sz="2000" b="0" i="0" dirty="0">
                <a:solidFill>
                  <a:schemeClr val="bg1"/>
                </a:solidFill>
                <a:effectLst/>
                <a:latin typeface="Arial" panose="020B0604020202020204" pitchFamily="34" charset="0"/>
              </a:rPr>
              <a:t>Luis</a:t>
            </a:r>
            <a:r>
              <a:rPr lang="en-US" sz="2000" b="0" i="0" dirty="0">
                <a:effectLst/>
                <a:latin typeface="Arial" panose="020B0604020202020204" pitchFamily="34" charset="0"/>
              </a:rPr>
              <a:t>-I experience a number of dysregulated feelings that I suspect are trailheads that might point the way to finding parts of my self-system. Can you help me identify those parts?</a:t>
            </a:r>
          </a:p>
          <a:p>
            <a:pPr marL="342900" indent="-342900">
              <a:buFont typeface="Arial" panose="020B0604020202020204" pitchFamily="34" charset="0"/>
              <a:buChar char="•"/>
            </a:pPr>
            <a:endParaRPr lang="en-US"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AI-</a:t>
            </a:r>
            <a:r>
              <a:rPr lang="en-US" sz="2000" dirty="0">
                <a:latin typeface="Arial" panose="020B0604020202020204" pitchFamily="34" charset="0"/>
                <a:cs typeface="Arial" panose="020B0604020202020204" pitchFamily="34" charset="0"/>
              </a:rPr>
              <a:t> Absolutely—I’d be honored to help you explore those trailheads. In Internal Family Systems (IFS), dysregulated feelings are often signals from parts of you that need attention, compassion, and curiosity. The first step is to bring gentle awareness to the feeling itself, then begin to sense what kind of part might be behind it.</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2559582"/>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C19C27-3097-0C42-6C91-3EB131F9F2F1}"/>
              </a:ext>
            </a:extLst>
          </p:cNvPr>
          <p:cNvSpPr txBox="1"/>
          <p:nvPr/>
        </p:nvSpPr>
        <p:spPr>
          <a:xfrm>
            <a:off x="0" y="228527"/>
            <a:ext cx="12192000" cy="5324535"/>
          </a:xfrm>
          <a:prstGeom prst="rect">
            <a:avLst/>
          </a:prstGeom>
          <a:noFill/>
        </p:spPr>
        <p:txBody>
          <a:bodyPr wrap="square">
            <a:sp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Here’s how we can proceed:</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1. You name the dysregulated feelings (e.g., anxiety, shame, rage, emptiness, numbness, etc.).</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2. For each, I’ll help you:</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Identify possible roles the part might play (e.g., protector, exile, firefighter).</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Explore what that part might be trying to do for you.</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Suggest questions or a gentle dialogue to get to know the part better.</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You can share one or several feelings, and we’ll take them one at a time, tracing each to its source with care and depth.</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Would you like to begin by naming a few of these dysregulated feelings?</a:t>
            </a:r>
          </a:p>
          <a:p>
            <a:endParaRPr lang="en-US" sz="2000" dirty="0">
              <a:latin typeface="Arial" panose="020B0604020202020204" pitchFamily="34" charset="0"/>
              <a:cs typeface="Arial" panose="020B0604020202020204" pitchFamily="34" charset="0"/>
            </a:endParaRPr>
          </a:p>
          <a:p>
            <a:r>
              <a:rPr lang="en-US" sz="2000" dirty="0">
                <a:solidFill>
                  <a:schemeClr val="bg1"/>
                </a:solidFill>
                <a:latin typeface="Arial" panose="020B0604020202020204" pitchFamily="34" charset="0"/>
                <a:cs typeface="Arial" panose="020B0604020202020204" pitchFamily="34" charset="0"/>
              </a:rPr>
              <a:t>Luis-</a:t>
            </a:r>
            <a:r>
              <a:rPr lang="en-US" sz="2000" b="0" i="0" dirty="0">
                <a:effectLst/>
                <a:latin typeface="Arial" panose="020B0604020202020204" pitchFamily="34" charset="0"/>
              </a:rPr>
              <a:t>The first two dysregulated feelings that seem to belong together are feeling guilty and inadequate.</a:t>
            </a:r>
            <a:r>
              <a:rPr lang="en-US" sz="2000" b="0" i="0" dirty="0">
                <a:solidFill>
                  <a:srgbClr val="222222"/>
                </a:solidFill>
                <a:effectLst/>
                <a:latin typeface="Arial" panose="020B0604020202020204" pitchFamily="34" charset="0"/>
              </a:rPr>
              <a:t> </a:t>
            </a:r>
          </a:p>
          <a:p>
            <a:endParaRPr lang="en-US" sz="2000" dirty="0">
              <a:solidFill>
                <a:srgbClr val="222222"/>
              </a:solidFill>
              <a:latin typeface="Arial" panose="020B0604020202020204" pitchFamily="34" charset="0"/>
            </a:endParaRPr>
          </a:p>
          <a:p>
            <a:r>
              <a:rPr lang="en-US" sz="2000" b="0" i="0" dirty="0">
                <a:solidFill>
                  <a:srgbClr val="222222"/>
                </a:solidFill>
                <a:effectLst/>
                <a:latin typeface="Arial" panose="020B0604020202020204" pitchFamily="34" charset="0"/>
              </a:rPr>
              <a:t>AI- </a:t>
            </a:r>
            <a:r>
              <a:rPr lang="en-US" sz="2000" b="0" i="0" dirty="0">
                <a:effectLst/>
                <a:latin typeface="Arial" panose="020B0604020202020204" pitchFamily="34" charset="0"/>
              </a:rPr>
              <a:t>Thank you for starting with guilty and inadequate. These two often travel together and can point to parts shaped by early experiences of judgment, high expectations, or conditional love. Let’s explore them gently</a:t>
            </a:r>
            <a:r>
              <a:rPr lang="en-US" sz="2000" b="0" i="0" dirty="0">
                <a:effectLst/>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 </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003634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0DCB21-03C9-E58A-A1F2-E2B25ECFAFB4}"/>
              </a:ext>
            </a:extLst>
          </p:cNvPr>
          <p:cNvSpPr txBox="1"/>
          <p:nvPr/>
        </p:nvSpPr>
        <p:spPr>
          <a:xfrm>
            <a:off x="0" y="108753"/>
            <a:ext cx="12113231" cy="6247864"/>
          </a:xfrm>
          <a:prstGeom prst="rect">
            <a:avLst/>
          </a:prstGeom>
          <a:noFill/>
        </p:spPr>
        <p:txBody>
          <a:bodyPr wrap="square">
            <a:sp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1. Guilty Part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Possible Role: Inner Critic or Manager</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part may try to keep you morally “in check” by pointing out when it thinks you’ve done something wrong or failed to live up to a standard. It may be a protector trying to prevent rejection, punishment, or harm to others.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Possible Origin: It may have taken on its role in an environment where love or safety was conditional—where guilt was used to control, or where others’ feelings were prioritized over your own.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It might say things like: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“You shouldn’t have done that.”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“You’re hurting people.”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“You’re being selfish.”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What it may fear: That if it doesn’t keep you feeling guilty, you might become careless, selfish, or unworthy of connection.</a:t>
            </a: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2. Inadequate Part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Possible Role: Exile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is likely a younger part that feels shame or worthlessness perhaps as a result of unmet needs, perfectionism in the family system, or emotional neglect. This part doesn’t believe it’s “enough.”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It might feel like:</a:t>
            </a:r>
            <a:br>
              <a:rPr lang="en-US" sz="2000" dirty="0">
                <a:latin typeface="Arial" panose="020B0604020202020204" pitchFamily="34" charset="0"/>
                <a:cs typeface="Arial" panose="020B0604020202020204" pitchFamily="34" charset="0"/>
              </a:rPr>
            </a:b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8240929"/>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07E5B6-DD0E-A84B-0B1D-70C85A377FFB}"/>
              </a:ext>
            </a:extLst>
          </p:cNvPr>
          <p:cNvSpPr txBox="1"/>
          <p:nvPr/>
        </p:nvSpPr>
        <p:spPr>
          <a:xfrm>
            <a:off x="133564" y="0"/>
            <a:ext cx="12192000" cy="5262979"/>
          </a:xfrm>
          <a:prstGeom prst="rect">
            <a:avLst/>
          </a:prstGeom>
          <a:noFill/>
        </p:spPr>
        <p:txBody>
          <a:bodyPr wrap="square">
            <a:sp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 small child who never measures up.</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Someone who’s constantly trying to “earn” love or prove worth.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It might say things like: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“I’m not good enough.”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“No one really sees me.”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“I’ll never be enough.”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This part is often protected by: Critical, perfectionist, or driven managers who try to keep the inadequacy hidden or fixed.</a:t>
            </a: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Possible Internal Dynamic</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There may be a manager part (guilt) trying to control or suppress a more vulnerable exile (inadequacy). The guilt might serve to keep you “safe” from repeating old wounds or causing harm,</a:t>
            </a:r>
          </a:p>
          <a:p>
            <a:pPr marL="342900" indent="-342900">
              <a:buFont typeface="Arial" panose="020B0604020202020204" pitchFamily="34" charset="0"/>
              <a:buChar char="•"/>
            </a:pPr>
            <a:endParaRPr lang="en-US"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Luis-</a:t>
            </a:r>
            <a:r>
              <a:rPr lang="en-US" sz="2000" dirty="0">
                <a:latin typeface="Arial" panose="020B0604020202020204" pitchFamily="34" charset="0"/>
                <a:cs typeface="Arial" panose="020B0604020202020204" pitchFamily="34" charset="0"/>
              </a:rPr>
              <a:t> can we explore those two further?</a:t>
            </a:r>
          </a:p>
          <a:p>
            <a:pPr>
              <a:buNone/>
            </a:pPr>
            <a:br>
              <a:rPr lang="en-US" sz="1800" dirty="0">
                <a:latin typeface="Arial" panose="020B0604020202020204" pitchFamily="34" charset="0"/>
                <a:cs typeface="Arial" panose="020B0604020202020204" pitchFamily="34" charset="0"/>
              </a:rPr>
            </a:br>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50022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55AC20-1133-7D47-9FB6-E9E527925477}"/>
              </a:ext>
            </a:extLst>
          </p:cNvPr>
          <p:cNvSpPr txBox="1"/>
          <p:nvPr/>
        </p:nvSpPr>
        <p:spPr>
          <a:xfrm>
            <a:off x="0" y="0"/>
            <a:ext cx="12192000" cy="7478970"/>
          </a:xfrm>
          <a:prstGeom prst="rect">
            <a:avLst/>
          </a:prstGeom>
          <a:noFill/>
        </p:spPr>
        <p:txBody>
          <a:bodyPr wrap="square">
            <a:spAutoFit/>
          </a:bodyPr>
          <a:lstStyle/>
          <a:p>
            <a:pPr marL="342900" indent="-342900">
              <a:buFont typeface="Arial" panose="020B0604020202020204" pitchFamily="34" charset="0"/>
              <a:buChar char="•"/>
            </a:pPr>
            <a:r>
              <a:rPr lang="en-US" sz="2000" b="0" i="0" dirty="0">
                <a:solidFill>
                  <a:srgbClr val="222222"/>
                </a:solidFill>
                <a:effectLst/>
                <a:latin typeface="Arial" panose="020B0604020202020204" pitchFamily="34" charset="0"/>
              </a:rPr>
              <a:t>AI- </a:t>
            </a:r>
            <a:r>
              <a:rPr lang="en-US" sz="2000" b="0" i="0" dirty="0">
                <a:effectLst/>
                <a:latin typeface="Arial" panose="020B0604020202020204" pitchFamily="34" charset="0"/>
              </a:rPr>
              <a:t>Beautiful. Let’s begin by exploring each part with curiosity and care, starting with the Guilty Part, then moving to the Inadequate Part.</a:t>
            </a:r>
            <a:br>
              <a:rPr lang="en-US" sz="2000" dirty="0"/>
            </a:br>
            <a:br>
              <a:rPr lang="en-US" sz="2000" dirty="0"/>
            </a:br>
            <a:r>
              <a:rPr lang="en-US" sz="2000" b="0" i="0" dirty="0">
                <a:effectLst/>
                <a:latin typeface="Arial" panose="020B0604020202020204" pitchFamily="34" charset="0"/>
              </a:rPr>
              <a:t>Part 1: The Guilty Part</a:t>
            </a:r>
            <a:br>
              <a:rPr lang="en-US" sz="2000" dirty="0"/>
            </a:br>
            <a:br>
              <a:rPr lang="en-US" sz="2000" dirty="0"/>
            </a:br>
            <a:r>
              <a:rPr lang="en-US" sz="2000" b="0" i="0" dirty="0">
                <a:effectLst/>
                <a:latin typeface="Arial" panose="020B0604020202020204" pitchFamily="34" charset="0"/>
              </a:rPr>
              <a:t>Let’s bring this part into the room gently:</a:t>
            </a:r>
            <a:br>
              <a:rPr lang="en-US" sz="2000" dirty="0"/>
            </a:br>
            <a:br>
              <a:rPr lang="en-US" sz="2000" dirty="0"/>
            </a:br>
            <a:r>
              <a:rPr lang="en-US" sz="2000" b="0" i="0" dirty="0">
                <a:effectLst/>
                <a:latin typeface="Arial" panose="020B0604020202020204" pitchFamily="34" charset="0"/>
              </a:rPr>
              <a:t>1. Turn toward it.</a:t>
            </a:r>
            <a:br>
              <a:rPr lang="en-US" sz="2000" dirty="0"/>
            </a:br>
            <a:r>
              <a:rPr lang="en-US" sz="2000" b="0" i="0" dirty="0">
                <a:effectLst/>
                <a:latin typeface="Arial" panose="020B0604020202020204" pitchFamily="34" charset="0"/>
              </a:rPr>
              <a:t>Close your eyes if it helps and notice: When you feel guilty, where do you feel it in your body? Chest? Gut? Shoulders? Just notice the sensation.</a:t>
            </a:r>
            <a:br>
              <a:rPr lang="en-US" sz="2000" dirty="0"/>
            </a:br>
            <a:r>
              <a:rPr lang="en-US" sz="2000" b="0" i="0" dirty="0">
                <a:effectLst/>
                <a:latin typeface="Arial" panose="020B0604020202020204" pitchFamily="34" charset="0"/>
              </a:rPr>
              <a:t>2. Say to it (internally or out loud):</a:t>
            </a:r>
            <a:br>
              <a:rPr lang="en-US" sz="2000" dirty="0"/>
            </a:br>
            <a:r>
              <a:rPr lang="en-US" sz="2000" b="0" i="0" dirty="0">
                <a:effectLst/>
                <a:latin typeface="Arial" panose="020B0604020202020204" pitchFamily="34" charset="0"/>
              </a:rPr>
              <a:t>“I see you. I’m not here to push you away—I’m just curious about you.”</a:t>
            </a:r>
            <a:br>
              <a:rPr lang="en-US" sz="2000" dirty="0"/>
            </a:br>
            <a:r>
              <a:rPr lang="en-US" sz="2000" b="0" i="0" dirty="0">
                <a:effectLst/>
                <a:latin typeface="Arial" panose="020B0604020202020204" pitchFamily="34" charset="0"/>
              </a:rPr>
              <a:t>3. Ask:</a:t>
            </a:r>
            <a:br>
              <a:rPr lang="en-US" sz="2000" dirty="0"/>
            </a:br>
            <a:r>
              <a:rPr lang="en-US" sz="2000" b="0" i="0" dirty="0">
                <a:effectLst/>
                <a:latin typeface="Arial" panose="020B0604020202020204" pitchFamily="34" charset="0"/>
              </a:rPr>
              <a:t>• “What are you afraid would happen if you didn’t make me feel guilty?”</a:t>
            </a:r>
            <a:br>
              <a:rPr lang="en-US" sz="2000" dirty="0"/>
            </a:br>
            <a:r>
              <a:rPr lang="en-US" sz="2000" b="0" i="0" dirty="0">
                <a:effectLst/>
                <a:latin typeface="Arial" panose="020B0604020202020204" pitchFamily="34" charset="0"/>
              </a:rPr>
              <a:t>• “What are you trying to protect me from?”</a:t>
            </a:r>
            <a:br>
              <a:rPr lang="en-US" sz="2000" dirty="0"/>
            </a:br>
            <a:r>
              <a:rPr lang="en-US" sz="2000" b="0" i="0" dirty="0">
                <a:effectLst/>
                <a:latin typeface="Arial" panose="020B0604020202020204" pitchFamily="34" charset="0"/>
              </a:rPr>
              <a:t>4. Listen gently.</a:t>
            </a:r>
            <a:br>
              <a:rPr lang="en-US" sz="2000" dirty="0"/>
            </a:br>
            <a:r>
              <a:rPr lang="en-US" sz="2000" b="0" i="0" dirty="0">
                <a:effectLst/>
                <a:latin typeface="Arial" panose="020B0604020202020204" pitchFamily="34" charset="0"/>
              </a:rPr>
              <a:t>You may hear thoughts, feel emotions, or get images. Let whatever arises come naturally, even if it’s vague.</a:t>
            </a:r>
            <a:br>
              <a:rPr lang="en-US" sz="2000" dirty="0"/>
            </a:br>
            <a:r>
              <a:rPr lang="en-US" sz="2000" b="0" i="0" dirty="0">
                <a:effectLst/>
                <a:latin typeface="Arial" panose="020B0604020202020204" pitchFamily="34" charset="0"/>
              </a:rPr>
              <a:t>Optional follow-up:</a:t>
            </a:r>
            <a:br>
              <a:rPr lang="en-US" sz="2000" dirty="0"/>
            </a:br>
            <a:r>
              <a:rPr lang="en-US" sz="2000" b="0" i="0" dirty="0">
                <a:effectLst/>
                <a:latin typeface="Arial" panose="020B0604020202020204" pitchFamily="34" charset="0"/>
              </a:rPr>
              <a:t>• “How long have you been doing this job for me?”</a:t>
            </a:r>
            <a:br>
              <a:rPr lang="en-US" sz="2000" dirty="0"/>
            </a:br>
            <a:r>
              <a:rPr lang="en-US" sz="2000" b="0" i="0" dirty="0">
                <a:effectLst/>
                <a:latin typeface="Arial" panose="020B0604020202020204" pitchFamily="34" charset="0"/>
              </a:rPr>
              <a:t>• “What would you rather be doing if you didn’t have to feel guilty all the time?”</a:t>
            </a:r>
            <a:br>
              <a:rPr lang="en-US" sz="2000" dirty="0"/>
            </a:br>
            <a:br>
              <a:rPr lang="en-US" sz="2000" dirty="0"/>
            </a:br>
            <a:br>
              <a:rPr lang="en-US" sz="2000" dirty="0"/>
            </a:br>
            <a:endParaRPr lang="en-US" sz="2000" dirty="0"/>
          </a:p>
        </p:txBody>
      </p:sp>
    </p:spTree>
    <p:extLst>
      <p:ext uri="{BB962C8B-B14F-4D97-AF65-F5344CB8AC3E}">
        <p14:creationId xmlns:p14="http://schemas.microsoft.com/office/powerpoint/2010/main" val="305223484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59DA49-7DC0-FD56-F97E-4B745FA21C48}"/>
              </a:ext>
            </a:extLst>
          </p:cNvPr>
          <p:cNvSpPr txBox="1"/>
          <p:nvPr/>
        </p:nvSpPr>
        <p:spPr>
          <a:xfrm>
            <a:off x="0" y="0"/>
            <a:ext cx="12192000" cy="6247864"/>
          </a:xfrm>
          <a:prstGeom prst="rect">
            <a:avLst/>
          </a:prstGeom>
          <a:noFill/>
        </p:spPr>
        <p:txBody>
          <a:bodyPr wrap="square">
            <a:spAutoFit/>
          </a:bodyPr>
          <a:lstStyle/>
          <a:p>
            <a:pPr marL="342900" indent="-342900">
              <a:buFont typeface="Arial" panose="020B0604020202020204" pitchFamily="34" charset="0"/>
              <a:buChar char="•"/>
            </a:pPr>
            <a:r>
              <a:rPr lang="en-US" sz="2000" b="0" i="0" dirty="0">
                <a:effectLst/>
                <a:latin typeface="Arial" panose="020B0604020202020204" pitchFamily="34" charset="0"/>
              </a:rPr>
              <a:t>Part 2: The Inadequate Part</a:t>
            </a:r>
          </a:p>
          <a:p>
            <a:pPr marL="342900" indent="-342900">
              <a:buFont typeface="Arial" panose="020B0604020202020204" pitchFamily="34" charset="0"/>
              <a:buChar char="•"/>
            </a:pPr>
            <a:endParaRPr lang="en-US" sz="2000" dirty="0">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Once you’ve explored the guilty part, take a deep breath. Then, softly turn toward the part that feels inadequate, like it’s never good enough.</a:t>
            </a:r>
            <a:br>
              <a:rPr lang="en-US" sz="2000" dirty="0"/>
            </a:br>
            <a:br>
              <a:rPr lang="en-US" sz="2000" dirty="0"/>
            </a:br>
            <a:r>
              <a:rPr lang="en-US" sz="2000" b="0" i="0" dirty="0">
                <a:effectLst/>
                <a:latin typeface="Arial" panose="020B0604020202020204" pitchFamily="34" charset="0"/>
              </a:rPr>
              <a:t>1. Locate this part in your inner world.</a:t>
            </a:r>
            <a:br>
              <a:rPr lang="en-US" sz="2000" dirty="0"/>
            </a:br>
            <a:r>
              <a:rPr lang="en-US" sz="2000" b="0" i="0" dirty="0">
                <a:effectLst/>
                <a:latin typeface="Arial" panose="020B0604020202020204" pitchFamily="34" charset="0"/>
              </a:rPr>
              <a:t>• Does it feel like a younger version of you?</a:t>
            </a:r>
            <a:br>
              <a:rPr lang="en-US" sz="2000" dirty="0"/>
            </a:br>
            <a:r>
              <a:rPr lang="en-US" sz="2000" b="0" i="0" dirty="0">
                <a:effectLst/>
                <a:latin typeface="Arial" panose="020B0604020202020204" pitchFamily="34" charset="0"/>
              </a:rPr>
              <a:t>• Where do you feel it most in your body?</a:t>
            </a:r>
            <a:br>
              <a:rPr lang="en-US" sz="2000" dirty="0"/>
            </a:br>
            <a:r>
              <a:rPr lang="en-US" sz="2000" b="0" i="0" dirty="0">
                <a:effectLst/>
                <a:latin typeface="Arial" panose="020B0604020202020204" pitchFamily="34" charset="0"/>
              </a:rPr>
              <a:t>2. Say to it:</a:t>
            </a:r>
            <a:br>
              <a:rPr lang="en-US" sz="2000" dirty="0"/>
            </a:br>
            <a:r>
              <a:rPr lang="en-US" sz="2000" b="0" i="0" dirty="0">
                <a:effectLst/>
                <a:latin typeface="Arial" panose="020B0604020202020204" pitchFamily="34" charset="0"/>
              </a:rPr>
              <a:t>“I know you feel like you’re not enough. I want to get to know you—not to fix you, but to understand.”</a:t>
            </a:r>
            <a:br>
              <a:rPr lang="en-US" sz="2000" dirty="0"/>
            </a:br>
            <a:r>
              <a:rPr lang="en-US" sz="2000" b="0" i="0" dirty="0">
                <a:effectLst/>
                <a:latin typeface="Arial" panose="020B0604020202020204" pitchFamily="34" charset="0"/>
              </a:rPr>
              <a:t>3. Ask:</a:t>
            </a:r>
            <a:br>
              <a:rPr lang="en-US" sz="2000" dirty="0"/>
            </a:br>
            <a:r>
              <a:rPr lang="en-US" sz="2000" b="0" i="0" dirty="0">
                <a:effectLst/>
                <a:latin typeface="Arial" panose="020B0604020202020204" pitchFamily="34" charset="0"/>
              </a:rPr>
              <a:t>• “How old do you feel?”</a:t>
            </a:r>
            <a:br>
              <a:rPr lang="en-US" sz="2000" dirty="0"/>
            </a:br>
            <a:r>
              <a:rPr lang="en-US" sz="2000" b="0" i="0" dirty="0">
                <a:effectLst/>
                <a:latin typeface="Arial" panose="020B0604020202020204" pitchFamily="34" charset="0"/>
              </a:rPr>
              <a:t>• “When did you first start feeling this way?”</a:t>
            </a:r>
            <a:br>
              <a:rPr lang="en-US" sz="2000" dirty="0"/>
            </a:br>
            <a:r>
              <a:rPr lang="en-US" sz="2000" b="0" i="0" dirty="0">
                <a:effectLst/>
                <a:latin typeface="Arial" panose="020B0604020202020204" pitchFamily="34" charset="0"/>
              </a:rPr>
              <a:t>• “What was going on around you?”</a:t>
            </a:r>
            <a:br>
              <a:rPr lang="en-US" sz="2000" dirty="0"/>
            </a:br>
            <a:r>
              <a:rPr lang="en-US" sz="2000" b="0" i="0" dirty="0">
                <a:effectLst/>
                <a:latin typeface="Arial" panose="020B0604020202020204" pitchFamily="34" charset="0"/>
              </a:rPr>
              <a:t>4. Offer compassion.</a:t>
            </a:r>
            <a:br>
              <a:rPr lang="en-US" sz="2000" dirty="0"/>
            </a:br>
            <a:r>
              <a:rPr lang="en-US" sz="2000" b="0" i="0" dirty="0">
                <a:effectLst/>
                <a:latin typeface="Arial" panose="020B0604020202020204" pitchFamily="34" charset="0"/>
              </a:rPr>
              <a:t>If this part feels young, imagine kneeling down beside it and gently saying:</a:t>
            </a:r>
            <a:br>
              <a:rPr lang="en-US" sz="2000" dirty="0"/>
            </a:br>
            <a:r>
              <a:rPr lang="en-US" sz="2000" b="0" i="0" dirty="0">
                <a:effectLst/>
                <a:latin typeface="Arial" panose="020B0604020202020204" pitchFamily="34" charset="0"/>
              </a:rPr>
              <a:t>“You don’t have to prove anything to me. I care about you just as you are.”</a:t>
            </a:r>
          </a:p>
          <a:p>
            <a:pPr marL="342900" indent="-342900">
              <a:buFont typeface="Arial" panose="020B0604020202020204" pitchFamily="34" charset="0"/>
              <a:buChar char="•"/>
            </a:pPr>
            <a:endParaRPr lang="en-US" sz="2000" dirty="0">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Would you like to respond with what came up when you checked in with either part? I can help you deepen the dialogue, interpret the responses, or even guide you in visualizing these parts more vividly. </a:t>
            </a:r>
            <a:endParaRPr lang="en-CA" sz="2000" dirty="0"/>
          </a:p>
        </p:txBody>
      </p:sp>
    </p:spTree>
    <p:extLst>
      <p:ext uri="{BB962C8B-B14F-4D97-AF65-F5344CB8AC3E}">
        <p14:creationId xmlns:p14="http://schemas.microsoft.com/office/powerpoint/2010/main" val="3431461853"/>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37175B-0D1E-9EF9-954E-CD985CBADB9A}"/>
              </a:ext>
            </a:extLst>
          </p:cNvPr>
          <p:cNvSpPr txBox="1"/>
          <p:nvPr/>
        </p:nvSpPr>
        <p:spPr>
          <a:xfrm>
            <a:off x="0" y="176947"/>
            <a:ext cx="12192000" cy="3785652"/>
          </a:xfrm>
          <a:prstGeom prst="rect">
            <a:avLst/>
          </a:prstGeom>
          <a:noFill/>
        </p:spPr>
        <p:txBody>
          <a:bodyPr wrap="square">
            <a:spAutoFit/>
          </a:bodyPr>
          <a:lstStyle/>
          <a:p>
            <a:pPr marL="342900" indent="-342900">
              <a:buFont typeface="Arial" panose="020B0604020202020204" pitchFamily="34" charset="0"/>
              <a:buChar char="•"/>
            </a:pPr>
            <a:r>
              <a:rPr lang="en-US" sz="2400" b="0" i="0" dirty="0">
                <a:solidFill>
                  <a:srgbClr val="222222"/>
                </a:solidFill>
                <a:effectLst/>
                <a:latin typeface="Arial" panose="020B0604020202020204" pitchFamily="34" charset="0"/>
              </a:rPr>
              <a:t>Luis- </a:t>
            </a:r>
            <a:r>
              <a:rPr lang="en-US" sz="2400" dirty="0">
                <a:latin typeface="Arial" panose="020B0604020202020204" pitchFamily="34" charset="0"/>
              </a:rPr>
              <a:t>For as long as I remember my mother projected her feelings of inadequacy unto me. She was often disappointed with me. As a child I assumed she was right because she was an adult who in my eyes was wise and knew things I didn’t. I assumed that I was in some way defective or there was something fundamentally wrong with me. She would reinforce this saying that before I was born she was happy. This I think gave rise to another exile. Marble Boy felt abandoned. This boy felt shame and inadequacy because his mother was always disappointed in him. Its protector is a part that is very attuned to others and has a very difficult time when they express anger or disappointment. It also tries to fix things and smooth emotions. I think this is part of the reason I became a therapist.</a:t>
            </a:r>
            <a:r>
              <a:rPr lang="en-US" sz="2400" dirty="0">
                <a:latin typeface="Arial" panose="020B0604020202020204" pitchFamily="34" charset="0"/>
                <a:cs typeface="Arial" panose="020B0604020202020204" pitchFamily="34" charset="0"/>
              </a:rPr>
              <a:t> </a:t>
            </a:r>
            <a:endParaRPr lang="en-CA" sz="2400" dirty="0"/>
          </a:p>
        </p:txBody>
      </p:sp>
    </p:spTree>
    <p:extLst>
      <p:ext uri="{BB962C8B-B14F-4D97-AF65-F5344CB8AC3E}">
        <p14:creationId xmlns:p14="http://schemas.microsoft.com/office/powerpoint/2010/main" val="734315822"/>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8F0A4B-95E4-669C-BE85-C5C6DF66789F}"/>
              </a:ext>
            </a:extLst>
          </p:cNvPr>
          <p:cNvSpPr txBox="1"/>
          <p:nvPr/>
        </p:nvSpPr>
        <p:spPr>
          <a:xfrm>
            <a:off x="30822" y="0"/>
            <a:ext cx="12192000" cy="7140416"/>
          </a:xfrm>
          <a:prstGeom prst="rect">
            <a:avLst/>
          </a:prstGeom>
          <a:noFill/>
        </p:spPr>
        <p:txBody>
          <a:bodyPr wrap="square">
            <a:spAutoFit/>
          </a:bodyPr>
          <a:lstStyle/>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AI</a:t>
            </a:r>
            <a:r>
              <a:rPr lang="en-US" sz="2000" dirty="0">
                <a:latin typeface="Arial" panose="020B0604020202020204" pitchFamily="34" charset="0"/>
                <a:cs typeface="Arial" panose="020B0604020202020204" pitchFamily="34" charset="0"/>
              </a:rPr>
              <a:t>-his is a powerful and beautifully clear insight—thank you for sharing it.</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You’re right to distinguish shame from guilt. Guilt usually says, “I did something bad,” whereas shame says, “I am bad.” What you’ve described the sense of being inherently inadequate in your mother’s eyes resonates strongly with shame, and it does point to a different exile from Marble Boy.</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Let’s give some structure to this emerging self-system:</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Exile 2: The Boy Who Carries Shame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Core Wound: “I’m not good enough. I’m a disappointment.”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Emotional Texture: Shame, unworthiness, craving approval.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Origin: Maternal disappointment, chronic sense of not measuring up.</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Desire: To be seen as enough, to feel loved without needing to perform or fix.</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Current Echo: Triggered when others express anger or disappointment—especially in relationships or professional settings.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Protector of This Exile: The Fixer / Therapist Part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Role: Scans constantly for emotional disturbance in others; smooths things over; anticipates needs.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Motivation: Tries to prevent the shame-exile from being re-wounded by disappointment or criticism.</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Positive Intention: Keeps you attuned, empathic, highly sensitive—traits that make you an exceptional therapist.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Cost: Exhaustion, over-responsibility, difficulty tolerating others’ negative emotions without internalizing them.</a:t>
            </a:r>
            <a:br>
              <a:rPr lang="en-US" sz="2000" dirty="0">
                <a:latin typeface="Arial" panose="020B0604020202020204" pitchFamily="34" charset="0"/>
                <a:cs typeface="Arial" panose="020B0604020202020204" pitchFamily="34" charset="0"/>
              </a:rPr>
            </a:br>
            <a:endParaRPr lang="en-CA" dirty="0"/>
          </a:p>
        </p:txBody>
      </p:sp>
    </p:spTree>
    <p:extLst>
      <p:ext uri="{BB962C8B-B14F-4D97-AF65-F5344CB8AC3E}">
        <p14:creationId xmlns:p14="http://schemas.microsoft.com/office/powerpoint/2010/main" val="1405406015"/>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90BB5A-9315-A2BD-0BA7-F437BFE76C17}"/>
              </a:ext>
            </a:extLst>
          </p:cNvPr>
          <p:cNvSpPr txBox="1"/>
          <p:nvPr/>
        </p:nvSpPr>
        <p:spPr>
          <a:xfrm>
            <a:off x="0" y="0"/>
            <a:ext cx="12192000" cy="6863417"/>
          </a:xfrm>
          <a:prstGeom prst="rect">
            <a:avLst/>
          </a:prstGeom>
          <a:noFill/>
        </p:spPr>
        <p:txBody>
          <a:bodyPr wrap="square">
            <a:sp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Contrast With Marble Boy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Marble Boy: Feels abandoned, invisible, and alone.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This Shame Boy: Feels seen—but in the wrong way: scrutinized, judged, not enough.</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Both are exiles, both deeply vulnerable—but their pain is distinct, and so are their protectors.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Next Steps (If You’d Like)</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You might: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1. Visualize the Shame Boy—where is he? What’s his posture? What does his face look like?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2. Speak gently to him:</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“You don’t have to earn love here.”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“You’re not a disappointment to me.”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3. Meet the Fixer Protector with compassion: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“Thank you for everything you’ve done. I see how hard you’ve worked to protect that boy.”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Ask: “What are you afraid would happen if you stopped trying to fix everything?”</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Would you like to go further and visualize either of these—perhaps the boy or the protector? Or write a brief dialogue with one of them?</a:t>
            </a:r>
          </a:p>
          <a:p>
            <a:pPr marL="342900" indent="-342900">
              <a:buFont typeface="Arial" panose="020B0604020202020204" pitchFamily="34" charset="0"/>
              <a:buChar char="•"/>
            </a:pPr>
            <a:endParaRPr lang="en-US"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Luis-</a:t>
            </a:r>
            <a:r>
              <a:rPr lang="en-US" sz="2000" dirty="0">
                <a:latin typeface="Arial" panose="020B0604020202020204" pitchFamily="34" charset="0"/>
                <a:cs typeface="Arial" panose="020B0604020202020204" pitchFamily="34" charset="0"/>
              </a:rPr>
              <a:t> </a:t>
            </a:r>
            <a:r>
              <a:rPr lang="en-US" sz="2000" b="0" i="0" dirty="0">
                <a:effectLst/>
                <a:latin typeface="Arial" panose="020B0604020202020204" pitchFamily="34" charset="0"/>
              </a:rPr>
              <a:t>Could you come up with an image for the shame boy exile and the fixer/ therapist protector? (here I repeatedly prompted AI to make changes until the image resonated with me.</a:t>
            </a:r>
            <a:endParaRPr lang="en-CA" sz="2000" dirty="0"/>
          </a:p>
        </p:txBody>
      </p:sp>
    </p:spTree>
    <p:extLst>
      <p:ext uri="{BB962C8B-B14F-4D97-AF65-F5344CB8AC3E}">
        <p14:creationId xmlns:p14="http://schemas.microsoft.com/office/powerpoint/2010/main" val="757251542"/>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and child sitting at a table&#10;&#10;AI-generated content may be incorrect.">
            <a:extLst>
              <a:ext uri="{FF2B5EF4-FFF2-40B4-BE49-F238E27FC236}">
                <a16:creationId xmlns:a16="http://schemas.microsoft.com/office/drawing/2014/main" id="{9C39BF9F-1CEB-1D51-2F28-71F98B10A5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120" y="707571"/>
            <a:ext cx="4188823" cy="5410200"/>
          </a:xfrm>
          <a:prstGeom prst="rect">
            <a:avLst/>
          </a:prstGeom>
        </p:spPr>
      </p:pic>
      <p:pic>
        <p:nvPicPr>
          <p:cNvPr id="3" name="Picture 2" descr="A person and person sitting in chairs&#10;&#10;AI-generated content may be incorrect.">
            <a:extLst>
              <a:ext uri="{FF2B5EF4-FFF2-40B4-BE49-F238E27FC236}">
                <a16:creationId xmlns:a16="http://schemas.microsoft.com/office/drawing/2014/main" id="{671325B3-D6FC-5EC3-68D4-D4E7753256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1424" y="1850571"/>
            <a:ext cx="4410456" cy="3287485"/>
          </a:xfrm>
          <a:prstGeom prst="rect">
            <a:avLst/>
          </a:prstGeom>
        </p:spPr>
      </p:pic>
      <p:sp>
        <p:nvSpPr>
          <p:cNvPr id="9" name="TextBox 8">
            <a:extLst>
              <a:ext uri="{FF2B5EF4-FFF2-40B4-BE49-F238E27FC236}">
                <a16:creationId xmlns:a16="http://schemas.microsoft.com/office/drawing/2014/main" id="{0133CFB9-39B3-C70B-7443-9262919C19C3}"/>
              </a:ext>
            </a:extLst>
          </p:cNvPr>
          <p:cNvSpPr txBox="1"/>
          <p:nvPr/>
        </p:nvSpPr>
        <p:spPr>
          <a:xfrm>
            <a:off x="2100087" y="5573332"/>
            <a:ext cx="6097712"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SHAME BOY</a:t>
            </a:r>
            <a:endParaRPr lang="en-CA" dirty="0">
              <a:solidFill>
                <a:schemeClr val="bg1"/>
              </a:solidFill>
            </a:endParaRPr>
          </a:p>
        </p:txBody>
      </p:sp>
      <p:sp>
        <p:nvSpPr>
          <p:cNvPr id="13" name="TextBox 12">
            <a:extLst>
              <a:ext uri="{FF2B5EF4-FFF2-40B4-BE49-F238E27FC236}">
                <a16:creationId xmlns:a16="http://schemas.microsoft.com/office/drawing/2014/main" id="{5443D64B-BDA3-AEB1-AE02-9752E663C15A}"/>
              </a:ext>
            </a:extLst>
          </p:cNvPr>
          <p:cNvSpPr txBox="1"/>
          <p:nvPr/>
        </p:nvSpPr>
        <p:spPr>
          <a:xfrm>
            <a:off x="8217489" y="5312619"/>
            <a:ext cx="2240554"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FIXER/THERAPIST</a:t>
            </a:r>
            <a:endParaRPr lang="en-CA" dirty="0"/>
          </a:p>
        </p:txBody>
      </p:sp>
    </p:spTree>
    <p:extLst>
      <p:ext uri="{BB962C8B-B14F-4D97-AF65-F5344CB8AC3E}">
        <p14:creationId xmlns:p14="http://schemas.microsoft.com/office/powerpoint/2010/main" val="368411593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A36E6C-E249-6178-E3C1-3D99D41FEF57}"/>
              </a:ext>
            </a:extLst>
          </p:cNvPr>
          <p:cNvSpPr txBox="1"/>
          <p:nvPr/>
        </p:nvSpPr>
        <p:spPr>
          <a:xfrm>
            <a:off x="0" y="108170"/>
            <a:ext cx="11969393" cy="6555641"/>
          </a:xfrm>
          <a:prstGeom prst="rect">
            <a:avLst/>
          </a:prstGeom>
          <a:noFill/>
        </p:spPr>
        <p:txBody>
          <a:bodyPr wrap="square">
            <a:spAutoFit/>
          </a:bodyPr>
          <a:lstStyle/>
          <a:p>
            <a:pPr marL="342900" indent="-342900">
              <a:buFont typeface="Arial" panose="020B0604020202020204" pitchFamily="34" charset="0"/>
              <a:buChar char="•"/>
            </a:pPr>
            <a:r>
              <a:rPr lang="en-US" sz="2000" dirty="0">
                <a:solidFill>
                  <a:srgbClr val="FFFFFF"/>
                </a:solidFill>
                <a:latin typeface="Arial" panose="020B0604020202020204" pitchFamily="34" charset="0"/>
              </a:rPr>
              <a:t>You can use this same approach to find and explore other parts of yourself.</a:t>
            </a:r>
          </a:p>
          <a:p>
            <a:pPr marL="342900" indent="-342900">
              <a:buFont typeface="Arial" panose="020B0604020202020204" pitchFamily="34" charset="0"/>
              <a:buChar char="•"/>
            </a:pPr>
            <a:r>
              <a:rPr lang="en-US" sz="2000" dirty="0">
                <a:solidFill>
                  <a:srgbClr val="FFFFFF"/>
                </a:solidFill>
                <a:latin typeface="Arial" panose="020B0604020202020204" pitchFamily="34" charset="0"/>
              </a:rPr>
              <a:t>In my “personal evolving IFS map” I include prominent parts whose initial exploration I do not demonstrate in this presentation. They are the road runner, the intellectualizer, cafeteria boy, the standoffish withdrawer and the overachiever. </a:t>
            </a:r>
          </a:p>
          <a:p>
            <a:pPr marL="342900" indent="-342900">
              <a:buFont typeface="Arial" panose="020B0604020202020204" pitchFamily="34" charset="0"/>
              <a:buChar char="•"/>
            </a:pPr>
            <a:endParaRPr lang="en-US" sz="2000" dirty="0">
              <a:solidFill>
                <a:srgbClr val="FFFFFF"/>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Road runner- The roadrunner is my ADHD manager. It bears the cultural burdens of our hyperactive, immediate gratification, digitally wired, Tik Tok society. It's easily distracted with a very short attention span. It seeks entertainment and is easily bored. It is left hemisphere based and it blocks my access to a right hemisphere connected holistic way of paying attention to the world.</a:t>
            </a: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intellectualizer-the intellectualizer is another manager. It is a thinker and is dissociated from emotions. It takes up a lot of room in my self system. It is related to my avoidant attachment and minimizes emotions.</a:t>
            </a: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Lone cafeteria boy -</a:t>
            </a:r>
            <a:r>
              <a:rPr lang="en-US" sz="2000" b="0" i="0" dirty="0">
                <a:solidFill>
                  <a:srgbClr val="222222"/>
                </a:solidFill>
                <a:effectLst/>
                <a:latin typeface="Arial" panose="020B0604020202020204" pitchFamily="34" charset="0"/>
              </a:rPr>
              <a:t> </a:t>
            </a:r>
            <a:r>
              <a:rPr lang="en-US" sz="2000" dirty="0">
                <a:solidFill>
                  <a:srgbClr val="222222"/>
                </a:solidFill>
                <a:latin typeface="Arial" panose="020B0604020202020204" pitchFamily="34" charset="0"/>
              </a:rPr>
              <a:t> </a:t>
            </a:r>
            <a:r>
              <a:rPr lang="en-US" sz="2000" dirty="0">
                <a:latin typeface="Arial" panose="020B0604020202020204" pitchFamily="34" charset="0"/>
              </a:rPr>
              <a:t>I was 11 years old when I immigrated to Canada from Portugal. In Portugal I had my grandparents and extended family to buffer me from my parents’ mental health issues and marital discord. Arriving in Canada I was thrown into a new school system, didn’t speak the English or French, knew no one, had no extended family, and experienced economic duress. (our family of three lived on my father’s salary as a dishwasher in a hotel which in the 1970s was doable). I was unfamiliar with the Canadian youth culture and felt out of place both at school and at home. School lunches were one of the most painful parts of my day</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151669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2128AF-0DF3-D7CC-86CF-8A8198C5903D}"/>
              </a:ext>
            </a:extLst>
          </p:cNvPr>
          <p:cNvSpPr txBox="1"/>
          <p:nvPr/>
        </p:nvSpPr>
        <p:spPr>
          <a:xfrm>
            <a:off x="-54429" y="0"/>
            <a:ext cx="12192000" cy="2954655"/>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rPr>
              <a:t>I sat at the edge of the cafeteria where hardly anyone else sat at a table by myself. Everyone else sat with friends. I developed severe anxiety which manifested mostly at lunch time. After a while rather than sit by myself in the cafeteria I began to hide in a remote unused room during lunch hour. </a:t>
            </a:r>
            <a:r>
              <a:rPr lang="en-US" sz="2400" dirty="0">
                <a:latin typeface="Arial" panose="020B0604020202020204" pitchFamily="34" charset="0"/>
                <a:cs typeface="Arial" panose="020B0604020202020204" pitchFamily="34" charset="0"/>
              </a:rPr>
              <a:t>I felt humiliated, isolated, disconnected, and ashamed. I thought “I don’t belong.” “I’m different.” “There’s something wrong with me.” “Other families are normal, mine is not.” From shame I told lies about myself and family trying to make us look ok. </a:t>
            </a:r>
          </a:p>
          <a:p>
            <a:r>
              <a:rPr lang="en-US" sz="1800" dirty="0">
                <a:latin typeface="Arial" panose="020B0604020202020204" pitchFamily="34" charset="0"/>
                <a:cs typeface="Arial" panose="020B0604020202020204" pitchFamily="34" charset="0"/>
              </a:rPr>
              <a:t>   </a:t>
            </a:r>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9148830"/>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C8175A-6769-8064-E327-747D79361E73}"/>
              </a:ext>
            </a:extLst>
          </p:cNvPr>
          <p:cNvSpPr txBox="1"/>
          <p:nvPr/>
        </p:nvSpPr>
        <p:spPr>
          <a:xfrm>
            <a:off x="82194" y="0"/>
            <a:ext cx="12192000" cy="6555641"/>
          </a:xfrm>
          <a:prstGeom prst="rect">
            <a:avLst/>
          </a:prstGeom>
          <a:noFill/>
        </p:spPr>
        <p:txBody>
          <a:bodyPr wrap="square">
            <a:sp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I</a:t>
            </a:r>
            <a:r>
              <a:rPr lang="en-US" sz="2000" b="0" i="0" dirty="0">
                <a:effectLst/>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f</a:t>
            </a:r>
            <a:r>
              <a:rPr lang="en-US" sz="2000" b="0" i="0" dirty="0">
                <a:effectLst/>
                <a:latin typeface="Arial" panose="020B0604020202020204" pitchFamily="34" charset="0"/>
                <a:cs typeface="Arial" panose="020B0604020202020204" pitchFamily="34" charset="0"/>
              </a:rPr>
              <a:t>elt humiliated, isolated, disconnected, and ashamed. After a while to avoid the pain of being visibly alone I started having lunch in an unused bathroom. I thought “I don’t belong.” “I’m different.” “There’s something wrong with me.” “Other families are normal, mine is not.” From shame I told lies about myself and family.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standoffish withdrawer-  lone cafeteria boy’s protector is the standoffish withdrawer.</a:t>
            </a:r>
            <a:r>
              <a:rPr lang="en-US" sz="2000" b="0" i="0" dirty="0">
                <a:effectLst/>
                <a:latin typeface="Arial" panose="020B0604020202020204" pitchFamily="34" charset="0"/>
              </a:rPr>
              <a:t> This part is often activated when I’m in unfamiliar social situations. I become withdrawn and avoid contact unless necessary. I don’t engage with others for fear of being judged and rejected as I was in high school. I don't participate. This manager pulls me back, discourages social engagement, leaves early, and avoids connection. It believes that “It’s safer to not try than to try and be rejected.” It is </a:t>
            </a:r>
            <a:r>
              <a:rPr lang="en-US" sz="2000" dirty="0">
                <a:latin typeface="Arial" panose="020B0604020202020204" pitchFamily="34" charset="0"/>
              </a:rPr>
              <a:t>c</a:t>
            </a:r>
            <a:r>
              <a:rPr lang="en-US" sz="2000" b="0" i="0" dirty="0">
                <a:effectLst/>
                <a:latin typeface="Arial" panose="020B0604020202020204" pitchFamily="34" charset="0"/>
              </a:rPr>
              <a:t>ool, and aloof or dismissive on the surface, but </a:t>
            </a:r>
            <a:r>
              <a:rPr lang="en-US" sz="2000" dirty="0">
                <a:latin typeface="Arial" panose="020B0604020202020204" pitchFamily="34" charset="0"/>
              </a:rPr>
              <a:t>that is protecting the self from lone cafeteria’s boy’s deep longing to belong but fear of rejection and humiliation. The standoffish withdrawer</a:t>
            </a:r>
            <a:r>
              <a:rPr lang="en-US" sz="2000" b="0" i="0" dirty="0">
                <a:effectLst/>
                <a:latin typeface="Arial" panose="020B0604020202020204" pitchFamily="34" charset="0"/>
              </a:rPr>
              <a:t> doesn’t want me to feel that pain again.</a:t>
            </a:r>
          </a:p>
          <a:p>
            <a:pPr marL="342900" indent="-342900">
              <a:buFont typeface="Arial" panose="020B0604020202020204" pitchFamily="34" charset="0"/>
              <a:buChar char="•"/>
            </a:pPr>
            <a:r>
              <a:rPr lang="en-US" sz="2000" b="0" i="0" dirty="0">
                <a:effectLst/>
                <a:latin typeface="Arial" panose="020B0604020202020204" pitchFamily="34" charset="0"/>
              </a:rPr>
              <a:t>The lost teenager- </a:t>
            </a:r>
            <a:r>
              <a:rPr lang="en-US" sz="2000" dirty="0">
                <a:latin typeface="Arial" panose="020B0604020202020204" pitchFamily="34" charset="0"/>
              </a:rPr>
              <a:t>My parents chronic conflict got worse over time. From ages 15 to 18 I felt anxious, depressed and lost. Home was a place of constant conflict and fear. There was no emotional intimacy. School was barely tolerable. I had panic attacks. I didn’t do any school related work beyond the bare minimum and my grades reflected that. Then my mother moved to from Montreal to Toronto and my father started dating and spent most of his time with a girlfriend. They went out for supper every night. I started Junior college while working full time as a waiter, a job I’d gotten over the summer. In my first semester failed all but one of all my courses and was on academic probation. My father was totally absent physically and emotionally. He didn’t buy groceries or give me money to do so. </a:t>
            </a:r>
            <a:r>
              <a:rPr lang="en-US" sz="2000" dirty="0">
                <a:latin typeface="Arial" panose="020B0604020202020204" pitchFamily="34" charset="0"/>
                <a:cs typeface="Arial" panose="020B0604020202020204" pitchFamily="34" charset="0"/>
              </a:rPr>
              <a:t>I hit rock bottom and became alarmed about where my life was heading. </a:t>
            </a:r>
            <a:endParaRPr lang="en-CA" sz="20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4ECB911-C743-B0BB-C19D-2220BC670672}"/>
              </a:ext>
            </a:extLst>
          </p:cNvPr>
          <p:cNvGraphicFramePr>
            <a:graphicFrameLocks noGrp="1"/>
          </p:cNvGraphicFramePr>
          <p:nvPr/>
        </p:nvGraphicFramePr>
        <p:xfrm>
          <a:off x="4086404" y="2197542"/>
          <a:ext cx="5765800" cy="365760"/>
        </p:xfrm>
        <a:graphic>
          <a:graphicData uri="http://schemas.openxmlformats.org/drawingml/2006/table">
            <a:tbl>
              <a:tblPr/>
              <a:tblGrid>
                <a:gridCol w="279400">
                  <a:extLst>
                    <a:ext uri="{9D8B030D-6E8A-4147-A177-3AD203B41FA5}">
                      <a16:colId xmlns:a16="http://schemas.microsoft.com/office/drawing/2014/main" val="861707812"/>
                    </a:ext>
                  </a:extLst>
                </a:gridCol>
                <a:gridCol w="5486400">
                  <a:extLst>
                    <a:ext uri="{9D8B030D-6E8A-4147-A177-3AD203B41FA5}">
                      <a16:colId xmlns:a16="http://schemas.microsoft.com/office/drawing/2014/main" val="2892487993"/>
                    </a:ext>
                  </a:extLst>
                </a:gridCol>
              </a:tblGrid>
              <a:tr h="0">
                <a:tc>
                  <a:txBody>
                    <a:bodyPr/>
                    <a:lstStyle/>
                    <a:p>
                      <a:pPr fontAlgn="t"/>
                      <a:endParaRPr lang="en-CA">
                        <a:effectLst/>
                      </a:endParaRPr>
                    </a:p>
                  </a:txBody>
                  <a:tcPr marL="101600" marR="101600">
                    <a:lnL>
                      <a:noFill/>
                    </a:lnL>
                    <a:lnR>
                      <a:noFill/>
                    </a:lnR>
                    <a:lnT>
                      <a:noFill/>
                    </a:lnT>
                    <a:lnB>
                      <a:noFill/>
                    </a:lnB>
                    <a:noFill/>
                  </a:tcPr>
                </a:tc>
                <a:tc>
                  <a:txBody>
                    <a:bodyPr/>
                    <a:lstStyle/>
                    <a:p>
                      <a:pPr>
                        <a:lnSpc>
                          <a:spcPts val="1500"/>
                        </a:lnSpc>
                        <a:buNone/>
                      </a:pPr>
                      <a:endParaRPr lang="en-CA" dirty="0">
                        <a:solidFill>
                          <a:srgbClr val="222222"/>
                        </a:solidFill>
                        <a:effectLst/>
                      </a:endParaRPr>
                    </a:p>
                  </a:txBody>
                  <a:tcPr anchor="ctr">
                    <a:lnL>
                      <a:noFill/>
                    </a:lnL>
                    <a:lnR>
                      <a:noFill/>
                    </a:lnR>
                    <a:lnT>
                      <a:noFill/>
                    </a:lnT>
                    <a:lnB>
                      <a:noFill/>
                    </a:lnB>
                    <a:noFill/>
                  </a:tcPr>
                </a:tc>
                <a:extLst>
                  <a:ext uri="{0D108BD9-81ED-4DB2-BD59-A6C34878D82A}">
                    <a16:rowId xmlns:a16="http://schemas.microsoft.com/office/drawing/2014/main" val="2806767292"/>
                  </a:ext>
                </a:extLst>
              </a:tr>
            </a:tbl>
          </a:graphicData>
        </a:graphic>
      </p:graphicFrame>
    </p:spTree>
    <p:extLst>
      <p:ext uri="{BB962C8B-B14F-4D97-AF65-F5344CB8AC3E}">
        <p14:creationId xmlns:p14="http://schemas.microsoft.com/office/powerpoint/2010/main" val="163040804"/>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0442FF-C42B-1D50-ECF6-3D7893D87EA9}"/>
              </a:ext>
            </a:extLst>
          </p:cNvPr>
          <p:cNvSpPr txBox="1"/>
          <p:nvPr/>
        </p:nvSpPr>
        <p:spPr>
          <a:xfrm>
            <a:off x="37672" y="112786"/>
            <a:ext cx="12192000" cy="6370975"/>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Overnight I did a 180. I put all my anger into studying and went from being on probation to getting the highest marks in every single one of my classes. People started noticing me. After school I went to my girlfriend's house. For a few years they were my family and took care of me I only left their house when it was time for bed.</a:t>
            </a:r>
          </a:p>
          <a:p>
            <a:pPr marL="342900" indent="-3429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The overachiever- </a:t>
            </a:r>
            <a:r>
              <a:rPr lang="en-US" sz="2400" b="0" i="0" dirty="0">
                <a:effectLst/>
                <a:latin typeface="Arial" panose="020B0604020202020204" pitchFamily="34" charset="0"/>
                <a:cs typeface="Arial" panose="020B0604020202020204" pitchFamily="34" charset="0"/>
              </a:rPr>
              <a:t>The lost </a:t>
            </a:r>
            <a:r>
              <a:rPr lang="en-US" sz="2400" dirty="0">
                <a:latin typeface="Arial" panose="020B0604020202020204" pitchFamily="34" charset="0"/>
                <a:cs typeface="Arial" panose="020B0604020202020204" pitchFamily="34" charset="0"/>
              </a:rPr>
              <a:t>teenager</a:t>
            </a:r>
            <a:r>
              <a:rPr lang="en-US" sz="2400" b="0" i="0" dirty="0">
                <a:effectLst/>
                <a:latin typeface="Arial" panose="020B0604020202020204" pitchFamily="34" charset="0"/>
                <a:cs typeface="Arial" panose="020B0604020202020204" pitchFamily="34" charset="0"/>
              </a:rPr>
              <a:t> was an underachiever. He was getting nowhere. The overachiever discovered that by working very hard, he would be rewarded. The overachiever seems like a good part, but it can </a:t>
            </a:r>
            <a:r>
              <a:rPr lang="en-US" sz="2400" dirty="0">
                <a:latin typeface="Arial" panose="020B0604020202020204" pitchFamily="34" charset="0"/>
                <a:cs typeface="Arial" panose="020B0604020202020204" pitchFamily="34" charset="0"/>
              </a:rPr>
              <a:t>compulsively overwork without much joy.</a:t>
            </a:r>
            <a:r>
              <a:rPr lang="en-US" sz="2400" b="0" i="0" dirty="0">
                <a:effectLst/>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 The overachiever is like a heroic sibling to the intellectualizer, but more action-oriented. Where the intellectualizer retreats into thought, the overachiever pushes into doing. Its message is “I will prove my worth. I will never be vulnerable again. I will be seen, valued, safe.” This  comes at a cost: exhaustion, perfectionism, disconnection from joy. The fuel it runs on is the fear of slipping back into the chaos and invisibility that shaped that lost teenager.</a:t>
            </a:r>
            <a:br>
              <a:rPr lang="en-US" sz="1800" dirty="0"/>
            </a:br>
            <a:br>
              <a:rPr lang="en-US" sz="1800" dirty="0"/>
            </a:br>
            <a:br>
              <a:rPr lang="en-US" sz="1800" dirty="0"/>
            </a:br>
            <a:br>
              <a:rPr lang="en-US" sz="1800" dirty="0"/>
            </a:br>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2569422"/>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looking at a crystal ball&#10;&#10;AI-generated content may be incorrect.">
            <a:extLst>
              <a:ext uri="{FF2B5EF4-FFF2-40B4-BE49-F238E27FC236}">
                <a16:creationId xmlns:a16="http://schemas.microsoft.com/office/drawing/2014/main" id="{2433A23F-5FB1-5893-94DB-89424FE2CC0B}"/>
              </a:ext>
            </a:extLst>
          </p:cNvPr>
          <p:cNvPicPr>
            <a:picLocks noChangeAspect="1"/>
          </p:cNvPicPr>
          <p:nvPr/>
        </p:nvPicPr>
        <p:blipFill>
          <a:blip r:embed="rId2">
            <a:extLst>
              <a:ext uri="{28A0092B-C50C-407E-A947-70E740481C1C}">
                <a14:useLocalDpi xmlns:a14="http://schemas.microsoft.com/office/drawing/2010/main" val="0"/>
              </a:ext>
            </a:extLst>
          </a:blip>
          <a:srcRect l="4519" r="1984" b="2"/>
          <a:stretch/>
        </p:blipFill>
        <p:spPr>
          <a:xfrm>
            <a:off x="643467" y="643467"/>
            <a:ext cx="5130799" cy="5571066"/>
          </a:xfrm>
          <a:prstGeom prst="rect">
            <a:avLst/>
          </a:prstGeom>
        </p:spPr>
      </p:pic>
      <p:pic>
        <p:nvPicPr>
          <p:cNvPr id="2" name="Picture 1" descr="Cartoon character running away from a bomb&#10;&#10;AI-generated content may be incorrect.">
            <a:extLst>
              <a:ext uri="{FF2B5EF4-FFF2-40B4-BE49-F238E27FC236}">
                <a16:creationId xmlns:a16="http://schemas.microsoft.com/office/drawing/2014/main" id="{9D772FF8-1F29-158C-ED6D-3288D08140E2}"/>
              </a:ext>
            </a:extLst>
          </p:cNvPr>
          <p:cNvPicPr>
            <a:picLocks noChangeAspect="1"/>
          </p:cNvPicPr>
          <p:nvPr/>
        </p:nvPicPr>
        <p:blipFill>
          <a:blip r:embed="rId3">
            <a:extLst>
              <a:ext uri="{28A0092B-C50C-407E-A947-70E740481C1C}">
                <a14:useLocalDpi xmlns:a14="http://schemas.microsoft.com/office/drawing/2010/main" val="0"/>
              </a:ext>
            </a:extLst>
          </a:blip>
          <a:srcRect l="10199" r="29479" b="2"/>
          <a:stretch/>
        </p:blipFill>
        <p:spPr>
          <a:xfrm>
            <a:off x="6423321" y="643467"/>
            <a:ext cx="5130799" cy="5571066"/>
          </a:xfrm>
          <a:prstGeom prst="rect">
            <a:avLst/>
          </a:prstGeom>
        </p:spPr>
      </p:pic>
    </p:spTree>
    <p:extLst>
      <p:ext uri="{BB962C8B-B14F-4D97-AF65-F5344CB8AC3E}">
        <p14:creationId xmlns:p14="http://schemas.microsoft.com/office/powerpoint/2010/main" val="88172324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hild sitting at a table in a classroom&#10;&#10;AI-generated content may be incorrect.">
            <a:extLst>
              <a:ext uri="{FF2B5EF4-FFF2-40B4-BE49-F238E27FC236}">
                <a16:creationId xmlns:a16="http://schemas.microsoft.com/office/drawing/2014/main" id="{499057D7-9FB6-82D2-2FB6-0D2A00D87AF8}"/>
              </a:ext>
            </a:extLst>
          </p:cNvPr>
          <p:cNvPicPr>
            <a:picLocks noChangeAspect="1"/>
          </p:cNvPicPr>
          <p:nvPr/>
        </p:nvPicPr>
        <p:blipFill>
          <a:blip r:embed="rId2"/>
          <a:srcRect l="27694" r="3944" b="-2"/>
          <a:stretch/>
        </p:blipFill>
        <p:spPr>
          <a:xfrm>
            <a:off x="643466" y="819576"/>
            <a:ext cx="5371059" cy="5244501"/>
          </a:xfrm>
          <a:prstGeom prst="rect">
            <a:avLst/>
          </a:prstGeom>
        </p:spPr>
      </p:pic>
      <p:pic>
        <p:nvPicPr>
          <p:cNvPr id="5" name="Picture 4" descr="A person standing next to a brick wall&#10;&#10;AI-generated content may be incorrect.">
            <a:extLst>
              <a:ext uri="{FF2B5EF4-FFF2-40B4-BE49-F238E27FC236}">
                <a16:creationId xmlns:a16="http://schemas.microsoft.com/office/drawing/2014/main" id="{E546DF76-D4AA-E848-B1F3-565527233B01}"/>
              </a:ext>
            </a:extLst>
          </p:cNvPr>
          <p:cNvPicPr>
            <a:picLocks noChangeAspect="1"/>
          </p:cNvPicPr>
          <p:nvPr/>
        </p:nvPicPr>
        <p:blipFill>
          <a:blip r:embed="rId3"/>
          <a:srcRect r="-3" b="2344"/>
          <a:stretch/>
        </p:blipFill>
        <p:spPr>
          <a:xfrm>
            <a:off x="6175392" y="819576"/>
            <a:ext cx="5370573" cy="5244501"/>
          </a:xfrm>
          <a:prstGeom prst="rect">
            <a:avLst/>
          </a:prstGeom>
        </p:spPr>
      </p:pic>
    </p:spTree>
    <p:extLst>
      <p:ext uri="{BB962C8B-B14F-4D97-AF65-F5344CB8AC3E}">
        <p14:creationId xmlns:p14="http://schemas.microsoft.com/office/powerpoint/2010/main" val="4123755006"/>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itting at a desk with a computer&#10;&#10;AI-generated content may be incorrect.">
            <a:extLst>
              <a:ext uri="{FF2B5EF4-FFF2-40B4-BE49-F238E27FC236}">
                <a16:creationId xmlns:a16="http://schemas.microsoft.com/office/drawing/2014/main" id="{42A841BD-0C24-CD46-F7FC-07358B6E8623}"/>
              </a:ext>
            </a:extLst>
          </p:cNvPr>
          <p:cNvPicPr>
            <a:picLocks noChangeAspect="1"/>
          </p:cNvPicPr>
          <p:nvPr/>
        </p:nvPicPr>
        <p:blipFill>
          <a:blip r:embed="rId2"/>
          <a:stretch>
            <a:fillRect/>
          </a:stretch>
        </p:blipFill>
        <p:spPr>
          <a:xfrm>
            <a:off x="3472466" y="819576"/>
            <a:ext cx="5244501" cy="5244501"/>
          </a:xfrm>
          <a:prstGeom prst="rect">
            <a:avLst/>
          </a:prstGeom>
        </p:spPr>
      </p:pic>
    </p:spTree>
    <p:extLst>
      <p:ext uri="{BB962C8B-B14F-4D97-AF65-F5344CB8AC3E}">
        <p14:creationId xmlns:p14="http://schemas.microsoft.com/office/powerpoint/2010/main" val="3526213362"/>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4514C6-DB00-29B1-02F2-57784D53FA07}"/>
              </a:ext>
            </a:extLst>
          </p:cNvPr>
          <p:cNvSpPr txBox="1"/>
          <p:nvPr/>
        </p:nvSpPr>
        <p:spPr>
          <a:xfrm>
            <a:off x="7512935" y="572055"/>
            <a:ext cx="2045183"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EXILES</a:t>
            </a:r>
            <a:endParaRPr lang="en-CA" sz="2800" dirty="0"/>
          </a:p>
        </p:txBody>
      </p:sp>
      <p:pic>
        <p:nvPicPr>
          <p:cNvPr id="4" name="Picture 3" descr="A person in armor holding a sword and shield&#10;&#10;AI-generated content may be incorrect.">
            <a:extLst>
              <a:ext uri="{FF2B5EF4-FFF2-40B4-BE49-F238E27FC236}">
                <a16:creationId xmlns:a16="http://schemas.microsoft.com/office/drawing/2014/main" id="{CB04A43B-F7D0-79FE-6895-EAE5992485FF}"/>
              </a:ext>
            </a:extLst>
          </p:cNvPr>
          <p:cNvPicPr>
            <a:picLocks noChangeAspect="1"/>
          </p:cNvPicPr>
          <p:nvPr/>
        </p:nvPicPr>
        <p:blipFill>
          <a:blip r:embed="rId2"/>
          <a:stretch>
            <a:fillRect/>
          </a:stretch>
        </p:blipFill>
        <p:spPr>
          <a:xfrm>
            <a:off x="510030" y="4186951"/>
            <a:ext cx="1852773" cy="2424828"/>
          </a:xfrm>
          <a:prstGeom prst="rect">
            <a:avLst/>
          </a:prstGeom>
        </p:spPr>
      </p:pic>
      <p:pic>
        <p:nvPicPr>
          <p:cNvPr id="5" name="Picture 4" descr="A child sitting on the floor&#10;&#10;AI-generated content may be incorrect.">
            <a:extLst>
              <a:ext uri="{FF2B5EF4-FFF2-40B4-BE49-F238E27FC236}">
                <a16:creationId xmlns:a16="http://schemas.microsoft.com/office/drawing/2014/main" id="{3EFED9F9-EBFB-867F-F770-7B6C34678F6F}"/>
              </a:ext>
            </a:extLst>
          </p:cNvPr>
          <p:cNvPicPr>
            <a:picLocks noChangeAspect="1"/>
          </p:cNvPicPr>
          <p:nvPr/>
        </p:nvPicPr>
        <p:blipFill>
          <a:blip r:embed="rId3"/>
          <a:stretch>
            <a:fillRect/>
          </a:stretch>
        </p:blipFill>
        <p:spPr>
          <a:xfrm>
            <a:off x="7387155" y="1135035"/>
            <a:ext cx="2170963" cy="2256910"/>
          </a:xfrm>
          <a:prstGeom prst="rect">
            <a:avLst/>
          </a:prstGeom>
        </p:spPr>
      </p:pic>
      <p:sp>
        <p:nvSpPr>
          <p:cNvPr id="7" name="TextBox 6">
            <a:extLst>
              <a:ext uri="{FF2B5EF4-FFF2-40B4-BE49-F238E27FC236}">
                <a16:creationId xmlns:a16="http://schemas.microsoft.com/office/drawing/2014/main" id="{96C5D275-4DF9-878E-45CB-918F371192FF}"/>
              </a:ext>
            </a:extLst>
          </p:cNvPr>
          <p:cNvSpPr txBox="1"/>
          <p:nvPr/>
        </p:nvSpPr>
        <p:spPr>
          <a:xfrm>
            <a:off x="582144" y="6212355"/>
            <a:ext cx="1852773" cy="276999"/>
          </a:xfrm>
          <a:prstGeom prst="rect">
            <a:avLst/>
          </a:prstGeom>
          <a:noFill/>
        </p:spPr>
        <p:txBody>
          <a:bodyPr wrap="square">
            <a:spAutoFit/>
          </a:bodyPr>
          <a:lstStyle/>
          <a:p>
            <a:r>
              <a:rPr lang="en-US" sz="1200" b="0" i="0" dirty="0">
                <a:effectLst/>
                <a:latin typeface="Arial" panose="020B0604020202020204" pitchFamily="34" charset="0"/>
              </a:rPr>
              <a:t>THE LONE WARRIOR </a:t>
            </a:r>
            <a:endParaRPr lang="en-CA" sz="1200" dirty="0"/>
          </a:p>
        </p:txBody>
      </p:sp>
      <p:sp>
        <p:nvSpPr>
          <p:cNvPr id="9" name="TextBox 8">
            <a:extLst>
              <a:ext uri="{FF2B5EF4-FFF2-40B4-BE49-F238E27FC236}">
                <a16:creationId xmlns:a16="http://schemas.microsoft.com/office/drawing/2014/main" id="{772D0FAB-B568-B83D-28BD-04CEEFF3AA15}"/>
              </a:ext>
            </a:extLst>
          </p:cNvPr>
          <p:cNvSpPr txBox="1"/>
          <p:nvPr/>
        </p:nvSpPr>
        <p:spPr>
          <a:xfrm>
            <a:off x="7837512" y="3026766"/>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sp>
        <p:nvSpPr>
          <p:cNvPr id="11" name="TextBox 10">
            <a:extLst>
              <a:ext uri="{FF2B5EF4-FFF2-40B4-BE49-F238E27FC236}">
                <a16:creationId xmlns:a16="http://schemas.microsoft.com/office/drawing/2014/main" id="{7B4A5FAB-D9FC-4A3B-26CD-0D3CF57F0B74}"/>
              </a:ext>
            </a:extLst>
          </p:cNvPr>
          <p:cNvSpPr txBox="1"/>
          <p:nvPr/>
        </p:nvSpPr>
        <p:spPr>
          <a:xfrm>
            <a:off x="1508530" y="600232"/>
            <a:ext cx="1430675"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SELF</a:t>
            </a:r>
            <a:r>
              <a:rPr lang="en-US" sz="2800" dirty="0">
                <a:solidFill>
                  <a:srgbClr val="222222"/>
                </a:solidFill>
                <a:latin typeface="Arial" panose="020B0604020202020204" pitchFamily="34" charset="0"/>
              </a:rPr>
              <a:t> </a:t>
            </a:r>
            <a:endParaRPr lang="en-CA" sz="2800" dirty="0"/>
          </a:p>
        </p:txBody>
      </p:sp>
      <p:pic>
        <p:nvPicPr>
          <p:cNvPr id="12" name="Picture 11" descr="A group of people looking at a person walking in the woods&#10;&#10;AI-generated content may be incorrect.">
            <a:extLst>
              <a:ext uri="{FF2B5EF4-FFF2-40B4-BE49-F238E27FC236}">
                <a16:creationId xmlns:a16="http://schemas.microsoft.com/office/drawing/2014/main" id="{53375C3D-F73C-293F-137B-72BBC9E36D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881" y="1113232"/>
            <a:ext cx="3003732" cy="2256910"/>
          </a:xfrm>
          <a:prstGeom prst="rect">
            <a:avLst/>
          </a:prstGeom>
        </p:spPr>
      </p:pic>
      <p:pic>
        <p:nvPicPr>
          <p:cNvPr id="2" name="Picture 1" descr="A person and child sitting at a table&#10;&#10;AI-generated content may be incorrect.">
            <a:extLst>
              <a:ext uri="{FF2B5EF4-FFF2-40B4-BE49-F238E27FC236}">
                <a16:creationId xmlns:a16="http://schemas.microsoft.com/office/drawing/2014/main" id="{600D58CC-B30C-8F19-2E2B-7711B24343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38486" y="1123452"/>
            <a:ext cx="2170963" cy="2256910"/>
          </a:xfrm>
          <a:prstGeom prst="rect">
            <a:avLst/>
          </a:prstGeom>
        </p:spPr>
      </p:pic>
      <p:sp>
        <p:nvSpPr>
          <p:cNvPr id="8" name="TextBox 7">
            <a:extLst>
              <a:ext uri="{FF2B5EF4-FFF2-40B4-BE49-F238E27FC236}">
                <a16:creationId xmlns:a16="http://schemas.microsoft.com/office/drawing/2014/main" id="{E89A34B4-F01A-91C6-18B4-9C488AC43FBC}"/>
              </a:ext>
            </a:extLst>
          </p:cNvPr>
          <p:cNvSpPr txBox="1"/>
          <p:nvPr/>
        </p:nvSpPr>
        <p:spPr>
          <a:xfrm>
            <a:off x="4472683" y="3650416"/>
            <a:ext cx="6226138"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a:t>
            </a:r>
            <a:r>
              <a:rPr lang="en-US" sz="2800" dirty="0">
                <a:solidFill>
                  <a:srgbClr val="222222"/>
                </a:solidFill>
                <a:latin typeface="Arial" panose="020B0604020202020204" pitchFamily="34" charset="0"/>
              </a:rPr>
              <a:t>PROTECTORS</a:t>
            </a:r>
            <a:endParaRPr lang="en-CA" sz="2800" dirty="0"/>
          </a:p>
        </p:txBody>
      </p:sp>
      <p:pic>
        <p:nvPicPr>
          <p:cNvPr id="10" name="Picture 9" descr="A person and person sitting in chairs&#10;&#10;AI-generated content may be incorrect.">
            <a:extLst>
              <a:ext uri="{FF2B5EF4-FFF2-40B4-BE49-F238E27FC236}">
                <a16:creationId xmlns:a16="http://schemas.microsoft.com/office/drawing/2014/main" id="{C5F6AD87-A8C8-7F06-06D5-FDB190E035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21397" y="4270910"/>
            <a:ext cx="3102571" cy="2256910"/>
          </a:xfrm>
          <a:prstGeom prst="rect">
            <a:avLst/>
          </a:prstGeom>
        </p:spPr>
      </p:pic>
      <p:sp>
        <p:nvSpPr>
          <p:cNvPr id="14" name="TextBox 13">
            <a:extLst>
              <a:ext uri="{FF2B5EF4-FFF2-40B4-BE49-F238E27FC236}">
                <a16:creationId xmlns:a16="http://schemas.microsoft.com/office/drawing/2014/main" id="{DAAA9107-40B9-87D8-A771-F422A9E1C42F}"/>
              </a:ext>
            </a:extLst>
          </p:cNvPr>
          <p:cNvSpPr txBox="1"/>
          <p:nvPr/>
        </p:nvSpPr>
        <p:spPr>
          <a:xfrm>
            <a:off x="5466018" y="3043296"/>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sp>
        <p:nvSpPr>
          <p:cNvPr id="16" name="TextBox 15">
            <a:extLst>
              <a:ext uri="{FF2B5EF4-FFF2-40B4-BE49-F238E27FC236}">
                <a16:creationId xmlns:a16="http://schemas.microsoft.com/office/drawing/2014/main" id="{46AC5F6E-AD54-48E5-CE3A-DCA69CE81238}"/>
              </a:ext>
            </a:extLst>
          </p:cNvPr>
          <p:cNvSpPr txBox="1"/>
          <p:nvPr/>
        </p:nvSpPr>
        <p:spPr>
          <a:xfrm>
            <a:off x="3363879" y="6127499"/>
            <a:ext cx="167493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FIXER/THERAPIST</a:t>
            </a:r>
            <a:endParaRPr lang="en-CA" sz="1200" dirty="0"/>
          </a:p>
        </p:txBody>
      </p:sp>
      <p:pic>
        <p:nvPicPr>
          <p:cNvPr id="18" name="Picture 17" descr="Cartoon character running away from a bomb&#10;&#10;AI-generated content may be incorrect.">
            <a:extLst>
              <a:ext uri="{FF2B5EF4-FFF2-40B4-BE49-F238E27FC236}">
                <a16:creationId xmlns:a16="http://schemas.microsoft.com/office/drawing/2014/main" id="{A9CD8ECF-02BA-65EA-2EAA-B347A3FAF11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01667" y="4330500"/>
            <a:ext cx="2646192" cy="2080517"/>
          </a:xfrm>
          <a:prstGeom prst="rect">
            <a:avLst/>
          </a:prstGeom>
        </p:spPr>
      </p:pic>
      <p:sp>
        <p:nvSpPr>
          <p:cNvPr id="20" name="TextBox 19">
            <a:extLst>
              <a:ext uri="{FF2B5EF4-FFF2-40B4-BE49-F238E27FC236}">
                <a16:creationId xmlns:a16="http://schemas.microsoft.com/office/drawing/2014/main" id="{076FAF53-F0D9-C987-78A1-A3474CC4C93D}"/>
              </a:ext>
            </a:extLst>
          </p:cNvPr>
          <p:cNvSpPr txBox="1"/>
          <p:nvPr/>
        </p:nvSpPr>
        <p:spPr>
          <a:xfrm>
            <a:off x="7355671" y="4475006"/>
            <a:ext cx="1810827" cy="276999"/>
          </a:xfrm>
          <a:prstGeom prst="rect">
            <a:avLst/>
          </a:prstGeom>
          <a:noFill/>
        </p:spPr>
        <p:txBody>
          <a:bodyPr wrap="square">
            <a:spAutoFit/>
          </a:bodyPr>
          <a:lstStyle/>
          <a:p>
            <a:r>
              <a:rPr lang="en-US" sz="1200" dirty="0">
                <a:solidFill>
                  <a:schemeClr val="bg1"/>
                </a:solidFill>
                <a:latin typeface="Arial" panose="020B0604020202020204" pitchFamily="34" charset="0"/>
                <a:cs typeface="Arial" panose="020B0604020202020204" pitchFamily="34" charset="0"/>
              </a:rPr>
              <a:t>ROAD RUNNER</a:t>
            </a:r>
            <a:endParaRPr lang="en-CA" sz="1200" dirty="0">
              <a:solidFill>
                <a:schemeClr val="bg1"/>
              </a:solidFill>
            </a:endParaRPr>
          </a:p>
        </p:txBody>
      </p:sp>
      <p:sp>
        <p:nvSpPr>
          <p:cNvPr id="13" name="TextBox 12">
            <a:extLst>
              <a:ext uri="{FF2B5EF4-FFF2-40B4-BE49-F238E27FC236}">
                <a16:creationId xmlns:a16="http://schemas.microsoft.com/office/drawing/2014/main" id="{8240A2B3-C129-70A5-9BAA-A87365FEB0E7}"/>
              </a:ext>
            </a:extLst>
          </p:cNvPr>
          <p:cNvSpPr txBox="1"/>
          <p:nvPr/>
        </p:nvSpPr>
        <p:spPr>
          <a:xfrm>
            <a:off x="3817379" y="-23518"/>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EVOLVING IFS MAP</a:t>
            </a:r>
            <a:endParaRPr lang="en-CA" sz="3600" dirty="0"/>
          </a:p>
        </p:txBody>
      </p:sp>
      <p:pic>
        <p:nvPicPr>
          <p:cNvPr id="22" name="Picture 21" descr="A person looking at a crystal ball&#10;&#10;AI-generated content may be incorrect.">
            <a:extLst>
              <a:ext uri="{FF2B5EF4-FFF2-40B4-BE49-F238E27FC236}">
                <a16:creationId xmlns:a16="http://schemas.microsoft.com/office/drawing/2014/main" id="{33066210-A325-5F03-80ED-108F00CE16F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471441" y="4354869"/>
            <a:ext cx="2301645" cy="2049629"/>
          </a:xfrm>
          <a:prstGeom prst="rect">
            <a:avLst/>
          </a:prstGeom>
        </p:spPr>
      </p:pic>
      <p:sp>
        <p:nvSpPr>
          <p:cNvPr id="24" name="TextBox 23">
            <a:extLst>
              <a:ext uri="{FF2B5EF4-FFF2-40B4-BE49-F238E27FC236}">
                <a16:creationId xmlns:a16="http://schemas.microsoft.com/office/drawing/2014/main" id="{55239289-58DA-68B2-0658-CF538A49211E}"/>
              </a:ext>
            </a:extLst>
          </p:cNvPr>
          <p:cNvSpPr txBox="1"/>
          <p:nvPr/>
        </p:nvSpPr>
        <p:spPr>
          <a:xfrm>
            <a:off x="9857244" y="5994099"/>
            <a:ext cx="230164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INTELECTUALIZER</a:t>
            </a:r>
            <a:endParaRPr lang="en-CA" sz="1200" dirty="0"/>
          </a:p>
        </p:txBody>
      </p:sp>
      <p:pic>
        <p:nvPicPr>
          <p:cNvPr id="26" name="Picture 25" descr="A person sitting in a chair reading a book&#10;&#10;AI-generated content may be incorrect.">
            <a:extLst>
              <a:ext uri="{FF2B5EF4-FFF2-40B4-BE49-F238E27FC236}">
                <a16:creationId xmlns:a16="http://schemas.microsoft.com/office/drawing/2014/main" id="{23837D43-5727-98A5-0421-F494EC4F49A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915091" y="1135035"/>
            <a:ext cx="2045183" cy="2234482"/>
          </a:xfrm>
          <a:prstGeom prst="rect">
            <a:avLst/>
          </a:prstGeom>
        </p:spPr>
      </p:pic>
      <p:sp>
        <p:nvSpPr>
          <p:cNvPr id="28" name="TextBox 27">
            <a:extLst>
              <a:ext uri="{FF2B5EF4-FFF2-40B4-BE49-F238E27FC236}">
                <a16:creationId xmlns:a16="http://schemas.microsoft.com/office/drawing/2014/main" id="{5F51C446-DEB9-D4C0-95C7-44E7AE24C4E1}"/>
              </a:ext>
            </a:extLst>
          </p:cNvPr>
          <p:cNvSpPr txBox="1"/>
          <p:nvPr/>
        </p:nvSpPr>
        <p:spPr>
          <a:xfrm>
            <a:off x="9932064" y="2973074"/>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spTree>
    <p:extLst>
      <p:ext uri="{BB962C8B-B14F-4D97-AF65-F5344CB8AC3E}">
        <p14:creationId xmlns:p14="http://schemas.microsoft.com/office/powerpoint/2010/main" val="983436843"/>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E78EE2-9F34-4C98-B7FF-E125B38BBB6D}"/>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802746" y="1380350"/>
            <a:ext cx="10586507" cy="4788309"/>
          </a:xfrm>
          <a:prstGeom prst="rect">
            <a:avLst/>
          </a:prstGeom>
          <a:noFill/>
        </p:spPr>
      </p:pic>
      <p:sp>
        <p:nvSpPr>
          <p:cNvPr id="5" name="Title 4">
            <a:extLst>
              <a:ext uri="{FF2B5EF4-FFF2-40B4-BE49-F238E27FC236}">
                <a16:creationId xmlns:a16="http://schemas.microsoft.com/office/drawing/2014/main" id="{E75813B3-73C0-49BA-B017-0CE8A1CF152C}"/>
              </a:ext>
            </a:extLst>
          </p:cNvPr>
          <p:cNvSpPr>
            <a:spLocks noGrp="1"/>
          </p:cNvSpPr>
          <p:nvPr>
            <p:ph type="title" idx="4294967295"/>
          </p:nvPr>
        </p:nvSpPr>
        <p:spPr>
          <a:xfrm>
            <a:off x="2290763" y="233363"/>
            <a:ext cx="9901237" cy="1347787"/>
          </a:xfrm>
        </p:spPr>
        <p:txBody>
          <a:bodyPr>
            <a:normAutofit/>
          </a:bodyPr>
          <a:lstStyle/>
          <a:p>
            <a:r>
              <a:rPr lang="en-CA" sz="2800" dirty="0"/>
              <a:t> </a:t>
            </a:r>
            <a:r>
              <a:rPr lang="en-CA" sz="2800" dirty="0">
                <a:solidFill>
                  <a:schemeClr val="bg1"/>
                </a:solidFill>
              </a:rPr>
              <a:t>advanced targets in diary cards-part selves</a:t>
            </a:r>
          </a:p>
        </p:txBody>
      </p:sp>
      <p:sp>
        <p:nvSpPr>
          <p:cNvPr id="7" name="TextBox 6">
            <a:extLst>
              <a:ext uri="{FF2B5EF4-FFF2-40B4-BE49-F238E27FC236}">
                <a16:creationId xmlns:a16="http://schemas.microsoft.com/office/drawing/2014/main" id="{1631FF2F-F1CF-40C8-9E25-EFBB842F5079}"/>
              </a:ext>
            </a:extLst>
          </p:cNvPr>
          <p:cNvSpPr txBox="1"/>
          <p:nvPr/>
        </p:nvSpPr>
        <p:spPr>
          <a:xfrm>
            <a:off x="1020687" y="2704640"/>
            <a:ext cx="1229353" cy="338554"/>
          </a:xfrm>
          <a:prstGeom prst="rect">
            <a:avLst/>
          </a:prstGeom>
          <a:noFill/>
        </p:spPr>
        <p:txBody>
          <a:bodyPr wrap="square">
            <a:spAutoFit/>
          </a:bodyPr>
          <a:lstStyle/>
          <a:p>
            <a:r>
              <a:rPr lang="en-CA" sz="1600" b="1" dirty="0">
                <a:solidFill>
                  <a:srgbClr val="FF0000"/>
                </a:solidFill>
              </a:rPr>
              <a:t>Shame boy</a:t>
            </a:r>
          </a:p>
        </p:txBody>
      </p:sp>
      <p:sp>
        <p:nvSpPr>
          <p:cNvPr id="9" name="TextBox 8">
            <a:extLst>
              <a:ext uri="{FF2B5EF4-FFF2-40B4-BE49-F238E27FC236}">
                <a16:creationId xmlns:a16="http://schemas.microsoft.com/office/drawing/2014/main" id="{D48F4F89-30B7-45DF-B6EC-D6FBFFB657CF}"/>
              </a:ext>
            </a:extLst>
          </p:cNvPr>
          <p:cNvSpPr txBox="1"/>
          <p:nvPr/>
        </p:nvSpPr>
        <p:spPr>
          <a:xfrm>
            <a:off x="1020687" y="3295400"/>
            <a:ext cx="1588949" cy="338554"/>
          </a:xfrm>
          <a:prstGeom prst="rect">
            <a:avLst/>
          </a:prstGeom>
          <a:noFill/>
        </p:spPr>
        <p:txBody>
          <a:bodyPr wrap="square">
            <a:spAutoFit/>
          </a:bodyPr>
          <a:lstStyle/>
          <a:p>
            <a:r>
              <a:rPr lang="en-CA" sz="1600" b="1" dirty="0">
                <a:solidFill>
                  <a:srgbClr val="FF0000"/>
                </a:solidFill>
              </a:rPr>
              <a:t>Lone warrior</a:t>
            </a:r>
          </a:p>
        </p:txBody>
      </p:sp>
      <p:sp>
        <p:nvSpPr>
          <p:cNvPr id="11" name="TextBox 10">
            <a:extLst>
              <a:ext uri="{FF2B5EF4-FFF2-40B4-BE49-F238E27FC236}">
                <a16:creationId xmlns:a16="http://schemas.microsoft.com/office/drawing/2014/main" id="{5690202F-2912-4C73-B845-241AE1E5CF3A}"/>
              </a:ext>
            </a:extLst>
          </p:cNvPr>
          <p:cNvSpPr txBox="1"/>
          <p:nvPr/>
        </p:nvSpPr>
        <p:spPr>
          <a:xfrm>
            <a:off x="1020687" y="3036884"/>
            <a:ext cx="2092427" cy="338554"/>
          </a:xfrm>
          <a:prstGeom prst="rect">
            <a:avLst/>
          </a:prstGeom>
          <a:noFill/>
        </p:spPr>
        <p:txBody>
          <a:bodyPr wrap="square">
            <a:spAutoFit/>
          </a:bodyPr>
          <a:lstStyle/>
          <a:p>
            <a:r>
              <a:rPr lang="en-CA" sz="1600" b="1" dirty="0">
                <a:solidFill>
                  <a:srgbClr val="FF0000"/>
                </a:solidFill>
              </a:rPr>
              <a:t>Marble boy</a:t>
            </a:r>
          </a:p>
        </p:txBody>
      </p:sp>
      <p:sp>
        <p:nvSpPr>
          <p:cNvPr id="3" name="TextBox 2">
            <a:extLst>
              <a:ext uri="{FF2B5EF4-FFF2-40B4-BE49-F238E27FC236}">
                <a16:creationId xmlns:a16="http://schemas.microsoft.com/office/drawing/2014/main" id="{8D0D7D19-6BBA-9678-A089-A6D993BDF27D}"/>
              </a:ext>
            </a:extLst>
          </p:cNvPr>
          <p:cNvSpPr txBox="1"/>
          <p:nvPr/>
        </p:nvSpPr>
        <p:spPr>
          <a:xfrm>
            <a:off x="1020687" y="3916815"/>
            <a:ext cx="1907448" cy="338554"/>
          </a:xfrm>
          <a:prstGeom prst="rect">
            <a:avLst/>
          </a:prstGeom>
          <a:noFill/>
        </p:spPr>
        <p:txBody>
          <a:bodyPr wrap="square">
            <a:spAutoFit/>
          </a:bodyPr>
          <a:lstStyle/>
          <a:p>
            <a:r>
              <a:rPr lang="en-CA" sz="1600" b="1" dirty="0">
                <a:solidFill>
                  <a:srgbClr val="FF0000"/>
                </a:solidFill>
              </a:rPr>
              <a:t>Road runner</a:t>
            </a:r>
          </a:p>
        </p:txBody>
      </p:sp>
      <p:sp>
        <p:nvSpPr>
          <p:cNvPr id="8" name="TextBox 7">
            <a:extLst>
              <a:ext uri="{FF2B5EF4-FFF2-40B4-BE49-F238E27FC236}">
                <a16:creationId xmlns:a16="http://schemas.microsoft.com/office/drawing/2014/main" id="{B7339E8A-F05C-5863-C6AC-32472F58FC39}"/>
              </a:ext>
            </a:extLst>
          </p:cNvPr>
          <p:cNvSpPr txBox="1"/>
          <p:nvPr/>
        </p:nvSpPr>
        <p:spPr>
          <a:xfrm>
            <a:off x="1020687" y="3589839"/>
            <a:ext cx="1229353" cy="338554"/>
          </a:xfrm>
          <a:prstGeom prst="rect">
            <a:avLst/>
          </a:prstGeom>
          <a:noFill/>
        </p:spPr>
        <p:txBody>
          <a:bodyPr wrap="square">
            <a:spAutoFit/>
          </a:bodyPr>
          <a:lstStyle/>
          <a:p>
            <a:r>
              <a:rPr lang="en-CA" sz="1600" b="1" dirty="0">
                <a:solidFill>
                  <a:srgbClr val="FF0000"/>
                </a:solidFill>
              </a:rPr>
              <a:t>Fixer</a:t>
            </a:r>
          </a:p>
        </p:txBody>
      </p:sp>
      <p:sp>
        <p:nvSpPr>
          <p:cNvPr id="12" name="TextBox 11">
            <a:extLst>
              <a:ext uri="{FF2B5EF4-FFF2-40B4-BE49-F238E27FC236}">
                <a16:creationId xmlns:a16="http://schemas.microsoft.com/office/drawing/2014/main" id="{A96584C7-8DCF-5A44-3D4A-3E6CB980E3A7}"/>
              </a:ext>
            </a:extLst>
          </p:cNvPr>
          <p:cNvSpPr txBox="1"/>
          <p:nvPr/>
        </p:nvSpPr>
        <p:spPr>
          <a:xfrm>
            <a:off x="1020687" y="4493237"/>
            <a:ext cx="6096000" cy="338554"/>
          </a:xfrm>
          <a:prstGeom prst="rect">
            <a:avLst/>
          </a:prstGeom>
          <a:noFill/>
        </p:spPr>
        <p:txBody>
          <a:bodyPr wrap="square">
            <a:spAutoFit/>
          </a:bodyPr>
          <a:lstStyle/>
          <a:p>
            <a:r>
              <a:rPr lang="en-CA" sz="1600" b="1" dirty="0">
                <a:solidFill>
                  <a:srgbClr val="FF0000"/>
                </a:solidFill>
              </a:rPr>
              <a:t>Intelectualizer</a:t>
            </a:r>
            <a:endParaRPr lang="en-CA" sz="1600" dirty="0"/>
          </a:p>
        </p:txBody>
      </p:sp>
      <p:sp>
        <p:nvSpPr>
          <p:cNvPr id="14" name="TextBox 13">
            <a:extLst>
              <a:ext uri="{FF2B5EF4-FFF2-40B4-BE49-F238E27FC236}">
                <a16:creationId xmlns:a16="http://schemas.microsoft.com/office/drawing/2014/main" id="{7959FECF-A388-2764-67B4-A8ABA365DA64}"/>
              </a:ext>
            </a:extLst>
          </p:cNvPr>
          <p:cNvSpPr txBox="1"/>
          <p:nvPr/>
        </p:nvSpPr>
        <p:spPr>
          <a:xfrm>
            <a:off x="1020687" y="4190492"/>
            <a:ext cx="6096000" cy="338554"/>
          </a:xfrm>
          <a:prstGeom prst="rect">
            <a:avLst/>
          </a:prstGeom>
          <a:noFill/>
        </p:spPr>
        <p:txBody>
          <a:bodyPr wrap="square">
            <a:spAutoFit/>
          </a:bodyPr>
          <a:lstStyle/>
          <a:p>
            <a:r>
              <a:rPr lang="en-CA" sz="1600" b="1" dirty="0">
                <a:solidFill>
                  <a:srgbClr val="FF0000"/>
                </a:solidFill>
              </a:rPr>
              <a:t>Lost teenager</a:t>
            </a:r>
            <a:endParaRPr lang="en-CA" sz="1600" dirty="0"/>
          </a:p>
        </p:txBody>
      </p:sp>
    </p:spTree>
    <p:extLst>
      <p:ext uri="{BB962C8B-B14F-4D97-AF65-F5344CB8AC3E}">
        <p14:creationId xmlns:p14="http://schemas.microsoft.com/office/powerpoint/2010/main" val="1731361237"/>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95FCBA-BFCA-587F-1D33-D440A75600A5}"/>
              </a:ext>
            </a:extLst>
          </p:cNvPr>
          <p:cNvSpPr txBox="1"/>
          <p:nvPr/>
        </p:nvSpPr>
        <p:spPr>
          <a:xfrm>
            <a:off x="48705" y="79338"/>
            <a:ext cx="12094590" cy="6524863"/>
          </a:xfrm>
          <a:prstGeom prst="rect">
            <a:avLst/>
          </a:prstGeom>
          <a:noFill/>
        </p:spPr>
        <p:txBody>
          <a:bodyPr wrap="square">
            <a:spAutoFit/>
          </a:bodyPr>
          <a:lstStyle/>
          <a:p>
            <a:pPr marL="342900" indent="-342900">
              <a:buFont typeface="Arial" panose="020B0604020202020204" pitchFamily="34" charset="0"/>
              <a:buChar char="•"/>
            </a:pPr>
            <a:r>
              <a:rPr lang="en-US" sz="2200" b="0" i="0" dirty="0">
                <a:solidFill>
                  <a:srgbClr val="222222"/>
                </a:solidFill>
                <a:effectLst/>
                <a:latin typeface="Arial" panose="020B0604020202020204" pitchFamily="34" charset="0"/>
              </a:rPr>
              <a:t>Luis- </a:t>
            </a:r>
            <a:r>
              <a:rPr lang="en-US" sz="2200" b="0" i="0" dirty="0">
                <a:effectLst/>
                <a:latin typeface="Arial" panose="020B0604020202020204" pitchFamily="34" charset="0"/>
              </a:rPr>
              <a:t>this exploration of my parts has brought </a:t>
            </a:r>
            <a:r>
              <a:rPr lang="en-US" sz="2200" dirty="0">
                <a:latin typeface="Arial" panose="020B0604020202020204" pitchFamily="34" charset="0"/>
              </a:rPr>
              <a:t>some</a:t>
            </a:r>
            <a:r>
              <a:rPr lang="en-US" sz="2200" b="0" i="0" dirty="0">
                <a:effectLst/>
                <a:latin typeface="Arial" panose="020B0604020202020204" pitchFamily="34" charset="0"/>
              </a:rPr>
              <a:t> memories I hadn’t thought about for some time. I’m thinking of other burdens my boy in the hallway playing marbles is carrying. </a:t>
            </a:r>
            <a:r>
              <a:rPr lang="en-US" sz="2200" dirty="0">
                <a:latin typeface="Arial" panose="020B0604020202020204" pitchFamily="34" charset="0"/>
              </a:rPr>
              <a:t>When I was 5 or 6 years old, after yet another of my parent’s major blowouts there was an incident that was highly emotional. Ater another separation my father forced his way back into the house, my parents began yelling at each other and my father started breaking bottles and dishes in the kitchen. He then started taking an overdose of my mother’s prescription barbiturates (very lethal in an overdose, his first suicide attempt of the two that I recall). My mother called the police and an ambulance and when they arrived went with them and leaving me alone in the house overnight. </a:t>
            </a:r>
          </a:p>
          <a:p>
            <a:pPr marL="342900" indent="-342900">
              <a:buFont typeface="Arial" panose="020B0604020202020204" pitchFamily="34" charset="0"/>
              <a:buChar char="•"/>
            </a:pPr>
            <a:r>
              <a:rPr lang="en-US" sz="2200" dirty="0">
                <a:latin typeface="Arial" panose="020B0604020202020204" pitchFamily="34" charset="0"/>
              </a:rPr>
              <a:t>The next day she took me to the house of an acquaintance where I stayed for what seems like weeks. I didn’t previously know these people. I didn’t hear from my mother or anyone in my family for a long time and nobody gave me any information about my father’s condition. The house was right next to a cemetery. Every time there was a funeral I would hear the bells in the cemetery chapel. Each time I thought it was my father and each time I felt waves of grief. </a:t>
            </a:r>
          </a:p>
          <a:p>
            <a:pPr marL="342900" indent="-342900">
              <a:buFont typeface="Arial" panose="020B0604020202020204" pitchFamily="34" charset="0"/>
              <a:buChar char="•"/>
            </a:pPr>
            <a:endParaRPr lang="en-US" sz="22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AI</a:t>
            </a:r>
            <a:r>
              <a:rPr lang="en-US" sz="2200" dirty="0">
                <a:latin typeface="Arial" panose="020B0604020202020204" pitchFamily="34" charset="0"/>
                <a:cs typeface="Arial" panose="020B0604020202020204" pitchFamily="34" charset="0"/>
              </a:rPr>
              <a:t>- Here’s how I see it:</a:t>
            </a:r>
            <a:br>
              <a:rPr lang="en-US" sz="2200" dirty="0">
                <a:latin typeface="Arial" panose="020B0604020202020204" pitchFamily="34" charset="0"/>
                <a:cs typeface="Arial" panose="020B0604020202020204" pitchFamily="34" charset="0"/>
              </a:rPr>
            </a:b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1. The Origin of the Lone Warrior</a:t>
            </a:r>
            <a:endParaRPr lang="en-CA" sz="2200" dirty="0"/>
          </a:p>
        </p:txBody>
      </p:sp>
    </p:spTree>
    <p:extLst>
      <p:ext uri="{BB962C8B-B14F-4D97-AF65-F5344CB8AC3E}">
        <p14:creationId xmlns:p14="http://schemas.microsoft.com/office/powerpoint/2010/main" val="3128389070"/>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F198F9-6362-356E-EA43-3933B1FFBC51}"/>
              </a:ext>
            </a:extLst>
          </p:cNvPr>
          <p:cNvSpPr txBox="1"/>
          <p:nvPr/>
        </p:nvSpPr>
        <p:spPr>
          <a:xfrm>
            <a:off x="84841" y="112038"/>
            <a:ext cx="12191999" cy="6524863"/>
          </a:xfrm>
          <a:prstGeom prst="rect">
            <a:avLst/>
          </a:prstGeom>
          <a:noFill/>
        </p:spPr>
        <p:txBody>
          <a:bodyPr wrap="square">
            <a:sp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memory of your father’s overdose, the violent chaos, and then being exiled to unfamiliar people next to a cemetery while imagining your father’s death, all of this is overwhelming for a child. In that moment, no adult was truly there for you. The Lone Warrior seems to have emerged not just to protect the Marble Boy in the hallway, but perhaps more specifically to shield this grief-stricken, terrified, and emotionally abandoned child from annihilation.</a:t>
            </a: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Warrior’s toughness, its “Teflon” quality, its disdain for weakness, is not just armor, but an existential survival strategy. It says: I will never feel this powerless again.</a:t>
            </a: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2. The Intellectualizer as a Dissociative Strategy</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What you suggest about the Intellectualizer being beneath the Warrior is compelling. It may be a secondary layer of protection, once the acute threat has passed. The Intellectualizer doesn’t break things or fight, it analyzes, rationalizes, distances. It can enter the library of thought and shut the door. In that way, it numbs grief through abstraction.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So rather than being beneath the Warrior in a linear sense, it might be: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The Warrior: protector in the face of emotional chaos.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The Intellectualizer: protector after the chaos, managing the residue through detachment, structure, and knowledge.</a:t>
            </a:r>
            <a:br>
              <a:rPr lang="en-US" sz="2000" dirty="0">
                <a:latin typeface="Arial" panose="020B0604020202020204" pitchFamily="34" charset="0"/>
                <a:cs typeface="Arial" panose="020B0604020202020204" pitchFamily="34" charset="0"/>
              </a:rPr>
            </a:br>
            <a:endParaRPr lang="en-CA" dirty="0"/>
          </a:p>
        </p:txBody>
      </p:sp>
    </p:spTree>
    <p:extLst>
      <p:ext uri="{BB962C8B-B14F-4D97-AF65-F5344CB8AC3E}">
        <p14:creationId xmlns:p14="http://schemas.microsoft.com/office/powerpoint/2010/main" val="2579977004"/>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A54568-0789-8C7F-5B04-DADAB36A4E6A}"/>
              </a:ext>
            </a:extLst>
          </p:cNvPr>
          <p:cNvSpPr txBox="1"/>
          <p:nvPr/>
        </p:nvSpPr>
        <p:spPr>
          <a:xfrm>
            <a:off x="0" y="0"/>
            <a:ext cx="12192000" cy="6832640"/>
          </a:xfrm>
          <a:prstGeom prst="rect">
            <a:avLst/>
          </a:prstGeom>
          <a:noFill/>
        </p:spPr>
        <p:txBody>
          <a:bodyPr wrap="square">
            <a:sp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Both serve the same goal: to keep you from being overwhelmed again.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3. A Hidden Exile: The Boy in the Cemetery</a:t>
            </a:r>
            <a:br>
              <a:rPr lang="en-US" sz="2000" dirty="0">
                <a:latin typeface="Arial" panose="020B0604020202020204" pitchFamily="34" charset="0"/>
                <a:cs typeface="Arial" panose="020B0604020202020204" pitchFamily="34" charset="0"/>
              </a:rPr>
            </a:br>
            <a:br>
              <a:rPr lang="en-US" dirty="0"/>
            </a:br>
            <a:r>
              <a:rPr lang="en-US" sz="2000" dirty="0">
                <a:latin typeface="Arial" panose="020B0604020202020204" pitchFamily="34" charset="0"/>
                <a:cs typeface="Arial" panose="020B0604020202020204" pitchFamily="34" charset="0"/>
              </a:rPr>
              <a:t>This boy left alone, imagining burials, feeling abandoned and unlovable is likely a central exile in your system. He holds grief, terror, confusion, and the unbearable sense of being utterly forgotten. It’s almost as if this part split off during those weeks and was left buried with the sound of the bells.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makes complete sense that neither the Warrior nor the Intellectualizer trusts others easily. How could they, when abandonment and chaos were so formative?</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In Summary: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The Lone Warrior protects from emotional intrusion and weakness.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The Intellectualizer protects by dissociation and control through thought.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They likely both formed (or were reinforced) around the same traumatic event.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The exile they protect is the grieving, abandoned child alone with the bells, believing his father is dead, and no one is coming.</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Would you like to create an image of that cemetery exile as well—to honor and begin connecting with that part?</a:t>
            </a:r>
          </a:p>
          <a:p>
            <a:pPr>
              <a:buNone/>
            </a:pPr>
            <a:br>
              <a:rPr lang="en-US" sz="2000" dirty="0">
                <a:latin typeface="Arial" panose="020B0604020202020204" pitchFamily="34" charset="0"/>
                <a:cs typeface="Arial" panose="020B0604020202020204" pitchFamily="34" charset="0"/>
              </a:rPr>
            </a:b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070611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26F5D9-E18D-EA2F-4CC9-B2459AF6B45E}"/>
              </a:ext>
            </a:extLst>
          </p:cNvPr>
          <p:cNvPicPr>
            <a:picLocks noChangeAspect="1"/>
          </p:cNvPicPr>
          <p:nvPr/>
        </p:nvPicPr>
        <p:blipFill>
          <a:blip r:embed="rId2"/>
          <a:stretch>
            <a:fillRect/>
          </a:stretch>
        </p:blipFill>
        <p:spPr>
          <a:xfrm>
            <a:off x="169682" y="242740"/>
            <a:ext cx="4572000" cy="6372520"/>
          </a:xfrm>
          <a:prstGeom prst="rect">
            <a:avLst/>
          </a:prstGeom>
        </p:spPr>
      </p:pic>
      <p:pic>
        <p:nvPicPr>
          <p:cNvPr id="4" name="Picture 3" descr="A person in armor holding a sword and shield&#10;&#10;AI-generated content may be incorrect.">
            <a:extLst>
              <a:ext uri="{FF2B5EF4-FFF2-40B4-BE49-F238E27FC236}">
                <a16:creationId xmlns:a16="http://schemas.microsoft.com/office/drawing/2014/main" id="{B860D605-9E9F-EFEE-7215-3D66215BA0A0}"/>
              </a:ext>
            </a:extLst>
          </p:cNvPr>
          <p:cNvPicPr>
            <a:picLocks noChangeAspect="1"/>
          </p:cNvPicPr>
          <p:nvPr/>
        </p:nvPicPr>
        <p:blipFill>
          <a:blip r:embed="rId3"/>
          <a:stretch>
            <a:fillRect/>
          </a:stretch>
        </p:blipFill>
        <p:spPr>
          <a:xfrm>
            <a:off x="5270566" y="242740"/>
            <a:ext cx="3062729" cy="3744798"/>
          </a:xfrm>
          <a:prstGeom prst="rect">
            <a:avLst/>
          </a:prstGeom>
        </p:spPr>
      </p:pic>
      <p:pic>
        <p:nvPicPr>
          <p:cNvPr id="5" name="Picture 4" descr="A person looking at a crystal ball&#10;&#10;AI-generated content may be incorrect.">
            <a:extLst>
              <a:ext uri="{FF2B5EF4-FFF2-40B4-BE49-F238E27FC236}">
                <a16:creationId xmlns:a16="http://schemas.microsoft.com/office/drawing/2014/main" id="{9360DEDD-C1CC-BF2A-BDDD-9ADF7AB4CD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6339" y="2870462"/>
            <a:ext cx="3062729" cy="3744798"/>
          </a:xfrm>
          <a:prstGeom prst="rect">
            <a:avLst/>
          </a:prstGeom>
        </p:spPr>
      </p:pic>
      <p:sp>
        <p:nvSpPr>
          <p:cNvPr id="7" name="TextBox 6">
            <a:extLst>
              <a:ext uri="{FF2B5EF4-FFF2-40B4-BE49-F238E27FC236}">
                <a16:creationId xmlns:a16="http://schemas.microsoft.com/office/drawing/2014/main" id="{0B1AC9C9-33CF-162B-903C-042B09CF1BFB}"/>
              </a:ext>
            </a:extLst>
          </p:cNvPr>
          <p:cNvSpPr txBox="1"/>
          <p:nvPr/>
        </p:nvSpPr>
        <p:spPr>
          <a:xfrm>
            <a:off x="1110892" y="5989890"/>
            <a:ext cx="3244292"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CEMETERY</a:t>
            </a:r>
            <a:r>
              <a:rPr lang="en-US" sz="1800" dirty="0">
                <a:latin typeface="Arial" panose="020B0604020202020204" pitchFamily="34" charset="0"/>
                <a:cs typeface="Arial" panose="020B0604020202020204" pitchFamily="34" charset="0"/>
              </a:rPr>
              <a:t> BOY</a:t>
            </a:r>
            <a:endParaRPr lang="en-CA" sz="1800" dirty="0"/>
          </a:p>
        </p:txBody>
      </p:sp>
    </p:spTree>
    <p:extLst>
      <p:ext uri="{BB962C8B-B14F-4D97-AF65-F5344CB8AC3E}">
        <p14:creationId xmlns:p14="http://schemas.microsoft.com/office/powerpoint/2010/main" val="2494597363"/>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D1768-4CB6-5933-8E60-52B78A1B04D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98A09FF-1AE7-5CD8-692C-B7C10032C263}"/>
              </a:ext>
            </a:extLst>
          </p:cNvPr>
          <p:cNvSpPr txBox="1"/>
          <p:nvPr/>
        </p:nvSpPr>
        <p:spPr>
          <a:xfrm>
            <a:off x="7512935" y="572055"/>
            <a:ext cx="2045183"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EXILES</a:t>
            </a:r>
            <a:endParaRPr lang="en-CA" sz="2800" dirty="0"/>
          </a:p>
        </p:txBody>
      </p:sp>
      <p:pic>
        <p:nvPicPr>
          <p:cNvPr id="4" name="Picture 3" descr="A person in armor holding a sword and shield&#10;&#10;AI-generated content may be incorrect.">
            <a:extLst>
              <a:ext uri="{FF2B5EF4-FFF2-40B4-BE49-F238E27FC236}">
                <a16:creationId xmlns:a16="http://schemas.microsoft.com/office/drawing/2014/main" id="{9C738820-B563-91C5-492F-E4119D96C58C}"/>
              </a:ext>
            </a:extLst>
          </p:cNvPr>
          <p:cNvPicPr>
            <a:picLocks noChangeAspect="1"/>
          </p:cNvPicPr>
          <p:nvPr/>
        </p:nvPicPr>
        <p:blipFill>
          <a:blip r:embed="rId2"/>
          <a:stretch>
            <a:fillRect/>
          </a:stretch>
        </p:blipFill>
        <p:spPr>
          <a:xfrm>
            <a:off x="130597" y="4167269"/>
            <a:ext cx="1715074" cy="2424828"/>
          </a:xfrm>
          <a:prstGeom prst="rect">
            <a:avLst/>
          </a:prstGeom>
        </p:spPr>
      </p:pic>
      <p:pic>
        <p:nvPicPr>
          <p:cNvPr id="5" name="Picture 4" descr="A child sitting on the floor&#10;&#10;AI-generated content may be incorrect.">
            <a:extLst>
              <a:ext uri="{FF2B5EF4-FFF2-40B4-BE49-F238E27FC236}">
                <a16:creationId xmlns:a16="http://schemas.microsoft.com/office/drawing/2014/main" id="{6572B9ED-C07D-EA62-456C-FE042230673E}"/>
              </a:ext>
            </a:extLst>
          </p:cNvPr>
          <p:cNvPicPr>
            <a:picLocks noChangeAspect="1"/>
          </p:cNvPicPr>
          <p:nvPr/>
        </p:nvPicPr>
        <p:blipFill>
          <a:blip r:embed="rId3"/>
          <a:stretch>
            <a:fillRect/>
          </a:stretch>
        </p:blipFill>
        <p:spPr>
          <a:xfrm>
            <a:off x="4671415" y="1101393"/>
            <a:ext cx="1852867" cy="2256910"/>
          </a:xfrm>
          <a:prstGeom prst="rect">
            <a:avLst/>
          </a:prstGeom>
        </p:spPr>
      </p:pic>
      <p:sp>
        <p:nvSpPr>
          <p:cNvPr id="7" name="TextBox 6">
            <a:extLst>
              <a:ext uri="{FF2B5EF4-FFF2-40B4-BE49-F238E27FC236}">
                <a16:creationId xmlns:a16="http://schemas.microsoft.com/office/drawing/2014/main" id="{28FF1747-C777-C800-C54E-B86AFCCF54E8}"/>
              </a:ext>
            </a:extLst>
          </p:cNvPr>
          <p:cNvSpPr txBox="1"/>
          <p:nvPr/>
        </p:nvSpPr>
        <p:spPr>
          <a:xfrm>
            <a:off x="144335" y="6194336"/>
            <a:ext cx="1852773" cy="276999"/>
          </a:xfrm>
          <a:prstGeom prst="rect">
            <a:avLst/>
          </a:prstGeom>
          <a:noFill/>
        </p:spPr>
        <p:txBody>
          <a:bodyPr wrap="square">
            <a:spAutoFit/>
          </a:bodyPr>
          <a:lstStyle/>
          <a:p>
            <a:r>
              <a:rPr lang="en-US" sz="1200" b="0" i="0" dirty="0">
                <a:effectLst/>
                <a:latin typeface="Arial" panose="020B0604020202020204" pitchFamily="34" charset="0"/>
              </a:rPr>
              <a:t>THE LONE WARRIOR </a:t>
            </a:r>
            <a:endParaRPr lang="en-CA" sz="1200" dirty="0"/>
          </a:p>
        </p:txBody>
      </p:sp>
      <p:sp>
        <p:nvSpPr>
          <p:cNvPr id="9" name="TextBox 8">
            <a:extLst>
              <a:ext uri="{FF2B5EF4-FFF2-40B4-BE49-F238E27FC236}">
                <a16:creationId xmlns:a16="http://schemas.microsoft.com/office/drawing/2014/main" id="{80074E0D-FED6-EA74-C267-D5E417FEBF03}"/>
              </a:ext>
            </a:extLst>
          </p:cNvPr>
          <p:cNvSpPr txBox="1"/>
          <p:nvPr/>
        </p:nvSpPr>
        <p:spPr>
          <a:xfrm>
            <a:off x="4984395" y="3011845"/>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sp>
        <p:nvSpPr>
          <p:cNvPr id="11" name="TextBox 10">
            <a:extLst>
              <a:ext uri="{FF2B5EF4-FFF2-40B4-BE49-F238E27FC236}">
                <a16:creationId xmlns:a16="http://schemas.microsoft.com/office/drawing/2014/main" id="{68ADC64B-BD94-566D-8DEC-514D3CD2CCF2}"/>
              </a:ext>
            </a:extLst>
          </p:cNvPr>
          <p:cNvSpPr txBox="1"/>
          <p:nvPr/>
        </p:nvSpPr>
        <p:spPr>
          <a:xfrm>
            <a:off x="917124" y="539377"/>
            <a:ext cx="1430675"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SELF</a:t>
            </a:r>
            <a:r>
              <a:rPr lang="en-US" sz="2800" dirty="0">
                <a:solidFill>
                  <a:srgbClr val="222222"/>
                </a:solidFill>
                <a:latin typeface="Arial" panose="020B0604020202020204" pitchFamily="34" charset="0"/>
              </a:rPr>
              <a:t> </a:t>
            </a:r>
            <a:endParaRPr lang="en-CA" sz="2800" dirty="0"/>
          </a:p>
        </p:txBody>
      </p:sp>
      <p:pic>
        <p:nvPicPr>
          <p:cNvPr id="12" name="Picture 11" descr="A group of people looking at a person walking in the woods&#10;&#10;AI-generated content may be incorrect.">
            <a:extLst>
              <a:ext uri="{FF2B5EF4-FFF2-40B4-BE49-F238E27FC236}">
                <a16:creationId xmlns:a16="http://schemas.microsoft.com/office/drawing/2014/main" id="{47349167-72D3-3E65-D50A-7E9199EF40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596" y="1101393"/>
            <a:ext cx="2646192" cy="2256910"/>
          </a:xfrm>
          <a:prstGeom prst="rect">
            <a:avLst/>
          </a:prstGeom>
        </p:spPr>
      </p:pic>
      <p:pic>
        <p:nvPicPr>
          <p:cNvPr id="2" name="Picture 1" descr="A person and child sitting at a table&#10;&#10;AI-generated content may be incorrect.">
            <a:extLst>
              <a:ext uri="{FF2B5EF4-FFF2-40B4-BE49-F238E27FC236}">
                <a16:creationId xmlns:a16="http://schemas.microsoft.com/office/drawing/2014/main" id="{F7B2B900-B294-364F-F624-A271317A2B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55931" y="1091507"/>
            <a:ext cx="1774596" cy="2256910"/>
          </a:xfrm>
          <a:prstGeom prst="rect">
            <a:avLst/>
          </a:prstGeom>
        </p:spPr>
      </p:pic>
      <p:sp>
        <p:nvSpPr>
          <p:cNvPr id="8" name="TextBox 7">
            <a:extLst>
              <a:ext uri="{FF2B5EF4-FFF2-40B4-BE49-F238E27FC236}">
                <a16:creationId xmlns:a16="http://schemas.microsoft.com/office/drawing/2014/main" id="{A673366E-71AE-9721-92DF-88F791C73D21}"/>
              </a:ext>
            </a:extLst>
          </p:cNvPr>
          <p:cNvSpPr txBox="1"/>
          <p:nvPr/>
        </p:nvSpPr>
        <p:spPr>
          <a:xfrm>
            <a:off x="4472683" y="3650416"/>
            <a:ext cx="6226138"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a:t>
            </a:r>
            <a:r>
              <a:rPr lang="en-US" sz="2800" dirty="0">
                <a:solidFill>
                  <a:srgbClr val="222222"/>
                </a:solidFill>
                <a:latin typeface="Arial" panose="020B0604020202020204" pitchFamily="34" charset="0"/>
              </a:rPr>
              <a:t>PROTECTORS</a:t>
            </a:r>
            <a:endParaRPr lang="en-CA" sz="2800" dirty="0"/>
          </a:p>
        </p:txBody>
      </p:sp>
      <p:pic>
        <p:nvPicPr>
          <p:cNvPr id="10" name="Picture 9" descr="A person and person sitting in chairs&#10;&#10;AI-generated content may be incorrect.">
            <a:extLst>
              <a:ext uri="{FF2B5EF4-FFF2-40B4-BE49-F238E27FC236}">
                <a16:creationId xmlns:a16="http://schemas.microsoft.com/office/drawing/2014/main" id="{A2A3E469-1B0F-0E8D-21FE-4EB76E9FD9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01365" y="4159404"/>
            <a:ext cx="2111604" cy="2413364"/>
          </a:xfrm>
          <a:prstGeom prst="rect">
            <a:avLst/>
          </a:prstGeom>
        </p:spPr>
      </p:pic>
      <p:sp>
        <p:nvSpPr>
          <p:cNvPr id="14" name="TextBox 13">
            <a:extLst>
              <a:ext uri="{FF2B5EF4-FFF2-40B4-BE49-F238E27FC236}">
                <a16:creationId xmlns:a16="http://schemas.microsoft.com/office/drawing/2014/main" id="{92429E69-9A0D-2CC3-3F61-4317E265A4E8}"/>
              </a:ext>
            </a:extLst>
          </p:cNvPr>
          <p:cNvSpPr txBox="1"/>
          <p:nvPr/>
        </p:nvSpPr>
        <p:spPr>
          <a:xfrm>
            <a:off x="3164604" y="3030266"/>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sp>
        <p:nvSpPr>
          <p:cNvPr id="16" name="TextBox 15">
            <a:extLst>
              <a:ext uri="{FF2B5EF4-FFF2-40B4-BE49-F238E27FC236}">
                <a16:creationId xmlns:a16="http://schemas.microsoft.com/office/drawing/2014/main" id="{6518171D-5DDA-2EB9-05F8-8067A5052C11}"/>
              </a:ext>
            </a:extLst>
          </p:cNvPr>
          <p:cNvSpPr txBox="1"/>
          <p:nvPr/>
        </p:nvSpPr>
        <p:spPr>
          <a:xfrm>
            <a:off x="10313816" y="6167669"/>
            <a:ext cx="167493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FIXER/THERAPIST</a:t>
            </a:r>
            <a:endParaRPr lang="en-CA" sz="1200" dirty="0"/>
          </a:p>
        </p:txBody>
      </p:sp>
      <p:pic>
        <p:nvPicPr>
          <p:cNvPr id="18" name="Picture 17" descr="Cartoon character running away from a bomb&#10;&#10;AI-generated content may be incorrect.">
            <a:extLst>
              <a:ext uri="{FF2B5EF4-FFF2-40B4-BE49-F238E27FC236}">
                <a16:creationId xmlns:a16="http://schemas.microsoft.com/office/drawing/2014/main" id="{B2DECCED-321B-30EC-10AA-7B2D3CDE6BA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74578" y="4173636"/>
            <a:ext cx="1715074" cy="2399132"/>
          </a:xfrm>
          <a:prstGeom prst="rect">
            <a:avLst/>
          </a:prstGeom>
        </p:spPr>
      </p:pic>
      <p:sp>
        <p:nvSpPr>
          <p:cNvPr id="20" name="TextBox 19">
            <a:extLst>
              <a:ext uri="{FF2B5EF4-FFF2-40B4-BE49-F238E27FC236}">
                <a16:creationId xmlns:a16="http://schemas.microsoft.com/office/drawing/2014/main" id="{0C74513A-51B6-7C11-7ACF-5F19B80AC07A}"/>
              </a:ext>
            </a:extLst>
          </p:cNvPr>
          <p:cNvSpPr txBox="1"/>
          <p:nvPr/>
        </p:nvSpPr>
        <p:spPr>
          <a:xfrm>
            <a:off x="4239123" y="6071909"/>
            <a:ext cx="1810827" cy="276999"/>
          </a:xfrm>
          <a:prstGeom prst="rect">
            <a:avLst/>
          </a:prstGeom>
          <a:noFill/>
        </p:spPr>
        <p:txBody>
          <a:bodyPr wrap="square">
            <a:spAutoFit/>
          </a:bodyPr>
          <a:lstStyle/>
          <a:p>
            <a:r>
              <a:rPr lang="en-US" sz="1200" dirty="0">
                <a:solidFill>
                  <a:schemeClr val="bg1"/>
                </a:solidFill>
                <a:latin typeface="Arial" panose="020B0604020202020204" pitchFamily="34" charset="0"/>
                <a:cs typeface="Arial" panose="020B0604020202020204" pitchFamily="34" charset="0"/>
              </a:rPr>
              <a:t>ROAD RUNNER</a:t>
            </a:r>
            <a:endParaRPr lang="en-CA" sz="1200" dirty="0">
              <a:solidFill>
                <a:schemeClr val="bg1"/>
              </a:solidFill>
            </a:endParaRPr>
          </a:p>
        </p:txBody>
      </p:sp>
      <p:sp>
        <p:nvSpPr>
          <p:cNvPr id="13" name="TextBox 12">
            <a:extLst>
              <a:ext uri="{FF2B5EF4-FFF2-40B4-BE49-F238E27FC236}">
                <a16:creationId xmlns:a16="http://schemas.microsoft.com/office/drawing/2014/main" id="{A9559D62-275F-57C6-15CD-FD0D0C8FE470}"/>
              </a:ext>
            </a:extLst>
          </p:cNvPr>
          <p:cNvSpPr txBox="1"/>
          <p:nvPr/>
        </p:nvSpPr>
        <p:spPr>
          <a:xfrm>
            <a:off x="3817379" y="-23518"/>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EVOLVING IFS MAP</a:t>
            </a:r>
            <a:endParaRPr lang="en-CA" sz="3600" dirty="0"/>
          </a:p>
        </p:txBody>
      </p:sp>
      <p:pic>
        <p:nvPicPr>
          <p:cNvPr id="22" name="Picture 21" descr="A person looking at a crystal ball&#10;&#10;AI-generated content may be incorrect.">
            <a:extLst>
              <a:ext uri="{FF2B5EF4-FFF2-40B4-BE49-F238E27FC236}">
                <a16:creationId xmlns:a16="http://schemas.microsoft.com/office/drawing/2014/main" id="{E7A8D95E-989B-E337-3DC3-E6875783A54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26913" y="4173636"/>
            <a:ext cx="1715074" cy="2399132"/>
          </a:xfrm>
          <a:prstGeom prst="rect">
            <a:avLst/>
          </a:prstGeom>
        </p:spPr>
      </p:pic>
      <p:sp>
        <p:nvSpPr>
          <p:cNvPr id="24" name="TextBox 23">
            <a:extLst>
              <a:ext uri="{FF2B5EF4-FFF2-40B4-BE49-F238E27FC236}">
                <a16:creationId xmlns:a16="http://schemas.microsoft.com/office/drawing/2014/main" id="{EE27450A-90E0-EBA3-3E1D-2D218869359D}"/>
              </a:ext>
            </a:extLst>
          </p:cNvPr>
          <p:cNvSpPr txBox="1"/>
          <p:nvPr/>
        </p:nvSpPr>
        <p:spPr>
          <a:xfrm>
            <a:off x="1983369" y="6254019"/>
            <a:ext cx="230164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INTELECTUALIZER</a:t>
            </a:r>
            <a:endParaRPr lang="en-CA" sz="1200" dirty="0"/>
          </a:p>
        </p:txBody>
      </p:sp>
      <p:pic>
        <p:nvPicPr>
          <p:cNvPr id="26" name="Picture 25" descr="A person sitting in a chair reading a book&#10;&#10;AI-generated content may be incorrect.">
            <a:extLst>
              <a:ext uri="{FF2B5EF4-FFF2-40B4-BE49-F238E27FC236}">
                <a16:creationId xmlns:a16="http://schemas.microsoft.com/office/drawing/2014/main" id="{AC79B719-4338-C22F-3C1F-C37E4D55C98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346115" y="1101588"/>
            <a:ext cx="1832738" cy="2276681"/>
          </a:xfrm>
          <a:prstGeom prst="rect">
            <a:avLst/>
          </a:prstGeom>
        </p:spPr>
      </p:pic>
      <p:sp>
        <p:nvSpPr>
          <p:cNvPr id="28" name="TextBox 27">
            <a:extLst>
              <a:ext uri="{FF2B5EF4-FFF2-40B4-BE49-F238E27FC236}">
                <a16:creationId xmlns:a16="http://schemas.microsoft.com/office/drawing/2014/main" id="{DDA21395-F64B-FA8E-280F-8BB49B361BA4}"/>
              </a:ext>
            </a:extLst>
          </p:cNvPr>
          <p:cNvSpPr txBox="1"/>
          <p:nvPr/>
        </p:nvSpPr>
        <p:spPr>
          <a:xfrm>
            <a:off x="10543436" y="3001567"/>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pic>
        <p:nvPicPr>
          <p:cNvPr id="6" name="Picture 5">
            <a:extLst>
              <a:ext uri="{FF2B5EF4-FFF2-40B4-BE49-F238E27FC236}">
                <a16:creationId xmlns:a16="http://schemas.microsoft.com/office/drawing/2014/main" id="{971A6535-0EEF-4CD0-0EC4-AA4FC0E8EA87}"/>
              </a:ext>
            </a:extLst>
          </p:cNvPr>
          <p:cNvPicPr>
            <a:picLocks noChangeAspect="1"/>
          </p:cNvPicPr>
          <p:nvPr/>
        </p:nvPicPr>
        <p:blipFill>
          <a:blip r:embed="rId10"/>
          <a:stretch>
            <a:fillRect/>
          </a:stretch>
        </p:blipFill>
        <p:spPr>
          <a:xfrm>
            <a:off x="6590522" y="1101028"/>
            <a:ext cx="1774597" cy="2299299"/>
          </a:xfrm>
          <a:prstGeom prst="rect">
            <a:avLst/>
          </a:prstGeom>
        </p:spPr>
      </p:pic>
      <p:sp>
        <p:nvSpPr>
          <p:cNvPr id="17" name="TextBox 16">
            <a:extLst>
              <a:ext uri="{FF2B5EF4-FFF2-40B4-BE49-F238E27FC236}">
                <a16:creationId xmlns:a16="http://schemas.microsoft.com/office/drawing/2014/main" id="{C38945D1-8DCA-0A45-59D3-C40984FB516E}"/>
              </a:ext>
            </a:extLst>
          </p:cNvPr>
          <p:cNvSpPr txBox="1"/>
          <p:nvPr/>
        </p:nvSpPr>
        <p:spPr>
          <a:xfrm>
            <a:off x="6814475" y="3011846"/>
            <a:ext cx="1487079"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0016724B-3016-46F5-7FB8-504041018E58}"/>
              </a:ext>
            </a:extLst>
          </p:cNvPr>
          <p:cNvPicPr>
            <a:picLocks noChangeAspect="1"/>
          </p:cNvPicPr>
          <p:nvPr/>
        </p:nvPicPr>
        <p:blipFill>
          <a:blip r:embed="rId11"/>
          <a:srcRect l="27694" r="3944" b="-2"/>
          <a:stretch/>
        </p:blipFill>
        <p:spPr>
          <a:xfrm>
            <a:off x="8460733" y="1112336"/>
            <a:ext cx="1841022" cy="2276681"/>
          </a:xfrm>
          <a:prstGeom prst="rect">
            <a:avLst/>
          </a:prstGeom>
        </p:spPr>
      </p:pic>
      <p:sp>
        <p:nvSpPr>
          <p:cNvPr id="23" name="TextBox 22">
            <a:extLst>
              <a:ext uri="{FF2B5EF4-FFF2-40B4-BE49-F238E27FC236}">
                <a16:creationId xmlns:a16="http://schemas.microsoft.com/office/drawing/2014/main" id="{40919496-3A34-6A94-5659-37691D07944E}"/>
              </a:ext>
            </a:extLst>
          </p:cNvPr>
          <p:cNvSpPr txBox="1"/>
          <p:nvPr/>
        </p:nvSpPr>
        <p:spPr>
          <a:xfrm>
            <a:off x="8655560" y="2980869"/>
            <a:ext cx="1568487"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a:t>
            </a:r>
            <a:endParaRPr lang="en-CA" sz="1200" dirty="0"/>
          </a:p>
        </p:txBody>
      </p:sp>
      <p:pic>
        <p:nvPicPr>
          <p:cNvPr id="25" name="Picture 24" descr="A person standing next to a brick wall&#10;&#10;AI-generated content may be incorrect.">
            <a:extLst>
              <a:ext uri="{FF2B5EF4-FFF2-40B4-BE49-F238E27FC236}">
                <a16:creationId xmlns:a16="http://schemas.microsoft.com/office/drawing/2014/main" id="{15985790-55FA-4025-2753-C4332676629B}"/>
              </a:ext>
            </a:extLst>
          </p:cNvPr>
          <p:cNvPicPr>
            <a:picLocks noChangeAspect="1"/>
          </p:cNvPicPr>
          <p:nvPr/>
        </p:nvPicPr>
        <p:blipFill>
          <a:blip r:embed="rId12"/>
          <a:srcRect r="-3" b="2344"/>
          <a:stretch/>
        </p:blipFill>
        <p:spPr>
          <a:xfrm>
            <a:off x="5624201" y="4176933"/>
            <a:ext cx="2145488" cy="2405499"/>
          </a:xfrm>
          <a:prstGeom prst="rect">
            <a:avLst/>
          </a:prstGeom>
        </p:spPr>
      </p:pic>
      <p:pic>
        <p:nvPicPr>
          <p:cNvPr id="27" name="Picture 26" descr="A person sitting at a desk with a computer&#10;&#10;AI-generated content may be incorrect.">
            <a:extLst>
              <a:ext uri="{FF2B5EF4-FFF2-40B4-BE49-F238E27FC236}">
                <a16:creationId xmlns:a16="http://schemas.microsoft.com/office/drawing/2014/main" id="{35D4183D-4876-D177-BF8E-F830E1D7AE27}"/>
              </a:ext>
            </a:extLst>
          </p:cNvPr>
          <p:cNvPicPr>
            <a:picLocks noChangeAspect="1"/>
          </p:cNvPicPr>
          <p:nvPr/>
        </p:nvPicPr>
        <p:blipFill>
          <a:blip r:embed="rId13"/>
          <a:stretch>
            <a:fillRect/>
          </a:stretch>
        </p:blipFill>
        <p:spPr>
          <a:xfrm>
            <a:off x="7893910" y="4159404"/>
            <a:ext cx="2004558" cy="2419730"/>
          </a:xfrm>
          <a:prstGeom prst="rect">
            <a:avLst/>
          </a:prstGeom>
        </p:spPr>
      </p:pic>
      <p:sp>
        <p:nvSpPr>
          <p:cNvPr id="30" name="TextBox 29">
            <a:extLst>
              <a:ext uri="{FF2B5EF4-FFF2-40B4-BE49-F238E27FC236}">
                <a16:creationId xmlns:a16="http://schemas.microsoft.com/office/drawing/2014/main" id="{FADFC963-1F8E-9B1F-7CEB-E2018095718E}"/>
              </a:ext>
            </a:extLst>
          </p:cNvPr>
          <p:cNvSpPr txBox="1"/>
          <p:nvPr/>
        </p:nvSpPr>
        <p:spPr>
          <a:xfrm>
            <a:off x="5519251" y="6085615"/>
            <a:ext cx="2300818"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THE STANDOFFISH WITHDRAWER </a:t>
            </a:r>
            <a:endParaRPr lang="en-CA" sz="1200" dirty="0"/>
          </a:p>
        </p:txBody>
      </p:sp>
      <p:sp>
        <p:nvSpPr>
          <p:cNvPr id="32" name="TextBox 31">
            <a:extLst>
              <a:ext uri="{FF2B5EF4-FFF2-40B4-BE49-F238E27FC236}">
                <a16:creationId xmlns:a16="http://schemas.microsoft.com/office/drawing/2014/main" id="{884FC616-8544-8B52-760F-D5E86E7B8438}"/>
              </a:ext>
            </a:extLst>
          </p:cNvPr>
          <p:cNvSpPr txBox="1"/>
          <p:nvPr/>
        </p:nvSpPr>
        <p:spPr>
          <a:xfrm>
            <a:off x="7960462" y="6005740"/>
            <a:ext cx="6193410" cy="553998"/>
          </a:xfrm>
          <a:prstGeom prst="rect">
            <a:avLst/>
          </a:prstGeom>
          <a:noFill/>
        </p:spPr>
        <p:txBody>
          <a:bodyPr wrap="square">
            <a:spAutoFit/>
          </a:bodyPr>
          <a:lstStyle/>
          <a:p>
            <a:endParaRPr lang="en-US" sz="18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THE OVERACHIEVER </a:t>
            </a:r>
            <a:endParaRPr lang="en-CA" sz="1200" dirty="0"/>
          </a:p>
        </p:txBody>
      </p:sp>
    </p:spTree>
    <p:extLst>
      <p:ext uri="{BB962C8B-B14F-4D97-AF65-F5344CB8AC3E}">
        <p14:creationId xmlns:p14="http://schemas.microsoft.com/office/powerpoint/2010/main" val="1811634012"/>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FFC8B-82B3-BE9D-54FA-DA0276FADF4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CF1F5E6-5A6C-C98C-0FC3-0534BB1F812E}"/>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5" name="Title 4">
            <a:extLst>
              <a:ext uri="{FF2B5EF4-FFF2-40B4-BE49-F238E27FC236}">
                <a16:creationId xmlns:a16="http://schemas.microsoft.com/office/drawing/2014/main" id="{9DBDA472-1277-010C-9205-94B033DF79B1}"/>
              </a:ext>
            </a:extLst>
          </p:cNvPr>
          <p:cNvSpPr>
            <a:spLocks noGrp="1"/>
          </p:cNvSpPr>
          <p:nvPr>
            <p:ph type="title" idx="4294967295"/>
          </p:nvPr>
        </p:nvSpPr>
        <p:spPr>
          <a:xfrm>
            <a:off x="2290763" y="233363"/>
            <a:ext cx="9901237" cy="1347787"/>
          </a:xfrm>
        </p:spPr>
        <p:txBody>
          <a:bodyPr>
            <a:normAutofit/>
          </a:bodyPr>
          <a:lstStyle/>
          <a:p>
            <a:r>
              <a:rPr lang="en-CA" sz="2800" dirty="0"/>
              <a:t> </a:t>
            </a:r>
            <a:r>
              <a:rPr lang="en-CA" sz="2800" dirty="0">
                <a:solidFill>
                  <a:schemeClr val="bg1"/>
                </a:solidFill>
              </a:rPr>
              <a:t>advanced targets in diary cards-part selves</a:t>
            </a:r>
          </a:p>
        </p:txBody>
      </p:sp>
      <p:sp>
        <p:nvSpPr>
          <p:cNvPr id="7" name="TextBox 6">
            <a:extLst>
              <a:ext uri="{FF2B5EF4-FFF2-40B4-BE49-F238E27FC236}">
                <a16:creationId xmlns:a16="http://schemas.microsoft.com/office/drawing/2014/main" id="{CF3E1AA2-C1C2-5530-12FA-8FADCFEC41EE}"/>
              </a:ext>
            </a:extLst>
          </p:cNvPr>
          <p:cNvSpPr txBox="1"/>
          <p:nvPr/>
        </p:nvSpPr>
        <p:spPr>
          <a:xfrm>
            <a:off x="1020687" y="2704640"/>
            <a:ext cx="1229353" cy="338554"/>
          </a:xfrm>
          <a:prstGeom prst="rect">
            <a:avLst/>
          </a:prstGeom>
          <a:noFill/>
        </p:spPr>
        <p:txBody>
          <a:bodyPr wrap="square">
            <a:spAutoFit/>
          </a:bodyPr>
          <a:lstStyle/>
          <a:p>
            <a:r>
              <a:rPr lang="en-CA" sz="1600" b="1" dirty="0">
                <a:solidFill>
                  <a:srgbClr val="FF0000"/>
                </a:solidFill>
              </a:rPr>
              <a:t>Shame boy</a:t>
            </a:r>
          </a:p>
        </p:txBody>
      </p:sp>
      <p:sp>
        <p:nvSpPr>
          <p:cNvPr id="9" name="TextBox 8">
            <a:extLst>
              <a:ext uri="{FF2B5EF4-FFF2-40B4-BE49-F238E27FC236}">
                <a16:creationId xmlns:a16="http://schemas.microsoft.com/office/drawing/2014/main" id="{D40E0844-34A2-41EE-E6D4-BE0530DD6F66}"/>
              </a:ext>
            </a:extLst>
          </p:cNvPr>
          <p:cNvSpPr txBox="1"/>
          <p:nvPr/>
        </p:nvSpPr>
        <p:spPr>
          <a:xfrm>
            <a:off x="1020687" y="3295400"/>
            <a:ext cx="1588949" cy="338554"/>
          </a:xfrm>
          <a:prstGeom prst="rect">
            <a:avLst/>
          </a:prstGeom>
          <a:noFill/>
        </p:spPr>
        <p:txBody>
          <a:bodyPr wrap="square">
            <a:spAutoFit/>
          </a:bodyPr>
          <a:lstStyle/>
          <a:p>
            <a:r>
              <a:rPr lang="en-CA" sz="1600" b="1" dirty="0">
                <a:solidFill>
                  <a:srgbClr val="FF0000"/>
                </a:solidFill>
              </a:rPr>
              <a:t>Lone warrior</a:t>
            </a:r>
          </a:p>
        </p:txBody>
      </p:sp>
      <p:sp>
        <p:nvSpPr>
          <p:cNvPr id="11" name="TextBox 10">
            <a:extLst>
              <a:ext uri="{FF2B5EF4-FFF2-40B4-BE49-F238E27FC236}">
                <a16:creationId xmlns:a16="http://schemas.microsoft.com/office/drawing/2014/main" id="{5B1D9229-98FC-C025-4B54-A6122BB7FC89}"/>
              </a:ext>
            </a:extLst>
          </p:cNvPr>
          <p:cNvSpPr txBox="1"/>
          <p:nvPr/>
        </p:nvSpPr>
        <p:spPr>
          <a:xfrm>
            <a:off x="1020687" y="3036884"/>
            <a:ext cx="2092427" cy="338554"/>
          </a:xfrm>
          <a:prstGeom prst="rect">
            <a:avLst/>
          </a:prstGeom>
          <a:noFill/>
        </p:spPr>
        <p:txBody>
          <a:bodyPr wrap="square">
            <a:spAutoFit/>
          </a:bodyPr>
          <a:lstStyle/>
          <a:p>
            <a:r>
              <a:rPr lang="en-CA" sz="1600" b="1" dirty="0">
                <a:solidFill>
                  <a:srgbClr val="FF0000"/>
                </a:solidFill>
              </a:rPr>
              <a:t>Marble boy</a:t>
            </a:r>
          </a:p>
        </p:txBody>
      </p:sp>
      <p:sp>
        <p:nvSpPr>
          <p:cNvPr id="3" name="TextBox 2">
            <a:extLst>
              <a:ext uri="{FF2B5EF4-FFF2-40B4-BE49-F238E27FC236}">
                <a16:creationId xmlns:a16="http://schemas.microsoft.com/office/drawing/2014/main" id="{B1F9E7E1-FFE6-DC83-10DB-6CDA53486FCA}"/>
              </a:ext>
            </a:extLst>
          </p:cNvPr>
          <p:cNvSpPr txBox="1"/>
          <p:nvPr/>
        </p:nvSpPr>
        <p:spPr>
          <a:xfrm>
            <a:off x="1020687" y="3916815"/>
            <a:ext cx="1907448" cy="338554"/>
          </a:xfrm>
          <a:prstGeom prst="rect">
            <a:avLst/>
          </a:prstGeom>
          <a:noFill/>
        </p:spPr>
        <p:txBody>
          <a:bodyPr wrap="square">
            <a:spAutoFit/>
          </a:bodyPr>
          <a:lstStyle/>
          <a:p>
            <a:r>
              <a:rPr lang="en-CA" sz="1600" b="1" dirty="0">
                <a:solidFill>
                  <a:srgbClr val="FF0000"/>
                </a:solidFill>
              </a:rPr>
              <a:t>Road runner</a:t>
            </a:r>
          </a:p>
        </p:txBody>
      </p:sp>
      <p:sp>
        <p:nvSpPr>
          <p:cNvPr id="8" name="TextBox 7">
            <a:extLst>
              <a:ext uri="{FF2B5EF4-FFF2-40B4-BE49-F238E27FC236}">
                <a16:creationId xmlns:a16="http://schemas.microsoft.com/office/drawing/2014/main" id="{6D1C17DE-0C43-EC38-8A7E-704550A4D889}"/>
              </a:ext>
            </a:extLst>
          </p:cNvPr>
          <p:cNvSpPr txBox="1"/>
          <p:nvPr/>
        </p:nvSpPr>
        <p:spPr>
          <a:xfrm>
            <a:off x="1020687" y="3589839"/>
            <a:ext cx="1229353" cy="338554"/>
          </a:xfrm>
          <a:prstGeom prst="rect">
            <a:avLst/>
          </a:prstGeom>
          <a:noFill/>
        </p:spPr>
        <p:txBody>
          <a:bodyPr wrap="square">
            <a:spAutoFit/>
          </a:bodyPr>
          <a:lstStyle/>
          <a:p>
            <a:r>
              <a:rPr lang="en-CA" sz="1600" b="1" dirty="0">
                <a:solidFill>
                  <a:srgbClr val="FF0000"/>
                </a:solidFill>
              </a:rPr>
              <a:t>Fixer</a:t>
            </a:r>
          </a:p>
        </p:txBody>
      </p:sp>
      <p:sp>
        <p:nvSpPr>
          <p:cNvPr id="12" name="TextBox 11">
            <a:extLst>
              <a:ext uri="{FF2B5EF4-FFF2-40B4-BE49-F238E27FC236}">
                <a16:creationId xmlns:a16="http://schemas.microsoft.com/office/drawing/2014/main" id="{3D7DCC3B-5DDC-2678-8F25-4E265ACE8A34}"/>
              </a:ext>
            </a:extLst>
          </p:cNvPr>
          <p:cNvSpPr txBox="1"/>
          <p:nvPr/>
        </p:nvSpPr>
        <p:spPr>
          <a:xfrm>
            <a:off x="1020687" y="4493237"/>
            <a:ext cx="6096000" cy="338554"/>
          </a:xfrm>
          <a:prstGeom prst="rect">
            <a:avLst/>
          </a:prstGeom>
          <a:noFill/>
        </p:spPr>
        <p:txBody>
          <a:bodyPr wrap="square">
            <a:spAutoFit/>
          </a:bodyPr>
          <a:lstStyle/>
          <a:p>
            <a:r>
              <a:rPr lang="en-CA" sz="1600" b="1" dirty="0">
                <a:solidFill>
                  <a:srgbClr val="FF0000"/>
                </a:solidFill>
              </a:rPr>
              <a:t>Intelectualizer</a:t>
            </a:r>
            <a:endParaRPr lang="en-CA" sz="1600" dirty="0"/>
          </a:p>
        </p:txBody>
      </p:sp>
      <p:sp>
        <p:nvSpPr>
          <p:cNvPr id="14" name="TextBox 13">
            <a:extLst>
              <a:ext uri="{FF2B5EF4-FFF2-40B4-BE49-F238E27FC236}">
                <a16:creationId xmlns:a16="http://schemas.microsoft.com/office/drawing/2014/main" id="{286237EA-4CF2-892D-3125-9E61C3F6EF9A}"/>
              </a:ext>
            </a:extLst>
          </p:cNvPr>
          <p:cNvSpPr txBox="1"/>
          <p:nvPr/>
        </p:nvSpPr>
        <p:spPr>
          <a:xfrm>
            <a:off x="1020687" y="4190492"/>
            <a:ext cx="6096000" cy="338554"/>
          </a:xfrm>
          <a:prstGeom prst="rect">
            <a:avLst/>
          </a:prstGeom>
          <a:noFill/>
        </p:spPr>
        <p:txBody>
          <a:bodyPr wrap="square">
            <a:spAutoFit/>
          </a:bodyPr>
          <a:lstStyle/>
          <a:p>
            <a:r>
              <a:rPr lang="en-CA" sz="1600" b="1" dirty="0">
                <a:solidFill>
                  <a:srgbClr val="FF0000"/>
                </a:solidFill>
              </a:rPr>
              <a:t>Lost teenager</a:t>
            </a:r>
            <a:endParaRPr lang="en-CA" sz="1600" dirty="0"/>
          </a:p>
        </p:txBody>
      </p:sp>
      <p:sp>
        <p:nvSpPr>
          <p:cNvPr id="6" name="TextBox 5">
            <a:extLst>
              <a:ext uri="{FF2B5EF4-FFF2-40B4-BE49-F238E27FC236}">
                <a16:creationId xmlns:a16="http://schemas.microsoft.com/office/drawing/2014/main" id="{7694DEE1-A10D-6F19-4D33-69EAA07702D4}"/>
              </a:ext>
            </a:extLst>
          </p:cNvPr>
          <p:cNvSpPr txBox="1"/>
          <p:nvPr/>
        </p:nvSpPr>
        <p:spPr>
          <a:xfrm>
            <a:off x="1020687" y="5003072"/>
            <a:ext cx="6096000" cy="338554"/>
          </a:xfrm>
          <a:prstGeom prst="rect">
            <a:avLst/>
          </a:prstGeom>
          <a:noFill/>
        </p:spPr>
        <p:txBody>
          <a:bodyPr wrap="square">
            <a:spAutoFit/>
          </a:bodyPr>
          <a:lstStyle/>
          <a:p>
            <a:r>
              <a:rPr lang="en-CA" sz="1600" b="1" dirty="0">
                <a:solidFill>
                  <a:srgbClr val="FF0000"/>
                </a:solidFill>
              </a:rPr>
              <a:t>Cemetery boy</a:t>
            </a:r>
            <a:endParaRPr lang="en-CA" sz="1600" dirty="0"/>
          </a:p>
        </p:txBody>
      </p:sp>
      <p:sp>
        <p:nvSpPr>
          <p:cNvPr id="13" name="TextBox 12">
            <a:extLst>
              <a:ext uri="{FF2B5EF4-FFF2-40B4-BE49-F238E27FC236}">
                <a16:creationId xmlns:a16="http://schemas.microsoft.com/office/drawing/2014/main" id="{792617DE-E7CC-5608-2FE8-5E59B8BCBADC}"/>
              </a:ext>
            </a:extLst>
          </p:cNvPr>
          <p:cNvSpPr txBox="1"/>
          <p:nvPr/>
        </p:nvSpPr>
        <p:spPr>
          <a:xfrm>
            <a:off x="1020687" y="4700327"/>
            <a:ext cx="1907448" cy="369332"/>
          </a:xfrm>
          <a:prstGeom prst="rect">
            <a:avLst/>
          </a:prstGeom>
          <a:noFill/>
        </p:spPr>
        <p:txBody>
          <a:bodyPr wrap="square">
            <a:spAutoFit/>
          </a:bodyPr>
          <a:lstStyle/>
          <a:p>
            <a:r>
              <a:rPr lang="en-CA" b="1" dirty="0">
                <a:solidFill>
                  <a:srgbClr val="FF0000"/>
                </a:solidFill>
              </a:rPr>
              <a:t>cafeteria boy</a:t>
            </a:r>
            <a:endParaRPr lang="en-CA" dirty="0"/>
          </a:p>
        </p:txBody>
      </p:sp>
      <p:sp>
        <p:nvSpPr>
          <p:cNvPr id="16" name="TextBox 15">
            <a:extLst>
              <a:ext uri="{FF2B5EF4-FFF2-40B4-BE49-F238E27FC236}">
                <a16:creationId xmlns:a16="http://schemas.microsoft.com/office/drawing/2014/main" id="{32D3425A-B47C-6FBB-892F-0719FAC68014}"/>
              </a:ext>
            </a:extLst>
          </p:cNvPr>
          <p:cNvSpPr txBox="1"/>
          <p:nvPr/>
        </p:nvSpPr>
        <p:spPr>
          <a:xfrm>
            <a:off x="1020687" y="5283514"/>
            <a:ext cx="6096000" cy="338554"/>
          </a:xfrm>
          <a:prstGeom prst="rect">
            <a:avLst/>
          </a:prstGeom>
          <a:noFill/>
        </p:spPr>
        <p:txBody>
          <a:bodyPr wrap="square">
            <a:spAutoFit/>
          </a:bodyPr>
          <a:lstStyle/>
          <a:p>
            <a:r>
              <a:rPr lang="en-US" sz="1600" b="1" dirty="0">
                <a:solidFill>
                  <a:srgbClr val="FF0000"/>
                </a:solidFill>
              </a:rPr>
              <a:t>o</a:t>
            </a:r>
            <a:r>
              <a:rPr lang="en-CA" sz="1600" b="1" dirty="0">
                <a:solidFill>
                  <a:srgbClr val="FF0000"/>
                </a:solidFill>
              </a:rPr>
              <a:t>overachiever</a:t>
            </a:r>
            <a:endParaRPr lang="en-CA" sz="1600" dirty="0"/>
          </a:p>
        </p:txBody>
      </p:sp>
      <p:sp>
        <p:nvSpPr>
          <p:cNvPr id="18" name="TextBox 17">
            <a:extLst>
              <a:ext uri="{FF2B5EF4-FFF2-40B4-BE49-F238E27FC236}">
                <a16:creationId xmlns:a16="http://schemas.microsoft.com/office/drawing/2014/main" id="{F64C18BF-742E-C2AB-D0E6-4933E092E40B}"/>
              </a:ext>
            </a:extLst>
          </p:cNvPr>
          <p:cNvSpPr txBox="1"/>
          <p:nvPr/>
        </p:nvSpPr>
        <p:spPr>
          <a:xfrm>
            <a:off x="1391573" y="5592129"/>
            <a:ext cx="1716933" cy="584775"/>
          </a:xfrm>
          <a:prstGeom prst="rect">
            <a:avLst/>
          </a:prstGeom>
          <a:noFill/>
        </p:spPr>
        <p:txBody>
          <a:bodyPr wrap="square">
            <a:spAutoFit/>
          </a:bodyPr>
          <a:lstStyle/>
          <a:p>
            <a:r>
              <a:rPr lang="en-CA" sz="1600" b="1" dirty="0">
                <a:solidFill>
                  <a:srgbClr val="FF0000"/>
                </a:solidFill>
              </a:rPr>
              <a:t>standoffish withdrawer</a:t>
            </a:r>
            <a:endParaRPr lang="en-CA" sz="1600" dirty="0"/>
          </a:p>
        </p:txBody>
      </p:sp>
    </p:spTree>
    <p:extLst>
      <p:ext uri="{BB962C8B-B14F-4D97-AF65-F5344CB8AC3E}">
        <p14:creationId xmlns:p14="http://schemas.microsoft.com/office/powerpoint/2010/main" val="714282776"/>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B77C5-F608-24A2-8F53-E88E4A8791F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09E4E80-589D-051B-1A40-15B3DDA5974E}"/>
              </a:ext>
            </a:extLst>
          </p:cNvPr>
          <p:cNvSpPr txBox="1"/>
          <p:nvPr/>
        </p:nvSpPr>
        <p:spPr>
          <a:xfrm>
            <a:off x="3257642" y="24419"/>
            <a:ext cx="6096000" cy="461665"/>
          </a:xfrm>
          <a:prstGeom prst="rect">
            <a:avLst/>
          </a:prstGeom>
          <a:noFill/>
        </p:spPr>
        <p:txBody>
          <a:bodyPr wrap="square">
            <a:spAutoFit/>
          </a:bodyPr>
          <a:lstStyle/>
          <a:p>
            <a:r>
              <a:rPr lang="en-US" sz="2400" b="0" i="0" dirty="0">
                <a:solidFill>
                  <a:srgbClr val="222222"/>
                </a:solidFill>
                <a:effectLst/>
                <a:latin typeface="Arial" panose="020B0604020202020204" pitchFamily="34" charset="0"/>
              </a:rPr>
              <a:t> FIND, FOCUS, AND FLESH OUT </a:t>
            </a:r>
            <a:endParaRPr lang="en-CA" sz="2400" dirty="0"/>
          </a:p>
        </p:txBody>
      </p:sp>
      <p:sp>
        <p:nvSpPr>
          <p:cNvPr id="5" name="TextBox 4">
            <a:extLst>
              <a:ext uri="{FF2B5EF4-FFF2-40B4-BE49-F238E27FC236}">
                <a16:creationId xmlns:a16="http://schemas.microsoft.com/office/drawing/2014/main" id="{58B2B918-7866-71AC-1294-EE23543E4514}"/>
              </a:ext>
            </a:extLst>
          </p:cNvPr>
          <p:cNvSpPr txBox="1"/>
          <p:nvPr/>
        </p:nvSpPr>
        <p:spPr>
          <a:xfrm>
            <a:off x="103414" y="486084"/>
            <a:ext cx="12088586" cy="7294305"/>
          </a:xfrm>
          <a:prstGeom prst="rect">
            <a:avLst/>
          </a:prstGeom>
          <a:noFill/>
        </p:spPr>
        <p:txBody>
          <a:bodyPr wrap="square">
            <a:spAutoFit/>
          </a:bodyPr>
          <a:lstStyle/>
          <a:p>
            <a:r>
              <a:rPr lang="en-US" b="0" i="0" dirty="0">
                <a:solidFill>
                  <a:schemeClr val="bg1"/>
                </a:solidFill>
                <a:effectLst/>
                <a:latin typeface="Arial" panose="020B0604020202020204" pitchFamily="34" charset="0"/>
              </a:rPr>
              <a:t> </a:t>
            </a:r>
            <a:r>
              <a:rPr lang="en-US" sz="1800" b="0" i="0" dirty="0">
                <a:effectLst/>
                <a:latin typeface="Arial" panose="020B0604020202020204" pitchFamily="34" charset="0"/>
              </a:rPr>
              <a:t>Follow these steps to connect with one of your parts. Write down anything you learn.</a:t>
            </a:r>
          </a:p>
          <a:p>
            <a:r>
              <a:rPr lang="en-US" sz="1800" b="0" i="0" dirty="0">
                <a:effectLst/>
                <a:latin typeface="Arial" panose="020B0604020202020204" pitchFamily="34" charset="0"/>
              </a:rPr>
              <a:t> </a:t>
            </a:r>
            <a:endParaRPr lang="en-CA" sz="1800" dirty="0"/>
          </a:p>
          <a:p>
            <a:r>
              <a:rPr lang="en-US" b="0" i="0" dirty="0">
                <a:solidFill>
                  <a:schemeClr val="bg1"/>
                </a:solidFill>
                <a:effectLst/>
                <a:latin typeface="Arial" panose="020B0604020202020204" pitchFamily="34" charset="0"/>
              </a:rPr>
              <a:t>Find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b="0" i="0" dirty="0">
                <a:effectLst/>
                <a:latin typeface="Arial" panose="020B0604020202020204" pitchFamily="34" charset="0"/>
              </a:rPr>
              <a:t>Go inside and see if any thoughts, emotions, or sensations come to your attention.</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Take these sensations as coming directly from the part that wants your attention in this moment.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This will be your target part.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Write down any thoughts, emotions, or sensations from the part that came to your attention:</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chemeClr val="bg1"/>
                </a:solidFill>
                <a:latin typeface="Arial" panose="020B0604020202020204" pitchFamily="34" charset="0"/>
                <a:cs typeface="Arial" panose="020B0604020202020204" pitchFamily="34" charset="0"/>
              </a:rPr>
              <a:t>The standoffish withdrawer: it feels a bit like cafeteria boy, difference was then it was involuntary now it’s voluntary.it sees others as being more whole so there is envy but then it sees them as being pretenders and fake. They are the beautiful people only messy people are real. It is afraid of their judgement but says it doesn’t care about or want their approval.</a:t>
            </a:r>
            <a:endParaRPr kumimoji="0" lang="en-US"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Focus</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Focus on the part that you just found by giving it your attention.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Spend time with the part and let the part reveal itself to you in whatever way it chooses.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Write down anything that the part shows you:</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chemeClr val="bg1"/>
                </a:solidFill>
                <a:latin typeface="Arial" panose="020B0604020202020204" pitchFamily="34" charset="0"/>
                <a:cs typeface="Arial" panose="020B0604020202020204" pitchFamily="34" charset="0"/>
              </a:rPr>
              <a:t>It’s proud, it doesn’t want pity, it has come to enjoy solitude, it doesn’t want to engage in social games but want real connection.</a:t>
            </a:r>
            <a:endParaRPr kumimoji="0" lang="en-US"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222222"/>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Flesh Out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Now flesh out the part by asking your Self these questions: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Where does this part show up in or around the body?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What sensations or emotions do you feel, if any? Are there any images that come up?</a:t>
            </a:r>
            <a:endParaRPr kumimoji="0" lang="en-US" altLang="en-US" sz="1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br>
              <a:rPr lang="en-US" dirty="0"/>
            </a:br>
            <a:endParaRPr lang="en-CA" dirty="0"/>
          </a:p>
        </p:txBody>
      </p:sp>
      <p:pic>
        <p:nvPicPr>
          <p:cNvPr id="2" name="Picture 1" descr="A person standing next to a brick wall&#10;&#10;AI-generated content may be incorrect.">
            <a:extLst>
              <a:ext uri="{FF2B5EF4-FFF2-40B4-BE49-F238E27FC236}">
                <a16:creationId xmlns:a16="http://schemas.microsoft.com/office/drawing/2014/main" id="{76B5FC0D-4EE3-ED4F-4BCA-6E13F776E42A}"/>
              </a:ext>
            </a:extLst>
          </p:cNvPr>
          <p:cNvPicPr>
            <a:picLocks noChangeAspect="1"/>
          </p:cNvPicPr>
          <p:nvPr/>
        </p:nvPicPr>
        <p:blipFill>
          <a:blip r:embed="rId2"/>
          <a:srcRect r="-3" b="2344"/>
          <a:stretch/>
        </p:blipFill>
        <p:spPr>
          <a:xfrm>
            <a:off x="10250304" y="0"/>
            <a:ext cx="1941696" cy="2051538"/>
          </a:xfrm>
          <a:prstGeom prst="rect">
            <a:avLst/>
          </a:prstGeom>
        </p:spPr>
      </p:pic>
    </p:spTree>
    <p:extLst>
      <p:ext uri="{BB962C8B-B14F-4D97-AF65-F5344CB8AC3E}">
        <p14:creationId xmlns:p14="http://schemas.microsoft.com/office/powerpoint/2010/main" val="1556695965"/>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A5693-C33E-D720-E72F-652CF7A7FA2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9B4C823-B64E-396D-96B5-7386BE31B8C9}"/>
              </a:ext>
            </a:extLst>
          </p:cNvPr>
          <p:cNvSpPr txBox="1"/>
          <p:nvPr/>
        </p:nvSpPr>
        <p:spPr>
          <a:xfrm>
            <a:off x="3257642" y="24419"/>
            <a:ext cx="6096000" cy="461665"/>
          </a:xfrm>
          <a:prstGeom prst="rect">
            <a:avLst/>
          </a:prstGeom>
          <a:noFill/>
        </p:spPr>
        <p:txBody>
          <a:bodyPr wrap="square">
            <a:spAutoFit/>
          </a:bodyPr>
          <a:lstStyle/>
          <a:p>
            <a:r>
              <a:rPr lang="en-US" sz="2400" b="0" i="0" dirty="0">
                <a:solidFill>
                  <a:srgbClr val="222222"/>
                </a:solidFill>
                <a:effectLst/>
                <a:latin typeface="Arial" panose="020B0604020202020204" pitchFamily="34" charset="0"/>
              </a:rPr>
              <a:t> FIND, FOCUS, AND FLESH OUT </a:t>
            </a:r>
            <a:endParaRPr lang="en-CA" sz="2400" dirty="0"/>
          </a:p>
        </p:txBody>
      </p:sp>
      <p:sp>
        <p:nvSpPr>
          <p:cNvPr id="5" name="TextBox 4">
            <a:extLst>
              <a:ext uri="{FF2B5EF4-FFF2-40B4-BE49-F238E27FC236}">
                <a16:creationId xmlns:a16="http://schemas.microsoft.com/office/drawing/2014/main" id="{3431071C-C4FF-7839-276E-E3607EBED5BE}"/>
              </a:ext>
            </a:extLst>
          </p:cNvPr>
          <p:cNvSpPr txBox="1"/>
          <p:nvPr/>
        </p:nvSpPr>
        <p:spPr>
          <a:xfrm>
            <a:off x="103414" y="486084"/>
            <a:ext cx="12088586" cy="7571303"/>
          </a:xfrm>
          <a:prstGeom prst="rect">
            <a:avLst/>
          </a:prstGeom>
          <a:noFill/>
        </p:spPr>
        <p:txBody>
          <a:bodyPr wrap="square">
            <a:spAutoFit/>
          </a:bodyPr>
          <a:lstStyle/>
          <a:p>
            <a:r>
              <a:rPr lang="en-US" b="0" i="0" dirty="0">
                <a:solidFill>
                  <a:schemeClr val="bg1"/>
                </a:solidFill>
                <a:effectLst/>
                <a:latin typeface="Arial" panose="020B0604020202020204" pitchFamily="34" charset="0"/>
              </a:rPr>
              <a:t> </a:t>
            </a:r>
            <a:r>
              <a:rPr lang="en-US" sz="1800" b="0" i="0" dirty="0">
                <a:effectLst/>
                <a:latin typeface="Arial" panose="020B0604020202020204" pitchFamily="34" charset="0"/>
              </a:rPr>
              <a:t>Follow these steps to connect with one of your parts. Write down anything you learn.</a:t>
            </a:r>
          </a:p>
          <a:p>
            <a:r>
              <a:rPr lang="en-US" sz="1800" b="0" i="0" dirty="0">
                <a:effectLst/>
                <a:latin typeface="Arial" panose="020B0604020202020204" pitchFamily="34" charset="0"/>
              </a:rPr>
              <a:t> </a:t>
            </a:r>
            <a:endParaRPr lang="en-CA" sz="1800" dirty="0"/>
          </a:p>
          <a:p>
            <a:r>
              <a:rPr lang="en-US" b="0" i="0" dirty="0">
                <a:solidFill>
                  <a:schemeClr val="bg1"/>
                </a:solidFill>
                <a:effectLst/>
                <a:latin typeface="Arial" panose="020B0604020202020204" pitchFamily="34" charset="0"/>
              </a:rPr>
              <a:t>Find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b="0" i="0" dirty="0">
                <a:effectLst/>
                <a:latin typeface="Arial" panose="020B0604020202020204" pitchFamily="34" charset="0"/>
              </a:rPr>
              <a:t>Go inside and see if any thoughts, emotions, or sensations come to your attention.</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Take these sensations as coming directly from the part that wants your attention in this moment.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This will be your target part.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Write down any thoughts, emotions, or sensations from the part that came to your attention: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chemeClr val="bg1"/>
                </a:solidFill>
                <a:latin typeface="Arial" panose="020B0604020202020204" pitchFamily="34" charset="0"/>
                <a:cs typeface="Arial" panose="020B0604020202020204" pitchFamily="34" charset="0"/>
              </a:rPr>
              <a:t>I’m intrigued by my intellectualizer part. I think it’s burdened by very powerful cultural issues. After childhood, our culture causes us to become increasingly disconnected from ourselves, others, the world, our activities and the mystery of the world. I think that my own story made that cultural disconnection even more powerful. My intellectualizer is very left brained. Of all my parts it’s the one which is almost always present. Its activation state is dissociation. I am committed to work with this to return to a more right brained, Self perspective. </a:t>
            </a:r>
            <a:endParaRPr kumimoji="0" lang="en-US"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222222"/>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Focus</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Focus on the part that you just found by giving it your attention.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Spend time with the part and let the part reveal itself to you in whatever way it chooses.</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Write down anything that the part shows you:</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chemeClr val="bg1"/>
                </a:solidFill>
                <a:latin typeface="Arial" panose="020B0604020202020204" pitchFamily="34" charset="0"/>
                <a:cs typeface="Arial" panose="020B0604020202020204" pitchFamily="34" charset="0"/>
              </a:rPr>
              <a:t>I’m very grateful for the intellectualizer. It’s a little obsessive, it’s curious, it’s a very hard worker, it has been extraordinarily helpful, but it’s disembodied, it lives in the head. I think it would welcome being more embodied, venturing beyond the head into the body and the world. It’s curious for experiences not just facts. </a:t>
            </a:r>
            <a:endParaRPr kumimoji="0" lang="en-US"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chemeClr val="bg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br>
              <a:rPr lang="en-US" dirty="0"/>
            </a:br>
            <a:endParaRPr lang="en-CA" dirty="0"/>
          </a:p>
        </p:txBody>
      </p:sp>
      <p:pic>
        <p:nvPicPr>
          <p:cNvPr id="2" name="Picture 1" descr="A person looking at a crystal ball&#10;&#10;AI-generated content may be incorrect.">
            <a:extLst>
              <a:ext uri="{FF2B5EF4-FFF2-40B4-BE49-F238E27FC236}">
                <a16:creationId xmlns:a16="http://schemas.microsoft.com/office/drawing/2014/main" id="{84EF6B1A-D2FF-51F3-278E-FCC393CD0A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24655" y="24419"/>
            <a:ext cx="1967345" cy="2399132"/>
          </a:xfrm>
          <a:prstGeom prst="rect">
            <a:avLst/>
          </a:prstGeom>
        </p:spPr>
      </p:pic>
    </p:spTree>
    <p:extLst>
      <p:ext uri="{BB962C8B-B14F-4D97-AF65-F5344CB8AC3E}">
        <p14:creationId xmlns:p14="http://schemas.microsoft.com/office/powerpoint/2010/main" val="4004603021"/>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02A5C0-C7AF-E3E6-19E2-7829026B682D}"/>
              </a:ext>
            </a:extLst>
          </p:cNvPr>
          <p:cNvSpPr txBox="1"/>
          <p:nvPr/>
        </p:nvSpPr>
        <p:spPr>
          <a:xfrm>
            <a:off x="0" y="0"/>
            <a:ext cx="12192000" cy="350865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Flesh Out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Now flesh out the part by asking your Self these questions: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Where does this part show up in or around the body?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What sensations or emotions do you feel, if any? Are there any images that come up?</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solidFill>
                  <a:schemeClr val="bg1"/>
                </a:solidFill>
                <a:latin typeface="Arial" panose="020B0604020202020204" pitchFamily="34" charset="0"/>
                <a:cs typeface="Arial" panose="020B0604020202020204" pitchFamily="34" charset="0"/>
              </a:rPr>
              <a:t>It’s in my head. The sensation is of being cut off, isolated, alone. The emotions are some boredom, sadness, longing, disconnection.</a:t>
            </a: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br>
              <a:rPr lang="en-US" dirty="0"/>
            </a:br>
            <a:endParaRPr lang="en-CA" dirty="0"/>
          </a:p>
        </p:txBody>
      </p:sp>
    </p:spTree>
    <p:extLst>
      <p:ext uri="{BB962C8B-B14F-4D97-AF65-F5344CB8AC3E}">
        <p14:creationId xmlns:p14="http://schemas.microsoft.com/office/powerpoint/2010/main" val="3073467538"/>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8FA17-94AF-2218-0450-A6A2D4C90A29}"/>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ABBB3A4A-6843-0AFE-ECCA-55EDD3E4A9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92CB8CC3-314E-B849-E35A-8500E27DB5D4}"/>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5" name="TextBox 4">
            <a:extLst>
              <a:ext uri="{FF2B5EF4-FFF2-40B4-BE49-F238E27FC236}">
                <a16:creationId xmlns:a16="http://schemas.microsoft.com/office/drawing/2014/main" id="{DAA18BFE-0517-F4B5-8B12-4A0CCCB2111E}"/>
              </a:ext>
            </a:extLst>
          </p:cNvPr>
          <p:cNvSpPr txBox="1"/>
          <p:nvPr/>
        </p:nvSpPr>
        <p:spPr>
          <a:xfrm>
            <a:off x="2057400" y="203191"/>
            <a:ext cx="8697686"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FIND, FOCUS, AND FLESH OUT P.36</a:t>
            </a:r>
            <a:endParaRPr lang="en-CA" sz="3600" dirty="0"/>
          </a:p>
        </p:txBody>
      </p:sp>
    </p:spTree>
    <p:extLst>
      <p:ext uri="{BB962C8B-B14F-4D97-AF65-F5344CB8AC3E}">
        <p14:creationId xmlns:p14="http://schemas.microsoft.com/office/powerpoint/2010/main" val="987069718"/>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5B9D40-D809-E8ED-F219-7174C336C80B}"/>
              </a:ext>
            </a:extLst>
          </p:cNvPr>
          <p:cNvSpPr txBox="1"/>
          <p:nvPr/>
        </p:nvSpPr>
        <p:spPr>
          <a:xfrm>
            <a:off x="346752" y="400961"/>
            <a:ext cx="11293868" cy="2246769"/>
          </a:xfrm>
          <a:prstGeom prst="rect">
            <a:avLst/>
          </a:prstGeom>
          <a:noFill/>
        </p:spPr>
        <p:txBody>
          <a:bodyPr wrap="square">
            <a:spAutoFit/>
          </a:bodyPr>
          <a:lstStyle/>
          <a:p>
            <a:r>
              <a:rPr lang="en-CA" sz="2800" dirty="0">
                <a:solidFill>
                  <a:schemeClr val="bg1"/>
                </a:solidFill>
                <a:latin typeface="Arial" panose="020B0604020202020204" pitchFamily="34" charset="0"/>
                <a:cs typeface="Arial" panose="020B0604020202020204" pitchFamily="34" charset="0"/>
              </a:rPr>
              <a:t>Stu: </a:t>
            </a:r>
            <a:r>
              <a:rPr lang="en-CA" sz="2800" dirty="0">
                <a:latin typeface="Arial" panose="020B0604020202020204" pitchFamily="34" charset="0"/>
                <a:cs typeface="Arial" panose="020B0604020202020204" pitchFamily="34" charset="0"/>
              </a:rPr>
              <a:t>Good trailheads for focusing and fleshing out your parts are the targets from your holes diary card. Prior to doing this IFS work were you tracking some targets using a holes diary card?</a:t>
            </a:r>
          </a:p>
          <a:p>
            <a:endParaRPr lang="en-CA" sz="2800" dirty="0">
              <a:latin typeface="Arial" panose="020B0604020202020204" pitchFamily="34" charset="0"/>
              <a:cs typeface="Arial" panose="020B0604020202020204" pitchFamily="34" charset="0"/>
            </a:endParaRPr>
          </a:p>
          <a:p>
            <a:r>
              <a:rPr lang="en-CA" sz="2800" dirty="0">
                <a:solidFill>
                  <a:schemeClr val="bg1"/>
                </a:solidFill>
                <a:latin typeface="Arial" panose="020B0604020202020204" pitchFamily="34" charset="0"/>
                <a:cs typeface="Arial" panose="020B0604020202020204" pitchFamily="34" charset="0"/>
              </a:rPr>
              <a:t>Kate:</a:t>
            </a:r>
            <a:r>
              <a:rPr lang="en-CA" sz="2800" dirty="0">
                <a:latin typeface="Arial" panose="020B0604020202020204" pitchFamily="34" charset="0"/>
                <a:cs typeface="Arial" panose="020B0604020202020204" pitchFamily="34" charset="0"/>
              </a:rPr>
              <a:t> yes, I’ll show you. </a:t>
            </a:r>
          </a:p>
        </p:txBody>
      </p:sp>
    </p:spTree>
    <p:extLst>
      <p:ext uri="{BB962C8B-B14F-4D97-AF65-F5344CB8AC3E}">
        <p14:creationId xmlns:p14="http://schemas.microsoft.com/office/powerpoint/2010/main" val="3894664580"/>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B6573-3611-C402-43EE-EBC0E18ABC3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C6EA664-5289-4C0D-F306-69FAE2AA6AD4}"/>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795569" y="1356852"/>
            <a:ext cx="10586507" cy="4788309"/>
          </a:xfrm>
          <a:prstGeom prst="rect">
            <a:avLst/>
          </a:prstGeom>
          <a:noFill/>
        </p:spPr>
      </p:pic>
      <p:sp>
        <p:nvSpPr>
          <p:cNvPr id="5" name="Title 4">
            <a:extLst>
              <a:ext uri="{FF2B5EF4-FFF2-40B4-BE49-F238E27FC236}">
                <a16:creationId xmlns:a16="http://schemas.microsoft.com/office/drawing/2014/main" id="{658A57AC-7C8A-B3B6-16EA-C441C9F00F88}"/>
              </a:ext>
            </a:extLst>
          </p:cNvPr>
          <p:cNvSpPr>
            <a:spLocks noGrp="1"/>
          </p:cNvSpPr>
          <p:nvPr>
            <p:ph type="title" idx="4294967295"/>
          </p:nvPr>
        </p:nvSpPr>
        <p:spPr>
          <a:xfrm>
            <a:off x="1331913" y="188913"/>
            <a:ext cx="10860087" cy="1347787"/>
          </a:xfrm>
        </p:spPr>
        <p:txBody>
          <a:bodyPr>
            <a:normAutofit/>
          </a:bodyPr>
          <a:lstStyle/>
          <a:p>
            <a:r>
              <a:rPr lang="en-CA" sz="2800" dirty="0">
                <a:solidFill>
                  <a:schemeClr val="bg1"/>
                </a:solidFill>
              </a:rPr>
              <a:t> KATE’S intermediate  holes diary cards TARGETS</a:t>
            </a:r>
          </a:p>
        </p:txBody>
      </p:sp>
      <p:sp>
        <p:nvSpPr>
          <p:cNvPr id="7" name="TextBox 6">
            <a:extLst>
              <a:ext uri="{FF2B5EF4-FFF2-40B4-BE49-F238E27FC236}">
                <a16:creationId xmlns:a16="http://schemas.microsoft.com/office/drawing/2014/main" id="{9A952558-F6EE-B54A-0891-C12BB7F38FC5}"/>
              </a:ext>
            </a:extLst>
          </p:cNvPr>
          <p:cNvSpPr txBox="1"/>
          <p:nvPr/>
        </p:nvSpPr>
        <p:spPr>
          <a:xfrm>
            <a:off x="1020687" y="2704640"/>
            <a:ext cx="6096000"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S</a:t>
            </a:r>
            <a:r>
              <a:rPr lang="en-CA" sz="1600" b="1" dirty="0">
                <a:solidFill>
                  <a:srgbClr val="FF0000"/>
                </a:solidFill>
                <a:latin typeface="Corbel" panose="020B0503020204020204"/>
              </a:rPr>
              <a:t>ad, fearful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abandoned</a:t>
            </a:r>
          </a:p>
        </p:txBody>
      </p:sp>
      <p:sp>
        <p:nvSpPr>
          <p:cNvPr id="9" name="TextBox 8">
            <a:extLst>
              <a:ext uri="{FF2B5EF4-FFF2-40B4-BE49-F238E27FC236}">
                <a16:creationId xmlns:a16="http://schemas.microsoft.com/office/drawing/2014/main" id="{24D9CBA3-1C27-FD64-A98C-1900D1DE65AF}"/>
              </a:ext>
            </a:extLst>
          </p:cNvPr>
          <p:cNvSpPr txBox="1"/>
          <p:nvPr/>
        </p:nvSpPr>
        <p:spPr>
          <a:xfrm>
            <a:off x="990932" y="3568586"/>
            <a:ext cx="6096000"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Anxious, angry</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1600" b="1" dirty="0">
                <a:solidFill>
                  <a:srgbClr val="FF0000"/>
                </a:solidFill>
                <a:latin typeface="Corbel" panose="020B0503020204020204"/>
              </a:rPr>
              <a:t>  depressed</a:t>
            </a:r>
            <a:endPar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4DFE673C-3219-8C31-00E9-1EF9F03E0A25}"/>
              </a:ext>
            </a:extLst>
          </p:cNvPr>
          <p:cNvSpPr txBox="1"/>
          <p:nvPr/>
        </p:nvSpPr>
        <p:spPr>
          <a:xfrm>
            <a:off x="1020687" y="4439161"/>
            <a:ext cx="2092427"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Overly compliant</a:t>
            </a:r>
          </a:p>
        </p:txBody>
      </p:sp>
      <p:sp>
        <p:nvSpPr>
          <p:cNvPr id="2" name="TextBox 1">
            <a:extLst>
              <a:ext uri="{FF2B5EF4-FFF2-40B4-BE49-F238E27FC236}">
                <a16:creationId xmlns:a16="http://schemas.microsoft.com/office/drawing/2014/main" id="{0B69A073-DBB6-14AB-6764-0CF8C4C516EB}"/>
              </a:ext>
            </a:extLst>
          </p:cNvPr>
          <p:cNvSpPr txBox="1"/>
          <p:nvPr/>
        </p:nvSpPr>
        <p:spPr>
          <a:xfrm>
            <a:off x="990932" y="4982122"/>
            <a:ext cx="2092427"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S</a:t>
            </a:r>
            <a:r>
              <a:rPr lang="en-CA" sz="1600" b="1" dirty="0">
                <a:solidFill>
                  <a:srgbClr val="FF0000"/>
                </a:solidFill>
                <a:latin typeface="Corbel" panose="020B0503020204020204"/>
              </a:rPr>
              <a:t>elf-critical</a:t>
            </a:r>
            <a:endPar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187621057"/>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60B752-C0EB-AE09-78E2-5CB8F6F6680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A2932CA-9AB6-F5F2-6F50-DDC17457B62A}"/>
              </a:ext>
            </a:extLst>
          </p:cNvPr>
          <p:cNvSpPr txBox="1"/>
          <p:nvPr/>
        </p:nvSpPr>
        <p:spPr>
          <a:xfrm>
            <a:off x="4828853" y="612844"/>
            <a:ext cx="7284378" cy="6001643"/>
          </a:xfrm>
          <a:prstGeom prst="rect">
            <a:avLst/>
          </a:prstGeom>
          <a:noFill/>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 have been fleshing out my parts for awhile now and have come up with quite a list. The ones that pop up frequently are: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solidFill>
                  <a:srgbClr val="FFFFFF"/>
                </a:solidFill>
                <a:latin typeface="Arial" panose="020B0604020202020204" pitchFamily="34" charset="0"/>
                <a:cs typeface="Arial" panose="020B0604020202020204" pitchFamily="34" charset="0"/>
              </a:rPr>
              <a:t>The Wounded</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Child – this is an exile that is very sad, abandoned, fearful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solidFill>
                  <a:srgbClr val="FFFFFF"/>
                </a:solidFill>
                <a:latin typeface="Arial" panose="020B0604020202020204" pitchFamily="34" charset="0"/>
                <a:cs typeface="Arial" panose="020B0604020202020204" pitchFamily="34" charset="0"/>
              </a:rPr>
              <a:t>The Feral</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Teen – this</a:t>
            </a:r>
            <a:r>
              <a:rPr lang="en-US" sz="2400" dirty="0">
                <a:solidFill>
                  <a:srgbClr val="FFFFFF"/>
                </a:solidFill>
                <a:latin typeface="Arial" panose="020B0604020202020204" pitchFamily="34" charset="0"/>
                <a:cs typeface="Arial" panose="020B0604020202020204" pitchFamily="34" charset="0"/>
              </a:rPr>
              <a:t> is an exile that lashes out in self-defense, feels anxiety and depression</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People Pleaser – this is a manager that tries to win favor with others by complying with their wishes, and keeping them happy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Inner Critic – critical of my thoughts, feelings and behaviours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solidFill>
                  <a:srgbClr val="FFFFFF"/>
                </a:solidFill>
                <a:latin typeface="Arial" panose="020B0604020202020204" pitchFamily="34" charset="0"/>
                <a:cs typeface="Arial" panose="020B0604020202020204" pitchFamily="34" charset="0"/>
              </a:rPr>
              <a:t>As I discover more parts, I add them to my IFS map</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Using </a:t>
            </a:r>
            <a:r>
              <a:rPr lang="en-US" sz="2400" dirty="0">
                <a:solidFill>
                  <a:srgbClr val="FFFFFF"/>
                </a:solidFill>
                <a:latin typeface="Arial" panose="020B0604020202020204" pitchFamily="34" charset="0"/>
                <a:cs typeface="Arial" panose="020B0604020202020204" pitchFamily="34" charset="0"/>
              </a:rPr>
              <a:t>thoughts / feelings / behaviours as a trailhead for a part has been very helpful for me.</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F20564F6-A1D4-6883-3C6C-F623F2E9A897}"/>
              </a:ext>
            </a:extLst>
          </p:cNvPr>
          <p:cNvSpPr txBox="1"/>
          <p:nvPr/>
        </p:nvSpPr>
        <p:spPr>
          <a:xfrm>
            <a:off x="382346" y="2449597"/>
            <a:ext cx="2013339"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WOUNDED CHILD</a:t>
            </a:r>
            <a:endParaRPr kumimoji="0" lang="en-CA" sz="1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0" name="TextBox 9">
            <a:extLst>
              <a:ext uri="{FF2B5EF4-FFF2-40B4-BE49-F238E27FC236}">
                <a16:creationId xmlns:a16="http://schemas.microsoft.com/office/drawing/2014/main" id="{F3E112FE-A968-0013-C54D-41C3664C7488}"/>
              </a:ext>
            </a:extLst>
          </p:cNvPr>
          <p:cNvSpPr txBox="1"/>
          <p:nvPr/>
        </p:nvSpPr>
        <p:spPr>
          <a:xfrm>
            <a:off x="2668346" y="2462541"/>
            <a:ext cx="157708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dirty="0">
                <a:solidFill>
                  <a:srgbClr val="FFFFFF"/>
                </a:solidFill>
                <a:latin typeface="Arial" panose="020B0604020202020204" pitchFamily="34" charset="0"/>
                <a:cs typeface="Arial" panose="020B0604020202020204" pitchFamily="34" charset="0"/>
              </a:rPr>
              <a:t>FERAL TEEN</a:t>
            </a:r>
            <a:endParaRPr kumimoji="0" lang="en-CA" sz="1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271A2916-365E-F52C-9ECF-D0ECCA36EF5C}"/>
              </a:ext>
            </a:extLst>
          </p:cNvPr>
          <p:cNvSpPr txBox="1"/>
          <p:nvPr/>
        </p:nvSpPr>
        <p:spPr>
          <a:xfrm>
            <a:off x="382346" y="2616430"/>
            <a:ext cx="1594236"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latin typeface="Arial" panose="020B0604020202020204" pitchFamily="34" charset="0"/>
              </a:rPr>
              <a:t>Sad, fearful</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abandoned</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4" name="TextBox 13">
            <a:extLst>
              <a:ext uri="{FF2B5EF4-FFF2-40B4-BE49-F238E27FC236}">
                <a16:creationId xmlns:a16="http://schemas.microsoft.com/office/drawing/2014/main" id="{FD37FC3C-5EAD-B21A-57FA-CBE3FE175464}"/>
              </a:ext>
            </a:extLst>
          </p:cNvPr>
          <p:cNvSpPr txBox="1"/>
          <p:nvPr/>
        </p:nvSpPr>
        <p:spPr>
          <a:xfrm>
            <a:off x="2560007" y="2609061"/>
            <a:ext cx="2268846"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latin typeface="Arial" panose="020B0604020202020204" pitchFamily="34" charset="0"/>
              </a:rPr>
              <a:t>Anxious, angry depressed, irritated</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FEECDADC-FD6F-2623-2269-F3CD9513E991}"/>
              </a:ext>
            </a:extLst>
          </p:cNvPr>
          <p:cNvSpPr txBox="1"/>
          <p:nvPr/>
        </p:nvSpPr>
        <p:spPr>
          <a:xfrm>
            <a:off x="382346" y="5834724"/>
            <a:ext cx="2013339"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dirty="0">
                <a:solidFill>
                  <a:srgbClr val="FFFFFF"/>
                </a:solidFill>
                <a:latin typeface="Arial" panose="020B0604020202020204" pitchFamily="34" charset="0"/>
              </a:rPr>
              <a:t>PEOPLE PLEASER</a:t>
            </a:r>
            <a:endParaRPr kumimoji="0" lang="en-CA" sz="1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D424D0B9-E000-CA3E-5959-17E88984964E}"/>
              </a:ext>
            </a:extLst>
          </p:cNvPr>
          <p:cNvSpPr txBox="1"/>
          <p:nvPr/>
        </p:nvSpPr>
        <p:spPr>
          <a:xfrm>
            <a:off x="2668346" y="5832066"/>
            <a:ext cx="2013339"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INNER CRITIC</a:t>
            </a:r>
            <a:endParaRPr kumimoji="0" lang="en-CA" sz="1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7" name="TextBox 6">
            <a:extLst>
              <a:ext uri="{FF2B5EF4-FFF2-40B4-BE49-F238E27FC236}">
                <a16:creationId xmlns:a16="http://schemas.microsoft.com/office/drawing/2014/main" id="{335E7151-D7FB-063A-0BEC-FF58A1E59EBA}"/>
              </a:ext>
            </a:extLst>
          </p:cNvPr>
          <p:cNvSpPr txBox="1"/>
          <p:nvPr/>
        </p:nvSpPr>
        <p:spPr>
          <a:xfrm>
            <a:off x="268306" y="6016946"/>
            <a:ext cx="203562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latin typeface="Arial" panose="020B0604020202020204" pitchFamily="34" charset="0"/>
              </a:rPr>
              <a:t>Says ‘yes’, giving</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14952EFF-5390-795B-35D8-4507E5C20761}"/>
              </a:ext>
            </a:extLst>
          </p:cNvPr>
          <p:cNvSpPr txBox="1"/>
          <p:nvPr/>
        </p:nvSpPr>
        <p:spPr>
          <a:xfrm>
            <a:off x="2509725" y="6006919"/>
            <a:ext cx="217196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latin typeface="Arial" panose="020B0604020202020204" pitchFamily="34" charset="0"/>
              </a:rPr>
              <a:t>Negative feedback</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13" name="Picture 12">
            <a:extLst>
              <a:ext uri="{FF2B5EF4-FFF2-40B4-BE49-F238E27FC236}">
                <a16:creationId xmlns:a16="http://schemas.microsoft.com/office/drawing/2014/main" id="{5B9D0B77-8303-E0EA-3B14-57DAC360AC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489" y="364335"/>
            <a:ext cx="2085262" cy="2085262"/>
          </a:xfrm>
          <a:prstGeom prst="rect">
            <a:avLst/>
          </a:prstGeom>
        </p:spPr>
      </p:pic>
      <p:pic>
        <p:nvPicPr>
          <p:cNvPr id="16" name="Picture 15">
            <a:extLst>
              <a:ext uri="{FF2B5EF4-FFF2-40B4-BE49-F238E27FC236}">
                <a16:creationId xmlns:a16="http://schemas.microsoft.com/office/drawing/2014/main" id="{ECF1EE7E-05E5-FEDB-9BAB-58876F60DA2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val="0"/>
              </a:ext>
            </a:extLst>
          </a:blip>
          <a:stretch>
            <a:fillRect/>
          </a:stretch>
        </p:blipFill>
        <p:spPr>
          <a:xfrm>
            <a:off x="2465227" y="364335"/>
            <a:ext cx="2085262" cy="2085262"/>
          </a:xfrm>
          <a:prstGeom prst="rect">
            <a:avLst/>
          </a:prstGeom>
        </p:spPr>
      </p:pic>
      <p:pic>
        <p:nvPicPr>
          <p:cNvPr id="18" name="Picture 17">
            <a:extLst>
              <a:ext uri="{FF2B5EF4-FFF2-40B4-BE49-F238E27FC236}">
                <a16:creationId xmlns:a16="http://schemas.microsoft.com/office/drawing/2014/main" id="{70DD4F9F-DA8B-F4B9-57AC-A2AB746EA3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489" y="3623905"/>
            <a:ext cx="2085263" cy="2085263"/>
          </a:xfrm>
          <a:prstGeom prst="rect">
            <a:avLst/>
          </a:prstGeom>
        </p:spPr>
      </p:pic>
      <p:pic>
        <p:nvPicPr>
          <p:cNvPr id="20" name="Picture 19">
            <a:extLst>
              <a:ext uri="{FF2B5EF4-FFF2-40B4-BE49-F238E27FC236}">
                <a16:creationId xmlns:a16="http://schemas.microsoft.com/office/drawing/2014/main" id="{6877A615-1034-140B-16DB-6E1F168EA4C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65227" y="3623906"/>
            <a:ext cx="2085262" cy="2085262"/>
          </a:xfrm>
          <a:prstGeom prst="rect">
            <a:avLst/>
          </a:prstGeom>
        </p:spPr>
      </p:pic>
    </p:spTree>
    <p:extLst>
      <p:ext uri="{BB962C8B-B14F-4D97-AF65-F5344CB8AC3E}">
        <p14:creationId xmlns:p14="http://schemas.microsoft.com/office/powerpoint/2010/main" val="10977300"/>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D962F-CBA8-BBB1-9262-0C8F5C49004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EEA5FEC-87C7-CC47-6784-BCDD8F246A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771634526"/>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378E5-3110-9924-164F-6875FB44ED7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30476BF-5D19-2D23-FEF6-7AE914EBB27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34CFE3D-9082-D4EB-2E07-28CF3A189B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B0E817F3-F881-A9F4-B8E4-6C117004DD64}"/>
              </a:ext>
            </a:extLst>
          </p:cNvPr>
          <p:cNvSpPr txBox="1"/>
          <p:nvPr/>
        </p:nvSpPr>
        <p:spPr>
          <a:xfrm>
            <a:off x="2111829" y="402494"/>
            <a:ext cx="9252857"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FIND, FOCUS, AND FLESH OUT P.36</a:t>
            </a:r>
            <a:endParaRPr lang="en-CA" sz="3600" dirty="0"/>
          </a:p>
        </p:txBody>
      </p:sp>
    </p:spTree>
    <p:extLst>
      <p:ext uri="{BB962C8B-B14F-4D97-AF65-F5344CB8AC3E}">
        <p14:creationId xmlns:p14="http://schemas.microsoft.com/office/powerpoint/2010/main" val="1068069623"/>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7B1353-B03B-066F-75C5-089E3D86925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D5CACE6-474A-63C0-7437-E9D8A6DB9907}"/>
              </a:ext>
            </a:extLst>
          </p:cNvPr>
          <p:cNvSpPr txBox="1"/>
          <p:nvPr/>
        </p:nvSpPr>
        <p:spPr>
          <a:xfrm>
            <a:off x="0" y="135791"/>
            <a:ext cx="12192000" cy="6093976"/>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FIND, FOCUS, AND FLESH OUT P.36 </a:t>
            </a:r>
          </a:p>
          <a:p>
            <a:endParaRPr lang="en-US" dirty="0">
              <a:solidFill>
                <a:srgbClr val="222222"/>
              </a:solidFill>
              <a:latin typeface="Arial" panose="020B0604020202020204" pitchFamily="34" charset="0"/>
            </a:endParaRPr>
          </a:p>
          <a:p>
            <a:pPr marL="285750" indent="-285750">
              <a:buFont typeface="Arial" panose="020B0604020202020204" pitchFamily="34" charset="0"/>
              <a:buChar char="•"/>
            </a:pPr>
            <a:r>
              <a:rPr lang="en-US" sz="2400" b="0" i="0" dirty="0">
                <a:effectLst/>
                <a:latin typeface="Arial" panose="020B0604020202020204" pitchFamily="34" charset="0"/>
              </a:rPr>
              <a:t>This exercise helps you connect with your parts using six steps called the 6 Fs: Find, Focus, Flesh Out, Feel Toward, Befriend, and Fear. You will practice the first three in this exercise and the other three in the exercises to follow.</a:t>
            </a:r>
          </a:p>
          <a:p>
            <a:r>
              <a:rPr lang="en-US" sz="2400" b="0" i="0" dirty="0">
                <a:effectLst/>
                <a:latin typeface="Arial" panose="020B0604020202020204" pitchFamily="34" charset="0"/>
              </a:rPr>
              <a:t> </a:t>
            </a:r>
          </a:p>
          <a:p>
            <a:pPr marL="285750" indent="-285750">
              <a:buFont typeface="Arial" panose="020B0604020202020204" pitchFamily="34" charset="0"/>
              <a:buChar char="•"/>
            </a:pPr>
            <a:r>
              <a:rPr lang="en-US" sz="2400" b="0" i="0" dirty="0">
                <a:effectLst/>
                <a:latin typeface="Arial" panose="020B0604020202020204" pitchFamily="34" charset="0"/>
              </a:rPr>
              <a:t>Take your time going through these steps. Oftentimes, parts will emerge spontaneously as you turn your attention inward. These steps may feel unusual at first. Don’t worry. Use emotions and internal feelings and sensations as your clues. They will guide you to your target part(s).</a:t>
            </a:r>
          </a:p>
          <a:p>
            <a:r>
              <a:rPr lang="en-US" sz="2400" b="0" i="0" dirty="0">
                <a:effectLst/>
                <a:latin typeface="Arial" panose="020B0604020202020204" pitchFamily="34" charset="0"/>
              </a:rPr>
              <a:t> </a:t>
            </a:r>
          </a:p>
          <a:p>
            <a:pPr marL="285750" indent="-285750">
              <a:buFont typeface="Arial" panose="020B0604020202020204" pitchFamily="34" charset="0"/>
              <a:buChar char="•"/>
            </a:pPr>
            <a:r>
              <a:rPr lang="en-US" sz="2400" b="0" i="0" dirty="0">
                <a:effectLst/>
                <a:latin typeface="Arial" panose="020B0604020202020204" pitchFamily="34" charset="0"/>
              </a:rPr>
              <a:t>You will have the opportunity to practice using these steps throughout the workbook. You may need to return to this exercise whenever you want to connect with a part. Eventually, these steps will become second nature, much like a spiritual practice.  </a:t>
            </a:r>
          </a:p>
          <a:p>
            <a:pPr marL="285750" indent="-285750">
              <a:buFont typeface="Arial" panose="020B0604020202020204" pitchFamily="34" charset="0"/>
              <a:buChar char="•"/>
            </a:pPr>
            <a:r>
              <a:rPr lang="en-US" sz="2400" b="0" i="0" dirty="0">
                <a:effectLst/>
                <a:latin typeface="Arial" panose="020B0604020202020204" pitchFamily="34" charset="0"/>
              </a:rPr>
              <a:t>Follow the steps to connect with one of your parts. Write down anything you learn in the blanks. </a:t>
            </a:r>
            <a:endParaRPr lang="en-CA" sz="2400" dirty="0"/>
          </a:p>
        </p:txBody>
      </p:sp>
    </p:spTree>
    <p:extLst>
      <p:ext uri="{BB962C8B-B14F-4D97-AF65-F5344CB8AC3E}">
        <p14:creationId xmlns:p14="http://schemas.microsoft.com/office/powerpoint/2010/main" val="181492480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8D5ED-8A6A-2502-CE21-22419BD0A2E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73A09B-8334-F9B2-4FDE-25087738BD30}"/>
              </a:ext>
            </a:extLst>
          </p:cNvPr>
          <p:cNvSpPr txBox="1"/>
          <p:nvPr/>
        </p:nvSpPr>
        <p:spPr>
          <a:xfrm>
            <a:off x="3257642" y="24419"/>
            <a:ext cx="6096000" cy="461665"/>
          </a:xfrm>
          <a:prstGeom prst="rect">
            <a:avLst/>
          </a:prstGeom>
          <a:noFill/>
        </p:spPr>
        <p:txBody>
          <a:bodyPr wrap="square">
            <a:spAutoFit/>
          </a:bodyPr>
          <a:lstStyle/>
          <a:p>
            <a:r>
              <a:rPr lang="en-US" sz="2400" b="0" i="0" dirty="0">
                <a:solidFill>
                  <a:srgbClr val="222222"/>
                </a:solidFill>
                <a:effectLst/>
                <a:latin typeface="Arial" panose="020B0604020202020204" pitchFamily="34" charset="0"/>
              </a:rPr>
              <a:t> FIND, FOCUS, AND FLESH OUT </a:t>
            </a:r>
            <a:endParaRPr lang="en-CA" sz="2400" dirty="0"/>
          </a:p>
        </p:txBody>
      </p:sp>
      <p:sp>
        <p:nvSpPr>
          <p:cNvPr id="5" name="TextBox 4">
            <a:extLst>
              <a:ext uri="{FF2B5EF4-FFF2-40B4-BE49-F238E27FC236}">
                <a16:creationId xmlns:a16="http://schemas.microsoft.com/office/drawing/2014/main" id="{2C92D62F-EB14-B465-C892-629CF0053CE9}"/>
              </a:ext>
            </a:extLst>
          </p:cNvPr>
          <p:cNvSpPr txBox="1"/>
          <p:nvPr/>
        </p:nvSpPr>
        <p:spPr>
          <a:xfrm>
            <a:off x="103414" y="486084"/>
            <a:ext cx="12088586" cy="6771084"/>
          </a:xfrm>
          <a:prstGeom prst="rect">
            <a:avLst/>
          </a:prstGeom>
          <a:noFill/>
        </p:spPr>
        <p:txBody>
          <a:bodyPr wrap="square">
            <a:spAutoFit/>
          </a:bodyPr>
          <a:lstStyle/>
          <a:p>
            <a:r>
              <a:rPr lang="en-US" sz="2000" b="0" i="0" dirty="0">
                <a:solidFill>
                  <a:schemeClr val="bg1"/>
                </a:solidFill>
                <a:effectLst/>
                <a:latin typeface="Arial" panose="020B0604020202020204" pitchFamily="34" charset="0"/>
              </a:rPr>
              <a:t> </a:t>
            </a:r>
            <a:r>
              <a:rPr lang="en-US" sz="2000" b="0" i="0" dirty="0">
                <a:effectLst/>
                <a:latin typeface="Arial" panose="020B0604020202020204" pitchFamily="34" charset="0"/>
              </a:rPr>
              <a:t>Follow these steps to connect with one of your parts. Write down anything you learn.</a:t>
            </a:r>
          </a:p>
          <a:p>
            <a:r>
              <a:rPr lang="en-US" sz="2000" b="0" i="0" dirty="0">
                <a:effectLst/>
                <a:latin typeface="Arial" panose="020B0604020202020204" pitchFamily="34" charset="0"/>
              </a:rPr>
              <a:t> </a:t>
            </a:r>
            <a:endParaRPr lang="en-CA" sz="2000" dirty="0"/>
          </a:p>
          <a:p>
            <a:r>
              <a:rPr lang="en-US" sz="2000" b="0" i="0" dirty="0">
                <a:solidFill>
                  <a:schemeClr val="bg1"/>
                </a:solidFill>
                <a:effectLst/>
                <a:latin typeface="Arial" panose="020B0604020202020204" pitchFamily="34" charset="0"/>
              </a:rPr>
              <a:t>Find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sz="2000" b="0" i="0" dirty="0">
                <a:effectLst/>
                <a:latin typeface="Arial" panose="020B0604020202020204" pitchFamily="34" charset="0"/>
              </a:rPr>
              <a:t>Go inside and see if any thoughts, emotions, or sensations come to your attention.</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Take these sensations as coming directly from the part that wants your attention in this moment.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This will be your target part.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Write down any thoughts, emotions, or sensations from the part that came to your attention: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222222"/>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Focus</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Focus on the part that you just found by giving it your attention.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Spend time with the part and let the part reveal itself to you in whatever way it chooses.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Write down anything that the part shows you:</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222222"/>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Flesh Out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Now flesh out the part by asking your Self these questions: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Where does this part show up in or around the body?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What sensations or emotions do you feel, if any? Are there any images that come up?</a:t>
            </a:r>
            <a:endParaRPr kumimoji="0" lang="en-US" altLang="en-US" sz="20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br>
              <a:rPr lang="en-US" dirty="0"/>
            </a:br>
            <a:endParaRPr lang="en-CA" dirty="0"/>
          </a:p>
        </p:txBody>
      </p:sp>
    </p:spTree>
    <p:extLst>
      <p:ext uri="{BB962C8B-B14F-4D97-AF65-F5344CB8AC3E}">
        <p14:creationId xmlns:p14="http://schemas.microsoft.com/office/powerpoint/2010/main" val="2991105009"/>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31E49-F6DB-27D9-BB08-52936A9800E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0552D08-8132-0745-0948-753584A84204}"/>
              </a:ext>
            </a:extLst>
          </p:cNvPr>
          <p:cNvSpPr txBox="1"/>
          <p:nvPr/>
        </p:nvSpPr>
        <p:spPr>
          <a:xfrm>
            <a:off x="0" y="228527"/>
            <a:ext cx="12192000" cy="6924973"/>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3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EXAMPLE…</a:t>
            </a:r>
          </a:p>
          <a:p>
            <a:pPr marR="0" lvl="0" algn="l" defTabSz="457200" rtl="0" eaLnBrk="1" fontAlgn="auto" latinLnBrk="0" hangingPunct="1">
              <a:lnSpc>
                <a:spcPct val="100000"/>
              </a:lnSpc>
              <a:spcBef>
                <a:spcPts val="0"/>
              </a:spcBef>
              <a:spcAft>
                <a:spcPts val="0"/>
              </a:spcAft>
              <a:buClrTx/>
              <a:buSzTx/>
              <a:tabLst/>
              <a:defRPr/>
            </a:pPr>
            <a:endParaRPr lang="en-US" sz="2000" dirty="0">
              <a:solidFill>
                <a:srgbClr val="FFFFFF"/>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FIND</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solidFill>
                  <a:srgbClr val="FFFFFF"/>
                </a:solidFill>
                <a:latin typeface="Arial" panose="020B0604020202020204" pitchFamily="34" charset="0"/>
                <a:cs typeface="Arial" panose="020B0604020202020204" pitchFamily="34" charset="0"/>
              </a:rPr>
              <a:t>I sometimes feel irritated and like I need to push people away from me</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r>
              <a:rPr lang="en-US" sz="2400" dirty="0">
                <a:solidFill>
                  <a:srgbClr val="FFFFFF"/>
                </a:solidFill>
                <a:latin typeface="Arial" panose="020B0604020202020204" pitchFamily="34" charset="0"/>
                <a:cs typeface="Arial" panose="020B0604020202020204" pitchFamily="34" charset="0"/>
              </a:rPr>
              <a:t>FOCUS</a:t>
            </a:r>
          </a:p>
          <a:p>
            <a:pPr marL="342900" lvl="0" indent="-342900" defTabSz="457200">
              <a:buFont typeface="Arial" panose="020B0604020202020204" pitchFamily="34" charset="0"/>
              <a:buChar char="•"/>
              <a:defRPr/>
            </a:pPr>
            <a:r>
              <a:rPr lang="en-US" sz="2400" dirty="0">
                <a:solidFill>
                  <a:srgbClr val="FFFFFF"/>
                </a:solidFill>
                <a:latin typeface="Arial" panose="020B0604020202020204" pitchFamily="34" charset="0"/>
                <a:cs typeface="Arial" panose="020B0604020202020204" pitchFamily="34" charset="0"/>
              </a:rPr>
              <a:t>This part is a wounded animal. It lashes out to defend itself. It doesn’t want to hurt anyone, it’s for survival. There is irritability and a need for space. So much pain. Don’t touch it. Keep away. This is </a:t>
            </a:r>
          </a:p>
          <a:p>
            <a:pPr lvl="0" defTabSz="457200">
              <a:defRPr/>
            </a:pPr>
            <a:r>
              <a:rPr lang="en-US" sz="2400" dirty="0">
                <a:solidFill>
                  <a:srgbClr val="FFFFFF"/>
                </a:solidFill>
                <a:latin typeface="Arial" panose="020B0604020202020204" pitchFamily="34" charset="0"/>
                <a:cs typeface="Arial" panose="020B0604020202020204" pitchFamily="34" charset="0"/>
              </a:rPr>
              <a:t>     Feral Teen.</a:t>
            </a:r>
          </a:p>
          <a:p>
            <a:pPr lvl="0" defTabSz="457200">
              <a:defRPr/>
            </a:pPr>
            <a:endParaRPr lang="en-US" sz="2400" dirty="0">
              <a:solidFill>
                <a:srgbClr val="FFFFFF"/>
              </a:solidFill>
              <a:latin typeface="Arial" panose="020B0604020202020204" pitchFamily="34" charset="0"/>
              <a:cs typeface="Arial" panose="020B0604020202020204" pitchFamily="34" charset="0"/>
            </a:endParaRPr>
          </a:p>
          <a:p>
            <a:pPr lvl="0" defTabSz="457200">
              <a:defRPr/>
            </a:pPr>
            <a:r>
              <a:rPr lang="en-US" sz="2400" dirty="0">
                <a:solidFill>
                  <a:srgbClr val="FFFFFF"/>
                </a:solidFill>
                <a:latin typeface="Arial" panose="020B0604020202020204" pitchFamily="34" charset="0"/>
                <a:cs typeface="Arial" panose="020B0604020202020204" pitchFamily="34" charset="0"/>
              </a:rPr>
              <a:t>FLESH OUT</a:t>
            </a:r>
          </a:p>
          <a:p>
            <a:pPr marL="342900" lvl="0" indent="-342900" defTabSz="457200">
              <a:buFont typeface="Arial" panose="020B0604020202020204" pitchFamily="34" charset="0"/>
              <a:buChar char="•"/>
              <a:defRPr/>
            </a:pPr>
            <a:r>
              <a:rPr lang="en-US" sz="2400" dirty="0">
                <a:solidFill>
                  <a:srgbClr val="FFFFFF"/>
                </a:solidFill>
                <a:latin typeface="Arial" panose="020B0604020202020204" pitchFamily="34" charset="0"/>
                <a:cs typeface="Arial" panose="020B0604020202020204" pitchFamily="34" charset="0"/>
              </a:rPr>
              <a:t>This part shows up in my arms and mouth – tension in jaw and hands. I get an image of a wounded arm with no fur in one patch.</a:t>
            </a:r>
          </a:p>
          <a:p>
            <a:pPr marL="342900" lvl="0" indent="-342900" defTabSz="457200">
              <a:buFont typeface="Arial" panose="020B0604020202020204" pitchFamily="34" charset="0"/>
              <a:buChar char="•"/>
              <a:defRPr/>
            </a:pPr>
            <a:endParaRPr lang="en-US" sz="2000" dirty="0">
              <a:solidFill>
                <a:srgbClr val="FFFFFF"/>
              </a:solidFill>
              <a:latin typeface="Arial" panose="020B0604020202020204" pitchFamily="34" charset="0"/>
              <a:cs typeface="Arial" panose="020B0604020202020204" pitchFamily="34" charset="0"/>
            </a:endParaRPr>
          </a:p>
          <a:p>
            <a:pPr lvl="0" defTabSz="457200">
              <a:defRPr/>
            </a:pPr>
            <a:endParaRPr lang="en-US" sz="2000" dirty="0">
              <a:solidFill>
                <a:srgbClr val="FFFFFF"/>
              </a:solidFill>
              <a:latin typeface="Arial" panose="020B0604020202020204" pitchFamily="34" charset="0"/>
              <a:cs typeface="Arial" panose="020B0604020202020204" pitchFamily="34" charset="0"/>
            </a:endParaRPr>
          </a:p>
          <a:p>
            <a:pPr lvl="0" defTabSz="457200">
              <a:defRPr/>
            </a:pPr>
            <a:endParaRPr lang="en-US" sz="2000" dirty="0">
              <a:solidFill>
                <a:srgbClr val="FFFFFF"/>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47120829"/>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362497-76C4-3581-CFFA-E842DCCF0534}"/>
              </a:ext>
            </a:extLst>
          </p:cNvPr>
          <p:cNvSpPr txBox="1"/>
          <p:nvPr/>
        </p:nvSpPr>
        <p:spPr>
          <a:xfrm>
            <a:off x="0" y="167883"/>
            <a:ext cx="12192000" cy="6093976"/>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a:t>
            </a:r>
            <a:r>
              <a:rPr lang="en-US" sz="3600" b="0" i="0" dirty="0">
                <a:solidFill>
                  <a:srgbClr val="222222"/>
                </a:solidFill>
                <a:effectLst/>
                <a:latin typeface="Arial" panose="020B0604020202020204" pitchFamily="34" charset="0"/>
              </a:rPr>
              <a:t>SECTION 7 FEEL TOWARD </a:t>
            </a:r>
          </a:p>
          <a:p>
            <a:endParaRPr lang="en-US" dirty="0">
              <a:solidFill>
                <a:srgbClr val="222222"/>
              </a:solidFill>
              <a:latin typeface="Arial" panose="020B0604020202020204" pitchFamily="34" charset="0"/>
            </a:endParaRPr>
          </a:p>
          <a:p>
            <a:r>
              <a:rPr lang="en-US" sz="2400" b="0" i="0" dirty="0">
                <a:effectLst/>
                <a:latin typeface="Arial" panose="020B0604020202020204" pitchFamily="34" charset="0"/>
              </a:rPr>
              <a:t>After you identify your target part, it’s time to see how you feel toward the part. The purpose of parts work is to bring your parts into relationship with your Self so they can be healed. This step is a crucial one because it lets you know if you are accessing Self or have other parts that are getting in the way. If you’re feeling anything other than the 8 Cs (Calm, Clarity, Confidence, Curiosity, Connectedness, Creativity, Compassion, and Courage), that is a good indicator that another part is present. </a:t>
            </a:r>
          </a:p>
          <a:p>
            <a:r>
              <a:rPr lang="en-US" sz="2400" b="0" i="0" dirty="0">
                <a:effectLst/>
                <a:latin typeface="Arial" panose="020B0604020202020204" pitchFamily="34" charset="0"/>
              </a:rPr>
              <a:t>You can ask parts to step back so you can get to know the target part. If they relax and step back, thank them. If they don’t, ask them why not. If your parts are not able to step back, you can return to this exercise when they may feel more ready. Don’t push your parts. They will let you know when they’re ready. These exercises help parts build trust in your Self. Just as in other relationships, trust takes time. </a:t>
            </a:r>
          </a:p>
          <a:p>
            <a:r>
              <a:rPr lang="en-US" sz="2400" b="0" i="0" dirty="0">
                <a:effectLst/>
                <a:latin typeface="Arial" panose="020B0604020202020204" pitchFamily="34" charset="0"/>
              </a:rPr>
              <a:t>For the purpose of this exercise, identify your target part. It could be the same part as the last exercise or a new one that reveals itself. After you’ve focused and fleshed it out, follow the prompts below and write your answers in the space provided.</a:t>
            </a:r>
            <a:endParaRPr lang="en-CA" sz="2400" dirty="0"/>
          </a:p>
        </p:txBody>
      </p:sp>
    </p:spTree>
    <p:extLst>
      <p:ext uri="{BB962C8B-B14F-4D97-AF65-F5344CB8AC3E}">
        <p14:creationId xmlns:p14="http://schemas.microsoft.com/office/powerpoint/2010/main" val="109584581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33116F-2A2E-2786-2EAD-8736523D3E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8C67C0F-ED66-4D61-BA0F-218C6A4B1EE9}"/>
              </a:ext>
            </a:extLst>
          </p:cNvPr>
          <p:cNvSpPr txBox="1"/>
          <p:nvPr/>
        </p:nvSpPr>
        <p:spPr>
          <a:xfrm>
            <a:off x="0" y="313833"/>
            <a:ext cx="12192000" cy="3970318"/>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FEEL TOWARD</a:t>
            </a:r>
          </a:p>
          <a:p>
            <a:r>
              <a:rPr lang="en-US" sz="2400" b="0" i="0" dirty="0">
                <a:effectLst/>
                <a:latin typeface="Arial" panose="020B0604020202020204" pitchFamily="34" charset="0"/>
              </a:rPr>
              <a:t> </a:t>
            </a:r>
          </a:p>
          <a:p>
            <a:r>
              <a:rPr lang="en-US" sz="2800" b="0" i="0" dirty="0">
                <a:effectLst/>
                <a:latin typeface="Arial" panose="020B0604020202020204" pitchFamily="34" charset="0"/>
              </a:rPr>
              <a:t>How are you feeling toward this part as you get to know it?</a:t>
            </a:r>
          </a:p>
          <a:p>
            <a:endParaRPr lang="en-US" sz="2800" dirty="0">
              <a:latin typeface="Arial" panose="020B0604020202020204" pitchFamily="34" charset="0"/>
            </a:endParaRPr>
          </a:p>
          <a:p>
            <a:endParaRPr lang="en-US" sz="2800" b="0" i="0" dirty="0">
              <a:effectLst/>
              <a:latin typeface="Arial" panose="020B0604020202020204" pitchFamily="34" charset="0"/>
            </a:endParaRPr>
          </a:p>
          <a:p>
            <a:endParaRPr lang="en-US" sz="2800" dirty="0">
              <a:latin typeface="Arial" panose="020B0604020202020204" pitchFamily="34" charset="0"/>
            </a:endParaRPr>
          </a:p>
          <a:p>
            <a:endParaRPr lang="en-US" sz="2800" b="0" i="0" dirty="0">
              <a:effectLst/>
              <a:latin typeface="Arial" panose="020B0604020202020204" pitchFamily="34" charset="0"/>
            </a:endParaRPr>
          </a:p>
          <a:p>
            <a:r>
              <a:rPr lang="en-US" sz="2800" b="0" i="0" dirty="0">
                <a:effectLst/>
                <a:latin typeface="Arial" panose="020B0604020202020204" pitchFamily="34" charset="0"/>
              </a:rPr>
              <a:t>Is your heart open or closed to this part?</a:t>
            </a:r>
          </a:p>
          <a:p>
            <a:endParaRPr lang="en-US" sz="2400" dirty="0">
              <a:latin typeface="Arial" panose="020B0604020202020204" pitchFamily="34" charset="0"/>
            </a:endParaRPr>
          </a:p>
        </p:txBody>
      </p:sp>
    </p:spTree>
    <p:extLst>
      <p:ext uri="{BB962C8B-B14F-4D97-AF65-F5344CB8AC3E}">
        <p14:creationId xmlns:p14="http://schemas.microsoft.com/office/powerpoint/2010/main" val="4192770154"/>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9A33D-B8F2-B489-5B94-F870E999D97E}"/>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968B906B-BE05-B0F6-0817-9120741D2FC5}"/>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9ABA3F46-14FA-CA1F-C214-1FA4F8A9125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654ED56D-45ED-AA1D-AA0A-FFC032BFCD2B}"/>
              </a:ext>
            </a:extLst>
          </p:cNvPr>
          <p:cNvSpPr txBox="1"/>
          <p:nvPr/>
        </p:nvSpPr>
        <p:spPr>
          <a:xfrm>
            <a:off x="3233057" y="552992"/>
            <a:ext cx="10058399"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FEEL TOWARDS P.38</a:t>
            </a:r>
            <a:endParaRPr lang="en-CA" sz="3600" dirty="0"/>
          </a:p>
        </p:txBody>
      </p:sp>
      <p:sp>
        <p:nvSpPr>
          <p:cNvPr id="8" name="TextBox 7">
            <a:extLst>
              <a:ext uri="{FF2B5EF4-FFF2-40B4-BE49-F238E27FC236}">
                <a16:creationId xmlns:a16="http://schemas.microsoft.com/office/drawing/2014/main" id="{D33FE35C-8B87-3CC5-05B0-1F4DAF98F10E}"/>
              </a:ext>
            </a:extLst>
          </p:cNvPr>
          <p:cNvSpPr txBox="1"/>
          <p:nvPr/>
        </p:nvSpPr>
        <p:spPr>
          <a:xfrm>
            <a:off x="3069771" y="5562991"/>
            <a:ext cx="10058398" cy="523220"/>
          </a:xfrm>
          <a:prstGeom prst="rect">
            <a:avLst/>
          </a:prstGeom>
          <a:noFill/>
        </p:spPr>
        <p:txBody>
          <a:bodyPr wrap="square">
            <a:spAutoFit/>
          </a:bodyPr>
          <a:lstStyle/>
          <a:p>
            <a:r>
              <a:rPr lang="en-CA" sz="2800" dirty="0"/>
              <a:t>I used the intellectualizer in this exercise</a:t>
            </a:r>
          </a:p>
        </p:txBody>
      </p:sp>
    </p:spTree>
    <p:extLst>
      <p:ext uri="{BB962C8B-B14F-4D97-AF65-F5344CB8AC3E}">
        <p14:creationId xmlns:p14="http://schemas.microsoft.com/office/powerpoint/2010/main" val="2267717553"/>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2AD8BC-790E-DBDB-86B3-285E8AFEC0E8}"/>
              </a:ext>
            </a:extLst>
          </p:cNvPr>
          <p:cNvSpPr txBox="1"/>
          <p:nvPr/>
        </p:nvSpPr>
        <p:spPr>
          <a:xfrm>
            <a:off x="0" y="313833"/>
            <a:ext cx="12192000" cy="4708981"/>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a:t>
            </a:r>
            <a:r>
              <a:rPr lang="en-US" sz="3600" b="0" i="0" dirty="0">
                <a:solidFill>
                  <a:srgbClr val="222222"/>
                </a:solidFill>
                <a:effectLst/>
                <a:latin typeface="Arial" panose="020B0604020202020204" pitchFamily="34" charset="0"/>
              </a:rPr>
              <a:t>FEEL TOWARD</a:t>
            </a:r>
          </a:p>
          <a:p>
            <a:r>
              <a:rPr lang="en-US" sz="2400" b="0" i="0" dirty="0">
                <a:effectLst/>
                <a:latin typeface="Arial" panose="020B0604020202020204" pitchFamily="34" charset="0"/>
              </a:rPr>
              <a:t> </a:t>
            </a:r>
          </a:p>
          <a:p>
            <a:r>
              <a:rPr lang="en-US" sz="2400" b="0" i="0" dirty="0">
                <a:effectLst/>
                <a:latin typeface="Arial" panose="020B0604020202020204" pitchFamily="34" charset="0"/>
              </a:rPr>
              <a:t>How are you feeling toward this part as you get to know it?</a:t>
            </a:r>
          </a:p>
          <a:p>
            <a:endParaRPr lang="en-US" sz="2400" dirty="0">
              <a:solidFill>
                <a:schemeClr val="bg1"/>
              </a:solidFill>
              <a:latin typeface="Arial" panose="020B0604020202020204" pitchFamily="34" charset="0"/>
            </a:endParaRPr>
          </a:p>
          <a:p>
            <a:r>
              <a:rPr lang="en-US" sz="2400" b="0" i="0" dirty="0">
                <a:solidFill>
                  <a:schemeClr val="bg1"/>
                </a:solidFill>
                <a:effectLst/>
                <a:latin typeface="Arial" panose="020B0604020202020204" pitchFamily="34" charset="0"/>
              </a:rPr>
              <a:t>Luis: </a:t>
            </a:r>
            <a:r>
              <a:rPr lang="en-US" sz="2400" b="0" i="0" dirty="0">
                <a:effectLst/>
                <a:latin typeface="Arial" panose="020B0604020202020204" pitchFamily="34" charset="0"/>
              </a:rPr>
              <a:t>Very grateful, sad for it, I want to know it’s loved. </a:t>
            </a:r>
          </a:p>
          <a:p>
            <a:endParaRPr lang="en-US" sz="2400" dirty="0">
              <a:latin typeface="Arial" panose="020B0604020202020204" pitchFamily="34" charset="0"/>
            </a:endParaRPr>
          </a:p>
          <a:p>
            <a:endParaRPr lang="en-US" sz="2400" b="0" i="0" dirty="0">
              <a:effectLst/>
              <a:latin typeface="Arial" panose="020B0604020202020204" pitchFamily="34" charset="0"/>
            </a:endParaRPr>
          </a:p>
          <a:p>
            <a:endParaRPr lang="en-US" sz="2400" dirty="0">
              <a:latin typeface="Arial" panose="020B0604020202020204" pitchFamily="34" charset="0"/>
            </a:endParaRPr>
          </a:p>
          <a:p>
            <a:endParaRPr lang="en-US" sz="2400" b="0" i="0" dirty="0">
              <a:effectLst/>
              <a:latin typeface="Arial" panose="020B0604020202020204" pitchFamily="34" charset="0"/>
            </a:endParaRPr>
          </a:p>
          <a:p>
            <a:r>
              <a:rPr lang="en-US" sz="2400" b="0" i="0" dirty="0">
                <a:effectLst/>
                <a:latin typeface="Arial" panose="020B0604020202020204" pitchFamily="34" charset="0"/>
              </a:rPr>
              <a:t>Is your heart open or closed to this part?</a:t>
            </a:r>
          </a:p>
          <a:p>
            <a:endParaRPr lang="en-US" sz="2400" dirty="0">
              <a:latin typeface="Arial" panose="020B0604020202020204" pitchFamily="34" charset="0"/>
            </a:endParaRPr>
          </a:p>
          <a:p>
            <a:r>
              <a:rPr lang="en-US" sz="2400" dirty="0">
                <a:solidFill>
                  <a:schemeClr val="bg1"/>
                </a:solidFill>
                <a:latin typeface="Arial" panose="020B0604020202020204" pitchFamily="34" charset="0"/>
              </a:rPr>
              <a:t>Luis: </a:t>
            </a:r>
            <a:r>
              <a:rPr lang="en-US" sz="2400" dirty="0">
                <a:latin typeface="Arial" panose="020B0604020202020204" pitchFamily="34" charset="0"/>
              </a:rPr>
              <a:t>Very open</a:t>
            </a:r>
            <a:endParaRPr lang="en-CA" sz="2400" dirty="0"/>
          </a:p>
        </p:txBody>
      </p:sp>
    </p:spTree>
    <p:extLst>
      <p:ext uri="{BB962C8B-B14F-4D97-AF65-F5344CB8AC3E}">
        <p14:creationId xmlns:p14="http://schemas.microsoft.com/office/powerpoint/2010/main" val="2088548745"/>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841B0-6805-5489-B688-8400E2C7C41D}"/>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BC662E9F-5058-5DAE-E161-4E59074B97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F8D45A2D-4ED9-24AA-078F-D543BB7EA136}"/>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5" name="TextBox 4">
            <a:extLst>
              <a:ext uri="{FF2B5EF4-FFF2-40B4-BE49-F238E27FC236}">
                <a16:creationId xmlns:a16="http://schemas.microsoft.com/office/drawing/2014/main" id="{8C0CE2F0-BB31-760B-DB07-BB2BAB880FE0}"/>
              </a:ext>
            </a:extLst>
          </p:cNvPr>
          <p:cNvSpPr txBox="1"/>
          <p:nvPr/>
        </p:nvSpPr>
        <p:spPr>
          <a:xfrm>
            <a:off x="3494314" y="279391"/>
            <a:ext cx="8697686"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FEEL TOWARDS P.38</a:t>
            </a:r>
            <a:endParaRPr lang="en-CA" sz="3600" dirty="0"/>
          </a:p>
        </p:txBody>
      </p:sp>
    </p:spTree>
    <p:extLst>
      <p:ext uri="{BB962C8B-B14F-4D97-AF65-F5344CB8AC3E}">
        <p14:creationId xmlns:p14="http://schemas.microsoft.com/office/powerpoint/2010/main" val="3961715025"/>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2AD8BC-790E-DBDB-86B3-285E8AFEC0E8}"/>
              </a:ext>
            </a:extLst>
          </p:cNvPr>
          <p:cNvSpPr txBox="1"/>
          <p:nvPr/>
        </p:nvSpPr>
        <p:spPr>
          <a:xfrm>
            <a:off x="0" y="313833"/>
            <a:ext cx="12192000" cy="507831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FEEL TOWARD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rPr>
              <a:t>Stu</a:t>
            </a: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Can we look at how you feel towards some of the parts you’ve identified?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Sure, I think a lot about the feral teen. I feel compassion </a:t>
            </a:r>
            <a:r>
              <a:rPr lang="en-US" sz="2400" dirty="0">
                <a:latin typeface="Arial" panose="020B0604020202020204" pitchFamily="34" charset="0"/>
              </a:rPr>
              <a:t>towards her. I  empathize with and understand her. I am sorry that she has been misunderstood for so long.</a:t>
            </a:r>
            <a:endParaRPr kumimoji="0" lang="en-US" sz="2400" b="0" i="0" u="none" strike="noStrike" kern="1200" cap="none" spc="0" normalizeH="0" baseline="0" noProof="0" dirty="0">
              <a:ln>
                <a:noFill/>
              </a:ln>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Is </a:t>
            </a:r>
            <a:r>
              <a:rPr lang="en-US" sz="2400" dirty="0">
                <a:solidFill>
                  <a:srgbClr val="FFFFFF"/>
                </a:solidFill>
                <a:latin typeface="Arial" panose="020B0604020202020204" pitchFamily="34" charset="0"/>
              </a:rPr>
              <a:t>sounds like you’ve opened your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heart to </a:t>
            </a:r>
            <a:r>
              <a:rPr lang="en-US" sz="2400" dirty="0">
                <a:solidFill>
                  <a:srgbClr val="FFFFFF"/>
                </a:solidFill>
                <a:latin typeface="Arial" panose="020B0604020202020204" pitchFamily="34" charset="0"/>
              </a:rPr>
              <a:t>the feral teen</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mn-cs"/>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mn-cs"/>
              </a:rPr>
              <a:t>Very much </a:t>
            </a:r>
            <a:r>
              <a:rPr lang="en-US" sz="2400" dirty="0">
                <a:latin typeface="Arial" panose="020B0604020202020204" pitchFamily="34" charset="0"/>
              </a:rPr>
              <a:t>so.</a:t>
            </a:r>
            <a:endParaRPr kumimoji="0" lang="en-CA" sz="2400" b="0" i="0" u="none" strike="noStrike" kern="1200" cap="none" spc="0" normalizeH="0" baseline="0" noProof="0" dirty="0">
              <a:ln>
                <a:noFill/>
              </a:ln>
              <a:effectLst/>
              <a:uLnTx/>
              <a:uFillTx/>
              <a:latin typeface="Corbel" panose="020B0503020204020204"/>
              <a:ea typeface="+mn-ea"/>
              <a:cs typeface="+mn-cs"/>
            </a:endParaRPr>
          </a:p>
        </p:txBody>
      </p:sp>
    </p:spTree>
    <p:extLst>
      <p:ext uri="{BB962C8B-B14F-4D97-AF65-F5344CB8AC3E}">
        <p14:creationId xmlns:p14="http://schemas.microsoft.com/office/powerpoint/2010/main" val="3971730040"/>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A2142-8945-AED7-D677-22FB05DC528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49C772C-30B2-63B0-201A-F56CC61483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4224946093"/>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2B087-9FA8-0594-2EAE-B1EDA535F07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A85C4B4-30EF-420D-9D41-C655340F4504}"/>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A7F88951-05A0-4E6A-5ABE-877555E4EC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F190A397-BAC0-CC8E-4407-E2A4990CEE58}"/>
              </a:ext>
            </a:extLst>
          </p:cNvPr>
          <p:cNvSpPr txBox="1"/>
          <p:nvPr/>
        </p:nvSpPr>
        <p:spPr>
          <a:xfrm>
            <a:off x="3407229" y="402494"/>
            <a:ext cx="6096000"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FEEL TOWARDS P.38</a:t>
            </a:r>
            <a:endParaRPr lang="en-CA" sz="3600" dirty="0"/>
          </a:p>
        </p:txBody>
      </p:sp>
    </p:spTree>
    <p:extLst>
      <p:ext uri="{BB962C8B-B14F-4D97-AF65-F5344CB8AC3E}">
        <p14:creationId xmlns:p14="http://schemas.microsoft.com/office/powerpoint/2010/main" val="3760307151"/>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3BDD1-9EAB-1111-D975-C1135D50943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ECF19AB-3033-B1B2-8193-376FD12BC870}"/>
              </a:ext>
            </a:extLst>
          </p:cNvPr>
          <p:cNvSpPr txBox="1"/>
          <p:nvPr/>
        </p:nvSpPr>
        <p:spPr>
          <a:xfrm>
            <a:off x="0" y="313833"/>
            <a:ext cx="12192000" cy="3970318"/>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FEEL TOWARD</a:t>
            </a:r>
          </a:p>
          <a:p>
            <a:r>
              <a:rPr lang="en-US" sz="2400" b="0" i="0" dirty="0">
                <a:effectLst/>
                <a:latin typeface="Arial" panose="020B0604020202020204" pitchFamily="34" charset="0"/>
              </a:rPr>
              <a:t> </a:t>
            </a:r>
            <a:endParaRPr lang="en-US" sz="2800" b="0" i="0" dirty="0">
              <a:effectLst/>
              <a:latin typeface="Arial" panose="020B0604020202020204" pitchFamily="34" charset="0"/>
            </a:endParaRPr>
          </a:p>
          <a:p>
            <a:r>
              <a:rPr lang="en-US" sz="2800" b="0" i="0" dirty="0">
                <a:effectLst/>
                <a:latin typeface="Arial" panose="020B0604020202020204" pitchFamily="34" charset="0"/>
              </a:rPr>
              <a:t>How are you feeling toward this part as you get to know it?</a:t>
            </a:r>
          </a:p>
          <a:p>
            <a:endParaRPr lang="en-US" sz="2800" dirty="0">
              <a:latin typeface="Arial" panose="020B0604020202020204" pitchFamily="34" charset="0"/>
            </a:endParaRPr>
          </a:p>
          <a:p>
            <a:endParaRPr lang="en-US" sz="2800" b="0" i="0" dirty="0">
              <a:effectLst/>
              <a:latin typeface="Arial" panose="020B0604020202020204" pitchFamily="34" charset="0"/>
            </a:endParaRPr>
          </a:p>
          <a:p>
            <a:endParaRPr lang="en-US" sz="2800" dirty="0">
              <a:latin typeface="Arial" panose="020B0604020202020204" pitchFamily="34" charset="0"/>
            </a:endParaRPr>
          </a:p>
          <a:p>
            <a:endParaRPr lang="en-US" sz="2800" b="0" i="0" dirty="0">
              <a:effectLst/>
              <a:latin typeface="Arial" panose="020B0604020202020204" pitchFamily="34" charset="0"/>
            </a:endParaRPr>
          </a:p>
          <a:p>
            <a:r>
              <a:rPr lang="en-US" sz="2800" b="0" i="0" dirty="0">
                <a:effectLst/>
                <a:latin typeface="Arial" panose="020B0604020202020204" pitchFamily="34" charset="0"/>
              </a:rPr>
              <a:t>Is your heart open or closed to this part?</a:t>
            </a:r>
          </a:p>
          <a:p>
            <a:endParaRPr lang="en-US" sz="2400" dirty="0">
              <a:latin typeface="Arial" panose="020B0604020202020204" pitchFamily="34" charset="0"/>
            </a:endParaRPr>
          </a:p>
        </p:txBody>
      </p:sp>
    </p:spTree>
    <p:extLst>
      <p:ext uri="{BB962C8B-B14F-4D97-AF65-F5344CB8AC3E}">
        <p14:creationId xmlns:p14="http://schemas.microsoft.com/office/powerpoint/2010/main" val="341949012"/>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84D47B-5EF9-CDCE-DCED-C93428FF51A4}"/>
              </a:ext>
            </a:extLst>
          </p:cNvPr>
          <p:cNvSpPr txBox="1"/>
          <p:nvPr/>
        </p:nvSpPr>
        <p:spPr>
          <a:xfrm>
            <a:off x="0" y="0"/>
            <a:ext cx="12192000" cy="6186309"/>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SECTION 8 CHECK FOR SELF-ENERGY P.39 </a:t>
            </a:r>
          </a:p>
          <a:p>
            <a:endParaRPr lang="en-US" sz="2000" dirty="0">
              <a:latin typeface="Arial" panose="020B0604020202020204" pitchFamily="34" charset="0"/>
            </a:endParaRPr>
          </a:p>
          <a:p>
            <a:pPr marL="285750" indent="-285750">
              <a:buFont typeface="Arial" panose="020B0604020202020204" pitchFamily="34" charset="0"/>
              <a:buChar char="•"/>
            </a:pPr>
            <a:r>
              <a:rPr lang="en-US" sz="2000" b="0" i="0" dirty="0">
                <a:effectLst/>
                <a:latin typeface="Arial" panose="020B0604020202020204" pitchFamily="34" charset="0"/>
              </a:rPr>
              <a:t>If you notice the presence of the 8 Cs (Calm, Clarity, Confidence, Curiosity, Connectedness, Creativity, Compassion, and Courage) you can continue with the last two steps. </a:t>
            </a:r>
          </a:p>
          <a:p>
            <a:pPr marL="285750" indent="-285750">
              <a:buFont typeface="Arial" panose="020B0604020202020204" pitchFamily="34" charset="0"/>
              <a:buChar char="•"/>
            </a:pPr>
            <a:r>
              <a:rPr lang="en-US" sz="2000" b="0" i="0" dirty="0">
                <a:effectLst/>
                <a:latin typeface="Arial" panose="020B0604020202020204" pitchFamily="34" charset="0"/>
              </a:rPr>
              <a:t>If you feel anything other than the 8 Cs, it’s likely another part showing up. Ask this part if it can step back while you connect with the target part.</a:t>
            </a:r>
          </a:p>
          <a:p>
            <a:pPr marL="285750" indent="-285750">
              <a:buFont typeface="Arial" panose="020B0604020202020204" pitchFamily="34" charset="0"/>
              <a:buChar char="•"/>
            </a:pPr>
            <a:r>
              <a:rPr lang="en-US" sz="2000" b="0" i="0" dirty="0">
                <a:effectLst/>
                <a:latin typeface="Arial" panose="020B0604020202020204" pitchFamily="34" charset="0"/>
              </a:rPr>
              <a:t>If it steps back, thank it and go back to the “Feel Toward” step above. If it doesn’t step back, ask it why not. Come back to this exercise when your parts feel ready. Write anything you’ve learned here:</a:t>
            </a:r>
          </a:p>
          <a:p>
            <a:pPr marL="285750" indent="-285750">
              <a:buFont typeface="Arial" panose="020B0604020202020204" pitchFamily="34" charset="0"/>
              <a:buChar char="•"/>
            </a:pPr>
            <a:endParaRPr lang="en-US" sz="2000" dirty="0">
              <a:solidFill>
                <a:srgbClr val="222222"/>
              </a:solidFill>
              <a:latin typeface="Arial" panose="020B0604020202020204" pitchFamily="34" charset="0"/>
            </a:endParaRPr>
          </a:p>
          <a:p>
            <a:pPr marL="285750" indent="-285750">
              <a:buFont typeface="Arial" panose="020B0604020202020204" pitchFamily="34" charset="0"/>
              <a:buChar char="•"/>
            </a:pPr>
            <a:endParaRPr lang="en-US" sz="20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000" dirty="0">
              <a:solidFill>
                <a:srgbClr val="222222"/>
              </a:solidFill>
              <a:latin typeface="Arial" panose="020B0604020202020204" pitchFamily="34" charset="0"/>
            </a:endParaRPr>
          </a:p>
          <a:p>
            <a:endParaRPr lang="en-US" sz="2000"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US" sz="2000" dirty="0">
              <a:solidFill>
                <a:srgbClr val="222222"/>
              </a:solidFill>
              <a:latin typeface="Arial" panose="020B0604020202020204" pitchFamily="34" charset="0"/>
            </a:endParaRPr>
          </a:p>
          <a:p>
            <a:pPr marL="342900" indent="-342900">
              <a:buFont typeface="Arial" panose="020B0604020202020204" pitchFamily="34" charset="0"/>
              <a:buChar char="•"/>
            </a:pPr>
            <a:r>
              <a:rPr lang="en-US" sz="2000" b="0" i="0" dirty="0">
                <a:effectLst/>
                <a:latin typeface="Arial" panose="020B0604020202020204" pitchFamily="34" charset="0"/>
              </a:rPr>
              <a:t>One way to build trust with parts is to reassure them that you want to get to know them. When you ask a part to step back, you can let them know you will connect with them later. When you finish the steps with the target part, you can go through the steps again with any other part that comes up. Be careful not to overpromise anything to your parts. If you tell them you’ll check in later, make sure to follow through. This will help you build their trust.</a:t>
            </a:r>
            <a:br>
              <a:rPr lang="en-US" sz="2000" dirty="0"/>
            </a:br>
            <a:endParaRPr lang="en-CA" sz="2000" dirty="0"/>
          </a:p>
        </p:txBody>
      </p:sp>
    </p:spTree>
    <p:extLst>
      <p:ext uri="{BB962C8B-B14F-4D97-AF65-F5344CB8AC3E}">
        <p14:creationId xmlns:p14="http://schemas.microsoft.com/office/powerpoint/2010/main" val="2627590585"/>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9709D-393D-0142-4070-2EA171D88C5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85675BC-92E1-EA39-9AFC-8F30A865BE93}"/>
              </a:ext>
            </a:extLst>
          </p:cNvPr>
          <p:cNvSpPr txBox="1"/>
          <p:nvPr/>
        </p:nvSpPr>
        <p:spPr>
          <a:xfrm>
            <a:off x="75414" y="93797"/>
            <a:ext cx="12192000" cy="6832640"/>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BEFRIENDING AND FEAR P.41</a:t>
            </a:r>
          </a:p>
          <a:p>
            <a:endParaRPr lang="en-US" sz="28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400" b="0" i="0" dirty="0">
                <a:effectLst/>
                <a:latin typeface="Arial" panose="020B0604020202020204" pitchFamily="34" charset="0"/>
              </a:rPr>
              <a:t>To help your parts, you need to be in relationship with them. When you know your Self-energy is present, you can go on to befriending your part. In this exercise, you’ll be locating a new part and letting it know how you feel so they can relax and open up to you.</a:t>
            </a:r>
          </a:p>
          <a:p>
            <a:endParaRPr lang="en-US" sz="2800" dirty="0">
              <a:solidFill>
                <a:schemeClr val="bg1"/>
              </a:solidFill>
              <a:latin typeface="Arial" panose="020B0604020202020204" pitchFamily="34" charset="0"/>
            </a:endParaRPr>
          </a:p>
          <a:p>
            <a:r>
              <a:rPr lang="en-US" sz="2800" dirty="0">
                <a:solidFill>
                  <a:schemeClr val="bg1"/>
                </a:solidFill>
                <a:latin typeface="Arial" panose="020B0604020202020204" pitchFamily="34" charset="0"/>
              </a:rPr>
              <a:t>                                           </a:t>
            </a:r>
            <a:r>
              <a:rPr lang="en-US" sz="3600" dirty="0">
                <a:solidFill>
                  <a:schemeClr val="bg1"/>
                </a:solidFill>
                <a:latin typeface="Arial" panose="020B0604020202020204" pitchFamily="34" charset="0"/>
              </a:rPr>
              <a:t>BEFRIEND</a:t>
            </a:r>
          </a:p>
          <a:p>
            <a:endParaRPr lang="en-US" sz="2800" dirty="0">
              <a:solidFill>
                <a:schemeClr val="bg1"/>
              </a:solidFill>
              <a:latin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Extend compassion, kindness, and comforting words to the part to create a connection between yourself and the part.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Notice how the part response.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As a part feels comfortable with you, it will begin to tell you about itself.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role does the part play for you? How are they trying to protect or help you?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Does it like its role?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did your part tell you?</a:t>
            </a:r>
            <a:br>
              <a:rPr lang="en-US" dirty="0"/>
            </a:br>
            <a:endParaRPr lang="en-CA" dirty="0"/>
          </a:p>
        </p:txBody>
      </p:sp>
    </p:spTree>
    <p:extLst>
      <p:ext uri="{BB962C8B-B14F-4D97-AF65-F5344CB8AC3E}">
        <p14:creationId xmlns:p14="http://schemas.microsoft.com/office/powerpoint/2010/main" val="1789668254"/>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11093-BD61-3D16-AD5F-6FF419A2648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1A8C259-A818-1843-403A-6F2B2F03E782}"/>
              </a:ext>
            </a:extLst>
          </p:cNvPr>
          <p:cNvSpPr txBox="1"/>
          <p:nvPr/>
        </p:nvSpPr>
        <p:spPr>
          <a:xfrm>
            <a:off x="0" y="0"/>
            <a:ext cx="12092683" cy="2923877"/>
          </a:xfrm>
          <a:prstGeom prst="rect">
            <a:avLst/>
          </a:prstGeom>
          <a:noFill/>
        </p:spPr>
        <p:txBody>
          <a:bodyPr wrap="square">
            <a:spAutoFit/>
          </a:bodyPr>
          <a:lstStyle/>
          <a:p>
            <a:r>
              <a:rPr lang="en-US" sz="3600" dirty="0">
                <a:solidFill>
                  <a:srgbClr val="000000"/>
                </a:solidFill>
              </a:rPr>
              <a:t>                </a:t>
            </a:r>
            <a:r>
              <a:rPr lang="en-US" sz="3600" dirty="0">
                <a:solidFill>
                  <a:srgbClr val="000000"/>
                </a:solidFill>
                <a:latin typeface="Arial" panose="020B0604020202020204" pitchFamily="34" charset="0"/>
                <a:cs typeface="Arial" panose="020B0604020202020204" pitchFamily="34" charset="0"/>
              </a:rPr>
              <a:t>                            FEAR</a:t>
            </a:r>
          </a:p>
          <a:p>
            <a:r>
              <a:rPr lang="en-US" sz="2800" dirty="0">
                <a:solidFill>
                  <a:srgbClr val="000000"/>
                </a:solidFill>
                <a:latin typeface="Arial" panose="020B0604020202020204" pitchFamily="34" charset="0"/>
                <a:cs typeface="Arial" panose="020B0604020202020204" pitchFamily="34" charset="0"/>
              </a:rPr>
              <a:t> </a:t>
            </a:r>
            <a:endParaRPr lang="en-US" sz="240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Sometimes parts are afraid to stop their roles, or they don't trust you. Ask your part what would happen if they stopped, or why they don't trust.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Thank your part for being open with you. Make a plan to check back in with the part at a later date.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Write down anything you learned</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967594"/>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E0195-4A16-2BE4-942C-01AFC7D05335}"/>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C2002986-C68E-0698-300E-B7CBE2AE4767}"/>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347CA407-B644-6821-D7D7-105E5B8A2F6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A1EE8CF8-3054-2749-6469-6C6545D6D9F1}"/>
              </a:ext>
            </a:extLst>
          </p:cNvPr>
          <p:cNvSpPr txBox="1"/>
          <p:nvPr/>
        </p:nvSpPr>
        <p:spPr>
          <a:xfrm>
            <a:off x="2340428" y="448623"/>
            <a:ext cx="10058399"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BEFRIENDING AND FEAR P.41</a:t>
            </a:r>
            <a:endParaRPr lang="en-CA" sz="3600" dirty="0"/>
          </a:p>
        </p:txBody>
      </p:sp>
    </p:spTree>
    <p:extLst>
      <p:ext uri="{BB962C8B-B14F-4D97-AF65-F5344CB8AC3E}">
        <p14:creationId xmlns:p14="http://schemas.microsoft.com/office/powerpoint/2010/main" val="2393522241"/>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D760E9-80FA-DDBD-B452-09C020351A12}"/>
              </a:ext>
            </a:extLst>
          </p:cNvPr>
          <p:cNvSpPr txBox="1"/>
          <p:nvPr/>
        </p:nvSpPr>
        <p:spPr>
          <a:xfrm>
            <a:off x="0" y="1181410"/>
            <a:ext cx="11985172" cy="2677656"/>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Extend compassion, kindness, and comforting words to the part to create a connection between yourself and the part.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Notice how the part response.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As a part feels comfortable with you, it will begin to tell you about itself.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role does the part play for you? How are they trying to protect or help you?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Does it like its role?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did your part tell you?</a:t>
            </a:r>
            <a:endParaRPr lang="en-CA" sz="2400" dirty="0"/>
          </a:p>
        </p:txBody>
      </p:sp>
      <p:sp>
        <p:nvSpPr>
          <p:cNvPr id="5" name="TextBox 4">
            <a:extLst>
              <a:ext uri="{FF2B5EF4-FFF2-40B4-BE49-F238E27FC236}">
                <a16:creationId xmlns:a16="http://schemas.microsoft.com/office/drawing/2014/main" id="{BBD9DBE4-208B-8ED7-31CA-9B3B9B85FD03}"/>
              </a:ext>
            </a:extLst>
          </p:cNvPr>
          <p:cNvSpPr txBox="1"/>
          <p:nvPr/>
        </p:nvSpPr>
        <p:spPr>
          <a:xfrm>
            <a:off x="4477331" y="155738"/>
            <a:ext cx="6096000" cy="646331"/>
          </a:xfrm>
          <a:prstGeom prst="rect">
            <a:avLst/>
          </a:prstGeom>
          <a:noFill/>
        </p:spPr>
        <p:txBody>
          <a:bodyPr wrap="square">
            <a:spAutoFit/>
          </a:bodyPr>
          <a:lstStyle/>
          <a:p>
            <a:r>
              <a:rPr lang="en-US" sz="3600" dirty="0">
                <a:solidFill>
                  <a:schemeClr val="bg1"/>
                </a:solidFill>
                <a:latin typeface="Arial" panose="020B0604020202020204" pitchFamily="34" charset="0"/>
              </a:rPr>
              <a:t> BEFRIEND</a:t>
            </a:r>
            <a:endParaRPr lang="en-CA" sz="3600" dirty="0"/>
          </a:p>
        </p:txBody>
      </p:sp>
    </p:spTree>
    <p:extLst>
      <p:ext uri="{BB962C8B-B14F-4D97-AF65-F5344CB8AC3E}">
        <p14:creationId xmlns:p14="http://schemas.microsoft.com/office/powerpoint/2010/main" val="3269586711"/>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A6CC4C-2D99-8A8A-0153-C589ACCA9368}"/>
              </a:ext>
            </a:extLst>
          </p:cNvPr>
          <p:cNvSpPr txBox="1"/>
          <p:nvPr/>
        </p:nvSpPr>
        <p:spPr>
          <a:xfrm>
            <a:off x="0" y="0"/>
            <a:ext cx="12283126" cy="4339650"/>
          </a:xfrm>
          <a:prstGeom prst="rect">
            <a:avLst/>
          </a:prstGeom>
          <a:noFill/>
        </p:spPr>
        <p:txBody>
          <a:bodyPr wrap="square">
            <a:spAutoFit/>
          </a:bodyPr>
          <a:lstStyle/>
          <a:p>
            <a:r>
              <a:rPr lang="en-US" sz="3600" dirty="0">
                <a:solidFill>
                  <a:srgbClr val="000000"/>
                </a:solidFill>
              </a:rPr>
              <a:t>                </a:t>
            </a:r>
            <a:r>
              <a:rPr lang="en-US" sz="3600" dirty="0">
                <a:solidFill>
                  <a:srgbClr val="000000"/>
                </a:solidFill>
                <a:latin typeface="Arial" panose="020B0604020202020204" pitchFamily="34" charset="0"/>
                <a:cs typeface="Arial" panose="020B0604020202020204" pitchFamily="34" charset="0"/>
              </a:rPr>
              <a:t>                        FEAR</a:t>
            </a:r>
          </a:p>
          <a:p>
            <a:r>
              <a:rPr lang="en-US" sz="2400" dirty="0">
                <a:solidFill>
                  <a:srgbClr val="00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Sometimes parts are afraid to stop their roles, or they don't trust you. Ask your part what would happen if they stopped, or why they don't trust.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Thank your part for being open with you. Make a plan to check back in with the part at a later date.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Write down anything you learned.</a:t>
            </a:r>
          </a:p>
          <a:p>
            <a:pPr marL="285750" indent="-285750">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The fear of the intellectualizer is that without it I would be adrift and my other parts would be much more activated. I wonder if the intellectualizer is also a disciplinarian or if that quality goes with another part.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0990246"/>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799A1-EA47-419C-2E7F-73425B225AE0}"/>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3F36010F-2988-59C9-7C8E-585EA08423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44491775-CBD5-B57B-47A6-483528EFC8F0}"/>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5F8A14AD-073E-490F-FA50-839BB995A069}"/>
              </a:ext>
            </a:extLst>
          </p:cNvPr>
          <p:cNvSpPr txBox="1"/>
          <p:nvPr/>
        </p:nvSpPr>
        <p:spPr>
          <a:xfrm>
            <a:off x="2612571" y="236284"/>
            <a:ext cx="6966857"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BEFRIENDING AND FEAR P.41</a:t>
            </a:r>
            <a:endParaRPr lang="en-CA" sz="3600" dirty="0"/>
          </a:p>
        </p:txBody>
      </p:sp>
    </p:spTree>
    <p:extLst>
      <p:ext uri="{BB962C8B-B14F-4D97-AF65-F5344CB8AC3E}">
        <p14:creationId xmlns:p14="http://schemas.microsoft.com/office/powerpoint/2010/main" val="505438887"/>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6EDE1-BF09-FA69-7C1C-59CD3E4434D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47F32EC-2C2E-4840-3413-531D2896ECDC}"/>
              </a:ext>
            </a:extLst>
          </p:cNvPr>
          <p:cNvSpPr txBox="1"/>
          <p:nvPr/>
        </p:nvSpPr>
        <p:spPr>
          <a:xfrm>
            <a:off x="0" y="1181410"/>
            <a:ext cx="11985172" cy="2677656"/>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Extend compassion, kindness, and comforting words to the part to create a connection between yourself and the part.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Notice how the part responds.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As a part feels comfortable with you, it will begin to tell you about itself.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role does the part play for you? How are they trying to protect or help you?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Does it like its role?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did your part tell you?</a:t>
            </a:r>
            <a:endParaRPr lang="en-CA" sz="2400" dirty="0"/>
          </a:p>
        </p:txBody>
      </p:sp>
      <p:sp>
        <p:nvSpPr>
          <p:cNvPr id="5" name="TextBox 4">
            <a:extLst>
              <a:ext uri="{FF2B5EF4-FFF2-40B4-BE49-F238E27FC236}">
                <a16:creationId xmlns:a16="http://schemas.microsoft.com/office/drawing/2014/main" id="{60792BDE-397C-F0B8-1D53-C4A415A0845E}"/>
              </a:ext>
            </a:extLst>
          </p:cNvPr>
          <p:cNvSpPr txBox="1"/>
          <p:nvPr/>
        </p:nvSpPr>
        <p:spPr>
          <a:xfrm>
            <a:off x="4549250" y="175786"/>
            <a:ext cx="6096000" cy="646331"/>
          </a:xfrm>
          <a:prstGeom prst="rect">
            <a:avLst/>
          </a:prstGeom>
          <a:noFill/>
        </p:spPr>
        <p:txBody>
          <a:bodyPr wrap="square">
            <a:spAutoFit/>
          </a:bodyPr>
          <a:lstStyle/>
          <a:p>
            <a:r>
              <a:rPr lang="en-US" sz="3600" dirty="0">
                <a:solidFill>
                  <a:schemeClr val="bg1"/>
                </a:solidFill>
                <a:latin typeface="Arial" panose="020B0604020202020204" pitchFamily="34" charset="0"/>
              </a:rPr>
              <a:t> BEFRIEND</a:t>
            </a:r>
            <a:endParaRPr lang="en-CA" sz="3600" dirty="0"/>
          </a:p>
        </p:txBody>
      </p:sp>
    </p:spTree>
    <p:extLst>
      <p:ext uri="{BB962C8B-B14F-4D97-AF65-F5344CB8AC3E}">
        <p14:creationId xmlns:p14="http://schemas.microsoft.com/office/powerpoint/2010/main" val="3883642408"/>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A6CC4C-2D99-8A8A-0153-C589ACCA9368}"/>
              </a:ext>
            </a:extLst>
          </p:cNvPr>
          <p:cNvSpPr txBox="1"/>
          <p:nvPr/>
        </p:nvSpPr>
        <p:spPr>
          <a:xfrm>
            <a:off x="0" y="0"/>
            <a:ext cx="12283126" cy="544764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Corbel" panose="020B0503020204020204"/>
                <a:ea typeface="+mn-ea"/>
                <a:cs typeface="+mn-cs"/>
              </a:rPr>
              <a:t>                </a:t>
            </a: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FEAR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Sometimes parts are afraid to stop playing their roles, or they don't trust you. Shall we try asking one of your parts what it’s afraid would happen if they stopped doing what they usually do, and also why they don't trust</a:t>
            </a:r>
            <a:r>
              <a:rPr lang="en-US" sz="2400" dirty="0">
                <a:solidFill>
                  <a:srgbClr val="FFFFFF"/>
                </a:solidFill>
                <a:latin typeface="Arial" panose="020B0604020202020204" pitchFamily="34" charset="0"/>
                <a:cs typeface="Arial" panose="020B0604020202020204" pitchFamily="34" charset="0"/>
              </a:rPr>
              <a:t> you?</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Avoidant Manager is tired of the amount of energy required to keep feelings locked down. There is a deep well of pain. There is fear that if the gates are opened, the pain will never stop</a:t>
            </a: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a:t>
            </a:r>
            <a:r>
              <a:rPr lang="en-US" sz="2400" dirty="0">
                <a:solidFill>
                  <a:srgbClr val="FFFFFF"/>
                </a:solidFill>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defRPr/>
            </a:pPr>
            <a:endParaRPr lang="en-US" sz="2400" dirty="0">
              <a:solidFill>
                <a:srgbClr val="FFFFFF"/>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defRPr/>
            </a:pPr>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It may be helpful to thank your avoidant manager for being open with you. It’s also a good idea to plan to check back in with it at a later date. </a:t>
            </a:r>
          </a:p>
          <a:p>
            <a:pPr marL="285750" lvl="0" indent="-285750">
              <a:buFont typeface="Arial" panose="020B0604020202020204" pitchFamily="34" charset="0"/>
              <a:buChar char="•"/>
              <a:defRPr/>
            </a:pPr>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(pauses and focuses inward for a few moments) I did and it was grateful.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CA" sz="20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16047313"/>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480AC-4B4D-4ACF-F1BE-71D17C207F5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EE926AD-F672-1DF5-B953-6315825688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164000184"/>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11EEF-93CF-E368-47F0-69759807510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480825D-2A80-E135-4629-6109773240C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20C0434-115C-7A75-00CA-2F6C6EEC83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83194F25-A141-9D0D-FADD-18CBAFC4B80B}"/>
              </a:ext>
            </a:extLst>
          </p:cNvPr>
          <p:cNvSpPr txBox="1"/>
          <p:nvPr/>
        </p:nvSpPr>
        <p:spPr>
          <a:xfrm>
            <a:off x="2460171" y="402494"/>
            <a:ext cx="7271657"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BEFRIENDING AND FEAR P.41</a:t>
            </a:r>
            <a:endParaRPr lang="en-CA" sz="3600" dirty="0"/>
          </a:p>
        </p:txBody>
      </p:sp>
    </p:spTree>
    <p:extLst>
      <p:ext uri="{BB962C8B-B14F-4D97-AF65-F5344CB8AC3E}">
        <p14:creationId xmlns:p14="http://schemas.microsoft.com/office/powerpoint/2010/main" val="1481518222"/>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6AB74-D666-4BB6-E614-7D7D83398AA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BEE66D2-B060-AC0D-8CA1-EFCAFC19A386}"/>
              </a:ext>
            </a:extLst>
          </p:cNvPr>
          <p:cNvSpPr txBox="1"/>
          <p:nvPr/>
        </p:nvSpPr>
        <p:spPr>
          <a:xfrm>
            <a:off x="75414" y="93797"/>
            <a:ext cx="12192000" cy="6771084"/>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BEFRIENDING AND FEAR P.41</a:t>
            </a:r>
          </a:p>
          <a:p>
            <a:endParaRPr lang="en-US" sz="28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400" b="0" i="0" dirty="0">
                <a:effectLst/>
                <a:latin typeface="Arial" panose="020B0604020202020204" pitchFamily="34" charset="0"/>
              </a:rPr>
              <a:t>To help your parts, you need to be in relationship with them. When you know your Self-energy is present, you can go on to befriending your part. In this exercise, you’ll be locating a new part and letting it know how you feel so they can relax and open up to you.</a:t>
            </a:r>
          </a:p>
          <a:p>
            <a:endParaRPr lang="en-US" sz="2800" dirty="0">
              <a:solidFill>
                <a:schemeClr val="bg1"/>
              </a:solidFill>
              <a:latin typeface="Arial" panose="020B0604020202020204" pitchFamily="34" charset="0"/>
            </a:endParaRPr>
          </a:p>
          <a:p>
            <a:r>
              <a:rPr lang="en-US" sz="3600" dirty="0">
                <a:solidFill>
                  <a:schemeClr val="bg1"/>
                </a:solidFill>
                <a:latin typeface="Arial" panose="020B0604020202020204" pitchFamily="34" charset="0"/>
              </a:rPr>
              <a:t>                                    BEFRIEND</a:t>
            </a:r>
          </a:p>
          <a:p>
            <a:endParaRPr lang="en-US" sz="2400" dirty="0">
              <a:solidFill>
                <a:schemeClr val="bg1"/>
              </a:solidFill>
              <a:latin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Extend compassion, kindness, and comforting words to the part to create a connection between yourself and the part.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Notice how the part response.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As a part feels comfortable with you, it will begin to tell you about itself.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role does the part play for you? How are they trying to protect or help you?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Does it like its role?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What did your part tell you?</a:t>
            </a:r>
            <a:br>
              <a:rPr lang="en-US" dirty="0"/>
            </a:br>
            <a:endParaRPr lang="en-CA" dirty="0"/>
          </a:p>
        </p:txBody>
      </p:sp>
    </p:spTree>
    <p:extLst>
      <p:ext uri="{BB962C8B-B14F-4D97-AF65-F5344CB8AC3E}">
        <p14:creationId xmlns:p14="http://schemas.microsoft.com/office/powerpoint/2010/main" val="220694796"/>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8212A-D06D-BBFB-A0A8-001772147F0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CA61B44-17A9-28B9-D39F-952897CDE84B}"/>
              </a:ext>
            </a:extLst>
          </p:cNvPr>
          <p:cNvSpPr txBox="1"/>
          <p:nvPr/>
        </p:nvSpPr>
        <p:spPr>
          <a:xfrm>
            <a:off x="0" y="0"/>
            <a:ext cx="12283126" cy="2923877"/>
          </a:xfrm>
          <a:prstGeom prst="rect">
            <a:avLst/>
          </a:prstGeom>
          <a:noFill/>
        </p:spPr>
        <p:txBody>
          <a:bodyPr wrap="square">
            <a:spAutoFit/>
          </a:bodyPr>
          <a:lstStyle/>
          <a:p>
            <a:r>
              <a:rPr lang="en-US" sz="2800" dirty="0">
                <a:solidFill>
                  <a:srgbClr val="000000"/>
                </a:solidFill>
              </a:rPr>
              <a:t>                </a:t>
            </a:r>
            <a:r>
              <a:rPr lang="en-US" sz="2800" dirty="0">
                <a:solidFill>
                  <a:srgbClr val="000000"/>
                </a:solidFill>
                <a:latin typeface="Arial" panose="020B0604020202020204" pitchFamily="34" charset="0"/>
                <a:cs typeface="Arial" panose="020B0604020202020204" pitchFamily="34" charset="0"/>
              </a:rPr>
              <a:t>                                    </a:t>
            </a:r>
            <a:r>
              <a:rPr lang="en-US" sz="3600" dirty="0">
                <a:solidFill>
                  <a:srgbClr val="000000"/>
                </a:solidFill>
                <a:latin typeface="Arial" panose="020B0604020202020204" pitchFamily="34" charset="0"/>
                <a:cs typeface="Arial" panose="020B0604020202020204" pitchFamily="34" charset="0"/>
              </a:rPr>
              <a:t>FEAR</a:t>
            </a:r>
          </a:p>
          <a:p>
            <a:r>
              <a:rPr lang="en-US" sz="2800" dirty="0">
                <a:solidFill>
                  <a:srgbClr val="00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Sometimes parts are afraid to stop their roles, or they don't trust you. Ask your part what would happen if they stopped, or why they don't trust.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Thank your part for being open with you. Make a plan to check back in with the part at a later date.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Write down anything you learned</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3417836"/>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18E10C-F5B9-716D-B116-A94DAAE085E0}"/>
              </a:ext>
            </a:extLst>
          </p:cNvPr>
          <p:cNvSpPr txBox="1"/>
          <p:nvPr/>
        </p:nvSpPr>
        <p:spPr>
          <a:xfrm>
            <a:off x="350321" y="798312"/>
            <a:ext cx="5046812" cy="584775"/>
          </a:xfrm>
          <a:prstGeom prst="rect">
            <a:avLst/>
          </a:prstGeom>
          <a:noFill/>
        </p:spPr>
        <p:txBody>
          <a:bodyPr wrap="square">
            <a:spAutoFit/>
          </a:bodyPr>
          <a:lstStyle/>
          <a:p>
            <a:r>
              <a:rPr lang="en-US" sz="3200" dirty="0">
                <a:solidFill>
                  <a:srgbClr val="000000"/>
                </a:solidFill>
              </a:rPr>
              <a:t>THE PATH: A MEDITATION</a:t>
            </a:r>
            <a:endParaRPr lang="en-CA" sz="3200" dirty="0"/>
          </a:p>
        </p:txBody>
      </p:sp>
      <p:sp>
        <p:nvSpPr>
          <p:cNvPr id="5" name="TextBox 4">
            <a:extLst>
              <a:ext uri="{FF2B5EF4-FFF2-40B4-BE49-F238E27FC236}">
                <a16:creationId xmlns:a16="http://schemas.microsoft.com/office/drawing/2014/main" id="{E5CAED6D-C30A-7F1D-B8A2-807CE3B1EB0B}"/>
              </a:ext>
            </a:extLst>
          </p:cNvPr>
          <p:cNvSpPr txBox="1"/>
          <p:nvPr/>
        </p:nvSpPr>
        <p:spPr>
          <a:xfrm>
            <a:off x="350321" y="1383087"/>
            <a:ext cx="6094428" cy="646331"/>
          </a:xfrm>
          <a:prstGeom prst="rect">
            <a:avLst/>
          </a:prstGeom>
          <a:noFill/>
        </p:spPr>
        <p:txBody>
          <a:bodyPr wrap="square">
            <a:spAutoFit/>
          </a:bodyPr>
          <a:lstStyle/>
          <a:p>
            <a:endParaRPr lang="en-US" sz="1800" dirty="0">
              <a:solidFill>
                <a:schemeClr val="bg1"/>
              </a:solidFill>
              <a:latin typeface="Arial" panose="020B0604020202020204" pitchFamily="34" charset="0"/>
            </a:endParaRPr>
          </a:p>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7" name="Picture 6">
            <a:extLst>
              <a:ext uri="{FF2B5EF4-FFF2-40B4-BE49-F238E27FC236}">
                <a16:creationId xmlns:a16="http://schemas.microsoft.com/office/drawing/2014/main" id="{2FAA5C24-679F-5979-2D93-0D18CF32C8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41624" y="245097"/>
            <a:ext cx="5608248" cy="6427741"/>
          </a:xfrm>
          <a:prstGeom prst="rect">
            <a:avLst/>
          </a:prstGeom>
        </p:spPr>
      </p:pic>
      <p:sp>
        <p:nvSpPr>
          <p:cNvPr id="9" name="TextBox 8">
            <a:extLst>
              <a:ext uri="{FF2B5EF4-FFF2-40B4-BE49-F238E27FC236}">
                <a16:creationId xmlns:a16="http://schemas.microsoft.com/office/drawing/2014/main" id="{24D28455-11F0-5A4B-7D62-57208CF38024}"/>
              </a:ext>
            </a:extLst>
          </p:cNvPr>
          <p:cNvSpPr txBox="1"/>
          <p:nvPr/>
        </p:nvSpPr>
        <p:spPr>
          <a:xfrm>
            <a:off x="350321" y="2228595"/>
            <a:ext cx="5004103" cy="3046988"/>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This meditation will help you differentiate yourself from your parts by using a path as a metaphor to locate parts of yourself. Accessing Self is a continual process required by parts work and essential for you healing your parts, but it takes practice.</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6007699"/>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B8C96C-18E0-D6FF-F541-907F6067A9F7}"/>
              </a:ext>
            </a:extLst>
          </p:cNvPr>
          <p:cNvSpPr txBox="1"/>
          <p:nvPr/>
        </p:nvSpPr>
        <p:spPr>
          <a:xfrm>
            <a:off x="131975" y="174378"/>
            <a:ext cx="11962615" cy="7232749"/>
          </a:xfrm>
          <a:prstGeom prst="rect">
            <a:avLst/>
          </a:prstGeom>
          <a:noFill/>
        </p:spPr>
        <p:txBody>
          <a:bodyPr wrap="square">
            <a:spAutoFit/>
          </a:bodyPr>
          <a:lstStyle/>
          <a:p>
            <a:r>
              <a:rPr lang="en-US" sz="3200" dirty="0">
                <a:solidFill>
                  <a:srgbClr val="000000"/>
                </a:solidFill>
              </a:rPr>
              <a:t>   SECTION 9 A PART OF ME FEELS… (COMPLETE ON YOUR OWN)</a:t>
            </a:r>
          </a:p>
          <a:p>
            <a:endParaRPr lang="en-US" dirty="0">
              <a:solidFill>
                <a:srgbClr val="000000"/>
              </a:solidFill>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When using the IFS model, it is helpful to use "parts language" to communicate what was going on inside your system. Instead of stuffing emotions or letting emotions take over your inner system, you can speak for the part that is feeling the emotion the most intensely. You can say “a part of me feels angry at what you just said" or "I have </a:t>
            </a:r>
            <a:r>
              <a:rPr lang="en-US" dirty="0">
                <a:latin typeface="Arial" panose="020B0604020202020204" pitchFamily="34" charset="0"/>
                <a:cs typeface="Arial" panose="020B0604020202020204" pitchFamily="34" charset="0"/>
              </a:rPr>
              <a:t>a</a:t>
            </a:r>
            <a:r>
              <a:rPr lang="en-US" sz="1800" dirty="0">
                <a:latin typeface="Arial" panose="020B0604020202020204" pitchFamily="34" charset="0"/>
                <a:cs typeface="Arial" panose="020B0604020202020204" pitchFamily="34" charset="0"/>
              </a:rPr>
              <a:t> part that is sad you weren't there for me". This may seem unusual at first, but speaking about our parts in such a way trains us to distinguish our </a:t>
            </a:r>
            <a:r>
              <a:rPr lang="en-US" dirty="0">
                <a:latin typeface="Arial" panose="020B0604020202020204" pitchFamily="34" charset="0"/>
                <a:cs typeface="Arial" panose="020B0604020202020204" pitchFamily="34" charset="0"/>
              </a:rPr>
              <a:t>S</a:t>
            </a:r>
            <a:r>
              <a:rPr lang="en-US" sz="1800" dirty="0">
                <a:latin typeface="Arial" panose="020B0604020202020204" pitchFamily="34" charset="0"/>
                <a:cs typeface="Arial" panose="020B0604020202020204" pitchFamily="34" charset="0"/>
              </a:rPr>
              <a:t>elf from our various parts every day as we practice. </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In this exercise you will learn to use "parts language" to communicate the emotions your parts are feeling and what is going on inside you.</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Read the situations </a:t>
            </a:r>
            <a:r>
              <a:rPr lang="en-US" dirty="0">
                <a:latin typeface="Arial" panose="020B0604020202020204" pitchFamily="34" charset="0"/>
                <a:cs typeface="Arial" panose="020B0604020202020204" pitchFamily="34" charset="0"/>
              </a:rPr>
              <a:t>and</a:t>
            </a:r>
            <a:r>
              <a:rPr lang="en-US" sz="1800" dirty="0">
                <a:latin typeface="Arial" panose="020B0604020202020204" pitchFamily="34" charset="0"/>
                <a:cs typeface="Arial" panose="020B0604020202020204" pitchFamily="34" charset="0"/>
              </a:rPr>
              <a:t> complete the statement using parts language.</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Example: the house is a mess and you are feeling like a failure.</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A part of me feels like a failure because the house is a mess.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Situation </a:t>
            </a:r>
            <a:r>
              <a:rPr lang="en-US" dirty="0">
                <a:latin typeface="Arial" panose="020B0604020202020204" pitchFamily="34" charset="0"/>
                <a:cs typeface="Arial" panose="020B0604020202020204" pitchFamily="34" charset="0"/>
              </a:rPr>
              <a:t>1:</a:t>
            </a:r>
            <a:r>
              <a:rPr lang="en-US" sz="1800" dirty="0">
                <a:latin typeface="Arial" panose="020B0604020202020204" pitchFamily="34" charset="0"/>
                <a:cs typeface="Arial" panose="020B0604020202020204" pitchFamily="34" charset="0"/>
              </a:rPr>
              <a:t> you have deadlines approaching and you are feeling anxiety.</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A part of me feels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Situation 2: you have an internal conflict because you feel like someone is taking advantage of you.</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A part of me feels</a:t>
            </a:r>
          </a:p>
          <a:p>
            <a:endParaRPr lang="en-CA" sz="1800"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7012385"/>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169DD8-0428-7167-8701-0A9084C238BB}"/>
              </a:ext>
            </a:extLst>
          </p:cNvPr>
          <p:cNvSpPr txBox="1"/>
          <p:nvPr/>
        </p:nvSpPr>
        <p:spPr>
          <a:xfrm>
            <a:off x="1" y="0"/>
            <a:ext cx="12191999" cy="6740307"/>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Situation 3: you're being asked to work overtime again and you're exhausted.</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 part of me feels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Name three situations in the last week when you had a strong reaction to something and write a response using parts language</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Situation 1:</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 part of me feels</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Situation 2:</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 part of me feels</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Situation 3:</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 part of me feels</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4022066"/>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56B2F9-1461-5B30-8BE3-5131A5D39099}"/>
              </a:ext>
            </a:extLst>
          </p:cNvPr>
          <p:cNvSpPr txBox="1"/>
          <p:nvPr/>
        </p:nvSpPr>
        <p:spPr>
          <a:xfrm>
            <a:off x="0" y="103224"/>
            <a:ext cx="12192000" cy="6924973"/>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The next three sections of the workbook "speaking for, not speaking from: part 1", “speaking for, not speaking from part 2”, and "real-world scenarios" are exercises that much like "a part of me feels…" will help you change the way you think about yourself by framing your thoughts and feelings in "parts language“. Please complete these exercises in the workbook before going on to “mapping your parts”</a:t>
            </a:r>
          </a:p>
          <a:p>
            <a:endParaRPr lang="en-US" sz="2000" dirty="0">
              <a:latin typeface="Arial" panose="020B0604020202020204" pitchFamily="34" charset="0"/>
              <a:cs typeface="Arial" panose="020B0604020202020204" pitchFamily="34" charset="0"/>
            </a:endParaRPr>
          </a:p>
          <a:p>
            <a:r>
              <a:rPr lang="en-US" sz="2000" dirty="0">
                <a:solidFill>
                  <a:srgbClr val="000000"/>
                </a:solidFill>
                <a:latin typeface="Arial" panose="020B0604020202020204" pitchFamily="34" charset="0"/>
                <a:cs typeface="Arial" panose="020B0604020202020204" pitchFamily="34" charset="0"/>
              </a:rPr>
              <a:t>                                           </a:t>
            </a:r>
            <a:r>
              <a:rPr lang="en-US" sz="3200" dirty="0">
                <a:solidFill>
                  <a:srgbClr val="000000"/>
                </a:solidFill>
              </a:rPr>
              <a:t> </a:t>
            </a:r>
            <a:r>
              <a:rPr lang="en-US" sz="3200" dirty="0">
                <a:solidFill>
                  <a:srgbClr val="000000"/>
                </a:solidFill>
                <a:latin typeface="Arial" panose="020B0604020202020204" pitchFamily="34" charset="0"/>
                <a:cs typeface="Arial" panose="020B0604020202020204" pitchFamily="34" charset="0"/>
              </a:rPr>
              <a:t>MAPPING YOUR PARTS</a:t>
            </a:r>
          </a:p>
          <a:p>
            <a:endParaRPr lang="en-US" dirty="0">
              <a:solidFill>
                <a:srgbClr val="000000"/>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It’s time to explore further and identify some of the other parts that are in your internal system. At first you may have a hard time distinguishing parts because this is a new way of thinking about yourself. The more you practice IFS, the more you'll be able to identify different parts. knowing your parts gives you greater self-awareness and allows you to heal parts that may be carrying hurts and burdens. Before you can heal parts, you need to identify them.</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 good way to identify parts is by daily tracking of your activation. Doing a holes diary card is a great way to track your activation. As you review your periods of activation it may be clear that they belong to one or more parts that you are already familiar with. If you cannot easily determine that the activation belongs to a familiar part or parts then perhaps the activation may be a trailhead leading to one or more parts you are not yet familiar with. You can use the AI procedure previously described to explore the trailheads and find your unfamiliar parts.</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1596127"/>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286C7-A2C2-8D8C-2135-ACDA8D75CB17}"/>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063887BE-DD28-C281-4406-D6A7A54128D0}"/>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373622"/>
            <a:ext cx="5915358" cy="3714044"/>
          </a:xfrm>
          <a:prstGeom prst="rect">
            <a:avLst/>
          </a:prstGeom>
        </p:spPr>
      </p:pic>
      <p:sp>
        <p:nvSpPr>
          <p:cNvPr id="4" name="TextBox 3">
            <a:extLst>
              <a:ext uri="{FF2B5EF4-FFF2-40B4-BE49-F238E27FC236}">
                <a16:creationId xmlns:a16="http://schemas.microsoft.com/office/drawing/2014/main" id="{96944633-5D85-5724-5DC8-47283FFFD0DC}"/>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48BB7DB2-6CC2-79B2-FF58-B06DE37C3034}"/>
              </a:ext>
            </a:extLst>
          </p:cNvPr>
          <p:cNvSpPr txBox="1"/>
          <p:nvPr/>
        </p:nvSpPr>
        <p:spPr>
          <a:xfrm>
            <a:off x="2340428" y="448623"/>
            <a:ext cx="10058399"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r>
              <a:rPr lang="en-US" sz="3600" dirty="0">
                <a:solidFill>
                  <a:srgbClr val="222222"/>
                </a:solidFill>
                <a:latin typeface="Arial" panose="020B0604020202020204" pitchFamily="34" charset="0"/>
              </a:rPr>
              <a:t>MAPPING YOUR PARTS P.57</a:t>
            </a:r>
            <a:endParaRPr lang="en-CA" sz="3600" dirty="0"/>
          </a:p>
        </p:txBody>
      </p:sp>
      <p:sp>
        <p:nvSpPr>
          <p:cNvPr id="5" name="TextBox 4">
            <a:extLst>
              <a:ext uri="{FF2B5EF4-FFF2-40B4-BE49-F238E27FC236}">
                <a16:creationId xmlns:a16="http://schemas.microsoft.com/office/drawing/2014/main" id="{A074F654-36DA-302C-968E-D75644977195}"/>
              </a:ext>
            </a:extLst>
          </p:cNvPr>
          <p:cNvSpPr txBox="1"/>
          <p:nvPr/>
        </p:nvSpPr>
        <p:spPr>
          <a:xfrm>
            <a:off x="336944" y="5551806"/>
            <a:ext cx="11691770" cy="1200329"/>
          </a:xfrm>
          <a:prstGeom prst="rect">
            <a:avLst/>
          </a:prstGeom>
          <a:noFill/>
        </p:spPr>
        <p:txBody>
          <a:bodyPr wrap="square">
            <a:spAutoFit/>
          </a:bodyPr>
          <a:lstStyle/>
          <a:p>
            <a:r>
              <a:rPr lang="en-US" sz="2400" b="0" i="0" dirty="0">
                <a:effectLst/>
                <a:latin typeface="Arial" panose="020B0604020202020204" pitchFamily="34" charset="0"/>
              </a:rPr>
              <a:t>Please see FIND, FOCUS, AND FLESH OUT P.36 (slide 79) where using trailheads and AI I mapped out some of my parts. Please note that I’ve identified many other parts not included here in my Self discovery work</a:t>
            </a:r>
            <a:endParaRPr lang="en-CA" sz="2400" dirty="0"/>
          </a:p>
        </p:txBody>
      </p:sp>
    </p:spTree>
    <p:extLst>
      <p:ext uri="{BB962C8B-B14F-4D97-AF65-F5344CB8AC3E}">
        <p14:creationId xmlns:p14="http://schemas.microsoft.com/office/powerpoint/2010/main" val="561808955"/>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1DB26-1367-F730-5B71-E1C9901BD4E6}"/>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81AD6CEF-8142-84CE-6539-8830AF9C0F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C5E997A7-35B1-74CF-7E65-38A556886C1A}"/>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5" name="TextBox 4">
            <a:extLst>
              <a:ext uri="{FF2B5EF4-FFF2-40B4-BE49-F238E27FC236}">
                <a16:creationId xmlns:a16="http://schemas.microsoft.com/office/drawing/2014/main" id="{B6667F4A-726F-0AA1-C363-AAFF44C8871E}"/>
              </a:ext>
            </a:extLst>
          </p:cNvPr>
          <p:cNvSpPr txBox="1"/>
          <p:nvPr/>
        </p:nvSpPr>
        <p:spPr>
          <a:xfrm>
            <a:off x="2743200" y="203191"/>
            <a:ext cx="8697686" cy="646331"/>
          </a:xfrm>
          <a:prstGeom prst="rect">
            <a:avLst/>
          </a:prstGeom>
          <a:noFill/>
        </p:spPr>
        <p:txBody>
          <a:bodyPr wrap="square">
            <a:spAutoFit/>
          </a:bodyPr>
          <a:lstStyle/>
          <a:p>
            <a:r>
              <a:rPr lang="en-US" sz="3600" dirty="0">
                <a:solidFill>
                  <a:srgbClr val="222222"/>
                </a:solidFill>
                <a:latin typeface="Arial" panose="020B0604020202020204" pitchFamily="34" charset="0"/>
              </a:rPr>
              <a:t>MAPPING YOUR PARTS</a:t>
            </a:r>
            <a:r>
              <a:rPr lang="en-US" sz="3600" b="0" i="0" dirty="0">
                <a:solidFill>
                  <a:srgbClr val="222222"/>
                </a:solidFill>
                <a:effectLst/>
                <a:latin typeface="Arial" panose="020B0604020202020204" pitchFamily="34" charset="0"/>
              </a:rPr>
              <a:t> P.</a:t>
            </a:r>
            <a:r>
              <a:rPr lang="en-US" sz="3600" dirty="0">
                <a:solidFill>
                  <a:srgbClr val="222222"/>
                </a:solidFill>
                <a:latin typeface="Arial" panose="020B0604020202020204" pitchFamily="34" charset="0"/>
              </a:rPr>
              <a:t>57</a:t>
            </a:r>
            <a:endParaRPr lang="en-CA" sz="3600" dirty="0"/>
          </a:p>
        </p:txBody>
      </p:sp>
    </p:spTree>
    <p:extLst>
      <p:ext uri="{BB962C8B-B14F-4D97-AF65-F5344CB8AC3E}">
        <p14:creationId xmlns:p14="http://schemas.microsoft.com/office/powerpoint/2010/main" val="2613091403"/>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B2DFC9-385B-9EC5-B8F5-61D7D03CE67A}"/>
              </a:ext>
            </a:extLst>
          </p:cNvPr>
          <p:cNvSpPr txBox="1"/>
          <p:nvPr/>
        </p:nvSpPr>
        <p:spPr>
          <a:xfrm>
            <a:off x="256855" y="267396"/>
            <a:ext cx="11301572" cy="1569660"/>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I know you’ve been working on finding your parts for a while now. Are you willing to share with us some of that work?</a:t>
            </a: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Absolutely, I can show you some you some of the parts I’ve found in myself.</a:t>
            </a:r>
          </a:p>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We’d really appreciate that.</a:t>
            </a:r>
            <a:endParaRPr lang="en-CA" sz="2400" dirty="0"/>
          </a:p>
        </p:txBody>
      </p:sp>
    </p:spTree>
    <p:extLst>
      <p:ext uri="{BB962C8B-B14F-4D97-AF65-F5344CB8AC3E}">
        <p14:creationId xmlns:p14="http://schemas.microsoft.com/office/powerpoint/2010/main" val="2193749686"/>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C19C27-3097-0C42-6C91-3EB131F9F2F1}"/>
              </a:ext>
            </a:extLst>
          </p:cNvPr>
          <p:cNvSpPr txBox="1"/>
          <p:nvPr/>
        </p:nvSpPr>
        <p:spPr>
          <a:xfrm>
            <a:off x="0" y="228527"/>
            <a:ext cx="12192000" cy="809452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One day I noticed that I was feeling especially critical of my behaviour. I was beating myself up about sounding like an idiot when I met with Dr. Cleto. I decided that this </a:t>
            </a:r>
            <a:r>
              <a:rPr lang="en-US" sz="2000" dirty="0">
                <a:solidFill>
                  <a:srgbClr val="FFFFFF"/>
                </a:solidFill>
                <a:latin typeface="Arial" panose="020B0604020202020204" pitchFamily="34" charset="0"/>
                <a:cs typeface="Arial" panose="020B0604020202020204" pitchFamily="34" charset="0"/>
              </a:rPr>
              <a:t>was dysregulated because I hadn’t really done anything wrong, and I wasn’t able to just let it go.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So, I rated it a 7/10 on my holes diary card under “self-critical.”</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then became a trailhead for me to discover which of my parts was activated.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chemeClr val="bg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Inner Critic part is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fairly</a:t>
            </a:r>
            <a:r>
              <a:rPr lang="en-US" sz="2000" dirty="0">
                <a:solidFill>
                  <a:srgbClr val="FFFFFF"/>
                </a:solidFill>
                <a:latin typeface="Arial" panose="020B0604020202020204" pitchFamily="34" charset="0"/>
                <a:cs typeface="Arial" panose="020B0604020202020204" pitchFamily="34" charset="0"/>
              </a:rPr>
              <a:t> common and in my case it gives negative feedback about my thoughts, feelings, and behaviours. I recognize that this feedback is an echo of what my parents have said to me in the past. My Inner Critic is a manager. It tries to prevent me from speaking or behaving in a way that will get me ridiculed or disciplined. It takes proactive measures to keep me from messing up.</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Shortly after that, I noticed that I agreed to clean my aunt’s house even though I didn’t want to. I didn’t have the time or the desire. I decided that this was a dysregulated response because whenever I am around my aunt, my brain is saying NO, but my mouth says YES. I rated this interaction an 8/10 on my holes diary card under “overly compliant.”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 used this as a trailhead to discover another part.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In </a:t>
            </a:r>
            <a:r>
              <a:rPr lang="en-US" sz="2000" dirty="0">
                <a:solidFill>
                  <a:srgbClr val="FFFFFF"/>
                </a:solidFill>
                <a:latin typeface="Arial" panose="020B0604020202020204" pitchFamily="34" charset="0"/>
                <a:cs typeface="Arial" panose="020B0604020202020204" pitchFamily="34" charset="0"/>
              </a:rPr>
              <a:t>certain situations, my </a:t>
            </a:r>
            <a:r>
              <a:rPr lang="en-US" sz="2000" dirty="0">
                <a:latin typeface="Arial" panose="020B0604020202020204" pitchFamily="34" charset="0"/>
                <a:cs typeface="Arial" panose="020B0604020202020204" pitchFamily="34" charset="0"/>
              </a:rPr>
              <a:t>People Pleaser part becomes </a:t>
            </a:r>
            <a:r>
              <a:rPr lang="en-US" sz="2000" dirty="0">
                <a:solidFill>
                  <a:srgbClr val="FFFFFF"/>
                </a:solidFill>
                <a:latin typeface="Arial" panose="020B0604020202020204" pitchFamily="34" charset="0"/>
                <a:cs typeface="Arial" panose="020B0604020202020204" pitchFamily="34" charset="0"/>
              </a:rPr>
              <a:t>activated. This part disregards my true feelings and agrees to anything. It wants to give to others so that they like me and won’t cast me out of the group.</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34405549"/>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AC826-589A-EC99-C559-D117A271315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DA7227E-89B8-6CA3-47E3-146612F0F57F}"/>
              </a:ext>
            </a:extLst>
          </p:cNvPr>
          <p:cNvSpPr txBox="1"/>
          <p:nvPr/>
        </p:nvSpPr>
        <p:spPr>
          <a:xfrm>
            <a:off x="0" y="228527"/>
            <a:ext cx="12191999" cy="778674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Some of the Parts I’ve Discovered include: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FFFFFF"/>
              </a:solidFill>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Wounded Child Exile – my mother is a very sadistic person. She enjoyed causing me pain and suffering. I grew up feeling like it was a life and death situation in our household. My father did not protect me and is abusive in his own right. This caused me to be a sad and fearful child. I also felt abandoned by my father.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dirty="0">
                <a:latin typeface="Arial" panose="020B0604020202020204" pitchFamily="34" charset="0"/>
                <a:cs typeface="Arial" panose="020B0604020202020204" pitchFamily="34" charset="0"/>
              </a:rPr>
              <a:t>The Feral Teen Exile – my mother’s abuse increased and became sexual when I was 11-14 years old. I would feel like I was fighting for my life when she attacked me. This has caused me to be anxious, angry, depressed and irritable.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Inner Critic Manager – I can be very hard on myself. It’s usually about the way that I look, or criticism of the way that I’ve spoken / behaved in front of others. This part helps me by being proactively critical so that I don’t make mistakes. It has arisen from criticism I’ve received in the past from my parents.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dirty="0">
                <a:latin typeface="Arial" panose="020B0604020202020204" pitchFamily="34" charset="0"/>
                <a:cs typeface="Arial" panose="020B0604020202020204" pitchFamily="34" charset="0"/>
              </a:rPr>
              <a:t>The Perfectionist Manager – By being perfect and avoiding mistakes, this part keeps me protected from external criticism. My parents had high standards for behaviour and demanded success.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People Pleaser Manager – </a:t>
            </a:r>
            <a:r>
              <a:rPr lang="en-US" sz="2000" dirty="0">
                <a:latin typeface="Arial" panose="020B0604020202020204" pitchFamily="34" charset="0"/>
                <a:cs typeface="Arial" panose="020B0604020202020204" pitchFamily="34" charset="0"/>
              </a:rPr>
              <a:t>This part keeps me appealing to others so that I am not cast out of the tribe. This came about because my parents are narcissistic and demanded that their needs be met. It was for my own survival that I was able to anticipate other people’s needs and to put their feelings above my own.</a:t>
            </a:r>
            <a:endPar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dirty="0">
                <a:latin typeface="Arial" panose="020B0604020202020204" pitchFamily="34" charset="0"/>
                <a:cs typeface="Arial" panose="020B0604020202020204" pitchFamily="34" charset="0"/>
              </a:rPr>
              <a:t>The Hypervigilant Manager – This part helps me to identify possible dangers and pitfalls so that I am not caught off guard or get myself into trouble. My home life was chaotic and full of unwanted surprises.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Avoidant Ma</a:t>
            </a:r>
            <a:r>
              <a:rPr lang="en-US" sz="2000" dirty="0" err="1">
                <a:latin typeface="Arial" panose="020B0604020202020204" pitchFamily="34" charset="0"/>
                <a:cs typeface="Arial" panose="020B0604020202020204" pitchFamily="34" charset="0"/>
              </a:rPr>
              <a:t>nager</a:t>
            </a:r>
            <a:r>
              <a:rPr lang="en-US" sz="2000" dirty="0">
                <a:latin typeface="Arial" panose="020B0604020202020204" pitchFamily="34" charset="0"/>
                <a:cs typeface="Arial" panose="020B0604020202020204" pitchFamily="34" charset="0"/>
              </a:rPr>
              <a:t> – This part </a:t>
            </a:r>
            <a:r>
              <a:rPr lang="en-US" sz="2000" dirty="0">
                <a:solidFill>
                  <a:srgbClr val="FFFFFF"/>
                </a:solidFill>
                <a:latin typeface="Arial" panose="020B0604020202020204" pitchFamily="34" charset="0"/>
                <a:cs typeface="Arial" panose="020B0604020202020204" pitchFamily="34" charset="0"/>
              </a:rPr>
              <a:t>keeps me at an emotional distance from others to avoid being hurt.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880217"/>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B8D2C-A8C4-B826-D698-32A521B74FD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1A51453-8E59-2A27-BB36-FAE8CA693263}"/>
              </a:ext>
            </a:extLst>
          </p:cNvPr>
          <p:cNvSpPr txBox="1"/>
          <p:nvPr/>
        </p:nvSpPr>
        <p:spPr>
          <a:xfrm>
            <a:off x="0" y="228527"/>
            <a:ext cx="12191999" cy="7755969"/>
          </a:xfrm>
          <a:prstGeom prst="rect">
            <a:avLst/>
          </a:prstGeom>
          <a:noFill/>
        </p:spPr>
        <p:txBody>
          <a:bodyPr wrap="square">
            <a:spAutoFit/>
          </a:bodyPr>
          <a:lstStyle/>
          <a:p>
            <a:pPr marL="342900" lvl="0" indent="-342900" defTabSz="457200">
              <a:buFont typeface="Arial" panose="020B0604020202020204" pitchFamily="34" charset="0"/>
              <a:buChar char="•"/>
              <a:defRPr/>
            </a:pPr>
            <a:r>
              <a:rPr lang="en-US" sz="2200" dirty="0">
                <a:latin typeface="Arial" panose="020B0604020202020204" pitchFamily="34" charset="0"/>
                <a:cs typeface="Arial" panose="020B0604020202020204" pitchFamily="34" charset="0"/>
              </a:rPr>
              <a:t>The Damsel Manager – This part feels that a Prince Charming is needed to rescue me from my situation. It feels helpless, incompetent and fragile. I blame Disney for this part. </a:t>
            </a:r>
            <a:r>
              <a:rPr lang="en-US" sz="2200" dirty="0" err="1">
                <a:latin typeface="Arial" panose="020B0604020202020204" pitchFamily="34" charset="0"/>
                <a:cs typeface="Arial" panose="020B0604020202020204" pitchFamily="34" charset="0"/>
              </a:rPr>
              <a:t>hehe</a:t>
            </a:r>
            <a:endParaRPr lang="en-US" sz="2200" dirty="0">
              <a:latin typeface="Arial" panose="020B0604020202020204" pitchFamily="34" charset="0"/>
              <a:cs typeface="Arial" panose="020B0604020202020204" pitchFamily="34" charset="0"/>
            </a:endParaRPr>
          </a:p>
          <a:p>
            <a:pPr marL="342900" lvl="0" indent="-342900" defTabSz="457200">
              <a:buFont typeface="Arial" panose="020B0604020202020204" pitchFamily="34" charset="0"/>
              <a:buChar char="•"/>
              <a:defRPr/>
            </a:pPr>
            <a:r>
              <a:rPr lang="en-US" sz="2200" dirty="0">
                <a:latin typeface="Arial" panose="020B0604020202020204" pitchFamily="34" charset="0"/>
                <a:cs typeface="Arial" panose="020B0604020202020204" pitchFamily="34" charset="0"/>
              </a:rPr>
              <a:t>The Binge Eater Firefighter – This part wants to consume all the chocolate. All salty, fatty, sugary treats. There is no concern for my health or physical condition. I often regret it as soon as I’ve indulged. This part comes to protect me from feeling strong emotions.</a:t>
            </a:r>
          </a:p>
          <a:p>
            <a:pPr marL="342900" lvl="0" indent="-342900" defTabSz="457200">
              <a:buFont typeface="Arial" panose="020B0604020202020204" pitchFamily="34" charset="0"/>
              <a:buChar char="•"/>
              <a:defRPr/>
            </a:pPr>
            <a:r>
              <a:rPr lang="en-US" sz="2200" dirty="0">
                <a:latin typeface="Arial" panose="020B0604020202020204" pitchFamily="34" charset="0"/>
                <a:cs typeface="Arial" panose="020B0604020202020204" pitchFamily="34" charset="0"/>
              </a:rPr>
              <a:t>The Wild Child Firefighter – This part comes in when I’m dealing with a lot of stress. It can also appear when things are going well. I have an addiction to chaos and drama, even though I don’t like it. This part is attracted to abusive people, wants to get in the car and drive for days nonstop, wants to get in fights with people, wants more tattoos and piercings, etc.</a:t>
            </a:r>
          </a:p>
          <a:p>
            <a:pPr marL="342900" lvl="0" indent="-342900" defTabSz="457200">
              <a:buFont typeface="Arial" panose="020B0604020202020204" pitchFamily="34" charset="0"/>
              <a:buChar char="•"/>
              <a:defRPr/>
            </a:pPr>
            <a:r>
              <a:rPr lang="en-US" sz="2200" dirty="0">
                <a:latin typeface="Arial" panose="020B0604020202020204" pitchFamily="34" charset="0"/>
                <a:cs typeface="Arial" panose="020B0604020202020204" pitchFamily="34" charset="0"/>
              </a:rPr>
              <a:t>The System Shutdown Firefighter – This part comes in to deal with excessive stress and stimulation. It prevents me from getting out of bed. I am unable to function with this part in control.</a:t>
            </a:r>
          </a:p>
          <a:p>
            <a:pPr marL="342900" lvl="0" indent="-342900" defTabSz="457200">
              <a:buFont typeface="Arial" panose="020B0604020202020204" pitchFamily="34" charset="0"/>
              <a:buChar char="•"/>
              <a:defRPr/>
            </a:pPr>
            <a:r>
              <a:rPr lang="en-US" sz="2200" dirty="0">
                <a:latin typeface="Arial" panose="020B0604020202020204" pitchFamily="34" charset="0"/>
                <a:cs typeface="Arial" panose="020B0604020202020204" pitchFamily="34" charset="0"/>
              </a:rPr>
              <a:t>The Knowledge of Evil Inherited Part </a:t>
            </a:r>
            <a:r>
              <a:rPr lang="en-US" sz="2200" dirty="0">
                <a:solidFill>
                  <a:srgbClr val="FFFFFF"/>
                </a:solidFill>
                <a:latin typeface="Arial" panose="020B0604020202020204" pitchFamily="34" charset="0"/>
                <a:cs typeface="Arial" panose="020B0604020202020204" pitchFamily="34" charset="0"/>
              </a:rPr>
              <a:t>– this is a hereditary part that has been passed down to me through my mother’s line. I have knowledge of how to crush someone’s spirit. It’s knowledge that I am aware of and I make conscious choices everyday to ignore the influence.</a:t>
            </a:r>
          </a:p>
          <a:p>
            <a:pPr marL="342900" lvl="0" indent="-342900" defTabSz="457200">
              <a:buFont typeface="Arial" panose="020B0604020202020204" pitchFamily="34" charset="0"/>
              <a:buChar char="•"/>
              <a:defRPr/>
            </a:pPr>
            <a:endParaRPr lang="en-US" sz="2200" dirty="0">
              <a:solidFill>
                <a:srgbClr val="FFFFFF"/>
              </a:solidFill>
              <a:latin typeface="Arial" panose="020B0604020202020204" pitchFamily="34" charset="0"/>
              <a:cs typeface="Arial" panose="020B0604020202020204" pitchFamily="34" charset="0"/>
            </a:endParaRPr>
          </a:p>
          <a:p>
            <a:pPr marL="342900" lvl="0" indent="-342900" defTabSz="457200">
              <a:buFont typeface="Arial" panose="020B0604020202020204" pitchFamily="34" charset="0"/>
              <a:buChar char="•"/>
              <a:defRPr/>
            </a:pPr>
            <a:r>
              <a:rPr lang="en-US" sz="2200" dirty="0">
                <a:solidFill>
                  <a:srgbClr val="FFFFFF"/>
                </a:solidFill>
                <a:latin typeface="Arial" panose="020B0604020202020204" pitchFamily="34" charset="0"/>
                <a:cs typeface="Arial" panose="020B0604020202020204" pitchFamily="34" charset="0"/>
              </a:rPr>
              <a:t>I prompted AI to generate images of these parts for me. Do you want to see them?</a:t>
            </a:r>
          </a:p>
          <a:p>
            <a:pPr marL="342900" lvl="0" indent="-342900" defTabSz="457200">
              <a:buFont typeface="Arial" panose="020B0604020202020204" pitchFamily="34" charset="0"/>
              <a:buChar char="•"/>
              <a:defRPr/>
            </a:pPr>
            <a:endParaRPr lang="en-US" sz="2200" dirty="0">
              <a:solidFill>
                <a:srgbClr val="FFFFFF"/>
              </a:solidFill>
              <a:latin typeface="Arial" panose="020B0604020202020204" pitchFamily="34" charset="0"/>
              <a:cs typeface="Arial" panose="020B0604020202020204" pitchFamily="34" charset="0"/>
            </a:endParaRPr>
          </a:p>
          <a:p>
            <a:pPr marL="342900" lvl="0" indent="-342900" defTabSz="457200">
              <a:buFont typeface="Arial" panose="020B0604020202020204" pitchFamily="34" charset="0"/>
              <a:buChar char="•"/>
              <a:defRPr/>
            </a:pPr>
            <a:r>
              <a:rPr lang="en-US" sz="2200" dirty="0">
                <a:solidFill>
                  <a:schemeClr val="bg1"/>
                </a:solidFill>
                <a:latin typeface="Arial" panose="020B0604020202020204" pitchFamily="34" charset="0"/>
                <a:cs typeface="Arial" panose="020B0604020202020204" pitchFamily="34" charset="0"/>
              </a:rPr>
              <a:t>Stu: </a:t>
            </a:r>
            <a:r>
              <a:rPr lang="en-US" sz="2200" dirty="0">
                <a:solidFill>
                  <a:srgbClr val="FFFFFF"/>
                </a:solidFill>
                <a:latin typeface="Arial" panose="020B0604020202020204" pitchFamily="34" charset="0"/>
                <a:cs typeface="Arial" panose="020B0604020202020204" pitchFamily="34" charset="0"/>
              </a:rPr>
              <a:t>I’d love to</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89850331"/>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98208-3201-2DC9-3A10-E744822B86C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AD27DC2-2A43-B227-7B2C-FD065C393843}"/>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763E1A57-F8DE-CD81-5A82-86321106D1F4}"/>
              </a:ext>
            </a:extLst>
          </p:cNvPr>
          <p:cNvPicPr>
            <a:picLocks noChangeAspect="1"/>
          </p:cNvPicPr>
          <p:nvPr/>
        </p:nvPicPr>
        <p:blipFill>
          <a:blip r:embed="rId2"/>
          <a:stretch>
            <a:fillRect/>
          </a:stretch>
        </p:blipFill>
        <p:spPr>
          <a:xfrm>
            <a:off x="833683" y="732073"/>
            <a:ext cx="4828450" cy="4822354"/>
          </a:xfrm>
          <a:prstGeom prst="rect">
            <a:avLst/>
          </a:prstGeom>
        </p:spPr>
      </p:pic>
      <p:pic>
        <p:nvPicPr>
          <p:cNvPr id="4" name="Picture 3">
            <a:extLst>
              <a:ext uri="{FF2B5EF4-FFF2-40B4-BE49-F238E27FC236}">
                <a16:creationId xmlns:a16="http://schemas.microsoft.com/office/drawing/2014/main" id="{AF428BAC-B3A6-9B7F-37D2-AB7F846BD572}"/>
              </a:ext>
            </a:extLst>
          </p:cNvPr>
          <p:cNvPicPr>
            <a:picLocks noChangeAspect="1"/>
          </p:cNvPicPr>
          <p:nvPr/>
        </p:nvPicPr>
        <p:blipFill>
          <a:blip r:embed="rId3"/>
          <a:stretch>
            <a:fillRect/>
          </a:stretch>
        </p:blipFill>
        <p:spPr>
          <a:xfrm>
            <a:off x="6529868" y="732073"/>
            <a:ext cx="4822354" cy="4822354"/>
          </a:xfrm>
          <a:prstGeom prst="rect">
            <a:avLst/>
          </a:prstGeom>
        </p:spPr>
      </p:pic>
      <p:sp>
        <p:nvSpPr>
          <p:cNvPr id="5" name="TextBox 4">
            <a:extLst>
              <a:ext uri="{FF2B5EF4-FFF2-40B4-BE49-F238E27FC236}">
                <a16:creationId xmlns:a16="http://schemas.microsoft.com/office/drawing/2014/main" id="{8C90BFF6-2AA7-60C8-3F25-C9C03239F33A}"/>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WISE MIND								  WOUNDED CHILD EXILE</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22234102"/>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0EFB2-EF07-2E2D-8749-27FAC387BE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3EFB17-560E-CA35-C93F-0A7B46A9A935}"/>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DBDE2BC2-6DD0-BA94-1506-69FB59ECA3A0}"/>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FERAL TEEN EXILE							  INNER CRITIC MANAGER</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07A4D2B5-8BCC-2597-B778-B84DC5F0A06A}"/>
              </a:ext>
            </a:extLst>
          </p:cNvPr>
          <p:cNvPicPr>
            <a:picLocks noChangeAspect="1"/>
          </p:cNvPicPr>
          <p:nvPr/>
        </p:nvPicPr>
        <p:blipFill>
          <a:blip r:embed="rId2"/>
          <a:stretch>
            <a:fillRect/>
          </a:stretch>
        </p:blipFill>
        <p:spPr>
          <a:xfrm>
            <a:off x="840996" y="732073"/>
            <a:ext cx="4822354" cy="4822354"/>
          </a:xfrm>
          <a:prstGeom prst="rect">
            <a:avLst/>
          </a:prstGeom>
        </p:spPr>
      </p:pic>
      <p:pic>
        <p:nvPicPr>
          <p:cNvPr id="7" name="Picture 6">
            <a:extLst>
              <a:ext uri="{FF2B5EF4-FFF2-40B4-BE49-F238E27FC236}">
                <a16:creationId xmlns:a16="http://schemas.microsoft.com/office/drawing/2014/main" id="{EF09E058-A6C0-C2D0-819C-0ACCDDE140E6}"/>
              </a:ext>
            </a:extLst>
          </p:cNvPr>
          <p:cNvPicPr>
            <a:picLocks noChangeAspect="1"/>
          </p:cNvPicPr>
          <p:nvPr/>
        </p:nvPicPr>
        <p:blipFill>
          <a:blip r:embed="rId3"/>
          <a:stretch>
            <a:fillRect/>
          </a:stretch>
        </p:blipFill>
        <p:spPr>
          <a:xfrm>
            <a:off x="6512836" y="732073"/>
            <a:ext cx="4808296" cy="4822354"/>
          </a:xfrm>
          <a:prstGeom prst="rect">
            <a:avLst/>
          </a:prstGeom>
        </p:spPr>
      </p:pic>
    </p:spTree>
    <p:extLst>
      <p:ext uri="{BB962C8B-B14F-4D97-AF65-F5344CB8AC3E}">
        <p14:creationId xmlns:p14="http://schemas.microsoft.com/office/powerpoint/2010/main" val="2102797022"/>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AFC62-B3EA-5B5C-D969-C5A53C0F094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A9CAAA9-D4BE-1F42-2CAA-2C1996201908}"/>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03D7F86F-DBB7-32B1-DCEB-A73D3D3463C0}"/>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PERFECTIONIST MANAGER					   PEOPLE PLEASER MANAGER</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E227AC41-3659-3488-1D7F-E88D7B1E5A74}"/>
              </a:ext>
            </a:extLst>
          </p:cNvPr>
          <p:cNvPicPr>
            <a:picLocks noChangeAspect="1"/>
          </p:cNvPicPr>
          <p:nvPr/>
        </p:nvPicPr>
        <p:blipFill>
          <a:blip r:embed="rId2"/>
          <a:stretch>
            <a:fillRect/>
          </a:stretch>
        </p:blipFill>
        <p:spPr>
          <a:xfrm>
            <a:off x="6543926" y="758417"/>
            <a:ext cx="4808296" cy="4822354"/>
          </a:xfrm>
          <a:prstGeom prst="rect">
            <a:avLst/>
          </a:prstGeom>
        </p:spPr>
      </p:pic>
      <p:pic>
        <p:nvPicPr>
          <p:cNvPr id="8" name="Picture 7">
            <a:extLst>
              <a:ext uri="{FF2B5EF4-FFF2-40B4-BE49-F238E27FC236}">
                <a16:creationId xmlns:a16="http://schemas.microsoft.com/office/drawing/2014/main" id="{331B284B-0740-E70A-8370-078EF688B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721" y="758417"/>
            <a:ext cx="4822354" cy="4822354"/>
          </a:xfrm>
          <a:prstGeom prst="rect">
            <a:avLst/>
          </a:prstGeom>
        </p:spPr>
      </p:pic>
    </p:spTree>
    <p:extLst>
      <p:ext uri="{BB962C8B-B14F-4D97-AF65-F5344CB8AC3E}">
        <p14:creationId xmlns:p14="http://schemas.microsoft.com/office/powerpoint/2010/main" val="3943832909"/>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C756E-7739-D17E-39AE-C29DD3FAC4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50C3EE3-4297-6F30-8333-2C8711910E59}"/>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ADED1238-E1E4-E969-BCD8-86684A6157C9}"/>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HYPERVIGILANT MANAGER					          AVOIDANT MANAGER</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D1FDA997-31ED-71D3-DC29-5106270FF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5422" y="713208"/>
            <a:ext cx="4876800" cy="4876800"/>
          </a:xfrm>
          <a:prstGeom prst="rect">
            <a:avLst/>
          </a:prstGeom>
        </p:spPr>
      </p:pic>
      <p:pic>
        <p:nvPicPr>
          <p:cNvPr id="8" name="Picture 7">
            <a:extLst>
              <a:ext uri="{FF2B5EF4-FFF2-40B4-BE49-F238E27FC236}">
                <a16:creationId xmlns:a16="http://schemas.microsoft.com/office/drawing/2014/main" id="{660220A5-7059-1AC5-9FDB-8B582B52EF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940" y="713208"/>
            <a:ext cx="4876800" cy="4876800"/>
          </a:xfrm>
          <a:prstGeom prst="rect">
            <a:avLst/>
          </a:prstGeom>
        </p:spPr>
      </p:pic>
    </p:spTree>
    <p:extLst>
      <p:ext uri="{BB962C8B-B14F-4D97-AF65-F5344CB8AC3E}">
        <p14:creationId xmlns:p14="http://schemas.microsoft.com/office/powerpoint/2010/main" val="421068597"/>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DAFD9-8962-23C1-1F5E-CC7033625FB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123E00D-E40D-805F-6659-00586E897CAF}"/>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B37B6C3A-1BA5-CE60-ED25-DBEA03CEF5C9}"/>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DAMSEL MANAGER					          BINGE EATER FIREFIGHTER</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4BE6B8F3-8431-D219-1BE3-341D7B712B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9609" y="739944"/>
            <a:ext cx="4822354" cy="4822354"/>
          </a:xfrm>
          <a:prstGeom prst="rect">
            <a:avLst/>
          </a:prstGeom>
        </p:spPr>
      </p:pic>
      <p:pic>
        <p:nvPicPr>
          <p:cNvPr id="8" name="Picture 7">
            <a:extLst>
              <a:ext uri="{FF2B5EF4-FFF2-40B4-BE49-F238E27FC236}">
                <a16:creationId xmlns:a16="http://schemas.microsoft.com/office/drawing/2014/main" id="{16B8CF63-B1B9-6FCE-78E4-22039D4057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9868" y="739944"/>
            <a:ext cx="4822354" cy="4822354"/>
          </a:xfrm>
          <a:prstGeom prst="rect">
            <a:avLst/>
          </a:prstGeom>
        </p:spPr>
      </p:pic>
    </p:spTree>
    <p:extLst>
      <p:ext uri="{BB962C8B-B14F-4D97-AF65-F5344CB8AC3E}">
        <p14:creationId xmlns:p14="http://schemas.microsoft.com/office/powerpoint/2010/main" val="3056890094"/>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F1B5C-D9E7-1490-0131-7C71B1A20D2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0F8018-096D-4866-E11B-1EB25701632F}"/>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346FEC96-C37E-DD65-71D4-59937B00C2E3}"/>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WILD CHILD FIREFIGHTER				      SYSTEM SHUTDOWN FIREFIGHTER</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50A88D19-B985-6A14-1C71-D4070EACA4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386" y="739944"/>
            <a:ext cx="4822354" cy="4822354"/>
          </a:xfrm>
          <a:prstGeom prst="rect">
            <a:avLst/>
          </a:prstGeom>
        </p:spPr>
      </p:pic>
      <p:pic>
        <p:nvPicPr>
          <p:cNvPr id="9" name="Picture 8">
            <a:extLst>
              <a:ext uri="{FF2B5EF4-FFF2-40B4-BE49-F238E27FC236}">
                <a16:creationId xmlns:a16="http://schemas.microsoft.com/office/drawing/2014/main" id="{E6F615C8-0D75-0CD4-2F5F-AAF5C2C6CA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7262" y="739944"/>
            <a:ext cx="4822354" cy="4822354"/>
          </a:xfrm>
          <a:prstGeom prst="rect">
            <a:avLst/>
          </a:prstGeom>
        </p:spPr>
      </p:pic>
    </p:spTree>
    <p:extLst>
      <p:ext uri="{BB962C8B-B14F-4D97-AF65-F5344CB8AC3E}">
        <p14:creationId xmlns:p14="http://schemas.microsoft.com/office/powerpoint/2010/main" val="332216992"/>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22D7F-FD54-4A5D-B94B-9355C3CCE93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5BA743F-94BB-E627-56BB-076B3A56038F}"/>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9A6A8A80-8DB2-A0BF-CAAD-B7B98C695DCE}"/>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KNOWLEDGE OF EVIL</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7E0DF29E-44E5-D979-4E14-04DEAF966C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3683" y="773244"/>
            <a:ext cx="4807527" cy="4807527"/>
          </a:xfrm>
          <a:prstGeom prst="rect">
            <a:avLst/>
          </a:prstGeom>
        </p:spPr>
      </p:pic>
    </p:spTree>
    <p:extLst>
      <p:ext uri="{BB962C8B-B14F-4D97-AF65-F5344CB8AC3E}">
        <p14:creationId xmlns:p14="http://schemas.microsoft.com/office/powerpoint/2010/main" val="3459941179"/>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C4AC85-771E-8412-6E20-F7E457A39A11}"/>
              </a:ext>
            </a:extLst>
          </p:cNvPr>
          <p:cNvSpPr txBox="1"/>
          <p:nvPr/>
        </p:nvSpPr>
        <p:spPr>
          <a:xfrm>
            <a:off x="716621" y="349590"/>
            <a:ext cx="10975369" cy="2246769"/>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As we said before, parts are advanced holes diary card targets. When you found these parts did you integrate them into your holes diary card?</a:t>
            </a:r>
          </a:p>
          <a:p>
            <a:r>
              <a:rPr lang="en-US" sz="2800" dirty="0">
                <a:solidFill>
                  <a:schemeClr val="bg1"/>
                </a:solidFill>
                <a:latin typeface="Arial" panose="020B0604020202020204" pitchFamily="34" charset="0"/>
                <a:cs typeface="Arial" panose="020B0604020202020204" pitchFamily="34" charset="0"/>
              </a:rPr>
              <a:t>Kate: </a:t>
            </a:r>
            <a:r>
              <a:rPr lang="en-US" sz="2800" dirty="0">
                <a:solidFill>
                  <a:srgbClr val="FFFFFF"/>
                </a:solidFill>
                <a:latin typeface="Arial" panose="020B0604020202020204" pitchFamily="34" charset="0"/>
                <a:cs typeface="Arial" panose="020B0604020202020204" pitchFamily="34" charset="0"/>
              </a:rPr>
              <a:t>I did, let me show you my current Holes diary card with parts as targets.</a:t>
            </a:r>
            <a:endParaRPr lang="en-CA" sz="2800" dirty="0"/>
          </a:p>
        </p:txBody>
      </p:sp>
    </p:spTree>
    <p:extLst>
      <p:ext uri="{BB962C8B-B14F-4D97-AF65-F5344CB8AC3E}">
        <p14:creationId xmlns:p14="http://schemas.microsoft.com/office/powerpoint/2010/main" val="2038502497"/>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E78EE2-9F34-4C98-B7FF-E125B38BBB6D}"/>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802746" y="1380350"/>
            <a:ext cx="10586507" cy="4788309"/>
          </a:xfrm>
          <a:prstGeom prst="rect">
            <a:avLst/>
          </a:prstGeom>
          <a:noFill/>
        </p:spPr>
      </p:pic>
      <p:sp>
        <p:nvSpPr>
          <p:cNvPr id="5" name="Title 4">
            <a:extLst>
              <a:ext uri="{FF2B5EF4-FFF2-40B4-BE49-F238E27FC236}">
                <a16:creationId xmlns:a16="http://schemas.microsoft.com/office/drawing/2014/main" id="{E75813B3-73C0-49BA-B017-0CE8A1CF152C}"/>
              </a:ext>
            </a:extLst>
          </p:cNvPr>
          <p:cNvSpPr>
            <a:spLocks noGrp="1"/>
          </p:cNvSpPr>
          <p:nvPr>
            <p:ph type="title" idx="4294967295"/>
          </p:nvPr>
        </p:nvSpPr>
        <p:spPr>
          <a:xfrm>
            <a:off x="2290763" y="233363"/>
            <a:ext cx="9901237" cy="1347787"/>
          </a:xfrm>
        </p:spPr>
        <p:txBody>
          <a:bodyPr>
            <a:normAutofit/>
          </a:bodyPr>
          <a:lstStyle/>
          <a:p>
            <a:r>
              <a:rPr lang="en-CA" sz="2800" dirty="0"/>
              <a:t> </a:t>
            </a:r>
            <a:r>
              <a:rPr lang="en-CA" sz="2800" dirty="0">
                <a:solidFill>
                  <a:schemeClr val="bg1"/>
                </a:solidFill>
              </a:rPr>
              <a:t>advanced targets in diary cards-part selves</a:t>
            </a:r>
          </a:p>
        </p:txBody>
      </p:sp>
      <p:sp>
        <p:nvSpPr>
          <p:cNvPr id="7" name="TextBox 6">
            <a:extLst>
              <a:ext uri="{FF2B5EF4-FFF2-40B4-BE49-F238E27FC236}">
                <a16:creationId xmlns:a16="http://schemas.microsoft.com/office/drawing/2014/main" id="{1631FF2F-F1CF-40C8-9E25-EFBB842F5079}"/>
              </a:ext>
            </a:extLst>
          </p:cNvPr>
          <p:cNvSpPr txBox="1"/>
          <p:nvPr/>
        </p:nvSpPr>
        <p:spPr>
          <a:xfrm>
            <a:off x="999097" y="2760407"/>
            <a:ext cx="1510077"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Wounded Child</a:t>
            </a:r>
          </a:p>
        </p:txBody>
      </p:sp>
      <p:sp>
        <p:nvSpPr>
          <p:cNvPr id="9" name="TextBox 8">
            <a:extLst>
              <a:ext uri="{FF2B5EF4-FFF2-40B4-BE49-F238E27FC236}">
                <a16:creationId xmlns:a16="http://schemas.microsoft.com/office/drawing/2014/main" id="{D48F4F89-30B7-45DF-B6EC-D6FBFFB657CF}"/>
              </a:ext>
            </a:extLst>
          </p:cNvPr>
          <p:cNvSpPr txBox="1"/>
          <p:nvPr/>
        </p:nvSpPr>
        <p:spPr>
          <a:xfrm>
            <a:off x="1020687" y="3313362"/>
            <a:ext cx="1588949"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I</a:t>
            </a:r>
            <a:r>
              <a:rPr lang="en-CA" sz="1600" b="1" dirty="0" err="1">
                <a:solidFill>
                  <a:srgbClr val="FF0000"/>
                </a:solidFill>
                <a:latin typeface="Corbel" panose="020B0503020204020204"/>
              </a:rPr>
              <a:t>nner</a:t>
            </a:r>
            <a:r>
              <a:rPr lang="en-CA" sz="1600" b="1" dirty="0">
                <a:solidFill>
                  <a:srgbClr val="FF0000"/>
                </a:solidFill>
                <a:latin typeface="Corbel" panose="020B0503020204020204"/>
              </a:rPr>
              <a:t> Critic</a:t>
            </a:r>
            <a:endPar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5690202F-2912-4C73-B845-241AE1E5CF3A}"/>
              </a:ext>
            </a:extLst>
          </p:cNvPr>
          <p:cNvSpPr txBox="1"/>
          <p:nvPr/>
        </p:nvSpPr>
        <p:spPr>
          <a:xfrm>
            <a:off x="1020687" y="3036884"/>
            <a:ext cx="2092427"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F</a:t>
            </a:r>
            <a:r>
              <a:rPr lang="en-CA" sz="1600" b="1" dirty="0" err="1">
                <a:solidFill>
                  <a:srgbClr val="FF0000"/>
                </a:solidFill>
                <a:latin typeface="Corbel" panose="020B0503020204020204"/>
              </a:rPr>
              <a:t>eral</a:t>
            </a:r>
            <a:r>
              <a:rPr lang="en-CA" sz="1600" b="1" dirty="0">
                <a:solidFill>
                  <a:srgbClr val="FF0000"/>
                </a:solidFill>
                <a:latin typeface="Corbel" panose="020B0503020204020204"/>
              </a:rPr>
              <a:t> Teen</a:t>
            </a:r>
            <a:endPar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 name="TextBox 2">
            <a:extLst>
              <a:ext uri="{FF2B5EF4-FFF2-40B4-BE49-F238E27FC236}">
                <a16:creationId xmlns:a16="http://schemas.microsoft.com/office/drawing/2014/main" id="{8D0D7D19-6BBA-9678-A089-A6D993BDF27D}"/>
              </a:ext>
            </a:extLst>
          </p:cNvPr>
          <p:cNvSpPr txBox="1"/>
          <p:nvPr/>
        </p:nvSpPr>
        <p:spPr>
          <a:xfrm>
            <a:off x="1020687" y="3916815"/>
            <a:ext cx="1907448"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People Pleaser</a:t>
            </a:r>
          </a:p>
        </p:txBody>
      </p:sp>
      <p:sp>
        <p:nvSpPr>
          <p:cNvPr id="8" name="TextBox 7">
            <a:extLst>
              <a:ext uri="{FF2B5EF4-FFF2-40B4-BE49-F238E27FC236}">
                <a16:creationId xmlns:a16="http://schemas.microsoft.com/office/drawing/2014/main" id="{B7339E8A-F05C-5863-C6AC-32472F58FC39}"/>
              </a:ext>
            </a:extLst>
          </p:cNvPr>
          <p:cNvSpPr txBox="1"/>
          <p:nvPr/>
        </p:nvSpPr>
        <p:spPr>
          <a:xfrm>
            <a:off x="1020687" y="3589839"/>
            <a:ext cx="1380768"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P</a:t>
            </a:r>
            <a:r>
              <a:rPr lang="en-CA" sz="1600" b="1" dirty="0" err="1">
                <a:solidFill>
                  <a:srgbClr val="FF0000"/>
                </a:solidFill>
                <a:latin typeface="Corbel" panose="020B0503020204020204"/>
              </a:rPr>
              <a:t>erfectionist</a:t>
            </a:r>
            <a:endPar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A96584C7-8DCF-5A44-3D4A-3E6CB980E3A7}"/>
              </a:ext>
            </a:extLst>
          </p:cNvPr>
          <p:cNvSpPr txBox="1"/>
          <p:nvPr/>
        </p:nvSpPr>
        <p:spPr>
          <a:xfrm>
            <a:off x="1020687" y="4492928"/>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A</a:t>
            </a:r>
            <a:r>
              <a:rPr lang="en-CA" sz="1600" b="1" dirty="0" err="1">
                <a:solidFill>
                  <a:srgbClr val="FF0000"/>
                </a:solidFill>
                <a:latin typeface="Corbel" panose="020B0503020204020204"/>
              </a:rPr>
              <a:t>voidant</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4" name="TextBox 13">
            <a:extLst>
              <a:ext uri="{FF2B5EF4-FFF2-40B4-BE49-F238E27FC236}">
                <a16:creationId xmlns:a16="http://schemas.microsoft.com/office/drawing/2014/main" id="{7959FECF-A388-2764-67B4-A8ABA365DA64}"/>
              </a:ext>
            </a:extLst>
          </p:cNvPr>
          <p:cNvSpPr txBox="1"/>
          <p:nvPr/>
        </p:nvSpPr>
        <p:spPr>
          <a:xfrm>
            <a:off x="1020687" y="4190492"/>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H</a:t>
            </a:r>
            <a:r>
              <a:rPr lang="en-CA" sz="1600" b="1" dirty="0" err="1">
                <a:solidFill>
                  <a:srgbClr val="FF0000"/>
                </a:solidFill>
                <a:latin typeface="Corbel" panose="020B0503020204020204"/>
              </a:rPr>
              <a:t>ypervigilant</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412B4638-9CA1-30ED-AB20-7F3F51876584}"/>
              </a:ext>
            </a:extLst>
          </p:cNvPr>
          <p:cNvSpPr txBox="1"/>
          <p:nvPr/>
        </p:nvSpPr>
        <p:spPr>
          <a:xfrm>
            <a:off x="1020687" y="4766605"/>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Damsel</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BA2D6B13-7ADD-6DE2-0677-6AB2F0B0C100}"/>
              </a:ext>
            </a:extLst>
          </p:cNvPr>
          <p:cNvSpPr txBox="1"/>
          <p:nvPr/>
        </p:nvSpPr>
        <p:spPr>
          <a:xfrm>
            <a:off x="1020687" y="5035537"/>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Binge Eater</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0" name="TextBox 9">
            <a:extLst>
              <a:ext uri="{FF2B5EF4-FFF2-40B4-BE49-F238E27FC236}">
                <a16:creationId xmlns:a16="http://schemas.microsoft.com/office/drawing/2014/main" id="{C6E941DD-BFA1-F3FE-3E22-635E107A4C24}"/>
              </a:ext>
            </a:extLst>
          </p:cNvPr>
          <p:cNvSpPr txBox="1"/>
          <p:nvPr/>
        </p:nvSpPr>
        <p:spPr>
          <a:xfrm>
            <a:off x="1020687" y="5308373"/>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Wild Child</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B1F0E137-2CC0-0B35-D2A2-9D5AE469A609}"/>
              </a:ext>
            </a:extLst>
          </p:cNvPr>
          <p:cNvSpPr txBox="1"/>
          <p:nvPr/>
        </p:nvSpPr>
        <p:spPr>
          <a:xfrm>
            <a:off x="1020687" y="5596264"/>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Corbel" panose="020B0503020204020204"/>
              </a:rPr>
              <a:t>System Shutdown</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58691625"/>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4DD9B-32CB-227E-D1DA-CD56C45A530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319D6D8-09C6-E5D2-889F-842956A42F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246933785"/>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621EB-06B5-8FFE-E8AB-5F544AF25AB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388EE56-F320-1B6B-A80E-8FA0B17760BC}"/>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3C7249FA-3D21-8F27-1079-361D3FE502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F8D6D003-8A15-8713-E34A-529A87495E0E}"/>
              </a:ext>
            </a:extLst>
          </p:cNvPr>
          <p:cNvSpPr txBox="1"/>
          <p:nvPr/>
        </p:nvSpPr>
        <p:spPr>
          <a:xfrm>
            <a:off x="2775856" y="402494"/>
            <a:ext cx="7587343" cy="646331"/>
          </a:xfrm>
          <a:prstGeom prst="rect">
            <a:avLst/>
          </a:prstGeom>
          <a:noFill/>
        </p:spPr>
        <p:txBody>
          <a:bodyPr wrap="square">
            <a:spAutoFit/>
          </a:bodyPr>
          <a:lstStyle/>
          <a:p>
            <a:r>
              <a:rPr lang="en-US" sz="3600" dirty="0">
                <a:solidFill>
                  <a:srgbClr val="222222"/>
                </a:solidFill>
                <a:latin typeface="Arial" panose="020B0604020202020204" pitchFamily="34" charset="0"/>
              </a:rPr>
              <a:t>MAPPING YOUR PARTS</a:t>
            </a:r>
            <a:r>
              <a:rPr lang="en-US" sz="3600" b="0" i="0" dirty="0">
                <a:solidFill>
                  <a:srgbClr val="222222"/>
                </a:solidFill>
                <a:effectLst/>
                <a:latin typeface="Arial" panose="020B0604020202020204" pitchFamily="34" charset="0"/>
              </a:rPr>
              <a:t> P.</a:t>
            </a:r>
            <a:r>
              <a:rPr lang="en-US" sz="3600" dirty="0">
                <a:solidFill>
                  <a:srgbClr val="222222"/>
                </a:solidFill>
                <a:latin typeface="Arial" panose="020B0604020202020204" pitchFamily="34" charset="0"/>
              </a:rPr>
              <a:t>57</a:t>
            </a:r>
            <a:endParaRPr lang="en-CA" sz="3600" dirty="0"/>
          </a:p>
        </p:txBody>
      </p:sp>
    </p:spTree>
    <p:extLst>
      <p:ext uri="{BB962C8B-B14F-4D97-AF65-F5344CB8AC3E}">
        <p14:creationId xmlns:p14="http://schemas.microsoft.com/office/powerpoint/2010/main" val="124307750"/>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38312-4B4A-4C0D-2526-43AC4D9D0BB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6F83C02-3AF6-273B-4AB7-345041238369}"/>
              </a:ext>
            </a:extLst>
          </p:cNvPr>
          <p:cNvSpPr txBox="1"/>
          <p:nvPr/>
        </p:nvSpPr>
        <p:spPr>
          <a:xfrm>
            <a:off x="76200" y="-539033"/>
            <a:ext cx="12192000" cy="6955750"/>
          </a:xfrm>
          <a:prstGeom prst="rect">
            <a:avLst/>
          </a:prstGeom>
          <a:noFill/>
        </p:spPr>
        <p:txBody>
          <a:bodyPr wrap="square">
            <a:spAutoFit/>
          </a:bodyPr>
          <a:lstStyle/>
          <a:p>
            <a:endParaRPr lang="en-US" sz="2000" dirty="0">
              <a:latin typeface="Arial" panose="020B0604020202020204" pitchFamily="34" charset="0"/>
              <a:cs typeface="Arial" panose="020B0604020202020204" pitchFamily="34" charset="0"/>
            </a:endParaRPr>
          </a:p>
          <a:p>
            <a:endParaRPr lang="en-US" sz="3600" dirty="0">
              <a:solidFill>
                <a:srgbClr val="000000"/>
              </a:solidFill>
              <a:latin typeface="Arial" panose="020B0604020202020204" pitchFamily="34" charset="0"/>
              <a:cs typeface="Arial" panose="020B0604020202020204" pitchFamily="34" charset="0"/>
            </a:endParaRPr>
          </a:p>
          <a:p>
            <a:r>
              <a:rPr lang="en-US" sz="3600" dirty="0">
                <a:solidFill>
                  <a:srgbClr val="000000"/>
                </a:solidFill>
              </a:rPr>
              <a:t>                                </a:t>
            </a:r>
            <a:r>
              <a:rPr lang="en-US" sz="3600" dirty="0">
                <a:solidFill>
                  <a:srgbClr val="000000"/>
                </a:solidFill>
                <a:latin typeface="Arial" panose="020B0604020202020204" pitchFamily="34" charset="0"/>
                <a:cs typeface="Arial" panose="020B0604020202020204" pitchFamily="34" charset="0"/>
              </a:rPr>
              <a:t>MAPPING YOUR PARTS</a:t>
            </a:r>
          </a:p>
          <a:p>
            <a:endParaRPr lang="en-US"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It’s time to explore further and identify some of the other parts that are in your internal system. At first you may have a hard time distinguishing parts because this is a new way of thinking about yourself. The more you practice IFS, the more you'll be able to identify different parts. knowing your parts gives you greater self-awareness and allows you to heal parts that may be carrying hurts and burdens. Before you can heal parts, you need to identify them.</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 good way to identify parts is by daily tracking of your activation. Doing a holes diary card is a great way to track your activation. As you review your periods of activation it may be clear that they belong to one or more parts that you are already familiar with. If you cannot easily determine that the activation belongs to a familiar part or parts then perhaps the activation may be a trailhead leading to one or more parts you are not yet familiar with. You can use the AI procedure previously described to explore the trailheads and find your unfamiliar parts.</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9833551"/>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659AE2-3132-20DA-6495-954C05E25C47}"/>
              </a:ext>
            </a:extLst>
          </p:cNvPr>
          <p:cNvSpPr txBox="1"/>
          <p:nvPr/>
        </p:nvSpPr>
        <p:spPr>
          <a:xfrm>
            <a:off x="4456416" y="452332"/>
            <a:ext cx="3485508"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ANNA</a:t>
            </a:r>
            <a:endParaRPr lang="en-CA" sz="6000" dirty="0"/>
          </a:p>
        </p:txBody>
      </p:sp>
    </p:spTree>
    <p:extLst>
      <p:ext uri="{BB962C8B-B14F-4D97-AF65-F5344CB8AC3E}">
        <p14:creationId xmlns:p14="http://schemas.microsoft.com/office/powerpoint/2010/main" val="1749559221"/>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9B091-78BE-7EA9-E87C-CE8C896C956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4DC9DC8-F441-6CB1-C895-1166A15A1ECA}"/>
              </a:ext>
            </a:extLst>
          </p:cNvPr>
          <p:cNvSpPr txBox="1"/>
          <p:nvPr/>
        </p:nvSpPr>
        <p:spPr>
          <a:xfrm>
            <a:off x="2035628" y="163677"/>
            <a:ext cx="8937171" cy="646331"/>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INTENTION AND SELF-ASSESSMENT</a:t>
            </a:r>
            <a:endParaRPr lang="en-US" sz="3600" dirty="0">
              <a:solidFill>
                <a:srgbClr val="222222"/>
              </a:solidFill>
              <a:latin typeface="Arial" panose="020B0604020202020204" pitchFamily="34" charset="0"/>
            </a:endParaRPr>
          </a:p>
        </p:txBody>
      </p:sp>
      <p:sp>
        <p:nvSpPr>
          <p:cNvPr id="5" name="TextBox 4">
            <a:extLst>
              <a:ext uri="{FF2B5EF4-FFF2-40B4-BE49-F238E27FC236}">
                <a16:creationId xmlns:a16="http://schemas.microsoft.com/office/drawing/2014/main" id="{5BF4E8B6-1CEC-B640-B395-5F9D13B67C3B}"/>
              </a:ext>
            </a:extLst>
          </p:cNvPr>
          <p:cNvSpPr txBox="1"/>
          <p:nvPr/>
        </p:nvSpPr>
        <p:spPr>
          <a:xfrm>
            <a:off x="7623791" y="2635346"/>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ANNA</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8EDDD77-265F-ACED-6CD1-198B6BF9C4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Tree>
    <p:extLst>
      <p:ext uri="{BB962C8B-B14F-4D97-AF65-F5344CB8AC3E}">
        <p14:creationId xmlns:p14="http://schemas.microsoft.com/office/powerpoint/2010/main" val="1837283085"/>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9A550-96D0-F047-FFB7-5709A6C66D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C4C6A9-A1D6-AA4A-7AE1-4880A374889C}"/>
              </a:ext>
            </a:extLst>
          </p:cNvPr>
          <p:cNvSpPr txBox="1"/>
          <p:nvPr/>
        </p:nvSpPr>
        <p:spPr>
          <a:xfrm>
            <a:off x="0" y="184666"/>
            <a:ext cx="11680371" cy="3416320"/>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a:t>
            </a:r>
            <a:r>
              <a:rPr lang="en-US" sz="3600" b="0" i="0" dirty="0">
                <a:solidFill>
                  <a:schemeClr val="bg1"/>
                </a:solidFill>
                <a:effectLst/>
                <a:latin typeface="Arial" panose="020B0604020202020204" pitchFamily="34" charset="0"/>
              </a:rPr>
              <a:t>SETTING YOUR INTENTION</a:t>
            </a:r>
            <a:endParaRPr lang="en-US" sz="3600" dirty="0">
              <a:solidFill>
                <a:srgbClr val="222222"/>
              </a:solidFill>
              <a:latin typeface="Arial" panose="020B0604020202020204" pitchFamily="34" charset="0"/>
            </a:endParaRPr>
          </a:p>
          <a:p>
            <a:endParaRPr lang="en-US" sz="2000" b="0" i="0" dirty="0">
              <a:effectLst/>
              <a:latin typeface="Arial" panose="020B0604020202020204" pitchFamily="34" charset="0"/>
            </a:endParaRPr>
          </a:p>
          <a:p>
            <a:pPr marL="342900" indent="-342900">
              <a:buFont typeface="Arial" panose="020B0604020202020204" pitchFamily="34" charset="0"/>
              <a:buChar char="•"/>
            </a:pPr>
            <a:r>
              <a:rPr lang="en-US" sz="2800" b="0" i="0" dirty="0">
                <a:solidFill>
                  <a:schemeClr val="bg1"/>
                </a:solidFill>
                <a:effectLst/>
                <a:latin typeface="Arial" panose="020B0604020202020204" pitchFamily="34" charset="0"/>
              </a:rPr>
              <a:t>Luis: </a:t>
            </a:r>
            <a:r>
              <a:rPr lang="en-US" sz="2800" b="0" i="0" dirty="0">
                <a:effectLst/>
                <a:latin typeface="Arial" panose="020B0604020202020204" pitchFamily="34" charset="0"/>
              </a:rPr>
              <a:t>Anna did you set an intention for your IFS work? </a:t>
            </a:r>
            <a:endParaRPr lang="en-US" sz="2800" dirty="0">
              <a:latin typeface="Arial" panose="020B0604020202020204" pitchFamily="34" charset="0"/>
            </a:endParaRPr>
          </a:p>
          <a:p>
            <a:pPr marL="342900" indent="-342900">
              <a:buFont typeface="Arial" panose="020B0604020202020204" pitchFamily="34" charset="0"/>
              <a:buChar char="•"/>
            </a:pPr>
            <a:r>
              <a:rPr lang="en-US" sz="2800" b="0" i="0" dirty="0">
                <a:solidFill>
                  <a:schemeClr val="bg1"/>
                </a:solidFill>
                <a:effectLst/>
                <a:latin typeface="Arial" panose="020B0604020202020204" pitchFamily="34" charset="0"/>
              </a:rPr>
              <a:t>Anna: </a:t>
            </a:r>
            <a:r>
              <a:rPr lang="en-US" sz="2800" b="0" i="0" dirty="0">
                <a:effectLst/>
                <a:latin typeface="Arial" panose="020B0604020202020204" pitchFamily="34" charset="0"/>
              </a:rPr>
              <a:t>I did, I would like my IFS journey </a:t>
            </a:r>
            <a:r>
              <a:rPr lang="en-US" sz="2800" dirty="0">
                <a:latin typeface="Arial" panose="020B0604020202020204" pitchFamily="34" charset="0"/>
              </a:rPr>
              <a:t>to be one of</a:t>
            </a:r>
            <a:r>
              <a:rPr lang="en-US" sz="2800" b="0" i="0" dirty="0">
                <a:effectLst/>
                <a:latin typeface="Arial" panose="020B0604020202020204" pitchFamily="34" charset="0"/>
              </a:rPr>
              <a:t> ongoing learning, I want to understand old patterns and develop new healthier  ones</a:t>
            </a:r>
          </a:p>
          <a:p>
            <a:pPr marL="342900" indent="-342900">
              <a:buFont typeface="Arial" panose="020B0604020202020204" pitchFamily="34" charset="0"/>
              <a:buChar char="•"/>
            </a:pPr>
            <a:r>
              <a:rPr lang="en-US" sz="2800" dirty="0">
                <a:solidFill>
                  <a:schemeClr val="bg1"/>
                </a:solidFill>
                <a:latin typeface="Arial" panose="020B0604020202020204" pitchFamily="34" charset="0"/>
              </a:rPr>
              <a:t>Luis: </a:t>
            </a:r>
            <a:r>
              <a:rPr lang="en-US" sz="2800" dirty="0">
                <a:latin typeface="Arial" panose="020B0604020202020204" pitchFamily="34" charset="0"/>
              </a:rPr>
              <a:t>and did you get a chance to complete your self-assessment?</a:t>
            </a:r>
          </a:p>
          <a:p>
            <a:pPr marL="342900" indent="-342900">
              <a:buFont typeface="Arial" panose="020B0604020202020204" pitchFamily="34" charset="0"/>
              <a:buChar char="•"/>
            </a:pPr>
            <a:r>
              <a:rPr lang="en-US" sz="2800" b="0" i="0" dirty="0">
                <a:solidFill>
                  <a:schemeClr val="bg1"/>
                </a:solidFill>
                <a:effectLst/>
                <a:latin typeface="Arial" panose="020B0604020202020204" pitchFamily="34" charset="0"/>
              </a:rPr>
              <a:t>Anna: </a:t>
            </a:r>
            <a:r>
              <a:rPr lang="en-US" sz="2800" b="0" i="0" dirty="0">
                <a:effectLst/>
                <a:latin typeface="Arial" panose="020B0604020202020204" pitchFamily="34" charset="0"/>
              </a:rPr>
              <a:t>I did</a:t>
            </a:r>
          </a:p>
          <a:p>
            <a:pPr marL="342900" indent="-342900">
              <a:buFont typeface="Arial" panose="020B0604020202020204" pitchFamily="34" charset="0"/>
              <a:buChar char="•"/>
            </a:pPr>
            <a:endParaRPr lang="en-US" sz="2000" dirty="0">
              <a:latin typeface="Arial" panose="020B0604020202020204" pitchFamily="34" charset="0"/>
            </a:endParaRPr>
          </a:p>
        </p:txBody>
      </p:sp>
    </p:spTree>
    <p:extLst>
      <p:ext uri="{BB962C8B-B14F-4D97-AF65-F5344CB8AC3E}">
        <p14:creationId xmlns:p14="http://schemas.microsoft.com/office/powerpoint/2010/main" val="3202683968"/>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84C2D7-34D9-765A-0E98-1005BE3EA1DC}"/>
              </a:ext>
            </a:extLst>
          </p:cNvPr>
          <p:cNvSpPr txBox="1"/>
          <p:nvPr/>
        </p:nvSpPr>
        <p:spPr>
          <a:xfrm>
            <a:off x="261256" y="0"/>
            <a:ext cx="5834744" cy="7386638"/>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a:t>
            </a:r>
          </a:p>
          <a:p>
            <a:endParaRPr lang="en-US" dirty="0">
              <a:solidFill>
                <a:srgbClr val="222222"/>
              </a:solidFill>
              <a:latin typeface="Arial" panose="020B0604020202020204" pitchFamily="34" charset="0"/>
            </a:endParaRPr>
          </a:p>
          <a:p>
            <a:r>
              <a:rPr lang="en-US" b="0" i="0" dirty="0">
                <a:effectLst/>
                <a:latin typeface="Arial" panose="020B0604020202020204" pitchFamily="34" charset="0"/>
              </a:rPr>
              <a:t>○ I often feel overwhelmed by my emotions </a:t>
            </a:r>
          </a:p>
          <a:p>
            <a:r>
              <a:rPr lang="en-US" b="0" i="0" dirty="0">
                <a:effectLst/>
                <a:latin typeface="Arial" panose="020B0604020202020204" pitchFamily="34" charset="0"/>
              </a:rPr>
              <a:t>○ I have trouble accessing my emotions </a:t>
            </a:r>
          </a:p>
          <a:p>
            <a:r>
              <a:rPr lang="en-US" b="0" i="0" dirty="0">
                <a:effectLst/>
                <a:latin typeface="Arial" panose="020B0604020202020204" pitchFamily="34" charset="0"/>
              </a:rPr>
              <a:t>○ I have difficulty communicating my emotions to loved ones </a:t>
            </a:r>
          </a:p>
          <a:p>
            <a:r>
              <a:rPr lang="en-US" b="0" i="0" dirty="0">
                <a:effectLst/>
                <a:latin typeface="Arial" panose="020B0604020202020204" pitchFamily="34" charset="0"/>
              </a:rPr>
              <a:t>○ I often work to the point of burnout </a:t>
            </a:r>
          </a:p>
          <a:p>
            <a:r>
              <a:rPr lang="en-US" b="0" i="0" dirty="0">
                <a:effectLst/>
                <a:latin typeface="Arial" panose="020B0604020202020204" pitchFamily="34" charset="0"/>
              </a:rPr>
              <a:t>○ I have trouble setting healthy boundaries with others </a:t>
            </a:r>
          </a:p>
          <a:p>
            <a:r>
              <a:rPr lang="en-US" b="0" i="0" dirty="0">
                <a:effectLst/>
                <a:latin typeface="Arial" panose="020B0604020202020204" pitchFamily="34" charset="0"/>
              </a:rPr>
              <a:t>○ I feel a lot of rage inside </a:t>
            </a:r>
          </a:p>
          <a:p>
            <a:r>
              <a:rPr lang="en-US" b="0" i="0" dirty="0">
                <a:effectLst/>
                <a:latin typeface="Arial" panose="020B0604020202020204" pitchFamily="34" charset="0"/>
              </a:rPr>
              <a:t>○ It’s hard for me to speak up </a:t>
            </a:r>
            <a:endParaRPr lang="en-CA" dirty="0">
              <a:solidFill>
                <a:srgbClr val="FF0000"/>
              </a:solidFill>
            </a:endParaRPr>
          </a:p>
          <a:p>
            <a:endParaRPr lang="en-US" b="0" i="0" dirty="0">
              <a:effectLst/>
              <a:latin typeface="Arial" panose="020B0604020202020204" pitchFamily="34" charset="0"/>
            </a:endParaRPr>
          </a:p>
          <a:p>
            <a:r>
              <a:rPr lang="en-US" b="0" i="0" dirty="0">
                <a:effectLst/>
                <a:latin typeface="Arial" panose="020B0604020202020204" pitchFamily="34" charset="0"/>
              </a:rPr>
              <a:t>○ I sometimes don’t know why I make certain choices </a:t>
            </a:r>
          </a:p>
          <a:p>
            <a:r>
              <a:rPr lang="en-US" b="0" i="0" dirty="0">
                <a:effectLst/>
                <a:latin typeface="Arial" panose="020B0604020202020204" pitchFamily="34" charset="0"/>
              </a:rPr>
              <a:t>○ I often regret things I’ve said to others or actions I’ve taken </a:t>
            </a:r>
          </a:p>
          <a:p>
            <a:r>
              <a:rPr lang="en-US" b="0" i="0" dirty="0">
                <a:effectLst/>
                <a:latin typeface="Arial" panose="020B0604020202020204" pitchFamily="34" charset="0"/>
              </a:rPr>
              <a:t>○ I fear embarrassing myself in public </a:t>
            </a:r>
          </a:p>
          <a:p>
            <a:r>
              <a:rPr lang="en-US" b="0" i="0" dirty="0">
                <a:effectLst/>
                <a:latin typeface="Arial" panose="020B0604020202020204" pitchFamily="34" charset="0"/>
              </a:rPr>
              <a:t>○ I wish I could control my anger</a:t>
            </a:r>
            <a:endParaRPr lang="en-CA" dirty="0">
              <a:solidFill>
                <a:srgbClr val="FF0000"/>
              </a:solidFill>
            </a:endParaRPr>
          </a:p>
          <a:p>
            <a:r>
              <a:rPr lang="en-US" b="0" i="0" dirty="0">
                <a:effectLst/>
                <a:latin typeface="Arial" panose="020B0604020202020204" pitchFamily="34" charset="0"/>
              </a:rPr>
              <a:t>○ Sometimes I spiral into depression </a:t>
            </a:r>
          </a:p>
          <a:p>
            <a:r>
              <a:rPr lang="en-US" b="0" i="0" dirty="0">
                <a:effectLst/>
                <a:latin typeface="Arial" panose="020B0604020202020204" pitchFamily="34" charset="0"/>
              </a:rPr>
              <a:t>○ Sometimes I get panic attacks </a:t>
            </a:r>
          </a:p>
          <a:p>
            <a:r>
              <a:rPr lang="en-US" b="0" i="0" dirty="0">
                <a:effectLst/>
                <a:latin typeface="Arial" panose="020B0604020202020204" pitchFamily="34" charset="0"/>
              </a:rPr>
              <a:t>○ I think I might have PTSD </a:t>
            </a:r>
          </a:p>
          <a:p>
            <a:r>
              <a:rPr lang="en-US" b="0" i="0" dirty="0">
                <a:effectLst/>
                <a:latin typeface="Arial" panose="020B0604020202020204" pitchFamily="34" charset="0"/>
              </a:rPr>
              <a:t>○ I have childhood wounds that still need healing </a:t>
            </a:r>
          </a:p>
          <a:p>
            <a:r>
              <a:rPr lang="en-US" b="0" i="0" dirty="0">
                <a:effectLst/>
                <a:latin typeface="Arial" panose="020B0604020202020204" pitchFamily="34" charset="0"/>
              </a:rPr>
              <a:t>○ I have unresolved conflict in some of my relationships </a:t>
            </a:r>
          </a:p>
          <a:p>
            <a:r>
              <a:rPr lang="en-US" b="0" i="0" dirty="0">
                <a:effectLst/>
                <a:latin typeface="Arial" panose="020B0604020202020204" pitchFamily="34" charset="0"/>
              </a:rPr>
              <a:t>○ I am easily triggered by things people say </a:t>
            </a:r>
          </a:p>
          <a:p>
            <a:r>
              <a:rPr lang="en-US" b="0" i="0" dirty="0">
                <a:effectLst/>
                <a:latin typeface="Arial" panose="020B0604020202020204" pitchFamily="34" charset="0"/>
              </a:rPr>
              <a:t>○ I wish I could silence my inner critic </a:t>
            </a:r>
          </a:p>
          <a:p>
            <a:r>
              <a:rPr lang="en-US" b="0" i="0" dirty="0">
                <a:effectLst/>
                <a:latin typeface="Arial" panose="020B0604020202020204" pitchFamily="34" charset="0"/>
              </a:rPr>
              <a:t>○ I say “yes” when I really want to say “no” </a:t>
            </a:r>
          </a:p>
          <a:p>
            <a:endParaRPr lang="en-US" b="0" i="0" dirty="0">
              <a:effectLst/>
              <a:latin typeface="Arial" panose="020B0604020202020204" pitchFamily="34" charset="0"/>
            </a:endParaRPr>
          </a:p>
        </p:txBody>
      </p:sp>
      <p:sp>
        <p:nvSpPr>
          <p:cNvPr id="5" name="TextBox 4">
            <a:extLst>
              <a:ext uri="{FF2B5EF4-FFF2-40B4-BE49-F238E27FC236}">
                <a16:creationId xmlns:a16="http://schemas.microsoft.com/office/drawing/2014/main" id="{9A45B675-43A1-A78E-DDFE-B873EE55A8AF}"/>
              </a:ext>
            </a:extLst>
          </p:cNvPr>
          <p:cNvSpPr txBox="1"/>
          <p:nvPr/>
        </p:nvSpPr>
        <p:spPr>
          <a:xfrm>
            <a:off x="6259285" y="659709"/>
            <a:ext cx="5910943" cy="5355312"/>
          </a:xfrm>
          <a:prstGeom prst="rect">
            <a:avLst/>
          </a:prstGeom>
          <a:noFill/>
        </p:spPr>
        <p:txBody>
          <a:bodyPr wrap="square">
            <a:spAutoFit/>
          </a:bodyPr>
          <a:lstStyle/>
          <a:p>
            <a:r>
              <a:rPr lang="en-US" b="0" i="0" dirty="0">
                <a:effectLst/>
                <a:latin typeface="Arial" panose="020B0604020202020204" pitchFamily="34" charset="0"/>
              </a:rPr>
              <a:t>○ Sometimes I feel like there are parts of me in conflict with each other </a:t>
            </a:r>
          </a:p>
          <a:p>
            <a:r>
              <a:rPr lang="en-US" b="0" i="0" dirty="0">
                <a:effectLst/>
                <a:latin typeface="Arial" panose="020B0604020202020204" pitchFamily="34" charset="0"/>
              </a:rPr>
              <a:t>○ I would like more harmony and peace inside </a:t>
            </a:r>
          </a:p>
          <a:p>
            <a:r>
              <a:rPr lang="en-US" b="0" i="0" dirty="0">
                <a:effectLst/>
                <a:latin typeface="Arial" panose="020B0604020202020204" pitchFamily="34" charset="0"/>
              </a:rPr>
              <a:t>○ I have a lot of negative self-talk </a:t>
            </a:r>
          </a:p>
          <a:p>
            <a:r>
              <a:rPr lang="en-US" b="0" i="0" dirty="0">
                <a:effectLst/>
                <a:latin typeface="Arial" panose="020B0604020202020204" pitchFamily="34" charset="0"/>
              </a:rPr>
              <a:t>○ I struggle to have compassion for people I disagree with </a:t>
            </a:r>
          </a:p>
          <a:p>
            <a:r>
              <a:rPr lang="en-US" b="0" i="0" dirty="0">
                <a:effectLst/>
                <a:latin typeface="Arial" panose="020B0604020202020204" pitchFamily="34" charset="0"/>
              </a:rPr>
              <a:t>○ I’m hard on myself when I make mistakes </a:t>
            </a:r>
          </a:p>
          <a:p>
            <a:r>
              <a:rPr lang="en-US" b="0" i="0" dirty="0">
                <a:effectLst/>
                <a:latin typeface="Arial" panose="020B0604020202020204" pitchFamily="34" charset="0"/>
              </a:rPr>
              <a:t>○ I have bouts of anxiety </a:t>
            </a:r>
          </a:p>
          <a:p>
            <a:r>
              <a:rPr lang="en-US" b="0" i="0" dirty="0">
                <a:effectLst/>
                <a:latin typeface="Arial" panose="020B0604020202020204" pitchFamily="34" charset="0"/>
              </a:rPr>
              <a:t>○ I would like to be more courageous </a:t>
            </a:r>
          </a:p>
          <a:p>
            <a:r>
              <a:rPr lang="en-US" b="0" i="0" dirty="0">
                <a:effectLst/>
                <a:latin typeface="Arial" panose="020B0604020202020204" pitchFamily="34" charset="0"/>
              </a:rPr>
              <a:t>○ I want to have more curiosity with people I don’t understand</a:t>
            </a:r>
          </a:p>
          <a:p>
            <a:r>
              <a:rPr lang="en-US" b="0" i="0" dirty="0">
                <a:effectLst/>
                <a:latin typeface="Arial" panose="020B0604020202020204" pitchFamily="34" charset="0"/>
              </a:rPr>
              <a:t>○ I avoid conflict </a:t>
            </a:r>
          </a:p>
          <a:p>
            <a:r>
              <a:rPr lang="en-US" b="0" i="0" dirty="0">
                <a:effectLst/>
                <a:latin typeface="Arial" panose="020B0604020202020204" pitchFamily="34" charset="0"/>
              </a:rPr>
              <a:t>○ I wish I wasn’t so passive </a:t>
            </a:r>
          </a:p>
          <a:p>
            <a:r>
              <a:rPr lang="en-US" b="0" i="0" dirty="0">
                <a:effectLst/>
                <a:latin typeface="Arial" panose="020B0604020202020204" pitchFamily="34" charset="0"/>
              </a:rPr>
              <a:t>○ I feel burdened by all the unrest in the world </a:t>
            </a:r>
          </a:p>
          <a:p>
            <a:r>
              <a:rPr lang="en-US" b="0" i="0" dirty="0">
                <a:effectLst/>
                <a:latin typeface="Arial" panose="020B0604020202020204" pitchFamily="34" charset="0"/>
              </a:rPr>
              <a:t>○ I would like to learn more about how my family and culture( s) impacts me today </a:t>
            </a:r>
          </a:p>
          <a:p>
            <a:r>
              <a:rPr lang="en-US" b="0" i="0" dirty="0">
                <a:effectLst/>
                <a:latin typeface="Arial" panose="020B0604020202020204" pitchFamily="34" charset="0"/>
              </a:rPr>
              <a:t>○ I have behaviors or habits I would like to change</a:t>
            </a:r>
            <a:endParaRPr lang="en-US" dirty="0">
              <a:latin typeface="Arial" panose="020B0604020202020204" pitchFamily="34" charset="0"/>
            </a:endParaRPr>
          </a:p>
          <a:p>
            <a:r>
              <a:rPr lang="en-US" b="0" i="0" dirty="0">
                <a:effectLst/>
                <a:latin typeface="Arial" panose="020B0604020202020204" pitchFamily="34" charset="0"/>
              </a:rPr>
              <a:t>○ I desire to be a more confident leader</a:t>
            </a:r>
            <a:br>
              <a:rPr lang="en-US" dirty="0"/>
            </a:br>
            <a:endParaRPr lang="en-CA" dirty="0"/>
          </a:p>
        </p:txBody>
      </p:sp>
      <p:sp>
        <p:nvSpPr>
          <p:cNvPr id="4" name="TextBox 3">
            <a:extLst>
              <a:ext uri="{FF2B5EF4-FFF2-40B4-BE49-F238E27FC236}">
                <a16:creationId xmlns:a16="http://schemas.microsoft.com/office/drawing/2014/main" id="{F68C935E-13F7-F48E-D493-0DD18BE27285}"/>
              </a:ext>
            </a:extLst>
          </p:cNvPr>
          <p:cNvSpPr txBox="1"/>
          <p:nvPr/>
        </p:nvSpPr>
        <p:spPr>
          <a:xfrm>
            <a:off x="2462495" y="-28796"/>
            <a:ext cx="7637124" cy="646331"/>
          </a:xfrm>
          <a:prstGeom prst="rect">
            <a:avLst/>
          </a:prstGeom>
          <a:noFill/>
        </p:spPr>
        <p:txBody>
          <a:bodyPr wrap="square">
            <a:spAutoFit/>
          </a:bodyPr>
          <a:lstStyle/>
          <a:p>
            <a:r>
              <a:rPr lang="en-US" sz="1800" b="0" i="0" dirty="0">
                <a:solidFill>
                  <a:schemeClr val="bg1"/>
                </a:solidFill>
                <a:effectLst/>
                <a:latin typeface="Arial" panose="020B0604020202020204" pitchFamily="34" charset="0"/>
              </a:rPr>
              <a:t> </a:t>
            </a:r>
            <a:r>
              <a:rPr lang="en-US" sz="3600" b="0" i="0" dirty="0">
                <a:solidFill>
                  <a:schemeClr val="bg1"/>
                </a:solidFill>
                <a:effectLst/>
                <a:latin typeface="Arial" panose="020B0604020202020204" pitchFamily="34" charset="0"/>
              </a:rPr>
              <a:t>YOUR IFS SELF-ASSESSMENT  </a:t>
            </a:r>
            <a:endParaRPr lang="en-CA" sz="3600" dirty="0"/>
          </a:p>
        </p:txBody>
      </p:sp>
      <p:sp>
        <p:nvSpPr>
          <p:cNvPr id="6" name="TextBox 5">
            <a:extLst>
              <a:ext uri="{FF2B5EF4-FFF2-40B4-BE49-F238E27FC236}">
                <a16:creationId xmlns:a16="http://schemas.microsoft.com/office/drawing/2014/main" id="{328DD76F-ADF9-7E47-0E99-A13CCF8A52C5}"/>
              </a:ext>
            </a:extLst>
          </p:cNvPr>
          <p:cNvSpPr txBox="1"/>
          <p:nvPr/>
        </p:nvSpPr>
        <p:spPr>
          <a:xfrm>
            <a:off x="261256" y="1737395"/>
            <a:ext cx="6096000" cy="369332"/>
          </a:xfrm>
          <a:prstGeom prst="rect">
            <a:avLst/>
          </a:prstGeom>
          <a:noFill/>
        </p:spPr>
        <p:txBody>
          <a:bodyPr wrap="square">
            <a:spAutoFit/>
          </a:bodyPr>
          <a:lstStyle/>
          <a:p>
            <a:r>
              <a:rPr lang="en-CA" dirty="0">
                <a:solidFill>
                  <a:srgbClr val="FF0000"/>
                </a:solidFill>
              </a:rPr>
              <a:t>X</a:t>
            </a:r>
          </a:p>
        </p:txBody>
      </p:sp>
      <p:sp>
        <p:nvSpPr>
          <p:cNvPr id="8" name="TextBox 7">
            <a:extLst>
              <a:ext uri="{FF2B5EF4-FFF2-40B4-BE49-F238E27FC236}">
                <a16:creationId xmlns:a16="http://schemas.microsoft.com/office/drawing/2014/main" id="{A6A8847A-5C38-08F7-269F-52CFD3A06A26}"/>
              </a:ext>
            </a:extLst>
          </p:cNvPr>
          <p:cNvSpPr txBox="1"/>
          <p:nvPr/>
        </p:nvSpPr>
        <p:spPr>
          <a:xfrm>
            <a:off x="261256" y="5332510"/>
            <a:ext cx="6096000" cy="369332"/>
          </a:xfrm>
          <a:prstGeom prst="rect">
            <a:avLst/>
          </a:prstGeom>
          <a:noFill/>
        </p:spPr>
        <p:txBody>
          <a:bodyPr wrap="square">
            <a:spAutoFit/>
          </a:bodyPr>
          <a:lstStyle/>
          <a:p>
            <a:r>
              <a:rPr lang="en-CA" dirty="0">
                <a:solidFill>
                  <a:srgbClr val="FF0000"/>
                </a:solidFill>
              </a:rPr>
              <a:t>X</a:t>
            </a:r>
          </a:p>
        </p:txBody>
      </p:sp>
      <p:sp>
        <p:nvSpPr>
          <p:cNvPr id="10" name="TextBox 9">
            <a:extLst>
              <a:ext uri="{FF2B5EF4-FFF2-40B4-BE49-F238E27FC236}">
                <a16:creationId xmlns:a16="http://schemas.microsoft.com/office/drawing/2014/main" id="{D193CA05-4A30-992B-5200-31C8C1405FAC}"/>
              </a:ext>
            </a:extLst>
          </p:cNvPr>
          <p:cNvSpPr txBox="1"/>
          <p:nvPr/>
        </p:nvSpPr>
        <p:spPr>
          <a:xfrm>
            <a:off x="6281057" y="659709"/>
            <a:ext cx="6096000" cy="369332"/>
          </a:xfrm>
          <a:prstGeom prst="rect">
            <a:avLst/>
          </a:prstGeom>
          <a:noFill/>
        </p:spPr>
        <p:txBody>
          <a:bodyPr wrap="square">
            <a:spAutoFit/>
          </a:bodyPr>
          <a:lstStyle/>
          <a:p>
            <a:r>
              <a:rPr lang="en-CA" dirty="0">
                <a:solidFill>
                  <a:srgbClr val="FF0000"/>
                </a:solidFill>
              </a:rPr>
              <a:t>X</a:t>
            </a:r>
          </a:p>
        </p:txBody>
      </p:sp>
      <p:sp>
        <p:nvSpPr>
          <p:cNvPr id="12" name="TextBox 11">
            <a:extLst>
              <a:ext uri="{FF2B5EF4-FFF2-40B4-BE49-F238E27FC236}">
                <a16:creationId xmlns:a16="http://schemas.microsoft.com/office/drawing/2014/main" id="{436890AF-EBD8-5790-1330-2A32EBB00253}"/>
              </a:ext>
            </a:extLst>
          </p:cNvPr>
          <p:cNvSpPr txBox="1"/>
          <p:nvPr/>
        </p:nvSpPr>
        <p:spPr>
          <a:xfrm>
            <a:off x="261256" y="5026611"/>
            <a:ext cx="6096000" cy="369332"/>
          </a:xfrm>
          <a:prstGeom prst="rect">
            <a:avLst/>
          </a:prstGeom>
          <a:noFill/>
        </p:spPr>
        <p:txBody>
          <a:bodyPr wrap="square">
            <a:spAutoFit/>
          </a:bodyPr>
          <a:lstStyle/>
          <a:p>
            <a:r>
              <a:rPr lang="en-CA" dirty="0">
                <a:solidFill>
                  <a:srgbClr val="FF0000"/>
                </a:solidFill>
              </a:rPr>
              <a:t>X</a:t>
            </a:r>
          </a:p>
        </p:txBody>
      </p:sp>
      <p:sp>
        <p:nvSpPr>
          <p:cNvPr id="14" name="TextBox 13">
            <a:extLst>
              <a:ext uri="{FF2B5EF4-FFF2-40B4-BE49-F238E27FC236}">
                <a16:creationId xmlns:a16="http://schemas.microsoft.com/office/drawing/2014/main" id="{C26AAFB2-2651-D352-89D9-A25AA151F3C3}"/>
              </a:ext>
            </a:extLst>
          </p:cNvPr>
          <p:cNvSpPr txBox="1"/>
          <p:nvPr/>
        </p:nvSpPr>
        <p:spPr>
          <a:xfrm>
            <a:off x="261256" y="3152699"/>
            <a:ext cx="1436915" cy="369332"/>
          </a:xfrm>
          <a:prstGeom prst="rect">
            <a:avLst/>
          </a:prstGeom>
          <a:noFill/>
        </p:spPr>
        <p:txBody>
          <a:bodyPr wrap="square">
            <a:spAutoFit/>
          </a:bodyPr>
          <a:lstStyle/>
          <a:p>
            <a:r>
              <a:rPr lang="en-CA" dirty="0">
                <a:solidFill>
                  <a:srgbClr val="FF0000"/>
                </a:solidFill>
              </a:rPr>
              <a:t>X</a:t>
            </a:r>
          </a:p>
        </p:txBody>
      </p:sp>
      <p:sp>
        <p:nvSpPr>
          <p:cNvPr id="16" name="TextBox 15">
            <a:extLst>
              <a:ext uri="{FF2B5EF4-FFF2-40B4-BE49-F238E27FC236}">
                <a16:creationId xmlns:a16="http://schemas.microsoft.com/office/drawing/2014/main" id="{7718AACD-FD78-62CD-5A56-EAEC798B69EB}"/>
              </a:ext>
            </a:extLst>
          </p:cNvPr>
          <p:cNvSpPr txBox="1"/>
          <p:nvPr/>
        </p:nvSpPr>
        <p:spPr>
          <a:xfrm>
            <a:off x="261256" y="5613973"/>
            <a:ext cx="6096000" cy="369332"/>
          </a:xfrm>
          <a:prstGeom prst="rect">
            <a:avLst/>
          </a:prstGeom>
          <a:noFill/>
        </p:spPr>
        <p:txBody>
          <a:bodyPr wrap="square">
            <a:spAutoFit/>
          </a:bodyPr>
          <a:lstStyle/>
          <a:p>
            <a:r>
              <a:rPr lang="en-CA" dirty="0">
                <a:solidFill>
                  <a:srgbClr val="FF0000"/>
                </a:solidFill>
              </a:rPr>
              <a:t>X</a:t>
            </a:r>
          </a:p>
        </p:txBody>
      </p:sp>
      <p:sp>
        <p:nvSpPr>
          <p:cNvPr id="18" name="TextBox 17">
            <a:extLst>
              <a:ext uri="{FF2B5EF4-FFF2-40B4-BE49-F238E27FC236}">
                <a16:creationId xmlns:a16="http://schemas.microsoft.com/office/drawing/2014/main" id="{4FB5BA7D-AEDA-455A-CD13-0278A9439723}"/>
              </a:ext>
            </a:extLst>
          </p:cNvPr>
          <p:cNvSpPr txBox="1"/>
          <p:nvPr/>
        </p:nvSpPr>
        <p:spPr>
          <a:xfrm>
            <a:off x="261256" y="4439249"/>
            <a:ext cx="6096000" cy="369332"/>
          </a:xfrm>
          <a:prstGeom prst="rect">
            <a:avLst/>
          </a:prstGeom>
          <a:noFill/>
        </p:spPr>
        <p:txBody>
          <a:bodyPr wrap="square">
            <a:spAutoFit/>
          </a:bodyPr>
          <a:lstStyle/>
          <a:p>
            <a:r>
              <a:rPr lang="en-CA" dirty="0">
                <a:solidFill>
                  <a:srgbClr val="FF0000"/>
                </a:solidFill>
              </a:rPr>
              <a:t>X</a:t>
            </a:r>
          </a:p>
        </p:txBody>
      </p:sp>
      <p:sp>
        <p:nvSpPr>
          <p:cNvPr id="20" name="TextBox 19">
            <a:extLst>
              <a:ext uri="{FF2B5EF4-FFF2-40B4-BE49-F238E27FC236}">
                <a16:creationId xmlns:a16="http://schemas.microsoft.com/office/drawing/2014/main" id="{C268CF14-2D87-569F-DE83-A61C4F84DC5D}"/>
              </a:ext>
            </a:extLst>
          </p:cNvPr>
          <p:cNvSpPr txBox="1"/>
          <p:nvPr/>
        </p:nvSpPr>
        <p:spPr>
          <a:xfrm>
            <a:off x="6281057" y="1215114"/>
            <a:ext cx="6188528" cy="369332"/>
          </a:xfrm>
          <a:prstGeom prst="rect">
            <a:avLst/>
          </a:prstGeom>
          <a:noFill/>
        </p:spPr>
        <p:txBody>
          <a:bodyPr wrap="square">
            <a:spAutoFit/>
          </a:bodyPr>
          <a:lstStyle/>
          <a:p>
            <a:r>
              <a:rPr lang="en-CA" dirty="0">
                <a:solidFill>
                  <a:srgbClr val="FF0000"/>
                </a:solidFill>
              </a:rPr>
              <a:t>X</a:t>
            </a:r>
          </a:p>
        </p:txBody>
      </p:sp>
      <p:sp>
        <p:nvSpPr>
          <p:cNvPr id="22" name="TextBox 21">
            <a:extLst>
              <a:ext uri="{FF2B5EF4-FFF2-40B4-BE49-F238E27FC236}">
                <a16:creationId xmlns:a16="http://schemas.microsoft.com/office/drawing/2014/main" id="{9EE082AF-67A8-5D98-8410-AF405E70D7CF}"/>
              </a:ext>
            </a:extLst>
          </p:cNvPr>
          <p:cNvSpPr txBox="1"/>
          <p:nvPr/>
        </p:nvSpPr>
        <p:spPr>
          <a:xfrm>
            <a:off x="6281057" y="2349075"/>
            <a:ext cx="6232070" cy="369332"/>
          </a:xfrm>
          <a:prstGeom prst="rect">
            <a:avLst/>
          </a:prstGeom>
          <a:noFill/>
        </p:spPr>
        <p:txBody>
          <a:bodyPr wrap="square">
            <a:spAutoFit/>
          </a:bodyPr>
          <a:lstStyle/>
          <a:p>
            <a:r>
              <a:rPr lang="en-CA" dirty="0">
                <a:solidFill>
                  <a:srgbClr val="FF0000"/>
                </a:solidFill>
              </a:rPr>
              <a:t>X</a:t>
            </a:r>
          </a:p>
        </p:txBody>
      </p:sp>
      <p:sp>
        <p:nvSpPr>
          <p:cNvPr id="24" name="TextBox 23">
            <a:extLst>
              <a:ext uri="{FF2B5EF4-FFF2-40B4-BE49-F238E27FC236}">
                <a16:creationId xmlns:a16="http://schemas.microsoft.com/office/drawing/2014/main" id="{0245CC0C-D30A-359A-1A9A-0222247DFB0F}"/>
              </a:ext>
            </a:extLst>
          </p:cNvPr>
          <p:cNvSpPr txBox="1"/>
          <p:nvPr/>
        </p:nvSpPr>
        <p:spPr>
          <a:xfrm>
            <a:off x="6281057" y="2581770"/>
            <a:ext cx="6253842" cy="369332"/>
          </a:xfrm>
          <a:prstGeom prst="rect">
            <a:avLst/>
          </a:prstGeom>
          <a:noFill/>
        </p:spPr>
        <p:txBody>
          <a:bodyPr wrap="square">
            <a:spAutoFit/>
          </a:bodyPr>
          <a:lstStyle/>
          <a:p>
            <a:r>
              <a:rPr lang="en-CA" dirty="0">
                <a:solidFill>
                  <a:srgbClr val="FF0000"/>
                </a:solidFill>
              </a:rPr>
              <a:t>X</a:t>
            </a:r>
          </a:p>
        </p:txBody>
      </p:sp>
      <p:sp>
        <p:nvSpPr>
          <p:cNvPr id="26" name="TextBox 25">
            <a:extLst>
              <a:ext uri="{FF2B5EF4-FFF2-40B4-BE49-F238E27FC236}">
                <a16:creationId xmlns:a16="http://schemas.microsoft.com/office/drawing/2014/main" id="{860F849B-C8C9-1C40-E679-C87A8E64B76D}"/>
              </a:ext>
            </a:extLst>
          </p:cNvPr>
          <p:cNvSpPr txBox="1"/>
          <p:nvPr/>
        </p:nvSpPr>
        <p:spPr>
          <a:xfrm>
            <a:off x="6281057" y="3136236"/>
            <a:ext cx="6264728" cy="369332"/>
          </a:xfrm>
          <a:prstGeom prst="rect">
            <a:avLst/>
          </a:prstGeom>
          <a:noFill/>
        </p:spPr>
        <p:txBody>
          <a:bodyPr wrap="square">
            <a:spAutoFit/>
          </a:bodyPr>
          <a:lstStyle/>
          <a:p>
            <a:r>
              <a:rPr lang="en-CA" dirty="0">
                <a:solidFill>
                  <a:srgbClr val="FF0000"/>
                </a:solidFill>
              </a:rPr>
              <a:t>X</a:t>
            </a:r>
          </a:p>
        </p:txBody>
      </p:sp>
      <p:sp>
        <p:nvSpPr>
          <p:cNvPr id="28" name="TextBox 27">
            <a:extLst>
              <a:ext uri="{FF2B5EF4-FFF2-40B4-BE49-F238E27FC236}">
                <a16:creationId xmlns:a16="http://schemas.microsoft.com/office/drawing/2014/main" id="{78EBF556-E7D7-4A34-E60E-66F73EA88B8B}"/>
              </a:ext>
            </a:extLst>
          </p:cNvPr>
          <p:cNvSpPr txBox="1"/>
          <p:nvPr/>
        </p:nvSpPr>
        <p:spPr>
          <a:xfrm>
            <a:off x="6281057" y="4234373"/>
            <a:ext cx="6270170" cy="369332"/>
          </a:xfrm>
          <a:prstGeom prst="rect">
            <a:avLst/>
          </a:prstGeom>
          <a:noFill/>
        </p:spPr>
        <p:txBody>
          <a:bodyPr wrap="square">
            <a:spAutoFit/>
          </a:bodyPr>
          <a:lstStyle/>
          <a:p>
            <a:r>
              <a:rPr lang="en-CA" dirty="0">
                <a:solidFill>
                  <a:srgbClr val="FF0000"/>
                </a:solidFill>
              </a:rPr>
              <a:t>X</a:t>
            </a:r>
          </a:p>
        </p:txBody>
      </p:sp>
      <p:sp>
        <p:nvSpPr>
          <p:cNvPr id="30" name="TextBox 29">
            <a:extLst>
              <a:ext uri="{FF2B5EF4-FFF2-40B4-BE49-F238E27FC236}">
                <a16:creationId xmlns:a16="http://schemas.microsoft.com/office/drawing/2014/main" id="{E587FAAA-CA05-C2D9-719F-84E4DC89A101}"/>
              </a:ext>
            </a:extLst>
          </p:cNvPr>
          <p:cNvSpPr txBox="1"/>
          <p:nvPr/>
        </p:nvSpPr>
        <p:spPr>
          <a:xfrm>
            <a:off x="6270171" y="4509893"/>
            <a:ext cx="6275614" cy="369332"/>
          </a:xfrm>
          <a:prstGeom prst="rect">
            <a:avLst/>
          </a:prstGeom>
          <a:noFill/>
        </p:spPr>
        <p:txBody>
          <a:bodyPr wrap="square">
            <a:spAutoFit/>
          </a:bodyPr>
          <a:lstStyle/>
          <a:p>
            <a:r>
              <a:rPr lang="en-CA" dirty="0">
                <a:solidFill>
                  <a:srgbClr val="FF0000"/>
                </a:solidFill>
              </a:rPr>
              <a:t>X</a:t>
            </a:r>
          </a:p>
        </p:txBody>
      </p:sp>
      <p:sp>
        <p:nvSpPr>
          <p:cNvPr id="32" name="TextBox 31">
            <a:extLst>
              <a:ext uri="{FF2B5EF4-FFF2-40B4-BE49-F238E27FC236}">
                <a16:creationId xmlns:a16="http://schemas.microsoft.com/office/drawing/2014/main" id="{EA06EDB1-5F86-14DA-11A7-D691C2A25B02}"/>
              </a:ext>
            </a:extLst>
          </p:cNvPr>
          <p:cNvSpPr txBox="1"/>
          <p:nvPr/>
        </p:nvSpPr>
        <p:spPr>
          <a:xfrm>
            <a:off x="6281057" y="5098958"/>
            <a:ext cx="6275614" cy="369332"/>
          </a:xfrm>
          <a:prstGeom prst="rect">
            <a:avLst/>
          </a:prstGeom>
          <a:noFill/>
        </p:spPr>
        <p:txBody>
          <a:bodyPr wrap="square">
            <a:spAutoFit/>
          </a:bodyPr>
          <a:lstStyle/>
          <a:p>
            <a:r>
              <a:rPr lang="en-CA" dirty="0">
                <a:solidFill>
                  <a:srgbClr val="FF0000"/>
                </a:solidFill>
              </a:rPr>
              <a:t>X</a:t>
            </a:r>
          </a:p>
        </p:txBody>
      </p:sp>
      <p:sp>
        <p:nvSpPr>
          <p:cNvPr id="34" name="TextBox 33">
            <a:extLst>
              <a:ext uri="{FF2B5EF4-FFF2-40B4-BE49-F238E27FC236}">
                <a16:creationId xmlns:a16="http://schemas.microsoft.com/office/drawing/2014/main" id="{72476212-BFA8-3570-AA18-45B5C912C51F}"/>
              </a:ext>
            </a:extLst>
          </p:cNvPr>
          <p:cNvSpPr txBox="1"/>
          <p:nvPr/>
        </p:nvSpPr>
        <p:spPr>
          <a:xfrm>
            <a:off x="6270171" y="5361063"/>
            <a:ext cx="6275614" cy="369332"/>
          </a:xfrm>
          <a:prstGeom prst="rect">
            <a:avLst/>
          </a:prstGeom>
          <a:noFill/>
        </p:spPr>
        <p:txBody>
          <a:bodyPr wrap="square">
            <a:spAutoFit/>
          </a:bodyPr>
          <a:lstStyle/>
          <a:p>
            <a:r>
              <a:rPr lang="en-CA" dirty="0">
                <a:solidFill>
                  <a:srgbClr val="FF0000"/>
                </a:solidFill>
              </a:rPr>
              <a:t>X</a:t>
            </a:r>
          </a:p>
        </p:txBody>
      </p:sp>
    </p:spTree>
    <p:extLst>
      <p:ext uri="{BB962C8B-B14F-4D97-AF65-F5344CB8AC3E}">
        <p14:creationId xmlns:p14="http://schemas.microsoft.com/office/powerpoint/2010/main" val="262862342"/>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F3BBD5-DC50-A9F2-C153-4E8BBE5C3F56}"/>
              </a:ext>
            </a:extLst>
          </p:cNvPr>
          <p:cNvSpPr txBox="1"/>
          <p:nvPr/>
        </p:nvSpPr>
        <p:spPr>
          <a:xfrm>
            <a:off x="250371" y="177578"/>
            <a:ext cx="11691258" cy="6370975"/>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r>
              <a:rPr lang="en-US" sz="3600" dirty="0">
                <a:solidFill>
                  <a:srgbClr val="222222"/>
                </a:solidFill>
                <a:latin typeface="Arial" panose="020B0604020202020204" pitchFamily="34" charset="0"/>
              </a:rPr>
              <a:t>   </a:t>
            </a:r>
            <a:r>
              <a:rPr lang="en-US" sz="3600" b="0" i="0" dirty="0">
                <a:solidFill>
                  <a:srgbClr val="222222"/>
                </a:solidFill>
                <a:effectLst/>
                <a:latin typeface="Arial" panose="020B0604020202020204" pitchFamily="34" charset="0"/>
              </a:rPr>
              <a:t>GETTING TO KNOW YOUR SELF &amp; PARTS  P.17</a:t>
            </a:r>
          </a:p>
          <a:p>
            <a:r>
              <a:rPr lang="en-US" sz="2400" b="0" i="0" dirty="0">
                <a:solidFill>
                  <a:srgbClr val="222222"/>
                </a:solidFill>
                <a:effectLst/>
                <a:latin typeface="Arial" panose="020B0604020202020204" pitchFamily="34" charset="0"/>
              </a:rPr>
              <a:t> </a:t>
            </a:r>
            <a:endParaRPr lang="en-US" sz="2400" dirty="0">
              <a:solidFill>
                <a:schemeClr val="bg1"/>
              </a:solidFill>
              <a:latin typeface="Arial" panose="020B0604020202020204" pitchFamily="34" charset="0"/>
            </a:endParaRPr>
          </a:p>
          <a:p>
            <a:r>
              <a:rPr lang="en-US" sz="2400" b="0" i="0" dirty="0">
                <a:solidFill>
                  <a:schemeClr val="bg1"/>
                </a:solidFill>
                <a:effectLst/>
                <a:latin typeface="Arial" panose="020B0604020202020204" pitchFamily="34" charset="0"/>
              </a:rPr>
              <a:t>An Invitation to Go Within</a:t>
            </a:r>
          </a:p>
          <a:p>
            <a:pPr marL="285750" indent="-285750">
              <a:buFont typeface="Arial" panose="020B0604020202020204" pitchFamily="34" charset="0"/>
              <a:buChar char="•"/>
            </a:pPr>
            <a:endParaRPr lang="en-US" sz="2400" dirty="0">
              <a:solidFill>
                <a:schemeClr val="bg1"/>
              </a:solidFill>
              <a:latin typeface="Arial" panose="020B0604020202020204" pitchFamily="34" charset="0"/>
            </a:endParaRPr>
          </a:p>
          <a:p>
            <a:pPr marL="285750" indent="-285750">
              <a:buFont typeface="Arial" panose="020B0604020202020204" pitchFamily="34" charset="0"/>
              <a:buChar char="•"/>
            </a:pPr>
            <a:r>
              <a:rPr lang="en-US" sz="2000" b="0" i="0" dirty="0">
                <a:effectLst/>
                <a:latin typeface="Arial" panose="020B0604020202020204" pitchFamily="34" charset="0"/>
              </a:rPr>
              <a:t>There are many ways to tell your Self from your parts. In this section you will get to practice some common ways to distinguish the two. </a:t>
            </a:r>
          </a:p>
          <a:p>
            <a:pPr marL="285750" indent="-285750">
              <a:buFont typeface="Arial" panose="020B0604020202020204" pitchFamily="34" charset="0"/>
              <a:buChar char="•"/>
            </a:pPr>
            <a:r>
              <a:rPr lang="en-US" sz="2000" b="0" i="0" dirty="0">
                <a:effectLst/>
                <a:latin typeface="Arial" panose="020B0604020202020204" pitchFamily="34" charset="0"/>
              </a:rPr>
              <a:t>To get to know your Self and parts, you will need to become familiar with going inside yourself. You can follow the guide here to practice going inside:</a:t>
            </a:r>
          </a:p>
          <a:p>
            <a:r>
              <a:rPr lang="en-US" sz="2000" b="0" i="0" dirty="0">
                <a:effectLst/>
                <a:latin typeface="Arial" panose="020B0604020202020204" pitchFamily="34" charset="0"/>
              </a:rPr>
              <a:t> </a:t>
            </a:r>
          </a:p>
          <a:p>
            <a:pPr marL="285750" indent="-285750">
              <a:buFont typeface="Arial" panose="020B0604020202020204" pitchFamily="34" charset="0"/>
              <a:buChar char="•"/>
            </a:pPr>
            <a:r>
              <a:rPr lang="en-US" sz="2000" b="0" i="0" dirty="0">
                <a:effectLst/>
                <a:latin typeface="Arial" panose="020B0604020202020204" pitchFamily="34" charset="0"/>
              </a:rPr>
              <a:t>Find an inviting space or a comfy chair. </a:t>
            </a:r>
          </a:p>
          <a:p>
            <a:pPr marL="285750" indent="-285750">
              <a:buFont typeface="Arial" panose="020B0604020202020204" pitchFamily="34" charset="0"/>
              <a:buChar char="•"/>
            </a:pPr>
            <a:r>
              <a:rPr lang="en-US" sz="2000" b="0" i="0" dirty="0">
                <a:effectLst/>
                <a:latin typeface="Arial" panose="020B0604020202020204" pitchFamily="34" charset="0"/>
              </a:rPr>
              <a:t>Close your eyes to remove any distractions. </a:t>
            </a:r>
          </a:p>
          <a:p>
            <a:pPr marL="285750" indent="-285750">
              <a:buFont typeface="Arial" panose="020B0604020202020204" pitchFamily="34" charset="0"/>
              <a:buChar char="•"/>
            </a:pPr>
            <a:r>
              <a:rPr lang="en-US" sz="2000" b="0" i="0" dirty="0">
                <a:effectLst/>
                <a:latin typeface="Arial" panose="020B0604020202020204" pitchFamily="34" charset="0"/>
              </a:rPr>
              <a:t>Take a few deep breaths. </a:t>
            </a:r>
          </a:p>
          <a:p>
            <a:pPr marL="285750" indent="-285750">
              <a:buFont typeface="Arial" panose="020B0604020202020204" pitchFamily="34" charset="0"/>
              <a:buChar char="•"/>
            </a:pPr>
            <a:r>
              <a:rPr lang="en-US" sz="2000" b="0" i="0" dirty="0">
                <a:effectLst/>
                <a:latin typeface="Arial" panose="020B0604020202020204" pitchFamily="34" charset="0"/>
              </a:rPr>
              <a:t>Notice what comes up inside you. Are there certain thoughts, emotions, sensations, or parts that show up? Are there nervous parts? Impatient parts? Agitated or indifferent parts? Skeptical or hopeless parts? Let them know they are all welcome. </a:t>
            </a:r>
          </a:p>
          <a:p>
            <a:pPr marL="285750" indent="-285750">
              <a:buFont typeface="Arial" panose="020B0604020202020204" pitchFamily="34" charset="0"/>
              <a:buChar char="•"/>
            </a:pPr>
            <a:r>
              <a:rPr lang="en-US" sz="2000" b="0" i="0" dirty="0">
                <a:effectLst/>
                <a:latin typeface="Arial" panose="020B0604020202020204" pitchFamily="34" charset="0"/>
              </a:rPr>
              <a:t>Focus on each part one by one to see which parts may be present in your internal system. </a:t>
            </a:r>
          </a:p>
          <a:p>
            <a:pPr marL="285750" indent="-285750">
              <a:buFont typeface="Arial" panose="020B0604020202020204" pitchFamily="34" charset="0"/>
              <a:buChar char="•"/>
            </a:pPr>
            <a:r>
              <a:rPr lang="en-US" sz="2000" b="0" i="0" dirty="0">
                <a:effectLst/>
                <a:latin typeface="Arial" panose="020B0604020202020204" pitchFamily="34" charset="0"/>
              </a:rPr>
              <a:t>Move to curiosity. Stay open to any part or feeling that shows up. </a:t>
            </a:r>
          </a:p>
          <a:p>
            <a:pPr marL="285750" indent="-285750">
              <a:buFont typeface="Arial" panose="020B0604020202020204" pitchFamily="34" charset="0"/>
              <a:buChar char="•"/>
            </a:pPr>
            <a:r>
              <a:rPr lang="en-US" sz="2000" b="0" i="0" dirty="0">
                <a:effectLst/>
                <a:latin typeface="Arial" panose="020B0604020202020204" pitchFamily="34" charset="0"/>
              </a:rPr>
              <a:t>When you’re ready, come back to the outer world and open your eyes. → Take five minutes to try these prompts for going inside. When you’re done, answer the following questions</a:t>
            </a:r>
            <a:endParaRPr lang="en-CA" sz="2000" dirty="0"/>
          </a:p>
        </p:txBody>
      </p:sp>
    </p:spTree>
    <p:extLst>
      <p:ext uri="{BB962C8B-B14F-4D97-AF65-F5344CB8AC3E}">
        <p14:creationId xmlns:p14="http://schemas.microsoft.com/office/powerpoint/2010/main" val="4108351169"/>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5D4837-D6C7-4A55-C5C6-5164F089AC9E}"/>
              </a:ext>
            </a:extLst>
          </p:cNvPr>
          <p:cNvSpPr txBox="1"/>
          <p:nvPr/>
        </p:nvSpPr>
        <p:spPr>
          <a:xfrm>
            <a:off x="255814" y="237388"/>
            <a:ext cx="11800114" cy="954107"/>
          </a:xfrm>
          <a:prstGeom prst="rect">
            <a:avLst/>
          </a:prstGeom>
          <a:noFill/>
        </p:spPr>
        <p:txBody>
          <a:bodyPr wrap="square">
            <a:spAutoFit/>
          </a:bodyPr>
          <a:lstStyle/>
          <a:p>
            <a:pPr marL="285750" indent="-285750">
              <a:buFont typeface="Arial" panose="020B0604020202020204" pitchFamily="34" charset="0"/>
              <a:buChar char="•"/>
            </a:pPr>
            <a:r>
              <a:rPr lang="en-US" sz="2800" b="0" i="0" dirty="0">
                <a:solidFill>
                  <a:schemeClr val="bg1"/>
                </a:solidFill>
                <a:effectLst/>
                <a:latin typeface="Arial" panose="020B0604020202020204" pitchFamily="34" charset="0"/>
              </a:rPr>
              <a:t>Luis: </a:t>
            </a:r>
            <a:r>
              <a:rPr lang="en-US" sz="2800" b="0" i="0" dirty="0">
                <a:effectLst/>
                <a:latin typeface="Arial" panose="020B0604020202020204" pitchFamily="34" charset="0"/>
              </a:rPr>
              <a:t>How did you feel doing the “getting to know yourself” exercise?</a:t>
            </a:r>
          </a:p>
          <a:p>
            <a:pPr marL="285750" indent="-285750">
              <a:buFont typeface="Arial" panose="020B0604020202020204" pitchFamily="34" charset="0"/>
              <a:buChar char="•"/>
            </a:pPr>
            <a:r>
              <a:rPr lang="en-US" sz="2800" dirty="0">
                <a:solidFill>
                  <a:schemeClr val="bg1"/>
                </a:solidFill>
                <a:latin typeface="Arial" panose="020B0604020202020204" pitchFamily="34" charset="0"/>
              </a:rPr>
              <a:t>Anna: </a:t>
            </a:r>
            <a:r>
              <a:rPr lang="en-US" sz="2800" dirty="0">
                <a:latin typeface="Arial" panose="020B0604020202020204" pitchFamily="34" charset="0"/>
              </a:rPr>
              <a:t>I felt both</a:t>
            </a:r>
            <a:r>
              <a:rPr lang="en-US" sz="2800" b="0" i="0" dirty="0">
                <a:effectLst/>
                <a:latin typeface="Arial" panose="020B0604020202020204" pitchFamily="34" charset="0"/>
              </a:rPr>
              <a:t> comfortable </a:t>
            </a:r>
            <a:r>
              <a:rPr lang="en-US" sz="2800" dirty="0">
                <a:latin typeface="Arial" panose="020B0604020202020204" pitchFamily="34" charset="0"/>
              </a:rPr>
              <a:t>and</a:t>
            </a:r>
            <a:r>
              <a:rPr lang="en-US" sz="2800" b="0" i="0" dirty="0">
                <a:effectLst/>
                <a:latin typeface="Arial" panose="020B0604020202020204" pitchFamily="34" charset="0"/>
              </a:rPr>
              <a:t> uncomfortable.</a:t>
            </a:r>
            <a:endParaRPr lang="en-CA" sz="2800" dirty="0">
              <a:solidFill>
                <a:schemeClr val="bg1"/>
              </a:solidFill>
            </a:endParaRPr>
          </a:p>
        </p:txBody>
      </p:sp>
      <p:sp>
        <p:nvSpPr>
          <p:cNvPr id="5" name="TextBox 4">
            <a:extLst>
              <a:ext uri="{FF2B5EF4-FFF2-40B4-BE49-F238E27FC236}">
                <a16:creationId xmlns:a16="http://schemas.microsoft.com/office/drawing/2014/main" id="{3A580D3A-63C7-9DA6-A2E8-D1A286BAF327}"/>
              </a:ext>
            </a:extLst>
          </p:cNvPr>
          <p:cNvSpPr txBox="1"/>
          <p:nvPr/>
        </p:nvSpPr>
        <p:spPr>
          <a:xfrm>
            <a:off x="255814" y="1191495"/>
            <a:ext cx="11680371" cy="1384995"/>
          </a:xfrm>
          <a:prstGeom prst="rect">
            <a:avLst/>
          </a:prstGeom>
          <a:noFill/>
        </p:spPr>
        <p:txBody>
          <a:bodyPr wrap="square">
            <a:spAutoFit/>
          </a:bodyPr>
          <a:lstStyle/>
          <a:p>
            <a:pPr marL="285750" indent="-285750">
              <a:buFont typeface="Arial" panose="020B0604020202020204" pitchFamily="34" charset="0"/>
              <a:buChar char="•"/>
            </a:pPr>
            <a:r>
              <a:rPr lang="en-US" sz="2800" b="0" i="0" dirty="0">
                <a:solidFill>
                  <a:schemeClr val="bg1"/>
                </a:solidFill>
                <a:effectLst/>
                <a:latin typeface="Arial" panose="020B0604020202020204" pitchFamily="34" charset="0"/>
              </a:rPr>
              <a:t>Luis: </a:t>
            </a:r>
            <a:r>
              <a:rPr lang="en-US" sz="2800" b="0" i="0" dirty="0">
                <a:effectLst/>
                <a:latin typeface="Arial" panose="020B0604020202020204" pitchFamily="34" charset="0"/>
              </a:rPr>
              <a:t>And as you were doing the exercise were there any thoughts, feelings, behavioral urges or sensations that came up for you? </a:t>
            </a:r>
          </a:p>
          <a:p>
            <a:pPr marL="285750" indent="-285750">
              <a:buFont typeface="Arial" panose="020B0604020202020204" pitchFamily="34" charset="0"/>
              <a:buChar char="•"/>
            </a:pPr>
            <a:r>
              <a:rPr lang="en-US" sz="2800" dirty="0">
                <a:solidFill>
                  <a:srgbClr val="222222"/>
                </a:solidFill>
                <a:latin typeface="Arial" panose="020B0604020202020204" pitchFamily="34" charset="0"/>
              </a:rPr>
              <a:t>Anna: </a:t>
            </a:r>
            <a:r>
              <a:rPr lang="en-US" sz="2800" dirty="0">
                <a:latin typeface="Arial" panose="020B0604020202020204" pitchFamily="34" charset="0"/>
              </a:rPr>
              <a:t>Relief about a situation and agitation about another situation.</a:t>
            </a:r>
            <a:endParaRPr lang="en-CA" sz="2800" dirty="0"/>
          </a:p>
        </p:txBody>
      </p:sp>
    </p:spTree>
    <p:extLst>
      <p:ext uri="{BB962C8B-B14F-4D97-AF65-F5344CB8AC3E}">
        <p14:creationId xmlns:p14="http://schemas.microsoft.com/office/powerpoint/2010/main" val="3791430377"/>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130F7-B19B-9373-4DC5-907D9C4A106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515C7F9-649B-76A0-83C8-CB47423151E2}"/>
              </a:ext>
            </a:extLst>
          </p:cNvPr>
          <p:cNvSpPr txBox="1"/>
          <p:nvPr/>
        </p:nvSpPr>
        <p:spPr>
          <a:xfrm>
            <a:off x="163285" y="350079"/>
            <a:ext cx="11865429" cy="3970318"/>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     </a:t>
            </a:r>
            <a:r>
              <a:rPr lang="en-US" sz="3600" dirty="0">
                <a:solidFill>
                  <a:schemeClr val="bg1"/>
                </a:solidFill>
                <a:latin typeface="Arial" panose="020B0604020202020204" pitchFamily="34" charset="0"/>
              </a:rPr>
              <a:t>            </a:t>
            </a:r>
            <a:r>
              <a:rPr lang="en-US" sz="3600" b="0" i="0" dirty="0">
                <a:solidFill>
                  <a:schemeClr val="bg1"/>
                </a:solidFill>
                <a:effectLst/>
                <a:latin typeface="Arial" panose="020B0604020202020204" pitchFamily="34" charset="0"/>
              </a:rPr>
              <a:t>DISCOVERING YOUR SELF P. 21</a:t>
            </a:r>
            <a:r>
              <a:rPr lang="en-US" sz="3600" b="0" i="0" dirty="0">
                <a:solidFill>
                  <a:srgbClr val="222222"/>
                </a:solidFill>
                <a:effectLst/>
                <a:latin typeface="Arial" panose="020B0604020202020204" pitchFamily="34" charset="0"/>
              </a:rPr>
              <a:t> </a:t>
            </a:r>
          </a:p>
          <a:p>
            <a:endParaRPr lang="en-US" sz="2400" b="0" i="0" dirty="0">
              <a:solidFill>
                <a:srgbClr val="222222"/>
              </a:solidFill>
              <a:effectLst/>
              <a:latin typeface="Arial" panose="020B0604020202020204" pitchFamily="34" charset="0"/>
            </a:endParaRPr>
          </a:p>
          <a:p>
            <a:pPr marL="342900" indent="-342900">
              <a:buFont typeface="Arial" panose="020B0604020202020204" pitchFamily="34" charset="0"/>
              <a:buChar char="•"/>
            </a:pPr>
            <a:r>
              <a:rPr lang="en-US" sz="2400" b="0" i="0" dirty="0">
                <a:effectLst/>
                <a:latin typeface="Arial" panose="020B0604020202020204" pitchFamily="34" charset="0"/>
              </a:rPr>
              <a:t>Take some time to reflect on attributes of your Self that have been a constant throughout your life. These are the qualities you would associate with your truest, most authentic Self. </a:t>
            </a:r>
          </a:p>
          <a:p>
            <a:pPr marL="342900" indent="-342900">
              <a:buFont typeface="Arial" panose="020B0604020202020204" pitchFamily="34" charset="0"/>
              <a:buChar char="•"/>
            </a:pPr>
            <a:r>
              <a:rPr lang="en-US" sz="2400" b="0" i="0" dirty="0">
                <a:effectLst/>
                <a:latin typeface="Arial" panose="020B0604020202020204" pitchFamily="34" charset="0"/>
              </a:rPr>
              <a:t>This could be some of what we call the 8 Cs: Calm, Clarity, Confidence, Curiosity, Connectedness, Creativity, Compassion, and Courage or other attributes like honesty, trustworthiness, playfulness, or kindness. See what feels authentic to you.</a:t>
            </a:r>
            <a:r>
              <a:rPr lang="en-US" sz="2400" b="0" i="0" dirty="0">
                <a:solidFill>
                  <a:srgbClr val="222222"/>
                </a:solidFill>
                <a:effectLst/>
                <a:latin typeface="Arial" panose="020B0604020202020204" pitchFamily="34" charset="0"/>
              </a:rPr>
              <a:t> </a:t>
            </a:r>
            <a:endParaRPr lang="en-US" sz="2400" dirty="0">
              <a:latin typeface="Arial" panose="020B0604020202020204" pitchFamily="34" charset="0"/>
            </a:endParaRPr>
          </a:p>
          <a:p>
            <a:br>
              <a:rPr lang="en-US" sz="2400" dirty="0"/>
            </a:br>
            <a:endParaRPr lang="en-CA" sz="2400" dirty="0">
              <a:solidFill>
                <a:schemeClr val="bg1"/>
              </a:solidFill>
            </a:endParaRPr>
          </a:p>
        </p:txBody>
      </p:sp>
    </p:spTree>
    <p:extLst>
      <p:ext uri="{BB962C8B-B14F-4D97-AF65-F5344CB8AC3E}">
        <p14:creationId xmlns:p14="http://schemas.microsoft.com/office/powerpoint/2010/main" val="592903996"/>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2D6CF-FC7B-E0BB-0C70-F6C9A0BCC5C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96D84DF-D490-BA2F-E96F-3DC9E3E63094}"/>
              </a:ext>
            </a:extLst>
          </p:cNvPr>
          <p:cNvSpPr txBox="1"/>
          <p:nvPr/>
        </p:nvSpPr>
        <p:spPr>
          <a:xfrm>
            <a:off x="0" y="355974"/>
            <a:ext cx="5072742" cy="3539430"/>
          </a:xfrm>
          <a:prstGeom prst="rect">
            <a:avLst/>
          </a:prstGeom>
          <a:noFill/>
        </p:spPr>
        <p:txBody>
          <a:bodyPr wrap="square">
            <a:spAutoFit/>
          </a:bodyPr>
          <a:lstStyle/>
          <a:p>
            <a:r>
              <a:rPr lang="en-US" sz="2400" b="0" i="0" dirty="0">
                <a:solidFill>
                  <a:schemeClr val="bg1"/>
                </a:solidFill>
                <a:effectLst/>
                <a:latin typeface="Arial" panose="020B0604020202020204" pitchFamily="34" charset="0"/>
              </a:rPr>
              <a:t>     DISCOVERING YOUR SELF</a:t>
            </a:r>
          </a:p>
          <a:p>
            <a:r>
              <a:rPr lang="en-US" sz="2400" b="0" i="0" dirty="0">
                <a:solidFill>
                  <a:srgbClr val="222222"/>
                </a:solidFill>
                <a:effectLst/>
                <a:latin typeface="Arial" panose="020B0604020202020204" pitchFamily="34" charset="0"/>
              </a:rPr>
              <a:t> </a:t>
            </a:r>
          </a:p>
          <a:p>
            <a:pPr marL="342900" indent="-342900">
              <a:buFont typeface="Arial" panose="020B0604020202020204" pitchFamily="34" charset="0"/>
              <a:buChar char="•"/>
            </a:pPr>
            <a:r>
              <a:rPr lang="en-US" sz="2400" b="0" i="0" dirty="0">
                <a:solidFill>
                  <a:schemeClr val="bg1"/>
                </a:solidFill>
                <a:effectLst/>
                <a:latin typeface="Arial" panose="020B0604020202020204" pitchFamily="34" charset="0"/>
              </a:rPr>
              <a:t>Luis: </a:t>
            </a:r>
            <a:r>
              <a:rPr lang="en-US" sz="2400" b="0" i="0" dirty="0">
                <a:effectLst/>
                <a:latin typeface="Arial" panose="020B0604020202020204" pitchFamily="34" charset="0"/>
              </a:rPr>
              <a:t>As you did the “discovering yourself” exercise could you feel any attributes that you think were </a:t>
            </a:r>
            <a:r>
              <a:rPr lang="en-US" sz="3200" b="0" i="0" dirty="0">
                <a:effectLst/>
                <a:latin typeface="Arial" panose="020B0604020202020204" pitchFamily="34" charset="0"/>
              </a:rPr>
              <a:t>Self</a:t>
            </a:r>
            <a:r>
              <a:rPr lang="en-US" sz="3200" dirty="0">
                <a:latin typeface="Arial" panose="020B0604020202020204" pitchFamily="34" charset="0"/>
              </a:rPr>
              <a:t>?</a:t>
            </a:r>
          </a:p>
          <a:p>
            <a:pPr marL="342900" indent="-342900">
              <a:buFont typeface="Arial" panose="020B0604020202020204" pitchFamily="34" charset="0"/>
              <a:buChar char="•"/>
            </a:pPr>
            <a:r>
              <a:rPr lang="en-US" sz="2400" dirty="0">
                <a:solidFill>
                  <a:schemeClr val="bg1"/>
                </a:solidFill>
                <a:latin typeface="Arial" panose="020B0604020202020204" pitchFamily="34" charset="0"/>
              </a:rPr>
              <a:t>Anna: </a:t>
            </a:r>
            <a:r>
              <a:rPr lang="en-US" sz="2400" dirty="0">
                <a:latin typeface="Arial" panose="020B0604020202020204" pitchFamily="34" charset="0"/>
              </a:rPr>
              <a:t>yes, and I put them in the circle</a:t>
            </a:r>
            <a:br>
              <a:rPr lang="en-US" sz="2400" dirty="0"/>
            </a:br>
            <a:endParaRPr lang="en-CA" sz="2400" dirty="0">
              <a:solidFill>
                <a:schemeClr val="bg1"/>
              </a:solidFill>
            </a:endParaRPr>
          </a:p>
        </p:txBody>
      </p:sp>
      <p:sp>
        <p:nvSpPr>
          <p:cNvPr id="8" name="Flowchart: Connector 7">
            <a:extLst>
              <a:ext uri="{FF2B5EF4-FFF2-40B4-BE49-F238E27FC236}">
                <a16:creationId xmlns:a16="http://schemas.microsoft.com/office/drawing/2014/main" id="{174CD841-19E6-E52E-949D-EC8D5CB1AA18}"/>
              </a:ext>
            </a:extLst>
          </p:cNvPr>
          <p:cNvSpPr/>
          <p:nvPr/>
        </p:nvSpPr>
        <p:spPr>
          <a:xfrm>
            <a:off x="5236027" y="141514"/>
            <a:ext cx="6607629" cy="6368143"/>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4" name="TextBox 3">
            <a:extLst>
              <a:ext uri="{FF2B5EF4-FFF2-40B4-BE49-F238E27FC236}">
                <a16:creationId xmlns:a16="http://schemas.microsoft.com/office/drawing/2014/main" id="{41D1088A-A765-267D-591D-455D656A4557}"/>
              </a:ext>
            </a:extLst>
          </p:cNvPr>
          <p:cNvSpPr txBox="1"/>
          <p:nvPr/>
        </p:nvSpPr>
        <p:spPr>
          <a:xfrm>
            <a:off x="7438491" y="1413063"/>
            <a:ext cx="3219600" cy="4031873"/>
          </a:xfrm>
          <a:prstGeom prst="rect">
            <a:avLst/>
          </a:prstGeom>
          <a:noFill/>
        </p:spPr>
        <p:txBody>
          <a:bodyPr wrap="square">
            <a:spAutoFit/>
          </a:bodyPr>
          <a:lstStyle/>
          <a:p>
            <a:r>
              <a:rPr lang="en-US" sz="3200" dirty="0">
                <a:latin typeface="Arial" panose="020B0604020202020204" pitchFamily="34" charset="0"/>
              </a:rPr>
              <a:t>Curiosity</a:t>
            </a:r>
          </a:p>
          <a:p>
            <a:r>
              <a:rPr lang="en-US" sz="3200" dirty="0">
                <a:latin typeface="Arial" panose="020B0604020202020204" pitchFamily="34" charset="0"/>
              </a:rPr>
              <a:t>Connectedness</a:t>
            </a:r>
          </a:p>
          <a:p>
            <a:r>
              <a:rPr lang="en-US" sz="3200" dirty="0">
                <a:latin typeface="Arial" panose="020B0604020202020204" pitchFamily="34" charset="0"/>
              </a:rPr>
              <a:t>Creativity</a:t>
            </a:r>
          </a:p>
          <a:p>
            <a:r>
              <a:rPr lang="en-US" sz="3200" dirty="0">
                <a:latin typeface="Arial" panose="020B0604020202020204" pitchFamily="34" charset="0"/>
              </a:rPr>
              <a:t>Compassion</a:t>
            </a:r>
          </a:p>
          <a:p>
            <a:r>
              <a:rPr lang="en-US" sz="3200" dirty="0">
                <a:latin typeface="Arial" panose="020B0604020202020204" pitchFamily="34" charset="0"/>
              </a:rPr>
              <a:t>Adaptable</a:t>
            </a:r>
          </a:p>
          <a:p>
            <a:r>
              <a:rPr lang="en-US" sz="3200" dirty="0">
                <a:latin typeface="Arial" panose="020B0604020202020204" pitchFamily="34" charset="0"/>
              </a:rPr>
              <a:t>Perseverant</a:t>
            </a:r>
          </a:p>
          <a:p>
            <a:r>
              <a:rPr lang="en-US" sz="3200" dirty="0">
                <a:latin typeface="Arial" panose="020B0604020202020204" pitchFamily="34" charset="0"/>
              </a:rPr>
              <a:t>Adventurous</a:t>
            </a:r>
          </a:p>
          <a:p>
            <a:r>
              <a:rPr lang="en-US" sz="3200" dirty="0">
                <a:latin typeface="Arial" panose="020B0604020202020204" pitchFamily="34" charset="0"/>
              </a:rPr>
              <a:t>Fun</a:t>
            </a:r>
            <a:endParaRPr lang="en-CA" sz="3200" dirty="0"/>
          </a:p>
        </p:txBody>
      </p:sp>
    </p:spTree>
    <p:extLst>
      <p:ext uri="{BB962C8B-B14F-4D97-AF65-F5344CB8AC3E}">
        <p14:creationId xmlns:p14="http://schemas.microsoft.com/office/powerpoint/2010/main" val="264006725"/>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7D32E5-58DD-8B10-47B1-7B641C640988}"/>
              </a:ext>
            </a:extLst>
          </p:cNvPr>
          <p:cNvSpPr txBox="1"/>
          <p:nvPr/>
        </p:nvSpPr>
        <p:spPr>
          <a:xfrm>
            <a:off x="120354" y="0"/>
            <a:ext cx="11745686" cy="7971413"/>
          </a:xfrm>
          <a:prstGeom prst="rect">
            <a:avLst/>
          </a:prstGeom>
          <a:noFill/>
        </p:spPr>
        <p:txBody>
          <a:bodyPr wrap="square">
            <a:spAutoFit/>
          </a:bodyPr>
          <a:lstStyle/>
          <a:p>
            <a:pPr marL="285750" indent="-285750">
              <a:buFont typeface="Arial" panose="020B0604020202020204" pitchFamily="34" charset="0"/>
              <a:buChar char="•"/>
            </a:pPr>
            <a:r>
              <a:rPr lang="en-US" sz="2400" b="0" i="0" dirty="0">
                <a:solidFill>
                  <a:schemeClr val="bg1"/>
                </a:solidFill>
                <a:effectLst/>
                <a:latin typeface="Arial" panose="020B0604020202020204" pitchFamily="34" charset="0"/>
              </a:rPr>
              <a:t>Luis: </a:t>
            </a:r>
            <a:r>
              <a:rPr lang="en-US" sz="2400" dirty="0">
                <a:latin typeface="Arial" panose="020B0604020202020204" pitchFamily="34" charset="0"/>
              </a:rPr>
              <a:t>Anna w</a:t>
            </a:r>
            <a:r>
              <a:rPr lang="en-US" sz="2400" b="0" i="0" dirty="0">
                <a:effectLst/>
                <a:latin typeface="Arial" panose="020B0604020202020204" pitchFamily="34" charset="0"/>
              </a:rPr>
              <a:t>as there a moment recently when you think you felt the Self present</a:t>
            </a:r>
            <a:r>
              <a:rPr lang="en-US" sz="2400" dirty="0">
                <a:latin typeface="Arial" panose="020B0604020202020204" pitchFamily="34" charset="0"/>
              </a:rPr>
              <a:t>? A moment </a:t>
            </a:r>
            <a:r>
              <a:rPr lang="en-US" sz="2400" b="0" i="0" dirty="0">
                <a:effectLst/>
                <a:latin typeface="Arial" panose="020B0604020202020204" pitchFamily="34" charset="0"/>
              </a:rPr>
              <a:t>when </a:t>
            </a:r>
            <a:r>
              <a:rPr lang="en-US" sz="2400" dirty="0">
                <a:latin typeface="Arial" panose="020B0604020202020204" pitchFamily="34" charset="0"/>
              </a:rPr>
              <a:t>you were</a:t>
            </a:r>
            <a:r>
              <a:rPr lang="en-US" sz="2400" b="0" i="0" dirty="0">
                <a:effectLst/>
                <a:latin typeface="Arial" panose="020B0604020202020204" pitchFamily="34" charset="0"/>
              </a:rPr>
              <a:t> </a:t>
            </a:r>
            <a:r>
              <a:rPr lang="en-US" sz="2400" dirty="0">
                <a:latin typeface="Arial" panose="020B0604020202020204" pitchFamily="34" charset="0"/>
              </a:rPr>
              <a:t>feeling</a:t>
            </a:r>
            <a:r>
              <a:rPr lang="en-US" sz="2400" b="0" i="0" dirty="0">
                <a:effectLst/>
                <a:latin typeface="Arial" panose="020B0604020202020204" pitchFamily="34" charset="0"/>
              </a:rPr>
              <a:t> one or more of the 8 Cs of Self (Calm, Clarity, Confidence, Curiosity, Connectedness, Creativity, Compassion, and Courage)? </a:t>
            </a:r>
          </a:p>
          <a:p>
            <a:pPr marL="285750" indent="-285750">
              <a:buFont typeface="Arial" panose="020B0604020202020204" pitchFamily="34" charset="0"/>
              <a:buChar char="•"/>
            </a:pPr>
            <a:r>
              <a:rPr lang="en-US" sz="2400" dirty="0">
                <a:solidFill>
                  <a:srgbClr val="222222"/>
                </a:solidFill>
                <a:latin typeface="Arial" panose="020B0604020202020204" pitchFamily="34" charset="0"/>
              </a:rPr>
              <a:t>Anna: </a:t>
            </a:r>
            <a:r>
              <a:rPr lang="en-US" sz="2400" dirty="0">
                <a:latin typeface="Arial" panose="020B0604020202020204" pitchFamily="34" charset="0"/>
              </a:rPr>
              <a:t>Yes, I recently u</a:t>
            </a:r>
            <a:r>
              <a:rPr lang="en-US" sz="2400" b="0" i="0" dirty="0">
                <a:effectLst/>
                <a:latin typeface="Arial" panose="020B0604020202020204" pitchFamily="34" charset="0"/>
              </a:rPr>
              <a:t>nexpectedly met friend at an event, she was with her husband with whom I had a falling out. I wanted to go hug her but realized that would have repercussions so I stayed away.</a:t>
            </a:r>
          </a:p>
          <a:p>
            <a:endParaRPr lang="en-US" sz="2400" dirty="0">
              <a:solidFill>
                <a:srgbClr val="222222"/>
              </a:solidFill>
              <a:latin typeface="Arial" panose="020B0604020202020204" pitchFamily="34" charset="0"/>
            </a:endParaRPr>
          </a:p>
          <a:p>
            <a:pPr marL="342900" indent="-342900">
              <a:buFont typeface="Arial" panose="020B0604020202020204" pitchFamily="34" charset="0"/>
              <a:buChar char="•"/>
            </a:pPr>
            <a:r>
              <a:rPr lang="en-US" sz="2400" b="0" i="0" dirty="0">
                <a:solidFill>
                  <a:schemeClr val="bg1"/>
                </a:solidFill>
                <a:effectLst/>
                <a:latin typeface="Arial" panose="020B0604020202020204" pitchFamily="34" charset="0"/>
              </a:rPr>
              <a:t>Luis: </a:t>
            </a:r>
            <a:r>
              <a:rPr lang="en-US" sz="2400" b="0" i="0" dirty="0">
                <a:effectLst/>
                <a:latin typeface="Arial" panose="020B0604020202020204" pitchFamily="34" charset="0"/>
              </a:rPr>
              <a:t>What did it feel like </a:t>
            </a:r>
            <a:r>
              <a:rPr lang="en-US" sz="2400" dirty="0">
                <a:latin typeface="Arial" panose="020B0604020202020204" pitchFamily="34" charset="0"/>
              </a:rPr>
              <a:t>at</a:t>
            </a:r>
            <a:r>
              <a:rPr lang="en-US" sz="2400" b="0" i="0" dirty="0">
                <a:effectLst/>
                <a:latin typeface="Arial" panose="020B0604020202020204" pitchFamily="34" charset="0"/>
              </a:rPr>
              <a:t> that moment to be connected to your Self?</a:t>
            </a:r>
          </a:p>
          <a:p>
            <a:pPr marL="285750" indent="-285750">
              <a:buFont typeface="Arial" panose="020B0604020202020204" pitchFamily="34" charset="0"/>
              <a:buChar char="•"/>
            </a:pPr>
            <a:r>
              <a:rPr lang="en-US" sz="2400" dirty="0">
                <a:solidFill>
                  <a:schemeClr val="bg1"/>
                </a:solidFill>
                <a:latin typeface="Arial" panose="020B0604020202020204" pitchFamily="34" charset="0"/>
              </a:rPr>
              <a:t>Anna: </a:t>
            </a:r>
            <a:r>
              <a:rPr lang="en-US" sz="2400" dirty="0">
                <a:latin typeface="Arial" panose="020B0604020202020204" pitchFamily="34" charset="0"/>
              </a:rPr>
              <a:t>I felt</a:t>
            </a:r>
            <a:r>
              <a:rPr lang="en-US" sz="2400" b="0" i="0" dirty="0">
                <a:effectLst/>
                <a:latin typeface="Arial" panose="020B0604020202020204" pitchFamily="34" charset="0"/>
              </a:rPr>
              <a:t> calm, clarity, but also disappointment, and jealousy.  </a:t>
            </a:r>
          </a:p>
          <a:p>
            <a:pPr marL="285750" indent="-285750">
              <a:buFont typeface="Arial" panose="020B0604020202020204" pitchFamily="34" charset="0"/>
              <a:buChar char="•"/>
            </a:pPr>
            <a:endParaRPr lang="en-US" sz="2400" dirty="0">
              <a:solidFill>
                <a:schemeClr val="bg1"/>
              </a:solidFill>
              <a:latin typeface="Arial" panose="020B0604020202020204" pitchFamily="34" charset="0"/>
            </a:endParaRPr>
          </a:p>
          <a:p>
            <a:pPr marL="342900" indent="-342900">
              <a:buFont typeface="Arial" panose="020B0604020202020204" pitchFamily="34" charset="0"/>
              <a:buChar char="•"/>
            </a:pPr>
            <a:r>
              <a:rPr lang="en-US" sz="2400" b="0" i="0" dirty="0">
                <a:solidFill>
                  <a:schemeClr val="bg1"/>
                </a:solidFill>
                <a:effectLst/>
                <a:latin typeface="Arial" panose="020B0604020202020204" pitchFamily="34" charset="0"/>
              </a:rPr>
              <a:t>Luis: </a:t>
            </a:r>
            <a:r>
              <a:rPr lang="en-US" sz="2400" b="0" i="0" dirty="0">
                <a:effectLst/>
                <a:latin typeface="Arial" panose="020B0604020202020204" pitchFamily="34" charset="0"/>
              </a:rPr>
              <a:t>What do you feel now as you reflect on that moment? </a:t>
            </a:r>
          </a:p>
          <a:p>
            <a:pPr marL="285750" indent="-285750">
              <a:buFont typeface="Arial" panose="020B0604020202020204" pitchFamily="34" charset="0"/>
              <a:buChar char="•"/>
            </a:pPr>
            <a:r>
              <a:rPr lang="en-US" sz="2400" dirty="0">
                <a:solidFill>
                  <a:schemeClr val="bg1"/>
                </a:solidFill>
                <a:latin typeface="Arial" panose="020B0604020202020204" pitchFamily="34" charset="0"/>
              </a:rPr>
              <a:t>Anna: </a:t>
            </a:r>
            <a:r>
              <a:rPr lang="en-US" sz="2400" b="0" i="0" dirty="0">
                <a:effectLst/>
                <a:latin typeface="Arial" panose="020B0604020202020204" pitchFamily="34" charset="0"/>
              </a:rPr>
              <a:t>conflicted</a:t>
            </a:r>
          </a:p>
          <a:p>
            <a:pPr marL="285750" indent="-285750">
              <a:buFont typeface="Arial" panose="020B0604020202020204" pitchFamily="34" charset="0"/>
              <a:buChar char="•"/>
            </a:pPr>
            <a:endParaRPr lang="en-US" sz="2400" dirty="0">
              <a:latin typeface="Arial" panose="020B0604020202020204" pitchFamily="34" charset="0"/>
            </a:endParaRPr>
          </a:p>
          <a:p>
            <a:pPr marL="285750" indent="-285750">
              <a:buFont typeface="Arial" panose="020B0604020202020204" pitchFamily="34" charset="0"/>
              <a:buChar char="•"/>
            </a:pPr>
            <a:r>
              <a:rPr lang="en-US" sz="2400" b="0" i="0" dirty="0">
                <a:solidFill>
                  <a:schemeClr val="bg1"/>
                </a:solidFill>
                <a:effectLst/>
                <a:latin typeface="Arial" panose="020B0604020202020204" pitchFamily="34" charset="0"/>
              </a:rPr>
              <a:t>Luis: </a:t>
            </a:r>
            <a:r>
              <a:rPr lang="en-US" sz="2400" b="0" i="0" dirty="0">
                <a:effectLst/>
                <a:latin typeface="Arial" panose="020B0604020202020204" pitchFamily="34" charset="0"/>
              </a:rPr>
              <a:t>That episode; meeting your friend at an event, seeing her husband, not greeting her, and feeling conflicted sounds like a great place to start some IFS work. To follow some trailheads and see if they lead to some parts. How would you feel about doing that?</a:t>
            </a:r>
          </a:p>
          <a:p>
            <a:pPr marL="285750" indent="-285750">
              <a:buFont typeface="Arial" panose="020B0604020202020204" pitchFamily="34" charset="0"/>
              <a:buChar char="•"/>
            </a:pPr>
            <a:r>
              <a:rPr lang="en-US" sz="2400" dirty="0">
                <a:solidFill>
                  <a:schemeClr val="bg1"/>
                </a:solidFill>
                <a:latin typeface="Arial" panose="020B0604020202020204" pitchFamily="34" charset="0"/>
              </a:rPr>
              <a:t>Anna: </a:t>
            </a:r>
            <a:r>
              <a:rPr lang="en-US" sz="2400" dirty="0">
                <a:latin typeface="Arial" panose="020B0604020202020204" pitchFamily="34" charset="0"/>
              </a:rPr>
              <a:t>Let’s do it.</a:t>
            </a:r>
            <a:endParaRPr lang="en-US" sz="2400" b="0" i="0" dirty="0">
              <a:effectLst/>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endParaRPr lang="en-CA" sz="2000" dirty="0"/>
          </a:p>
        </p:txBody>
      </p:sp>
    </p:spTree>
    <p:extLst>
      <p:ext uri="{BB962C8B-B14F-4D97-AF65-F5344CB8AC3E}">
        <p14:creationId xmlns:p14="http://schemas.microsoft.com/office/powerpoint/2010/main" val="61892452"/>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621228-64DA-0FC9-3520-A1F5A904E27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C608D42-61AC-ABC9-BCE4-BFF6C3DB390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ANNA</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A38E0A2-1278-F669-DA18-8706F27B92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032E7CB0-05CE-25EA-24BA-01682BA429CA}"/>
              </a:ext>
            </a:extLst>
          </p:cNvPr>
          <p:cNvSpPr txBox="1"/>
          <p:nvPr/>
        </p:nvSpPr>
        <p:spPr>
          <a:xfrm>
            <a:off x="468085" y="402494"/>
            <a:ext cx="11517086" cy="646331"/>
          </a:xfrm>
          <a:prstGeom prst="rect">
            <a:avLst/>
          </a:prstGeom>
          <a:noFill/>
        </p:spPr>
        <p:txBody>
          <a:bodyPr wrap="square">
            <a:spAutoFit/>
          </a:bodyPr>
          <a:lstStyle/>
          <a:p>
            <a:r>
              <a:rPr lang="en-US" sz="3600" b="0" i="0" dirty="0">
                <a:solidFill>
                  <a:schemeClr val="bg1"/>
                </a:solidFill>
                <a:effectLst/>
                <a:latin typeface="Arial" panose="020B0604020202020204" pitchFamily="34" charset="0"/>
              </a:rPr>
              <a:t>THE DIFFERENCE BETWEEN SELF AND PARTS P.25</a:t>
            </a:r>
          </a:p>
        </p:txBody>
      </p:sp>
    </p:spTree>
    <p:extLst>
      <p:ext uri="{BB962C8B-B14F-4D97-AF65-F5344CB8AC3E}">
        <p14:creationId xmlns:p14="http://schemas.microsoft.com/office/powerpoint/2010/main" val="4278750807"/>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AE7F06-FE57-C954-647C-62D3DEEE084E}"/>
              </a:ext>
            </a:extLst>
          </p:cNvPr>
          <p:cNvSpPr txBox="1"/>
          <p:nvPr/>
        </p:nvSpPr>
        <p:spPr>
          <a:xfrm>
            <a:off x="85618" y="543343"/>
            <a:ext cx="12020764" cy="6186309"/>
          </a:xfrm>
          <a:prstGeom prst="rect">
            <a:avLst/>
          </a:prstGeom>
          <a:noFill/>
        </p:spPr>
        <p:txBody>
          <a:bodyPr wrap="square">
            <a:spAutoFit/>
          </a:bodyPr>
          <a:lstStyle/>
          <a:p>
            <a:pPr marL="342900" indent="-342900">
              <a:buFont typeface="Arial" panose="020B0604020202020204" pitchFamily="34" charset="0"/>
              <a:buChar char="•"/>
            </a:pPr>
            <a:r>
              <a:rPr lang="en-CA" sz="2200" dirty="0">
                <a:solidFill>
                  <a:schemeClr val="bg1"/>
                </a:solidFill>
                <a:latin typeface="Arial" panose="020B0604020202020204" pitchFamily="34" charset="0"/>
                <a:ea typeface="Times New Roman" panose="02020603050405020304" pitchFamily="18" charset="0"/>
              </a:rPr>
              <a:t>JOAN/NICOLE: </a:t>
            </a:r>
            <a:r>
              <a:rPr lang="en-CA" sz="2200" dirty="0">
                <a:effectLst/>
                <a:latin typeface="Arial" panose="020B0604020202020204" pitchFamily="34" charset="0"/>
                <a:ea typeface="Times New Roman" panose="02020603050405020304" pitchFamily="18" charset="0"/>
              </a:rPr>
              <a:t>When the co-leaders initially planned weeks 24-29, the plan was clear: walk through the IFS Workbook section by section, follow its prompts, and give you concrete examples to inspire your work. Anna volunteered to do the first practice with us, when she met with me (L. Cleto) on April 1</a:t>
            </a:r>
            <a:r>
              <a:rPr lang="en-CA" sz="2200" baseline="30000" dirty="0">
                <a:effectLst/>
                <a:latin typeface="Arial" panose="020B0604020202020204" pitchFamily="34" charset="0"/>
                <a:ea typeface="Times New Roman" panose="02020603050405020304" pitchFamily="18" charset="0"/>
              </a:rPr>
              <a:t>st</a:t>
            </a:r>
            <a:r>
              <a:rPr lang="en-CA" sz="2200" dirty="0">
                <a:effectLst/>
                <a:latin typeface="Arial" panose="020B0604020202020204" pitchFamily="34" charset="0"/>
                <a:ea typeface="Times New Roman" panose="02020603050405020304" pitchFamily="18" charset="0"/>
              </a:rPr>
              <a:t>, for 3 hours, to prepare, that's exactly what we tried to do.</a:t>
            </a:r>
            <a:endParaRPr lang="en-CA" sz="2200" dirty="0">
              <a:latin typeface="Times New Roman" panose="02020603050405020304" pitchFamily="18" charset="0"/>
              <a:ea typeface="Times New Roman" panose="02020603050405020304" pitchFamily="18" charset="0"/>
            </a:endParaRPr>
          </a:p>
          <a:p>
            <a:pPr marL="342900" indent="-342900">
              <a:buFont typeface="Arial" panose="020B0604020202020204" pitchFamily="34" charset="0"/>
              <a:buChar char="•"/>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For the first part of our preparation, we tried to follow the workbook faithfully. It asks you to identify a recent situation that stirred up strong emotions, and Anna offered one. What happened next is something you'll recognize as soon as you start doing this work yourselves: the material had its own agenda. The situation Anna described was rich, alive, and clearly connected to something important. It was, in IFS terms, a trailhead, a present-moment emotional activation that, if you follow it, leads somewhere deeper.</a:t>
            </a:r>
            <a:endParaRPr lang="en-CA" sz="2200" kern="100" dirty="0">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At that point we had a choice. We could stay on the path the workbook laid out, dutifully answer each prompt, demonstrate good workbook compliance, and give you a tidy, structured example. Or we could do what IFS actually invites us to do, which is follow the trailhead, even if it means leaving the workbook map behind.</a:t>
            </a:r>
            <a:endParaRPr lang="en-CA" sz="2200" kern="100" dirty="0">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You could say, with some irony given what you're about to hear, that different parts of us wanted to do different things. A rational manager in us wanted to stay organized and honor the structure we'd promised you. Something more adventurous, maybe Self, wanted to go where the work was actually wanting to take us.</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A0C073B-96A1-F394-F606-0258902C92B5}"/>
              </a:ext>
            </a:extLst>
          </p:cNvPr>
          <p:cNvSpPr txBox="1"/>
          <p:nvPr/>
        </p:nvSpPr>
        <p:spPr>
          <a:xfrm>
            <a:off x="2465798" y="-102988"/>
            <a:ext cx="7870004" cy="646331"/>
          </a:xfrm>
          <a:prstGeom prst="rect">
            <a:avLst/>
          </a:prstGeom>
          <a:noFill/>
        </p:spPr>
        <p:txBody>
          <a:bodyPr wrap="square">
            <a:spAutoFit/>
          </a:bodyPr>
          <a:lstStyle/>
          <a:p>
            <a:r>
              <a:rPr lang="en-CA" sz="3600" dirty="0">
                <a:solidFill>
                  <a:schemeClr val="bg1"/>
                </a:solidFill>
              </a:rPr>
              <a:t>EXPLANATION FOR WHAT FOLLOWS</a:t>
            </a:r>
          </a:p>
        </p:txBody>
      </p:sp>
    </p:spTree>
    <p:extLst>
      <p:ext uri="{BB962C8B-B14F-4D97-AF65-F5344CB8AC3E}">
        <p14:creationId xmlns:p14="http://schemas.microsoft.com/office/powerpoint/2010/main" val="3253704847"/>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EB9CF5-9F9C-3C88-7045-6AB82711DC16}"/>
              </a:ext>
            </a:extLst>
          </p:cNvPr>
          <p:cNvSpPr txBox="1"/>
          <p:nvPr/>
        </p:nvSpPr>
        <p:spPr>
          <a:xfrm>
            <a:off x="20548" y="112567"/>
            <a:ext cx="12192000" cy="7920694"/>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We went with the adventurous choice. We followed the trailhead.</a:t>
            </a:r>
            <a:endParaRPr lang="en-CA" sz="2400" kern="100" dirty="0">
              <a:latin typeface="Aptos" panose="020B0004020202020204" pitchFamily="34"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What that means for you today is that what Anna and I are about to show you isn't a perfect walkthrough of the workbook exercises. It's something more in keeping with the spirit of IFS than the letter of the workbook. It's what IFS work actually looks like when it comes alive. You'll see how a psychotherapist tries to stay in Self, curious rather than directive, how a single situation can open into a whole landscape of parts, and how gently the IFS holds even very painful material.</a:t>
            </a:r>
            <a:endParaRPr lang="en-CA" sz="2400" kern="100" dirty="0">
              <a:latin typeface="Aptos" panose="020B0004020202020204" pitchFamily="34"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workbook is still your guide for the "Now You" work this week. But what we hope to show you in this next segment is the spirit that should animate IFS work, the willingness to follow what's actually there, rather than what you expected to find.</a:t>
            </a:r>
            <a:r>
              <a:rPr lang="en-CA" sz="2400" dirty="0"/>
              <a:t> </a:t>
            </a:r>
          </a:p>
          <a:p>
            <a:pPr marL="342900" indent="-342900">
              <a:lnSpc>
                <a:spcPct val="107000"/>
              </a:lnSpc>
              <a:spcAft>
                <a:spcPts val="800"/>
              </a:spcAft>
              <a:buFont typeface="Arial" panose="020B0604020202020204" pitchFamily="34" charset="0"/>
              <a:buChar char="•"/>
            </a:pPr>
            <a:endParaRPr lang="en-CA" sz="2400" dirty="0">
              <a:latin typeface="Arial" panose="020B0604020202020204" pitchFamily="34" charset="0"/>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CA" sz="2400" dirty="0">
                <a:latin typeface="Arial" panose="020B0604020202020204" pitchFamily="34" charset="0"/>
                <a:cs typeface="Arial" panose="020B0604020202020204" pitchFamily="34" charset="0"/>
              </a:rPr>
              <a:t>The following is a “dramatized” reconstruction of the session Luis and Anna held on April 1st. The actual session was not recorded so this is not a verbatim reproduction of the session. We do think however that it captures its spirit. It is written as a guide for Anna and Luis’s live practice before the group, and as a demonstration of how an IFS-informed session might unfold.</a:t>
            </a:r>
          </a:p>
          <a:p>
            <a:r>
              <a:rPr lang="en-CA" dirty="0"/>
              <a:t> </a:t>
            </a:r>
          </a:p>
          <a:p>
            <a:pPr marL="342900" indent="-342900">
              <a:lnSpc>
                <a:spcPct val="107000"/>
              </a:lnSpc>
              <a:spcAft>
                <a:spcPts val="800"/>
              </a:spcAft>
              <a:buFont typeface="Arial" panose="020B0604020202020204" pitchFamily="34" charset="0"/>
              <a:buChar char="•"/>
            </a:pP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65196523"/>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439838-5381-15AB-92E4-84A909EAF4A2}"/>
              </a:ext>
            </a:extLst>
          </p:cNvPr>
          <p:cNvSpPr txBox="1"/>
          <p:nvPr/>
        </p:nvSpPr>
        <p:spPr>
          <a:xfrm>
            <a:off x="1541123" y="92467"/>
            <a:ext cx="10099497" cy="596766"/>
          </a:xfrm>
          <a:prstGeom prst="rect">
            <a:avLst/>
          </a:prstGeom>
          <a:noFill/>
        </p:spPr>
        <p:txBody>
          <a:bodyPr wrap="square">
            <a:spAutoFit/>
          </a:bodyPr>
          <a:lstStyle/>
          <a:p>
            <a:pPr>
              <a:lnSpc>
                <a:spcPct val="107000"/>
              </a:lnSpc>
              <a:spcAft>
                <a:spcPts val="800"/>
              </a:spcAft>
              <a:buNone/>
            </a:pP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RECONSTRUCTED SESSION TRANSCRIPT</a:t>
            </a:r>
            <a:endParaRPr lang="en-CA" sz="3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CE91901-3147-88A7-7F12-899B43035E08}"/>
              </a:ext>
            </a:extLst>
          </p:cNvPr>
          <p:cNvSpPr txBox="1"/>
          <p:nvPr/>
        </p:nvSpPr>
        <p:spPr>
          <a:xfrm>
            <a:off x="0" y="884443"/>
            <a:ext cx="12192000" cy="5406865"/>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the workbook is asking us to start with a recent situation, something that brought up some feeling for you. Not necessarily a crisis. Just something that left a little residue. Anything come to mind for you?</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There's something from this week, actually. I was out somewhere — a public place — and I ran into a close friend of mine. Someone I've known for years. And my first instinct was just to go up and hug her. That's what you do, right?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Mm-hmm.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But I didn't. I held back. I didn't even acknowledge her. And I've been carrying that ever since.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Say a little more about why you held back.</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It's complicated. She and her husband were very much part of my life — mine and my ex's, our whole family. And there was an unspoken falling out between me and her husband. So now, she and I still see each other, we still talk, we’re still close, but we have to keep it hidden from him. If he knew, it could cause real problems for their marriage.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you were protecting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was. And I know that. My head completely understands why I did what I did.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47754060"/>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266620-1B00-A805-F918-CAFD2F987EAB}"/>
              </a:ext>
            </a:extLst>
          </p:cNvPr>
          <p:cNvSpPr txBox="1"/>
          <p:nvPr/>
        </p:nvSpPr>
        <p:spPr>
          <a:xfrm>
            <a:off x="181510" y="95568"/>
            <a:ext cx="12010490" cy="6970113"/>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yet... there's still something there. Something that hasn't settled.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Yeah. I felt sad and a little angry, maybe. And something else I'm not sure I want to name.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Let's not rush past those feelings. Let's see if we can get a little curious about what was happening inside you in that moment. The part that wanted to go hug her — can you feel that one?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Easily.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the part that held back and said "no, don't, it'll cause problems" — that one too?</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there too. Very clearly.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Good. So right away we've got at least two. In IFS we'd probably call that second one a manager — a part that assessed the situation, did the calculation, and made a protective decision. It was looking out for your friend, maybe for you too. It's not a bad part. It was doing its job.</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Anna:</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That feels right.</a:t>
            </a:r>
            <a:endParaRPr lang="en-CA" sz="2000"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Luis:</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And the part that's sad — the one that wanted the hug and didn't get to give it — what does that one feel like? Where do you notice it?</a:t>
            </a:r>
            <a:r>
              <a:rPr lang="en-CA" sz="2000" b="1" dirty="0">
                <a:latin typeface="Arial" panose="020B0604020202020204" pitchFamily="34" charset="0"/>
                <a:cs typeface="Arial" panose="020B0604020202020204" pitchFamily="34" charset="0"/>
              </a:rPr>
              <a:t> </a:t>
            </a:r>
          </a:p>
          <a:p>
            <a:pPr>
              <a:lnSpc>
                <a:spcPct val="107000"/>
              </a:lnSpc>
              <a:spcAft>
                <a:spcPts val="800"/>
              </a:spcAft>
              <a:buNone/>
            </a:pPr>
            <a:r>
              <a:rPr lang="en-CA" sz="2000" b="1" dirty="0">
                <a:solidFill>
                  <a:schemeClr val="bg1"/>
                </a:solidFill>
                <a:latin typeface="Arial" panose="020B0604020202020204" pitchFamily="34" charset="0"/>
                <a:cs typeface="Arial" panose="020B0604020202020204" pitchFamily="34" charset="0"/>
              </a:rPr>
              <a:t>Anna:</a:t>
            </a:r>
            <a:r>
              <a:rPr lang="en-CA" sz="2000" dirty="0">
                <a:solidFill>
                  <a:schemeClr val="bg1"/>
                </a:solidFill>
                <a:latin typeface="Arial" panose="020B0604020202020204" pitchFamily="34" charset="0"/>
                <a:cs typeface="Arial" panose="020B0604020202020204" pitchFamily="34" charset="0"/>
              </a:rPr>
              <a:t> </a:t>
            </a:r>
            <a:r>
              <a:rPr lang="en-CA" sz="2000" dirty="0">
                <a:latin typeface="Arial" panose="020B0604020202020204" pitchFamily="34" charset="0"/>
                <a:cs typeface="Arial" panose="020B0604020202020204" pitchFamily="34" charset="0"/>
              </a:rPr>
              <a:t>(pause) In my chest. It's a kind of... hollow feeling.</a:t>
            </a:r>
          </a:p>
          <a:p>
            <a:r>
              <a:rPr lang="en-CA" sz="2000" b="1" dirty="0">
                <a:solidFill>
                  <a:schemeClr val="bg1"/>
                </a:solidFill>
                <a:latin typeface="Arial" panose="020B0604020202020204" pitchFamily="34" charset="0"/>
                <a:cs typeface="Arial" panose="020B0604020202020204" pitchFamily="34" charset="0"/>
              </a:rPr>
              <a:t>Luis:</a:t>
            </a:r>
            <a:r>
              <a:rPr lang="en-CA" sz="2000" dirty="0">
                <a:solidFill>
                  <a:schemeClr val="bg1"/>
                </a:solidFill>
                <a:latin typeface="Arial" panose="020B0604020202020204" pitchFamily="34" charset="0"/>
                <a:cs typeface="Arial" panose="020B0604020202020204" pitchFamily="34" charset="0"/>
              </a:rPr>
              <a:t> </a:t>
            </a:r>
            <a:r>
              <a:rPr lang="en-CA" sz="2000" dirty="0">
                <a:latin typeface="Arial" panose="020B0604020202020204" pitchFamily="34" charset="0"/>
                <a:cs typeface="Arial" panose="020B0604020202020204" pitchFamily="34" charset="0"/>
              </a:rPr>
              <a:t>Stay with that for a moment. And I want to ask you something, and there's no right answer — does that hollow feeling feel familiar? Like, is this the first time this part has felt this way, or does it have some history?</a:t>
            </a:r>
          </a:p>
          <a:p>
            <a:pPr>
              <a:lnSpc>
                <a:spcPct val="107000"/>
              </a:lnSpc>
              <a:spcAft>
                <a:spcPts val="800"/>
              </a:spcAft>
              <a:buNone/>
            </a:pP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13573072"/>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362634-A080-0324-9524-69CA6E4A84BD}"/>
              </a:ext>
            </a:extLst>
          </p:cNvPr>
          <p:cNvSpPr txBox="1"/>
          <p:nvPr/>
        </p:nvSpPr>
        <p:spPr>
          <a:xfrm>
            <a:off x="85618" y="0"/>
            <a:ext cx="12020764" cy="6373283"/>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(longer pause) It has history.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wondered if it might. Do you want to follow that and see where it takes us?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think so.</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Okay. So, tell me — when you think about where that feeling might come from, what comes up?</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had a very good childhood. Loving parents, secure, good memories...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hear that. And I also notice that you said "I had a very good childhood" very quickly. Sometimes when we say something quickly like that it means it's true — and sometimes it means a part of us is being careful. I'm not suggesting anything. I'm just curious.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(smiles, then pauses) There's more to it.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Take your time.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My parents divorced when I was ten. And around the same time, my mother had a major mental health crisis. She was hospitalized. And after that — for a long time — she was there, more or less physically, but she wasn't really... there emotionally. She was checked out.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think you had siblings. How old were they?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Younger. My parents adopted 2 daughters when I was 6 years old, so we all got to experience the “good years”. Both of them younger than me. They comforted each other.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24881651"/>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38BFEC-635A-4885-EDB9-D0A31BA6AFF2}"/>
              </a:ext>
            </a:extLst>
          </p:cNvPr>
          <p:cNvSpPr txBox="1"/>
          <p:nvPr/>
        </p:nvSpPr>
        <p:spPr>
          <a:xfrm>
            <a:off x="39384" y="0"/>
            <a:ext cx="12113231" cy="6805196"/>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at ten years old, you became...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became the one who took care of things. Of my sisters and my mother.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You became the little parent.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(quietly) Yes.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a lot for a ten-year-old to carry. In IFS we'd call what happened to that 10-year-old child a burden. And when a child carries something that heavy — something that isn't theirs to carry — a part of her often gets locked away. Exiled. Not because she's bad, but because the pain is too much to have present all the time.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 part of me that got... abandoned?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Abandoned by the people who were supposed to be there. And then had to become the one who was there for everyone else instead.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(nods slowly)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here's what's interesting. When you became the caregiver — when ten-year-old Anna started taking care of her siblings and her mom — what did that look like? What kind of person did she become?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was always sunny. Easy-going. You just... you keep things light. You smiled. You make it okay.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Does that still describe you today?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People say that about me, yes.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11929653"/>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604BA4-F2F7-35C9-DEFB-37A8541D13E4}"/>
              </a:ext>
            </a:extLst>
          </p:cNvPr>
          <p:cNvSpPr txBox="1"/>
          <p:nvPr/>
        </p:nvSpPr>
        <p:spPr>
          <a:xfrm>
            <a:off x="0" y="0"/>
            <a:ext cx="12192000" cy="6826741"/>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How do you feel about that description?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love it. It's who I am. It's something I'm proud of.</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want to be careful here, because what I'm about to say could feel like it's taking something from you, and that's not my intention. But I want to offer a distinction, and you can tell me if it resonates for you.</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Okay.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There's a real Anna who is genuinely easy-going. That's a true part of you — probably has something to do with your temperament, who you actually are from the time you were born. And that inborn part of you may have become burdened by the pain of the abandonment and may have become a way of managing — of keeping the peace, of making sure no one gets upset, of holding everything together. The real genuine easy going sunny you may be sitting and keeping in check a lot of pain carried by an abandoned child you.</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i="1" kern="0" dirty="0">
                <a:effectLst/>
                <a:latin typeface="Arial" panose="020B0604020202020204" pitchFamily="34" charset="0"/>
                <a:ea typeface="Times New Roman" panose="02020603050405020304" pitchFamily="18" charset="0"/>
                <a:cs typeface="Times New Roman" panose="02020603050405020304" pitchFamily="18" charset="0"/>
              </a:rPr>
              <a:t>(</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pause, and then quietly</a:t>
            </a:r>
            <a:r>
              <a:rPr lang="en-CA" sz="2000" i="1" kern="0" dirty="0">
                <a:effectLst/>
                <a:latin typeface="Arial" panose="020B0604020202020204" pitchFamily="34" charset="0"/>
                <a:ea typeface="Times New Roman" panose="02020603050405020304" pitchFamily="18" charset="0"/>
                <a:cs typeface="Times New Roman" panose="02020603050405020304" pitchFamily="18" charset="0"/>
              </a:rPr>
              <a:t>)</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And that part pays a price.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Yes. It pays a price, it carries something, it’s doing a job. It is very good at it, and you love it but that part is not free.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 makes sense. I don't feel that explanation takes anything away. It actually... clarifies something.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Good. Because understanding this doesn't mean you’re not sunny and easy going, it means there a bigger picture.</a:t>
            </a:r>
            <a:r>
              <a:rPr lang="en-CA" sz="2000" kern="100" dirty="0">
                <a:latin typeface="Aptos" panose="020B00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(brief pause)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51837331"/>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F3A3DD-07FD-0D95-87C1-74BD492A9D43}"/>
              </a:ext>
            </a:extLst>
          </p:cNvPr>
          <p:cNvSpPr txBox="1"/>
          <p:nvPr/>
        </p:nvSpPr>
        <p:spPr>
          <a:xfrm>
            <a:off x="0" y="-138259"/>
            <a:ext cx="12020764" cy="7134517"/>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Can I ask you something else that came up for 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You mentioned your mother had a very difficult past herself — before you were born, before your childhood.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She did. She went through some really hard things.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IFS has this idea of legacy burdens — pain that gets passed down not through words or stories, but through the body, through the emotional field between parent and child. A child doesn't need to know their parent's history to absorb something of it. Does any of that feel like it might apply?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(thinking) Yes. I've felt things I couldn't explain. Things that didn't feel entirely mine.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We don't need to go all the way into that today. But it's worth noting.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(pause</a:t>
            </a:r>
            <a:r>
              <a:rPr lang="en-CA" sz="2000" i="1"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want to come back to where we started — your friend. You felt sad. You felt something you weren't sure you wanted to name. What was that other thing?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(hesitates</a:t>
            </a:r>
            <a:r>
              <a:rPr lang="en-CA" sz="2000" i="1" kern="0" dirty="0">
                <a:effectLst/>
                <a:latin typeface="Arial" panose="020B0604020202020204" pitchFamily="34" charset="0"/>
                <a:ea typeface="Times New Roman" panose="02020603050405020304" pitchFamily="18" charset="0"/>
                <a:cs typeface="Times New Roman" panose="02020603050405020304" pitchFamily="18" charset="0"/>
              </a:rPr>
              <a:t>)</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Jealous. Of her husband. That she chose him. Especially after years of speaking and planning with her how she was going to leave him… to take back her life.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 makes complete sense. That's not a shameful part. That's a part of you that loves your friend and feels the loss of not being able to be close with her freely.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My manager doesn't like that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46920337"/>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0D7850-2750-4080-714A-569214ACA484}"/>
              </a:ext>
            </a:extLst>
          </p:cNvPr>
          <p:cNvSpPr txBox="1"/>
          <p:nvPr/>
        </p:nvSpPr>
        <p:spPr>
          <a:xfrm>
            <a:off x="0" y="82193"/>
            <a:ext cx="12192000" cy="6096028"/>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Of course not. Managers rarely like the parts that feel messy. But from Self — from that calm, clear place — that jealous part is completely understandable. It's actually a sign of how much you care.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i="1" kern="0" dirty="0">
                <a:effectLst/>
                <a:latin typeface="Arial" panose="020B0604020202020204" pitchFamily="34" charset="0"/>
                <a:ea typeface="Times New Roman" panose="02020603050405020304" pitchFamily="18" charset="0"/>
                <a:cs typeface="Times New Roman" panose="02020603050405020304" pitchFamily="18" charset="0"/>
              </a:rPr>
              <a:t>(</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quietly) I hadn't thought of it that way.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Before we close, I want to ask you something and I don't want you to answer quickly. Just sit with it.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Okay.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Would you say you have trust issues?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(quickly) No. I trust people easily. I always have.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what I expected you to say. And here's what I'd offer — trusting easily isn't the same as having an intact trust meter. Sometimes what looks like easy trust is actually a broken calibration. We trust when we shouldn't, and then can't trust when we should. The exile who was abandoned learned: attach anyway. Hope anyway. And the manager learned: keep it light, keep the peace, make it work.</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(long pause) That's... yes. That's something I need to think about.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CA" sz="2000" b="1" dirty="0">
                <a:solidFill>
                  <a:schemeClr val="bg1"/>
                </a:solidFill>
                <a:effectLst/>
                <a:latin typeface="Arial" panose="020B0604020202020204" pitchFamily="34" charset="0"/>
                <a:ea typeface="Times New Roman" panose="02020603050405020304" pitchFamily="18" charset="0"/>
              </a:rPr>
              <a:t>Luis:</a:t>
            </a:r>
            <a:r>
              <a:rPr lang="en-CA" sz="2000" dirty="0">
                <a:solidFill>
                  <a:schemeClr val="bg1"/>
                </a:solidFill>
                <a:effectLst/>
                <a:latin typeface="Arial" panose="020B0604020202020204" pitchFamily="34" charset="0"/>
                <a:ea typeface="Times New Roman" panose="02020603050405020304" pitchFamily="18" charset="0"/>
              </a:rPr>
              <a:t> </a:t>
            </a:r>
            <a:r>
              <a:rPr lang="en-CA" sz="2000" dirty="0">
                <a:effectLst/>
                <a:latin typeface="Arial" panose="020B0604020202020204" pitchFamily="34" charset="0"/>
                <a:ea typeface="Times New Roman" panose="02020603050405020304" pitchFamily="18" charset="0"/>
              </a:rPr>
              <a:t>You don't have to figure it out right now. That's what this work is for — not to solve it in a session, but to start to see it. The parts are there. The Self that can help them heal is also there. We're just making the introductions.</a:t>
            </a:r>
            <a:r>
              <a:rPr lang="en-CA" sz="2000" b="1" dirty="0">
                <a:effectLst/>
                <a:latin typeface="Times New Roman" panose="02020603050405020304" pitchFamily="18" charset="0"/>
                <a:ea typeface="Times New Roman" panose="02020603050405020304" pitchFamily="18" charset="0"/>
              </a:rPr>
              <a:t> </a:t>
            </a:r>
            <a:r>
              <a:rPr lang="en-CA" sz="2000" dirty="0">
                <a:effectLst/>
                <a:latin typeface="Arial" panose="020B0604020202020204" pitchFamily="34" charset="0"/>
                <a:ea typeface="Times New Roman" panose="02020603050405020304" pitchFamily="18" charset="0"/>
              </a:rPr>
              <a:t>I want to go back to something you said earlier — you said you felt like you married your mother. Can you say more about what you mean by that?</a:t>
            </a:r>
            <a:endParaRPr lang="en-CA"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74297751"/>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25713B-45D5-6D3D-D685-F7202C3140C7}"/>
              </a:ext>
            </a:extLst>
          </p:cNvPr>
          <p:cNvSpPr txBox="1"/>
          <p:nvPr/>
        </p:nvSpPr>
        <p:spPr>
          <a:xfrm>
            <a:off x="0" y="0"/>
            <a:ext cx="12089258" cy="7048340"/>
          </a:xfrm>
          <a:prstGeom prst="rect">
            <a:avLst/>
          </a:prstGeom>
          <a:noFill/>
        </p:spPr>
        <p:txBody>
          <a:bodyPr wrap="square">
            <a:spAutoFit/>
          </a:bodyPr>
          <a:lstStyle/>
          <a:p>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2000" dirty="0">
                <a:latin typeface="Arial" panose="020B0604020202020204" pitchFamily="34" charset="0"/>
                <a:cs typeface="Arial" panose="020B0604020202020204" pitchFamily="34" charset="0"/>
              </a:rPr>
              <a:t>It's something I've thought about for a long time. When I met my husband, he seemed... wonderful. Stable. Safe. We had a genuinely good relationship. And then when I was pregnant with my first child, something shifted. He became cruel; verbally and emotionally abusive. And I wasn’t able to leave for years as a stay-at-home parent with no income but also kept trying to work a team to stop him from being cruel.</a:t>
            </a:r>
          </a:p>
          <a:p>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How many years?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Many. And by the time I did, I'd lost almost everything. I ended up in a women's shelter, a transitional home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a profound loss. And a profound amount of endurance — staying through that. I want to understand the "marrying your mother" piece though. Because on the surface, a verbally abusive husband doesn't obviously resemble a mother who had a mental health crisis. What's the connection you feel?</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I think it's that both relationships started out feeling secure. Really genuinely good. And then something cracked open and the person I thought was there... wasn't. Or couldn't be.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The floor gave way.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Yes. Exactly.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that's a very important pattern to notice. Because in IFS terms, and also in how we understand attachment, we are not primarily drawn toward what is good for us. We are drawn toward what is familiar. That's not a character flaw. It's how the nervous system works. The exile who was abandoned at ten — who lost her mother not to death but to absence, to dissociation — that part knows this particular kind of pain very well. And in a strange way, she knows how to live inside it. It's the unfamiliar territory.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97013286"/>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FAE5E7-A745-2AD9-EAA4-284CE69CD7D4}"/>
              </a:ext>
            </a:extLst>
          </p:cNvPr>
          <p:cNvSpPr txBox="1"/>
          <p:nvPr/>
        </p:nvSpPr>
        <p:spPr>
          <a:xfrm>
            <a:off x="0" y="50708"/>
            <a:ext cx="12192000" cy="6714339"/>
          </a:xfrm>
          <a:prstGeom prst="rect">
            <a:avLst/>
          </a:prstGeom>
          <a:noFill/>
        </p:spPr>
        <p:txBody>
          <a:bodyPr wrap="square">
            <a:spAutoFit/>
          </a:bodyPr>
          <a:lstStyle/>
          <a:p>
            <a:pPr>
              <a:lnSpc>
                <a:spcPct val="107000"/>
              </a:lnSpc>
              <a:spcAft>
                <a:spcPts val="800"/>
              </a:spcAft>
            </a:pPr>
            <a:r>
              <a:rPr lang="en-CA" sz="2000" b="1" kern="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latin typeface="Arial" panose="020B0604020202020204" pitchFamily="34" charset="0"/>
                <a:ea typeface="Times New Roman" panose="02020603050405020304" pitchFamily="18" charset="0"/>
                <a:cs typeface="Times New Roman" panose="02020603050405020304" pitchFamily="18" charset="0"/>
              </a:rPr>
              <a:t>That's uncomfortable to hear.</a:t>
            </a:r>
            <a:endParaRPr lang="en-CA" sz="20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Luis</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I know. And it's not about blame. The ten-year-old who learned to be a caregiver, who kept smiling and holding things together while her mother was unreachable — she also kept loving her mother. She didn't stop attaching. She attached harder, because that's what you do when someone is inconsistently available. You work harder to reach them.</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Anna</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(quietly) I did that with him too.</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Luis</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Of course you did. Because the pattern was written early, and it was written in the body, not in the mind. Your mind could have known better — probably did know better, at some level. But the exile doesn't operate from the mind. She operates from something older than that.</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Anna</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Repetition compulsion.</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Luis: </a:t>
            </a:r>
            <a:r>
              <a:rPr lang="en-CA" sz="2000" kern="0" dirty="0">
                <a:effectLst/>
                <a:latin typeface="Arial" panose="020B0604020202020204" pitchFamily="34" charset="0"/>
                <a:ea typeface="Times New Roman" panose="02020603050405020304" pitchFamily="18" charset="0"/>
                <a:cs typeface="Arial" panose="020B0604020202020204" pitchFamily="34" charset="0"/>
              </a:rPr>
              <a:t>Yes. That's the clinical term, and it fits. We repeat not because we want the pain, but because some part of us is still trying to resolve it. Still trying to get the ending right this time. Still hoping that if I love well enough, if I </a:t>
            </a:r>
            <a:r>
              <a:rPr lang="en-CA" sz="2000" kern="0" dirty="0" err="1">
                <a:effectLst/>
                <a:latin typeface="Arial" panose="020B0604020202020204" pitchFamily="34" charset="0"/>
                <a:ea typeface="Times New Roman" panose="02020603050405020304" pitchFamily="18" charset="0"/>
                <a:cs typeface="Arial" panose="020B0604020202020204" pitchFamily="34" charset="0"/>
              </a:rPr>
              <a:t>caregive</a:t>
            </a:r>
            <a:r>
              <a:rPr lang="en-CA" sz="2000" kern="0" dirty="0">
                <a:effectLst/>
                <a:latin typeface="Arial" panose="020B0604020202020204" pitchFamily="34" charset="0"/>
                <a:ea typeface="Times New Roman" panose="02020603050405020304" pitchFamily="18" charset="0"/>
                <a:cs typeface="Arial" panose="020B0604020202020204" pitchFamily="34" charset="0"/>
              </a:rPr>
              <a:t> skillfully enough, if I hold on long enough — this time the person will stay.</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Anna</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(pause) And they don't.</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Luis</a:t>
            </a: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Not when the same wound is operating on both sides of the relationship. You mentioned your mother had a very difficult history of her own. And I suspect your husband did too — that he may have presented as secure and intact, but underneath there were significant difficulties he either couldn't see or couldn't face.</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51095255"/>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796B97-9F36-A65D-B30A-46705663358C}"/>
              </a:ext>
            </a:extLst>
          </p:cNvPr>
          <p:cNvSpPr txBox="1"/>
          <p:nvPr/>
        </p:nvSpPr>
        <p:spPr>
          <a:xfrm>
            <a:off x="70206" y="-97735"/>
            <a:ext cx="12051587" cy="7053469"/>
          </a:xfrm>
          <a:prstGeom prst="rect">
            <a:avLst/>
          </a:prstGeom>
          <a:noFill/>
        </p:spPr>
        <p:txBody>
          <a:bodyPr wrap="square">
            <a:spAutoFit/>
          </a:bodyPr>
          <a:lstStyle/>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2000" dirty="0">
                <a:latin typeface="Arial" panose="020B0604020202020204" pitchFamily="34" charset="0"/>
                <a:cs typeface="Arial" panose="020B0604020202020204" pitchFamily="34" charset="0"/>
              </a:rPr>
              <a:t>That's exactly right. On the surface he seemed fine. Better than fine. And then after I because pregnant, it was like someone else was suddenly living in that body. The abuse seemed to go away after our new routine settled in (baby sleeping thought the night) so I thought it was just a mid-life crisis or temporary identity crisis that healed. Then after our second child was born, the cruelty resurfaced and he became jealous of our son, saying things like “our son stole all my love”.</a:t>
            </a: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birth of a child, is one of the things that can break open what someone has been keeping sealed. The stress, the sleeplessness, the loss of control. For someone carrying buried pain, it can be too much to contain any longer.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I keep choosing people who looked like my mother.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Who looked like the early version of your mother — the one who was warm and present and loving. And who then, under certain pressures, became unreachable in the same fundamental way. Your system recognized the warmth. It didn't see — couldn't see — what was underneath. That's not naivety. That's the exile leading.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my friend?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Your friend is a gentler version of the same theme. The relationship feels secure, it is largely secure, and then a third force — her husband, her marriage — makes her suddenly unavailable in a way she didn't choose, and you can't fix. The exile recognizes that feeling.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Anna: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(nods) I didn't connect those three things until right now.</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Luis: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the work. The mind knows these as three separate stories. The parts know them as one.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39314560"/>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903D23-2025-8E0D-BCF5-E31C0D1146D7}"/>
              </a:ext>
            </a:extLst>
          </p:cNvPr>
          <p:cNvSpPr txBox="1"/>
          <p:nvPr/>
        </p:nvSpPr>
        <p:spPr>
          <a:xfrm>
            <a:off x="2257746" y="0"/>
            <a:ext cx="7430784" cy="596766"/>
          </a:xfrm>
          <a:prstGeom prst="rect">
            <a:avLst/>
          </a:prstGeom>
          <a:noFill/>
        </p:spPr>
        <p:txBody>
          <a:bodyPr wrap="square">
            <a:spAutoFit/>
          </a:bodyPr>
          <a:lstStyle/>
          <a:p>
            <a:pPr>
              <a:lnSpc>
                <a:spcPct val="107000"/>
              </a:lnSpc>
              <a:spcAft>
                <a:spcPts val="800"/>
              </a:spcAft>
              <a:buNone/>
            </a:pP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PARTS WE MET: A SUMMARY</a:t>
            </a:r>
            <a:endParaRPr lang="en-CA" sz="3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C7121EA-F79B-C1A2-472B-A9B7094EBBDB}"/>
              </a:ext>
            </a:extLst>
          </p:cNvPr>
          <p:cNvSpPr txBox="1"/>
          <p:nvPr/>
        </p:nvSpPr>
        <p:spPr>
          <a:xfrm>
            <a:off x="37672" y="562285"/>
            <a:ext cx="12192000" cy="6260753"/>
          </a:xfrm>
          <a:prstGeom prst="rect">
            <a:avLst/>
          </a:prstGeom>
          <a:noFill/>
        </p:spPr>
        <p:txBody>
          <a:bodyPr wrap="square">
            <a:spAutoFit/>
          </a:bodyPr>
          <a:lstStyle/>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One of the most important habits in IFS is keeping track of the parts we’re discovering. Parts don't disappear after a session. They go back to doing what they do — and the more familiar you become with yours, the sooner you'll recognize when they've stepped forward and you've become blended with them. Here is who we encountered in Anna's system today.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Exile: The Abandoned Child</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central figure in today's work. A young part — probably around age ten — who experienced a particular kind of abandonment: not a sudden loss, but a slow disappearance. Her mother was physically present but emotionally gone. In the absence of anyone to take care of her, this child part took on the job of caring for everyone else, and buried her own need to be held, reached, received.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This exile carries the pain of abandonment. She surfaces in relationships that begin with felt security and then become unavailable — and she has encountered that pattern with her mother, her husband, and now with her friend. When Anna feels that hollow place in her chest, that is very likely this part speaking.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to notice: Disproportionate sadness or grief when someone becomes less available. The impulse to reach harder, give more, make it okay — rather than stepping back. A familiar ache that feels older than the situation that triggered it.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34616308"/>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444E60-80D5-223E-DDEF-BE56BDA8D468}"/>
              </a:ext>
            </a:extLst>
          </p:cNvPr>
          <p:cNvSpPr txBox="1"/>
          <p:nvPr/>
        </p:nvSpPr>
        <p:spPr>
          <a:xfrm>
            <a:off x="6849" y="30297"/>
            <a:ext cx="12192000" cy="7351308"/>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Manager: The Rational Assessor</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This is the part that, when Anna saw her friend across the room, quietly did the calculation: if you go to her, it causes problems for her marriage, so don't. Clear, protective, swift. This manager is not cold — it cares deeply about Anna and about the people Anna loves. But it operates from the head rather than the heart, and it keeps the exile's feelings from disrupting things.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to notice: The experience of understanding something completely while still feeling it deeply. The sense of overriding an impulse because it isn't practical. A slight flatness or numbness following an emotionally charged moment.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Manager: The Compulsive Caregiver</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part that learned, at ten, that love looks like taking care of others. Sunny, competent, easy to be around. Carries warmth that is real and also has a function: to keep the peace, to make others comfortable, to stay useful enough that people won't leave. This part is deeply intertwined with Anna's temperament — her genuine warmth is real — but this version of that warmth is working. It is performing safety.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This is the part that can </a:t>
            </a:r>
            <a:r>
              <a:rPr lang="en-CA" sz="2000" kern="0" dirty="0" err="1">
                <a:effectLst/>
                <a:latin typeface="Arial" panose="020B0604020202020204" pitchFamily="34" charset="0"/>
                <a:ea typeface="Times New Roman" panose="02020603050405020304" pitchFamily="18" charset="0"/>
                <a:cs typeface="Times New Roman" panose="02020603050405020304" pitchFamily="18" charset="0"/>
              </a:rPr>
              <a:t>caregive</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past the point of self-care. That can remain in painful relationships longer than is healthy, because leaving would mean letting someone down. That can absorb other people's difficulties and call it love.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to notice: Fatigue that comes from giving without receiving. Difficulty asking for help. The sensation that your value in a relationship is contingent on your usefulness. A compulsion to smooth things over even when something needs to be said.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03367216"/>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F9DB55-805C-D514-30A3-40A379351D90}"/>
              </a:ext>
            </a:extLst>
          </p:cNvPr>
          <p:cNvSpPr txBox="1"/>
          <p:nvPr/>
        </p:nvSpPr>
        <p:spPr>
          <a:xfrm>
            <a:off x="65069" y="106260"/>
            <a:ext cx="12061861" cy="6795258"/>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Manager: Compulsive Compliance</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Closely related to the caregiver — the part that smiles when it wants to speak, agrees when it wants to push back, and experiences disagreement as quietly dangerous. This part may have something to do with a legacy burden from Anna's mother, who may have used a similar strategy to manage her own pain.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to notice: Saying yes when you mean no or maybe. Feeling responsible for someone else's emotional state. A slight internal shrinking when you sense conflict approaching.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Firefighter: The Jealous/Angry Part</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part Anna wasn't sure she wanted to name. When her friend chose her husband, when the relationship had to go underground — this part felt it as a loss and registered it as something close to injustice. It wanted acknowledgment. It may also have some heat in it in relation to the ex-husband, and perhaps, at a deeper level, to the mother who left Anna to manage alone.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This part is not shameful. It is a sign of genuine attachment and genuine loss. But because the manager finds it untidy, it tends to get pushed down quickly.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to notice: A flash of irritation or resentment that you immediately judge or suppress. The sense of "I shouldn't feel this way." Strong feelings that you intellectualize before you've allowed yourself to actually feel them.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76822792"/>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966D57-5700-1E90-277B-5F4466504AAA}"/>
              </a:ext>
            </a:extLst>
          </p:cNvPr>
          <p:cNvSpPr txBox="1"/>
          <p:nvPr/>
        </p:nvSpPr>
        <p:spPr>
          <a:xfrm>
            <a:off x="0" y="0"/>
            <a:ext cx="12102957" cy="7053469"/>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Emerging Self</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Perhaps the most quietly significant thing that appeared in today's session: Anna has considerable Self energy. The way she moved through difficult material with openness rather than defense, the way she held complexity without needing to resolve it too quickly, the warmth she extended even toward parts she found uncomfortable — these are signs of Self. It likely has roots in her temperament, and possibly in genuinely loving early experiences before things became difficult.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Self doesn't get blended in the way parts do. But it can get crowded out. When the managers are running hard, or the exile is overwhelming, Self gets quieter. Recognizing when you've lost access to Self — that quality of calm, clear, curious presence — is one of the most useful skills this work develops.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 Note on Staying Acquainted</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Finding parts is the beginning, not the destination. The goal over the coming weeks is not to catalog them but to know them — to develop enough relationship with them that when the compulsive caregiver steps forward, or the rational manager takes over, or the abandoned child is suddenly present in your chest, you recognize who has arrived. That recognition creates a tiny but crucial gap between the part and your identification with it. That gap is where Self lives. And Self, as Schwartz writes, doesn't need to be created. It only needs room.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40395473"/>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181D0F-D0D6-F23C-CB56-5EE8B0E11358}"/>
              </a:ext>
            </a:extLst>
          </p:cNvPr>
          <p:cNvSpPr txBox="1"/>
          <p:nvPr/>
        </p:nvSpPr>
        <p:spPr>
          <a:xfrm>
            <a:off x="267127" y="248463"/>
            <a:ext cx="12037888" cy="2308324"/>
          </a:xfrm>
          <a:prstGeom prst="rect">
            <a:avLst/>
          </a:prstGeom>
          <a:noFill/>
        </p:spPr>
        <p:txBody>
          <a:bodyPr wrap="square">
            <a:spAutoFit/>
          </a:bodyPr>
          <a:lstStyle/>
          <a:p>
            <a:pPr>
              <a:buNone/>
            </a:pPr>
            <a:r>
              <a:rPr lang="en-CA" sz="2400" dirty="0">
                <a:solidFill>
                  <a:schemeClr val="bg1"/>
                </a:solidFill>
                <a:effectLst/>
                <a:latin typeface="Arial" panose="020B0604020202020204" pitchFamily="34" charset="0"/>
                <a:ea typeface="Times New Roman" panose="02020603050405020304" pitchFamily="18" charset="0"/>
              </a:rPr>
              <a:t>JOAN/NICOLE: </a:t>
            </a:r>
            <a:r>
              <a:rPr lang="en-CA" sz="2400" dirty="0">
                <a:effectLst/>
                <a:latin typeface="Arial" panose="020B0604020202020204" pitchFamily="34" charset="0"/>
                <a:ea typeface="Times New Roman" panose="02020603050405020304" pitchFamily="18" charset="0"/>
              </a:rPr>
              <a:t>What you just saw and heard doesn’t follow the structure of the workbook. It's one thread we pulled while working through it and look where it led. The workbook will help you map the territory. But the territory is alive. When something pulls on you as you do the exercises this week — when a feeling is stronger than you expected, or a memory surfaces that seems unrelated — that's a trailhead. Follow it if you can. That's where the real work lives.</a:t>
            </a:r>
            <a:endParaRPr lang="en-CA"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32951344"/>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B1D7-D824-FCFB-FCD3-BDAC1B58CCF5}"/>
              </a:ext>
            </a:extLst>
          </p:cNvPr>
          <p:cNvSpPr>
            <a:spLocks noGrp="1"/>
          </p:cNvSpPr>
          <p:nvPr>
            <p:ph type="ctrTitle" idx="4294967295"/>
          </p:nvPr>
        </p:nvSpPr>
        <p:spPr>
          <a:xfrm>
            <a:off x="0" y="2128838"/>
            <a:ext cx="7747000" cy="1738312"/>
          </a:xfrm>
        </p:spPr>
        <p:txBody>
          <a:bodyPr>
            <a:normAutofit/>
          </a:bodyPr>
          <a:lstStyle/>
          <a:p>
            <a:r>
              <a:rPr lang="en-CA" sz="8000" dirty="0">
                <a:solidFill>
                  <a:schemeClr val="bg1"/>
                </a:solidFill>
              </a:rPr>
              <a:t>End of week 24</a:t>
            </a:r>
          </a:p>
        </p:txBody>
      </p:sp>
    </p:spTree>
    <p:extLst>
      <p:ext uri="{BB962C8B-B14F-4D97-AF65-F5344CB8AC3E}">
        <p14:creationId xmlns:p14="http://schemas.microsoft.com/office/powerpoint/2010/main" val="3670024161"/>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E9B4A-D7C7-C2D3-56DC-FB9A009225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A3FF9A-E643-663B-7293-71D0006655E7}"/>
              </a:ext>
            </a:extLst>
          </p:cNvPr>
          <p:cNvSpPr>
            <a:spLocks noGrp="1"/>
          </p:cNvSpPr>
          <p:nvPr>
            <p:ph type="ctrTitle" idx="4294967295"/>
          </p:nvPr>
        </p:nvSpPr>
        <p:spPr>
          <a:xfrm>
            <a:off x="601663" y="1995488"/>
            <a:ext cx="11590337" cy="1738312"/>
          </a:xfrm>
        </p:spPr>
        <p:txBody>
          <a:bodyPr>
            <a:noAutofit/>
          </a:bodyPr>
          <a:lstStyle/>
          <a:p>
            <a:pPr algn="ctr"/>
            <a:r>
              <a:rPr lang="en-CA" sz="4800" dirty="0">
                <a:solidFill>
                  <a:schemeClr val="bg1"/>
                </a:solidFill>
              </a:rPr>
              <a:t>Beginning  of week 25</a:t>
            </a:r>
            <a:br>
              <a:rPr lang="en-CA" sz="4800" dirty="0">
                <a:solidFill>
                  <a:schemeClr val="bg1"/>
                </a:solidFill>
              </a:rPr>
            </a:br>
            <a:r>
              <a:rPr lang="en-CA" sz="4800" dirty="0">
                <a:solidFill>
                  <a:schemeClr val="bg1"/>
                </a:solidFill>
              </a:rPr>
              <a:t>part 2 OF IFS WORKBOOK p. 65-99</a:t>
            </a:r>
          </a:p>
        </p:txBody>
      </p:sp>
    </p:spTree>
    <p:extLst>
      <p:ext uri="{BB962C8B-B14F-4D97-AF65-F5344CB8AC3E}">
        <p14:creationId xmlns:p14="http://schemas.microsoft.com/office/powerpoint/2010/main" val="1122059932"/>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6A260-C868-F34E-F36E-5EF48B6F6A72}"/>
            </a:ext>
          </a:extLst>
        </p:cNvPr>
        <p:cNvGrpSpPr/>
        <p:nvPr/>
      </p:nvGrpSpPr>
      <p:grpSpPr>
        <a:xfrm>
          <a:off x="0" y="0"/>
          <a:ext cx="0" cy="0"/>
          <a:chOff x="0" y="0"/>
          <a:chExt cx="0" cy="0"/>
        </a:xfrm>
      </p:grpSpPr>
      <p:pic>
        <p:nvPicPr>
          <p:cNvPr id="3" name="Picture 2" descr="A logo on a blue background&#10;&#10;AI-generated content may be incorrect.">
            <a:extLst>
              <a:ext uri="{FF2B5EF4-FFF2-40B4-BE49-F238E27FC236}">
                <a16:creationId xmlns:a16="http://schemas.microsoft.com/office/drawing/2014/main" id="{523EF781-BC85-14E3-F6E1-8BBBB51C26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9599" y="1184368"/>
            <a:ext cx="3668412" cy="4924044"/>
          </a:xfrm>
          <a:prstGeom prst="rect">
            <a:avLst/>
          </a:prstGeom>
        </p:spPr>
      </p:pic>
      <p:pic>
        <p:nvPicPr>
          <p:cNvPr id="5" name="Picture 4">
            <a:extLst>
              <a:ext uri="{FF2B5EF4-FFF2-40B4-BE49-F238E27FC236}">
                <a16:creationId xmlns:a16="http://schemas.microsoft.com/office/drawing/2014/main" id="{AA3C3E71-8D08-BD68-81D1-F95D0DF29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3991" y="1184368"/>
            <a:ext cx="3840754" cy="4924044"/>
          </a:xfrm>
          <a:prstGeom prst="rect">
            <a:avLst/>
          </a:prstGeom>
        </p:spPr>
      </p:pic>
      <p:sp>
        <p:nvSpPr>
          <p:cNvPr id="4" name="TextBox 3">
            <a:extLst>
              <a:ext uri="{FF2B5EF4-FFF2-40B4-BE49-F238E27FC236}">
                <a16:creationId xmlns:a16="http://schemas.microsoft.com/office/drawing/2014/main" id="{6B23E027-8FD8-920E-DA0D-EECBB300BEF0}"/>
              </a:ext>
            </a:extLst>
          </p:cNvPr>
          <p:cNvSpPr txBox="1"/>
          <p:nvPr/>
        </p:nvSpPr>
        <p:spPr>
          <a:xfrm>
            <a:off x="477012" y="-47732"/>
            <a:ext cx="11314415" cy="1138773"/>
          </a:xfrm>
          <a:prstGeom prst="rect">
            <a:avLst/>
          </a:prstGeom>
          <a:noFill/>
        </p:spPr>
        <p:txBody>
          <a:bodyPr wrap="square">
            <a:spAutoFit/>
          </a:bodyPr>
          <a:lstStyle/>
          <a:p>
            <a:pPr algn="ctr"/>
            <a:r>
              <a:rPr lang="en-US" sz="4000" dirty="0">
                <a:solidFill>
                  <a:schemeClr val="bg1"/>
                </a:solidFill>
                <a:latin typeface="Arial" panose="020B0604020202020204" pitchFamily="34" charset="0"/>
              </a:rPr>
              <a:t>WEEK 25 </a:t>
            </a:r>
          </a:p>
          <a:p>
            <a:pPr algn="ctr"/>
            <a:r>
              <a:rPr lang="en-US" sz="2800" dirty="0">
                <a:latin typeface="Arial" panose="020B0604020202020204" pitchFamily="34" charset="0"/>
              </a:rPr>
              <a:t>IFS WORKBOOK GUIDED AI ASSISTED SELF THERAPY</a:t>
            </a:r>
            <a:r>
              <a:rPr lang="en-US" sz="2800" b="0" i="0" dirty="0">
                <a:effectLst/>
                <a:latin typeface="Arial" panose="020B0604020202020204" pitchFamily="34" charset="0"/>
              </a:rPr>
              <a:t> </a:t>
            </a:r>
            <a:endParaRPr lang="en-CA" sz="2800" dirty="0"/>
          </a:p>
        </p:txBody>
      </p:sp>
      <p:sp>
        <p:nvSpPr>
          <p:cNvPr id="6" name="TextBox 5">
            <a:extLst>
              <a:ext uri="{FF2B5EF4-FFF2-40B4-BE49-F238E27FC236}">
                <a16:creationId xmlns:a16="http://schemas.microsoft.com/office/drawing/2014/main" id="{4704C7EE-108D-5B7C-BC3E-86D824A297AC}"/>
              </a:ext>
            </a:extLst>
          </p:cNvPr>
          <p:cNvSpPr txBox="1"/>
          <p:nvPr/>
        </p:nvSpPr>
        <p:spPr>
          <a:xfrm>
            <a:off x="3254338" y="6201739"/>
            <a:ext cx="7256123" cy="646331"/>
          </a:xfrm>
          <a:prstGeom prst="rect">
            <a:avLst/>
          </a:prstGeom>
          <a:noFill/>
        </p:spPr>
        <p:txBody>
          <a:bodyPr wrap="square">
            <a:spAutoFit/>
          </a:bodyPr>
          <a:lstStyle/>
          <a:p>
            <a:r>
              <a:rPr lang="en-US" sz="3600" dirty="0">
                <a:solidFill>
                  <a:srgbClr val="FFC000"/>
                </a:solidFill>
                <a:latin typeface="Arial" panose="020B0604020202020204" pitchFamily="34" charset="0"/>
              </a:rPr>
              <a:t>PLEASE START RECORDING</a:t>
            </a:r>
            <a:endParaRPr lang="en-CA" sz="3600" dirty="0">
              <a:solidFill>
                <a:srgbClr val="FFC000"/>
              </a:solidFill>
            </a:endParaRPr>
          </a:p>
        </p:txBody>
      </p:sp>
    </p:spTree>
    <p:extLst>
      <p:ext uri="{BB962C8B-B14F-4D97-AF65-F5344CB8AC3E}">
        <p14:creationId xmlns:p14="http://schemas.microsoft.com/office/powerpoint/2010/main" val="2600449829"/>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2CF511-A63E-792F-93A2-FD44885F57A3}"/>
              </a:ext>
            </a:extLst>
          </p:cNvPr>
          <p:cNvSpPr txBox="1"/>
          <p:nvPr/>
        </p:nvSpPr>
        <p:spPr>
          <a:xfrm>
            <a:off x="486154" y="298120"/>
            <a:ext cx="12191999" cy="2308324"/>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PART TWO</a:t>
            </a:r>
          </a:p>
          <a:p>
            <a:endParaRPr lang="en-US" sz="3600" dirty="0">
              <a:solidFill>
                <a:srgbClr val="222222"/>
              </a:solidFill>
              <a:latin typeface="Arial" panose="020B0604020202020204" pitchFamily="34" charset="0"/>
            </a:endParaRPr>
          </a:p>
          <a:p>
            <a:r>
              <a:rPr lang="en-US" sz="3600" b="0" i="0" dirty="0">
                <a:solidFill>
                  <a:srgbClr val="222222"/>
                </a:solidFill>
                <a:effectLst/>
                <a:latin typeface="Arial" panose="020B0604020202020204" pitchFamily="34" charset="0"/>
              </a:rPr>
              <a:t> </a:t>
            </a:r>
          </a:p>
          <a:p>
            <a:r>
              <a:rPr lang="en-US" sz="3600" b="0" i="0" dirty="0">
                <a:solidFill>
                  <a:srgbClr val="222222"/>
                </a:solidFill>
                <a:effectLst/>
                <a:latin typeface="Arial" panose="020B0604020202020204" pitchFamily="34" charset="0"/>
              </a:rPr>
              <a:t>APPRECIATING YOUR OVERWORKED MANAGERS </a:t>
            </a:r>
            <a:endParaRPr lang="en-CA" sz="3600" dirty="0"/>
          </a:p>
        </p:txBody>
      </p:sp>
    </p:spTree>
    <p:extLst>
      <p:ext uri="{BB962C8B-B14F-4D97-AF65-F5344CB8AC3E}">
        <p14:creationId xmlns:p14="http://schemas.microsoft.com/office/powerpoint/2010/main" val="2769336506"/>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0722AA-4480-C5A4-2DD2-9556A5063B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7E22B0-AB7B-D741-2ECE-E5CF1A81C789}"/>
              </a:ext>
            </a:extLst>
          </p:cNvPr>
          <p:cNvSpPr>
            <a:spLocks noGrp="1"/>
          </p:cNvSpPr>
          <p:nvPr>
            <p:ph type="title"/>
          </p:nvPr>
        </p:nvSpPr>
        <p:spPr>
          <a:xfrm>
            <a:off x="7865806" y="643463"/>
            <a:ext cx="3706762" cy="1608124"/>
          </a:xfrm>
        </p:spPr>
        <p:txBody>
          <a:bodyPr>
            <a:normAutofit fontScale="90000"/>
          </a:bodyPr>
          <a:lstStyle/>
          <a:p>
            <a:pPr algn="ctr"/>
            <a:r>
              <a:rPr lang="en-CA" dirty="0">
                <a:solidFill>
                  <a:schemeClr val="bg2"/>
                </a:solidFill>
              </a:rPr>
              <a:t>Warning about meditation</a:t>
            </a:r>
          </a:p>
        </p:txBody>
      </p:sp>
      <p:sp>
        <p:nvSpPr>
          <p:cNvPr id="3" name="Content Placeholder 2">
            <a:extLst>
              <a:ext uri="{FF2B5EF4-FFF2-40B4-BE49-F238E27FC236}">
                <a16:creationId xmlns:a16="http://schemas.microsoft.com/office/drawing/2014/main" id="{C7EB808E-CE6F-043A-4187-E371CE55CD52}"/>
              </a:ext>
            </a:extLst>
          </p:cNvPr>
          <p:cNvSpPr>
            <a:spLocks noGrp="1"/>
          </p:cNvSpPr>
          <p:nvPr>
            <p:ph idx="1"/>
          </p:nvPr>
        </p:nvSpPr>
        <p:spPr>
          <a:xfrm>
            <a:off x="1822681" y="838573"/>
            <a:ext cx="8546638" cy="5647170"/>
          </a:xfrm>
        </p:spPr>
        <p:txBody>
          <a:bodyPr>
            <a:normAutofit/>
          </a:bodyPr>
          <a:lstStyle/>
          <a:p>
            <a:pPr marL="0" indent="0">
              <a:buNone/>
            </a:pPr>
            <a:r>
              <a:rPr lang="en-CA" sz="2400" b="1" dirty="0">
                <a:solidFill>
                  <a:schemeClr val="bg1"/>
                </a:solidFill>
              </a:rPr>
              <a:t>                   </a:t>
            </a:r>
            <a:r>
              <a:rPr lang="en-CA" sz="2400" b="1" dirty="0">
                <a:solidFill>
                  <a:srgbClr val="FF0000"/>
                </a:solidFill>
              </a:rPr>
              <a:t> Feel free to skip it. Followed by one minute silence</a:t>
            </a:r>
          </a:p>
          <a:p>
            <a:pPr marL="0" indent="0">
              <a:buNone/>
            </a:pPr>
            <a:r>
              <a:rPr lang="en-CA" dirty="0"/>
              <a:t> </a:t>
            </a:r>
          </a:p>
        </p:txBody>
      </p:sp>
      <p:sp>
        <p:nvSpPr>
          <p:cNvPr id="8" name="TextBox 7">
            <a:extLst>
              <a:ext uri="{FF2B5EF4-FFF2-40B4-BE49-F238E27FC236}">
                <a16:creationId xmlns:a16="http://schemas.microsoft.com/office/drawing/2014/main" id="{2F4D9F7E-E0A3-7816-182A-95734FCBDED8}"/>
              </a:ext>
            </a:extLst>
          </p:cNvPr>
          <p:cNvSpPr txBox="1"/>
          <p:nvPr/>
        </p:nvSpPr>
        <p:spPr>
          <a:xfrm>
            <a:off x="5286229" y="2008751"/>
            <a:ext cx="7354855" cy="769441"/>
          </a:xfrm>
          <a:prstGeom prst="rect">
            <a:avLst/>
          </a:prstGeom>
          <a:noFill/>
          <a:effectLst>
            <a:glow rad="63500">
              <a:schemeClr val="accent4">
                <a:satMod val="175000"/>
                <a:alpha val="40000"/>
              </a:schemeClr>
            </a:glow>
          </a:effectLst>
          <a:scene3d>
            <a:camera prst="orthographicFront"/>
            <a:lightRig rig="threePt" dir="t"/>
          </a:scene3d>
          <a:sp3d>
            <a:bevelT/>
          </a:sp3d>
        </p:spPr>
        <p:txBody>
          <a:bodyPr wrap="square">
            <a:spAutoFit/>
          </a:bodyPr>
          <a:lstStyle/>
          <a:p>
            <a:r>
              <a:rPr lang="en-CA" sz="4400" b="1" dirty="0">
                <a:solidFill>
                  <a:srgbClr val="FF0000"/>
                </a:solidFill>
              </a:rPr>
              <a:t>Warning about meditation</a:t>
            </a:r>
          </a:p>
        </p:txBody>
      </p:sp>
      <p:pic>
        <p:nvPicPr>
          <p:cNvPr id="9" name="Picture 8" descr="Rippled surface of water close-up">
            <a:extLst>
              <a:ext uri="{FF2B5EF4-FFF2-40B4-BE49-F238E27FC236}">
                <a16:creationId xmlns:a16="http://schemas.microsoft.com/office/drawing/2014/main" id="{4CFB3B80-BF17-93B9-41DD-F9ED2AE33AA1}"/>
              </a:ext>
            </a:extLst>
          </p:cNvPr>
          <p:cNvPicPr>
            <a:picLocks noChangeAspect="1"/>
          </p:cNvPicPr>
          <p:nvPr/>
        </p:nvPicPr>
        <p:blipFill>
          <a:blip r:embed="rId2"/>
          <a:stretch>
            <a:fillRect/>
          </a:stretch>
        </p:blipFill>
        <p:spPr>
          <a:xfrm>
            <a:off x="0" y="0"/>
            <a:ext cx="12191999" cy="6858000"/>
          </a:xfrm>
          <a:prstGeom prst="rect">
            <a:avLst/>
          </a:prstGeom>
        </p:spPr>
      </p:pic>
      <p:sp>
        <p:nvSpPr>
          <p:cNvPr id="11" name="TextBox 10">
            <a:extLst>
              <a:ext uri="{FF2B5EF4-FFF2-40B4-BE49-F238E27FC236}">
                <a16:creationId xmlns:a16="http://schemas.microsoft.com/office/drawing/2014/main" id="{9FF1465E-9AC2-5828-B4F5-A87C239CF643}"/>
              </a:ext>
            </a:extLst>
          </p:cNvPr>
          <p:cNvSpPr txBox="1"/>
          <p:nvPr/>
        </p:nvSpPr>
        <p:spPr>
          <a:xfrm>
            <a:off x="834653" y="1345529"/>
            <a:ext cx="10336621" cy="830997"/>
          </a:xfrm>
          <a:prstGeom prst="rect">
            <a:avLst/>
          </a:prstGeom>
          <a:noFill/>
        </p:spPr>
        <p:txBody>
          <a:bodyPr wrap="square">
            <a:spAutoFit/>
          </a:bodyPr>
          <a:lstStyle/>
          <a:p>
            <a:r>
              <a:rPr lang="en-CA" sz="4800" b="1" dirty="0">
                <a:solidFill>
                  <a:schemeClr val="bg1"/>
                </a:solidFill>
              </a:rPr>
              <a:t>WARNING ABOUT MEDITATION</a:t>
            </a:r>
          </a:p>
        </p:txBody>
      </p:sp>
      <p:sp>
        <p:nvSpPr>
          <p:cNvPr id="13" name="TextBox 12">
            <a:extLst>
              <a:ext uri="{FF2B5EF4-FFF2-40B4-BE49-F238E27FC236}">
                <a16:creationId xmlns:a16="http://schemas.microsoft.com/office/drawing/2014/main" id="{4333EF09-1AA8-CF44-F815-2443998BF091}"/>
              </a:ext>
            </a:extLst>
          </p:cNvPr>
          <p:cNvSpPr txBox="1"/>
          <p:nvPr/>
        </p:nvSpPr>
        <p:spPr>
          <a:xfrm>
            <a:off x="1469432" y="2077249"/>
            <a:ext cx="7354855" cy="523220"/>
          </a:xfrm>
          <a:prstGeom prst="rect">
            <a:avLst/>
          </a:prstGeom>
          <a:noFill/>
        </p:spPr>
        <p:txBody>
          <a:bodyPr wrap="square">
            <a:spAutoFit/>
          </a:bodyPr>
          <a:lstStyle/>
          <a:p>
            <a:pPr marL="0" indent="0">
              <a:buNone/>
            </a:pPr>
            <a:r>
              <a:rPr lang="en-CA" sz="2800" b="1" dirty="0">
                <a:solidFill>
                  <a:schemeClr val="bg1"/>
                </a:solidFill>
              </a:rPr>
              <a:t>           Feel free to skip it. </a:t>
            </a:r>
          </a:p>
        </p:txBody>
      </p:sp>
    </p:spTree>
    <p:extLst>
      <p:ext uri="{BB962C8B-B14F-4D97-AF65-F5344CB8AC3E}">
        <p14:creationId xmlns:p14="http://schemas.microsoft.com/office/powerpoint/2010/main" val="1356289828"/>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C6EBD-3EB1-7E70-4335-4C6CA6829CC7}"/>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44D688-D866-69A0-2FBA-EC9974BBF2C3}"/>
              </a:ext>
            </a:extLst>
          </p:cNvPr>
          <p:cNvSpPr>
            <a:spLocks noGrp="1"/>
          </p:cNvSpPr>
          <p:nvPr>
            <p:ph type="sldNum" sz="quarter" idx="12"/>
          </p:nvPr>
        </p:nvSpPr>
        <p:spPr/>
        <p:txBody>
          <a:bodyPr/>
          <a:lstStyle/>
          <a:p>
            <a:fld id="{F48A3050-3C4F-4E17-905D-E7C5B5406460}" type="slidenum">
              <a:rPr lang="en-CA" smtClean="0"/>
              <a:t>238</a:t>
            </a:fld>
            <a:endParaRPr lang="en-CA" dirty="0"/>
          </a:p>
        </p:txBody>
      </p:sp>
      <p:sp>
        <p:nvSpPr>
          <p:cNvPr id="6" name="Text Placeholder 5">
            <a:extLst>
              <a:ext uri="{FF2B5EF4-FFF2-40B4-BE49-F238E27FC236}">
                <a16:creationId xmlns:a16="http://schemas.microsoft.com/office/drawing/2014/main" id="{074CE406-C4CE-2A26-935F-982781069CEE}"/>
              </a:ext>
            </a:extLst>
          </p:cNvPr>
          <p:cNvSpPr>
            <a:spLocks noGrp="1"/>
          </p:cNvSpPr>
          <p:nvPr>
            <p:ph type="body" idx="4294967295"/>
          </p:nvPr>
        </p:nvSpPr>
        <p:spPr>
          <a:xfrm>
            <a:off x="0" y="603250"/>
            <a:ext cx="1973263" cy="565150"/>
          </a:xfrm>
        </p:spPr>
        <p:txBody>
          <a:bodyPr>
            <a:normAutofit/>
          </a:bodyPr>
          <a:lstStyle/>
          <a:p>
            <a:pPr marL="0" indent="0">
              <a:buNone/>
            </a:pPr>
            <a:r>
              <a:rPr lang="en-CA" sz="1800" b="0" dirty="0"/>
              <a:t>    </a:t>
            </a:r>
            <a:r>
              <a:rPr lang="en-CA" sz="1600" b="0" dirty="0"/>
              <a:t>CRISIS RISK</a:t>
            </a:r>
          </a:p>
        </p:txBody>
      </p:sp>
      <p:pic>
        <p:nvPicPr>
          <p:cNvPr id="5" name="Content Placeholder 4">
            <a:extLst>
              <a:ext uri="{FF2B5EF4-FFF2-40B4-BE49-F238E27FC236}">
                <a16:creationId xmlns:a16="http://schemas.microsoft.com/office/drawing/2014/main" id="{7F24AFC8-22D1-A9BF-8288-7A312D05528B}"/>
              </a:ext>
            </a:extLst>
          </p:cNvPr>
          <p:cNvPicPr>
            <a:picLocks noGrp="1" noChangeAspect="1"/>
          </p:cNvPicPr>
          <p:nvPr>
            <p:ph sz="half" idx="4294967295"/>
          </p:nvPr>
        </p:nvPicPr>
        <p:blipFill>
          <a:blip r:embed="rId2"/>
          <a:stretch>
            <a:fillRect/>
          </a:stretch>
        </p:blipFill>
        <p:spPr>
          <a:xfrm>
            <a:off x="0" y="995363"/>
            <a:ext cx="3251200" cy="1763712"/>
          </a:xfrm>
          <a:prstGeom prst="rect">
            <a:avLst/>
          </a:prstGeom>
        </p:spPr>
      </p:pic>
      <p:sp>
        <p:nvSpPr>
          <p:cNvPr id="10" name="Text Placeholder 9">
            <a:extLst>
              <a:ext uri="{FF2B5EF4-FFF2-40B4-BE49-F238E27FC236}">
                <a16:creationId xmlns:a16="http://schemas.microsoft.com/office/drawing/2014/main" id="{6845351F-4888-001D-6DA5-82D0EC979B8E}"/>
              </a:ext>
            </a:extLst>
          </p:cNvPr>
          <p:cNvSpPr>
            <a:spLocks noGrp="1"/>
          </p:cNvSpPr>
          <p:nvPr>
            <p:ph type="body" sz="quarter" idx="4294967295"/>
          </p:nvPr>
        </p:nvSpPr>
        <p:spPr>
          <a:xfrm>
            <a:off x="0" y="2870200"/>
            <a:ext cx="2905125" cy="338138"/>
          </a:xfrm>
        </p:spPr>
        <p:txBody>
          <a:bodyPr>
            <a:normAutofit/>
          </a:bodyPr>
          <a:lstStyle/>
          <a:p>
            <a:pPr marL="0" indent="0">
              <a:buNone/>
            </a:pPr>
            <a:r>
              <a:rPr lang="en-CA" sz="1600" b="0" dirty="0"/>
              <a:t>ENERGY RESERVES</a:t>
            </a:r>
          </a:p>
        </p:txBody>
      </p:sp>
      <p:sp>
        <p:nvSpPr>
          <p:cNvPr id="2" name="Title 1">
            <a:extLst>
              <a:ext uri="{FF2B5EF4-FFF2-40B4-BE49-F238E27FC236}">
                <a16:creationId xmlns:a16="http://schemas.microsoft.com/office/drawing/2014/main" id="{2FEF6F26-1EBF-7E9B-800F-0695115BEAB6}"/>
              </a:ext>
            </a:extLst>
          </p:cNvPr>
          <p:cNvSpPr>
            <a:spLocks noGrp="1"/>
          </p:cNvSpPr>
          <p:nvPr>
            <p:ph type="title" idx="4294967295"/>
          </p:nvPr>
        </p:nvSpPr>
        <p:spPr>
          <a:xfrm>
            <a:off x="0" y="-115888"/>
            <a:ext cx="7523163" cy="1000126"/>
          </a:xfrm>
        </p:spPr>
        <p:txBody>
          <a:bodyPr>
            <a:normAutofit/>
          </a:bodyPr>
          <a:lstStyle/>
          <a:p>
            <a:pPr algn="ctr"/>
            <a:r>
              <a:rPr lang="en-CA" sz="2000" dirty="0">
                <a:solidFill>
                  <a:schemeClr val="bg1"/>
                </a:solidFill>
              </a:rPr>
              <a:t>Check in regularly with your Personal dashboard                </a:t>
            </a:r>
            <a:endParaRPr lang="en-CA" sz="2000" dirty="0">
              <a:solidFill>
                <a:schemeClr val="bg1"/>
              </a:solidFill>
              <a:latin typeface="+mn-lt"/>
            </a:endParaRPr>
          </a:p>
        </p:txBody>
      </p:sp>
      <p:pic>
        <p:nvPicPr>
          <p:cNvPr id="18" name="Content Placeholder 17">
            <a:extLst>
              <a:ext uri="{FF2B5EF4-FFF2-40B4-BE49-F238E27FC236}">
                <a16:creationId xmlns:a16="http://schemas.microsoft.com/office/drawing/2014/main" id="{FA6D5AB2-0961-FF19-7989-FD37AAEEF220}"/>
              </a:ext>
            </a:extLst>
          </p:cNvPr>
          <p:cNvPicPr>
            <a:picLocks noGrp="1"/>
          </p:cNvPicPr>
          <p:nvPr>
            <p:ph sz="quarter" idx="4294967295"/>
          </p:nvPr>
        </p:nvPicPr>
        <p:blipFill>
          <a:blip r:embed="rId3" r:link="rId4">
            <a:extLst>
              <a:ext uri="{28A0092B-C50C-407E-A947-70E740481C1C}">
                <a14:useLocalDpi xmlns:a14="http://schemas.microsoft.com/office/drawing/2010/main" val="0"/>
              </a:ext>
            </a:extLst>
          </a:blip>
          <a:srcRect/>
          <a:stretch>
            <a:fillRect/>
          </a:stretch>
        </p:blipFill>
        <p:spPr bwMode="auto">
          <a:xfrm>
            <a:off x="0" y="3208338"/>
            <a:ext cx="3243263" cy="1693862"/>
          </a:xfrm>
          <a:prstGeom prst="rect">
            <a:avLst/>
          </a:prstGeom>
          <a:noFill/>
          <a:ln>
            <a:noFill/>
          </a:ln>
        </p:spPr>
      </p:pic>
      <p:pic>
        <p:nvPicPr>
          <p:cNvPr id="11" name="Picture 10" descr="A picture containing text, device, gauge, meter&#10;&#10;Description automatically generated">
            <a:extLst>
              <a:ext uri="{FF2B5EF4-FFF2-40B4-BE49-F238E27FC236}">
                <a16:creationId xmlns:a16="http://schemas.microsoft.com/office/drawing/2014/main" id="{049C1721-BD4D-2EC7-EDDC-D1F0F3E93904}"/>
              </a:ext>
            </a:extLst>
          </p:cNvPr>
          <p:cNvPicPr>
            <a:picLocks noChangeAspect="1"/>
          </p:cNvPicPr>
          <p:nvPr/>
        </p:nvPicPr>
        <p:blipFill>
          <a:blip r:embed="rId5"/>
          <a:stretch>
            <a:fillRect/>
          </a:stretch>
        </p:blipFill>
        <p:spPr>
          <a:xfrm>
            <a:off x="4186541" y="995827"/>
            <a:ext cx="3194694" cy="1763849"/>
          </a:xfrm>
          <a:prstGeom prst="rect">
            <a:avLst/>
          </a:prstGeom>
        </p:spPr>
      </p:pic>
      <p:sp>
        <p:nvSpPr>
          <p:cNvPr id="9" name="TextBox 8">
            <a:extLst>
              <a:ext uri="{FF2B5EF4-FFF2-40B4-BE49-F238E27FC236}">
                <a16:creationId xmlns:a16="http://schemas.microsoft.com/office/drawing/2014/main" id="{A6583222-4C72-FCA7-6462-926656EFF70F}"/>
              </a:ext>
            </a:extLst>
          </p:cNvPr>
          <p:cNvSpPr txBox="1"/>
          <p:nvPr/>
        </p:nvSpPr>
        <p:spPr>
          <a:xfrm>
            <a:off x="4548232" y="601875"/>
            <a:ext cx="3095536" cy="338554"/>
          </a:xfrm>
          <a:prstGeom prst="rect">
            <a:avLst/>
          </a:prstGeom>
          <a:noFill/>
        </p:spPr>
        <p:txBody>
          <a:bodyPr wrap="square">
            <a:spAutoFit/>
          </a:bodyPr>
          <a:lstStyle/>
          <a:p>
            <a:r>
              <a:rPr lang="en-CA" sz="1600" dirty="0"/>
              <a:t>WINDOW OF TOLERANCE</a:t>
            </a:r>
          </a:p>
        </p:txBody>
      </p:sp>
      <p:sp>
        <p:nvSpPr>
          <p:cNvPr id="13" name="TextBox 12">
            <a:extLst>
              <a:ext uri="{FF2B5EF4-FFF2-40B4-BE49-F238E27FC236}">
                <a16:creationId xmlns:a16="http://schemas.microsoft.com/office/drawing/2014/main" id="{8B431EE3-55A7-D5E4-CD86-EFAC85DC6461}"/>
              </a:ext>
            </a:extLst>
          </p:cNvPr>
          <p:cNvSpPr txBox="1"/>
          <p:nvPr/>
        </p:nvSpPr>
        <p:spPr>
          <a:xfrm>
            <a:off x="8808133" y="603361"/>
            <a:ext cx="2905125" cy="369332"/>
          </a:xfrm>
          <a:prstGeom prst="rect">
            <a:avLst/>
          </a:prstGeom>
          <a:noFill/>
        </p:spPr>
        <p:txBody>
          <a:bodyPr wrap="square">
            <a:spAutoFit/>
          </a:bodyPr>
          <a:lstStyle/>
          <a:p>
            <a:pPr algn="ctr"/>
            <a:endParaRPr lang="en-CA" dirty="0"/>
          </a:p>
        </p:txBody>
      </p:sp>
      <p:sp>
        <p:nvSpPr>
          <p:cNvPr id="14" name="TextBox 13">
            <a:extLst>
              <a:ext uri="{FF2B5EF4-FFF2-40B4-BE49-F238E27FC236}">
                <a16:creationId xmlns:a16="http://schemas.microsoft.com/office/drawing/2014/main" id="{9CDB325A-C21C-1F79-7300-205750DA9FDA}"/>
              </a:ext>
            </a:extLst>
          </p:cNvPr>
          <p:cNvSpPr txBox="1"/>
          <p:nvPr/>
        </p:nvSpPr>
        <p:spPr>
          <a:xfrm>
            <a:off x="7659339" y="388329"/>
            <a:ext cx="4500538" cy="7140416"/>
          </a:xfrm>
          <a:prstGeom prst="rect">
            <a:avLst/>
          </a:prstGeom>
          <a:noFill/>
        </p:spPr>
        <p:txBody>
          <a:bodyPr wrap="square">
            <a:spAutoFit/>
          </a:bodyPr>
          <a:lstStyle/>
          <a:p>
            <a:r>
              <a:rPr lang="en-CA" sz="2000" dirty="0"/>
              <a:t>Spend a few moments checking in with yourself by asking:</a:t>
            </a:r>
          </a:p>
          <a:p>
            <a:endParaRPr lang="en-CA" sz="2000" dirty="0"/>
          </a:p>
          <a:p>
            <a:r>
              <a:rPr lang="en-CA" sz="2000" dirty="0">
                <a:solidFill>
                  <a:schemeClr val="bg1"/>
                </a:solidFill>
              </a:rPr>
              <a:t>1)</a:t>
            </a:r>
            <a:r>
              <a:rPr lang="en-CA" sz="2000" dirty="0"/>
              <a:t>What is the current risk that I’ll experience a state of crisis ?</a:t>
            </a:r>
          </a:p>
          <a:p>
            <a:pPr marL="342900" indent="-342900">
              <a:buAutoNum type="alphaLcParenR"/>
            </a:pPr>
            <a:r>
              <a:rPr lang="en-CA" sz="2000" dirty="0"/>
              <a:t>Low b) Moderate c) high d) very high e) extreme</a:t>
            </a:r>
          </a:p>
          <a:p>
            <a:pPr marL="342900" indent="-342900">
              <a:buAutoNum type="alphaLcParenR"/>
            </a:pPr>
            <a:endParaRPr lang="en-CA" sz="2000" dirty="0"/>
          </a:p>
          <a:p>
            <a:r>
              <a:rPr lang="en-CA" sz="2000" dirty="0">
                <a:solidFill>
                  <a:schemeClr val="bg1"/>
                </a:solidFill>
              </a:rPr>
              <a:t>2) </a:t>
            </a:r>
            <a:r>
              <a:rPr lang="en-CA" sz="2000" dirty="0"/>
              <a:t>Am I in the window of tolerance?</a:t>
            </a:r>
          </a:p>
          <a:p>
            <a:r>
              <a:rPr lang="en-CA" sz="2000" dirty="0"/>
              <a:t>a) Yes  b) I’m a little outside c) very outside</a:t>
            </a:r>
          </a:p>
          <a:p>
            <a:endParaRPr lang="en-CA" sz="2000" dirty="0"/>
          </a:p>
          <a:p>
            <a:r>
              <a:rPr lang="en-CA" sz="2000" dirty="0">
                <a:solidFill>
                  <a:schemeClr val="bg1"/>
                </a:solidFill>
              </a:rPr>
              <a:t>3) </a:t>
            </a:r>
            <a:r>
              <a:rPr lang="en-CA" sz="2000" dirty="0"/>
              <a:t>Where is my energy tank right now?</a:t>
            </a:r>
          </a:p>
          <a:p>
            <a:pPr marL="457200" indent="-457200">
              <a:buAutoNum type="alphaLcParenR"/>
            </a:pPr>
            <a:r>
              <a:rPr lang="en-CA" sz="2000" dirty="0"/>
              <a:t>Full b) ¾ c) ½ d) near empty</a:t>
            </a:r>
          </a:p>
          <a:p>
            <a:pPr marL="457200" indent="-457200">
              <a:buAutoNum type="alphaLcParenR"/>
            </a:pPr>
            <a:endParaRPr lang="en-CA" sz="2000" dirty="0"/>
          </a:p>
          <a:p>
            <a:r>
              <a:rPr lang="en-CA" sz="2000" dirty="0">
                <a:solidFill>
                  <a:schemeClr val="bg1"/>
                </a:solidFill>
              </a:rPr>
              <a:t>4) </a:t>
            </a:r>
            <a:r>
              <a:rPr lang="en-CA" sz="2000" dirty="0"/>
              <a:t>Have I been tracking my targets using the holes diary card ? how would I rate my targets right now?</a:t>
            </a:r>
          </a:p>
          <a:p>
            <a:endParaRPr lang="en-CA" sz="2000" dirty="0"/>
          </a:p>
          <a:p>
            <a:r>
              <a:rPr lang="en-CA" sz="2000" dirty="0">
                <a:solidFill>
                  <a:schemeClr val="bg1"/>
                </a:solidFill>
              </a:rPr>
              <a:t>5) </a:t>
            </a:r>
            <a:r>
              <a:rPr lang="en-CA" sz="2000" dirty="0"/>
              <a:t>How well am I focusing on what I’m doing. (for example, the course)  </a:t>
            </a:r>
          </a:p>
          <a:p>
            <a:pPr marL="342900" indent="-342900">
              <a:buAutoNum type="alphaLcParenR"/>
            </a:pPr>
            <a:endParaRPr lang="en-CA" sz="2000" dirty="0"/>
          </a:p>
          <a:p>
            <a:endParaRPr lang="en-CA" dirty="0"/>
          </a:p>
        </p:txBody>
      </p:sp>
      <p:sp>
        <p:nvSpPr>
          <p:cNvPr id="17" name="TextBox 16">
            <a:extLst>
              <a:ext uri="{FF2B5EF4-FFF2-40B4-BE49-F238E27FC236}">
                <a16:creationId xmlns:a16="http://schemas.microsoft.com/office/drawing/2014/main" id="{4DDD3FA8-1667-E569-1EFB-DA36C0AA5F55}"/>
              </a:ext>
            </a:extLst>
          </p:cNvPr>
          <p:cNvSpPr txBox="1"/>
          <p:nvPr/>
        </p:nvSpPr>
        <p:spPr>
          <a:xfrm>
            <a:off x="4716610" y="2815074"/>
            <a:ext cx="2314327" cy="338554"/>
          </a:xfrm>
          <a:prstGeom prst="rect">
            <a:avLst/>
          </a:prstGeom>
          <a:noFill/>
        </p:spPr>
        <p:txBody>
          <a:bodyPr wrap="square">
            <a:spAutoFit/>
          </a:bodyPr>
          <a:lstStyle/>
          <a:p>
            <a:r>
              <a:rPr lang="en-US" sz="1600" dirty="0"/>
              <a:t>R</a:t>
            </a:r>
            <a:r>
              <a:rPr lang="en-CA" sz="1600" dirty="0"/>
              <a:t>ATING MY TARGETS</a:t>
            </a:r>
          </a:p>
        </p:txBody>
      </p:sp>
      <p:pic>
        <p:nvPicPr>
          <p:cNvPr id="3" name="Picture 2">
            <a:extLst>
              <a:ext uri="{FF2B5EF4-FFF2-40B4-BE49-F238E27FC236}">
                <a16:creationId xmlns:a16="http://schemas.microsoft.com/office/drawing/2014/main" id="{DF07EBE1-E2A9-EF49-D59E-EBF5C0FED5FA}"/>
              </a:ext>
            </a:extLst>
          </p:cNvPr>
          <p:cNvPicPr/>
          <p:nvPr/>
        </p:nvPicPr>
        <p:blipFill>
          <a:blip r:embed="rId6" r:link="rId7">
            <a:extLst>
              <a:ext uri="{28A0092B-C50C-407E-A947-70E740481C1C}">
                <a14:useLocalDpi xmlns:a14="http://schemas.microsoft.com/office/drawing/2010/main" val="0"/>
              </a:ext>
            </a:extLst>
          </a:blip>
          <a:stretch>
            <a:fillRect/>
          </a:stretch>
        </p:blipFill>
        <p:spPr bwMode="auto">
          <a:xfrm>
            <a:off x="4186541" y="3196486"/>
            <a:ext cx="3250721" cy="1692955"/>
          </a:xfrm>
          <a:prstGeom prst="rect">
            <a:avLst/>
          </a:prstGeom>
          <a:noFill/>
        </p:spPr>
      </p:pic>
      <p:pic>
        <p:nvPicPr>
          <p:cNvPr id="7" name="Picture 6">
            <a:extLst>
              <a:ext uri="{FF2B5EF4-FFF2-40B4-BE49-F238E27FC236}">
                <a16:creationId xmlns:a16="http://schemas.microsoft.com/office/drawing/2014/main" id="{93A84594-DE6B-C97A-1D93-616A4BDC668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2381" y="5338324"/>
            <a:ext cx="3281507" cy="1478357"/>
          </a:xfrm>
          <a:prstGeom prst="rect">
            <a:avLst/>
          </a:prstGeom>
        </p:spPr>
      </p:pic>
      <p:sp>
        <p:nvSpPr>
          <p:cNvPr id="12" name="TextBox 11">
            <a:extLst>
              <a:ext uri="{FF2B5EF4-FFF2-40B4-BE49-F238E27FC236}">
                <a16:creationId xmlns:a16="http://schemas.microsoft.com/office/drawing/2014/main" id="{B1FFA078-9305-3307-8633-3F6A68347C26}"/>
              </a:ext>
            </a:extLst>
          </p:cNvPr>
          <p:cNvSpPr txBox="1"/>
          <p:nvPr/>
        </p:nvSpPr>
        <p:spPr>
          <a:xfrm>
            <a:off x="3103606" y="4981065"/>
            <a:ext cx="2514600" cy="338554"/>
          </a:xfrm>
          <a:prstGeom prst="rect">
            <a:avLst/>
          </a:prstGeom>
          <a:noFill/>
        </p:spPr>
        <p:txBody>
          <a:bodyPr wrap="square">
            <a:spAutoFit/>
          </a:bodyPr>
          <a:lstStyle/>
          <a:p>
            <a:r>
              <a:rPr lang="en-US" sz="1600" dirty="0"/>
              <a:t>ATTENTION METER</a:t>
            </a:r>
            <a:endParaRPr lang="en-CA" sz="1600" dirty="0"/>
          </a:p>
        </p:txBody>
      </p:sp>
      <p:sp>
        <p:nvSpPr>
          <p:cNvPr id="16" name="TextBox 15">
            <a:extLst>
              <a:ext uri="{FF2B5EF4-FFF2-40B4-BE49-F238E27FC236}">
                <a16:creationId xmlns:a16="http://schemas.microsoft.com/office/drawing/2014/main" id="{AFFD5654-6B38-2D7A-F59A-45AF2455FD32}"/>
              </a:ext>
            </a:extLst>
          </p:cNvPr>
          <p:cNvSpPr txBox="1"/>
          <p:nvPr/>
        </p:nvSpPr>
        <p:spPr>
          <a:xfrm>
            <a:off x="2885687" y="5347889"/>
            <a:ext cx="613307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 attention I’m paying</a:t>
            </a:r>
            <a:endParaRPr lang="en-CA" dirty="0">
              <a:solidFill>
                <a:schemeClr val="bg1"/>
              </a:solidFill>
            </a:endParaRPr>
          </a:p>
        </p:txBody>
      </p:sp>
      <p:sp>
        <p:nvSpPr>
          <p:cNvPr id="20" name="TextBox 19">
            <a:extLst>
              <a:ext uri="{FF2B5EF4-FFF2-40B4-BE49-F238E27FC236}">
                <a16:creationId xmlns:a16="http://schemas.microsoft.com/office/drawing/2014/main" id="{76FDC146-DAAB-98C4-4D9A-E1B6D991ADF8}"/>
              </a:ext>
            </a:extLst>
          </p:cNvPr>
          <p:cNvSpPr txBox="1"/>
          <p:nvPr/>
        </p:nvSpPr>
        <p:spPr>
          <a:xfrm>
            <a:off x="2959444" y="6399473"/>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100</a:t>
            </a:r>
            <a:endParaRPr lang="en-CA" dirty="0"/>
          </a:p>
        </p:txBody>
      </p:sp>
      <p:sp>
        <p:nvSpPr>
          <p:cNvPr id="22" name="TextBox 21">
            <a:extLst>
              <a:ext uri="{FF2B5EF4-FFF2-40B4-BE49-F238E27FC236}">
                <a16:creationId xmlns:a16="http://schemas.microsoft.com/office/drawing/2014/main" id="{415BAB8A-5833-4EA5-A801-94262AB2CE51}"/>
              </a:ext>
            </a:extLst>
          </p:cNvPr>
          <p:cNvSpPr txBox="1"/>
          <p:nvPr/>
        </p:nvSpPr>
        <p:spPr>
          <a:xfrm>
            <a:off x="4862384" y="6422854"/>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0</a:t>
            </a:r>
            <a:endParaRPr lang="en-CA" dirty="0"/>
          </a:p>
        </p:txBody>
      </p:sp>
    </p:spTree>
    <p:extLst>
      <p:ext uri="{BB962C8B-B14F-4D97-AF65-F5344CB8AC3E}">
        <p14:creationId xmlns:p14="http://schemas.microsoft.com/office/powerpoint/2010/main" val="2961588345"/>
      </p:ext>
    </p:extLst>
  </p:cSld>
  <p:clrMapOvr>
    <a:masterClrMapping/>
  </p:clrMapOvr>
  <mc:AlternateContent xmlns:mc="http://schemas.openxmlformats.org/markup-compatibility/2006" xmlns:p14="http://schemas.microsoft.com/office/powerpoint/2010/main">
    <mc:Choice Requires="p14">
      <p:transition spd="med" p14:dur="700" advTm="87897">
        <p:fade/>
      </p:transition>
    </mc:Choice>
    <mc:Fallback xmlns="">
      <p:transition spd="med" advTm="8789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02DFED-5CE5-4E9A-3FDD-4D8BB7117C7F}"/>
              </a:ext>
            </a:extLst>
          </p:cNvPr>
          <p:cNvSpPr txBox="1"/>
          <p:nvPr/>
        </p:nvSpPr>
        <p:spPr>
          <a:xfrm>
            <a:off x="554804" y="126124"/>
            <a:ext cx="12099533" cy="470578"/>
          </a:xfrm>
          <a:prstGeom prst="rect">
            <a:avLst/>
          </a:prstGeom>
          <a:noFill/>
        </p:spPr>
        <p:txBody>
          <a:bodyPr wrap="square">
            <a:spAutoFit/>
          </a:bodyPr>
          <a:lstStyle/>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5-MINUTE MINDFULNESS: APPRECIATING OUR OVERWORKED MANAGERS</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49B820B1-6F19-3B93-00BE-907E916D9741}"/>
              </a:ext>
            </a:extLst>
          </p:cNvPr>
          <p:cNvSpPr txBox="1"/>
          <p:nvPr/>
        </p:nvSpPr>
        <p:spPr>
          <a:xfrm>
            <a:off x="202058" y="740540"/>
            <a:ext cx="12020764" cy="5847435"/>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Let’s begin by just arriving…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Allowing the body to settle into the chair…</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Feet on the ground…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Hands resting comfortably…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gently bringing your attention to the breath…</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changing it…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noticing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as you sit here, I’d like to invite a shift in perspective…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Instead of trying to calm yourself…</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Instead of trying to fix anything…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becoming curious about what is already here…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gently ask inside: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 part of me has been working hard lately… trying to keep things under control?”</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40766576"/>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840062-A7D6-097E-7CF5-66C6103CD65F}"/>
              </a:ext>
            </a:extLst>
          </p:cNvPr>
          <p:cNvSpPr txBox="1"/>
          <p:nvPr/>
        </p:nvSpPr>
        <p:spPr>
          <a:xfrm>
            <a:off x="133564" y="81967"/>
            <a:ext cx="12192000" cy="6839116"/>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have to search too hard…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Often, something will present itself…</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might be a part that plans…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 worries…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 analyzes…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 keeps you going…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 tries to get things “just right”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When you notice one of these parts…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if you can bring your attention toward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merging with it…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noticing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Almost as if you’re sitting beside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very gently, see if you can sense: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 is this part trying to do for me?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 is it afraid would happen if it didn’t work so hard?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07273543"/>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626B90-3185-BC50-0A96-ECEBADFF51DB}"/>
              </a:ext>
            </a:extLst>
          </p:cNvPr>
          <p:cNvSpPr txBox="1"/>
          <p:nvPr/>
        </p:nvSpPr>
        <p:spPr>
          <a:xfrm>
            <a:off x="0" y="-95000"/>
            <a:ext cx="13192018" cy="7238072"/>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 the answer come…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from thinking…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from sensing…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see if it’s possible to feel a bit of appreciation…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part may be exhausting…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may feel rigid…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critical…</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underneath all of that…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is trying to help…</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if you can say to it, silently: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 see how hard you’re working.”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“Thank you for trying to protect me.”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just notice what happens…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 need to force anything…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might also gently let it know:</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have to do this alone.”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49565900"/>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9518A3-204A-8A84-E22E-CA183B71E7C3}"/>
              </a:ext>
            </a:extLst>
          </p:cNvPr>
          <p:cNvSpPr txBox="1"/>
          <p:nvPr/>
        </p:nvSpPr>
        <p:spPr>
          <a:xfrm>
            <a:off x="71919" y="-138740"/>
            <a:ext cx="9074649" cy="7135480"/>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if it’s willing…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Invite it to soften just a little…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Even 5%…</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to disappear…</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to ease…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take a breath…</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sense yourself here…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As the one who is noticing…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Spacious enough to hold this part…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others…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before we finish, just notice: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 is it like…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To relate to this part with appreciation…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Instead of pressure?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when you’re ready…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Gently bring your attention back to the room…</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Opening your eyes if they were closed…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81515584"/>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0C210-5081-34A6-CA96-180E370E807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1517AFF-465A-6110-4978-FC9340751A4B}"/>
              </a:ext>
            </a:extLst>
          </p:cNvPr>
          <p:cNvSpPr txBox="1"/>
          <p:nvPr/>
        </p:nvSpPr>
        <p:spPr>
          <a:xfrm>
            <a:off x="216966" y="579358"/>
            <a:ext cx="4520631" cy="7017306"/>
          </a:xfrm>
          <a:prstGeom prst="rect">
            <a:avLst/>
          </a:prstGeom>
          <a:noFill/>
        </p:spPr>
        <p:txBody>
          <a:bodyPr wrap="square">
            <a:spAutoFit/>
          </a:bodyPr>
          <a:lstStyle/>
          <a:p>
            <a:r>
              <a:rPr lang="en-US" sz="2400" dirty="0">
                <a:latin typeface="Corbel" panose="020B0503020204020204" pitchFamily="34" charset="0"/>
              </a:rPr>
              <a:t>Week 1- October 1</a:t>
            </a:r>
          </a:p>
          <a:p>
            <a:r>
              <a:rPr lang="en-US" sz="2400" dirty="0">
                <a:latin typeface="Corbel" panose="020B0503020204020204" pitchFamily="34" charset="0"/>
              </a:rPr>
              <a:t>Week 2- October 8</a:t>
            </a:r>
          </a:p>
          <a:p>
            <a:r>
              <a:rPr lang="en-US" sz="2400" dirty="0">
                <a:latin typeface="Corbel" panose="020B0503020204020204" pitchFamily="34" charset="0"/>
              </a:rPr>
              <a:t>Week 3- October 15</a:t>
            </a:r>
          </a:p>
          <a:p>
            <a:r>
              <a:rPr lang="en-US" sz="2400" dirty="0">
                <a:latin typeface="Corbel" panose="020B0503020204020204" pitchFamily="34" charset="0"/>
              </a:rPr>
              <a:t>Week 4- October 22</a:t>
            </a:r>
          </a:p>
          <a:p>
            <a:r>
              <a:rPr lang="en-US" sz="2400" dirty="0">
                <a:latin typeface="Corbel" panose="020B0503020204020204" pitchFamily="34" charset="0"/>
              </a:rPr>
              <a:t>Week 5- October 29</a:t>
            </a:r>
          </a:p>
          <a:p>
            <a:r>
              <a:rPr lang="en-US" sz="2400" dirty="0">
                <a:latin typeface="Corbel" panose="020B0503020204020204" pitchFamily="34" charset="0"/>
              </a:rPr>
              <a:t>Week 6- November 5</a:t>
            </a:r>
          </a:p>
          <a:p>
            <a:r>
              <a:rPr lang="en-US" sz="2400" dirty="0">
                <a:latin typeface="Corbel" panose="020B0503020204020204" pitchFamily="34" charset="0"/>
              </a:rPr>
              <a:t>Week 7- November 12</a:t>
            </a:r>
          </a:p>
          <a:p>
            <a:r>
              <a:rPr lang="en-US" sz="2400" dirty="0">
                <a:latin typeface="Corbel" panose="020B0503020204020204" pitchFamily="34" charset="0"/>
              </a:rPr>
              <a:t>Week 8- November 19</a:t>
            </a:r>
          </a:p>
          <a:p>
            <a:r>
              <a:rPr lang="en-US" sz="2400" dirty="0">
                <a:latin typeface="Corbel" panose="020B0503020204020204" pitchFamily="34" charset="0"/>
              </a:rPr>
              <a:t>Week 9- November 26</a:t>
            </a:r>
          </a:p>
          <a:p>
            <a:r>
              <a:rPr lang="en-US" sz="2400" dirty="0">
                <a:latin typeface="Corbel" panose="020B0503020204020204" pitchFamily="34" charset="0"/>
              </a:rPr>
              <a:t>Week 10- December 3</a:t>
            </a:r>
          </a:p>
          <a:p>
            <a:r>
              <a:rPr lang="en-US" sz="2400" dirty="0">
                <a:latin typeface="Corbel" panose="020B0503020204020204" pitchFamily="34" charset="0"/>
              </a:rPr>
              <a:t>Week 11- December 10</a:t>
            </a:r>
          </a:p>
          <a:p>
            <a:r>
              <a:rPr lang="en-US" sz="2400" dirty="0">
                <a:latin typeface="Corbel" panose="020B0503020204020204" pitchFamily="34" charset="0"/>
              </a:rPr>
              <a:t>Week 12- December 17 </a:t>
            </a:r>
          </a:p>
          <a:p>
            <a:r>
              <a:rPr lang="en-US" sz="2400" dirty="0">
                <a:latin typeface="Corbel" panose="020B0503020204020204" pitchFamily="34" charset="0"/>
              </a:rPr>
              <a:t>December 24 and 31</a:t>
            </a:r>
          </a:p>
          <a:p>
            <a:r>
              <a:rPr lang="en-US" sz="2400" dirty="0">
                <a:latin typeface="Corbel" panose="020B0503020204020204" pitchFamily="34" charset="0"/>
              </a:rPr>
              <a:t>Week 13- January 7</a:t>
            </a:r>
          </a:p>
          <a:p>
            <a:r>
              <a:rPr lang="en-US" sz="2400" dirty="0">
                <a:latin typeface="Corbel" panose="020B0503020204020204" pitchFamily="34" charset="0"/>
              </a:rPr>
              <a:t>Week 14- January 14</a:t>
            </a:r>
          </a:p>
          <a:p>
            <a:r>
              <a:rPr lang="en-US" sz="2400" dirty="0">
                <a:latin typeface="Corbel" panose="020B0503020204020204" pitchFamily="34" charset="0"/>
              </a:rPr>
              <a:t>Week 15- January 21</a:t>
            </a:r>
          </a:p>
          <a:p>
            <a:r>
              <a:rPr lang="en-US" sz="2400" dirty="0">
                <a:latin typeface="Corbel" panose="020B0503020204020204" pitchFamily="34" charset="0"/>
              </a:rPr>
              <a:t>Week 16- January 28</a:t>
            </a:r>
          </a:p>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F2F5E638-574A-BC9B-A88D-C098360F7AD0}"/>
              </a:ext>
            </a:extLst>
          </p:cNvPr>
          <p:cNvSpPr txBox="1"/>
          <p:nvPr/>
        </p:nvSpPr>
        <p:spPr>
          <a:xfrm>
            <a:off x="3860305" y="579358"/>
            <a:ext cx="4279815" cy="6924973"/>
          </a:xfrm>
          <a:prstGeom prst="rect">
            <a:avLst/>
          </a:prstGeom>
          <a:noFill/>
        </p:spPr>
        <p:txBody>
          <a:bodyPr wrap="square">
            <a:spAutoFit/>
          </a:bodyPr>
          <a:lstStyle/>
          <a:p>
            <a:r>
              <a:rPr lang="en-US" sz="2400" dirty="0">
                <a:latin typeface="Corbel" panose="020B0503020204020204" pitchFamily="34" charset="0"/>
              </a:rPr>
              <a:t>Week 17- February 4</a:t>
            </a:r>
          </a:p>
          <a:p>
            <a:r>
              <a:rPr lang="en-US" sz="2400" dirty="0">
                <a:latin typeface="Corbel" panose="020B0503020204020204" pitchFamily="34" charset="0"/>
              </a:rPr>
              <a:t>Week 18- February 11</a:t>
            </a:r>
          </a:p>
          <a:p>
            <a:r>
              <a:rPr lang="en-US" sz="2400" dirty="0">
                <a:latin typeface="Corbel" panose="020B0503020204020204" pitchFamily="34" charset="0"/>
              </a:rPr>
              <a:t>Week 19- February 18</a:t>
            </a:r>
          </a:p>
          <a:p>
            <a:r>
              <a:rPr lang="en-US" sz="2400" dirty="0">
                <a:latin typeface="Corbel" panose="020B0503020204020204" pitchFamily="34" charset="0"/>
              </a:rPr>
              <a:t>Week 20- February 25</a:t>
            </a:r>
          </a:p>
          <a:p>
            <a:r>
              <a:rPr lang="en-US" sz="2400" dirty="0">
                <a:latin typeface="Corbel" panose="020B0503020204020204" pitchFamily="34" charset="0"/>
              </a:rPr>
              <a:t>Week 21- March 4</a:t>
            </a:r>
          </a:p>
          <a:p>
            <a:r>
              <a:rPr lang="en-US" sz="2400" dirty="0">
                <a:latin typeface="Corbel" panose="020B0503020204020204" pitchFamily="34" charset="0"/>
              </a:rPr>
              <a:t>March 11 and 18 no course</a:t>
            </a:r>
          </a:p>
          <a:p>
            <a:r>
              <a:rPr lang="en-US" sz="2400" dirty="0">
                <a:latin typeface="Corbel" panose="020B0503020204020204" pitchFamily="34" charset="0"/>
              </a:rPr>
              <a:t>Week 22- March 25</a:t>
            </a:r>
          </a:p>
          <a:p>
            <a:r>
              <a:rPr lang="en-US" sz="2400" dirty="0">
                <a:latin typeface="Corbel" panose="020B0503020204020204" pitchFamily="34" charset="0"/>
              </a:rPr>
              <a:t>Week 23- April 1</a:t>
            </a:r>
          </a:p>
          <a:p>
            <a:r>
              <a:rPr lang="en-US" sz="2400" dirty="0">
                <a:latin typeface="Corbel" panose="020B0503020204020204" pitchFamily="34" charset="0"/>
              </a:rPr>
              <a:t>Week 24- April 8- Parlour*</a:t>
            </a:r>
          </a:p>
          <a:p>
            <a:r>
              <a:rPr lang="en-US" sz="2400" dirty="0">
                <a:solidFill>
                  <a:schemeClr val="bg1"/>
                </a:solidFill>
                <a:latin typeface="Corbel" panose="020B0503020204020204" pitchFamily="34" charset="0"/>
              </a:rPr>
              <a:t>Week 25- April 15</a:t>
            </a:r>
          </a:p>
          <a:p>
            <a:r>
              <a:rPr lang="en-US" sz="2400" dirty="0">
                <a:latin typeface="Corbel" panose="020B0503020204020204" pitchFamily="34" charset="0"/>
              </a:rPr>
              <a:t>Week 26- April 22- </a:t>
            </a:r>
            <a:r>
              <a:rPr lang="en-US" sz="2400" dirty="0">
                <a:solidFill>
                  <a:srgbClr val="FFC000"/>
                </a:solidFill>
                <a:latin typeface="Corbel" panose="020B0503020204020204" pitchFamily="34" charset="0"/>
              </a:rPr>
              <a:t>Parlour*</a:t>
            </a:r>
          </a:p>
          <a:p>
            <a:r>
              <a:rPr lang="en-US" sz="2400" dirty="0">
                <a:latin typeface="Corbel" panose="020B0503020204020204" pitchFamily="34" charset="0"/>
              </a:rPr>
              <a:t>Week 27- April 29</a:t>
            </a:r>
          </a:p>
          <a:p>
            <a:r>
              <a:rPr lang="en-US" sz="2400" dirty="0">
                <a:latin typeface="Corbel" panose="020B0503020204020204" pitchFamily="34" charset="0"/>
              </a:rPr>
              <a:t>Week 28- May 6</a:t>
            </a:r>
          </a:p>
          <a:p>
            <a:r>
              <a:rPr lang="en-US" sz="2400" dirty="0">
                <a:latin typeface="Corbel" panose="020B0503020204020204" pitchFamily="34" charset="0"/>
              </a:rPr>
              <a:t>Week 29- May 13</a:t>
            </a:r>
          </a:p>
          <a:p>
            <a:r>
              <a:rPr lang="en-US" sz="2400" dirty="0">
                <a:latin typeface="Corbel" panose="020B0503020204020204" pitchFamily="34" charset="0"/>
              </a:rPr>
              <a:t>Week 30- May 20- 9am to 1pm</a:t>
            </a:r>
          </a:p>
          <a:p>
            <a:r>
              <a:rPr lang="en-US" sz="2400" dirty="0">
                <a:latin typeface="Corbel" panose="020B0503020204020204" pitchFamily="34" charset="0"/>
              </a:rPr>
              <a:t>Week 31- May 27</a:t>
            </a:r>
          </a:p>
          <a:p>
            <a:r>
              <a:rPr lang="en-US" sz="2400" dirty="0">
                <a:latin typeface="Corbel" panose="020B0503020204020204" pitchFamily="34" charset="0"/>
              </a:rPr>
              <a:t>Week 32- June 3</a:t>
            </a: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093DA690-DB5E-AC96-BD44-A8F363D79323}"/>
              </a:ext>
            </a:extLst>
          </p:cNvPr>
          <p:cNvSpPr txBox="1"/>
          <p:nvPr/>
        </p:nvSpPr>
        <p:spPr>
          <a:xfrm>
            <a:off x="1677587" y="0"/>
            <a:ext cx="9221836" cy="707886"/>
          </a:xfrm>
          <a:prstGeom prst="rect">
            <a:avLst/>
          </a:prstGeom>
          <a:noFill/>
        </p:spPr>
        <p:txBody>
          <a:bodyPr wrap="square">
            <a:spAutoFit/>
          </a:bodyPr>
          <a:lstStyle/>
          <a:p>
            <a:r>
              <a:rPr lang="en-US" sz="4000" dirty="0">
                <a:solidFill>
                  <a:schemeClr val="bg1"/>
                </a:solidFill>
                <a:latin typeface="Corbel" panose="020B0503020204020204" pitchFamily="34" charset="0"/>
              </a:rPr>
              <a:t>SIMPLE COURSE SCHEDULE 2025-26</a:t>
            </a:r>
          </a:p>
        </p:txBody>
      </p:sp>
      <p:sp>
        <p:nvSpPr>
          <p:cNvPr id="2" name="Slide Number Placeholder 1">
            <a:extLst>
              <a:ext uri="{FF2B5EF4-FFF2-40B4-BE49-F238E27FC236}">
                <a16:creationId xmlns:a16="http://schemas.microsoft.com/office/drawing/2014/main" id="{65D0E014-79CA-45B2-A257-1998BAB995C8}"/>
              </a:ext>
            </a:extLst>
          </p:cNvPr>
          <p:cNvSpPr>
            <a:spLocks noGrp="1"/>
          </p:cNvSpPr>
          <p:nvPr>
            <p:ph type="sldNum" sz="quarter" idx="12"/>
          </p:nvPr>
        </p:nvSpPr>
        <p:spPr/>
        <p:txBody>
          <a:bodyPr/>
          <a:lstStyle/>
          <a:p>
            <a:fld id="{5B621ED0-B45F-441E-93E9-023E2B55C8A5}" type="slidenum">
              <a:rPr lang="en-CA" smtClean="0"/>
              <a:t>243</a:t>
            </a:fld>
            <a:endParaRPr lang="en-CA" dirty="0"/>
          </a:p>
        </p:txBody>
      </p:sp>
      <p:sp>
        <p:nvSpPr>
          <p:cNvPr id="6" name="TextBox 5">
            <a:extLst>
              <a:ext uri="{FF2B5EF4-FFF2-40B4-BE49-F238E27FC236}">
                <a16:creationId xmlns:a16="http://schemas.microsoft.com/office/drawing/2014/main" id="{E4432AF5-F50F-E54D-9C7A-B32859583A39}"/>
              </a:ext>
            </a:extLst>
          </p:cNvPr>
          <p:cNvSpPr txBox="1"/>
          <p:nvPr/>
        </p:nvSpPr>
        <p:spPr>
          <a:xfrm>
            <a:off x="7741874" y="641384"/>
            <a:ext cx="3334007" cy="461665"/>
          </a:xfrm>
          <a:prstGeom prst="rect">
            <a:avLst/>
          </a:prstGeom>
          <a:noFill/>
        </p:spPr>
        <p:txBody>
          <a:bodyPr wrap="square">
            <a:spAutoFit/>
          </a:bodyPr>
          <a:lstStyle/>
          <a:p>
            <a:r>
              <a:rPr lang="en-US" sz="2400" dirty="0">
                <a:latin typeface="Corbel" panose="020B0503020204020204" pitchFamily="34" charset="0"/>
              </a:rPr>
              <a:t>Week 33- June 10 pilot</a:t>
            </a:r>
          </a:p>
        </p:txBody>
      </p:sp>
      <p:sp>
        <p:nvSpPr>
          <p:cNvPr id="9" name="TextBox 8">
            <a:extLst>
              <a:ext uri="{FF2B5EF4-FFF2-40B4-BE49-F238E27FC236}">
                <a16:creationId xmlns:a16="http://schemas.microsoft.com/office/drawing/2014/main" id="{1513AF83-5B25-2514-7D89-0BCAE6AA63D6}"/>
              </a:ext>
            </a:extLst>
          </p:cNvPr>
          <p:cNvSpPr txBox="1"/>
          <p:nvPr/>
        </p:nvSpPr>
        <p:spPr>
          <a:xfrm>
            <a:off x="7922028" y="1877201"/>
            <a:ext cx="4269972" cy="2800767"/>
          </a:xfrm>
          <a:prstGeom prst="rect">
            <a:avLst/>
          </a:prstGeom>
          <a:noFill/>
        </p:spPr>
        <p:txBody>
          <a:bodyPr wrap="square">
            <a:spAutoFit/>
          </a:bodyPr>
          <a:lstStyle/>
          <a:p>
            <a:r>
              <a:rPr lang="en-CA" sz="2200" dirty="0">
                <a:solidFill>
                  <a:srgbClr val="FFC000"/>
                </a:solidFill>
                <a:latin typeface="Arial" panose="020B0604020202020204" pitchFamily="34" charset="0"/>
                <a:cs typeface="Arial" panose="020B0604020202020204" pitchFamily="34" charset="0"/>
              </a:rPr>
              <a:t>*</a:t>
            </a:r>
            <a:r>
              <a:rPr lang="en-CA" sz="2200" dirty="0">
                <a:latin typeface="Arial" panose="020B0604020202020204" pitchFamily="34" charset="0"/>
                <a:cs typeface="Arial" panose="020B0604020202020204" pitchFamily="34" charset="0"/>
              </a:rPr>
              <a:t> For the in-person participants only: Next week </a:t>
            </a:r>
            <a:r>
              <a:rPr lang="en-CA" sz="2200" dirty="0">
                <a:solidFill>
                  <a:schemeClr val="bg1"/>
                </a:solidFill>
                <a:latin typeface="Arial" panose="020B0604020202020204" pitchFamily="34" charset="0"/>
                <a:cs typeface="Arial" panose="020B0604020202020204" pitchFamily="34" charset="0"/>
              </a:rPr>
              <a:t>April 22 </a:t>
            </a:r>
            <a:r>
              <a:rPr lang="en-CA" sz="2200" dirty="0">
                <a:latin typeface="Arial" panose="020B0604020202020204" pitchFamily="34" charset="0"/>
                <a:cs typeface="Arial" panose="020B0604020202020204" pitchFamily="34" charset="0"/>
              </a:rPr>
              <a:t>the Kiwanis festival will again be using the front of the church where we usually meet so we’ll be meeting in the parlour.(enter the building from the back where the parking lot is.) </a:t>
            </a:r>
          </a:p>
        </p:txBody>
      </p:sp>
    </p:spTree>
    <p:extLst>
      <p:ext uri="{BB962C8B-B14F-4D97-AF65-F5344CB8AC3E}">
        <p14:creationId xmlns:p14="http://schemas.microsoft.com/office/powerpoint/2010/main" val="2792920181"/>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5F6C17-936A-290E-44E2-C1E7E6AC2ED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5FC7EA-4D46-E633-F09C-AE572EFA4B37}"/>
              </a:ext>
            </a:extLst>
          </p:cNvPr>
          <p:cNvSpPr txBox="1"/>
          <p:nvPr/>
        </p:nvSpPr>
        <p:spPr>
          <a:xfrm>
            <a:off x="1225466" y="70021"/>
            <a:ext cx="9433461" cy="646331"/>
          </a:xfrm>
          <a:prstGeom prst="rect">
            <a:avLst/>
          </a:prstGeom>
          <a:noFill/>
        </p:spPr>
        <p:txBody>
          <a:bodyPr wrap="square">
            <a:spAutoFit/>
          </a:bodyPr>
          <a:lstStyle/>
          <a:p>
            <a:pPr algn="ctr"/>
            <a:r>
              <a:rPr lang="en-US" sz="3600" dirty="0">
                <a:solidFill>
                  <a:schemeClr val="bg1"/>
                </a:solidFill>
              </a:rPr>
              <a:t>PRACTICE SESSIONS SCHEDULE</a:t>
            </a:r>
            <a:endParaRPr lang="en-CA" sz="3600" dirty="0">
              <a:solidFill>
                <a:schemeClr val="bg1"/>
              </a:solidFill>
            </a:endParaRPr>
          </a:p>
        </p:txBody>
      </p:sp>
      <p:sp>
        <p:nvSpPr>
          <p:cNvPr id="5" name="TextBox 4">
            <a:extLst>
              <a:ext uri="{FF2B5EF4-FFF2-40B4-BE49-F238E27FC236}">
                <a16:creationId xmlns:a16="http://schemas.microsoft.com/office/drawing/2014/main" id="{5F29C728-CEA7-C5A8-51D9-8EBD52D72674}"/>
              </a:ext>
            </a:extLst>
          </p:cNvPr>
          <p:cNvSpPr txBox="1"/>
          <p:nvPr/>
        </p:nvSpPr>
        <p:spPr>
          <a:xfrm>
            <a:off x="322612" y="716352"/>
            <a:ext cx="11869388" cy="4154984"/>
          </a:xfrm>
          <a:prstGeom prst="rect">
            <a:avLst/>
          </a:prstGeom>
          <a:noFill/>
        </p:spPr>
        <p:txBody>
          <a:bodyPr wrap="square">
            <a:spAutoFit/>
          </a:bodyPr>
          <a:lstStyle/>
          <a:p>
            <a:r>
              <a:rPr lang="en-US" dirty="0">
                <a:solidFill>
                  <a:schemeClr val="bg1"/>
                </a:solidFill>
              </a:rPr>
              <a:t>   </a:t>
            </a:r>
            <a:r>
              <a:rPr lang="en-US" dirty="0"/>
              <a:t>         practice                                             </a:t>
            </a:r>
          </a:p>
          <a:p>
            <a:endParaRPr lang="en-US" sz="2000" dirty="0">
              <a:solidFill>
                <a:srgbClr val="FFC000"/>
              </a:solidFill>
            </a:endParaRPr>
          </a:p>
          <a:p>
            <a:endParaRPr lang="en-US" dirty="0"/>
          </a:p>
          <a:p>
            <a:endParaRPr lang="en-US" dirty="0">
              <a:solidFill>
                <a:srgbClr val="FFC000"/>
              </a:solidFill>
            </a:endParaRPr>
          </a:p>
          <a:p>
            <a:r>
              <a:rPr lang="en-US" sz="2800" dirty="0">
                <a:solidFill>
                  <a:srgbClr val="FFC000"/>
                </a:solidFill>
              </a:rPr>
              <a:t>7. Today April 15  practice  Part 2 p. 65-99 of the IFS workbook with Elaine S.</a:t>
            </a:r>
          </a:p>
          <a:p>
            <a:endParaRPr lang="en-US" dirty="0"/>
          </a:p>
          <a:p>
            <a:r>
              <a:rPr lang="en-US" dirty="0">
                <a:solidFill>
                  <a:srgbClr val="FFC000"/>
                </a:solidFill>
              </a:rPr>
              <a:t>8. Week 26 April 22               April 15, 1:30               Part 3 p. 103-137                                 Dinko T.</a:t>
            </a:r>
          </a:p>
          <a:p>
            <a:endParaRPr lang="en-US" dirty="0"/>
          </a:p>
          <a:p>
            <a:r>
              <a:rPr lang="en-US" dirty="0"/>
              <a:t>9.Week 27 April 29                April 22, 1:30               </a:t>
            </a:r>
            <a:r>
              <a:rPr lang="en-US" dirty="0">
                <a:solidFill>
                  <a:schemeClr val="bg1"/>
                </a:solidFill>
              </a:rPr>
              <a:t>Part 4 p. 141-175                                </a:t>
            </a:r>
            <a:r>
              <a:rPr lang="en-US" dirty="0"/>
              <a:t>Carolynn</a:t>
            </a:r>
          </a:p>
          <a:p>
            <a:endParaRPr lang="en-US" dirty="0"/>
          </a:p>
          <a:p>
            <a:r>
              <a:rPr lang="en-US" dirty="0"/>
              <a:t>10. Week 28 May 6                April 29, 1:30              </a:t>
            </a:r>
            <a:r>
              <a:rPr lang="en-US" dirty="0">
                <a:solidFill>
                  <a:schemeClr val="bg1"/>
                </a:solidFill>
              </a:rPr>
              <a:t>Part 5 p. 179-207                                  </a:t>
            </a:r>
            <a:r>
              <a:rPr lang="en-US" dirty="0"/>
              <a:t>Meaghan                                   </a:t>
            </a:r>
          </a:p>
          <a:p>
            <a:endParaRPr lang="en-US" dirty="0"/>
          </a:p>
          <a:p>
            <a:r>
              <a:rPr lang="en-US" dirty="0"/>
              <a:t>11.Week 29 May 13*            April 22, 3 pm               </a:t>
            </a:r>
            <a:r>
              <a:rPr lang="en-US" dirty="0">
                <a:solidFill>
                  <a:schemeClr val="bg1"/>
                </a:solidFill>
              </a:rPr>
              <a:t>Wise mind remediation                    </a:t>
            </a:r>
            <a:r>
              <a:rPr lang="en-US" dirty="0"/>
              <a:t>Rob T.                                                                                </a:t>
            </a:r>
          </a:p>
          <a:p>
            <a:pPr algn="ctr"/>
            <a:endParaRPr lang="en-CA" sz="1800" dirty="0">
              <a:solidFill>
                <a:schemeClr val="bg1"/>
              </a:solidFill>
            </a:endParaRPr>
          </a:p>
        </p:txBody>
      </p:sp>
      <p:sp>
        <p:nvSpPr>
          <p:cNvPr id="4" name="TextBox 3">
            <a:extLst>
              <a:ext uri="{FF2B5EF4-FFF2-40B4-BE49-F238E27FC236}">
                <a16:creationId xmlns:a16="http://schemas.microsoft.com/office/drawing/2014/main" id="{5B52FA25-7F0F-F2F4-11C2-6FBC30D1B21D}"/>
              </a:ext>
            </a:extLst>
          </p:cNvPr>
          <p:cNvSpPr txBox="1"/>
          <p:nvPr/>
        </p:nvSpPr>
        <p:spPr>
          <a:xfrm>
            <a:off x="2710028" y="950225"/>
            <a:ext cx="6097712" cy="369332"/>
          </a:xfrm>
          <a:prstGeom prst="rect">
            <a:avLst/>
          </a:prstGeom>
          <a:noFill/>
        </p:spPr>
        <p:txBody>
          <a:bodyPr wrap="square">
            <a:spAutoFit/>
          </a:bodyPr>
          <a:lstStyle/>
          <a:p>
            <a:r>
              <a:rPr lang="en-US" dirty="0"/>
              <a:t>Preparation                IFS Workbook</a:t>
            </a:r>
            <a:endParaRPr lang="en-CA" dirty="0"/>
          </a:p>
        </p:txBody>
      </p:sp>
      <p:sp>
        <p:nvSpPr>
          <p:cNvPr id="2" name="Slide Number Placeholder 1">
            <a:extLst>
              <a:ext uri="{FF2B5EF4-FFF2-40B4-BE49-F238E27FC236}">
                <a16:creationId xmlns:a16="http://schemas.microsoft.com/office/drawing/2014/main" id="{0EDF7FDD-A5F9-19A4-E320-961B0521FEF2}"/>
              </a:ext>
            </a:extLst>
          </p:cNvPr>
          <p:cNvSpPr>
            <a:spLocks noGrp="1"/>
          </p:cNvSpPr>
          <p:nvPr>
            <p:ph type="sldNum" sz="quarter" idx="12"/>
          </p:nvPr>
        </p:nvSpPr>
        <p:spPr/>
        <p:txBody>
          <a:bodyPr/>
          <a:lstStyle/>
          <a:p>
            <a:fld id="{5B621ED0-B45F-441E-93E9-023E2B55C8A5}" type="slidenum">
              <a:rPr lang="en-CA" smtClean="0"/>
              <a:t>244</a:t>
            </a:fld>
            <a:endParaRPr lang="en-CA" dirty="0"/>
          </a:p>
        </p:txBody>
      </p:sp>
    </p:spTree>
    <p:extLst>
      <p:ext uri="{BB962C8B-B14F-4D97-AF65-F5344CB8AC3E}">
        <p14:creationId xmlns:p14="http://schemas.microsoft.com/office/powerpoint/2010/main" val="681975198"/>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B7907A-CBD8-8321-C67D-0D814145DB3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F95DF2D-5914-5635-DF2D-8E9806BDE0FD}"/>
              </a:ext>
            </a:extLst>
          </p:cNvPr>
          <p:cNvSpPr txBox="1"/>
          <p:nvPr/>
        </p:nvSpPr>
        <p:spPr>
          <a:xfrm>
            <a:off x="314425" y="70021"/>
            <a:ext cx="11877575" cy="6863417"/>
          </a:xfrm>
          <a:prstGeom prst="rect">
            <a:avLst/>
          </a:prstGeom>
          <a:noFill/>
        </p:spPr>
        <p:txBody>
          <a:bodyPr wrap="square">
            <a:spAutoFit/>
          </a:bodyPr>
          <a:lstStyle/>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24- </a:t>
            </a:r>
            <a:r>
              <a:rPr lang="en-US" sz="2600">
                <a:latin typeface="Arial" panose="020B0604020202020204" pitchFamily="34" charset="0"/>
                <a:cs typeface="Arial" panose="020B0604020202020204" pitchFamily="34" charset="0"/>
              </a:rPr>
              <a:t>April 8, IFS workbook Part One: Getting to Know Your Self &amp; Parts  P.17 </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25- </a:t>
            </a:r>
            <a:r>
              <a:rPr lang="en-US" sz="2600">
                <a:latin typeface="Arial" panose="020B0604020202020204" pitchFamily="34" charset="0"/>
                <a:cs typeface="Arial" panose="020B0604020202020204" pitchFamily="34" charset="0"/>
              </a:rPr>
              <a:t>April 15, IFS Workbook Part Two: Appreciating Your Overworked Managers P. 63</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26- </a:t>
            </a:r>
            <a:r>
              <a:rPr lang="en-US" sz="2600">
                <a:latin typeface="Arial" panose="020B0604020202020204" pitchFamily="34" charset="0"/>
                <a:cs typeface="Arial" panose="020B0604020202020204" pitchFamily="34" charset="0"/>
              </a:rPr>
              <a:t>April 22, IFS Workbook Part Three: Befriending Your Activated Firefighters  P. 101</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27- </a:t>
            </a:r>
            <a:r>
              <a:rPr lang="en-US" sz="2600">
                <a:latin typeface="Arial" panose="020B0604020202020204" pitchFamily="34" charset="0"/>
                <a:cs typeface="Arial" panose="020B0604020202020204" pitchFamily="34" charset="0"/>
              </a:rPr>
              <a:t>April 29, IFS Workbook Part Four: Embracing Your Burdened Exiles  P.139</a:t>
            </a:r>
          </a:p>
          <a:p>
            <a:r>
              <a:rPr lang="en-US" sz="26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28- </a:t>
            </a:r>
            <a:r>
              <a:rPr lang="en-US" sz="2600">
                <a:latin typeface="Arial" panose="020B0604020202020204" pitchFamily="34" charset="0"/>
                <a:cs typeface="Arial" panose="020B0604020202020204" pitchFamily="34" charset="0"/>
              </a:rPr>
              <a:t>May 6, IFS Workbook Part Five: Accessing Your Unlimited Self-Leadership P. 177</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29- </a:t>
            </a:r>
            <a:r>
              <a:rPr lang="en-US" sz="2600">
                <a:latin typeface="Arial" panose="020B0604020202020204" pitchFamily="34" charset="0"/>
                <a:cs typeface="Arial" panose="020B0604020202020204" pitchFamily="34" charset="0"/>
              </a:rPr>
              <a:t>May 13,  Simple Manual Session 23 Wise mind remediation  </a:t>
            </a:r>
          </a:p>
          <a:p>
            <a:r>
              <a:rPr lang="en-US" sz="2400" b="0" i="0">
                <a:solidFill>
                  <a:srgbClr val="222222"/>
                </a:solidFill>
                <a:effectLst/>
                <a:latin typeface="Arial" panose="020B0604020202020204" pitchFamily="34" charset="0"/>
                <a:cs typeface="Arial" panose="020B0604020202020204" pitchFamily="34" charset="0"/>
              </a:rPr>
              <a:t> </a:t>
            </a:r>
            <a:endParaRPr lang="en-US" sz="2400">
              <a:solidFill>
                <a:srgbClr val="22222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2522D75D-2BF1-3596-2DAA-801109980541}"/>
              </a:ext>
            </a:extLst>
          </p:cNvPr>
          <p:cNvSpPr>
            <a:spLocks noGrp="1"/>
          </p:cNvSpPr>
          <p:nvPr>
            <p:ph type="sldNum" sz="quarter" idx="12"/>
          </p:nvPr>
        </p:nvSpPr>
        <p:spPr/>
        <p:txBody>
          <a:bodyPr/>
          <a:lstStyle/>
          <a:p>
            <a:fld id="{2AD020D2-200F-4F62-BA0E-6801AFACC176}" type="slidenum">
              <a:rPr lang="en-CA" smtClean="0"/>
              <a:t>245</a:t>
            </a:fld>
            <a:endParaRPr lang="en-CA"/>
          </a:p>
        </p:txBody>
      </p:sp>
    </p:spTree>
    <p:extLst>
      <p:ext uri="{BB962C8B-B14F-4D97-AF65-F5344CB8AC3E}">
        <p14:creationId xmlns:p14="http://schemas.microsoft.com/office/powerpoint/2010/main" val="2823431600"/>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CF06C-A5E5-6AA1-1B4A-29A7D1EC917C}"/>
            </a:ext>
          </a:extLst>
        </p:cNvPr>
        <p:cNvGrpSpPr/>
        <p:nvPr/>
      </p:nvGrpSpPr>
      <p:grpSpPr>
        <a:xfrm>
          <a:off x="0" y="0"/>
          <a:ext cx="0" cy="0"/>
          <a:chOff x="0" y="0"/>
          <a:chExt cx="0" cy="0"/>
        </a:xfrm>
      </p:grpSpPr>
      <p:pic>
        <p:nvPicPr>
          <p:cNvPr id="1026" name="Picture 2" descr="Reminders: - St. Catherine of Genoa ~ St. Thérèse of Lisieux">
            <a:extLst>
              <a:ext uri="{FF2B5EF4-FFF2-40B4-BE49-F238E27FC236}">
                <a16:creationId xmlns:a16="http://schemas.microsoft.com/office/drawing/2014/main" id="{661933AA-0FD7-B671-FBFB-D43CB05756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302" r="1" b="14164"/>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EA7D468B-6DF9-657F-8491-522582AE7574}"/>
              </a:ext>
            </a:extLst>
          </p:cNvPr>
          <p:cNvSpPr>
            <a:spLocks noGrp="1"/>
          </p:cNvSpPr>
          <p:nvPr>
            <p:ph type="sldNum" sz="quarter" idx="12"/>
          </p:nvPr>
        </p:nvSpPr>
        <p:spPr/>
        <p:txBody>
          <a:bodyPr/>
          <a:lstStyle/>
          <a:p>
            <a:fld id="{F7CB6ECF-184C-441C-A277-9D9EC902153F}" type="slidenum">
              <a:rPr lang="en-CA" smtClean="0"/>
              <a:t>246</a:t>
            </a:fld>
            <a:endParaRPr lang="en-CA" dirty="0"/>
          </a:p>
        </p:txBody>
      </p:sp>
    </p:spTree>
    <p:extLst>
      <p:ext uri="{BB962C8B-B14F-4D97-AF65-F5344CB8AC3E}">
        <p14:creationId xmlns:p14="http://schemas.microsoft.com/office/powerpoint/2010/main" val="3794766848"/>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6F03D-FDE0-F166-EAEA-65F56856B66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E3282D8-B2BC-9D26-978B-4AE91F3BBA4B}"/>
              </a:ext>
            </a:extLst>
          </p:cNvPr>
          <p:cNvSpPr txBox="1"/>
          <p:nvPr/>
        </p:nvSpPr>
        <p:spPr>
          <a:xfrm>
            <a:off x="2137024" y="298219"/>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FROM LAST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AAED3B4-8269-5AB2-03DF-C7A86AB91973}"/>
              </a:ext>
            </a:extLst>
          </p:cNvPr>
          <p:cNvSpPr txBox="1"/>
          <p:nvPr/>
        </p:nvSpPr>
        <p:spPr>
          <a:xfrm>
            <a:off x="778266" y="1263990"/>
            <a:ext cx="10831531"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 of the IFS workbook “Introduction to IFS” and “getting to know your self &amp; parts” pages 1 to 66 of the workbook or first part of the session 24 to 29 slides sent to you. (which can also be found on the website)</a:t>
            </a:r>
            <a:endParaRPr lang="en-CA" sz="2800" dirty="0"/>
          </a:p>
        </p:txBody>
      </p:sp>
    </p:spTree>
    <p:extLst>
      <p:ext uri="{BB962C8B-B14F-4D97-AF65-F5344CB8AC3E}">
        <p14:creationId xmlns:p14="http://schemas.microsoft.com/office/powerpoint/2010/main" val="1242903817"/>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ADC9A-F6A7-DADD-7850-85F1B10A688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7233891-F2DB-0427-3955-0E83D6F27911}"/>
              </a:ext>
            </a:extLst>
          </p:cNvPr>
          <p:cNvSpPr txBox="1"/>
          <p:nvPr/>
        </p:nvSpPr>
        <p:spPr>
          <a:xfrm>
            <a:off x="2137024" y="298219"/>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FOR NEXT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9DC6BCF-579B-EE74-8A6D-B5DD0A1E61AB}"/>
              </a:ext>
            </a:extLst>
          </p:cNvPr>
          <p:cNvSpPr txBox="1"/>
          <p:nvPr/>
        </p:nvSpPr>
        <p:spPr>
          <a:xfrm>
            <a:off x="339048" y="1263990"/>
            <a:ext cx="11270750"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II of the IFS workbook “Appreciating your overworked managers” pages 65 to 99 of the workbook or second part of the session 24 to 29 slides sent to you. (which can also be found on the website)</a:t>
            </a:r>
            <a:endParaRPr lang="en-CA" sz="2800" dirty="0"/>
          </a:p>
        </p:txBody>
      </p:sp>
    </p:spTree>
    <p:extLst>
      <p:ext uri="{BB962C8B-B14F-4D97-AF65-F5344CB8AC3E}">
        <p14:creationId xmlns:p14="http://schemas.microsoft.com/office/powerpoint/2010/main" val="2980107356"/>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878075-D71F-AFE1-2D05-C5B4C01BEF5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4926F67-3F11-482D-DA60-3CFED8778A0B}"/>
              </a:ext>
            </a:extLst>
          </p:cNvPr>
          <p:cNvSpPr>
            <a:spLocks noGrp="1"/>
          </p:cNvSpPr>
          <p:nvPr>
            <p:ph type="sldNum" sz="quarter" idx="12"/>
          </p:nvPr>
        </p:nvSpPr>
        <p:spPr/>
        <p:txBody>
          <a:bodyPr/>
          <a:lstStyle/>
          <a:p>
            <a:fld id="{1CD6768F-DFF3-4201-B2DD-5C0ADDD0A949}" type="slidenum">
              <a:rPr lang="en-CA" smtClean="0"/>
              <a:t>249</a:t>
            </a:fld>
            <a:endParaRPr lang="en-CA" dirty="0"/>
          </a:p>
        </p:txBody>
      </p:sp>
      <p:sp>
        <p:nvSpPr>
          <p:cNvPr id="4" name="TextBox 3">
            <a:extLst>
              <a:ext uri="{FF2B5EF4-FFF2-40B4-BE49-F238E27FC236}">
                <a16:creationId xmlns:a16="http://schemas.microsoft.com/office/drawing/2014/main" id="{40D48C4E-A54F-E4C2-0797-0E97B60EACA3}"/>
              </a:ext>
            </a:extLst>
          </p:cNvPr>
          <p:cNvSpPr txBox="1"/>
          <p:nvPr/>
        </p:nvSpPr>
        <p:spPr>
          <a:xfrm>
            <a:off x="94268" y="0"/>
            <a:ext cx="12191999" cy="6318589"/>
          </a:xfrm>
          <a:prstGeom prst="rect">
            <a:avLst/>
          </a:prstGeom>
          <a:noFill/>
        </p:spPr>
        <p:txBody>
          <a:bodyPr wrap="square">
            <a:spAutoFit/>
          </a:bodyPr>
          <a:lstStyle/>
          <a:p>
            <a:pPr>
              <a:lnSpc>
                <a:spcPct val="115000"/>
              </a:lnSpc>
              <a:spcAft>
                <a:spcPts val="800"/>
              </a:spcAft>
              <a:buNone/>
            </a:pPr>
            <a:r>
              <a:rPr lang="en-CA"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CA" kern="100" dirty="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1800" kern="100" dirty="0">
                <a:effectLst/>
                <a:latin typeface="Arial" panose="020B0604020202020204" pitchFamily="34" charset="0"/>
                <a:ea typeface="Calibri" panose="020F0502020204030204" pitchFamily="34" charset="0"/>
                <a:cs typeface="Arial" panose="020B0604020202020204" pitchFamily="34" charset="0"/>
              </a:rPr>
              <a:t>                                          </a:t>
            </a:r>
            <a:r>
              <a:rPr lang="en-CA" sz="32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HOMEWORK HABITS CHECKLIST</a:t>
            </a:r>
            <a:endParaRPr lang="en-CA" sz="3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Circle or check what you will try this week.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1. Preparation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schedule a specific time for homework.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choose a consistent location with minimal distractions.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gather what I need ahead of time (notebook, worksheet, pen).</a:t>
            </a:r>
          </a:p>
          <a:p>
            <a:pPr>
              <a:lnSpc>
                <a:spcPct val="115000"/>
              </a:lnSpc>
              <a:spcAft>
                <a:spcPts val="800"/>
              </a:spcAft>
              <a:buNone/>
            </a:pP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2. Focus &amp; pacing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start with a tiny step (2–5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use a timer (10–15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remove distractions (phone away / Do Not Disturb).</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6B53DF0A-8F6F-CF11-E268-0C78E4591FFE}"/>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923891574"/>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7F957-8E3A-1BF9-C89E-FC99F950786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C31C1B-0F7C-30B9-8F0D-CED9D04B6787}"/>
              </a:ext>
            </a:extLst>
          </p:cNvPr>
          <p:cNvSpPr>
            <a:spLocks noGrp="1"/>
          </p:cNvSpPr>
          <p:nvPr>
            <p:ph type="sldNum" sz="quarter" idx="12"/>
          </p:nvPr>
        </p:nvSpPr>
        <p:spPr/>
        <p:txBody>
          <a:bodyPr/>
          <a:lstStyle/>
          <a:p>
            <a:fld id="{1CD6768F-DFF3-4201-B2DD-5C0ADDD0A949}" type="slidenum">
              <a:rPr lang="en-CA" smtClean="0"/>
              <a:t>250</a:t>
            </a:fld>
            <a:endParaRPr lang="en-CA" dirty="0"/>
          </a:p>
        </p:txBody>
      </p:sp>
      <p:sp>
        <p:nvSpPr>
          <p:cNvPr id="4" name="TextBox 3">
            <a:extLst>
              <a:ext uri="{FF2B5EF4-FFF2-40B4-BE49-F238E27FC236}">
                <a16:creationId xmlns:a16="http://schemas.microsoft.com/office/drawing/2014/main" id="{996952E6-9A23-82FA-D74A-C8129F86B285}"/>
              </a:ext>
            </a:extLst>
          </p:cNvPr>
          <p:cNvSpPr txBox="1"/>
          <p:nvPr/>
        </p:nvSpPr>
        <p:spPr>
          <a:xfrm>
            <a:off x="94268" y="0"/>
            <a:ext cx="12191999" cy="6950621"/>
          </a:xfrm>
          <a:prstGeom prst="rect">
            <a:avLst/>
          </a:prstGeom>
          <a:noFill/>
        </p:spPr>
        <p:txBody>
          <a:bodyPr wrap="square">
            <a:spAutoFit/>
          </a:bodyPr>
          <a:lstStyle/>
          <a:p>
            <a:pPr>
              <a:lnSpc>
                <a:spcPct val="115000"/>
              </a:lnSpc>
              <a:spcAft>
                <a:spcPts val="800"/>
              </a:spcAft>
              <a:buNone/>
            </a:pPr>
            <a:r>
              <a:rPr lang="en-CA"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HOMEWORK HABITS CHECKLIST</a:t>
            </a:r>
            <a:endParaRPr lang="en-CA"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3. Tracking &amp; organization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keep materials in one place (binder / folder / notebook).</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write down insights right after doing the homework.</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4. Self-compassion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aim for progress, not perfection.</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notice resistance without judgment.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5. Accountability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review my week: What worked? What didn’t?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share honestly with my buddy — even when I didn’t do it.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Micro commitment: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This week I will focus on: ■ Time ■ Place ■ Tiny step ■ Timer ■ Other please specify:</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EA69131E-CD42-12E8-A375-F9E6CB20E093}"/>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882807884"/>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E85EA-1AB3-9DB5-E54C-5398900FC961}"/>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ED14084-BB4B-1517-223D-91CEF9503C46}"/>
              </a:ext>
            </a:extLst>
          </p:cNvPr>
          <p:cNvSpPr>
            <a:spLocks noGrp="1"/>
          </p:cNvSpPr>
          <p:nvPr>
            <p:ph type="sldNum" sz="quarter" idx="12"/>
          </p:nvPr>
        </p:nvSpPr>
        <p:spPr/>
        <p:txBody>
          <a:bodyPr/>
          <a:lstStyle/>
          <a:p>
            <a:fld id="{33ED1689-1C0B-4D00-A14A-39B713266422}" type="slidenum">
              <a:rPr lang="en-CA" smtClean="0"/>
              <a:t>251</a:t>
            </a:fld>
            <a:endParaRPr lang="en-CA" dirty="0"/>
          </a:p>
        </p:txBody>
      </p:sp>
      <p:sp>
        <p:nvSpPr>
          <p:cNvPr id="2" name="Title 1">
            <a:extLst>
              <a:ext uri="{FF2B5EF4-FFF2-40B4-BE49-F238E27FC236}">
                <a16:creationId xmlns:a16="http://schemas.microsoft.com/office/drawing/2014/main" id="{20C7EF3E-76AD-0678-3A95-F3D051F8ABE6}"/>
              </a:ext>
            </a:extLst>
          </p:cNvPr>
          <p:cNvSpPr>
            <a:spLocks noGrp="1"/>
          </p:cNvSpPr>
          <p:nvPr>
            <p:ph type="title" idx="4294967295"/>
          </p:nvPr>
        </p:nvSpPr>
        <p:spPr>
          <a:xfrm>
            <a:off x="4846638" y="225425"/>
            <a:ext cx="7345362" cy="695325"/>
          </a:xfrm>
        </p:spPr>
        <p:txBody>
          <a:bodyPr>
            <a:normAutofit fontScale="90000"/>
          </a:bodyPr>
          <a:lstStyle/>
          <a:p>
            <a:pPr algn="ctr"/>
            <a:r>
              <a:rPr lang="en-CA" sz="3600" dirty="0">
                <a:solidFill>
                  <a:schemeClr val="tx1"/>
                </a:solidFill>
              </a:rPr>
              <a:t> </a:t>
            </a:r>
            <a:r>
              <a:rPr lang="en-CA" sz="3600" dirty="0">
                <a:solidFill>
                  <a:schemeClr val="bg1"/>
                </a:solidFill>
              </a:rPr>
              <a:t>REMINDER PARTICIPANT AGREEMENTS </a:t>
            </a:r>
          </a:p>
        </p:txBody>
      </p:sp>
      <p:sp>
        <p:nvSpPr>
          <p:cNvPr id="3" name="Content Placeholder 2">
            <a:extLst>
              <a:ext uri="{FF2B5EF4-FFF2-40B4-BE49-F238E27FC236}">
                <a16:creationId xmlns:a16="http://schemas.microsoft.com/office/drawing/2014/main" id="{5DFF506A-6357-2177-105D-3D951677A708}"/>
              </a:ext>
            </a:extLst>
          </p:cNvPr>
          <p:cNvSpPr>
            <a:spLocks noGrp="1"/>
          </p:cNvSpPr>
          <p:nvPr>
            <p:ph idx="4294967295"/>
          </p:nvPr>
        </p:nvSpPr>
        <p:spPr>
          <a:xfrm>
            <a:off x="4846638" y="1068388"/>
            <a:ext cx="7345362" cy="5734050"/>
          </a:xfrm>
        </p:spPr>
        <p:txBody>
          <a:bodyPr>
            <a:normAutofit/>
          </a:bodyPr>
          <a:lstStyle/>
          <a:p>
            <a:r>
              <a:rPr lang="en-CA" sz="2400" dirty="0">
                <a:solidFill>
                  <a:schemeClr val="tx1"/>
                </a:solidFill>
              </a:rPr>
              <a:t>If you have questions, comments, or feedback, please save them for the two question periods. You can put them in the chat box or raise your real/virtual hand.</a:t>
            </a:r>
          </a:p>
          <a:p>
            <a:r>
              <a:rPr lang="en-CA" sz="2800" dirty="0">
                <a:solidFill>
                  <a:schemeClr val="bg1"/>
                </a:solidFill>
              </a:rPr>
              <a:t>Keep comments, questions, and feedback relatively brief so everyone has a chance to participate.(one breath sharing)</a:t>
            </a:r>
          </a:p>
          <a:p>
            <a:r>
              <a:rPr lang="en-CA" sz="2400" dirty="0">
                <a:solidFill>
                  <a:schemeClr val="tx1"/>
                </a:solidFill>
              </a:rPr>
              <a:t>If you’re on zoom, make sure no one can overhear what is being said</a:t>
            </a:r>
          </a:p>
          <a:p>
            <a:r>
              <a:rPr lang="en-CA" sz="2400" dirty="0">
                <a:solidFill>
                  <a:schemeClr val="tx1"/>
                </a:solidFill>
              </a:rPr>
              <a:t>For reasons that will become clear later in the course please avoid giving advice to other participants about what they should or should not do. Validation, encouragement , and understanding are however very much appreciated.</a:t>
            </a:r>
          </a:p>
          <a:p>
            <a:pPr marL="45720" indent="0">
              <a:buNone/>
            </a:pPr>
            <a:endParaRPr lang="en-CA" dirty="0"/>
          </a:p>
          <a:p>
            <a:endParaRPr lang="en-CA" dirty="0"/>
          </a:p>
        </p:txBody>
      </p:sp>
      <p:pic>
        <p:nvPicPr>
          <p:cNvPr id="8" name="Picture 2" descr="Counseling Group Rules Confidentiality Poster Counselor Office | Etsy in  2021 | School counselor posters, Guidance counselors office, Counselors  office decor">
            <a:extLst>
              <a:ext uri="{FF2B5EF4-FFF2-40B4-BE49-F238E27FC236}">
                <a16:creationId xmlns:a16="http://schemas.microsoft.com/office/drawing/2014/main" id="{4C77B1D3-4D51-9B27-17E5-899E71DF40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041" y="73497"/>
            <a:ext cx="4300723" cy="33555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oster of a video conference&#10;&#10;Description automatically generated">
            <a:extLst>
              <a:ext uri="{FF2B5EF4-FFF2-40B4-BE49-F238E27FC236}">
                <a16:creationId xmlns:a16="http://schemas.microsoft.com/office/drawing/2014/main" id="{243E5568-DB0F-7815-B72E-2D1AEDAB5E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42" y="3486150"/>
            <a:ext cx="4300723" cy="3298353"/>
          </a:xfrm>
          <a:prstGeom prst="rect">
            <a:avLst/>
          </a:prstGeom>
        </p:spPr>
      </p:pic>
      <p:sp>
        <p:nvSpPr>
          <p:cNvPr id="6" name="Oval 5">
            <a:extLst>
              <a:ext uri="{FF2B5EF4-FFF2-40B4-BE49-F238E27FC236}">
                <a16:creationId xmlns:a16="http://schemas.microsoft.com/office/drawing/2014/main" id="{85965397-BB58-92BC-A83C-8C5B34EE4D10}"/>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476894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D7AA4-05DA-7CB3-CD53-5FD57A0F9AE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B5895D5-8DF4-C642-8148-D6896611716E}"/>
              </a:ext>
            </a:extLst>
          </p:cNvPr>
          <p:cNvSpPr txBox="1"/>
          <p:nvPr/>
        </p:nvSpPr>
        <p:spPr>
          <a:xfrm>
            <a:off x="253656" y="967951"/>
            <a:ext cx="4817878" cy="523220"/>
          </a:xfrm>
          <a:prstGeom prst="rect">
            <a:avLst/>
          </a:prstGeom>
          <a:noFill/>
        </p:spPr>
        <p:txBody>
          <a:bodyPr wrap="square">
            <a:spAutoFit/>
          </a:bodyPr>
          <a:lstStyle/>
          <a:p>
            <a:r>
              <a:rPr lang="en-US" sz="2800" dirty="0">
                <a:solidFill>
                  <a:schemeClr val="bg1"/>
                </a:solidFill>
              </a:rPr>
              <a:t>W</a:t>
            </a:r>
            <a:r>
              <a:rPr lang="en-CA" sz="2800" dirty="0">
                <a:solidFill>
                  <a:schemeClr val="bg1"/>
                </a:solidFill>
              </a:rPr>
              <a:t>EEKLY ANNOUNCEMENTS</a:t>
            </a:r>
          </a:p>
        </p:txBody>
      </p:sp>
      <p:pic>
        <p:nvPicPr>
          <p:cNvPr id="7" name="Picture 6" descr="A person in garment holding a sign&#10;&#10;Description automatically generated">
            <a:extLst>
              <a:ext uri="{FF2B5EF4-FFF2-40B4-BE49-F238E27FC236}">
                <a16:creationId xmlns:a16="http://schemas.microsoft.com/office/drawing/2014/main" id="{FC4DB99D-4E41-09FB-B075-49999E6D1D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56" y="1863305"/>
            <a:ext cx="4534826" cy="3131389"/>
          </a:xfrm>
          <a:prstGeom prst="rect">
            <a:avLst/>
          </a:prstGeom>
        </p:spPr>
      </p:pic>
      <p:sp>
        <p:nvSpPr>
          <p:cNvPr id="2" name="Slide Number Placeholder 1">
            <a:extLst>
              <a:ext uri="{FF2B5EF4-FFF2-40B4-BE49-F238E27FC236}">
                <a16:creationId xmlns:a16="http://schemas.microsoft.com/office/drawing/2014/main" id="{69AAB958-192C-87A8-B46E-ECE8EAC82DAD}"/>
              </a:ext>
            </a:extLst>
          </p:cNvPr>
          <p:cNvSpPr>
            <a:spLocks noGrp="1"/>
          </p:cNvSpPr>
          <p:nvPr>
            <p:ph type="sldNum" sz="quarter" idx="12"/>
          </p:nvPr>
        </p:nvSpPr>
        <p:spPr/>
        <p:txBody>
          <a:bodyPr/>
          <a:lstStyle/>
          <a:p>
            <a:fld id="{8954F5B7-5279-43BB-AF99-55E064283C57}" type="slidenum">
              <a:rPr lang="en-CA" smtClean="0"/>
              <a:t>252</a:t>
            </a:fld>
            <a:endParaRPr lang="en-CA" dirty="0"/>
          </a:p>
        </p:txBody>
      </p:sp>
    </p:spTree>
    <p:extLst>
      <p:ext uri="{BB962C8B-B14F-4D97-AF65-F5344CB8AC3E}">
        <p14:creationId xmlns:p14="http://schemas.microsoft.com/office/powerpoint/2010/main" val="2777624118"/>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FDCB77-CD09-AB9D-4A48-4432C7790FEB}"/>
              </a:ext>
            </a:extLst>
          </p:cNvPr>
          <p:cNvSpPr txBox="1"/>
          <p:nvPr/>
        </p:nvSpPr>
        <p:spPr>
          <a:xfrm>
            <a:off x="2658437" y="2116746"/>
            <a:ext cx="8509571" cy="707886"/>
          </a:xfrm>
          <a:prstGeom prst="rect">
            <a:avLst/>
          </a:prstGeom>
          <a:noFill/>
        </p:spPr>
        <p:txBody>
          <a:bodyPr wrap="square">
            <a:spAutoFit/>
          </a:bodyPr>
          <a:lstStyle/>
          <a:p>
            <a:r>
              <a:rPr lang="en-US" sz="4000" dirty="0">
                <a:solidFill>
                  <a:srgbClr val="FFC000"/>
                </a:solidFill>
                <a:latin typeface="Arial" panose="020B0604020202020204" pitchFamily="34" charset="0"/>
              </a:rPr>
              <a:t>PLEASE STOP RECORDING</a:t>
            </a:r>
            <a:endParaRPr lang="en-CA" sz="4000" dirty="0">
              <a:solidFill>
                <a:srgbClr val="FFC000"/>
              </a:solidFill>
            </a:endParaRPr>
          </a:p>
        </p:txBody>
      </p:sp>
    </p:spTree>
    <p:extLst>
      <p:ext uri="{BB962C8B-B14F-4D97-AF65-F5344CB8AC3E}">
        <p14:creationId xmlns:p14="http://schemas.microsoft.com/office/powerpoint/2010/main" val="549671563"/>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29E32-3581-D45B-D48F-C2F59794EA1A}"/>
            </a:ext>
          </a:extLst>
        </p:cNvPr>
        <p:cNvGrpSpPr/>
        <p:nvPr/>
      </p:nvGrpSpPr>
      <p:grpSpPr>
        <a:xfrm>
          <a:off x="0" y="0"/>
          <a:ext cx="0" cy="0"/>
          <a:chOff x="0" y="0"/>
          <a:chExt cx="0" cy="0"/>
        </a:xfrm>
      </p:grpSpPr>
      <p:pic>
        <p:nvPicPr>
          <p:cNvPr id="6" name="Picture 5" descr="Cacti in the wild">
            <a:extLst>
              <a:ext uri="{FF2B5EF4-FFF2-40B4-BE49-F238E27FC236}">
                <a16:creationId xmlns:a16="http://schemas.microsoft.com/office/drawing/2014/main" id="{7AE15727-DF99-0039-C2D5-27F4CCA5086E}"/>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3" name="Slide Number Placeholder 2">
            <a:extLst>
              <a:ext uri="{FF2B5EF4-FFF2-40B4-BE49-F238E27FC236}">
                <a16:creationId xmlns:a16="http://schemas.microsoft.com/office/drawing/2014/main" id="{956BBD4F-8887-7668-5FD7-7EE69A8569E8}"/>
              </a:ext>
            </a:extLst>
          </p:cNvPr>
          <p:cNvSpPr>
            <a:spLocks noGrp="1"/>
          </p:cNvSpPr>
          <p:nvPr>
            <p:ph type="sldNum" sz="quarter" idx="12"/>
          </p:nvPr>
        </p:nvSpPr>
        <p:spPr/>
        <p:txBody>
          <a:bodyPr/>
          <a:lstStyle/>
          <a:p>
            <a:fld id="{DE029615-5FE5-4EA1-B607-8DEE73EA6451}" type="slidenum">
              <a:rPr lang="en-CA" smtClean="0"/>
              <a:t>254</a:t>
            </a:fld>
            <a:endParaRPr lang="en-CA" dirty="0"/>
          </a:p>
        </p:txBody>
      </p:sp>
      <p:sp>
        <p:nvSpPr>
          <p:cNvPr id="2" name="Title 1">
            <a:extLst>
              <a:ext uri="{FF2B5EF4-FFF2-40B4-BE49-F238E27FC236}">
                <a16:creationId xmlns:a16="http://schemas.microsoft.com/office/drawing/2014/main" id="{9C0C3613-48BF-C7B3-CC54-C09998DEC5B3}"/>
              </a:ext>
            </a:extLst>
          </p:cNvPr>
          <p:cNvSpPr>
            <a:spLocks noGrp="1"/>
          </p:cNvSpPr>
          <p:nvPr>
            <p:ph type="title" idx="4294967295"/>
          </p:nvPr>
        </p:nvSpPr>
        <p:spPr>
          <a:xfrm>
            <a:off x="719138" y="2166938"/>
            <a:ext cx="11472862" cy="1738312"/>
          </a:xfrm>
        </p:spPr>
        <p:txBody>
          <a:bodyPr vert="horz" lIns="91440" tIns="45720" rIns="91440" bIns="45720" rtlCol="0" anchor="ctr">
            <a:normAutofit/>
          </a:bodyPr>
          <a:lstStyle/>
          <a:p>
            <a:pPr algn="ctr">
              <a:lnSpc>
                <a:spcPct val="80000"/>
              </a:lnSpc>
            </a:pPr>
            <a:r>
              <a:rPr lang="en-US" sz="6000" spc="150" dirty="0">
                <a:solidFill>
                  <a:schemeClr val="bg1"/>
                </a:solidFill>
                <a:effectLst>
                  <a:outerShdw blurRad="38100" dist="38100" dir="2700000" algn="tl">
                    <a:srgbClr val="000000">
                      <a:alpha val="43137"/>
                    </a:srgbClr>
                  </a:outerShdw>
                </a:effectLst>
              </a:rPr>
              <a:t>E-mailed questions, comments, feedback </a:t>
            </a:r>
          </a:p>
        </p:txBody>
      </p:sp>
    </p:spTree>
    <p:extLst>
      <p:ext uri="{BB962C8B-B14F-4D97-AF65-F5344CB8AC3E}">
        <p14:creationId xmlns:p14="http://schemas.microsoft.com/office/powerpoint/2010/main" val="2396282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09EEAE-5680-0C61-F975-492D31828DF3}"/>
              </a:ext>
            </a:extLst>
          </p:cNvPr>
          <p:cNvSpPr txBox="1"/>
          <p:nvPr/>
        </p:nvSpPr>
        <p:spPr>
          <a:xfrm>
            <a:off x="201386" y="1120676"/>
            <a:ext cx="11789228" cy="3108543"/>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In Internal Family Systems, parts can appear in different forms such as animals, shadows, ghouls, or monsters. This </a:t>
            </a:r>
            <a:r>
              <a:rPr lang="en-US" sz="2800">
                <a:latin typeface="Arial" panose="020B0604020202020204" pitchFamily="34" charset="0"/>
                <a:cs typeface="Arial" panose="020B0604020202020204" pitchFamily="34" charset="0"/>
              </a:rPr>
              <a:t>isn’t pathological, it </a:t>
            </a:r>
            <a:r>
              <a:rPr lang="en-US" sz="2800" dirty="0">
                <a:latin typeface="Arial" panose="020B0604020202020204" pitchFamily="34" charset="0"/>
                <a:cs typeface="Arial" panose="020B0604020202020204" pitchFamily="34" charset="0"/>
              </a:rPr>
              <a:t>reflects how we relate to the part, often signaling fear, shame, or avoidance. Even the scariest-looking part is not bad; it’s usually a protector working hard or an exile carrying pain. When we approach it with curiosity and Self energy, the image often softens, revealing something much more vulnerable underneath.</a:t>
            </a:r>
            <a:endParaRPr lang="en-CA"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B154E17-1CA7-5574-A8DA-AA23C262C768}"/>
              </a:ext>
            </a:extLst>
          </p:cNvPr>
          <p:cNvSpPr txBox="1"/>
          <p:nvPr/>
        </p:nvSpPr>
        <p:spPr>
          <a:xfrm>
            <a:off x="201385" y="196334"/>
            <a:ext cx="7756071" cy="523220"/>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Do parts always appear in Human form?</a:t>
            </a:r>
            <a:endParaRPr lang="en-CA" sz="2800" dirty="0">
              <a:solidFill>
                <a:schemeClr val="bg1"/>
              </a:solidFill>
            </a:endParaRPr>
          </a:p>
        </p:txBody>
      </p:sp>
    </p:spTree>
    <p:extLst>
      <p:ext uri="{BB962C8B-B14F-4D97-AF65-F5344CB8AC3E}">
        <p14:creationId xmlns:p14="http://schemas.microsoft.com/office/powerpoint/2010/main" val="1439227452"/>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971BD7-EEC8-D420-6ACC-BC0251D313A4}"/>
              </a:ext>
            </a:extLst>
          </p:cNvPr>
          <p:cNvSpPr txBox="1"/>
          <p:nvPr/>
        </p:nvSpPr>
        <p:spPr>
          <a:xfrm>
            <a:off x="1572" y="83583"/>
            <a:ext cx="6094428" cy="954107"/>
          </a:xfrm>
          <a:prstGeom prst="rect">
            <a:avLst/>
          </a:prstGeom>
          <a:noFill/>
        </p:spPr>
        <p:txBody>
          <a:bodyPr wrap="square">
            <a:spAutoFit/>
          </a:bodyPr>
          <a:lstStyle/>
          <a:p>
            <a:pPr algn="ctr"/>
            <a:r>
              <a:rPr lang="en-US" sz="2800" dirty="0">
                <a:solidFill>
                  <a:srgbClr val="000000"/>
                </a:solidFill>
              </a:rPr>
              <a:t> </a:t>
            </a:r>
            <a:r>
              <a:rPr lang="en-US" sz="2800" dirty="0">
                <a:solidFill>
                  <a:srgbClr val="000000"/>
                </a:solidFill>
                <a:latin typeface="Arial" panose="020B0604020202020204" pitchFamily="34" charset="0"/>
                <a:cs typeface="Arial" panose="020B0604020202020204" pitchFamily="34" charset="0"/>
              </a:rPr>
              <a:t>ALL PARTS WELCOME: A MEDITATION </a:t>
            </a:r>
            <a:endParaRPr lang="en-CA" sz="2800" dirty="0"/>
          </a:p>
        </p:txBody>
      </p:sp>
      <p:sp>
        <p:nvSpPr>
          <p:cNvPr id="5" name="TextBox 4">
            <a:extLst>
              <a:ext uri="{FF2B5EF4-FFF2-40B4-BE49-F238E27FC236}">
                <a16:creationId xmlns:a16="http://schemas.microsoft.com/office/drawing/2014/main" id="{7DDE2A93-9617-79F6-E451-BAE9AD50E7EE}"/>
              </a:ext>
            </a:extLst>
          </p:cNvPr>
          <p:cNvSpPr txBox="1"/>
          <p:nvPr/>
        </p:nvSpPr>
        <p:spPr>
          <a:xfrm>
            <a:off x="910933" y="1037690"/>
            <a:ext cx="4654483"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sp>
        <p:nvSpPr>
          <p:cNvPr id="7" name="TextBox 6">
            <a:extLst>
              <a:ext uri="{FF2B5EF4-FFF2-40B4-BE49-F238E27FC236}">
                <a16:creationId xmlns:a16="http://schemas.microsoft.com/office/drawing/2014/main" id="{3549F855-8E05-E60F-CFDA-806F87D6388D}"/>
              </a:ext>
            </a:extLst>
          </p:cNvPr>
          <p:cNvSpPr txBox="1"/>
          <p:nvPr/>
        </p:nvSpPr>
        <p:spPr>
          <a:xfrm>
            <a:off x="238777" y="1991797"/>
            <a:ext cx="6094428" cy="4154984"/>
          </a:xfrm>
          <a:prstGeom prst="rect">
            <a:avLst/>
          </a:prstGeom>
          <a:noFill/>
        </p:spPr>
        <p:txBody>
          <a:bodyPr wrap="square">
            <a:spAutoFit/>
          </a:bodyPr>
          <a:lstStyle/>
          <a:p>
            <a:r>
              <a:rPr lang="en-US" sz="2400" dirty="0">
                <a:solidFill>
                  <a:srgbClr val="FFC000"/>
                </a:solidFill>
                <a:latin typeface="Arial" panose="020B0604020202020204" pitchFamily="34" charset="0"/>
                <a:cs typeface="Arial" panose="020B0604020202020204" pitchFamily="34" charset="0"/>
              </a:rPr>
              <a:t>Something you hear over and over again in IFS therapy is that there are no bad parts.</a:t>
            </a:r>
            <a:r>
              <a:rPr lang="en-US" sz="2400" dirty="0">
                <a:latin typeface="Arial" panose="020B0604020202020204" pitchFamily="34" charset="0"/>
                <a:cs typeface="Arial" panose="020B0604020202020204" pitchFamily="34" charset="0"/>
              </a:rPr>
              <a:t> Parts are well-intentioned even when they take on extreme roles that end up doing more harm than good. </a:t>
            </a:r>
          </a:p>
          <a:p>
            <a:r>
              <a:rPr lang="en-US" sz="2400" dirty="0">
                <a:solidFill>
                  <a:srgbClr val="FFC000"/>
                </a:solidFill>
                <a:latin typeface="Arial" panose="020B0604020202020204" pitchFamily="34" charset="0"/>
                <a:cs typeface="Arial" panose="020B0604020202020204" pitchFamily="34" charset="0"/>
              </a:rPr>
              <a:t>Once you understand that all parts mean well and often work tirelessly to support you, you are able to show them compassion </a:t>
            </a:r>
            <a:r>
              <a:rPr lang="en-US" sz="2400" dirty="0">
                <a:latin typeface="Arial" panose="020B0604020202020204" pitchFamily="34" charset="0"/>
                <a:cs typeface="Arial" panose="020B0604020202020204" pitchFamily="34" charset="0"/>
              </a:rPr>
              <a:t>and connect with them through your own Self energy</a:t>
            </a:r>
            <a:r>
              <a:rPr lang="en-US" sz="2400" dirty="0">
                <a:solidFill>
                  <a:srgbClr val="FFC000"/>
                </a:solidFill>
                <a:latin typeface="Arial" panose="020B0604020202020204" pitchFamily="34" charset="0"/>
                <a:cs typeface="Arial" panose="020B0604020202020204" pitchFamily="34" charset="0"/>
              </a:rPr>
              <a:t>. This meditation invites you to welcome all your parts.</a:t>
            </a:r>
            <a:endParaRPr lang="en-CA" sz="2400" dirty="0">
              <a:solidFill>
                <a:srgbClr val="FFC000"/>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CD7629BD-12BF-9AAD-3700-E5B778AA03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0323" y="1037690"/>
            <a:ext cx="5482900" cy="4756935"/>
          </a:xfrm>
          <a:prstGeom prst="rect">
            <a:avLst/>
          </a:prstGeom>
        </p:spPr>
      </p:pic>
    </p:spTree>
    <p:extLst>
      <p:ext uri="{BB962C8B-B14F-4D97-AF65-F5344CB8AC3E}">
        <p14:creationId xmlns:p14="http://schemas.microsoft.com/office/powerpoint/2010/main" val="2289777881"/>
      </p:ext>
    </p:extLst>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6861C-AACB-3EC6-10E4-C1B287AEA73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7A5F42E-0BC1-4D26-F55D-73122662C343}"/>
              </a:ext>
            </a:extLst>
          </p:cNvPr>
          <p:cNvSpPr txBox="1"/>
          <p:nvPr/>
        </p:nvSpPr>
        <p:spPr>
          <a:xfrm>
            <a:off x="188536" y="146736"/>
            <a:ext cx="12192000" cy="4708981"/>
          </a:xfrm>
          <a:prstGeom prst="rect">
            <a:avLst/>
          </a:prstGeom>
          <a:noFill/>
        </p:spPr>
        <p:txBody>
          <a:bodyPr wrap="square">
            <a:spAutoFit/>
          </a:bodyPr>
          <a:lstStyle/>
          <a:p>
            <a:r>
              <a:rPr lang="en-US" sz="2800" dirty="0">
                <a:solidFill>
                  <a:srgbClr val="000000"/>
                </a:solidFill>
              </a:rPr>
              <a:t>       SECTION 1 </a:t>
            </a:r>
            <a:r>
              <a:rPr lang="en-US" sz="2800" dirty="0">
                <a:solidFill>
                  <a:srgbClr val="000000"/>
                </a:solidFill>
                <a:latin typeface="Arial" panose="020B0604020202020204" pitchFamily="34" charset="0"/>
                <a:cs typeface="Arial" panose="020B0604020202020204" pitchFamily="34" charset="0"/>
              </a:rPr>
              <a:t>APPRECIATING YOUR OVERWORKED MANAGERS</a:t>
            </a:r>
          </a:p>
          <a:p>
            <a:r>
              <a:rPr lang="en-US" sz="2800" dirty="0">
                <a:solidFill>
                  <a:srgbClr val="000000"/>
                </a:solidFill>
                <a:latin typeface="Arial" panose="020B0604020202020204" pitchFamily="34" charset="0"/>
                <a:cs typeface="Arial" panose="020B0604020202020204" pitchFamily="34" charset="0"/>
              </a:rPr>
              <a:t> </a:t>
            </a:r>
            <a:endParaRPr lang="en-US" sz="2400"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Managers mean well but their intention often isn't apparent. Frequently, you notice them because of the impact they have on you and others. </a:t>
            </a:r>
            <a:r>
              <a:rPr lang="en-US" sz="2400" dirty="0">
                <a:solidFill>
                  <a:srgbClr val="FFC000"/>
                </a:solidFill>
                <a:latin typeface="Arial" panose="020B0604020202020204" pitchFamily="34" charset="0"/>
                <a:cs typeface="Arial" panose="020B0604020202020204" pitchFamily="34" charset="0"/>
              </a:rPr>
              <a:t>Once you understand your managers intentions and fears, you'll be able to befriend and partner with them in balanced and healthy ways.</a:t>
            </a:r>
          </a:p>
          <a:p>
            <a:r>
              <a:rPr lang="en-US" sz="2000" dirty="0">
                <a:latin typeface="Arial" panose="020B0604020202020204" pitchFamily="34" charset="0"/>
                <a:cs typeface="Arial" panose="020B0604020202020204" pitchFamily="34" charset="0"/>
              </a:rPr>
              <a:t> </a:t>
            </a:r>
          </a:p>
          <a:p>
            <a:endParaRPr lang="en-US" sz="2800" dirty="0">
              <a:solidFill>
                <a:schemeClr val="bg1"/>
              </a:solidFill>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     SECTION 2 YOUR INTERNAL MANAGERS SELF-ASSESSMENT</a:t>
            </a:r>
          </a:p>
          <a:p>
            <a:r>
              <a:rPr lang="en-US" sz="2400" dirty="0">
                <a:solidFill>
                  <a:schemeClr val="bg1"/>
                </a:solidFill>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This section starts with an assessment of behaviors commonly associated with manager parts</a:t>
            </a:r>
            <a:r>
              <a:rPr lang="en-US" sz="2400" dirty="0">
                <a:latin typeface="Arial" panose="020B0604020202020204" pitchFamily="34" charset="0"/>
                <a:cs typeface="Arial" panose="020B0604020202020204" pitchFamily="34" charset="0"/>
              </a:rPr>
              <a:t> and is available in the workbook please complete it now.</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464023"/>
      </p:ext>
    </p:extLst>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869B7-1453-DA62-590F-CA9579FDEBFF}"/>
            </a:ext>
          </a:extLst>
        </p:cNvPr>
        <p:cNvGrpSpPr/>
        <p:nvPr/>
      </p:nvGrpSpPr>
      <p:grpSpPr>
        <a:xfrm>
          <a:off x="0" y="0"/>
          <a:ext cx="0" cy="0"/>
          <a:chOff x="0" y="0"/>
          <a:chExt cx="0" cy="0"/>
        </a:xfrm>
      </p:grpSpPr>
      <p:pic>
        <p:nvPicPr>
          <p:cNvPr id="2" name="Picture 1" descr="A list of questions on a white background&#10;&#10;AI-generated content may be incorrect.">
            <a:extLst>
              <a:ext uri="{FF2B5EF4-FFF2-40B4-BE49-F238E27FC236}">
                <a16:creationId xmlns:a16="http://schemas.microsoft.com/office/drawing/2014/main" id="{672056E3-BC8E-C831-8449-9CF82EA334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858000"/>
          </a:xfrm>
          <a:prstGeom prst="rect">
            <a:avLst/>
          </a:prstGeom>
        </p:spPr>
      </p:pic>
      <p:pic>
        <p:nvPicPr>
          <p:cNvPr id="3" name="Picture 2" descr="A paper with text on it&#10;&#10;AI-generated content may be incorrect.">
            <a:extLst>
              <a:ext uri="{FF2B5EF4-FFF2-40B4-BE49-F238E27FC236}">
                <a16:creationId xmlns:a16="http://schemas.microsoft.com/office/drawing/2014/main" id="{FCC4216F-E7E5-6E0D-E756-40982A901E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6096000" cy="6858000"/>
          </a:xfrm>
          <a:prstGeom prst="rect">
            <a:avLst/>
          </a:prstGeom>
        </p:spPr>
      </p:pic>
      <p:sp>
        <p:nvSpPr>
          <p:cNvPr id="5" name="TextBox 4">
            <a:extLst>
              <a:ext uri="{FF2B5EF4-FFF2-40B4-BE49-F238E27FC236}">
                <a16:creationId xmlns:a16="http://schemas.microsoft.com/office/drawing/2014/main" id="{EBF37821-63B6-3E9D-8291-49AB14275524}"/>
              </a:ext>
            </a:extLst>
          </p:cNvPr>
          <p:cNvSpPr txBox="1"/>
          <p:nvPr/>
        </p:nvSpPr>
        <p:spPr>
          <a:xfrm>
            <a:off x="685933" y="6267236"/>
            <a:ext cx="11088252" cy="369332"/>
          </a:xfrm>
          <a:prstGeom prst="rect">
            <a:avLst/>
          </a:prstGeom>
          <a:noFill/>
        </p:spPr>
        <p:txBody>
          <a:bodyPr wrap="square">
            <a:spAutoFit/>
          </a:bodyPr>
          <a:lstStyle/>
          <a:p>
            <a:endParaRPr lang="en-CA" dirty="0"/>
          </a:p>
        </p:txBody>
      </p:sp>
    </p:spTree>
    <p:extLst>
      <p:ext uri="{BB962C8B-B14F-4D97-AF65-F5344CB8AC3E}">
        <p14:creationId xmlns:p14="http://schemas.microsoft.com/office/powerpoint/2010/main" val="2823874270"/>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985C8-1B24-724C-3ACF-3E5D270791C3}"/>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AA9C994F-D8FD-FA95-E477-ACDF396D5375}"/>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7463CBFD-972B-7F3D-15E4-FED4440F5AF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4C79CA14-4C2C-8AFC-B1B5-E84B7D776585}"/>
              </a:ext>
            </a:extLst>
          </p:cNvPr>
          <p:cNvSpPr txBox="1"/>
          <p:nvPr/>
        </p:nvSpPr>
        <p:spPr>
          <a:xfrm>
            <a:off x="705493" y="434068"/>
            <a:ext cx="11486507" cy="584775"/>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YOUR INTERNAL MANAGERS SELF-ASSESSMENT P.66</a:t>
            </a:r>
          </a:p>
        </p:txBody>
      </p:sp>
    </p:spTree>
    <p:extLst>
      <p:ext uri="{BB962C8B-B14F-4D97-AF65-F5344CB8AC3E}">
        <p14:creationId xmlns:p14="http://schemas.microsoft.com/office/powerpoint/2010/main" val="799992808"/>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9D3757-4E82-0EC4-7FE7-B5EBB8431811}"/>
              </a:ext>
            </a:extLst>
          </p:cNvPr>
          <p:cNvSpPr txBox="1"/>
          <p:nvPr/>
        </p:nvSpPr>
        <p:spPr>
          <a:xfrm>
            <a:off x="188536" y="146736"/>
            <a:ext cx="12192000" cy="1692771"/>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 </a:t>
            </a:r>
          </a:p>
          <a:p>
            <a:endParaRPr lang="en-US" sz="2800" dirty="0">
              <a:solidFill>
                <a:schemeClr val="bg1"/>
              </a:solidFill>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          YOUR INTERNAL MANAGERS SELF-ASSESSMENT</a:t>
            </a:r>
          </a:p>
          <a:p>
            <a:r>
              <a:rPr lang="en-US" sz="2800" dirty="0">
                <a:solidFill>
                  <a:schemeClr val="bg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20564912"/>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ist of questions on a white background&#10;&#10;AI-generated content may be incorrect.">
            <a:extLst>
              <a:ext uri="{FF2B5EF4-FFF2-40B4-BE49-F238E27FC236}">
                <a16:creationId xmlns:a16="http://schemas.microsoft.com/office/drawing/2014/main" id="{9DA93E5E-B3EF-97B0-A6A2-6259B18D44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08917"/>
            <a:ext cx="6096000" cy="5323748"/>
          </a:xfrm>
          <a:prstGeom prst="rect">
            <a:avLst/>
          </a:prstGeom>
        </p:spPr>
      </p:pic>
      <p:pic>
        <p:nvPicPr>
          <p:cNvPr id="3" name="Picture 2" descr="A paper with text on it&#10;&#10;AI-generated content may be incorrect.">
            <a:extLst>
              <a:ext uri="{FF2B5EF4-FFF2-40B4-BE49-F238E27FC236}">
                <a16:creationId xmlns:a16="http://schemas.microsoft.com/office/drawing/2014/main" id="{C2500333-5E64-1985-DEBE-0E8287328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708917"/>
            <a:ext cx="6096000" cy="5323748"/>
          </a:xfrm>
          <a:prstGeom prst="rect">
            <a:avLst/>
          </a:prstGeom>
        </p:spPr>
      </p:pic>
      <p:sp>
        <p:nvSpPr>
          <p:cNvPr id="5" name="TextBox 4">
            <a:extLst>
              <a:ext uri="{FF2B5EF4-FFF2-40B4-BE49-F238E27FC236}">
                <a16:creationId xmlns:a16="http://schemas.microsoft.com/office/drawing/2014/main" id="{05990137-EC96-3F60-886E-CA5E15454CB2}"/>
              </a:ext>
            </a:extLst>
          </p:cNvPr>
          <p:cNvSpPr txBox="1"/>
          <p:nvPr/>
        </p:nvSpPr>
        <p:spPr>
          <a:xfrm>
            <a:off x="685933" y="6267236"/>
            <a:ext cx="11088252"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5, 5, 3, 1, 4, 3, 3, 2, 2, 4, 5, 4, 4, 4, 2, 2, 3, 4, 3, 4, 4, 4, 5, totals: 5s-four 4s-nine 3s-five 2s-four 1s-one</a:t>
            </a:r>
            <a:endParaRPr lang="en-CA" dirty="0"/>
          </a:p>
        </p:txBody>
      </p:sp>
      <p:sp>
        <p:nvSpPr>
          <p:cNvPr id="6" name="TextBox 5">
            <a:extLst>
              <a:ext uri="{FF2B5EF4-FFF2-40B4-BE49-F238E27FC236}">
                <a16:creationId xmlns:a16="http://schemas.microsoft.com/office/drawing/2014/main" id="{3779FEEB-5CC0-2674-889E-C806245F0869}"/>
              </a:ext>
            </a:extLst>
          </p:cNvPr>
          <p:cNvSpPr txBox="1"/>
          <p:nvPr/>
        </p:nvSpPr>
        <p:spPr>
          <a:xfrm>
            <a:off x="1063377" y="68412"/>
            <a:ext cx="11594386" cy="523220"/>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LUIS YOUR INTERNAL MANAGERS SELF-ASSESSMENT</a:t>
            </a:r>
          </a:p>
        </p:txBody>
      </p:sp>
    </p:spTree>
    <p:extLst>
      <p:ext uri="{BB962C8B-B14F-4D97-AF65-F5344CB8AC3E}">
        <p14:creationId xmlns:p14="http://schemas.microsoft.com/office/powerpoint/2010/main" val="2923723453"/>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CDD15-B26B-4060-EEA8-395AF9948AC8}"/>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7539F782-B7A2-3331-5C4A-F2B6390821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2A8A8B98-C058-C652-EB7B-87E4F366421C}"/>
              </a:ext>
            </a:extLst>
          </p:cNvPr>
          <p:cNvSpPr txBox="1"/>
          <p:nvPr/>
        </p:nvSpPr>
        <p:spPr>
          <a:xfrm>
            <a:off x="5661061" y="1975610"/>
            <a:ext cx="6030930" cy="4524315"/>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Hello Kate, It’s good to be working with you again. As we did last week we’re starting with an assessment.</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 Kate: </a:t>
            </a:r>
            <a:r>
              <a:rPr lang="en-US" sz="2400" dirty="0">
                <a:latin typeface="Arial" panose="020B0604020202020204" pitchFamily="34" charset="0"/>
                <a:cs typeface="Arial" panose="020B0604020202020204" pitchFamily="34" charset="0"/>
              </a:rPr>
              <a:t>Yes, an assessment of our internal managers… Here’s what I came up with… We don’t need to spend much time on it, as I was doing the assessment I realized that the items I scored higher on are potential trailheads for my parts.</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Great observation Kate</a:t>
            </a:r>
            <a:endParaRPr lang="en-CA"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26FFAD0-14A4-A5D5-7AD4-AC034127430F}"/>
              </a:ext>
            </a:extLst>
          </p:cNvPr>
          <p:cNvSpPr txBox="1"/>
          <p:nvPr/>
        </p:nvSpPr>
        <p:spPr>
          <a:xfrm>
            <a:off x="1" y="264747"/>
            <a:ext cx="12277618" cy="584775"/>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KATE YOUR INTERNAL MANAGERS SELF-ASSESSMENT P. 66</a:t>
            </a:r>
          </a:p>
        </p:txBody>
      </p:sp>
    </p:spTree>
    <p:extLst>
      <p:ext uri="{BB962C8B-B14F-4D97-AF65-F5344CB8AC3E}">
        <p14:creationId xmlns:p14="http://schemas.microsoft.com/office/powerpoint/2010/main" val="1188543517"/>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ist of questions on a white background&#10;&#10;AI-generated content may be incorrect.">
            <a:extLst>
              <a:ext uri="{FF2B5EF4-FFF2-40B4-BE49-F238E27FC236}">
                <a16:creationId xmlns:a16="http://schemas.microsoft.com/office/drawing/2014/main" id="{9DA93E5E-B3EF-97B0-A6A2-6259B18D44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032665"/>
          </a:xfrm>
          <a:prstGeom prst="rect">
            <a:avLst/>
          </a:prstGeom>
        </p:spPr>
      </p:pic>
      <p:pic>
        <p:nvPicPr>
          <p:cNvPr id="3" name="Picture 2" descr="A paper with text on it&#10;&#10;AI-generated content may be incorrect.">
            <a:extLst>
              <a:ext uri="{FF2B5EF4-FFF2-40B4-BE49-F238E27FC236}">
                <a16:creationId xmlns:a16="http://schemas.microsoft.com/office/drawing/2014/main" id="{C2500333-5E64-1985-DEBE-0E8287328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6096000" cy="6032665"/>
          </a:xfrm>
          <a:prstGeom prst="rect">
            <a:avLst/>
          </a:prstGeom>
        </p:spPr>
      </p:pic>
      <p:sp>
        <p:nvSpPr>
          <p:cNvPr id="5" name="TextBox 4">
            <a:extLst>
              <a:ext uri="{FF2B5EF4-FFF2-40B4-BE49-F238E27FC236}">
                <a16:creationId xmlns:a16="http://schemas.microsoft.com/office/drawing/2014/main" id="{05990137-EC96-3F60-886E-CA5E15454CB2}"/>
              </a:ext>
            </a:extLst>
          </p:cNvPr>
          <p:cNvSpPr txBox="1"/>
          <p:nvPr/>
        </p:nvSpPr>
        <p:spPr>
          <a:xfrm>
            <a:off x="685933" y="6267236"/>
            <a:ext cx="11088252"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5, 5, 5, 3, 5, 4, 4, 4, 3, 4, 5, 5, 5, 5, 5, 5, 5, 5, 3, 2, 5, 5, 5, totals: 5s-fifteen 4s-four 3s-three 2s-one 1s-zero</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703163539"/>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1CBF4-3294-4649-1076-A7B9B417A97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589AAC5-501A-4C81-1103-B223A144FCB9}"/>
              </a:ext>
            </a:extLst>
          </p:cNvPr>
          <p:cNvSpPr txBox="1"/>
          <p:nvPr/>
        </p:nvSpPr>
        <p:spPr>
          <a:xfrm>
            <a:off x="531687" y="236575"/>
            <a:ext cx="10482209" cy="2677656"/>
          </a:xfrm>
          <a:prstGeom prst="rect">
            <a:avLst/>
          </a:prstGeom>
          <a:noFill/>
        </p:spPr>
        <p:txBody>
          <a:bodyPr wrap="square">
            <a:spAutoFit/>
          </a:bodyPr>
          <a:lstStyle/>
          <a:p>
            <a:pPr marL="342900" indent="-342900">
              <a:buFont typeface="Arial" panose="020B0604020202020204" pitchFamily="34" charset="0"/>
              <a:buChar char="•"/>
            </a:pPr>
            <a:r>
              <a:rPr lang="en-US" sz="2800" dirty="0">
                <a:solidFill>
                  <a:srgbClr val="FFFFFF"/>
                </a:solidFill>
                <a:latin typeface="Arial" panose="020B0604020202020204" pitchFamily="34" charset="0"/>
              </a:rPr>
              <a:t>After each section, we’ll give people an opportunity to ask very brief clarifying questions. Please remember that we have a lot of material to go through, so we’ll do some gentle time management. </a:t>
            </a:r>
          </a:p>
          <a:p>
            <a:pPr marL="342900" indent="-342900">
              <a:buFont typeface="Arial" panose="020B0604020202020204" pitchFamily="34" charset="0"/>
              <a:buChar char="•"/>
            </a:pPr>
            <a:r>
              <a:rPr lang="en-US" sz="2800" dirty="0">
                <a:solidFill>
                  <a:srgbClr val="FFFFFF"/>
                </a:solidFill>
                <a:latin typeface="Arial" panose="020B0604020202020204" pitchFamily="34" charset="0"/>
              </a:rPr>
              <a:t>The boing group on Monday’s 1 to 2:30 is an opportunity to go into this material in greater depth.</a:t>
            </a:r>
            <a:endParaRPr lang="en-CA" sz="2800" dirty="0"/>
          </a:p>
        </p:txBody>
      </p:sp>
    </p:spTree>
    <p:extLst>
      <p:ext uri="{BB962C8B-B14F-4D97-AF65-F5344CB8AC3E}">
        <p14:creationId xmlns:p14="http://schemas.microsoft.com/office/powerpoint/2010/main" val="4124940120"/>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5740B-9D0E-F682-F694-293F36EC6DC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9CCF82E-CD62-04F2-CE96-48056BF131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4049293639"/>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BBCEB-AFA3-4481-6DE1-1F4245FD2C4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6A21E86-B3AB-58FC-59B4-65FDFC958D87}"/>
              </a:ext>
            </a:extLst>
          </p:cNvPr>
          <p:cNvSpPr txBox="1"/>
          <p:nvPr/>
        </p:nvSpPr>
        <p:spPr>
          <a:xfrm>
            <a:off x="7870371" y="2645620"/>
            <a:ext cx="3494315" cy="707886"/>
          </a:xfrm>
          <a:prstGeom prst="rect">
            <a:avLst/>
          </a:prstGeom>
          <a:noFill/>
        </p:spPr>
        <p:txBody>
          <a:bodyPr wrap="square">
            <a:spAutoFit/>
          </a:bodyPr>
          <a:lstStyle/>
          <a:p>
            <a:r>
              <a:rPr lang="en-US" sz="4000" dirty="0">
                <a:solidFill>
                  <a:schemeClr val="bg1"/>
                </a:solidFill>
                <a:latin typeface="Arial" panose="020B0604020202020204" pitchFamily="34" charset="0"/>
                <a:ea typeface="DotumChe" panose="020B0503020000020004" pitchFamily="49" charset="-127"/>
                <a:cs typeface="Arial" panose="020B0604020202020204" pitchFamily="34" charset="0"/>
              </a:rPr>
              <a:t>NOW YOU</a:t>
            </a:r>
            <a:endParaRPr lang="en-CA" sz="4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701A452-1F55-99F4-4198-8F06793970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F6D19F4D-89A7-F1BF-C274-2F86D4A514BD}"/>
              </a:ext>
            </a:extLst>
          </p:cNvPr>
          <p:cNvSpPr txBox="1"/>
          <p:nvPr/>
        </p:nvSpPr>
        <p:spPr>
          <a:xfrm>
            <a:off x="544531" y="433272"/>
            <a:ext cx="12191999" cy="584775"/>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YOUR INTERNAL MANAGERS SELF-ASSESSMENT P.66</a:t>
            </a:r>
          </a:p>
        </p:txBody>
      </p:sp>
    </p:spTree>
    <p:extLst>
      <p:ext uri="{BB962C8B-B14F-4D97-AF65-F5344CB8AC3E}">
        <p14:creationId xmlns:p14="http://schemas.microsoft.com/office/powerpoint/2010/main" val="2535666235"/>
      </p:ext>
    </p:extLst>
  </p:cSld>
  <p:clrMapOvr>
    <a:masterClrMapping/>
  </p:clrMapOvr>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D3D41-75B0-9238-1D51-B1D26864C942}"/>
            </a:ext>
          </a:extLst>
        </p:cNvPr>
        <p:cNvGrpSpPr/>
        <p:nvPr/>
      </p:nvGrpSpPr>
      <p:grpSpPr>
        <a:xfrm>
          <a:off x="0" y="0"/>
          <a:ext cx="0" cy="0"/>
          <a:chOff x="0" y="0"/>
          <a:chExt cx="0" cy="0"/>
        </a:xfrm>
      </p:grpSpPr>
      <p:pic>
        <p:nvPicPr>
          <p:cNvPr id="3" name="Picture 2" descr="A list of questions on a white background&#10;&#10;AI-generated content may be incorrect.">
            <a:extLst>
              <a:ext uri="{FF2B5EF4-FFF2-40B4-BE49-F238E27FC236}">
                <a16:creationId xmlns:a16="http://schemas.microsoft.com/office/drawing/2014/main" id="{0B7BD16E-7E0A-0039-3094-2CC1A0686C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308333"/>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56B1EB2F-EF2F-B01E-A945-32B162405A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6096000" cy="6308333"/>
          </a:xfrm>
          <a:prstGeom prst="rect">
            <a:avLst/>
          </a:prstGeom>
        </p:spPr>
      </p:pic>
    </p:spTree>
    <p:extLst>
      <p:ext uri="{BB962C8B-B14F-4D97-AF65-F5344CB8AC3E}">
        <p14:creationId xmlns:p14="http://schemas.microsoft.com/office/powerpoint/2010/main" val="2639563315"/>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FDE04-1ED7-EC22-8FFB-A1D87103DC54}"/>
              </a:ext>
            </a:extLst>
          </p:cNvPr>
          <p:cNvSpPr txBox="1"/>
          <p:nvPr/>
        </p:nvSpPr>
        <p:spPr>
          <a:xfrm>
            <a:off x="0" y="157012"/>
            <a:ext cx="12192000" cy="3170099"/>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SECTION 3 WHO IS THE BOSS'S: EXPLORING MANAGER PARTS P. 70 </a:t>
            </a:r>
          </a:p>
          <a:p>
            <a:endParaRPr lang="en-US" sz="28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Our parts are trying to protect us, but because of trauma we may have experienced, they often feel the need to take over and run the show with the best of intentions. Proactive protectors or managers are vigilant parts who try to prevent your inner exiles from being activated in your internal system from being flooded with emotion. (Firefighters in contrast are reactive protectors). In this next exercise highlight the strategies you recognize in yourself.</a:t>
            </a:r>
            <a:r>
              <a:rPr lang="en-US" sz="2400" dirty="0">
                <a:latin typeface="Arial" panose="020B0604020202020204" pitchFamily="34" charset="0"/>
                <a:cs typeface="Arial" panose="020B0604020202020204" pitchFamily="34" charset="0"/>
              </a:rPr>
              <a:t> </a:t>
            </a:r>
            <a:endParaRPr lang="en-US" dirty="0">
              <a:solidFill>
                <a:srgbClr val="000000"/>
              </a:solidFill>
            </a:endParaRPr>
          </a:p>
        </p:txBody>
      </p:sp>
    </p:spTree>
    <p:extLst>
      <p:ext uri="{BB962C8B-B14F-4D97-AF65-F5344CB8AC3E}">
        <p14:creationId xmlns:p14="http://schemas.microsoft.com/office/powerpoint/2010/main" val="1590125579"/>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2E8A3-DA8E-4239-0BC1-3A979FE6EEF0}"/>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A8CAC8F7-9ADD-3D86-24FF-106A13A60294}"/>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57FCBB31-A4E8-A780-A251-0136C691B356}"/>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B764AC6E-B2F0-1A05-F3AD-36DAF703C5C6}"/>
              </a:ext>
            </a:extLst>
          </p:cNvPr>
          <p:cNvSpPr txBox="1"/>
          <p:nvPr/>
        </p:nvSpPr>
        <p:spPr>
          <a:xfrm>
            <a:off x="452063" y="378456"/>
            <a:ext cx="11517330"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WHO IS THE BOSS'S: EXPLORING MANAGER PARTS P. 70 </a:t>
            </a:r>
            <a:endParaRPr lang="en-CA" sz="3200" dirty="0"/>
          </a:p>
        </p:txBody>
      </p:sp>
    </p:spTree>
    <p:extLst>
      <p:ext uri="{BB962C8B-B14F-4D97-AF65-F5344CB8AC3E}">
        <p14:creationId xmlns:p14="http://schemas.microsoft.com/office/powerpoint/2010/main" val="30216753"/>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text with black text&#10;&#10;AI-generated content may be incorrect.">
            <a:extLst>
              <a:ext uri="{FF2B5EF4-FFF2-40B4-BE49-F238E27FC236}">
                <a16:creationId xmlns:a16="http://schemas.microsoft.com/office/drawing/2014/main" id="{6A4280E8-2839-7009-15DA-21DB94FDE1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0596" y="217310"/>
            <a:ext cx="4673600" cy="1487311"/>
          </a:xfrm>
          <a:prstGeom prst="rect">
            <a:avLst/>
          </a:prstGeom>
        </p:spPr>
      </p:pic>
      <p:pic>
        <p:nvPicPr>
          <p:cNvPr id="5" name="Picture 4" descr="A list of words on a white background&#10;&#10;AI-generated content may be incorrect.">
            <a:extLst>
              <a:ext uri="{FF2B5EF4-FFF2-40B4-BE49-F238E27FC236}">
                <a16:creationId xmlns:a16="http://schemas.microsoft.com/office/drawing/2014/main" id="{DF5D9594-C95E-81BF-8468-0CA7C1474B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0596" y="1467556"/>
            <a:ext cx="2801234" cy="530677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CBDE2AED-48AA-FA6F-BA8A-FBCB815255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2997" y="1529470"/>
            <a:ext cx="3675948" cy="5571067"/>
          </a:xfrm>
          <a:prstGeom prst="rect">
            <a:avLst/>
          </a:prstGeom>
        </p:spPr>
      </p:pic>
      <p:sp>
        <p:nvSpPr>
          <p:cNvPr id="4" name="TextBox 3">
            <a:extLst>
              <a:ext uri="{FF2B5EF4-FFF2-40B4-BE49-F238E27FC236}">
                <a16:creationId xmlns:a16="http://schemas.microsoft.com/office/drawing/2014/main" id="{D5AB4D70-1C5D-4B99-D539-8DAD2C0F4802}"/>
              </a:ext>
            </a:extLst>
          </p:cNvPr>
          <p:cNvSpPr txBox="1"/>
          <p:nvPr/>
        </p:nvSpPr>
        <p:spPr>
          <a:xfrm>
            <a:off x="3531591" y="2779319"/>
            <a:ext cx="513705"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0" name="TextBox 9">
            <a:extLst>
              <a:ext uri="{FF2B5EF4-FFF2-40B4-BE49-F238E27FC236}">
                <a16:creationId xmlns:a16="http://schemas.microsoft.com/office/drawing/2014/main" id="{353F499C-994B-E999-8264-8D375263CA3B}"/>
              </a:ext>
            </a:extLst>
          </p:cNvPr>
          <p:cNvSpPr txBox="1"/>
          <p:nvPr/>
        </p:nvSpPr>
        <p:spPr>
          <a:xfrm>
            <a:off x="3562561" y="2365818"/>
            <a:ext cx="59847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2" name="TextBox 11">
            <a:extLst>
              <a:ext uri="{FF2B5EF4-FFF2-40B4-BE49-F238E27FC236}">
                <a16:creationId xmlns:a16="http://schemas.microsoft.com/office/drawing/2014/main" id="{48D9F929-BCDD-2AC2-DE6C-8CEE40B00810}"/>
              </a:ext>
            </a:extLst>
          </p:cNvPr>
          <p:cNvSpPr txBox="1"/>
          <p:nvPr/>
        </p:nvSpPr>
        <p:spPr>
          <a:xfrm>
            <a:off x="3562562" y="2136983"/>
            <a:ext cx="51370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4" name="TextBox 13">
            <a:extLst>
              <a:ext uri="{FF2B5EF4-FFF2-40B4-BE49-F238E27FC236}">
                <a16:creationId xmlns:a16="http://schemas.microsoft.com/office/drawing/2014/main" id="{DB3B466C-D509-1239-B081-36AE85C748E4}"/>
              </a:ext>
            </a:extLst>
          </p:cNvPr>
          <p:cNvSpPr txBox="1"/>
          <p:nvPr/>
        </p:nvSpPr>
        <p:spPr>
          <a:xfrm>
            <a:off x="3562563" y="1908149"/>
            <a:ext cx="660115"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6" name="TextBox 15">
            <a:extLst>
              <a:ext uri="{FF2B5EF4-FFF2-40B4-BE49-F238E27FC236}">
                <a16:creationId xmlns:a16="http://schemas.microsoft.com/office/drawing/2014/main" id="{72626B7A-B3AF-226A-F3CA-6C9C12868F41}"/>
              </a:ext>
            </a:extLst>
          </p:cNvPr>
          <p:cNvSpPr txBox="1"/>
          <p:nvPr/>
        </p:nvSpPr>
        <p:spPr>
          <a:xfrm>
            <a:off x="3562564" y="1701637"/>
            <a:ext cx="639566"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8" name="TextBox 17">
            <a:extLst>
              <a:ext uri="{FF2B5EF4-FFF2-40B4-BE49-F238E27FC236}">
                <a16:creationId xmlns:a16="http://schemas.microsoft.com/office/drawing/2014/main" id="{725125AD-642D-8B92-66B2-7A88A4872D73}"/>
              </a:ext>
            </a:extLst>
          </p:cNvPr>
          <p:cNvSpPr txBox="1"/>
          <p:nvPr/>
        </p:nvSpPr>
        <p:spPr>
          <a:xfrm>
            <a:off x="3531591" y="4993203"/>
            <a:ext cx="351740" cy="369333"/>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0" name="TextBox 19">
            <a:extLst>
              <a:ext uri="{FF2B5EF4-FFF2-40B4-BE49-F238E27FC236}">
                <a16:creationId xmlns:a16="http://schemas.microsoft.com/office/drawing/2014/main" id="{7682B75E-4A05-CE20-56EE-C7A85083B55E}"/>
              </a:ext>
            </a:extLst>
          </p:cNvPr>
          <p:cNvSpPr txBox="1"/>
          <p:nvPr/>
        </p:nvSpPr>
        <p:spPr>
          <a:xfrm>
            <a:off x="3593386" y="4532551"/>
            <a:ext cx="629292" cy="369333"/>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2" name="TextBox 21">
            <a:extLst>
              <a:ext uri="{FF2B5EF4-FFF2-40B4-BE49-F238E27FC236}">
                <a16:creationId xmlns:a16="http://schemas.microsoft.com/office/drawing/2014/main" id="{0C712884-13E5-B0CB-8B48-C2609DDC60AE}"/>
              </a:ext>
            </a:extLst>
          </p:cNvPr>
          <p:cNvSpPr txBox="1"/>
          <p:nvPr/>
        </p:nvSpPr>
        <p:spPr>
          <a:xfrm>
            <a:off x="3562561" y="4071900"/>
            <a:ext cx="742308"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4" name="TextBox 23">
            <a:extLst>
              <a:ext uri="{FF2B5EF4-FFF2-40B4-BE49-F238E27FC236}">
                <a16:creationId xmlns:a16="http://schemas.microsoft.com/office/drawing/2014/main" id="{0A5D8938-CB70-CC6E-F261-B854C3FE97D5}"/>
              </a:ext>
            </a:extLst>
          </p:cNvPr>
          <p:cNvSpPr txBox="1"/>
          <p:nvPr/>
        </p:nvSpPr>
        <p:spPr>
          <a:xfrm>
            <a:off x="3570264" y="3230845"/>
            <a:ext cx="1196945"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6" name="TextBox 25">
            <a:extLst>
              <a:ext uri="{FF2B5EF4-FFF2-40B4-BE49-F238E27FC236}">
                <a16:creationId xmlns:a16="http://schemas.microsoft.com/office/drawing/2014/main" id="{E6565B38-BA2E-4302-22B3-08BCACDB17DB}"/>
              </a:ext>
            </a:extLst>
          </p:cNvPr>
          <p:cNvSpPr txBox="1"/>
          <p:nvPr/>
        </p:nvSpPr>
        <p:spPr>
          <a:xfrm>
            <a:off x="6131350" y="1996486"/>
            <a:ext cx="35174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8" name="TextBox 27">
            <a:extLst>
              <a:ext uri="{FF2B5EF4-FFF2-40B4-BE49-F238E27FC236}">
                <a16:creationId xmlns:a16="http://schemas.microsoft.com/office/drawing/2014/main" id="{FB167FBC-72CB-4771-AFDB-66D893EAD485}"/>
              </a:ext>
            </a:extLst>
          </p:cNvPr>
          <p:cNvSpPr txBox="1"/>
          <p:nvPr/>
        </p:nvSpPr>
        <p:spPr>
          <a:xfrm>
            <a:off x="3570264" y="6079502"/>
            <a:ext cx="742308"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0" name="TextBox 29">
            <a:extLst>
              <a:ext uri="{FF2B5EF4-FFF2-40B4-BE49-F238E27FC236}">
                <a16:creationId xmlns:a16="http://schemas.microsoft.com/office/drawing/2014/main" id="{E77BAD38-C298-2276-AD7F-836ED142283F}"/>
              </a:ext>
            </a:extLst>
          </p:cNvPr>
          <p:cNvSpPr txBox="1"/>
          <p:nvPr/>
        </p:nvSpPr>
        <p:spPr>
          <a:xfrm>
            <a:off x="3562561" y="5857891"/>
            <a:ext cx="619018"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2" name="TextBox 31">
            <a:extLst>
              <a:ext uri="{FF2B5EF4-FFF2-40B4-BE49-F238E27FC236}">
                <a16:creationId xmlns:a16="http://schemas.microsoft.com/office/drawing/2014/main" id="{C80F1573-217E-9E00-A68C-D79E59997766}"/>
              </a:ext>
            </a:extLst>
          </p:cNvPr>
          <p:cNvSpPr txBox="1"/>
          <p:nvPr/>
        </p:nvSpPr>
        <p:spPr>
          <a:xfrm>
            <a:off x="3545084" y="5423113"/>
            <a:ext cx="834475"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4" name="TextBox 33">
            <a:extLst>
              <a:ext uri="{FF2B5EF4-FFF2-40B4-BE49-F238E27FC236}">
                <a16:creationId xmlns:a16="http://schemas.microsoft.com/office/drawing/2014/main" id="{A23E3EDF-071F-A8F0-D253-C6AE6B8C61A3}"/>
              </a:ext>
            </a:extLst>
          </p:cNvPr>
          <p:cNvSpPr txBox="1"/>
          <p:nvPr/>
        </p:nvSpPr>
        <p:spPr>
          <a:xfrm>
            <a:off x="6223669" y="3415511"/>
            <a:ext cx="45364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6" name="TextBox 35">
            <a:extLst>
              <a:ext uri="{FF2B5EF4-FFF2-40B4-BE49-F238E27FC236}">
                <a16:creationId xmlns:a16="http://schemas.microsoft.com/office/drawing/2014/main" id="{CE66206A-B9FC-47C9-393D-133262D97B95}"/>
              </a:ext>
            </a:extLst>
          </p:cNvPr>
          <p:cNvSpPr txBox="1"/>
          <p:nvPr/>
        </p:nvSpPr>
        <p:spPr>
          <a:xfrm>
            <a:off x="6135502" y="2683638"/>
            <a:ext cx="670389"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8" name="TextBox 37">
            <a:extLst>
              <a:ext uri="{FF2B5EF4-FFF2-40B4-BE49-F238E27FC236}">
                <a16:creationId xmlns:a16="http://schemas.microsoft.com/office/drawing/2014/main" id="{06C714B8-4C6C-8C44-BF2A-D0E69BB0DA89}"/>
              </a:ext>
            </a:extLst>
          </p:cNvPr>
          <p:cNvSpPr txBox="1"/>
          <p:nvPr/>
        </p:nvSpPr>
        <p:spPr>
          <a:xfrm>
            <a:off x="6131350" y="2334854"/>
            <a:ext cx="742308"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40" name="TextBox 39">
            <a:extLst>
              <a:ext uri="{FF2B5EF4-FFF2-40B4-BE49-F238E27FC236}">
                <a16:creationId xmlns:a16="http://schemas.microsoft.com/office/drawing/2014/main" id="{5BB846BE-FFB4-98A4-1290-CBD91D4625E4}"/>
              </a:ext>
            </a:extLst>
          </p:cNvPr>
          <p:cNvSpPr txBox="1"/>
          <p:nvPr/>
        </p:nvSpPr>
        <p:spPr>
          <a:xfrm>
            <a:off x="6189785" y="5488559"/>
            <a:ext cx="521408"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Tree>
    <p:extLst>
      <p:ext uri="{BB962C8B-B14F-4D97-AF65-F5344CB8AC3E}">
        <p14:creationId xmlns:p14="http://schemas.microsoft.com/office/powerpoint/2010/main" val="4122355416"/>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4467B-0E41-B6CF-6613-930974F9516B}"/>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73714122-1E76-71A5-B02B-7DE44945E5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618CFF67-6490-3175-56F7-8E4043FEC299}"/>
              </a:ext>
            </a:extLst>
          </p:cNvPr>
          <p:cNvSpPr txBox="1"/>
          <p:nvPr/>
        </p:nvSpPr>
        <p:spPr>
          <a:xfrm>
            <a:off x="5677628" y="2109174"/>
            <a:ext cx="6106829" cy="3416320"/>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Managers tend to use certain strategies. The strategies listed in this exercise are some of them, and they are also great manager trailheads. Can we look at which ones you highlighted? Of all those were there 2 or 3 that most resonated with you.</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Sure…</a:t>
            </a:r>
            <a:endParaRPr lang="en-CA"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5A75FB7-954A-A1C9-793F-C51D15F0B7C4}"/>
              </a:ext>
            </a:extLst>
          </p:cNvPr>
          <p:cNvSpPr txBox="1"/>
          <p:nvPr/>
        </p:nvSpPr>
        <p:spPr>
          <a:xfrm>
            <a:off x="636998" y="190614"/>
            <a:ext cx="11871441"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WHO IS THE BOSS'S: EXPLORING MANAGER PARTS P. 70 </a:t>
            </a:r>
            <a:endParaRPr lang="en-CA" sz="3200" dirty="0"/>
          </a:p>
        </p:txBody>
      </p:sp>
    </p:spTree>
    <p:extLst>
      <p:ext uri="{BB962C8B-B14F-4D97-AF65-F5344CB8AC3E}">
        <p14:creationId xmlns:p14="http://schemas.microsoft.com/office/powerpoint/2010/main" val="618967498"/>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text with black text&#10;&#10;AI-generated content may be incorrect.">
            <a:extLst>
              <a:ext uri="{FF2B5EF4-FFF2-40B4-BE49-F238E27FC236}">
                <a16:creationId xmlns:a16="http://schemas.microsoft.com/office/drawing/2014/main" id="{6A4280E8-2839-7009-15DA-21DB94FDE1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0596" y="217310"/>
            <a:ext cx="4673600" cy="1487311"/>
          </a:xfrm>
          <a:prstGeom prst="rect">
            <a:avLst/>
          </a:prstGeom>
        </p:spPr>
      </p:pic>
      <p:pic>
        <p:nvPicPr>
          <p:cNvPr id="5" name="Picture 4" descr="A list of words on a white background&#10;&#10;AI-generated content may be incorrect.">
            <a:extLst>
              <a:ext uri="{FF2B5EF4-FFF2-40B4-BE49-F238E27FC236}">
                <a16:creationId xmlns:a16="http://schemas.microsoft.com/office/drawing/2014/main" id="{DF5D9594-C95E-81BF-8468-0CA7C1474B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0596" y="1467556"/>
            <a:ext cx="2801234" cy="530677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CBDE2AED-48AA-FA6F-BA8A-FBCB815255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4111" y="1508012"/>
            <a:ext cx="3675948" cy="5571067"/>
          </a:xfrm>
          <a:prstGeom prst="rect">
            <a:avLst/>
          </a:prstGeom>
        </p:spPr>
      </p:pic>
      <p:sp>
        <p:nvSpPr>
          <p:cNvPr id="4" name="TextBox 3">
            <a:extLst>
              <a:ext uri="{FF2B5EF4-FFF2-40B4-BE49-F238E27FC236}">
                <a16:creationId xmlns:a16="http://schemas.microsoft.com/office/drawing/2014/main" id="{D5AB4D70-1C5D-4B99-D539-8DAD2C0F4802}"/>
              </a:ext>
            </a:extLst>
          </p:cNvPr>
          <p:cNvSpPr txBox="1"/>
          <p:nvPr/>
        </p:nvSpPr>
        <p:spPr>
          <a:xfrm>
            <a:off x="3548201" y="5208236"/>
            <a:ext cx="51370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0" name="TextBox 9">
            <a:extLst>
              <a:ext uri="{FF2B5EF4-FFF2-40B4-BE49-F238E27FC236}">
                <a16:creationId xmlns:a16="http://schemas.microsoft.com/office/drawing/2014/main" id="{353F499C-994B-E999-8264-8D375263CA3B}"/>
              </a:ext>
            </a:extLst>
          </p:cNvPr>
          <p:cNvSpPr txBox="1"/>
          <p:nvPr/>
        </p:nvSpPr>
        <p:spPr>
          <a:xfrm>
            <a:off x="3562560" y="3872100"/>
            <a:ext cx="59847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48D9F929-BCDD-2AC2-DE6C-8CEE40B00810}"/>
              </a:ext>
            </a:extLst>
          </p:cNvPr>
          <p:cNvSpPr txBox="1"/>
          <p:nvPr/>
        </p:nvSpPr>
        <p:spPr>
          <a:xfrm>
            <a:off x="3562561" y="2561930"/>
            <a:ext cx="51370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4" name="TextBox 13">
            <a:extLst>
              <a:ext uri="{FF2B5EF4-FFF2-40B4-BE49-F238E27FC236}">
                <a16:creationId xmlns:a16="http://schemas.microsoft.com/office/drawing/2014/main" id="{DB3B466C-D509-1239-B081-36AE85C748E4}"/>
              </a:ext>
            </a:extLst>
          </p:cNvPr>
          <p:cNvSpPr txBox="1"/>
          <p:nvPr/>
        </p:nvSpPr>
        <p:spPr>
          <a:xfrm>
            <a:off x="3562563" y="1908149"/>
            <a:ext cx="66011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6" name="TextBox 15">
            <a:extLst>
              <a:ext uri="{FF2B5EF4-FFF2-40B4-BE49-F238E27FC236}">
                <a16:creationId xmlns:a16="http://schemas.microsoft.com/office/drawing/2014/main" id="{72626B7A-B3AF-226A-F3CA-6C9C12868F41}"/>
              </a:ext>
            </a:extLst>
          </p:cNvPr>
          <p:cNvSpPr txBox="1"/>
          <p:nvPr/>
        </p:nvSpPr>
        <p:spPr>
          <a:xfrm>
            <a:off x="3545084" y="1200500"/>
            <a:ext cx="63956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8" name="TextBox 17">
            <a:extLst>
              <a:ext uri="{FF2B5EF4-FFF2-40B4-BE49-F238E27FC236}">
                <a16:creationId xmlns:a16="http://schemas.microsoft.com/office/drawing/2014/main" id="{725125AD-642D-8B92-66B2-7A88A4872D73}"/>
              </a:ext>
            </a:extLst>
          </p:cNvPr>
          <p:cNvSpPr txBox="1"/>
          <p:nvPr/>
        </p:nvSpPr>
        <p:spPr>
          <a:xfrm>
            <a:off x="3531591" y="4993203"/>
            <a:ext cx="351740" cy="36933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0" name="TextBox 19">
            <a:extLst>
              <a:ext uri="{FF2B5EF4-FFF2-40B4-BE49-F238E27FC236}">
                <a16:creationId xmlns:a16="http://schemas.microsoft.com/office/drawing/2014/main" id="{7682B75E-4A05-CE20-56EE-C7A85083B55E}"/>
              </a:ext>
            </a:extLst>
          </p:cNvPr>
          <p:cNvSpPr txBox="1"/>
          <p:nvPr/>
        </p:nvSpPr>
        <p:spPr>
          <a:xfrm>
            <a:off x="3564552" y="4554203"/>
            <a:ext cx="629292" cy="36933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2" name="TextBox 21">
            <a:extLst>
              <a:ext uri="{FF2B5EF4-FFF2-40B4-BE49-F238E27FC236}">
                <a16:creationId xmlns:a16="http://schemas.microsoft.com/office/drawing/2014/main" id="{0C712884-13E5-B0CB-8B48-C2609DDC60AE}"/>
              </a:ext>
            </a:extLst>
          </p:cNvPr>
          <p:cNvSpPr txBox="1"/>
          <p:nvPr/>
        </p:nvSpPr>
        <p:spPr>
          <a:xfrm>
            <a:off x="3562558" y="4108880"/>
            <a:ext cx="74230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4" name="TextBox 23">
            <a:extLst>
              <a:ext uri="{FF2B5EF4-FFF2-40B4-BE49-F238E27FC236}">
                <a16:creationId xmlns:a16="http://schemas.microsoft.com/office/drawing/2014/main" id="{0A5D8938-CB70-CC6E-F261-B854C3FE97D5}"/>
              </a:ext>
            </a:extLst>
          </p:cNvPr>
          <p:cNvSpPr txBox="1"/>
          <p:nvPr/>
        </p:nvSpPr>
        <p:spPr>
          <a:xfrm>
            <a:off x="3562558" y="3218319"/>
            <a:ext cx="119694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6" name="TextBox 25">
            <a:extLst>
              <a:ext uri="{FF2B5EF4-FFF2-40B4-BE49-F238E27FC236}">
                <a16:creationId xmlns:a16="http://schemas.microsoft.com/office/drawing/2014/main" id="{E6565B38-BA2E-4302-22B3-08BCACDB17DB}"/>
              </a:ext>
            </a:extLst>
          </p:cNvPr>
          <p:cNvSpPr txBox="1"/>
          <p:nvPr/>
        </p:nvSpPr>
        <p:spPr>
          <a:xfrm>
            <a:off x="6157674" y="1658226"/>
            <a:ext cx="35174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8" name="TextBox 27">
            <a:extLst>
              <a:ext uri="{FF2B5EF4-FFF2-40B4-BE49-F238E27FC236}">
                <a16:creationId xmlns:a16="http://schemas.microsoft.com/office/drawing/2014/main" id="{FB167FBC-72CB-4771-AFDB-66D893EAD485}"/>
              </a:ext>
            </a:extLst>
          </p:cNvPr>
          <p:cNvSpPr txBox="1"/>
          <p:nvPr/>
        </p:nvSpPr>
        <p:spPr>
          <a:xfrm>
            <a:off x="3554822" y="6076894"/>
            <a:ext cx="74230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0" name="TextBox 29">
            <a:extLst>
              <a:ext uri="{FF2B5EF4-FFF2-40B4-BE49-F238E27FC236}">
                <a16:creationId xmlns:a16="http://schemas.microsoft.com/office/drawing/2014/main" id="{E77BAD38-C298-2276-AD7F-836ED142283F}"/>
              </a:ext>
            </a:extLst>
          </p:cNvPr>
          <p:cNvSpPr txBox="1"/>
          <p:nvPr/>
        </p:nvSpPr>
        <p:spPr>
          <a:xfrm>
            <a:off x="6157674" y="4793016"/>
            <a:ext cx="61901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2" name="TextBox 31">
            <a:extLst>
              <a:ext uri="{FF2B5EF4-FFF2-40B4-BE49-F238E27FC236}">
                <a16:creationId xmlns:a16="http://schemas.microsoft.com/office/drawing/2014/main" id="{C80F1573-217E-9E00-A68C-D79E59997766}"/>
              </a:ext>
            </a:extLst>
          </p:cNvPr>
          <p:cNvSpPr txBox="1"/>
          <p:nvPr/>
        </p:nvSpPr>
        <p:spPr>
          <a:xfrm>
            <a:off x="3545084" y="5423113"/>
            <a:ext cx="83447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4" name="TextBox 33">
            <a:extLst>
              <a:ext uri="{FF2B5EF4-FFF2-40B4-BE49-F238E27FC236}">
                <a16:creationId xmlns:a16="http://schemas.microsoft.com/office/drawing/2014/main" id="{A23E3EDF-071F-A8F0-D253-C6AE6B8C61A3}"/>
              </a:ext>
            </a:extLst>
          </p:cNvPr>
          <p:cNvSpPr txBox="1"/>
          <p:nvPr/>
        </p:nvSpPr>
        <p:spPr>
          <a:xfrm>
            <a:off x="3562558" y="1459533"/>
            <a:ext cx="45364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6" name="TextBox 35">
            <a:extLst>
              <a:ext uri="{FF2B5EF4-FFF2-40B4-BE49-F238E27FC236}">
                <a16:creationId xmlns:a16="http://schemas.microsoft.com/office/drawing/2014/main" id="{CE66206A-B9FC-47C9-393D-133262D97B95}"/>
              </a:ext>
            </a:extLst>
          </p:cNvPr>
          <p:cNvSpPr txBox="1"/>
          <p:nvPr/>
        </p:nvSpPr>
        <p:spPr>
          <a:xfrm>
            <a:off x="6167309" y="3033653"/>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8" name="TextBox 37">
            <a:extLst>
              <a:ext uri="{FF2B5EF4-FFF2-40B4-BE49-F238E27FC236}">
                <a16:creationId xmlns:a16="http://schemas.microsoft.com/office/drawing/2014/main" id="{06C714B8-4C6C-8C44-BF2A-D0E69BB0DA89}"/>
              </a:ext>
            </a:extLst>
          </p:cNvPr>
          <p:cNvSpPr txBox="1"/>
          <p:nvPr/>
        </p:nvSpPr>
        <p:spPr>
          <a:xfrm>
            <a:off x="6131350" y="2334854"/>
            <a:ext cx="74230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40" name="TextBox 39">
            <a:extLst>
              <a:ext uri="{FF2B5EF4-FFF2-40B4-BE49-F238E27FC236}">
                <a16:creationId xmlns:a16="http://schemas.microsoft.com/office/drawing/2014/main" id="{5BB846BE-FFB4-98A4-1290-CBD91D4625E4}"/>
              </a:ext>
            </a:extLst>
          </p:cNvPr>
          <p:cNvSpPr txBox="1"/>
          <p:nvPr/>
        </p:nvSpPr>
        <p:spPr>
          <a:xfrm>
            <a:off x="6174219" y="5479726"/>
            <a:ext cx="52140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508E0DE6-3A71-F569-CED2-74F2F511418A}"/>
              </a:ext>
            </a:extLst>
          </p:cNvPr>
          <p:cNvSpPr txBox="1"/>
          <p:nvPr/>
        </p:nvSpPr>
        <p:spPr>
          <a:xfrm>
            <a:off x="3570264" y="2118231"/>
            <a:ext cx="66011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85114B04-E9FB-E1B6-4A73-E0D717859AA2}"/>
              </a:ext>
            </a:extLst>
          </p:cNvPr>
          <p:cNvSpPr txBox="1"/>
          <p:nvPr/>
        </p:nvSpPr>
        <p:spPr>
          <a:xfrm>
            <a:off x="3570263" y="3446283"/>
            <a:ext cx="66011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D99888AA-A8B4-A3C2-82FD-A5BCCAD835EE}"/>
              </a:ext>
            </a:extLst>
          </p:cNvPr>
          <p:cNvSpPr txBox="1"/>
          <p:nvPr/>
        </p:nvSpPr>
        <p:spPr>
          <a:xfrm>
            <a:off x="6174219" y="4075913"/>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A6FFF726-69D1-09DE-E33D-348A51B1BE55}"/>
              </a:ext>
            </a:extLst>
          </p:cNvPr>
          <p:cNvSpPr txBox="1"/>
          <p:nvPr/>
        </p:nvSpPr>
        <p:spPr>
          <a:xfrm>
            <a:off x="3565862" y="1681255"/>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B10EBBA4-217B-6F3D-CA9E-58F032EE2EA7}"/>
              </a:ext>
            </a:extLst>
          </p:cNvPr>
          <p:cNvSpPr txBox="1"/>
          <p:nvPr/>
        </p:nvSpPr>
        <p:spPr>
          <a:xfrm>
            <a:off x="3575547" y="2327050"/>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41E2CB2D-79DD-1CD3-5F2F-D7E480819680}"/>
              </a:ext>
            </a:extLst>
          </p:cNvPr>
          <p:cNvSpPr txBox="1"/>
          <p:nvPr/>
        </p:nvSpPr>
        <p:spPr>
          <a:xfrm>
            <a:off x="3565125" y="3011293"/>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5" name="TextBox 14">
            <a:extLst>
              <a:ext uri="{FF2B5EF4-FFF2-40B4-BE49-F238E27FC236}">
                <a16:creationId xmlns:a16="http://schemas.microsoft.com/office/drawing/2014/main" id="{C819DF2E-BCAF-FED7-FFD5-C8953122C06A}"/>
              </a:ext>
            </a:extLst>
          </p:cNvPr>
          <p:cNvSpPr txBox="1"/>
          <p:nvPr/>
        </p:nvSpPr>
        <p:spPr>
          <a:xfrm>
            <a:off x="3557425" y="5639006"/>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7" name="TextBox 16">
            <a:extLst>
              <a:ext uri="{FF2B5EF4-FFF2-40B4-BE49-F238E27FC236}">
                <a16:creationId xmlns:a16="http://schemas.microsoft.com/office/drawing/2014/main" id="{3524C2C6-50C7-840C-557C-608A8417C4B3}"/>
              </a:ext>
            </a:extLst>
          </p:cNvPr>
          <p:cNvSpPr txBox="1"/>
          <p:nvPr/>
        </p:nvSpPr>
        <p:spPr>
          <a:xfrm>
            <a:off x="6182575" y="3388387"/>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9" name="TextBox 18">
            <a:extLst>
              <a:ext uri="{FF2B5EF4-FFF2-40B4-BE49-F238E27FC236}">
                <a16:creationId xmlns:a16="http://schemas.microsoft.com/office/drawing/2014/main" id="{32E6B97B-27C2-4F13-F1FF-04EA1838010A}"/>
              </a:ext>
            </a:extLst>
          </p:cNvPr>
          <p:cNvSpPr txBox="1"/>
          <p:nvPr/>
        </p:nvSpPr>
        <p:spPr>
          <a:xfrm>
            <a:off x="6164111" y="4430824"/>
            <a:ext cx="67038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3" name="TextBox 22">
            <a:extLst>
              <a:ext uri="{FF2B5EF4-FFF2-40B4-BE49-F238E27FC236}">
                <a16:creationId xmlns:a16="http://schemas.microsoft.com/office/drawing/2014/main" id="{5CDC3591-59B0-8BD9-513C-B2C0FD058F6D}"/>
              </a:ext>
            </a:extLst>
          </p:cNvPr>
          <p:cNvSpPr txBox="1"/>
          <p:nvPr/>
        </p:nvSpPr>
        <p:spPr>
          <a:xfrm>
            <a:off x="235832" y="580246"/>
            <a:ext cx="3000528" cy="1815882"/>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The 2 or 3 that most resonated with me were… </a:t>
            </a:r>
            <a:endParaRPr lang="en-CA" sz="2800" dirty="0"/>
          </a:p>
        </p:txBody>
      </p:sp>
    </p:spTree>
    <p:extLst>
      <p:ext uri="{BB962C8B-B14F-4D97-AF65-F5344CB8AC3E}">
        <p14:creationId xmlns:p14="http://schemas.microsoft.com/office/powerpoint/2010/main" val="943710418"/>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A2775-045F-5D32-13DA-F1A4704228C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668B216-B8E7-2901-C175-DCCED65789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856251822"/>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70890-E534-40CC-3058-82178B88949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30C64AB-9B84-D96C-1B43-D86BDE47BC6B}"/>
              </a:ext>
            </a:extLst>
          </p:cNvPr>
          <p:cNvSpPr txBox="1"/>
          <p:nvPr/>
        </p:nvSpPr>
        <p:spPr>
          <a:xfrm>
            <a:off x="7870371" y="2645620"/>
            <a:ext cx="3494315" cy="830997"/>
          </a:xfrm>
          <a:prstGeom prst="rect">
            <a:avLst/>
          </a:prstGeom>
          <a:noFill/>
        </p:spPr>
        <p:txBody>
          <a:bodyPr wrap="square">
            <a:spAutoFit/>
          </a:bodyPr>
          <a:lstStyle/>
          <a:p>
            <a:r>
              <a:rPr lang="en-US" sz="4800" dirty="0">
                <a:solidFill>
                  <a:schemeClr val="bg1"/>
                </a:solidFill>
                <a:latin typeface="Arial" panose="020B0604020202020204" pitchFamily="34" charset="0"/>
                <a:ea typeface="DotumChe" panose="020B0503020000020004" pitchFamily="49" charset="-127"/>
                <a:cs typeface="Arial" panose="020B0604020202020204" pitchFamily="34" charset="0"/>
              </a:rPr>
              <a:t>NOW YOU</a:t>
            </a:r>
            <a:endParaRPr lang="en-CA" sz="48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7B1688CA-6DC7-BD33-F278-85C666B3D6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A540410C-7B77-70F5-5AC9-678030DF0DD9}"/>
              </a:ext>
            </a:extLst>
          </p:cNvPr>
          <p:cNvSpPr txBox="1"/>
          <p:nvPr/>
        </p:nvSpPr>
        <p:spPr>
          <a:xfrm>
            <a:off x="165059" y="433272"/>
            <a:ext cx="11861882"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WHO IS THE BOSS'S: EXPLORING MANAGER PARTS P. 70 </a:t>
            </a:r>
            <a:endParaRPr lang="en-CA" sz="3200" dirty="0"/>
          </a:p>
        </p:txBody>
      </p:sp>
    </p:spTree>
    <p:extLst>
      <p:ext uri="{BB962C8B-B14F-4D97-AF65-F5344CB8AC3E}">
        <p14:creationId xmlns:p14="http://schemas.microsoft.com/office/powerpoint/2010/main" val="3619261480"/>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1DF36-A33B-6F3E-8B6E-246252AF9296}"/>
            </a:ext>
          </a:extLst>
        </p:cNvPr>
        <p:cNvGrpSpPr/>
        <p:nvPr/>
      </p:nvGrpSpPr>
      <p:grpSpPr>
        <a:xfrm>
          <a:off x="0" y="0"/>
          <a:ext cx="0" cy="0"/>
          <a:chOff x="0" y="0"/>
          <a:chExt cx="0" cy="0"/>
        </a:xfrm>
      </p:grpSpPr>
      <p:pic>
        <p:nvPicPr>
          <p:cNvPr id="3" name="Picture 2" descr="A white text with black text&#10;&#10;AI-generated content may be incorrect.">
            <a:extLst>
              <a:ext uri="{FF2B5EF4-FFF2-40B4-BE49-F238E27FC236}">
                <a16:creationId xmlns:a16="http://schemas.microsoft.com/office/drawing/2014/main" id="{3B834A3E-D61A-E0DA-E39B-EA07092797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0596" y="217310"/>
            <a:ext cx="4673600" cy="1487311"/>
          </a:xfrm>
          <a:prstGeom prst="rect">
            <a:avLst/>
          </a:prstGeom>
        </p:spPr>
      </p:pic>
      <p:pic>
        <p:nvPicPr>
          <p:cNvPr id="5" name="Picture 4" descr="A list of words on a white background&#10;&#10;AI-generated content may be incorrect.">
            <a:extLst>
              <a:ext uri="{FF2B5EF4-FFF2-40B4-BE49-F238E27FC236}">
                <a16:creationId xmlns:a16="http://schemas.microsoft.com/office/drawing/2014/main" id="{D9FD04C9-36FC-4198-4698-B8A32EC628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0596" y="1467556"/>
            <a:ext cx="2801234" cy="530677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770801F6-DA58-A2C9-4AE9-97542F5C74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01831" y="1203259"/>
            <a:ext cx="3675948" cy="5571067"/>
          </a:xfrm>
          <a:prstGeom prst="rect">
            <a:avLst/>
          </a:prstGeom>
        </p:spPr>
      </p:pic>
    </p:spTree>
    <p:extLst>
      <p:ext uri="{BB962C8B-B14F-4D97-AF65-F5344CB8AC3E}">
        <p14:creationId xmlns:p14="http://schemas.microsoft.com/office/powerpoint/2010/main" val="3699272371"/>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9BFF0B-9953-0A05-2CF5-9D63F7DE7F56}"/>
              </a:ext>
            </a:extLst>
          </p:cNvPr>
          <p:cNvSpPr txBox="1"/>
          <p:nvPr/>
        </p:nvSpPr>
        <p:spPr>
          <a:xfrm>
            <a:off x="0" y="-98800"/>
            <a:ext cx="12115800" cy="6032421"/>
          </a:xfrm>
          <a:prstGeom prst="rect">
            <a:avLst/>
          </a:prstGeom>
          <a:noFill/>
        </p:spPr>
        <p:txBody>
          <a:bodyPr wrap="square">
            <a:spAutoFit/>
          </a:bodyPr>
          <a:lstStyle/>
          <a:p>
            <a:endParaRPr lang="en-US" dirty="0">
              <a:solidFill>
                <a:srgbClr val="000000"/>
              </a:solidFill>
            </a:endParaRPr>
          </a:p>
          <a:p>
            <a:r>
              <a:rPr lang="en-US" sz="2800" dirty="0">
                <a:solidFill>
                  <a:srgbClr val="000000"/>
                </a:solidFill>
                <a:latin typeface="Arial" panose="020B0604020202020204" pitchFamily="34" charset="0"/>
                <a:cs typeface="Arial" panose="020B0604020202020204" pitchFamily="34" charset="0"/>
              </a:rPr>
              <a:t>            SECTION 4 IT'S THE THOUGHT THAT COUNTS P. 73</a:t>
            </a:r>
          </a:p>
          <a:p>
            <a:endParaRPr lang="en-US" sz="28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Parts are well-intentioned. They really are trying to protect you and the most vulnerable parts of you. </a:t>
            </a:r>
            <a:r>
              <a:rPr lang="en-US" sz="2400" dirty="0">
                <a:latin typeface="Arial" panose="020B0604020202020204" pitchFamily="34" charset="0"/>
                <a:cs typeface="Arial" panose="020B0604020202020204" pitchFamily="34" charset="0"/>
              </a:rPr>
              <a:t>Manager parts are hard workers. When healthy, they can help you achieve incredible things without taking over your life. When you're able to understand and appreciate the ways they are trying to help you, you're able to feel more compassion for them and show them the appreciation they are longing for. When they feel your presence and love, they will be able to trust you more and not need to drive the bus. When they have more opportunities to meet the Self they will over time feel more comfortable quieting down and trusting the Self to lead more of the time. </a:t>
            </a:r>
          </a:p>
          <a:p>
            <a:r>
              <a:rPr lang="en-US" sz="2400" dirty="0">
                <a:solidFill>
                  <a:srgbClr val="FFC000"/>
                </a:solidFill>
                <a:latin typeface="Arial" panose="020B0604020202020204" pitchFamily="34" charset="0"/>
                <a:cs typeface="Arial" panose="020B0604020202020204" pitchFamily="34" charset="0"/>
              </a:rPr>
              <a:t>This exercise and the next helps you identify the good intentions behind your parts. It asks you to “go inside” your mind and ask parts directly how they are trying to help and what they are afraid would happen if they didn’t this.</a:t>
            </a:r>
          </a:p>
          <a:p>
            <a:r>
              <a:rPr lang="en-US" sz="2400" dirty="0">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First for each of the parts you explore, write down their good intentions.</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6228574"/>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86D9B-45CD-6577-74E4-463496EC0DBF}"/>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4E546B80-2B2F-8DE4-E5AE-51A2CF230602}"/>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18FBB62B-22B2-D2AA-2E9E-654B55C06D81}"/>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513DA733-B04D-D754-62E0-27F1079BAC69}"/>
              </a:ext>
            </a:extLst>
          </p:cNvPr>
          <p:cNvSpPr txBox="1"/>
          <p:nvPr/>
        </p:nvSpPr>
        <p:spPr>
          <a:xfrm>
            <a:off x="1541123" y="391053"/>
            <a:ext cx="965770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IT'S THE THOUGHT THAT COUNTS P. 73</a:t>
            </a:r>
          </a:p>
        </p:txBody>
      </p:sp>
    </p:spTree>
    <p:extLst>
      <p:ext uri="{BB962C8B-B14F-4D97-AF65-F5344CB8AC3E}">
        <p14:creationId xmlns:p14="http://schemas.microsoft.com/office/powerpoint/2010/main" val="2415191549"/>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6CEC4-DF2E-BC55-A576-8B793626315E}"/>
            </a:ext>
          </a:extLst>
        </p:cNvPr>
        <p:cNvGrpSpPr/>
        <p:nvPr/>
      </p:nvGrpSpPr>
      <p:grpSpPr>
        <a:xfrm>
          <a:off x="0" y="0"/>
          <a:ext cx="0" cy="0"/>
          <a:chOff x="0" y="0"/>
          <a:chExt cx="0" cy="0"/>
        </a:xfrm>
      </p:grpSpPr>
      <p:pic>
        <p:nvPicPr>
          <p:cNvPr id="5" name="Picture 4" descr="A white rectangular box with black text&#10;&#10;AI-generated content may be incorrect.">
            <a:extLst>
              <a:ext uri="{FF2B5EF4-FFF2-40B4-BE49-F238E27FC236}">
                <a16:creationId xmlns:a16="http://schemas.microsoft.com/office/drawing/2014/main" id="{8309B835-642A-AEB6-53C2-330BA9FC70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0472" y="0"/>
            <a:ext cx="5219272" cy="1746607"/>
          </a:xfrm>
          <a:prstGeom prst="rect">
            <a:avLst/>
          </a:prstGeom>
        </p:spPr>
      </p:pic>
      <p:sp>
        <p:nvSpPr>
          <p:cNvPr id="3" name="TextBox 2">
            <a:extLst>
              <a:ext uri="{FF2B5EF4-FFF2-40B4-BE49-F238E27FC236}">
                <a16:creationId xmlns:a16="http://schemas.microsoft.com/office/drawing/2014/main" id="{5D0A3F5D-5C51-A470-B2D3-CD4F7D72CA06}"/>
              </a:ext>
            </a:extLst>
          </p:cNvPr>
          <p:cNvSpPr txBox="1"/>
          <p:nvPr/>
        </p:nvSpPr>
        <p:spPr>
          <a:xfrm>
            <a:off x="143838" y="1900719"/>
            <a:ext cx="12048162" cy="4801314"/>
          </a:xfrm>
          <a:prstGeom prst="rect">
            <a:avLst/>
          </a:prstGeom>
          <a:noFill/>
        </p:spPr>
        <p:txBody>
          <a:bodyPr wrap="square">
            <a:spAutoFit/>
          </a:bodyPr>
          <a:lstStyle/>
          <a:p>
            <a:r>
              <a:rPr lang="en-US" dirty="0">
                <a:solidFill>
                  <a:srgbClr val="000000"/>
                </a:solidFill>
                <a:latin typeface="Arial" panose="020B0604020202020204" pitchFamily="34" charset="0"/>
                <a:cs typeface="Arial" panose="020B0604020202020204" pitchFamily="34" charset="0"/>
              </a:rPr>
              <a:t>The lone warrior:</a:t>
            </a:r>
            <a:r>
              <a:rPr lang="en-US" dirty="0">
                <a:latin typeface="Arial" panose="020B0604020202020204" pitchFamily="34" charset="0"/>
              </a:rPr>
              <a:t> This part learned to be strong because weakness wasn’t allowed. It didn’t have time for sentimentality because sentimentality didn’t get fed</a:t>
            </a:r>
            <a:endParaRPr lang="en-US" dirty="0">
              <a:solidFill>
                <a:srgbClr val="000000"/>
              </a:solidFill>
              <a:latin typeface="Arial" panose="020B0604020202020204" pitchFamily="34" charset="0"/>
              <a:cs typeface="Arial" panose="020B0604020202020204" pitchFamily="34" charset="0"/>
            </a:endParaRPr>
          </a:p>
          <a:p>
            <a:r>
              <a:rPr lang="en-US" dirty="0">
                <a:solidFill>
                  <a:srgbClr val="000000"/>
                </a:solidFill>
                <a:latin typeface="Arial" panose="020B0604020202020204" pitchFamily="34" charset="0"/>
                <a:cs typeface="Arial" panose="020B0604020202020204" pitchFamily="34" charset="0"/>
              </a:rPr>
              <a:t>The intellectualizer </a:t>
            </a:r>
            <a:r>
              <a:rPr lang="en-US" dirty="0">
                <a:latin typeface="Arial" panose="020B0604020202020204" pitchFamily="34" charset="0"/>
                <a:cs typeface="Arial" panose="020B0604020202020204" pitchFamily="34" charset="0"/>
              </a:rPr>
              <a:t>It is a thinker and is dissociated from emotions. It takes up a lot of room in my self system. It is related to my avoidant attachment and minimizes emotions. It protects from the constant flood of emotions I was surrounded by as a child</a:t>
            </a:r>
          </a:p>
          <a:p>
            <a:r>
              <a:rPr lang="en-US" dirty="0">
                <a:solidFill>
                  <a:srgbClr val="000000"/>
                </a:solidFill>
                <a:latin typeface="Arial" panose="020B0604020202020204" pitchFamily="34" charset="0"/>
                <a:cs typeface="Arial" panose="020B0604020202020204" pitchFamily="34" charset="0"/>
              </a:rPr>
              <a:t>The road runner</a:t>
            </a:r>
            <a:r>
              <a:rPr lang="en-US" dirty="0">
                <a:latin typeface="Arial" panose="020B0604020202020204" pitchFamily="34" charset="0"/>
                <a:cs typeface="Arial" panose="020B0604020202020204" pitchFamily="34" charset="0"/>
              </a:rPr>
              <a:t> It bears the cultural burdens of our hyperactive, immediate gratification, digitally wired, Tik Tok society. It's easily distracted with a very short attention span. It seeks entertainment and is easily bored. It stays on the surface distracting from the pain buried underneath.</a:t>
            </a:r>
            <a:endParaRPr lang="en-US" dirty="0">
              <a:solidFill>
                <a:srgbClr val="000000"/>
              </a:solidFill>
              <a:latin typeface="Arial" panose="020B0604020202020204" pitchFamily="34" charset="0"/>
              <a:cs typeface="Arial" panose="020B0604020202020204" pitchFamily="34" charset="0"/>
            </a:endParaRPr>
          </a:p>
          <a:p>
            <a:r>
              <a:rPr lang="en-US" dirty="0">
                <a:solidFill>
                  <a:srgbClr val="000000"/>
                </a:solidFill>
                <a:latin typeface="Arial" panose="020B0604020202020204" pitchFamily="34" charset="0"/>
                <a:cs typeface="Arial" panose="020B0604020202020204" pitchFamily="34" charset="0"/>
              </a:rPr>
              <a:t>The standoffish withdrawer </a:t>
            </a:r>
            <a:r>
              <a:rPr lang="en-US" dirty="0">
                <a:latin typeface="Arial" panose="020B0604020202020204" pitchFamily="34" charset="0"/>
              </a:rPr>
              <a:t>often activated when I’m in unfamiliar social situations. I become withdrawn and avoid contact unless necessary. I don’t engage with others for fear of being judged and rejected as I was in high school. I don't participate. This manager pulls me back, discourages social engagement, leaves early, and avoids connection. It believes that “It’s safer to not try than to try and be rejected.” It is cool, and aloof or dismissive on the surface, but that is protecting the self from lone cafeteria’s boy’s deep longing to belong but fear of rejection and humiliation. The standoffish withdrawer doesn’t want me to feel that pain again.</a:t>
            </a:r>
          </a:p>
          <a:p>
            <a:r>
              <a:rPr lang="en-US" dirty="0">
                <a:solidFill>
                  <a:srgbClr val="000000"/>
                </a:solidFill>
                <a:latin typeface="Arial" panose="020B0604020202020204" pitchFamily="34" charset="0"/>
                <a:cs typeface="Arial" panose="020B0604020202020204" pitchFamily="34" charset="0"/>
              </a:rPr>
              <a:t>The over achiever</a:t>
            </a:r>
            <a:r>
              <a:rPr lang="en-US" dirty="0">
                <a:latin typeface="Arial" panose="020B0604020202020204" pitchFamily="34" charset="0"/>
                <a:cs typeface="Arial" panose="020B0604020202020204" pitchFamily="34" charset="0"/>
              </a:rPr>
              <a:t> The overachiever discovered that by working very hard, he would be rewarded.</a:t>
            </a:r>
            <a:endParaRPr lang="en-US" dirty="0">
              <a:solidFill>
                <a:srgbClr val="000000"/>
              </a:solidFill>
              <a:latin typeface="Arial" panose="020B0604020202020204" pitchFamily="34" charset="0"/>
              <a:cs typeface="Arial" panose="020B0604020202020204" pitchFamily="34" charset="0"/>
            </a:endParaRPr>
          </a:p>
          <a:p>
            <a:r>
              <a:rPr lang="en-US" dirty="0">
                <a:solidFill>
                  <a:srgbClr val="000000"/>
                </a:solidFill>
                <a:latin typeface="Arial" panose="020B0604020202020204" pitchFamily="34" charset="0"/>
                <a:cs typeface="Arial" panose="020B0604020202020204" pitchFamily="34" charset="0"/>
              </a:rPr>
              <a:t>The fixer/therapist</a:t>
            </a:r>
            <a:r>
              <a:rPr lang="en-US" dirty="0">
                <a:latin typeface="Arial" panose="020B0604020202020204" pitchFamily="34" charset="0"/>
                <a:cs typeface="Arial" panose="020B0604020202020204" pitchFamily="34" charset="0"/>
              </a:rPr>
              <a:t> Scans constantly for emotional disturbance in others; smooths things over; anticipates needs. Tries to prevent the shame-exile from being re-wounded by disappointment or criticism. Keeps me attuned, empathic.</a:t>
            </a:r>
            <a:endParaRPr lang="en-CA" dirty="0"/>
          </a:p>
        </p:txBody>
      </p:sp>
    </p:spTree>
    <p:extLst>
      <p:ext uri="{BB962C8B-B14F-4D97-AF65-F5344CB8AC3E}">
        <p14:creationId xmlns:p14="http://schemas.microsoft.com/office/powerpoint/2010/main" val="4099599789"/>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CA642-2B8E-D6C2-DF3F-C75C3A407C1E}"/>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68F98DD8-8194-336D-A14A-45C9C57542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185AEB4E-F632-1144-7D9B-F545C3DF9885}"/>
              </a:ext>
            </a:extLst>
          </p:cNvPr>
          <p:cNvSpPr txBox="1"/>
          <p:nvPr/>
        </p:nvSpPr>
        <p:spPr>
          <a:xfrm>
            <a:off x="5475572" y="2096072"/>
            <a:ext cx="6411628" cy="1938992"/>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This next exercise asks you to describe what you think are the good intentions of some of the managers you identified.</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Let’s take a look… </a:t>
            </a:r>
            <a:endParaRPr lang="en-CA"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4966F51-7A86-FBB4-4E3F-C2D3A9E01865}"/>
              </a:ext>
            </a:extLst>
          </p:cNvPr>
          <p:cNvSpPr txBox="1"/>
          <p:nvPr/>
        </p:nvSpPr>
        <p:spPr>
          <a:xfrm>
            <a:off x="1829290" y="203191"/>
            <a:ext cx="8876382"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IT'S THE THOUGHT THAT COUNTS P. 73</a:t>
            </a:r>
          </a:p>
        </p:txBody>
      </p:sp>
    </p:spTree>
    <p:extLst>
      <p:ext uri="{BB962C8B-B14F-4D97-AF65-F5344CB8AC3E}">
        <p14:creationId xmlns:p14="http://schemas.microsoft.com/office/powerpoint/2010/main" val="2620159917"/>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6CEC4-DF2E-BC55-A576-8B793626315E}"/>
            </a:ext>
          </a:extLst>
        </p:cNvPr>
        <p:cNvGrpSpPr/>
        <p:nvPr/>
      </p:nvGrpSpPr>
      <p:grpSpPr>
        <a:xfrm>
          <a:off x="0" y="0"/>
          <a:ext cx="0" cy="0"/>
          <a:chOff x="0" y="0"/>
          <a:chExt cx="0" cy="0"/>
        </a:xfrm>
      </p:grpSpPr>
      <p:pic>
        <p:nvPicPr>
          <p:cNvPr id="5" name="Picture 4" descr="A white rectangular box with black text&#10;&#10;AI-generated content may be incorrect.">
            <a:extLst>
              <a:ext uri="{FF2B5EF4-FFF2-40B4-BE49-F238E27FC236}">
                <a16:creationId xmlns:a16="http://schemas.microsoft.com/office/drawing/2014/main" id="{8309B835-642A-AEB6-53C2-330BA9FC70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0472" y="0"/>
            <a:ext cx="5219272" cy="1746607"/>
          </a:xfrm>
          <a:prstGeom prst="rect">
            <a:avLst/>
          </a:prstGeom>
        </p:spPr>
      </p:pic>
      <p:sp>
        <p:nvSpPr>
          <p:cNvPr id="3" name="TextBox 2">
            <a:extLst>
              <a:ext uri="{FF2B5EF4-FFF2-40B4-BE49-F238E27FC236}">
                <a16:creationId xmlns:a16="http://schemas.microsoft.com/office/drawing/2014/main" id="{5D0A3F5D-5C51-A470-B2D3-CD4F7D72CA06}"/>
              </a:ext>
            </a:extLst>
          </p:cNvPr>
          <p:cNvSpPr txBox="1"/>
          <p:nvPr/>
        </p:nvSpPr>
        <p:spPr>
          <a:xfrm>
            <a:off x="143838" y="1900719"/>
            <a:ext cx="12048162" cy="480131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Kate: Inner Critic:</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This part wants to preemptively correct my behaviour so that I am beyond reproach. It wants to keep me 			in line so I can’t be criticized by others.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Perfectionist: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If I look, act, and speak perfectly, I won’t be seen as flawed by others. This part is trying to prevent 				negative feedback, so there’s no reason to dislike me.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People Pleaser: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part thinks that if I agree to everything and give of myself without boundaries, I will make others 			happy and I will seem likeable. This is to keep me from falling out of </a:t>
            </a:r>
            <a:r>
              <a:rPr kumimoji="0" lang="en-US" sz="18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favour</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with other people.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Hypervigilant: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This part tries to anticipate any and all negative situations so that I can be prepared and not caught off 			guard. This will increase my chances of survival.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Avoidant: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part tries to keep emotions from flooding the system. It is worried that I will have a breakdown if I were 			to feel the extent of the pain inside me. It also keeps me from connecting with others so that I don’t get 			emotionally invested and hurt as a result.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Damsel: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part tries to keep me alive with the hope that I will be rescued eventually.</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35718333"/>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113B0-A119-C6C8-C957-A3F2784D7B6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DEE14BB-4F6F-27D3-9BB1-E91EC346EA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100095063"/>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92F72-3E38-2F1E-2B3F-3C893534DAC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8A6BF4A-5E9E-8561-8B45-DA0941FB39D7}"/>
              </a:ext>
            </a:extLst>
          </p:cNvPr>
          <p:cNvSpPr txBox="1"/>
          <p:nvPr/>
        </p:nvSpPr>
        <p:spPr>
          <a:xfrm>
            <a:off x="7870371" y="2645620"/>
            <a:ext cx="3494315" cy="830997"/>
          </a:xfrm>
          <a:prstGeom prst="rect">
            <a:avLst/>
          </a:prstGeom>
          <a:noFill/>
        </p:spPr>
        <p:txBody>
          <a:bodyPr wrap="square">
            <a:spAutoFit/>
          </a:bodyPr>
          <a:lstStyle/>
          <a:p>
            <a:r>
              <a:rPr lang="en-US" sz="4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4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4F61A1F9-333D-BFDB-75CC-68ECDB2A06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E4B8805A-8282-DAEC-650F-F2B34E164E21}"/>
              </a:ext>
            </a:extLst>
          </p:cNvPr>
          <p:cNvSpPr txBox="1"/>
          <p:nvPr/>
        </p:nvSpPr>
        <p:spPr>
          <a:xfrm>
            <a:off x="1716090" y="402494"/>
            <a:ext cx="932587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IT'S THE THOUGHT THAT COUNTS P. 73</a:t>
            </a:r>
          </a:p>
        </p:txBody>
      </p:sp>
    </p:spTree>
    <p:extLst>
      <p:ext uri="{BB962C8B-B14F-4D97-AF65-F5344CB8AC3E}">
        <p14:creationId xmlns:p14="http://schemas.microsoft.com/office/powerpoint/2010/main" val="3118474941"/>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6EC05-1E6E-2A20-8ACA-E3750B839CF4}"/>
            </a:ext>
          </a:extLst>
        </p:cNvPr>
        <p:cNvGrpSpPr/>
        <p:nvPr/>
      </p:nvGrpSpPr>
      <p:grpSpPr>
        <a:xfrm>
          <a:off x="0" y="0"/>
          <a:ext cx="0" cy="0"/>
          <a:chOff x="0" y="0"/>
          <a:chExt cx="0" cy="0"/>
        </a:xfrm>
      </p:grpSpPr>
      <p:pic>
        <p:nvPicPr>
          <p:cNvPr id="5" name="Picture 4" descr="A white rectangular box with black text&#10;&#10;AI-generated content may be incorrect.">
            <a:extLst>
              <a:ext uri="{FF2B5EF4-FFF2-40B4-BE49-F238E27FC236}">
                <a16:creationId xmlns:a16="http://schemas.microsoft.com/office/drawing/2014/main" id="{21986015-08A3-4A88-2A90-E8E2ECAA04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1699" y="0"/>
            <a:ext cx="5691884" cy="1839074"/>
          </a:xfrm>
          <a:prstGeom prst="rect">
            <a:avLst/>
          </a:prstGeom>
        </p:spPr>
      </p:pic>
    </p:spTree>
    <p:extLst>
      <p:ext uri="{BB962C8B-B14F-4D97-AF65-F5344CB8AC3E}">
        <p14:creationId xmlns:p14="http://schemas.microsoft.com/office/powerpoint/2010/main" val="982498755"/>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43295D-A28A-FA55-5D40-84CBCA1CCA6B}"/>
              </a:ext>
            </a:extLst>
          </p:cNvPr>
          <p:cNvSpPr txBox="1"/>
          <p:nvPr/>
        </p:nvSpPr>
        <p:spPr>
          <a:xfrm>
            <a:off x="306371" y="746120"/>
            <a:ext cx="5250094" cy="5693866"/>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a:t>
            </a:r>
          </a:p>
          <a:p>
            <a:r>
              <a:rPr lang="en-US" sz="2800" dirty="0">
                <a:solidFill>
                  <a:srgbClr val="000000"/>
                </a:solidFill>
                <a:latin typeface="Arial" panose="020B0604020202020204" pitchFamily="34" charset="0"/>
                <a:cs typeface="Arial" panose="020B0604020202020204" pitchFamily="34" charset="0"/>
              </a:rPr>
              <a:t> </a:t>
            </a:r>
          </a:p>
          <a:p>
            <a:r>
              <a:rPr lang="en-US" sz="2800" dirty="0">
                <a:solidFill>
                  <a:srgbClr val="FFC000"/>
                </a:solidFill>
                <a:latin typeface="Arial" panose="020B0604020202020204" pitchFamily="34" charset="0"/>
                <a:cs typeface="Arial" panose="020B0604020202020204" pitchFamily="34" charset="0"/>
              </a:rPr>
              <a:t>This meditation is designed to strengthen your relationship with one of your parts. </a:t>
            </a:r>
            <a:r>
              <a:rPr lang="en-US" sz="2800" dirty="0">
                <a:latin typeface="Arial" panose="020B0604020202020204" pitchFamily="34" charset="0"/>
                <a:cs typeface="Arial" panose="020B0604020202020204" pitchFamily="34" charset="0"/>
              </a:rPr>
              <a:t>Since our parts don't really know us, sometimes it takes a little while for them to feel comfortable telling us about themselves. This meditation offers an opportunity to find the part to be in a relationship with and get to know it.</a:t>
            </a:r>
            <a:endParaRPr lang="en-CA"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835932F-B5FE-51E0-F14B-0ECE7EBFCA52}"/>
              </a:ext>
            </a:extLst>
          </p:cNvPr>
          <p:cNvSpPr txBox="1"/>
          <p:nvPr/>
        </p:nvSpPr>
        <p:spPr>
          <a:xfrm>
            <a:off x="306371" y="1118121"/>
            <a:ext cx="4670982"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7" name="Picture 6">
            <a:extLst>
              <a:ext uri="{FF2B5EF4-FFF2-40B4-BE49-F238E27FC236}">
                <a16:creationId xmlns:a16="http://schemas.microsoft.com/office/drawing/2014/main" id="{A6F203B2-CD1D-680A-6BD4-B033917D7C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6465" y="1183733"/>
            <a:ext cx="6552332" cy="4508150"/>
          </a:xfrm>
          <a:prstGeom prst="rect">
            <a:avLst/>
          </a:prstGeom>
        </p:spPr>
      </p:pic>
      <p:sp>
        <p:nvSpPr>
          <p:cNvPr id="4" name="TextBox 3">
            <a:extLst>
              <a:ext uri="{FF2B5EF4-FFF2-40B4-BE49-F238E27FC236}">
                <a16:creationId xmlns:a16="http://schemas.microsoft.com/office/drawing/2014/main" id="{2F64A358-5BDE-E8DD-C3E6-04D9ABA7033F}"/>
              </a:ext>
            </a:extLst>
          </p:cNvPr>
          <p:cNvSpPr txBox="1"/>
          <p:nvPr/>
        </p:nvSpPr>
        <p:spPr>
          <a:xfrm>
            <a:off x="2013735" y="153549"/>
            <a:ext cx="9000162"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STRENGTHENING RELATIONSHIP: A MEDITATION</a:t>
            </a:r>
          </a:p>
        </p:txBody>
      </p:sp>
    </p:spTree>
    <p:extLst>
      <p:ext uri="{BB962C8B-B14F-4D97-AF65-F5344CB8AC3E}">
        <p14:creationId xmlns:p14="http://schemas.microsoft.com/office/powerpoint/2010/main" val="3671504574"/>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5979EC-FE57-F28B-9BBD-8DB652174E4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BB9F8BE-3A70-D28F-B2EB-6C0A5AE202B1}"/>
              </a:ext>
            </a:extLst>
          </p:cNvPr>
          <p:cNvSpPr txBox="1"/>
          <p:nvPr/>
        </p:nvSpPr>
        <p:spPr>
          <a:xfrm>
            <a:off x="0" y="0"/>
            <a:ext cx="12104016" cy="7201972"/>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SECTION 5 BEFRIENDING A MANAGER P.77</a:t>
            </a:r>
          </a:p>
          <a:p>
            <a:endParaRPr lang="en-US" sz="3200" dirty="0">
              <a:solidFill>
                <a:srgbClr val="000000"/>
              </a:solidFill>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Like the meditation in the previous exercise shows us, </a:t>
            </a:r>
            <a:r>
              <a:rPr lang="en-US" sz="2000" dirty="0">
                <a:solidFill>
                  <a:srgbClr val="FFC000"/>
                </a:solidFill>
                <a:latin typeface="Arial" panose="020B0604020202020204" pitchFamily="34" charset="0"/>
                <a:cs typeface="Arial" panose="020B0604020202020204" pitchFamily="34" charset="0"/>
              </a:rPr>
              <a:t>there is more than one way to befriend and get to know a part. It takes practice and this exercise is another way of accomplishing that. Take some time to get to know one of the manager parts you have previously become acquainted with. Choose one that you're curious to get to know.</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focus, and flesh out the manager part you would like to befriend.</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Check for self energy: do you notice the presence of the eight Cs? If yes, you are ready to befriend. If no, there is a part interfering. Ask that part if it's willing to relax and step back while you work on the target part. If it is, return to the "feel toward" question. If it is not willing to step back, ask it why not. You can return to this exercise when your parts feel ready.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Spend time befriending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Create a self-to-part connection by extending compassion, kindness, and comforting words to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Notice and write down how the part responds</a:t>
            </a:r>
            <a:r>
              <a:rPr lang="en-US" sz="1800" dirty="0">
                <a:latin typeface="Arial" panose="020B0604020202020204" pitchFamily="34" charset="0"/>
                <a:cs typeface="Arial" panose="020B0604020202020204" pitchFamily="34" charset="0"/>
              </a:rPr>
              <a:t>:</a:t>
            </a: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183265"/>
      </p:ext>
    </p:extLst>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CB7FF-2536-58CC-18EF-56DED89E972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07DA97B-8CA9-D128-B4AE-ED087101C027}"/>
              </a:ext>
            </a:extLst>
          </p:cNvPr>
          <p:cNvSpPr txBox="1"/>
          <p:nvPr/>
        </p:nvSpPr>
        <p:spPr>
          <a:xfrm>
            <a:off x="103694" y="176481"/>
            <a:ext cx="12192000" cy="563231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As the part starts to feel comfortable with you, it will begin to tell you about itself. Write down anything it wants to tell you:</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else does the part want or need from you?</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role does this part play for you?</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Find out what the part is afraid would happen if it didn't do this role?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Thank the part for being open with you. Make a plan to check back in with the part at a later date. Use this exercise anytime you detect the presence of a manager part.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050552"/>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F6653-342F-53EA-E2A9-704885CCD0C7}"/>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CDAB34F1-3A4E-4A27-24AB-9BACCF89542A}"/>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C7706E3D-EABE-D5F8-CADE-435652DB6CFE}"/>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D47F2EE0-3CB0-FE00-B16E-8D3BFE64A882}"/>
              </a:ext>
            </a:extLst>
          </p:cNvPr>
          <p:cNvSpPr txBox="1"/>
          <p:nvPr/>
        </p:nvSpPr>
        <p:spPr>
          <a:xfrm>
            <a:off x="2354617" y="406790"/>
            <a:ext cx="8022771"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BEFRIENDING A MANAGER P.77</a:t>
            </a:r>
          </a:p>
        </p:txBody>
      </p:sp>
    </p:spTree>
    <p:extLst>
      <p:ext uri="{BB962C8B-B14F-4D97-AF65-F5344CB8AC3E}">
        <p14:creationId xmlns:p14="http://schemas.microsoft.com/office/powerpoint/2010/main" val="226516034"/>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3921C-8CAB-638A-2464-9F8A5A00AC6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A1D2DE2-7962-0A7D-7FBE-8AFF7C0B3214}"/>
              </a:ext>
            </a:extLst>
          </p:cNvPr>
          <p:cNvSpPr txBox="1"/>
          <p:nvPr/>
        </p:nvSpPr>
        <p:spPr>
          <a:xfrm>
            <a:off x="87984" y="0"/>
            <a:ext cx="12104016" cy="7263527"/>
          </a:xfrm>
          <a:prstGeom prst="rect">
            <a:avLst/>
          </a:prstGeom>
          <a:noFill/>
        </p:spPr>
        <p:txBody>
          <a:bodyPr wrap="square">
            <a:spAutoFit/>
          </a:bodyPr>
          <a:lstStyle/>
          <a:p>
            <a:r>
              <a:rPr lang="en-US" sz="2800" dirty="0">
                <a:solidFill>
                  <a:srgbClr val="000000"/>
                </a:solidFill>
              </a:rPr>
              <a:t>                                              </a:t>
            </a:r>
            <a:r>
              <a:rPr lang="en-US" sz="2800" dirty="0">
                <a:solidFill>
                  <a:srgbClr val="000000"/>
                </a:solidFill>
                <a:latin typeface="Arial" panose="020B0604020202020204" pitchFamily="34" charset="0"/>
                <a:cs typeface="Arial" panose="020B0604020202020204" pitchFamily="34" charset="0"/>
              </a:rPr>
              <a:t>BEFRIENDING A MANAGER</a:t>
            </a:r>
          </a:p>
          <a:p>
            <a:r>
              <a:rPr lang="en-US" sz="2000" dirty="0">
                <a:latin typeface="Arial" panose="020B0604020202020204" pitchFamily="34" charset="0"/>
                <a:cs typeface="Arial" panose="020B0604020202020204" pitchFamily="34" charset="0"/>
              </a:rPr>
              <a:t>Like the meditation in the previous exercise shows us, there is more than one way to befriend and get to know a part. It takes practice and this exercise is another entry point. Take some time to get to know one of the manager parts you have previously become acquainted with. Choose one that you're curious to get to know.</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focus, and flesh out the manager part you would like to befriend. </a:t>
            </a:r>
            <a:r>
              <a:rPr lang="en-US" sz="2000" dirty="0">
                <a:solidFill>
                  <a:schemeClr val="bg1"/>
                </a:solidFill>
                <a:latin typeface="Arial" panose="020B0604020202020204" pitchFamily="34" charset="0"/>
                <a:cs typeface="Arial" panose="020B0604020202020204" pitchFamily="34" charset="0"/>
              </a:rPr>
              <a:t>I want to focus on the intellectualizer because it’s such a dominant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the part? </a:t>
            </a:r>
            <a:r>
              <a:rPr lang="en-US" sz="2000" dirty="0">
                <a:solidFill>
                  <a:schemeClr val="bg1"/>
                </a:solidFill>
                <a:latin typeface="Arial" panose="020B0604020202020204" pitchFamily="34" charset="0"/>
                <a:cs typeface="Arial" panose="020B0604020202020204" pitchFamily="34" charset="0"/>
              </a:rPr>
              <a:t>I appreciate it thought I also think it keeps me from achieving what I’d like to in the second half of life which is a return to a right hemispheric holistic perspective</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Check for self energy: do you notice the presence of the eight Cs? If yes you are ready to befriend. If no, there is a part interfering. Ask that part if it's willing to relax and step back while you work on the target part. If it is, return to the "feel toward" question. If it is not willing to step back, ask it why not. You can return to this exercise when your parts feel ready.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Spend time befriending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Create a self-to-part connection by extending compassion, kindness, and comforting words to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Notice and write down how the part responds</a:t>
            </a:r>
            <a:r>
              <a:rPr lang="en-US" sz="1800" dirty="0">
                <a:latin typeface="Arial" panose="020B0604020202020204" pitchFamily="34" charset="0"/>
                <a:cs typeface="Arial" panose="020B0604020202020204" pitchFamily="34" charset="0"/>
              </a:rPr>
              <a:t>:</a:t>
            </a: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5620175"/>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looking at a crystal ball&#10;&#10;AI-generated content may be incorrect.">
            <a:extLst>
              <a:ext uri="{FF2B5EF4-FFF2-40B4-BE49-F238E27FC236}">
                <a16:creationId xmlns:a16="http://schemas.microsoft.com/office/drawing/2014/main" id="{2DE1516D-F693-F81B-83FF-58F7476CC5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3401" y="892628"/>
            <a:ext cx="4800458" cy="5397111"/>
          </a:xfrm>
          <a:prstGeom prst="rect">
            <a:avLst/>
          </a:prstGeom>
        </p:spPr>
      </p:pic>
      <p:pic>
        <p:nvPicPr>
          <p:cNvPr id="3" name="Picture 2" descr="A group of people looking at a person walking in the woods&#10;&#10;AI-generated content may be incorrect.">
            <a:extLst>
              <a:ext uri="{FF2B5EF4-FFF2-40B4-BE49-F238E27FC236}">
                <a16:creationId xmlns:a16="http://schemas.microsoft.com/office/drawing/2014/main" id="{7EC6D0F2-5476-85AC-4F6B-DCA68CA8CD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8142" y="892628"/>
            <a:ext cx="5497286" cy="5397111"/>
          </a:xfrm>
          <a:prstGeom prst="rect">
            <a:avLst/>
          </a:prstGeom>
        </p:spPr>
      </p:pic>
    </p:spTree>
    <p:extLst>
      <p:ext uri="{BB962C8B-B14F-4D97-AF65-F5344CB8AC3E}">
        <p14:creationId xmlns:p14="http://schemas.microsoft.com/office/powerpoint/2010/main" val="1363392841"/>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95400-4CA1-C12E-44C3-7495ABB4A84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E8C93EB-8747-EB2C-4A9C-52754E72E931}"/>
              </a:ext>
            </a:extLst>
          </p:cNvPr>
          <p:cNvSpPr txBox="1"/>
          <p:nvPr/>
        </p:nvSpPr>
        <p:spPr>
          <a:xfrm>
            <a:off x="103694" y="176481"/>
            <a:ext cx="12192000" cy="6370975"/>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It gives me a sense of control and self-esteem that the lost teenager and many of my parts didn’t have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As the part starts to feel comfortable with you, it will begin to tell you about itself. Write down anything it wants to tell you:</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else does the part want or need from you? </a:t>
            </a:r>
            <a:r>
              <a:rPr lang="en-US" sz="2400" dirty="0">
                <a:solidFill>
                  <a:schemeClr val="bg1"/>
                </a:solidFill>
                <a:latin typeface="Arial" panose="020B0604020202020204" pitchFamily="34" charset="0"/>
                <a:cs typeface="Arial" panose="020B0604020202020204" pitchFamily="34" charset="0"/>
              </a:rPr>
              <a:t>That Self continue to do the job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role does this part play for you?</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Find out what the part is afraid would happen if it didn't do this role? </a:t>
            </a:r>
            <a:r>
              <a:rPr lang="en-US" sz="2400" dirty="0">
                <a:solidFill>
                  <a:schemeClr val="bg1"/>
                </a:solidFill>
                <a:latin typeface="Arial" panose="020B0604020202020204" pitchFamily="34" charset="0"/>
                <a:cs typeface="Arial" panose="020B0604020202020204" pitchFamily="34" charset="0"/>
              </a:rPr>
              <a:t>I’d feel aimless, out of control and worthless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Thank the part for being open with you. Make a plan to check back in with the part at a later date. Use this exercise anytime you detect the presence of a manager part.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6967106"/>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2A74B-7113-040F-03DD-078B3EE8E576}"/>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6106DB56-520E-3B10-4CCA-75D1C63487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E6314FD7-86D6-1A69-A3A8-0DE8AF0C78A4}"/>
              </a:ext>
            </a:extLst>
          </p:cNvPr>
          <p:cNvSpPr txBox="1"/>
          <p:nvPr/>
        </p:nvSpPr>
        <p:spPr>
          <a:xfrm>
            <a:off x="6634851" y="1965336"/>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5" name="TextBox 4">
            <a:extLst>
              <a:ext uri="{FF2B5EF4-FFF2-40B4-BE49-F238E27FC236}">
                <a16:creationId xmlns:a16="http://schemas.microsoft.com/office/drawing/2014/main" id="{D53FB2F7-A4CD-72AC-F78A-09D24FC53B39}"/>
              </a:ext>
            </a:extLst>
          </p:cNvPr>
          <p:cNvSpPr txBox="1"/>
          <p:nvPr/>
        </p:nvSpPr>
        <p:spPr>
          <a:xfrm>
            <a:off x="2338000" y="203191"/>
            <a:ext cx="734025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BEFRIENDING A MANAGER P.77</a:t>
            </a:r>
          </a:p>
        </p:txBody>
      </p:sp>
    </p:spTree>
    <p:extLst>
      <p:ext uri="{BB962C8B-B14F-4D97-AF65-F5344CB8AC3E}">
        <p14:creationId xmlns:p14="http://schemas.microsoft.com/office/powerpoint/2010/main" val="2995639133"/>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BE036-22D4-CE91-87BA-DB2959A6D98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C572AEE-5836-CD28-1504-7559EC68A141}"/>
              </a:ext>
            </a:extLst>
          </p:cNvPr>
          <p:cNvSpPr txBox="1"/>
          <p:nvPr/>
        </p:nvSpPr>
        <p:spPr>
          <a:xfrm>
            <a:off x="87984" y="-95355"/>
            <a:ext cx="12104016" cy="729430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Corbel" panose="020B0503020204020204"/>
                <a:ea typeface="+mn-ea"/>
                <a:cs typeface="+mn-cs"/>
              </a:rPr>
              <a:t>                                     </a:t>
            </a: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BEFRIENDING A MANAGER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rgbClr val="000000"/>
                </a:solidFill>
                <a:latin typeface="Arial" panose="020B0604020202020204" pitchFamily="34" charset="0"/>
                <a:cs typeface="Arial" panose="020B0604020202020204" pitchFamily="34" charset="0"/>
              </a:rPr>
              <a:t>Stu: </a:t>
            </a:r>
            <a:r>
              <a:rPr lang="en-US" sz="2200" dirty="0">
                <a:latin typeface="Arial" panose="020B0604020202020204" pitchFamily="34" charset="0"/>
                <a:cs typeface="Arial" panose="020B0604020202020204" pitchFamily="34" charset="0"/>
              </a:rPr>
              <a:t>an approach used in IFS therapy is, once you discover a manager, to befriend it. T</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here is more than one way to befriend and get to know a part. It takes practice and this exercise is a way of doing it. </a:t>
            </a:r>
            <a:r>
              <a:rPr lang="en-US" sz="2200" dirty="0">
                <a:latin typeface="Arial" panose="020B0604020202020204" pitchFamily="34" charset="0"/>
                <a:cs typeface="Arial" panose="020B0604020202020204" pitchFamily="34" charset="0"/>
              </a:rPr>
              <a:t>Kate would you be willing to take</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some time to get to know and befriend one of the manager parts you previously </a:t>
            </a:r>
            <a:r>
              <a:rPr lang="en-US" sz="2200" dirty="0">
                <a:latin typeface="Arial" panose="020B0604020202020204" pitchFamily="34" charset="0"/>
                <a:cs typeface="Arial" panose="020B0604020202020204" pitchFamily="34" charset="0"/>
              </a:rPr>
              <a:t>identified?</a:t>
            </a:r>
            <a:endPar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latin typeface="Arial" panose="020B0604020202020204" pitchFamily="34" charset="0"/>
                <a:cs typeface="Arial" panose="020B0604020202020204" pitchFamily="34" charset="0"/>
              </a:rPr>
              <a:t>Yes, </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think I would like to befriend my Avoidant Manager Part as it is a very powerful part of my internal family system.</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Can we start by asking how do you feel towards </a:t>
            </a:r>
            <a:r>
              <a:rPr lang="en-US" sz="2200" dirty="0">
                <a:solidFill>
                  <a:srgbClr val="FFFFFF"/>
                </a:solidFill>
                <a:latin typeface="Arial" panose="020B0604020202020204" pitchFamily="34" charset="0"/>
                <a:cs typeface="Arial" panose="020B0604020202020204" pitchFamily="34" charset="0"/>
              </a:rPr>
              <a:t>your</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lang="en-US" sz="2200" dirty="0">
                <a:solidFill>
                  <a:srgbClr val="FFFFFF"/>
                </a:solidFill>
                <a:latin typeface="Arial" panose="020B0604020202020204" pitchFamily="34" charset="0"/>
                <a:cs typeface="Arial" panose="020B0604020202020204" pitchFamily="34" charset="0"/>
              </a:rPr>
              <a:t>avoidant manager</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Respectful and a little intimidated.</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Stu: </a:t>
            </a:r>
            <a:r>
              <a:rPr lang="en-US" sz="2200" dirty="0">
                <a:solidFill>
                  <a:srgbClr val="FFFFFF"/>
                </a:solidFill>
                <a:latin typeface="Arial" panose="020B0604020202020204" pitchFamily="34" charset="0"/>
                <a:cs typeface="Arial" panose="020B0604020202020204" pitchFamily="34" charset="0"/>
              </a:rPr>
              <a:t>Now before we go further let’s c</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heck for Self energy: do you notice the presence of the eight Cs? If you do you are ready to befriend the avoidant manager. If </a:t>
            </a:r>
            <a:r>
              <a:rPr lang="en-US" sz="2200" dirty="0">
                <a:solidFill>
                  <a:srgbClr val="FFFFFF"/>
                </a:solidFill>
                <a:latin typeface="Arial" panose="020B0604020202020204" pitchFamily="34" charset="0"/>
                <a:cs typeface="Arial" panose="020B0604020202020204" pitchFamily="34" charset="0"/>
              </a:rPr>
              <a:t>you don’t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there is another part interfering. If that’s the case you can ask that part if it's willing to relax and step back while you work on the target part. If it is, return to the "feel toward" question. If </a:t>
            </a:r>
            <a:r>
              <a:rPr lang="en-US" sz="2200" dirty="0">
                <a:solidFill>
                  <a:srgbClr val="FFFFFF"/>
                </a:solidFill>
                <a:latin typeface="Arial" panose="020B0604020202020204" pitchFamily="34" charset="0"/>
                <a:cs typeface="Arial" panose="020B0604020202020204" pitchFamily="34" charset="0"/>
              </a:rPr>
              <a:t>the interfering part</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is not willing to step back, ask it why not. </a:t>
            </a:r>
            <a:r>
              <a:rPr lang="en-US" sz="2200" dirty="0">
                <a:solidFill>
                  <a:srgbClr val="FFFFFF"/>
                </a:solidFill>
                <a:latin typeface="Arial" panose="020B0604020202020204" pitchFamily="34" charset="0"/>
                <a:cs typeface="Arial" panose="020B0604020202020204" pitchFamily="34" charset="0"/>
              </a:rPr>
              <a:t>We can</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return to this exercise when your parts feel ready.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rgbClr val="FFFFFF"/>
                </a:solidFill>
                <a:latin typeface="Arial" panose="020B0604020202020204" pitchFamily="34" charset="0"/>
                <a:cs typeface="Arial" panose="020B0604020202020204" pitchFamily="34" charset="0"/>
              </a:rPr>
              <a:t>The goal of this exercise is to use your active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imagination and </a:t>
            </a:r>
            <a:r>
              <a:rPr lang="en-US" sz="2200" dirty="0">
                <a:solidFill>
                  <a:srgbClr val="FFFFFF"/>
                </a:solidFill>
                <a:latin typeface="Arial" panose="020B0604020202020204" pitchFamily="34" charset="0"/>
                <a:cs typeface="Arial" panose="020B0604020202020204" pitchFamily="34" charset="0"/>
              </a:rPr>
              <a:t>s</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pend time befriending the </a:t>
            </a:r>
            <a:r>
              <a:rPr lang="en-US" sz="2200" dirty="0">
                <a:solidFill>
                  <a:srgbClr val="FFFFFF"/>
                </a:solidFill>
                <a:latin typeface="Arial" panose="020B0604020202020204" pitchFamily="34" charset="0"/>
                <a:cs typeface="Arial" panose="020B0604020202020204" pitchFamily="34" charset="0"/>
              </a:rPr>
              <a:t>avoidant manager. This creates</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 connection between Self and the avoidant manager by extending compassion, kindness, and comforting words to </a:t>
            </a:r>
            <a:r>
              <a:rPr lang="en-US" sz="2200" dirty="0">
                <a:solidFill>
                  <a:srgbClr val="FFFFFF"/>
                </a:solidFill>
                <a:latin typeface="Arial" panose="020B0604020202020204" pitchFamily="34" charset="0"/>
                <a:cs typeface="Arial" panose="020B0604020202020204" pitchFamily="34" charset="0"/>
              </a:rPr>
              <a:t>it</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Take your time doing this then, if you’re willing share </a:t>
            </a:r>
            <a:r>
              <a:rPr lang="en-US" sz="2200" dirty="0">
                <a:solidFill>
                  <a:srgbClr val="FFFFFF"/>
                </a:solidFill>
                <a:latin typeface="Arial" panose="020B0604020202020204" pitchFamily="34" charset="0"/>
                <a:cs typeface="Arial" panose="020B0604020202020204" pitchFamily="34" charset="0"/>
              </a:rPr>
              <a:t>h</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ow the </a:t>
            </a:r>
            <a:r>
              <a:rPr lang="en-US" sz="2200" dirty="0">
                <a:solidFill>
                  <a:srgbClr val="FFFFFF"/>
                </a:solidFill>
                <a:latin typeface="Arial" panose="020B0604020202020204" pitchFamily="34" charset="0"/>
                <a:cs typeface="Arial" panose="020B0604020202020204" pitchFamily="34" charset="0"/>
              </a:rPr>
              <a:t>avoidant manager</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respond to your efforts?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She was</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somewhat hostile. I have an image of her…</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8094639"/>
      </p:ext>
    </p:extLst>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DA4B37-1A30-1995-292A-F8A911504BF0}"/>
              </a:ext>
            </a:extLst>
          </p:cNvPr>
          <p:cNvPicPr>
            <a:picLocks noChangeAspect="1"/>
          </p:cNvPicPr>
          <p:nvPr/>
        </p:nvPicPr>
        <p:blipFill>
          <a:blip r:embed="rId2"/>
          <a:stretch>
            <a:fillRect/>
          </a:stretch>
        </p:blipFill>
        <p:spPr>
          <a:xfrm>
            <a:off x="6246644" y="754087"/>
            <a:ext cx="5403934" cy="5397111"/>
          </a:xfrm>
          <a:prstGeom prst="rect">
            <a:avLst/>
          </a:prstGeom>
        </p:spPr>
      </p:pic>
      <p:pic>
        <p:nvPicPr>
          <p:cNvPr id="5" name="Picture 4">
            <a:extLst>
              <a:ext uri="{FF2B5EF4-FFF2-40B4-BE49-F238E27FC236}">
                <a16:creationId xmlns:a16="http://schemas.microsoft.com/office/drawing/2014/main" id="{3F6BA150-5B39-76CF-67BD-82B51B253439}"/>
              </a:ext>
            </a:extLst>
          </p:cNvPr>
          <p:cNvPicPr>
            <a:picLocks noChangeAspect="1"/>
          </p:cNvPicPr>
          <p:nvPr/>
        </p:nvPicPr>
        <p:blipFill>
          <a:blip r:embed="rId3"/>
          <a:stretch>
            <a:fillRect/>
          </a:stretch>
        </p:blipFill>
        <p:spPr>
          <a:xfrm>
            <a:off x="449273" y="763323"/>
            <a:ext cx="5397111" cy="5397111"/>
          </a:xfrm>
          <a:prstGeom prst="rect">
            <a:avLst/>
          </a:prstGeom>
        </p:spPr>
      </p:pic>
      <p:sp>
        <p:nvSpPr>
          <p:cNvPr id="3" name="TextBox 2">
            <a:extLst>
              <a:ext uri="{FF2B5EF4-FFF2-40B4-BE49-F238E27FC236}">
                <a16:creationId xmlns:a16="http://schemas.microsoft.com/office/drawing/2014/main" id="{0DCB1E45-AFB9-F5FB-C06C-B3137BD0057A}"/>
              </a:ext>
            </a:extLst>
          </p:cNvPr>
          <p:cNvSpPr txBox="1"/>
          <p:nvPr/>
        </p:nvSpPr>
        <p:spPr>
          <a:xfrm>
            <a:off x="1435814" y="5627978"/>
            <a:ext cx="6097712" cy="523220"/>
          </a:xfrm>
          <a:prstGeom prst="rect">
            <a:avLst/>
          </a:prstGeom>
          <a:noFill/>
        </p:spPr>
        <p:txBody>
          <a:bodyPr wrap="square">
            <a:spAutoFit/>
          </a:bodyPr>
          <a:lstStyle/>
          <a:p>
            <a:r>
              <a:rPr lang="en-US" sz="2800" dirty="0">
                <a:solidFill>
                  <a:srgbClr val="FFFFFF"/>
                </a:solidFill>
                <a:latin typeface="Arial" panose="020B0604020202020204" pitchFamily="34" charset="0"/>
                <a:cs typeface="Arial" panose="020B0604020202020204" pitchFamily="34" charset="0"/>
              </a:rPr>
              <a:t>AVOIDANT MANAGER</a:t>
            </a:r>
            <a:endParaRPr lang="en-CA" sz="2800" dirty="0"/>
          </a:p>
        </p:txBody>
      </p:sp>
      <p:sp>
        <p:nvSpPr>
          <p:cNvPr id="7" name="TextBox 6">
            <a:extLst>
              <a:ext uri="{FF2B5EF4-FFF2-40B4-BE49-F238E27FC236}">
                <a16:creationId xmlns:a16="http://schemas.microsoft.com/office/drawing/2014/main" id="{62930A21-3D43-6605-8135-7E264693230A}"/>
              </a:ext>
            </a:extLst>
          </p:cNvPr>
          <p:cNvSpPr txBox="1"/>
          <p:nvPr/>
        </p:nvSpPr>
        <p:spPr>
          <a:xfrm>
            <a:off x="7014681" y="5520256"/>
            <a:ext cx="6097712" cy="523220"/>
          </a:xfrm>
          <a:prstGeom prst="rect">
            <a:avLst/>
          </a:prstGeom>
          <a:noFill/>
        </p:spPr>
        <p:txBody>
          <a:bodyPr wrap="square">
            <a:spAutoFit/>
          </a:bodyPr>
          <a:lstStyle/>
          <a:p>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SELF</a:t>
            </a:r>
            <a:endParaRPr lang="en-CA" sz="2800" dirty="0"/>
          </a:p>
        </p:txBody>
      </p:sp>
    </p:spTree>
    <p:extLst>
      <p:ext uri="{BB962C8B-B14F-4D97-AF65-F5344CB8AC3E}">
        <p14:creationId xmlns:p14="http://schemas.microsoft.com/office/powerpoint/2010/main" val="2266806823"/>
      </p:ext>
    </p:extLst>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47F9A-9B32-F1C1-ADC6-45C43E061A6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00C8021-B059-0F92-463B-15F2F53B7442}"/>
              </a:ext>
            </a:extLst>
          </p:cNvPr>
          <p:cNvSpPr txBox="1"/>
          <p:nvPr/>
        </p:nvSpPr>
        <p:spPr>
          <a:xfrm>
            <a:off x="0" y="-20806"/>
            <a:ext cx="12192000" cy="687880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As you do this work </a:t>
            </a:r>
            <a:r>
              <a:rPr lang="en-US" sz="2100" dirty="0">
                <a:solidFill>
                  <a:srgbClr val="FFFFFF"/>
                </a:solidFill>
                <a:latin typeface="Arial" panose="020B0604020202020204" pitchFamily="34" charset="0"/>
                <a:cs typeface="Arial" panose="020B0604020202020204" pitchFamily="34" charset="0"/>
              </a:rPr>
              <a:t>if</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the avoidant manager starts to feel more comfortable with you, </a:t>
            </a:r>
            <a:r>
              <a:rPr lang="en-US" sz="2100" dirty="0">
                <a:solidFill>
                  <a:srgbClr val="FFFFFF"/>
                </a:solidFill>
                <a:latin typeface="Arial" panose="020B0604020202020204" pitchFamily="34" charset="0"/>
                <a:cs typeface="Arial" panose="020B0604020202020204" pitchFamily="34" charset="0"/>
              </a:rPr>
              <a:t>she might</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begin to tell you more about </a:t>
            </a:r>
            <a:r>
              <a:rPr lang="en-US" sz="2100" dirty="0">
                <a:solidFill>
                  <a:srgbClr val="FFFFFF"/>
                </a:solidFill>
                <a:latin typeface="Arial" panose="020B0604020202020204" pitchFamily="34" charset="0"/>
                <a:cs typeface="Arial" panose="020B0604020202020204" pitchFamily="34" charset="0"/>
              </a:rPr>
              <a:t>her</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self. Does she want to tell you anything</a:t>
            </a:r>
            <a:r>
              <a:rPr lang="en-US" sz="2100" dirty="0">
                <a:solidFill>
                  <a:srgbClr val="FFFFFF"/>
                </a:solidFill>
                <a:latin typeface="Arial" panose="020B0604020202020204" pitchFamily="34" charset="0"/>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a:t>
            </a:r>
            <a:r>
              <a:rPr lang="en-US" sz="2100" dirty="0">
                <a:solidFill>
                  <a:schemeClr val="bg1"/>
                </a:solidFill>
                <a:latin typeface="Arial" panose="020B0604020202020204" pitchFamily="34" charset="0"/>
                <a:cs typeface="Arial" panose="020B0604020202020204" pitchFamily="34" charset="0"/>
              </a:rPr>
              <a:t> </a:t>
            </a:r>
            <a:r>
              <a:rPr lang="en-US" sz="2100" dirty="0">
                <a:latin typeface="Arial" panose="020B0604020202020204" pitchFamily="34" charset="0"/>
                <a:cs typeface="Arial" panose="020B0604020202020204" pitchFamily="34" charset="0"/>
              </a:rPr>
              <a:t>She</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doesn’t want to do IFS work. </a:t>
            </a:r>
            <a:r>
              <a:rPr lang="en-US" sz="2100" dirty="0">
                <a:latin typeface="Arial" panose="020B0604020202020204" pitchFamily="34" charset="0"/>
                <a:cs typeface="Arial" panose="020B0604020202020204" pitchFamily="34" charset="0"/>
              </a:rPr>
              <a:t>She </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doesn’t want to dig below the surface. S</a:t>
            </a:r>
            <a:r>
              <a:rPr lang="en-US" sz="2100" dirty="0">
                <a:latin typeface="Arial" panose="020B0604020202020204" pitchFamily="34" charset="0"/>
                <a:cs typeface="Arial" panose="020B0604020202020204" pitchFamily="34" charset="0"/>
              </a:rPr>
              <a:t>he</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doesn’t want me talking to the exiles.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100" dirty="0">
                <a:solidFill>
                  <a:schemeClr val="bg1"/>
                </a:solidFill>
                <a:latin typeface="Arial" panose="020B0604020202020204" pitchFamily="34" charset="0"/>
                <a:cs typeface="Arial" panose="020B0604020202020204" pitchFamily="34" charset="0"/>
              </a:rPr>
              <a:t>Stu: </a:t>
            </a:r>
            <a:r>
              <a:rPr lang="en-US" sz="2100" dirty="0">
                <a:solidFill>
                  <a:srgbClr val="FFFFFF"/>
                </a:solidFill>
                <a:latin typeface="Arial" panose="020B0604020202020204" pitchFamily="34" charset="0"/>
                <a:cs typeface="Arial" panose="020B0604020202020204" pitchFamily="34" charset="0"/>
              </a:rPr>
              <a:t>Does</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lang="en-US" sz="2100" dirty="0">
                <a:solidFill>
                  <a:srgbClr val="FFFFFF"/>
                </a:solidFill>
                <a:latin typeface="Arial" panose="020B0604020202020204" pitchFamily="34" charset="0"/>
                <a:cs typeface="Arial" panose="020B0604020202020204" pitchFamily="34" charset="0"/>
              </a:rPr>
              <a:t>she</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want or need anything from you?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100" dirty="0">
                <a:solidFill>
                  <a:schemeClr val="bg1"/>
                </a:solidFill>
                <a:latin typeface="Arial" panose="020B0604020202020204" pitchFamily="34" charset="0"/>
                <a:cs typeface="Arial" panose="020B0604020202020204" pitchFamily="34" charset="0"/>
              </a:rPr>
              <a:t>Kate: </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My avoidant manager is very tired. </a:t>
            </a:r>
            <a:r>
              <a:rPr lang="en-US" sz="2100" dirty="0">
                <a:latin typeface="Arial" panose="020B0604020202020204" pitchFamily="34" charset="0"/>
                <a:cs typeface="Arial" panose="020B0604020202020204" pitchFamily="34" charset="0"/>
              </a:rPr>
              <a:t>She</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is in charge of the family system at the moment</a:t>
            </a:r>
            <a:r>
              <a:rPr lang="en-US" sz="2100" dirty="0">
                <a:latin typeface="Arial" panose="020B0604020202020204" pitchFamily="34" charset="0"/>
                <a:cs typeface="Arial" panose="020B0604020202020204" pitchFamily="34" charset="0"/>
              </a:rPr>
              <a:t> </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and works closely with the </a:t>
            </a:r>
            <a:r>
              <a:rPr lang="en-US" sz="2100" dirty="0">
                <a:latin typeface="Arial" panose="020B0604020202020204" pitchFamily="34" charset="0"/>
                <a:cs typeface="Arial" panose="020B0604020202020204" pitchFamily="34" charset="0"/>
              </a:rPr>
              <a:t>rational manager</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lang="en-US" sz="2100" dirty="0">
                <a:latin typeface="Arial" panose="020B0604020202020204" pitchFamily="34" charset="0"/>
                <a:cs typeface="Arial" panose="020B0604020202020204" pitchFamily="34" charset="0"/>
              </a:rPr>
              <a:t>She </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requires a LOT of energy to keep all feelings locked down and to keep the inputs from my gut and emotional centers from reaching my awareness. This</a:t>
            </a:r>
            <a:r>
              <a:rPr lang="en-US" sz="2100" dirty="0">
                <a:latin typeface="Arial" panose="020B0604020202020204" pitchFamily="34" charset="0"/>
                <a:cs typeface="Arial" panose="020B0604020202020204" pitchFamily="34" charset="0"/>
              </a:rPr>
              <a:t> is why I need so much sleep every night. She wants me to cooperate so that I can maintain my high-functioning abilities. She needs me to stay away from others so that they don’t get through my carefully-crafted walls. She wants me to stop pushing myself to integrate my feelings and to connect with others.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role does </a:t>
            </a:r>
            <a:r>
              <a:rPr lang="en-US" sz="2100" dirty="0">
                <a:solidFill>
                  <a:srgbClr val="FFFFFF"/>
                </a:solidFill>
                <a:latin typeface="Arial" panose="020B0604020202020204" pitchFamily="34" charset="0"/>
                <a:cs typeface="Arial" panose="020B0604020202020204" pitchFamily="34" charset="0"/>
              </a:rPr>
              <a:t>the avoidant manager</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play </a:t>
            </a:r>
            <a:r>
              <a:rPr lang="en-US" sz="2100" dirty="0">
                <a:solidFill>
                  <a:srgbClr val="FFFFFF"/>
                </a:solidFill>
                <a:latin typeface="Arial" panose="020B0604020202020204" pitchFamily="34" charset="0"/>
                <a:cs typeface="Arial" panose="020B0604020202020204" pitchFamily="34" charset="0"/>
              </a:rPr>
              <a:t>in your life</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100" dirty="0">
                <a:solidFill>
                  <a:schemeClr val="bg1"/>
                </a:solidFill>
                <a:latin typeface="Arial" panose="020B0604020202020204" pitchFamily="34" charset="0"/>
                <a:cs typeface="Arial" panose="020B0604020202020204" pitchFamily="34" charset="0"/>
              </a:rPr>
              <a:t>Kate: </a:t>
            </a:r>
            <a:r>
              <a:rPr lang="en-US" sz="2100" dirty="0">
                <a:latin typeface="Arial" panose="020B0604020202020204" pitchFamily="34" charset="0"/>
                <a:cs typeface="Arial" panose="020B0604020202020204" pitchFamily="34" charset="0"/>
              </a:rPr>
              <a:t>She</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has kept me free from extreme pain so that I can continue to function in my career and for my children. </a:t>
            </a:r>
            <a:r>
              <a:rPr lang="en-US" sz="2100" dirty="0">
                <a:latin typeface="Arial" panose="020B0604020202020204" pitchFamily="34" charset="0"/>
                <a:cs typeface="Arial" panose="020B0604020202020204" pitchFamily="34" charset="0"/>
              </a:rPr>
              <a:t>She</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keeps me dissociated from my feelings and bodily sensations and keeps other people at a distance, so they don’t have the opportunity to hurt me.</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100" dirty="0">
                <a:solidFill>
                  <a:schemeClr val="bg1"/>
                </a:solidFill>
                <a:latin typeface="Arial" panose="020B0604020202020204" pitchFamily="34" charset="0"/>
                <a:cs typeface="Arial" panose="020B0604020202020204" pitchFamily="34" charset="0"/>
              </a:rPr>
              <a:t>Stu: </a:t>
            </a:r>
            <a:r>
              <a:rPr lang="en-US" sz="2100" dirty="0">
                <a:solidFill>
                  <a:srgbClr val="FFFFFF"/>
                </a:solidFill>
                <a:latin typeface="Arial" panose="020B0604020202020204" pitchFamily="34" charset="0"/>
                <a:cs typeface="Arial" panose="020B0604020202020204" pitchFamily="34" charset="0"/>
              </a:rPr>
              <a:t>Can we ask her</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what </a:t>
            </a:r>
            <a:r>
              <a:rPr lang="en-US" sz="2100" dirty="0">
                <a:solidFill>
                  <a:srgbClr val="FFFFFF"/>
                </a:solidFill>
                <a:latin typeface="Arial" panose="020B0604020202020204" pitchFamily="34" charset="0"/>
                <a:cs typeface="Arial" panose="020B0604020202020204" pitchFamily="34" charset="0"/>
              </a:rPr>
              <a:t>she’s</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afraid would happen if </a:t>
            </a:r>
            <a:r>
              <a:rPr lang="en-US" sz="2100" dirty="0">
                <a:solidFill>
                  <a:srgbClr val="FFFFFF"/>
                </a:solidFill>
                <a:latin typeface="Arial" panose="020B0604020202020204" pitchFamily="34" charset="0"/>
                <a:cs typeface="Arial" panose="020B0604020202020204" pitchFamily="34" charset="0"/>
              </a:rPr>
              <a:t>she</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didn’t </a:t>
            </a:r>
            <a:r>
              <a:rPr lang="en-US" sz="2100" dirty="0">
                <a:solidFill>
                  <a:srgbClr val="FFFFFF"/>
                </a:solidFill>
                <a:latin typeface="Arial" panose="020B0604020202020204" pitchFamily="34" charset="0"/>
                <a:cs typeface="Arial" panose="020B0604020202020204" pitchFamily="34" charset="0"/>
              </a:rPr>
              <a:t>have to do all this</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100" dirty="0">
                <a:solidFill>
                  <a:schemeClr val="bg1"/>
                </a:solidFill>
                <a:latin typeface="Arial" panose="020B0604020202020204" pitchFamily="34" charset="0"/>
                <a:cs typeface="Arial" panose="020B0604020202020204" pitchFamily="34" charset="0"/>
              </a:rPr>
              <a:t>Kate:</a:t>
            </a:r>
            <a:r>
              <a:rPr kumimoji="0" lang="en-US" sz="2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My Avoidant Manager fears that I will have a breakdown if my feelings were to be accessed. She doesn’t believe that I would mentally survive the pain.</a:t>
            </a:r>
            <a:endParaRPr kumimoji="0" lang="en-CA"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100" dirty="0">
                <a:latin typeface="Arial" panose="020B0604020202020204" pitchFamily="34" charset="0"/>
                <a:cs typeface="Arial" panose="020B0604020202020204" pitchFamily="34" charset="0"/>
              </a:rPr>
              <a:t>For now, let’s</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lang="en-US" sz="2100" dirty="0">
                <a:latin typeface="Arial" panose="020B0604020202020204" pitchFamily="34" charset="0"/>
                <a:cs typeface="Arial" panose="020B0604020202020204" pitchFamily="34" charset="0"/>
              </a:rPr>
              <a:t>t</a:t>
            </a:r>
            <a:r>
              <a:rPr kumimoji="0" lang="en-US" sz="2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hank your </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avoidant manager for being so open with </a:t>
            </a:r>
            <a:r>
              <a:rPr lang="en-US" sz="2100" dirty="0">
                <a:solidFill>
                  <a:srgbClr val="FFFFFF"/>
                </a:solidFill>
                <a:latin typeface="Arial" panose="020B0604020202020204" pitchFamily="34" charset="0"/>
                <a:cs typeface="Arial" panose="020B0604020202020204" pitchFamily="34" charset="0"/>
              </a:rPr>
              <a:t>us</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lang="en-US" sz="2100" dirty="0">
                <a:solidFill>
                  <a:srgbClr val="FFFFFF"/>
                </a:solidFill>
                <a:latin typeface="Arial" panose="020B0604020202020204" pitchFamily="34" charset="0"/>
                <a:cs typeface="Arial" panose="020B0604020202020204" pitchFamily="34" charset="0"/>
              </a:rPr>
              <a:t>Let’s also m</a:t>
            </a:r>
            <a:r>
              <a:rPr kumimoji="0" lang="en-US" sz="21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ake</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 plan to check back in with </a:t>
            </a:r>
            <a:r>
              <a:rPr lang="en-US" sz="2100" dirty="0">
                <a:solidFill>
                  <a:srgbClr val="FFFFFF"/>
                </a:solidFill>
                <a:latin typeface="Arial" panose="020B0604020202020204" pitchFamily="34" charset="0"/>
                <a:cs typeface="Arial" panose="020B0604020202020204" pitchFamily="34" charset="0"/>
              </a:rPr>
              <a:t>her</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 later date. </a:t>
            </a:r>
            <a:r>
              <a:rPr lang="en-US" sz="2100" dirty="0">
                <a:solidFill>
                  <a:srgbClr val="FFFFFF"/>
                </a:solidFill>
                <a:latin typeface="Arial" panose="020B0604020202020204" pitchFamily="34" charset="0"/>
                <a:cs typeface="Arial" panose="020B0604020202020204" pitchFamily="34" charset="0"/>
              </a:rPr>
              <a:t>It’s important to do this</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anytime you </a:t>
            </a:r>
            <a:r>
              <a:rPr lang="en-US" sz="2100" dirty="0">
                <a:solidFill>
                  <a:srgbClr val="FFFFFF"/>
                </a:solidFill>
                <a:latin typeface="Arial" panose="020B0604020202020204" pitchFamily="34" charset="0"/>
                <a:cs typeface="Arial" panose="020B0604020202020204" pitchFamily="34" charset="0"/>
              </a:rPr>
              <a:t>work with a</a:t>
            </a:r>
            <a:r>
              <a:rPr kumimoji="0" lang="en-US"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manager part.</a:t>
            </a:r>
            <a:endParaRPr kumimoji="0" lang="en-CA" sz="21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23907941"/>
      </p:ext>
    </p:extLst>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4946F-56B4-835B-91F4-14709A24054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FC45E35-AA4C-376A-9E0E-A003150585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302250947"/>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0D1B0-E0F8-53B3-4F58-C0DCAEC7032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0187DFF-9D5B-208B-0474-8449498F7067}"/>
              </a:ext>
            </a:extLst>
          </p:cNvPr>
          <p:cNvSpPr txBox="1"/>
          <p:nvPr/>
        </p:nvSpPr>
        <p:spPr>
          <a:xfrm>
            <a:off x="7870371" y="2645620"/>
            <a:ext cx="3494315" cy="830997"/>
          </a:xfrm>
          <a:prstGeom prst="rect">
            <a:avLst/>
          </a:prstGeom>
          <a:noFill/>
        </p:spPr>
        <p:txBody>
          <a:bodyPr wrap="square">
            <a:spAutoFit/>
          </a:bodyPr>
          <a:lstStyle/>
          <a:p>
            <a:r>
              <a:rPr lang="en-US" sz="4800" dirty="0">
                <a:solidFill>
                  <a:schemeClr val="bg1"/>
                </a:solidFill>
                <a:latin typeface="Arial" panose="020B0604020202020204" pitchFamily="34" charset="0"/>
                <a:ea typeface="DotumChe" panose="020B0503020000020004" pitchFamily="49" charset="-127"/>
                <a:cs typeface="Arial" panose="020B0604020202020204" pitchFamily="34" charset="0"/>
              </a:rPr>
              <a:t>NOW YOU</a:t>
            </a:r>
            <a:endParaRPr lang="en-CA" sz="48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F541BDFB-C03C-E5A4-4993-A7751AFB1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3946EE9D-FA9D-211A-7A21-906924054B86}"/>
              </a:ext>
            </a:extLst>
          </p:cNvPr>
          <p:cNvSpPr txBox="1"/>
          <p:nvPr/>
        </p:nvSpPr>
        <p:spPr>
          <a:xfrm>
            <a:off x="2740265" y="402494"/>
            <a:ext cx="727752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BEFRIENDING A MANAGER P.77</a:t>
            </a:r>
          </a:p>
        </p:txBody>
      </p:sp>
    </p:spTree>
    <p:extLst>
      <p:ext uri="{BB962C8B-B14F-4D97-AF65-F5344CB8AC3E}">
        <p14:creationId xmlns:p14="http://schemas.microsoft.com/office/powerpoint/2010/main" val="86812232"/>
      </p:ext>
    </p:extLst>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CCE79-1433-C0CF-BE58-C42200BA58F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49AF52D-1E21-DFAB-9FFF-CCD7BEC7F47C}"/>
              </a:ext>
            </a:extLst>
          </p:cNvPr>
          <p:cNvSpPr txBox="1"/>
          <p:nvPr/>
        </p:nvSpPr>
        <p:spPr>
          <a:xfrm>
            <a:off x="87984" y="0"/>
            <a:ext cx="12104016" cy="6771084"/>
          </a:xfrm>
          <a:prstGeom prst="rect">
            <a:avLst/>
          </a:prstGeom>
          <a:noFill/>
        </p:spPr>
        <p:txBody>
          <a:bodyPr wrap="square">
            <a:spAutoFit/>
          </a:bodyPr>
          <a:lstStyle/>
          <a:p>
            <a:r>
              <a:rPr lang="en-US" sz="2800" dirty="0">
                <a:solidFill>
                  <a:srgbClr val="000000"/>
                </a:solidFill>
              </a:rPr>
              <a:t>                                             </a:t>
            </a:r>
            <a:r>
              <a:rPr lang="en-US" sz="2800" dirty="0">
                <a:solidFill>
                  <a:srgbClr val="000000"/>
                </a:solidFill>
                <a:latin typeface="Arial" panose="020B0604020202020204" pitchFamily="34" charset="0"/>
                <a:cs typeface="Arial" panose="020B0604020202020204" pitchFamily="34" charset="0"/>
              </a:rPr>
              <a:t>BEFRIENDING A MANAGER</a:t>
            </a:r>
          </a:p>
          <a:p>
            <a:r>
              <a:rPr lang="en-US" sz="2000" dirty="0">
                <a:latin typeface="Arial" panose="020B0604020202020204" pitchFamily="34" charset="0"/>
                <a:cs typeface="Arial" panose="020B0604020202020204" pitchFamily="34" charset="0"/>
              </a:rPr>
              <a:t> Like the meditation in the previous exercise shows us, there is more than one way to befriend and get to know a part. It takes practice and this exercise is another entry point. Take some time to get to know one of the manager parts you have previously become acquainted with. Choose one that you're curious to get to know.</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focus, and flesh out the manager part you would like to befriend.</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Check for self energy: do you notice the presence of the eight Cs? If yes you are ready to befriend. If no, there is a part interfering. Ask that part if it's willing to relax and step back while you work on the target part. If it is, return to the "feel toward" question. If it is not willing to step back, ask it why not. You can return to this exercise when your parts feel ready.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Spend time befriending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Create a self-to-part connection by extending compassion, kindness, and comforting words to the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Notice and write down how the part responds</a:t>
            </a:r>
            <a:r>
              <a:rPr lang="en-US" sz="1800" dirty="0">
                <a:latin typeface="Arial" panose="020B0604020202020204" pitchFamily="34" charset="0"/>
                <a:cs typeface="Arial" panose="020B0604020202020204" pitchFamily="34" charset="0"/>
              </a:rPr>
              <a:t>:</a:t>
            </a: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4410062"/>
      </p:ext>
    </p:extLst>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8A353-CFE1-A1C1-3CBB-BB1D52F7AF4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C0CB807-D108-B024-99FF-69E71604A3EB}"/>
              </a:ext>
            </a:extLst>
          </p:cNvPr>
          <p:cNvSpPr txBox="1"/>
          <p:nvPr/>
        </p:nvSpPr>
        <p:spPr>
          <a:xfrm>
            <a:off x="103694" y="176481"/>
            <a:ext cx="12192000" cy="563231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As the part starts to feel comfortable with you, it will begin to tell you about itself. Write down anything it wants to tell you:</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else does the part want or need from you?</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role does this part play for you?</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Find out what the part is afraid would happen if it didn't do this role?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Thank the part for being open with you. Make a plan to check back in with the part at a later date. Use this exercise anytime you detect the presence of a manager part.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8135872"/>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A12E1F-AD67-D185-E026-B4C6B60AA52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01931F0-A884-4CAC-C60E-846937CEF79D}"/>
              </a:ext>
            </a:extLst>
          </p:cNvPr>
          <p:cNvSpPr txBox="1"/>
          <p:nvPr/>
        </p:nvSpPr>
        <p:spPr>
          <a:xfrm>
            <a:off x="0" y="-71919"/>
            <a:ext cx="12192000" cy="5262979"/>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SECTION 5 INTERVIEWING A PART P.81 </a:t>
            </a: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Learning to interview your parts is an essential way to discover more, not only about that part, but yourself. </a:t>
            </a:r>
            <a:r>
              <a:rPr lang="en-US" sz="2400" dirty="0">
                <a:latin typeface="Arial" panose="020B0604020202020204" pitchFamily="34" charset="0"/>
                <a:cs typeface="Arial" panose="020B0604020202020204" pitchFamily="34" charset="0"/>
              </a:rPr>
              <a:t>Try to stay nonjudgmental towards the part. Be curious about what they might want to share with you. You might be surprised by what you learn.</a:t>
            </a:r>
          </a:p>
          <a:p>
            <a:endParaRPr lang="en-CA" sz="2400" dirty="0">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Select one of the parts from the previous exercise or another part that shows up. Then answer the questions in the exercise.</a:t>
            </a:r>
          </a:p>
          <a:p>
            <a:endParaRPr lang="en-CA" sz="2400" dirty="0">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If you notice other parts jumping in, ask those parts if they're willing to step back and give you some space. </a:t>
            </a:r>
            <a:r>
              <a:rPr lang="en-US" sz="2400" dirty="0">
                <a:latin typeface="Arial" panose="020B0604020202020204" pitchFamily="34" charset="0"/>
                <a:cs typeface="Arial" panose="020B0604020202020204" pitchFamily="34" charset="0"/>
              </a:rPr>
              <a:t>After you complete this exercise with the target part, you can run through it again with the other parts</a:t>
            </a:r>
          </a:p>
          <a:p>
            <a:endParaRPr lang="en-CA" sz="1800"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7279532"/>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DD67E-8347-2C8D-BB2A-00A225C985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DF41C98-5768-7044-1C3D-23FE1BF1A4ED}"/>
              </a:ext>
            </a:extLst>
          </p:cNvPr>
          <p:cNvSpPr txBox="1"/>
          <p:nvPr/>
        </p:nvSpPr>
        <p:spPr>
          <a:xfrm>
            <a:off x="-10274" y="-395135"/>
            <a:ext cx="12192000" cy="7509748"/>
          </a:xfrm>
          <a:prstGeom prst="rect">
            <a:avLst/>
          </a:prstGeom>
          <a:noFill/>
        </p:spPr>
        <p:txBody>
          <a:bodyPr wrap="square">
            <a:spAutoFit/>
          </a:bodyPr>
          <a:lstStyle/>
          <a:p>
            <a:endParaRPr lang="en-CA" sz="2400" dirty="0">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EXAMPLE: The part I would like to get to know is a caretaking part.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Describe this part in a sentence: </a:t>
            </a:r>
            <a:r>
              <a:rPr lang="en-US" sz="2200" dirty="0">
                <a:solidFill>
                  <a:schemeClr val="bg1"/>
                </a:solidFill>
                <a:latin typeface="Arial" panose="020B0604020202020204" pitchFamily="34" charset="0"/>
                <a:cs typeface="Arial" panose="020B0604020202020204" pitchFamily="34" charset="0"/>
              </a:rPr>
              <a:t>this part feels responsible for the happiness of all my family and friends</a:t>
            </a:r>
            <a:r>
              <a:rPr lang="en-US" sz="2200" dirty="0">
                <a:latin typeface="Arial" panose="020B0604020202020204" pitchFamily="34" charset="0"/>
                <a:cs typeface="Arial" panose="020B0604020202020204" pitchFamily="34" charset="0"/>
              </a:rPr>
              <a: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Where does this part show up in the body? </a:t>
            </a:r>
            <a:r>
              <a:rPr lang="en-US" sz="2200" dirty="0">
                <a:solidFill>
                  <a:schemeClr val="bg1"/>
                </a:solidFill>
                <a:latin typeface="Arial" panose="020B0604020202020204" pitchFamily="34" charset="0"/>
                <a:cs typeface="Arial" panose="020B0604020202020204" pitchFamily="34" charset="0"/>
              </a:rPr>
              <a:t>My shoulders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When did this part started doing this role? </a:t>
            </a:r>
            <a:r>
              <a:rPr lang="en-US" sz="2200" dirty="0">
                <a:solidFill>
                  <a:schemeClr val="bg1"/>
                </a:solidFill>
                <a:latin typeface="Arial" panose="020B0604020202020204" pitchFamily="34" charset="0"/>
                <a:cs typeface="Arial" panose="020B0604020202020204" pitchFamily="34" charset="0"/>
              </a:rPr>
              <a:t>When I was young maybe eight years old.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the drawbacks of this part? </a:t>
            </a:r>
            <a:r>
              <a:rPr lang="en-US" sz="2200" dirty="0">
                <a:solidFill>
                  <a:schemeClr val="bg1"/>
                </a:solidFill>
                <a:latin typeface="Arial" panose="020B0604020202020204" pitchFamily="34" charset="0"/>
                <a:cs typeface="Arial" panose="020B0604020202020204" pitchFamily="34" charset="0"/>
              </a:rPr>
              <a:t>I neglect myself because I'm so focused on everybody else.</a:t>
            </a:r>
          </a:p>
          <a:p>
            <a:r>
              <a:rPr lang="en-US" sz="2200" dirty="0">
                <a:latin typeface="Arial" panose="020B0604020202020204" pitchFamily="34" charset="0"/>
                <a:cs typeface="Arial" panose="020B0604020202020204" pitchFamily="34" charset="0"/>
              </a:rPr>
              <a:t>What are the benefits of this part? </a:t>
            </a:r>
            <a:r>
              <a:rPr lang="en-US" sz="2200" dirty="0">
                <a:solidFill>
                  <a:schemeClr val="bg1"/>
                </a:solidFill>
                <a:latin typeface="Arial" panose="020B0604020202020204" pitchFamily="34" charset="0"/>
                <a:cs typeface="Arial" panose="020B0604020202020204" pitchFamily="34" charset="0"/>
              </a:rPr>
              <a:t>This part helps me show care and love to others.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role does this part play for you? </a:t>
            </a:r>
            <a:r>
              <a:rPr lang="en-US" sz="2200" dirty="0">
                <a:solidFill>
                  <a:schemeClr val="bg1"/>
                </a:solidFill>
                <a:latin typeface="Arial" panose="020B0604020202020204" pitchFamily="34" charset="0"/>
                <a:cs typeface="Arial" panose="020B0604020202020204" pitchFamily="34" charset="0"/>
              </a:rPr>
              <a:t>It helps me feel useful to people and keeps me busy so I don't have to deal with my own pain and issues.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you appreciate about this part?</a:t>
            </a:r>
            <a:r>
              <a:rPr lang="en-US" sz="2200" dirty="0">
                <a:solidFill>
                  <a:schemeClr val="bg1"/>
                </a:solidFill>
                <a:latin typeface="Arial" panose="020B0604020202020204" pitchFamily="34" charset="0"/>
                <a:cs typeface="Arial" panose="020B0604020202020204" pitchFamily="34" charset="0"/>
              </a:rPr>
              <a:t> I appreciate that he wants to protect me for my own pain.</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do you feel towards this part now? </a:t>
            </a:r>
            <a:r>
              <a:rPr lang="en-US" sz="2200" dirty="0">
                <a:solidFill>
                  <a:schemeClr val="bg1"/>
                </a:solidFill>
                <a:latin typeface="Arial" panose="020B0604020202020204" pitchFamily="34" charset="0"/>
                <a:cs typeface="Arial" panose="020B0604020202020204" pitchFamily="34" charset="0"/>
              </a:rPr>
              <a:t>I feel compassion</a:t>
            </a:r>
          </a:p>
          <a:p>
            <a:endParaRPr lang="en-CA" sz="2200"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5600862"/>
      </p:ext>
    </p:extLst>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E8CA1-83DB-18DF-28E0-FBC54D18635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258B1AC8-BF87-211A-0379-29BCBE3E8DD5}"/>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5531810A-C452-3DAF-78A3-5B319F171F8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8D8DBBF0-32BE-E6FD-D849-3EAA7355357E}"/>
              </a:ext>
            </a:extLst>
          </p:cNvPr>
          <p:cNvSpPr txBox="1"/>
          <p:nvPr/>
        </p:nvSpPr>
        <p:spPr>
          <a:xfrm>
            <a:off x="2576734" y="407526"/>
            <a:ext cx="10058399"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INTERVIEWING A PART P.81</a:t>
            </a:r>
            <a:endParaRPr lang="en-CA" sz="3600" dirty="0"/>
          </a:p>
        </p:txBody>
      </p:sp>
    </p:spTree>
    <p:extLst>
      <p:ext uri="{BB962C8B-B14F-4D97-AF65-F5344CB8AC3E}">
        <p14:creationId xmlns:p14="http://schemas.microsoft.com/office/powerpoint/2010/main" val="3191788106"/>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788F01-C7FC-51A7-3852-3974A9A5199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9385A89-E4C1-998F-8FDB-EDC9554880C4}"/>
              </a:ext>
            </a:extLst>
          </p:cNvPr>
          <p:cNvSpPr txBox="1"/>
          <p:nvPr/>
        </p:nvSpPr>
        <p:spPr>
          <a:xfrm>
            <a:off x="228600" y="153290"/>
            <a:ext cx="11734800" cy="6124754"/>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The part I would like to get to know is:  </a:t>
            </a:r>
            <a:r>
              <a:rPr lang="en-US" sz="2200" dirty="0">
                <a:solidFill>
                  <a:schemeClr val="bg1"/>
                </a:solidFill>
                <a:latin typeface="Arial" panose="020B0604020202020204" pitchFamily="34" charset="0"/>
                <a:cs typeface="Arial" panose="020B0604020202020204" pitchFamily="34" charset="0"/>
              </a:rPr>
              <a:t>The intellectualizer</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Describe this part in a sentence: </a:t>
            </a:r>
            <a:r>
              <a:rPr lang="en-US" sz="2200" dirty="0">
                <a:solidFill>
                  <a:schemeClr val="bg1"/>
                </a:solidFill>
                <a:latin typeface="Arial" panose="020B0604020202020204" pitchFamily="34" charset="0"/>
                <a:cs typeface="Arial" panose="020B0604020202020204" pitchFamily="34" charset="0"/>
              </a:rPr>
              <a:t>thinks a lot doesn’t feel much</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Where does this part show up in the body? </a:t>
            </a:r>
            <a:r>
              <a:rPr lang="en-US" sz="2200" dirty="0">
                <a:solidFill>
                  <a:schemeClr val="bg1"/>
                </a:solidFill>
                <a:latin typeface="Arial" panose="020B0604020202020204" pitchFamily="34" charset="0"/>
                <a:cs typeface="Arial" panose="020B0604020202020204" pitchFamily="34" charset="0"/>
              </a:rPr>
              <a:t>In my head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the drawbacks of this part? </a:t>
            </a:r>
            <a:r>
              <a:rPr lang="en-US" sz="2200" dirty="0">
                <a:solidFill>
                  <a:schemeClr val="bg1"/>
                </a:solidFill>
                <a:latin typeface="Arial" panose="020B0604020202020204" pitchFamily="34" charset="0"/>
                <a:cs typeface="Arial" panose="020B0604020202020204" pitchFamily="34" charset="0"/>
              </a:rPr>
              <a:t>It’s words without music</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the benefits that this part? </a:t>
            </a:r>
            <a:r>
              <a:rPr lang="en-US" sz="2200" dirty="0">
                <a:solidFill>
                  <a:schemeClr val="bg1"/>
                </a:solidFill>
                <a:latin typeface="Arial" panose="020B0604020202020204" pitchFamily="34" charset="0"/>
                <a:cs typeface="Arial" panose="020B0604020202020204" pitchFamily="34" charset="0"/>
              </a:rPr>
              <a:t>It gives me control and self-esteem</a:t>
            </a:r>
          </a:p>
          <a:p>
            <a:endParaRPr lang="en-CA" sz="2200" dirty="0">
              <a:solidFill>
                <a:schemeClr val="bg1"/>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role does this part play for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 you appreciate about this part? </a:t>
            </a:r>
            <a:r>
              <a:rPr lang="en-US" sz="2200" dirty="0">
                <a:solidFill>
                  <a:schemeClr val="bg1"/>
                </a:solidFill>
                <a:latin typeface="Arial" panose="020B0604020202020204" pitchFamily="34" charset="0"/>
                <a:cs typeface="Arial" panose="020B0604020202020204" pitchFamily="34" charset="0"/>
              </a:rPr>
              <a:t>It’s worked pretty well</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do you feel towards this part now? </a:t>
            </a:r>
            <a:r>
              <a:rPr lang="en-US" sz="2200" dirty="0">
                <a:solidFill>
                  <a:schemeClr val="bg1"/>
                </a:solidFill>
                <a:latin typeface="Arial" panose="020B0604020202020204" pitchFamily="34" charset="0"/>
                <a:cs typeface="Arial" panose="020B0604020202020204" pitchFamily="34" charset="0"/>
              </a:rPr>
              <a:t>Grateful but I want to go beyond it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You can repeat this exercise with other parts.</a:t>
            </a: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097868"/>
      </p:ext>
    </p:extLst>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673FCE-5F3C-BBA0-EC3B-BE406DB9D9A9}"/>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C82EEDC6-0700-A360-DA69-0285A955C9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A2A91D3A-DF51-F824-FE2E-96B2A0F529B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82295749-96B9-6AB7-1048-9FC928D75C8C}"/>
              </a:ext>
            </a:extLst>
          </p:cNvPr>
          <p:cNvSpPr txBox="1"/>
          <p:nvPr/>
        </p:nvSpPr>
        <p:spPr>
          <a:xfrm>
            <a:off x="3073724" y="203191"/>
            <a:ext cx="6966857"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INTERVIEWING A PART P.81</a:t>
            </a:r>
            <a:endParaRPr lang="en-CA" sz="3600" dirty="0"/>
          </a:p>
        </p:txBody>
      </p:sp>
    </p:spTree>
    <p:extLst>
      <p:ext uri="{BB962C8B-B14F-4D97-AF65-F5344CB8AC3E}">
        <p14:creationId xmlns:p14="http://schemas.microsoft.com/office/powerpoint/2010/main" val="1077639664"/>
      </p:ext>
    </p:extLst>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CA2C7-B759-1292-1D4B-D07630FFD3A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6EB5314-CECA-3675-9D81-7251629F1E27}"/>
              </a:ext>
            </a:extLst>
          </p:cNvPr>
          <p:cNvSpPr txBox="1"/>
          <p:nvPr/>
        </p:nvSpPr>
        <p:spPr>
          <a:xfrm>
            <a:off x="85373" y="565079"/>
            <a:ext cx="11656951" cy="61247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Kate, do you want to try the interviewing a part exercise together?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Sure. Can you guide me through it.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2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Stu: </a:t>
            </a:r>
            <a:r>
              <a:rPr lang="en-US" sz="2200" dirty="0">
                <a:solidFill>
                  <a:srgbClr val="FFFFFF"/>
                </a:solidFill>
                <a:latin typeface="Arial" panose="020B0604020202020204" pitchFamily="34" charset="0"/>
                <a:cs typeface="Arial" panose="020B0604020202020204" pitchFamily="34" charset="0"/>
              </a:rPr>
              <a:t>Ok, what</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part of you that you’ve identified would you like to get to know better?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My </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Hypervigilant Manager</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200" dirty="0">
                <a:solidFill>
                  <a:schemeClr val="bg1"/>
                </a:solidFill>
                <a:latin typeface="Arial" panose="020B0604020202020204" pitchFamily="34" charset="0"/>
                <a:cs typeface="Arial" panose="020B0604020202020204" pitchFamily="34" charset="0"/>
              </a:rPr>
              <a:t>Stu: </a:t>
            </a:r>
            <a:r>
              <a:rPr lang="en-CA" sz="2200" dirty="0">
                <a:solidFill>
                  <a:srgbClr val="FFFFFF"/>
                </a:solidFill>
                <a:latin typeface="Arial" panose="020B0604020202020204" pitchFamily="34" charset="0"/>
                <a:cs typeface="Arial" panose="020B0604020202020204" pitchFamily="34" charset="0"/>
              </a:rPr>
              <a:t>Ok, can you describe your hypervigilant manager in a sentence?</a:t>
            </a:r>
            <a:endParaRPr lang="en-US" sz="22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That would be that s</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he’s prepared</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for any eventuality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endParaRPr lang="en-US" sz="2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200" dirty="0">
                <a:solidFill>
                  <a:srgbClr val="FFFFFF"/>
                </a:solidFill>
                <a:latin typeface="Arial" panose="020B0604020202020204" pitchFamily="34" charset="0"/>
                <a:cs typeface="Arial" panose="020B0604020202020204" pitchFamily="34" charset="0"/>
              </a:rPr>
              <a:t>And w</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here does </a:t>
            </a:r>
            <a:r>
              <a:rPr lang="en-US" sz="2200" dirty="0">
                <a:solidFill>
                  <a:srgbClr val="FFFFFF"/>
                </a:solidFill>
                <a:latin typeface="Arial" panose="020B0604020202020204" pitchFamily="34" charset="0"/>
                <a:cs typeface="Arial" panose="020B0604020202020204" pitchFamily="34" charset="0"/>
              </a:rPr>
              <a:t>she</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show up in </a:t>
            </a:r>
            <a:r>
              <a:rPr lang="en-US" sz="2200" dirty="0">
                <a:solidFill>
                  <a:srgbClr val="FFFFFF"/>
                </a:solidFill>
                <a:latin typeface="Arial" panose="020B0604020202020204" pitchFamily="34" charset="0"/>
                <a:cs typeface="Arial" panose="020B0604020202020204" pitchFamily="34" charset="0"/>
              </a:rPr>
              <a:t>your</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body?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Mostly in my shoulders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200" dirty="0">
                <a:solidFill>
                  <a:srgbClr val="FFFFFF"/>
                </a:solidFill>
                <a:latin typeface="Arial" panose="020B0604020202020204" pitchFamily="34" charset="0"/>
                <a:cs typeface="Arial" panose="020B0604020202020204" pitchFamily="34" charset="0"/>
              </a:rPr>
              <a:t>A</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re there drawbacks </a:t>
            </a:r>
            <a:r>
              <a:rPr lang="en-US" sz="2200" dirty="0">
                <a:solidFill>
                  <a:srgbClr val="FFFFFF"/>
                </a:solidFill>
                <a:latin typeface="Arial" panose="020B0604020202020204" pitchFamily="34" charset="0"/>
                <a:cs typeface="Arial" panose="020B0604020202020204" pitchFamily="34" charset="0"/>
              </a:rPr>
              <a:t>to having this hypervigilant manager protect you</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She carries lot of anxiety</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and worry which I constantly feel</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are the benefits </a:t>
            </a:r>
            <a:r>
              <a:rPr lang="en-US" sz="2200" dirty="0">
                <a:solidFill>
                  <a:srgbClr val="FFFFFF"/>
                </a:solidFill>
                <a:latin typeface="Arial" panose="020B0604020202020204" pitchFamily="34" charset="0"/>
                <a:cs typeface="Arial" panose="020B0604020202020204" pitchFamily="34" charset="0"/>
              </a:rPr>
              <a:t>of having her around</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There are </a:t>
            </a:r>
            <a:r>
              <a:rPr lang="en-US" sz="2200" dirty="0">
                <a:latin typeface="Arial" panose="020B0604020202020204" pitchFamily="34" charset="0"/>
                <a:cs typeface="Arial" panose="020B0604020202020204" pitchFamily="34" charset="0"/>
              </a:rPr>
              <a:t>n</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o surprises, she’s always prepared for everything</a:t>
            </a:r>
            <a:endParaRPr lang="en-US" sz="2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A788976C-EEB8-1907-9FE4-B040EE5C84F5}"/>
              </a:ext>
            </a:extLst>
          </p:cNvPr>
          <p:cNvSpPr txBox="1"/>
          <p:nvPr/>
        </p:nvSpPr>
        <p:spPr>
          <a:xfrm>
            <a:off x="3164441" y="-19696"/>
            <a:ext cx="6102848" cy="584775"/>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INTERVIEWING A PART P.81</a:t>
            </a:r>
            <a:endParaRPr lang="en-CA" sz="3200" dirty="0"/>
          </a:p>
        </p:txBody>
      </p:sp>
    </p:spTree>
    <p:extLst>
      <p:ext uri="{BB962C8B-B14F-4D97-AF65-F5344CB8AC3E}">
        <p14:creationId xmlns:p14="http://schemas.microsoft.com/office/powerpoint/2010/main" val="327404680"/>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214590-F89F-3158-7DB0-F3844247813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A43702A-564B-750B-0C60-4AA029DC08DD}"/>
              </a:ext>
            </a:extLst>
          </p:cNvPr>
          <p:cNvSpPr txBox="1"/>
          <p:nvPr/>
        </p:nvSpPr>
        <p:spPr>
          <a:xfrm>
            <a:off x="85373" y="565079"/>
            <a:ext cx="11656951" cy="5909310"/>
          </a:xfrm>
          <a:prstGeom prst="rect">
            <a:avLst/>
          </a:prstGeom>
          <a:noFill/>
        </p:spPr>
        <p:txBody>
          <a:bodyPr wrap="square">
            <a:spAutoFit/>
          </a:bodyPr>
          <a:lstStyle/>
          <a:p>
            <a:pPr>
              <a:defRPr/>
            </a:pPr>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What role does she play in your life?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My hypervigilant manager</a:t>
            </a:r>
            <a:r>
              <a:rPr lang="en-US" sz="2400" dirty="0">
                <a:solidFill>
                  <a:schemeClr val="bg1"/>
                </a:solidFill>
                <a:latin typeface="Arial" panose="020B0604020202020204" pitchFamily="34" charset="0"/>
                <a:cs typeface="Arial" panose="020B0604020202020204" pitchFamily="34" charset="0"/>
              </a:rPr>
              <a:t>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protects me from becoming a victim. </a:t>
            </a:r>
            <a:r>
              <a:rPr lang="en-US" sz="2400" dirty="0">
                <a:latin typeface="Arial" panose="020B0604020202020204" pitchFamily="34" charset="0"/>
                <a:cs typeface="Arial" panose="020B0604020202020204" pitchFamily="34" charset="0"/>
              </a:rPr>
              <a:t>She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shows up as my 72-hr emergency stashes, getting my family passports in case we need to flee, going through all possible scenarios to prepare responses, saving for a home generator, reading people’s body language to anticipate their mood swings.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do you most appreciate about </a:t>
            </a:r>
            <a:r>
              <a:rPr lang="en-US" sz="2400" dirty="0">
                <a:solidFill>
                  <a:srgbClr val="FFFFFF"/>
                </a:solidFill>
                <a:latin typeface="Arial" panose="020B0604020202020204" pitchFamily="34" charset="0"/>
                <a:cs typeface="Arial" panose="020B0604020202020204" pitchFamily="34" charset="0"/>
              </a:rPr>
              <a:t>her</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lang="en-US" sz="2400" dirty="0">
                <a:solidFill>
                  <a:schemeClr val="bg1"/>
                </a:solidFill>
                <a:latin typeface="Arial" panose="020B0604020202020204" pitchFamily="34" charset="0"/>
                <a:cs typeface="Arial" panose="020B0604020202020204" pitchFamily="34" charset="0"/>
              </a:rPr>
              <a:t>Kate</a:t>
            </a:r>
            <a:r>
              <a:rPr lang="en-US" sz="2400" dirty="0">
                <a:latin typeface="Arial" panose="020B0604020202020204" pitchFamily="34" charset="0"/>
                <a:cs typeface="Arial" panose="020B0604020202020204" pitchFamily="34" charset="0"/>
              </a:rPr>
              <a:t>: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appreciate that she has kept me safe from possible threats.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4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How do you feel towards your hypervigilant manager now that we’ve interviewed her?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feel gratitude toward </a:t>
            </a:r>
            <a:r>
              <a:rPr lang="en-US" sz="2400" dirty="0">
                <a:latin typeface="Arial" panose="020B0604020202020204" pitchFamily="34" charset="0"/>
                <a:cs typeface="Arial" panose="020B0604020202020204" pitchFamily="34" charset="0"/>
              </a:rPr>
              <a:t>her</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for being on guard 24/7.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400" dirty="0">
                <a:solidFill>
                  <a:schemeClr val="bg1"/>
                </a:solidFill>
                <a:latin typeface="Arial" panose="020B0604020202020204" pitchFamily="34" charset="0"/>
                <a:cs typeface="Arial" panose="020B0604020202020204" pitchFamily="34" charset="0"/>
              </a:rPr>
              <a:t>Stu: </a:t>
            </a:r>
            <a:r>
              <a:rPr lang="en-CA" sz="2400" dirty="0">
                <a:latin typeface="Arial" panose="020B0604020202020204" pitchFamily="34" charset="0"/>
                <a:cs typeface="Arial" panose="020B0604020202020204" pitchFamily="34" charset="0"/>
              </a:rPr>
              <a:t>Kate this is an exercise </a:t>
            </a:r>
            <a:r>
              <a:rPr lang="en-US" sz="2400" dirty="0">
                <a:latin typeface="Arial" panose="020B0604020202020204" pitchFamily="34" charset="0"/>
                <a:cs typeface="Arial" panose="020B0604020202020204" pitchFamily="34" charset="0"/>
              </a:rPr>
              <a:t>you</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can repeat with other parts you’d like to get to know better. Just ask that part the same questions we asked.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B6F26EEA-F998-F862-BA44-39EFB54D8496}"/>
              </a:ext>
            </a:extLst>
          </p:cNvPr>
          <p:cNvSpPr txBox="1"/>
          <p:nvPr/>
        </p:nvSpPr>
        <p:spPr>
          <a:xfrm>
            <a:off x="3164441" y="-19696"/>
            <a:ext cx="6102848" cy="584775"/>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INTERVIEWING A PART P.81</a:t>
            </a:r>
            <a:endParaRPr lang="en-CA" sz="3200" dirty="0"/>
          </a:p>
        </p:txBody>
      </p:sp>
    </p:spTree>
    <p:extLst>
      <p:ext uri="{BB962C8B-B14F-4D97-AF65-F5344CB8AC3E}">
        <p14:creationId xmlns:p14="http://schemas.microsoft.com/office/powerpoint/2010/main" val="563732698"/>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C19FD-ECA1-2294-8999-BE60A7B34C5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6BBF30A-AE00-D90B-780E-9D457F988B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760760188"/>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7101C-429F-0126-9072-040747A75ED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7DA2CB6-18C0-7118-EA7A-5C9A45B4AF9C}"/>
              </a:ext>
            </a:extLst>
          </p:cNvPr>
          <p:cNvSpPr txBox="1"/>
          <p:nvPr/>
        </p:nvSpPr>
        <p:spPr>
          <a:xfrm>
            <a:off x="7870371" y="2645620"/>
            <a:ext cx="3494315" cy="830997"/>
          </a:xfrm>
          <a:prstGeom prst="rect">
            <a:avLst/>
          </a:prstGeom>
          <a:noFill/>
        </p:spPr>
        <p:txBody>
          <a:bodyPr wrap="square">
            <a:spAutoFit/>
          </a:bodyPr>
          <a:lstStyle/>
          <a:p>
            <a:r>
              <a:rPr lang="en-US" sz="4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4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6094600-D402-8B78-10F9-11BED5B5E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4275" y="1730828"/>
            <a:ext cx="4901839" cy="4706312"/>
          </a:xfrm>
          <a:prstGeom prst="rect">
            <a:avLst/>
          </a:prstGeom>
        </p:spPr>
      </p:pic>
      <p:sp>
        <p:nvSpPr>
          <p:cNvPr id="3" name="TextBox 2">
            <a:extLst>
              <a:ext uri="{FF2B5EF4-FFF2-40B4-BE49-F238E27FC236}">
                <a16:creationId xmlns:a16="http://schemas.microsoft.com/office/drawing/2014/main" id="{E2AE7897-3EA1-5D4B-9348-7E3BB3AAE37D}"/>
              </a:ext>
            </a:extLst>
          </p:cNvPr>
          <p:cNvSpPr txBox="1"/>
          <p:nvPr/>
        </p:nvSpPr>
        <p:spPr>
          <a:xfrm>
            <a:off x="2696783" y="749633"/>
            <a:ext cx="6920745"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INTERVIEWING A PART P.81 </a:t>
            </a:r>
            <a:endParaRPr lang="en-CA" sz="3600" dirty="0"/>
          </a:p>
        </p:txBody>
      </p:sp>
    </p:spTree>
    <p:extLst>
      <p:ext uri="{BB962C8B-B14F-4D97-AF65-F5344CB8AC3E}">
        <p14:creationId xmlns:p14="http://schemas.microsoft.com/office/powerpoint/2010/main" val="3991612097"/>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ED1AF-9257-E3B9-04D9-7A9853039236}"/>
              </a:ext>
            </a:extLst>
          </p:cNvPr>
          <p:cNvSpPr txBox="1"/>
          <p:nvPr/>
        </p:nvSpPr>
        <p:spPr>
          <a:xfrm>
            <a:off x="239485" y="184113"/>
            <a:ext cx="7425035" cy="6647974"/>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The part I would like to get to know is: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Describe this part in a sentence:</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Where does this part show up in the body?</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are the drawbacks of this part?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are the benefits that this part?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role does this part play for you?</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do you appreciate about this part?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do you feel towards this part now?</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can repeat this exercise with other parts</a:t>
            </a:r>
            <a:r>
              <a:rPr lang="en-US" dirty="0">
                <a:latin typeface="Arial" panose="020B0604020202020204" pitchFamily="34" charset="0"/>
                <a:cs typeface="Arial" panose="020B0604020202020204" pitchFamily="34" charset="0"/>
              </a:rPr>
              <a:t>.</a:t>
            </a: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171826"/>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CC0838-873F-56C4-9956-090F74A78AD3}"/>
              </a:ext>
            </a:extLst>
          </p:cNvPr>
          <p:cNvSpPr txBox="1"/>
          <p:nvPr/>
        </p:nvSpPr>
        <p:spPr>
          <a:xfrm>
            <a:off x="171450" y="0"/>
            <a:ext cx="12020550" cy="5016758"/>
          </a:xfrm>
          <a:prstGeom prst="rect">
            <a:avLst/>
          </a:prstGeom>
          <a:noFill/>
        </p:spPr>
        <p:txBody>
          <a:bodyPr wrap="square">
            <a:spAutoFit/>
          </a:bodyPr>
          <a:lstStyle/>
          <a:p>
            <a:r>
              <a:rPr lang="en-US" sz="2000" dirty="0">
                <a:solidFill>
                  <a:srgbClr val="000000"/>
                </a:solidFill>
                <a:latin typeface="Arial" panose="020B0604020202020204" pitchFamily="34" charset="0"/>
                <a:cs typeface="Arial" panose="020B0604020202020204" pitchFamily="34" charset="0"/>
              </a:rPr>
              <a:t> </a:t>
            </a:r>
          </a:p>
          <a:p>
            <a:endParaRPr lang="en-US" sz="2000" dirty="0">
              <a:solidFill>
                <a:srgbClr val="000000"/>
              </a:solidFill>
              <a:latin typeface="Arial" panose="020B0604020202020204" pitchFamily="34" charset="0"/>
              <a:cs typeface="Arial" panose="020B0604020202020204" pitchFamily="34" charset="0"/>
            </a:endParaRPr>
          </a:p>
          <a:p>
            <a:r>
              <a:rPr lang="en-US" sz="3600" dirty="0">
                <a:solidFill>
                  <a:srgbClr val="000000"/>
                </a:solidFill>
                <a:latin typeface="Arial" panose="020B0604020202020204" pitchFamily="34" charset="0"/>
                <a:cs typeface="Arial" panose="020B0604020202020204" pitchFamily="34" charset="0"/>
              </a:rPr>
              <a:t>       SECTION 6 WHAT ARE YOU AFRAID OF? P.86 </a:t>
            </a:r>
          </a:p>
          <a:p>
            <a:endParaRPr lang="en-US" sz="28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Manager parts are often driven by fear. </a:t>
            </a:r>
            <a:r>
              <a:rPr lang="en-US" sz="2400" dirty="0">
                <a:latin typeface="Arial" panose="020B0604020202020204" pitchFamily="34" charset="0"/>
                <a:cs typeface="Arial" panose="020B0604020202020204" pitchFamily="34" charset="0"/>
              </a:rPr>
              <a:t>Fear can drive managers to over function, causing burnout and other detrimental side effects. </a:t>
            </a:r>
            <a:r>
              <a:rPr lang="en-US" sz="2400" dirty="0">
                <a:solidFill>
                  <a:srgbClr val="FFC000"/>
                </a:solidFill>
                <a:latin typeface="Arial" panose="020B0604020202020204" pitchFamily="34" charset="0"/>
                <a:cs typeface="Arial" panose="020B0604020202020204" pitchFamily="34" charset="0"/>
              </a:rPr>
              <a:t>This exercise helps you look at fears commonly associated with manager parts.</a:t>
            </a:r>
            <a:r>
              <a:rPr lang="en-US" sz="2400" dirty="0">
                <a:latin typeface="Arial" panose="020B0604020202020204" pitchFamily="34" charset="0"/>
                <a:cs typeface="Arial" panose="020B0604020202020204" pitchFamily="34" charset="0"/>
              </a:rPr>
              <a:t> In the workbook check the fears that your manager parts resonate with.</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One important question to ask your manager parts is: "what are you afraid would happen if you stopped doing this role?" </a:t>
            </a:r>
            <a:r>
              <a:rPr lang="en-US" sz="2400" dirty="0">
                <a:latin typeface="Arial" panose="020B0604020202020204" pitchFamily="34" charset="0"/>
                <a:cs typeface="Arial" panose="020B0604020202020204" pitchFamily="34" charset="0"/>
              </a:rPr>
              <a:t>Take a moment to connect with one of your manager parts. Ask it what it's afraid of. See what it says.</a:t>
            </a:r>
          </a:p>
        </p:txBody>
      </p:sp>
    </p:spTree>
    <p:extLst>
      <p:ext uri="{BB962C8B-B14F-4D97-AF65-F5344CB8AC3E}">
        <p14:creationId xmlns:p14="http://schemas.microsoft.com/office/powerpoint/2010/main" val="2931352213"/>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73B3D-BE0A-0B45-2252-619638F45960}"/>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35FCF936-BDCE-9949-36FE-35A721A3EFD6}"/>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6A223170-3401-C442-7E52-4362B8EA3AF0}"/>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8BBC09D5-0065-11AF-4E26-B790D1DBB57A}"/>
              </a:ext>
            </a:extLst>
          </p:cNvPr>
          <p:cNvSpPr txBox="1"/>
          <p:nvPr/>
        </p:nvSpPr>
        <p:spPr>
          <a:xfrm>
            <a:off x="97971" y="198251"/>
            <a:ext cx="10058399" cy="954107"/>
          </a:xfrm>
          <a:prstGeom prst="rect">
            <a:avLst/>
          </a:prstGeom>
          <a:noFill/>
        </p:spPr>
        <p:txBody>
          <a:bodyPr wrap="square">
            <a:spAutoFit/>
          </a:bodyPr>
          <a:lstStyle/>
          <a:p>
            <a:endParaRPr lang="en-US" sz="2000" dirty="0">
              <a:solidFill>
                <a:srgbClr val="000000"/>
              </a:solidFill>
              <a:latin typeface="Arial" panose="020B0604020202020204" pitchFamily="34" charset="0"/>
              <a:cs typeface="Arial" panose="020B0604020202020204" pitchFamily="34" charset="0"/>
            </a:endParaRPr>
          </a:p>
          <a:p>
            <a:r>
              <a:rPr lang="en-US" sz="3600" dirty="0">
                <a:solidFill>
                  <a:srgbClr val="000000"/>
                </a:solidFill>
                <a:latin typeface="Arial" panose="020B0604020202020204" pitchFamily="34" charset="0"/>
                <a:cs typeface="Arial" panose="020B0604020202020204" pitchFamily="34" charset="0"/>
              </a:rPr>
              <a:t>               WHAT ARE YOU AFRAID OF? P.86 </a:t>
            </a:r>
          </a:p>
        </p:txBody>
      </p:sp>
    </p:spTree>
    <p:extLst>
      <p:ext uri="{BB962C8B-B14F-4D97-AF65-F5344CB8AC3E}">
        <p14:creationId xmlns:p14="http://schemas.microsoft.com/office/powerpoint/2010/main" val="3617885216"/>
      </p:ext>
    </p:extLst>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words on a white background&#10;&#10;AI-generated content may be incorrect.">
            <a:extLst>
              <a:ext uri="{FF2B5EF4-FFF2-40B4-BE49-F238E27FC236}">
                <a16:creationId xmlns:a16="http://schemas.microsoft.com/office/drawing/2014/main" id="{269B0EE7-3609-9295-F8DF-B2371DD87D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5757332" cy="2656114"/>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22133F62-96CF-F080-F394-A8B6BD3B87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1244" y="0"/>
            <a:ext cx="6750756" cy="2656114"/>
          </a:xfrm>
          <a:prstGeom prst="rect">
            <a:avLst/>
          </a:prstGeom>
        </p:spPr>
      </p:pic>
      <p:sp>
        <p:nvSpPr>
          <p:cNvPr id="4" name="TextBox 3">
            <a:extLst>
              <a:ext uri="{FF2B5EF4-FFF2-40B4-BE49-F238E27FC236}">
                <a16:creationId xmlns:a16="http://schemas.microsoft.com/office/drawing/2014/main" id="{3A7BBBE8-1F10-0F6F-D75D-C913986C268E}"/>
              </a:ext>
            </a:extLst>
          </p:cNvPr>
          <p:cNvSpPr txBox="1"/>
          <p:nvPr/>
        </p:nvSpPr>
        <p:spPr>
          <a:xfrm>
            <a:off x="239485" y="816428"/>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7" name="TextBox 6">
            <a:extLst>
              <a:ext uri="{FF2B5EF4-FFF2-40B4-BE49-F238E27FC236}">
                <a16:creationId xmlns:a16="http://schemas.microsoft.com/office/drawing/2014/main" id="{4B21CDAD-4875-2BF0-1ADA-157A3A4D0D19}"/>
              </a:ext>
            </a:extLst>
          </p:cNvPr>
          <p:cNvSpPr txBox="1"/>
          <p:nvPr/>
        </p:nvSpPr>
        <p:spPr>
          <a:xfrm>
            <a:off x="239485" y="631762"/>
            <a:ext cx="435429" cy="369332"/>
          </a:xfrm>
          <a:prstGeom prst="rect">
            <a:avLst/>
          </a:prstGeom>
          <a:noFill/>
        </p:spPr>
        <p:txBody>
          <a:bodyPr wrap="square">
            <a:spAutoFit/>
          </a:bodyPr>
          <a:lstStyle/>
          <a:p>
            <a:r>
              <a:rPr lang="en-US">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9" name="TextBox 8">
            <a:extLst>
              <a:ext uri="{FF2B5EF4-FFF2-40B4-BE49-F238E27FC236}">
                <a16:creationId xmlns:a16="http://schemas.microsoft.com/office/drawing/2014/main" id="{1DFA3598-284A-D346-B4F2-F77E0CF09EDA}"/>
              </a:ext>
            </a:extLst>
          </p:cNvPr>
          <p:cNvSpPr txBox="1"/>
          <p:nvPr/>
        </p:nvSpPr>
        <p:spPr>
          <a:xfrm>
            <a:off x="239485" y="1143391"/>
            <a:ext cx="5660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1" name="TextBox 10">
            <a:extLst>
              <a:ext uri="{FF2B5EF4-FFF2-40B4-BE49-F238E27FC236}">
                <a16:creationId xmlns:a16="http://schemas.microsoft.com/office/drawing/2014/main" id="{1A88636E-BE9E-D5A5-D7C8-D840DF3C9C30}"/>
              </a:ext>
            </a:extLst>
          </p:cNvPr>
          <p:cNvSpPr txBox="1"/>
          <p:nvPr/>
        </p:nvSpPr>
        <p:spPr>
          <a:xfrm>
            <a:off x="239485" y="1328057"/>
            <a:ext cx="576943"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3" name="TextBox 12">
            <a:extLst>
              <a:ext uri="{FF2B5EF4-FFF2-40B4-BE49-F238E27FC236}">
                <a16:creationId xmlns:a16="http://schemas.microsoft.com/office/drawing/2014/main" id="{7E13DEC3-9C16-D95B-6122-5E8DD00DFDEB}"/>
              </a:ext>
            </a:extLst>
          </p:cNvPr>
          <p:cNvSpPr txBox="1"/>
          <p:nvPr/>
        </p:nvSpPr>
        <p:spPr>
          <a:xfrm>
            <a:off x="239485" y="1775153"/>
            <a:ext cx="522514"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5" name="TextBox 14">
            <a:extLst>
              <a:ext uri="{FF2B5EF4-FFF2-40B4-BE49-F238E27FC236}">
                <a16:creationId xmlns:a16="http://schemas.microsoft.com/office/drawing/2014/main" id="{0D730E26-3EF3-A027-CAFE-BC2BB89734B7}"/>
              </a:ext>
            </a:extLst>
          </p:cNvPr>
          <p:cNvSpPr txBox="1"/>
          <p:nvPr/>
        </p:nvSpPr>
        <p:spPr>
          <a:xfrm>
            <a:off x="5757333" y="1697389"/>
            <a:ext cx="5334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Tree>
    <p:extLst>
      <p:ext uri="{BB962C8B-B14F-4D97-AF65-F5344CB8AC3E}">
        <p14:creationId xmlns:p14="http://schemas.microsoft.com/office/powerpoint/2010/main" val="459957665"/>
      </p:ext>
    </p:extLst>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12C60A-E82D-7391-2ABA-2753F6FCF87F}"/>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53DE3E6-0C4B-02A1-5DC4-A7EE100AE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EFF7F1B7-D805-0D59-6D6A-4B59E666DFDC}"/>
              </a:ext>
            </a:extLst>
          </p:cNvPr>
          <p:cNvSpPr txBox="1"/>
          <p:nvPr/>
        </p:nvSpPr>
        <p:spPr>
          <a:xfrm>
            <a:off x="5517222" y="2253012"/>
            <a:ext cx="5673151" cy="1200329"/>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a:t>
            </a:r>
            <a:r>
              <a:rPr lang="en-US" sz="2400" dirty="0">
                <a:latin typeface="Arial" panose="020B0604020202020204" pitchFamily="34" charset="0"/>
                <a:cs typeface="Arial" panose="020B0604020202020204" pitchFamily="34" charset="0"/>
              </a:rPr>
              <a:t> Knowing you I’m pretty sure you did this exercise.</a:t>
            </a: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Sure did…</a:t>
            </a:r>
            <a:endParaRPr lang="en-CA"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A1E22E6-FC6B-4B6F-1C51-E1C5060B893A}"/>
              </a:ext>
            </a:extLst>
          </p:cNvPr>
          <p:cNvSpPr txBox="1"/>
          <p:nvPr/>
        </p:nvSpPr>
        <p:spPr>
          <a:xfrm>
            <a:off x="123290" y="0"/>
            <a:ext cx="9731829" cy="954107"/>
          </a:xfrm>
          <a:prstGeom prst="rect">
            <a:avLst/>
          </a:prstGeom>
          <a:noFill/>
        </p:spPr>
        <p:txBody>
          <a:bodyPr wrap="square">
            <a:spAutoFit/>
          </a:bodyPr>
          <a:lstStyle/>
          <a:p>
            <a:endParaRPr lang="en-US" sz="2000" dirty="0">
              <a:solidFill>
                <a:srgbClr val="000000"/>
              </a:solidFill>
              <a:latin typeface="Arial" panose="020B0604020202020204" pitchFamily="34" charset="0"/>
              <a:cs typeface="Arial" panose="020B0604020202020204" pitchFamily="34" charset="0"/>
            </a:endParaRPr>
          </a:p>
          <a:p>
            <a:r>
              <a:rPr lang="en-US" sz="3600" dirty="0">
                <a:solidFill>
                  <a:srgbClr val="000000"/>
                </a:solidFill>
                <a:latin typeface="Arial" panose="020B0604020202020204" pitchFamily="34" charset="0"/>
                <a:cs typeface="Arial" panose="020B0604020202020204" pitchFamily="34" charset="0"/>
              </a:rPr>
              <a:t>                 WHAT ARE YOU AFRAID OF? P.86 </a:t>
            </a:r>
          </a:p>
        </p:txBody>
      </p:sp>
    </p:spTree>
    <p:extLst>
      <p:ext uri="{BB962C8B-B14F-4D97-AF65-F5344CB8AC3E}">
        <p14:creationId xmlns:p14="http://schemas.microsoft.com/office/powerpoint/2010/main" val="4121706702"/>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words on a white background&#10;&#10;AI-generated content may be incorrect.">
            <a:extLst>
              <a:ext uri="{FF2B5EF4-FFF2-40B4-BE49-F238E27FC236}">
                <a16:creationId xmlns:a16="http://schemas.microsoft.com/office/drawing/2014/main" id="{269B0EE7-3609-9295-F8DF-B2371DD87D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6" y="0"/>
            <a:ext cx="5757332" cy="2656114"/>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22133F62-96CF-F080-F394-A8B6BD3B87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1244" y="0"/>
            <a:ext cx="6750756" cy="2656114"/>
          </a:xfrm>
          <a:prstGeom prst="rect">
            <a:avLst/>
          </a:prstGeom>
        </p:spPr>
      </p:pic>
      <p:sp>
        <p:nvSpPr>
          <p:cNvPr id="4" name="TextBox 3">
            <a:extLst>
              <a:ext uri="{FF2B5EF4-FFF2-40B4-BE49-F238E27FC236}">
                <a16:creationId xmlns:a16="http://schemas.microsoft.com/office/drawing/2014/main" id="{3A7BBBE8-1F10-0F6F-D75D-C913986C268E}"/>
              </a:ext>
            </a:extLst>
          </p:cNvPr>
          <p:cNvSpPr txBox="1"/>
          <p:nvPr/>
        </p:nvSpPr>
        <p:spPr>
          <a:xfrm>
            <a:off x="239485" y="866392"/>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7" name="TextBox 6">
            <a:extLst>
              <a:ext uri="{FF2B5EF4-FFF2-40B4-BE49-F238E27FC236}">
                <a16:creationId xmlns:a16="http://schemas.microsoft.com/office/drawing/2014/main" id="{4B21CDAD-4875-2BF0-1ADA-157A3A4D0D19}"/>
              </a:ext>
            </a:extLst>
          </p:cNvPr>
          <p:cNvSpPr txBox="1"/>
          <p:nvPr/>
        </p:nvSpPr>
        <p:spPr>
          <a:xfrm>
            <a:off x="239485" y="202364"/>
            <a:ext cx="43542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1DFA3598-284A-D346-B4F2-F77E0CF09EDA}"/>
              </a:ext>
            </a:extLst>
          </p:cNvPr>
          <p:cNvSpPr txBox="1"/>
          <p:nvPr/>
        </p:nvSpPr>
        <p:spPr>
          <a:xfrm>
            <a:off x="239485" y="1086085"/>
            <a:ext cx="5660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1A88636E-BE9E-D5A5-D7C8-D840DF3C9C30}"/>
              </a:ext>
            </a:extLst>
          </p:cNvPr>
          <p:cNvSpPr txBox="1"/>
          <p:nvPr/>
        </p:nvSpPr>
        <p:spPr>
          <a:xfrm>
            <a:off x="239485" y="1526565"/>
            <a:ext cx="576943"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7E13DEC3-9C16-D95B-6122-5E8DD00DFDEB}"/>
              </a:ext>
            </a:extLst>
          </p:cNvPr>
          <p:cNvSpPr txBox="1"/>
          <p:nvPr/>
        </p:nvSpPr>
        <p:spPr>
          <a:xfrm>
            <a:off x="239485" y="1967045"/>
            <a:ext cx="522514"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5" name="TextBox 14">
            <a:extLst>
              <a:ext uri="{FF2B5EF4-FFF2-40B4-BE49-F238E27FC236}">
                <a16:creationId xmlns:a16="http://schemas.microsoft.com/office/drawing/2014/main" id="{0D730E26-3EF3-A027-CAFE-BC2BB89734B7}"/>
              </a:ext>
            </a:extLst>
          </p:cNvPr>
          <p:cNvSpPr txBox="1"/>
          <p:nvPr/>
        </p:nvSpPr>
        <p:spPr>
          <a:xfrm>
            <a:off x="5757333" y="387030"/>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20EC99D1-D09C-6AEF-8321-0BD24C32562F}"/>
              </a:ext>
            </a:extLst>
          </p:cNvPr>
          <p:cNvSpPr txBox="1"/>
          <p:nvPr/>
        </p:nvSpPr>
        <p:spPr>
          <a:xfrm>
            <a:off x="5748866" y="774060"/>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D7A2D639-F4E9-108E-CA5A-CC53D0AFF766}"/>
              </a:ext>
            </a:extLst>
          </p:cNvPr>
          <p:cNvSpPr txBox="1"/>
          <p:nvPr/>
        </p:nvSpPr>
        <p:spPr>
          <a:xfrm>
            <a:off x="5757333" y="1224786"/>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A66264E5-B350-387D-FC15-C46C18E3CF61}"/>
              </a:ext>
            </a:extLst>
          </p:cNvPr>
          <p:cNvSpPr txBox="1"/>
          <p:nvPr/>
        </p:nvSpPr>
        <p:spPr>
          <a:xfrm>
            <a:off x="5748866" y="1634814"/>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98CE0C53-52AF-5D94-FDD6-AAD15A625DD4}"/>
              </a:ext>
            </a:extLst>
          </p:cNvPr>
          <p:cNvSpPr txBox="1"/>
          <p:nvPr/>
        </p:nvSpPr>
        <p:spPr>
          <a:xfrm>
            <a:off x="522512" y="2981982"/>
            <a:ext cx="11128381" cy="1200329"/>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a:t>
            </a:r>
            <a:r>
              <a:rPr lang="en-US" sz="2400" dirty="0">
                <a:latin typeface="Arial" panose="020B0604020202020204" pitchFamily="34" charset="0"/>
                <a:cs typeface="Arial" panose="020B0604020202020204" pitchFamily="34" charset="0"/>
              </a:rPr>
              <a:t> These are some responses your managers might give if you asked them what they are afraid would happen if they didn’t do their job. The answers, as you probably guessed point towards exiles.</a:t>
            </a:r>
            <a:endParaRPr lang="en-CA" sz="2400" dirty="0"/>
          </a:p>
        </p:txBody>
      </p:sp>
    </p:spTree>
    <p:extLst>
      <p:ext uri="{BB962C8B-B14F-4D97-AF65-F5344CB8AC3E}">
        <p14:creationId xmlns:p14="http://schemas.microsoft.com/office/powerpoint/2010/main" val="2264438854"/>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A2438-1C7B-A6D2-FB34-194746AFE7D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B7A81E6-AF56-3EF7-E1EC-17D698591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333936622"/>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AF9E3-35D2-2BA9-7732-E3395838CA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6D0FA29-48B9-A910-1766-1A0D2695BD13}"/>
              </a:ext>
            </a:extLst>
          </p:cNvPr>
          <p:cNvSpPr txBox="1"/>
          <p:nvPr/>
        </p:nvSpPr>
        <p:spPr>
          <a:xfrm>
            <a:off x="7870371" y="2645620"/>
            <a:ext cx="3494315" cy="830997"/>
          </a:xfrm>
          <a:prstGeom prst="rect">
            <a:avLst/>
          </a:prstGeom>
          <a:noFill/>
        </p:spPr>
        <p:txBody>
          <a:bodyPr wrap="square">
            <a:spAutoFit/>
          </a:bodyPr>
          <a:lstStyle/>
          <a:p>
            <a:r>
              <a:rPr lang="en-US" sz="4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4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3B27CCD-31C9-2362-C699-DB153B51F4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7459203F-0A68-9ED4-95A9-EB6335D28268}"/>
              </a:ext>
            </a:extLst>
          </p:cNvPr>
          <p:cNvSpPr txBox="1"/>
          <p:nvPr/>
        </p:nvSpPr>
        <p:spPr>
          <a:xfrm>
            <a:off x="791110" y="-164131"/>
            <a:ext cx="9252857" cy="1200329"/>
          </a:xfrm>
          <a:prstGeom prst="rect">
            <a:avLst/>
          </a:prstGeom>
          <a:noFill/>
        </p:spPr>
        <p:txBody>
          <a:bodyPr wrap="square">
            <a:spAutoFit/>
          </a:bodyPr>
          <a:lstStyle/>
          <a:p>
            <a:endParaRPr lang="en-US" sz="3600" dirty="0">
              <a:solidFill>
                <a:srgbClr val="000000"/>
              </a:solidFill>
              <a:latin typeface="Arial" panose="020B0604020202020204" pitchFamily="34" charset="0"/>
              <a:cs typeface="Arial" panose="020B0604020202020204" pitchFamily="34" charset="0"/>
            </a:endParaRPr>
          </a:p>
          <a:p>
            <a:r>
              <a:rPr lang="en-US" sz="3600" dirty="0">
                <a:solidFill>
                  <a:srgbClr val="000000"/>
                </a:solidFill>
                <a:latin typeface="Arial" panose="020B0604020202020204" pitchFamily="34" charset="0"/>
                <a:cs typeface="Arial" panose="020B0604020202020204" pitchFamily="34" charset="0"/>
              </a:rPr>
              <a:t>              WHAT ARE YOU AFRAID OF? P.86 </a:t>
            </a:r>
          </a:p>
        </p:txBody>
      </p:sp>
    </p:spTree>
    <p:extLst>
      <p:ext uri="{BB962C8B-B14F-4D97-AF65-F5344CB8AC3E}">
        <p14:creationId xmlns:p14="http://schemas.microsoft.com/office/powerpoint/2010/main" val="3265702688"/>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FB7E8-74F7-179A-34E0-91DBA363C098}"/>
            </a:ext>
          </a:extLst>
        </p:cNvPr>
        <p:cNvGrpSpPr/>
        <p:nvPr/>
      </p:nvGrpSpPr>
      <p:grpSpPr>
        <a:xfrm>
          <a:off x="0" y="0"/>
          <a:ext cx="0" cy="0"/>
          <a:chOff x="0" y="0"/>
          <a:chExt cx="0" cy="0"/>
        </a:xfrm>
      </p:grpSpPr>
      <p:pic>
        <p:nvPicPr>
          <p:cNvPr id="3" name="Picture 2" descr="A list of words on a white background&#10;&#10;AI-generated content may be incorrect.">
            <a:extLst>
              <a:ext uri="{FF2B5EF4-FFF2-40B4-BE49-F238E27FC236}">
                <a16:creationId xmlns:a16="http://schemas.microsoft.com/office/drawing/2014/main" id="{9DCC2B3D-623C-16CF-75CE-756100B847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5757332" cy="2656114"/>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544F2A95-467A-AF47-32A9-AB9A66DAF5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1244" y="0"/>
            <a:ext cx="6750756" cy="2656114"/>
          </a:xfrm>
          <a:prstGeom prst="rect">
            <a:avLst/>
          </a:prstGeom>
        </p:spPr>
      </p:pic>
    </p:spTree>
    <p:extLst>
      <p:ext uri="{BB962C8B-B14F-4D97-AF65-F5344CB8AC3E}">
        <p14:creationId xmlns:p14="http://schemas.microsoft.com/office/powerpoint/2010/main" val="469214681"/>
      </p:ext>
    </p:extLst>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ABBB06-4B67-F23A-C2A5-0C3BC22B5DF5}"/>
              </a:ext>
            </a:extLst>
          </p:cNvPr>
          <p:cNvSpPr txBox="1"/>
          <p:nvPr/>
        </p:nvSpPr>
        <p:spPr>
          <a:xfrm>
            <a:off x="0" y="109056"/>
            <a:ext cx="12192000" cy="6370975"/>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SHOWING A LITTLE APPRECIATION FOR MANAGERS P.87 </a:t>
            </a:r>
          </a:p>
          <a:p>
            <a:endParaRPr lang="en-US" sz="2800" dirty="0">
              <a:solidFill>
                <a:srgbClr val="000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Manager parts work hard for you. </a:t>
            </a:r>
            <a:r>
              <a:rPr lang="en-US" sz="2200" dirty="0">
                <a:latin typeface="Arial" panose="020B0604020202020204" pitchFamily="34" charset="0"/>
                <a:cs typeface="Arial" panose="020B0604020202020204" pitchFamily="34" charset="0"/>
              </a:rPr>
              <a:t>They help you meet deadlines; they keep you organized, and they keep you motivated. Even when they over function or take on extreme roles, they really do mean well. </a:t>
            </a:r>
            <a:r>
              <a:rPr lang="en-US" sz="2200" dirty="0">
                <a:solidFill>
                  <a:srgbClr val="FFC000"/>
                </a:solidFill>
                <a:latin typeface="Arial" panose="020B0604020202020204" pitchFamily="34" charset="0"/>
                <a:cs typeface="Arial" panose="020B0604020202020204" pitchFamily="34" charset="0"/>
              </a:rPr>
              <a:t>One way to build a relationship with them is to acknowledge their good intentions and show them appreciation. This exercise helps you show appreciation for your hard-working manager parts.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one or two manager parts you'd like to show appreciation to?</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you appreciate most about these manager parts?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have they protected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have they come through for you in clutch moments?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Take a moment right now and share depreciation you feel towards your manager parts. You can speak the words out loud or inside yourself. You might say "I really appreciate…"</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5672321"/>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42E88-22E8-8C51-E7F8-947D3CF37517}"/>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F0F992F5-D3DE-8AA6-A2BD-D395D3DCA0C0}"/>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CAADEC59-51BC-1790-8EB1-F30C1E529B92}"/>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2AA438D8-68D9-9180-A714-01FDB1565256}"/>
              </a:ext>
            </a:extLst>
          </p:cNvPr>
          <p:cNvSpPr txBox="1"/>
          <p:nvPr/>
        </p:nvSpPr>
        <p:spPr>
          <a:xfrm>
            <a:off x="380143" y="345881"/>
            <a:ext cx="11609797"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SHOWING A LITTLE APPRECIATION FOR MANAGERS P.87 </a:t>
            </a:r>
            <a:endParaRPr lang="en-CA" sz="3200" dirty="0"/>
          </a:p>
        </p:txBody>
      </p:sp>
    </p:spTree>
    <p:extLst>
      <p:ext uri="{BB962C8B-B14F-4D97-AF65-F5344CB8AC3E}">
        <p14:creationId xmlns:p14="http://schemas.microsoft.com/office/powerpoint/2010/main" val="563830140"/>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996427-97B7-7679-D999-68A7CAA327CD}"/>
              </a:ext>
            </a:extLst>
          </p:cNvPr>
          <p:cNvSpPr txBox="1"/>
          <p:nvPr/>
        </p:nvSpPr>
        <p:spPr>
          <a:xfrm>
            <a:off x="0" y="94627"/>
            <a:ext cx="12192000" cy="563231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are one or two manager parts you'd like to show appreciation to? </a:t>
            </a:r>
            <a:r>
              <a:rPr lang="en-CA" sz="2400" dirty="0">
                <a:solidFill>
                  <a:schemeClr val="bg1"/>
                </a:solidFill>
                <a:latin typeface="Arial" panose="020B0604020202020204" pitchFamily="34" charset="0"/>
                <a:cs typeface="Arial" panose="020B0604020202020204" pitchFamily="34" charset="0"/>
              </a:rPr>
              <a:t>I’ve already showed appreciation for the intellectualizer, I’d like to do it for the standoffish withdrawer.</a:t>
            </a:r>
            <a:endParaRPr lang="en-US" sz="2400" dirty="0">
              <a:solidFill>
                <a:schemeClr val="bg1"/>
              </a:solidFill>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you appreciate most about these manager parts? </a:t>
            </a:r>
            <a:r>
              <a:rPr lang="en-US" sz="2400" dirty="0">
                <a:solidFill>
                  <a:schemeClr val="bg1"/>
                </a:solidFill>
                <a:latin typeface="Arial" panose="020B0604020202020204" pitchFamily="34" charset="0"/>
                <a:cs typeface="Arial" panose="020B0604020202020204" pitchFamily="34" charset="0"/>
              </a:rPr>
              <a:t>If I interact with people, my internal and external critics become activated. My standoffish withdrawer keeps them from becoming activated  </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protected you? </a:t>
            </a:r>
            <a:r>
              <a:rPr lang="en-US" sz="2400" dirty="0">
                <a:solidFill>
                  <a:schemeClr val="bg1"/>
                </a:solidFill>
                <a:latin typeface="Arial" panose="020B0604020202020204" pitchFamily="34" charset="0"/>
                <a:cs typeface="Arial" panose="020B0604020202020204" pitchFamily="34" charset="0"/>
              </a:rPr>
              <a:t>The internal and external critics becoming activated leads to significant internal family discord</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come through for you in clutch moments?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Take a moment right now and share depreciation you feel towards your manager parts. You can speak the words out loud or inside yourself. You might say "I really appreciate…“ </a:t>
            </a:r>
            <a:r>
              <a:rPr lang="en-US" sz="2400" dirty="0">
                <a:solidFill>
                  <a:schemeClr val="bg1"/>
                </a:solidFill>
                <a:latin typeface="Arial" panose="020B0604020202020204" pitchFamily="34" charset="0"/>
                <a:cs typeface="Arial" panose="020B0604020202020204" pitchFamily="34" charset="0"/>
              </a:rPr>
              <a:t>That you keep the internal peace</a:t>
            </a:r>
            <a:r>
              <a:rPr lang="en-US" sz="2400" dirty="0">
                <a:latin typeface="Arial" panose="020B0604020202020204" pitchFamily="34" charset="0"/>
                <a:cs typeface="Arial" panose="020B0604020202020204" pitchFamily="34" charset="0"/>
              </a:rPr>
              <a: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8460643"/>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next to a brick wall&#10;&#10;AI-generated content may be incorrect.">
            <a:extLst>
              <a:ext uri="{FF2B5EF4-FFF2-40B4-BE49-F238E27FC236}">
                <a16:creationId xmlns:a16="http://schemas.microsoft.com/office/drawing/2014/main" id="{93B0386F-9F21-B33A-388A-59FCC6A99084}"/>
              </a:ext>
            </a:extLst>
          </p:cNvPr>
          <p:cNvPicPr>
            <a:picLocks noChangeAspect="1"/>
          </p:cNvPicPr>
          <p:nvPr/>
        </p:nvPicPr>
        <p:blipFill>
          <a:blip r:embed="rId2"/>
          <a:srcRect t="5000" b="38750"/>
          <a:stretch>
            <a:fillRect/>
          </a:stretch>
        </p:blipFill>
        <p:spPr>
          <a:xfrm>
            <a:off x="790222" y="677333"/>
            <a:ext cx="10532534" cy="5599290"/>
          </a:xfrm>
          <a:prstGeom prst="rect">
            <a:avLst/>
          </a:prstGeom>
        </p:spPr>
      </p:pic>
    </p:spTree>
    <p:extLst>
      <p:ext uri="{BB962C8B-B14F-4D97-AF65-F5344CB8AC3E}">
        <p14:creationId xmlns:p14="http://schemas.microsoft.com/office/powerpoint/2010/main" val="632779246"/>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947D6-CFAC-DF7D-17C4-B82B768FA314}"/>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6A240107-15F5-8CD6-2C01-599B514982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A16DE5B4-9E5D-51FF-FD9A-B2D5026BFDE3}"/>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DA719037-7B0A-EE4B-9723-C99F524518F3}"/>
              </a:ext>
            </a:extLst>
          </p:cNvPr>
          <p:cNvSpPr txBox="1"/>
          <p:nvPr/>
        </p:nvSpPr>
        <p:spPr>
          <a:xfrm>
            <a:off x="235327" y="264747"/>
            <a:ext cx="11721345"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SHOWING A LITTLE APPRECIATION FOR MANAGERS P.87 </a:t>
            </a:r>
            <a:endParaRPr lang="en-CA" sz="3200" dirty="0"/>
          </a:p>
        </p:txBody>
      </p:sp>
    </p:spTree>
    <p:extLst>
      <p:ext uri="{BB962C8B-B14F-4D97-AF65-F5344CB8AC3E}">
        <p14:creationId xmlns:p14="http://schemas.microsoft.com/office/powerpoint/2010/main" val="3592297475"/>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567AA-EF5C-9B27-9EFA-55FFC286632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1F099FF-E127-D43C-C27E-47A1FA72E3EA}"/>
              </a:ext>
            </a:extLst>
          </p:cNvPr>
          <p:cNvSpPr txBox="1"/>
          <p:nvPr/>
        </p:nvSpPr>
        <p:spPr>
          <a:xfrm>
            <a:off x="4489807" y="120133"/>
            <a:ext cx="7702193" cy="65248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Ok, this next exercise asks you to try to show appreciation to one or two of your managers. Shall we try it?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Lets.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200" dirty="0">
                <a:solidFill>
                  <a:srgbClr val="FFFFFF"/>
                </a:solidFill>
                <a:latin typeface="Arial" panose="020B0604020202020204" pitchFamily="34" charset="0"/>
                <a:cs typeface="Arial" panose="020B0604020202020204" pitchFamily="34" charset="0"/>
              </a:rPr>
              <a:t>Which</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manager part would you like to show appreciation to?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My </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Inner Critic</a:t>
            </a:r>
            <a:endParaRPr lang="en-US" sz="2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do you appreciate most about </a:t>
            </a:r>
            <a:r>
              <a:rPr lang="en-US" sz="2200" dirty="0">
                <a:solidFill>
                  <a:srgbClr val="FFFFFF"/>
                </a:solidFill>
                <a:latin typeface="Arial" panose="020B0604020202020204" pitchFamily="34" charset="0"/>
                <a:cs typeface="Arial" panose="020B0604020202020204" pitchFamily="34" charset="0"/>
              </a:rPr>
              <a:t>your inner critic</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latin typeface="Arial" panose="020B0604020202020204" pitchFamily="34" charset="0"/>
                <a:cs typeface="Arial" panose="020B0604020202020204" pitchFamily="34" charset="0"/>
              </a:rPr>
              <a:t>She’s very dedicated to her job.</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How has she protected you? </a:t>
            </a:r>
            <a:endPar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latin typeface="Arial" panose="020B0604020202020204" pitchFamily="34" charset="0"/>
                <a:cs typeface="Arial" panose="020B0604020202020204" pitchFamily="34" charset="0"/>
              </a:rPr>
              <a:t>She</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 trying to keep me from being criticized by others by looking for flaws first, before others see them.</a:t>
            </a:r>
            <a:endParaRPr lang="en-US" sz="2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a:t>
            </a:r>
            <a:r>
              <a:rPr lang="en-US" sz="2200" dirty="0">
                <a:solidFill>
                  <a:schemeClr val="bg1"/>
                </a:solidFill>
                <a:latin typeface="Arial" panose="020B0604020202020204" pitchFamily="34" charset="0"/>
                <a:cs typeface="Arial" panose="020B0604020202020204" pitchFamily="34" charset="0"/>
              </a:rPr>
              <a: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How has she come through for you in clutch moments?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She</a:t>
            </a:r>
            <a:r>
              <a:rPr lang="en-US" sz="2200" dirty="0">
                <a:solidFill>
                  <a:schemeClr val="bg1"/>
                </a:solidFill>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has kept me from saying things that I may have regretted.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200" dirty="0">
                <a:solidFill>
                  <a:srgbClr val="FFFFFF"/>
                </a:solidFill>
                <a:latin typeface="Arial" panose="020B0604020202020204" pitchFamily="34" charset="0"/>
                <a:cs typeface="Arial" panose="020B0604020202020204" pitchFamily="34" charset="0"/>
              </a:rPr>
              <a:t>Can you take</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 moment right now and </a:t>
            </a:r>
            <a:r>
              <a:rPr lang="en-US" sz="2200" dirty="0">
                <a:solidFill>
                  <a:srgbClr val="FFFFFF"/>
                </a:solidFill>
                <a:latin typeface="Arial" panose="020B0604020202020204" pitchFamily="34" charset="0"/>
                <a:cs typeface="Arial" panose="020B0604020202020204" pitchFamily="34" charset="0"/>
              </a:rPr>
              <a:t>show your</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appreciation to your inner critic</a:t>
            </a:r>
            <a:r>
              <a:rPr lang="en-US" sz="2200" dirty="0">
                <a:solidFill>
                  <a:srgbClr val="FFFFFF"/>
                </a:solidFill>
                <a:latin typeface="Arial" panose="020B0604020202020204" pitchFamily="34" charset="0"/>
                <a:cs typeface="Arial" panose="020B0604020202020204" pitchFamily="34" charset="0"/>
              </a:rPr>
              <a:t>?</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You can </a:t>
            </a:r>
            <a:r>
              <a:rPr lang="en-US" sz="2200" dirty="0">
                <a:solidFill>
                  <a:srgbClr val="FFFFFF"/>
                </a:solidFill>
                <a:latin typeface="Arial" panose="020B0604020202020204" pitchFamily="34" charset="0"/>
                <a:cs typeface="Arial" panose="020B0604020202020204" pitchFamily="34" charset="0"/>
              </a:rPr>
              <a:t>say something</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out loud or inside yourself. You might </a:t>
            </a:r>
            <a:r>
              <a:rPr lang="en-US" sz="2200" dirty="0">
                <a:solidFill>
                  <a:srgbClr val="FFFFFF"/>
                </a:solidFill>
                <a:latin typeface="Arial" panose="020B0604020202020204" pitchFamily="34" charset="0"/>
                <a:cs typeface="Arial" panose="020B0604020202020204" pitchFamily="34" charset="0"/>
              </a:rPr>
              <a:t>start with</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 really appreciate…“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solidFill>
                  <a:srgbClr val="FFFFFF"/>
                </a:solidFill>
                <a:latin typeface="Arial" panose="020B0604020202020204" pitchFamily="34" charset="0"/>
                <a:cs typeface="Arial" panose="020B0604020202020204" pitchFamily="34" charset="0"/>
              </a:rPr>
              <a:t>Ok I really appreciate…</a:t>
            </a:r>
            <a:endParaRPr kumimoji="0" lang="en-CA"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AA63C44E-E5AB-5BCE-8F9D-C30F0FF1D46D}"/>
              </a:ext>
            </a:extLst>
          </p:cNvPr>
          <p:cNvPicPr>
            <a:picLocks noChangeAspect="1"/>
          </p:cNvPicPr>
          <p:nvPr/>
        </p:nvPicPr>
        <p:blipFill>
          <a:blip r:embed="rId2"/>
          <a:stretch>
            <a:fillRect/>
          </a:stretch>
        </p:blipFill>
        <p:spPr>
          <a:xfrm>
            <a:off x="326232" y="1462841"/>
            <a:ext cx="3665634" cy="3676351"/>
          </a:xfrm>
          <a:prstGeom prst="rect">
            <a:avLst/>
          </a:prstGeom>
        </p:spPr>
      </p:pic>
      <p:sp>
        <p:nvSpPr>
          <p:cNvPr id="5" name="TextBox 4">
            <a:extLst>
              <a:ext uri="{FF2B5EF4-FFF2-40B4-BE49-F238E27FC236}">
                <a16:creationId xmlns:a16="http://schemas.microsoft.com/office/drawing/2014/main" id="{285C4B0B-398D-4C0B-AA99-AC1F84D98D02}"/>
              </a:ext>
            </a:extLst>
          </p:cNvPr>
          <p:cNvSpPr txBox="1"/>
          <p:nvPr/>
        </p:nvSpPr>
        <p:spPr>
          <a:xfrm>
            <a:off x="0" y="385623"/>
            <a:ext cx="4318098" cy="1077218"/>
          </a:xfrm>
          <a:prstGeom prst="rect">
            <a:avLst/>
          </a:prstGeom>
          <a:noFill/>
        </p:spPr>
        <p:txBody>
          <a:bodyPr wrap="square">
            <a:spAutoFit/>
          </a:bodyPr>
          <a:lstStyle/>
          <a:p>
            <a:pPr algn="ctr"/>
            <a:r>
              <a:rPr lang="en-US" sz="3200" dirty="0">
                <a:solidFill>
                  <a:srgbClr val="000000"/>
                </a:solidFill>
                <a:latin typeface="Arial" panose="020B0604020202020204" pitchFamily="34" charset="0"/>
                <a:cs typeface="Arial" panose="020B0604020202020204" pitchFamily="34" charset="0"/>
              </a:rPr>
              <a:t>APPRECIATION FOR MANAGERS </a:t>
            </a:r>
            <a:endParaRPr lang="en-CA" sz="3200" dirty="0"/>
          </a:p>
        </p:txBody>
      </p:sp>
      <p:sp>
        <p:nvSpPr>
          <p:cNvPr id="6" name="TextBox 5">
            <a:extLst>
              <a:ext uri="{FF2B5EF4-FFF2-40B4-BE49-F238E27FC236}">
                <a16:creationId xmlns:a16="http://schemas.microsoft.com/office/drawing/2014/main" id="{9EAC0BAE-8654-DA22-2B70-CE47B0BF36DA}"/>
              </a:ext>
            </a:extLst>
          </p:cNvPr>
          <p:cNvSpPr txBox="1"/>
          <p:nvPr/>
        </p:nvSpPr>
        <p:spPr>
          <a:xfrm>
            <a:off x="326232" y="3228945"/>
            <a:ext cx="6177642" cy="40011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INNER CRITIC</a:t>
            </a:r>
            <a:endParaRPr lang="en-US"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8877879"/>
      </p:ext>
    </p:extLst>
  </p:cSld>
  <p:clrMapOvr>
    <a:masterClrMapping/>
  </p:clrMapOvr>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99D5C-ECDE-DB9C-7A71-0CA63D20209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FF97D9E-7083-4BB2-FA13-1CC1F696B0AF}"/>
              </a:ext>
            </a:extLst>
          </p:cNvPr>
          <p:cNvSpPr txBox="1"/>
          <p:nvPr/>
        </p:nvSpPr>
        <p:spPr>
          <a:xfrm>
            <a:off x="5527495" y="287953"/>
            <a:ext cx="6479569" cy="6555641"/>
          </a:xfrm>
          <a:prstGeom prst="rect">
            <a:avLst/>
          </a:prstGeom>
          <a:noFill/>
        </p:spPr>
        <p:txBody>
          <a:bodyPr wrap="square">
            <a:spAutoFit/>
          </a:bodyPr>
          <a:lstStyle/>
          <a:p>
            <a:pPr>
              <a:defRPr/>
            </a:pPr>
            <a:r>
              <a:rPr lang="en-US" sz="2800" dirty="0">
                <a:solidFill>
                  <a:schemeClr val="bg1"/>
                </a:solidFill>
                <a:latin typeface="Arial" panose="020B0604020202020204" pitchFamily="34" charset="0"/>
                <a:cs typeface="Arial" panose="020B0604020202020204" pitchFamily="34" charset="0"/>
              </a:rPr>
              <a:t>Kate: </a:t>
            </a:r>
            <a:r>
              <a:rPr lang="en-US" sz="2800" dirty="0">
                <a:solidFill>
                  <a:srgbClr val="FFFFFF"/>
                </a:solidFill>
                <a:latin typeface="Arial" panose="020B0604020202020204" pitchFamily="34" charset="0"/>
                <a:cs typeface="Arial" panose="020B0604020202020204" pitchFamily="34" charset="0"/>
              </a:rPr>
              <a:t>I’d also like to show appreciation to my people pleaser. I don’t think I need guidance on this exercise Stu.</a:t>
            </a:r>
          </a:p>
          <a:p>
            <a:pPr>
              <a:defRPr/>
            </a:pPr>
            <a:r>
              <a:rPr lang="en-US" sz="2800" dirty="0">
                <a:solidFill>
                  <a:schemeClr val="bg1"/>
                </a:solidFill>
                <a:latin typeface="Arial" panose="020B0604020202020204" pitchFamily="34" charset="0"/>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Great.</a:t>
            </a:r>
          </a:p>
          <a:p>
            <a:pPr>
              <a:defRPr/>
            </a:pPr>
            <a:r>
              <a:rPr lang="en-US" sz="2800" dirty="0">
                <a:solidFill>
                  <a:schemeClr val="bg1"/>
                </a:solidFill>
                <a:latin typeface="Arial" panose="020B0604020202020204" pitchFamily="34" charset="0"/>
                <a:cs typeface="Arial" panose="020B0604020202020204" pitchFamily="34" charset="0"/>
              </a:rPr>
              <a:t>Kate: </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Thank you People Pleaser. I appreciate that </a:t>
            </a:r>
            <a:r>
              <a:rPr lang="en-US" sz="2800" dirty="0">
                <a:latin typeface="Arial" panose="020B0604020202020204" pitchFamily="34" charset="0"/>
                <a:cs typeface="Arial" panose="020B0604020202020204" pitchFamily="34" charset="0"/>
              </a:rPr>
              <a:t>you’re</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considerate of the needs of others.</a:t>
            </a:r>
            <a:r>
              <a:rPr lang="en-US" sz="2800" dirty="0">
                <a:latin typeface="Arial" panose="020B0604020202020204" pitchFamily="34" charset="0"/>
                <a:cs typeface="Arial" panose="020B0604020202020204" pitchFamily="34" charset="0"/>
              </a:rPr>
              <a:t> You have</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kept me from falling out of favor with people by complying with their wishes and requests from me.</a:t>
            </a:r>
            <a:r>
              <a:rPr lang="en-US" sz="2800" dirty="0">
                <a:latin typeface="Arial" panose="020B0604020202020204" pitchFamily="34" charset="0"/>
                <a:cs typeface="Arial" panose="020B0604020202020204" pitchFamily="34" charset="0"/>
              </a:rPr>
              <a:t> You have </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made me into a very helpful and compassionate person.</a:t>
            </a:r>
            <a:endParaRPr lang="en-CA" sz="2800" dirty="0">
              <a:latin typeface="Arial" panose="020B0604020202020204" pitchFamily="34" charset="0"/>
              <a:cs typeface="Arial" panose="020B0604020202020204" pitchFamily="34" charset="0"/>
            </a:endParaRPr>
          </a:p>
          <a:p>
            <a:pPr>
              <a:defRPr/>
            </a:pPr>
            <a:r>
              <a:rPr kumimoji="0" lang="en-CA"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Fabulous, Shall we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take a moment right now and </a:t>
            </a:r>
            <a:r>
              <a:rPr lang="en-US" sz="2800" dirty="0">
                <a:solidFill>
                  <a:srgbClr val="FFFFFF"/>
                </a:solidFill>
                <a:latin typeface="Arial" panose="020B0604020202020204" pitchFamily="34" charset="0"/>
                <a:cs typeface="Arial" panose="020B0604020202020204" pitchFamily="34" charset="0"/>
              </a:rPr>
              <a:t>linger on the</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appreciation you feel towards your people pleaser. </a:t>
            </a: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38285E06-F9D1-4BFD-2F81-C3F93C1A64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436" y="1619174"/>
            <a:ext cx="3848739" cy="4893647"/>
          </a:xfrm>
          <a:prstGeom prst="rect">
            <a:avLst/>
          </a:prstGeom>
        </p:spPr>
      </p:pic>
      <p:sp>
        <p:nvSpPr>
          <p:cNvPr id="5" name="TextBox 4">
            <a:extLst>
              <a:ext uri="{FF2B5EF4-FFF2-40B4-BE49-F238E27FC236}">
                <a16:creationId xmlns:a16="http://schemas.microsoft.com/office/drawing/2014/main" id="{C001DE0F-FD20-A11D-D435-395B0C3C010B}"/>
              </a:ext>
            </a:extLst>
          </p:cNvPr>
          <p:cNvSpPr txBox="1"/>
          <p:nvPr/>
        </p:nvSpPr>
        <p:spPr>
          <a:xfrm>
            <a:off x="-570217" y="287953"/>
            <a:ext cx="6097712" cy="1077218"/>
          </a:xfrm>
          <a:prstGeom prst="rect">
            <a:avLst/>
          </a:prstGeom>
          <a:noFill/>
        </p:spPr>
        <p:txBody>
          <a:bodyPr wrap="square">
            <a:spAutoFit/>
          </a:bodyPr>
          <a:lstStyle/>
          <a:p>
            <a:pPr algn="ctr"/>
            <a:r>
              <a:rPr lang="en-US" sz="3200">
                <a:solidFill>
                  <a:srgbClr val="000000"/>
                </a:solidFill>
                <a:latin typeface="Arial" panose="020B0604020202020204" pitchFamily="34" charset="0"/>
                <a:cs typeface="Arial" panose="020B0604020202020204" pitchFamily="34" charset="0"/>
              </a:rPr>
              <a:t>APPRECIATION FOR MANAGERS </a:t>
            </a:r>
            <a:endParaRPr lang="en-CA" sz="3200" dirty="0"/>
          </a:p>
        </p:txBody>
      </p:sp>
      <p:sp>
        <p:nvSpPr>
          <p:cNvPr id="6" name="TextBox 5">
            <a:extLst>
              <a:ext uri="{FF2B5EF4-FFF2-40B4-BE49-F238E27FC236}">
                <a16:creationId xmlns:a16="http://schemas.microsoft.com/office/drawing/2014/main" id="{7CEAD5C9-FD84-C9CA-8A55-E8F28F60C2D1}"/>
              </a:ext>
            </a:extLst>
          </p:cNvPr>
          <p:cNvSpPr txBox="1"/>
          <p:nvPr/>
        </p:nvSpPr>
        <p:spPr>
          <a:xfrm>
            <a:off x="761999" y="5949433"/>
            <a:ext cx="6379028" cy="461665"/>
          </a:xfrm>
          <a:prstGeom prst="rect">
            <a:avLst/>
          </a:prstGeom>
          <a:noFill/>
        </p:spPr>
        <p:txBody>
          <a:bodyPr wrap="square">
            <a:spAutoFit/>
          </a:bodyPr>
          <a:lstStyle/>
          <a:p>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PEOPLE PLEASER</a:t>
            </a:r>
            <a:endParaRPr lang="en-CA" sz="2400" dirty="0"/>
          </a:p>
        </p:txBody>
      </p:sp>
    </p:spTree>
    <p:extLst>
      <p:ext uri="{BB962C8B-B14F-4D97-AF65-F5344CB8AC3E}">
        <p14:creationId xmlns:p14="http://schemas.microsoft.com/office/powerpoint/2010/main" val="153165033"/>
      </p:ext>
    </p:extLst>
  </p:cSld>
  <p:clrMapOvr>
    <a:masterClrMapping/>
  </p:clrMapOvr>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02528C-08D5-12D7-DA6A-4BE2A3F8585E}"/>
              </a:ext>
            </a:extLst>
          </p:cNvPr>
          <p:cNvSpPr txBox="1"/>
          <p:nvPr/>
        </p:nvSpPr>
        <p:spPr>
          <a:xfrm>
            <a:off x="5712432" y="0"/>
            <a:ext cx="6193034" cy="6986528"/>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8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Stu, I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noticed something, I found it very difficult to show appreciation for my parts</a:t>
            </a:r>
            <a:r>
              <a:rPr lang="en-US" sz="2800" dirty="0">
                <a:solidFill>
                  <a:srgbClr val="FFFFFF"/>
                </a:solidFill>
                <a:latin typeface="Arial" panose="020B0604020202020204" pitchFamily="34" charset="0"/>
                <a:cs typeface="Arial" panose="020B0604020202020204" pitchFamily="34" charset="0"/>
              </a:rPr>
              <a:t> and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 think that’s because my Perfectionist Manager does not like that I have parts. </a:t>
            </a:r>
          </a:p>
          <a:p>
            <a:pPr lvl="0">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There is </a:t>
            </a:r>
            <a:r>
              <a:rPr lang="en-US" sz="2800" dirty="0">
                <a:solidFill>
                  <a:srgbClr val="FFFFFF"/>
                </a:solidFill>
                <a:latin typeface="Arial" panose="020B0604020202020204" pitchFamily="34" charset="0"/>
                <a:cs typeface="Arial" panose="020B0604020202020204" pitchFamily="34" charset="0"/>
              </a:rPr>
              <a:t>a</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misconception that</a:t>
            </a:r>
            <a:r>
              <a:rPr lang="en-US" sz="2800" dirty="0">
                <a:solidFill>
                  <a:srgbClr val="FFFFFF"/>
                </a:solidFill>
                <a:latin typeface="Arial" panose="020B0604020202020204" pitchFamily="34" charset="0"/>
                <a:cs typeface="Arial" panose="020B0604020202020204" pitchFamily="34" charset="0"/>
              </a:rPr>
              <a:t> if you have distinctive parts within you,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you must be mentally ill and </a:t>
            </a:r>
            <a:r>
              <a:rPr lang="en-US" sz="2800" dirty="0">
                <a:solidFill>
                  <a:srgbClr val="FFFFFF"/>
                </a:solidFill>
                <a:latin typeface="Arial" panose="020B0604020202020204" pitchFamily="34" charset="0"/>
                <a:cs typeface="Arial" panose="020B0604020202020204" pitchFamily="34" charset="0"/>
              </a:rPr>
              <a:t>my perfectionist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rejects the idea of me being flawed in any way.</a:t>
            </a:r>
          </a:p>
          <a:p>
            <a:pPr marR="0" lvl="0" algn="l" defTabSz="457200" rtl="0" eaLnBrk="1" fontAlgn="auto" latinLnBrk="0" hangingPunct="1">
              <a:lnSpc>
                <a:spcPct val="100000"/>
              </a:lnSpc>
              <a:spcBef>
                <a:spcPts val="0"/>
              </a:spcBef>
              <a:spcAft>
                <a:spcPts val="0"/>
              </a:spcAft>
              <a:buClrTx/>
              <a:buSzTx/>
              <a:tabLst/>
              <a:defRPr/>
            </a:pPr>
            <a:r>
              <a:rPr lang="en-US" sz="2800" dirty="0">
                <a:solidFill>
                  <a:schemeClr val="bg1"/>
                </a:solidFill>
                <a:latin typeface="Arial" panose="020B0604020202020204" pitchFamily="34" charset="0"/>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Yes, your perfectionistic manager is protecting you too. That could be something we could explore in the future using the same questions we’ve been asking of other parts…</a:t>
            </a:r>
            <a:endPar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2" name="TextBox 1">
            <a:extLst>
              <a:ext uri="{FF2B5EF4-FFF2-40B4-BE49-F238E27FC236}">
                <a16:creationId xmlns:a16="http://schemas.microsoft.com/office/drawing/2014/main" id="{13525C79-AEA6-0D60-A64B-6FE9441ADB65}"/>
              </a:ext>
            </a:extLst>
          </p:cNvPr>
          <p:cNvSpPr txBox="1"/>
          <p:nvPr/>
        </p:nvSpPr>
        <p:spPr>
          <a:xfrm>
            <a:off x="0" y="3636173"/>
            <a:ext cx="3883631"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FFFFFF"/>
                </a:solidFill>
                <a:latin typeface="Arial" panose="020B0604020202020204" pitchFamily="34" charset="0"/>
                <a:cs typeface="Arial" panose="020B0604020202020204" pitchFamily="34" charset="0"/>
              </a:rPr>
              <a:t>	 					  </a:t>
            </a: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649C1E32-D88E-2637-4974-376DE0542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039" y="810650"/>
            <a:ext cx="4822354" cy="4822354"/>
          </a:xfrm>
          <a:prstGeom prst="rect">
            <a:avLst/>
          </a:prstGeom>
        </p:spPr>
      </p:pic>
      <p:sp>
        <p:nvSpPr>
          <p:cNvPr id="6" name="TextBox 5">
            <a:extLst>
              <a:ext uri="{FF2B5EF4-FFF2-40B4-BE49-F238E27FC236}">
                <a16:creationId xmlns:a16="http://schemas.microsoft.com/office/drawing/2014/main" id="{EE0418C2-758E-9869-F113-23E5ED3C8F9A}"/>
              </a:ext>
            </a:extLst>
          </p:cNvPr>
          <p:cNvSpPr txBox="1"/>
          <p:nvPr/>
        </p:nvSpPr>
        <p:spPr>
          <a:xfrm>
            <a:off x="445039" y="855664"/>
            <a:ext cx="4518847" cy="369332"/>
          </a:xfrm>
          <a:prstGeom prst="rect">
            <a:avLst/>
          </a:prstGeom>
          <a:noFill/>
        </p:spPr>
        <p:txBody>
          <a:bodyPr wrap="square">
            <a:spAutoFit/>
          </a:bodyPr>
          <a:lstStyle/>
          <a:p>
            <a:r>
              <a:rPr lang="en-US" sz="1800" dirty="0">
                <a:solidFill>
                  <a:schemeClr val="bg2"/>
                </a:solidFill>
                <a:latin typeface="Arial" panose="020B0604020202020204" pitchFamily="34" charset="0"/>
                <a:cs typeface="Arial" panose="020B0604020202020204" pitchFamily="34" charset="0"/>
              </a:rPr>
              <a:t>PERFECTIONIST MANAGER</a:t>
            </a:r>
            <a:endParaRPr lang="en-CA" dirty="0">
              <a:solidFill>
                <a:schemeClr val="bg2"/>
              </a:solidFill>
            </a:endParaRPr>
          </a:p>
        </p:txBody>
      </p:sp>
    </p:spTree>
    <p:extLst>
      <p:ext uri="{BB962C8B-B14F-4D97-AF65-F5344CB8AC3E}">
        <p14:creationId xmlns:p14="http://schemas.microsoft.com/office/powerpoint/2010/main" val="1245436329"/>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646F0-451A-58E8-ECAF-FE7D5EAF4DE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716F5EF-6463-3E40-D8D9-46E3D28BDE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785237309"/>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55652-0967-7E82-4191-7964CDDF52C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2C2D99F-1319-CB45-00A5-E5D5FAE8D22D}"/>
              </a:ext>
            </a:extLst>
          </p:cNvPr>
          <p:cNvSpPr txBox="1"/>
          <p:nvPr/>
        </p:nvSpPr>
        <p:spPr>
          <a:xfrm>
            <a:off x="7870371" y="2645620"/>
            <a:ext cx="3494315" cy="830997"/>
          </a:xfrm>
          <a:prstGeom prst="rect">
            <a:avLst/>
          </a:prstGeom>
          <a:noFill/>
        </p:spPr>
        <p:txBody>
          <a:bodyPr wrap="square">
            <a:spAutoFit/>
          </a:bodyPr>
          <a:lstStyle/>
          <a:p>
            <a:r>
              <a:rPr lang="en-US" sz="4800" dirty="0">
                <a:solidFill>
                  <a:schemeClr val="bg1"/>
                </a:solidFill>
                <a:latin typeface="Arial" panose="020B0604020202020204" pitchFamily="34" charset="0"/>
                <a:ea typeface="DotumChe" panose="020B0503020000020004" pitchFamily="49" charset="-127"/>
                <a:cs typeface="Arial" panose="020B0604020202020204" pitchFamily="34" charset="0"/>
              </a:rPr>
              <a:t>NOW YOU</a:t>
            </a:r>
            <a:endParaRPr lang="en-CA" sz="48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E73CC9FA-772F-C162-A686-11CA5A60B8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45167471-0BD5-8894-C35D-BCABBAD8DB19}"/>
              </a:ext>
            </a:extLst>
          </p:cNvPr>
          <p:cNvSpPr txBox="1"/>
          <p:nvPr/>
        </p:nvSpPr>
        <p:spPr>
          <a:xfrm>
            <a:off x="164387" y="433272"/>
            <a:ext cx="11568701"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SHOWING A LITTLE APPRECIATION FOR MANAGERS P.87 </a:t>
            </a:r>
            <a:endParaRPr lang="en-CA" sz="3200" dirty="0"/>
          </a:p>
        </p:txBody>
      </p:sp>
    </p:spTree>
    <p:extLst>
      <p:ext uri="{BB962C8B-B14F-4D97-AF65-F5344CB8AC3E}">
        <p14:creationId xmlns:p14="http://schemas.microsoft.com/office/powerpoint/2010/main" val="3517629001"/>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1C7A1-0AEB-A1A5-A839-AA59CFBF3FC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4D20FB3-0BB9-D31A-52C7-C7853126A510}"/>
              </a:ext>
            </a:extLst>
          </p:cNvPr>
          <p:cNvSpPr txBox="1"/>
          <p:nvPr/>
        </p:nvSpPr>
        <p:spPr>
          <a:xfrm>
            <a:off x="0" y="94627"/>
            <a:ext cx="12192000" cy="4154984"/>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are one or two manager parts you'd like to show appreciation to?</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you appreciate most about these manager parts?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protected you?</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come through for you in clutch moments?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Take a moment right now and share depreciation you feel towards your manager parts. You can speak the words out loud or inside yourself. You might say "I really appreciate…"</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1198665"/>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96C257-6836-E6E9-8D36-12B9439EBB04}"/>
              </a:ext>
            </a:extLst>
          </p:cNvPr>
          <p:cNvSpPr txBox="1"/>
          <p:nvPr/>
        </p:nvSpPr>
        <p:spPr>
          <a:xfrm>
            <a:off x="852755" y="1746637"/>
            <a:ext cx="4739326" cy="4585871"/>
          </a:xfrm>
          <a:prstGeom prst="rect">
            <a:avLst/>
          </a:prstGeom>
          <a:noFill/>
        </p:spPr>
        <p:txBody>
          <a:bodyPr wrap="square">
            <a:spAutoFit/>
          </a:bodyPr>
          <a:lstStyle/>
          <a:p>
            <a:endParaRPr lang="en-US" sz="28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IFS is an embodied practice, which means it incorporates your whole body. It's common for parts to manifest in different areas of the body. For example, an anxious part might manifest in the chest. Paying attention to the body is a way to get in touch with parts. In this meditation you are encouraged to locate where a part is in your body.</a:t>
            </a:r>
            <a:endParaRPr lang="en-CA" sz="2400" dirty="0">
              <a:solidFill>
                <a:srgbClr val="FFC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2391110-ED8E-249E-63AD-0EF408EDD643}"/>
              </a:ext>
            </a:extLst>
          </p:cNvPr>
          <p:cNvSpPr txBox="1"/>
          <p:nvPr/>
        </p:nvSpPr>
        <p:spPr>
          <a:xfrm>
            <a:off x="928585" y="1428529"/>
            <a:ext cx="4739326"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7" name="Picture 6">
            <a:extLst>
              <a:ext uri="{FF2B5EF4-FFF2-40B4-BE49-F238E27FC236}">
                <a16:creationId xmlns:a16="http://schemas.microsoft.com/office/drawing/2014/main" id="{7E87D967-0506-9298-7060-50EB7C935F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4091" y="1797861"/>
            <a:ext cx="5362561" cy="3862661"/>
          </a:xfrm>
          <a:prstGeom prst="rect">
            <a:avLst/>
          </a:prstGeom>
        </p:spPr>
      </p:pic>
      <p:sp>
        <p:nvSpPr>
          <p:cNvPr id="4" name="TextBox 3">
            <a:extLst>
              <a:ext uri="{FF2B5EF4-FFF2-40B4-BE49-F238E27FC236}">
                <a16:creationId xmlns:a16="http://schemas.microsoft.com/office/drawing/2014/main" id="{0BD8409B-5749-4F19-9B48-85B0EED6946E}"/>
              </a:ext>
            </a:extLst>
          </p:cNvPr>
          <p:cNvSpPr txBox="1"/>
          <p:nvPr/>
        </p:nvSpPr>
        <p:spPr>
          <a:xfrm>
            <a:off x="3606229" y="164656"/>
            <a:ext cx="6123398"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EMBODIMENT: A MEDITATION </a:t>
            </a:r>
            <a:endParaRPr lang="en-CA" sz="2800" dirty="0"/>
          </a:p>
        </p:txBody>
      </p:sp>
    </p:spTree>
    <p:extLst>
      <p:ext uri="{BB962C8B-B14F-4D97-AF65-F5344CB8AC3E}">
        <p14:creationId xmlns:p14="http://schemas.microsoft.com/office/powerpoint/2010/main" val="823638152"/>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DD4D07-1D8A-321C-1544-8706704703DC}"/>
              </a:ext>
            </a:extLst>
          </p:cNvPr>
          <p:cNvSpPr txBox="1"/>
          <p:nvPr/>
        </p:nvSpPr>
        <p:spPr>
          <a:xfrm>
            <a:off x="266307" y="235946"/>
            <a:ext cx="6452992" cy="6309420"/>
          </a:xfrm>
          <a:prstGeom prst="rect">
            <a:avLst/>
          </a:prstGeom>
          <a:noFill/>
        </p:spPr>
        <p:txBody>
          <a:bodyPr wrap="square">
            <a:spAutoFit/>
          </a:bodyPr>
          <a:lstStyle/>
          <a:p>
            <a:pPr algn="ctr"/>
            <a:r>
              <a:rPr lang="en-US" sz="2800" dirty="0">
                <a:solidFill>
                  <a:schemeClr val="bg1"/>
                </a:solidFill>
                <a:latin typeface="Arial" panose="020B0604020202020204" pitchFamily="34" charset="0"/>
                <a:cs typeface="Arial" panose="020B0604020202020204" pitchFamily="34" charset="0"/>
              </a:rPr>
              <a:t>  SECTION 6 FIND IT IN THE BODY: MANAGERS P.93</a:t>
            </a:r>
          </a:p>
          <a:p>
            <a:r>
              <a:rPr lang="en-US" sz="2800" dirty="0">
                <a:solidFill>
                  <a:schemeClr val="bg1"/>
                </a:solidFill>
                <a:latin typeface="Arial" panose="020B0604020202020204" pitchFamily="34" charset="0"/>
                <a:cs typeface="Arial" panose="020B0604020202020204" pitchFamily="34" charset="0"/>
              </a:rPr>
              <a:t> </a:t>
            </a:r>
          </a:p>
          <a:p>
            <a:r>
              <a:rPr lang="en-US" sz="2000" dirty="0">
                <a:solidFill>
                  <a:srgbClr val="FFC000"/>
                </a:solidFill>
                <a:latin typeface="Arial" panose="020B0604020202020204" pitchFamily="34" charset="0"/>
                <a:cs typeface="Arial" panose="020B0604020202020204" pitchFamily="34" charset="0"/>
              </a:rPr>
              <a:t>Building off the previous meditation, this exercise will help you practice finding where a part is located in your body. </a:t>
            </a:r>
            <a:r>
              <a:rPr lang="en-US" sz="2000" dirty="0">
                <a:latin typeface="Arial" panose="020B0604020202020204" pitchFamily="34" charset="0"/>
                <a:cs typeface="Arial" panose="020B0604020202020204" pitchFamily="34" charset="0"/>
              </a:rPr>
              <a:t>It can be difficult to find a part in the body and it takes practice. At first, it can feel quite abstract and removed but it gets easier. Noticing what's happening in your body is important so that you don't get stuck in your head.</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Choose a manager part that you have felt this week (critical, perfectionistic, worrying, caretaking, overworking, people pleasing, etc.) and map where you feel them in your body on the picture.</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Go inside and find the part. Notice if you feel the part anywhere in the body, including your head. And, if you can't, don't worry. It takes practice. Try again later.</a:t>
            </a:r>
            <a:endParaRPr lang="en-CA"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2A46C24-D472-3FDE-C465-7932CC95B1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1310376738"/>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1EB22-6B31-268C-6993-3CC6EC108AE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FA26B613-493A-A7A3-A708-EBF747EF187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0D85F09A-C0B9-85AC-6516-D61FA1C82AD1}"/>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E2054BDC-D8AC-3675-9BB9-88EEA742BF5A}"/>
              </a:ext>
            </a:extLst>
          </p:cNvPr>
          <p:cNvSpPr txBox="1"/>
          <p:nvPr/>
        </p:nvSpPr>
        <p:spPr>
          <a:xfrm>
            <a:off x="1469572" y="333161"/>
            <a:ext cx="10058399"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FIND IT IN THE BODY: MANAGERS P.93</a:t>
            </a:r>
            <a:endParaRPr lang="en-CA" sz="3600" dirty="0"/>
          </a:p>
        </p:txBody>
      </p:sp>
    </p:spTree>
    <p:extLst>
      <p:ext uri="{BB962C8B-B14F-4D97-AF65-F5344CB8AC3E}">
        <p14:creationId xmlns:p14="http://schemas.microsoft.com/office/powerpoint/2010/main" val="2385761906"/>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3BFD3-F1B8-1855-AC64-6F78B851F12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3E9AA78-FC91-962F-945A-BF5FBBBEA81D}"/>
              </a:ext>
            </a:extLst>
          </p:cNvPr>
          <p:cNvSpPr txBox="1"/>
          <p:nvPr/>
        </p:nvSpPr>
        <p:spPr>
          <a:xfrm>
            <a:off x="266307" y="0"/>
            <a:ext cx="6094428" cy="6924973"/>
          </a:xfrm>
          <a:prstGeom prst="rect">
            <a:avLst/>
          </a:prstGeom>
          <a:noFill/>
        </p:spPr>
        <p:txBody>
          <a:bodyPr wrap="square">
            <a:spAutoFit/>
          </a:bodyPr>
          <a:lstStyle/>
          <a:p>
            <a:pPr algn="ctr"/>
            <a:r>
              <a:rPr lang="en-US" sz="2800" dirty="0">
                <a:solidFill>
                  <a:schemeClr val="bg1"/>
                </a:solidFill>
                <a:latin typeface="Arial" panose="020B0604020202020204" pitchFamily="34" charset="0"/>
                <a:cs typeface="Arial" panose="020B0604020202020204" pitchFamily="34" charset="0"/>
              </a:rPr>
              <a:t>  FIND IT IN THE BODY: MANAGERS P.93</a:t>
            </a:r>
          </a:p>
          <a:p>
            <a:r>
              <a:rPr lang="en-US" sz="2800" dirty="0">
                <a:solidFill>
                  <a:schemeClr val="bg1"/>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Building off the previous meditation, this exercise will help you practice finding a part in your body. It can be difficult to find a part in the body and it takes practice. At first, it can feel quite abstract and removed but it gets easier. Noticing what's happening in your body is important so that you don't get stuck in your head. </a:t>
            </a:r>
            <a:r>
              <a:rPr lang="en-US" sz="2000" dirty="0">
                <a:solidFill>
                  <a:schemeClr val="bg1"/>
                </a:solidFill>
                <a:latin typeface="Arial" panose="020B0604020202020204" pitchFamily="34" charset="0"/>
                <a:cs typeface="Arial" panose="020B0604020202020204" pitchFamily="34" charset="0"/>
              </a:rPr>
              <a:t>My intellectualizer is in my head my withdrawer is in my throat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Choose a manager part that you have felt this week (critical, perfectionistic, worrying, caretaking, overworking, people pleasing, etc.) and map where you feel them in your body on the picture.</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Go inside and find the part. Notice if you feel the part anywhere in the body, including your head. And, if you can't, don't worry. It takes practice. Try again later.</a:t>
            </a:r>
            <a:endParaRPr lang="en-CA"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911AC4C-AB51-287A-54AB-67309D5359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3232177264"/>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B4D76-8BB1-9B00-0486-D7B283120B7C}"/>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E28CD813-0532-29D6-E348-7AF963A382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F189F95C-EEA7-822C-B96E-94CF3695D47F}"/>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428396F3-F7CF-E06A-4B6C-D87B5731FC0C}"/>
              </a:ext>
            </a:extLst>
          </p:cNvPr>
          <p:cNvSpPr txBox="1"/>
          <p:nvPr/>
        </p:nvSpPr>
        <p:spPr>
          <a:xfrm>
            <a:off x="1664413" y="203191"/>
            <a:ext cx="9054591"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FIND IT IN THE BODY: MANAGERS P.93</a:t>
            </a:r>
            <a:endParaRPr lang="en-CA" sz="3600" dirty="0"/>
          </a:p>
        </p:txBody>
      </p:sp>
    </p:spTree>
    <p:extLst>
      <p:ext uri="{BB962C8B-B14F-4D97-AF65-F5344CB8AC3E}">
        <p14:creationId xmlns:p14="http://schemas.microsoft.com/office/powerpoint/2010/main" val="1486543316"/>
      </p:ext>
    </p:extLst>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47288-F268-B13A-CD25-3936403DD4B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771C771-E16D-DFA9-086E-4AE39D9C99C2}"/>
              </a:ext>
            </a:extLst>
          </p:cNvPr>
          <p:cNvSpPr txBox="1"/>
          <p:nvPr/>
        </p:nvSpPr>
        <p:spPr>
          <a:xfrm>
            <a:off x="276960" y="220033"/>
            <a:ext cx="6706113" cy="667875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FIND IT IN THE BODY: MANAGERS P.93</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 </a:t>
            </a:r>
            <a:r>
              <a:rPr kumimoji="0" lang="en-US"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This is an exercise best done after the embodiment meditation; </a:t>
            </a:r>
            <a:r>
              <a:rPr lang="en-US" sz="2200" dirty="0">
                <a:latin typeface="Arial" panose="020B0604020202020204" pitchFamily="34" charset="0"/>
                <a:cs typeface="Arial" panose="020B0604020202020204" pitchFamily="34" charset="0"/>
              </a:rPr>
              <a:t>it</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helps us practice finding a part in our body. </a:t>
            </a:r>
            <a:r>
              <a:rPr lang="en-US" sz="2200" dirty="0">
                <a:latin typeface="Arial" panose="020B0604020202020204" pitchFamily="34" charset="0"/>
                <a:cs typeface="Arial" panose="020B0604020202020204" pitchFamily="34" charset="0"/>
              </a:rPr>
              <a:t>This</a:t>
            </a:r>
            <a:r>
              <a:rPr kumimoji="0" lang="en-US" sz="2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can be difficult </a:t>
            </a:r>
            <a:r>
              <a:rPr lang="en-US" sz="2200" dirty="0">
                <a:solidFill>
                  <a:srgbClr val="FFFFFF"/>
                </a:solidFill>
                <a:latin typeface="Arial" panose="020B0604020202020204" pitchFamily="34" charset="0"/>
                <a:cs typeface="Arial" panose="020B0604020202020204" pitchFamily="34" charset="0"/>
              </a:rPr>
              <a:t>and</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takes practice,</a:t>
            </a:r>
            <a:r>
              <a:rPr lang="en-US" sz="2200" dirty="0">
                <a:solidFill>
                  <a:srgbClr val="FFFFFF"/>
                </a:solidFill>
                <a:latin typeface="Arial" panose="020B0604020202020204" pitchFamily="34" charset="0"/>
                <a:cs typeface="Arial" panose="020B0604020202020204" pitchFamily="34" charset="0"/>
              </a:rPr>
              <a:t>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but it gets easier. Noticing what's happening in your body is important so that you don't get stuck in your head.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Kate, did you try this exercise </a:t>
            </a:r>
            <a:r>
              <a:rPr lang="en-US" sz="2200" dirty="0">
                <a:solidFill>
                  <a:srgbClr val="FFFFFF"/>
                </a:solidFill>
                <a:latin typeface="Arial" panose="020B0604020202020204" pitchFamily="34" charset="0"/>
                <a:cs typeface="Arial" panose="020B0604020202020204" pitchFamily="34" charset="0"/>
              </a:rPr>
              <a:t>with your</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manager parts?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CA"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It took some time but here’s what I came up with.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200" dirty="0">
                <a:solidFill>
                  <a:schemeClr val="bg1"/>
                </a:solidFill>
                <a:latin typeface="Arial" panose="020B0604020202020204" pitchFamily="34" charset="0"/>
                <a:cs typeface="Arial" panose="020B0604020202020204" pitchFamily="34" charset="0"/>
              </a:rPr>
              <a:t>Stu: </a:t>
            </a:r>
            <a:r>
              <a:rPr lang="en-CA" sz="2200" dirty="0">
                <a:solidFill>
                  <a:srgbClr val="FFFFFF"/>
                </a:solidFill>
                <a:latin typeface="Arial" panose="020B0604020202020204" pitchFamily="34" charset="0"/>
                <a:cs typeface="Arial" panose="020B0604020202020204" pitchFamily="34" charset="0"/>
              </a:rPr>
              <a:t>That’s great Kate. Thank you. This brings us to the end of part two of the workbook, appreciating your overworked managers. It’s been delightful. Thank you so much for doing this work with me. Any last comments you’d like to make?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2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a:t>
            </a:r>
            <a:r>
              <a:rPr kumimoji="0" lang="en-CA"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p>
        </p:txBody>
      </p:sp>
      <p:pic>
        <p:nvPicPr>
          <p:cNvPr id="5" name="Picture 4">
            <a:extLst>
              <a:ext uri="{FF2B5EF4-FFF2-40B4-BE49-F238E27FC236}">
                <a16:creationId xmlns:a16="http://schemas.microsoft.com/office/drawing/2014/main" id="{43509BC4-A6EF-BE76-CB69-C950726CE5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
        <p:nvSpPr>
          <p:cNvPr id="2" name="TextBox 1">
            <a:extLst>
              <a:ext uri="{FF2B5EF4-FFF2-40B4-BE49-F238E27FC236}">
                <a16:creationId xmlns:a16="http://schemas.microsoft.com/office/drawing/2014/main" id="{969A67BE-D774-1688-5806-70CFFF656C16}"/>
              </a:ext>
            </a:extLst>
          </p:cNvPr>
          <p:cNvSpPr txBox="1"/>
          <p:nvPr/>
        </p:nvSpPr>
        <p:spPr>
          <a:xfrm>
            <a:off x="7296727" y="1319836"/>
            <a:ext cx="1782618" cy="646331"/>
          </a:xfrm>
          <a:prstGeom prst="rect">
            <a:avLst/>
          </a:prstGeom>
          <a:noFill/>
        </p:spPr>
        <p:txBody>
          <a:bodyPr wrap="square" rtlCol="0">
            <a:spAutoFit/>
          </a:bodyPr>
          <a:lstStyle/>
          <a:p>
            <a:r>
              <a:rPr lang="en-US" dirty="0">
                <a:solidFill>
                  <a:schemeClr val="bg1"/>
                </a:solidFill>
              </a:rPr>
              <a:t>Inner Critic - throat</a:t>
            </a:r>
            <a:endParaRPr lang="en-CA" dirty="0">
              <a:solidFill>
                <a:schemeClr val="bg1"/>
              </a:solidFill>
            </a:endParaRPr>
          </a:p>
        </p:txBody>
      </p:sp>
      <p:sp>
        <p:nvSpPr>
          <p:cNvPr id="4" name="TextBox 3">
            <a:extLst>
              <a:ext uri="{FF2B5EF4-FFF2-40B4-BE49-F238E27FC236}">
                <a16:creationId xmlns:a16="http://schemas.microsoft.com/office/drawing/2014/main" id="{7FF691F6-FE21-BF55-2E8A-5F73FA7FB375}"/>
              </a:ext>
            </a:extLst>
          </p:cNvPr>
          <p:cNvSpPr txBox="1"/>
          <p:nvPr/>
        </p:nvSpPr>
        <p:spPr>
          <a:xfrm>
            <a:off x="10072255" y="235946"/>
            <a:ext cx="1782618" cy="646331"/>
          </a:xfrm>
          <a:prstGeom prst="rect">
            <a:avLst/>
          </a:prstGeom>
          <a:noFill/>
        </p:spPr>
        <p:txBody>
          <a:bodyPr wrap="square" rtlCol="0">
            <a:spAutoFit/>
          </a:bodyPr>
          <a:lstStyle/>
          <a:p>
            <a:r>
              <a:rPr lang="en-US" dirty="0">
                <a:solidFill>
                  <a:schemeClr val="bg1"/>
                </a:solidFill>
              </a:rPr>
              <a:t>Perfectionist - face</a:t>
            </a:r>
            <a:endParaRPr lang="en-CA" dirty="0">
              <a:solidFill>
                <a:schemeClr val="bg1"/>
              </a:solidFill>
            </a:endParaRPr>
          </a:p>
        </p:txBody>
      </p:sp>
      <p:sp>
        <p:nvSpPr>
          <p:cNvPr id="6" name="TextBox 5">
            <a:extLst>
              <a:ext uri="{FF2B5EF4-FFF2-40B4-BE49-F238E27FC236}">
                <a16:creationId xmlns:a16="http://schemas.microsoft.com/office/drawing/2014/main" id="{CB87DC33-CEA7-4AD5-9002-EE1A88D3D28C}"/>
              </a:ext>
            </a:extLst>
          </p:cNvPr>
          <p:cNvSpPr txBox="1"/>
          <p:nvPr/>
        </p:nvSpPr>
        <p:spPr>
          <a:xfrm>
            <a:off x="7148563" y="3143910"/>
            <a:ext cx="1782618" cy="646331"/>
          </a:xfrm>
          <a:prstGeom prst="rect">
            <a:avLst/>
          </a:prstGeom>
          <a:noFill/>
        </p:spPr>
        <p:txBody>
          <a:bodyPr wrap="square" rtlCol="0">
            <a:spAutoFit/>
          </a:bodyPr>
          <a:lstStyle/>
          <a:p>
            <a:r>
              <a:rPr lang="en-US" dirty="0">
                <a:solidFill>
                  <a:schemeClr val="bg1"/>
                </a:solidFill>
              </a:rPr>
              <a:t>People Pleaser - hands</a:t>
            </a:r>
            <a:endParaRPr lang="en-CA" dirty="0">
              <a:solidFill>
                <a:schemeClr val="bg1"/>
              </a:solidFill>
            </a:endParaRPr>
          </a:p>
        </p:txBody>
      </p:sp>
      <p:sp>
        <p:nvSpPr>
          <p:cNvPr id="7" name="TextBox 6">
            <a:extLst>
              <a:ext uri="{FF2B5EF4-FFF2-40B4-BE49-F238E27FC236}">
                <a16:creationId xmlns:a16="http://schemas.microsoft.com/office/drawing/2014/main" id="{68E70E55-63E0-704B-4E13-320F44B52026}"/>
              </a:ext>
            </a:extLst>
          </p:cNvPr>
          <p:cNvSpPr txBox="1"/>
          <p:nvPr/>
        </p:nvSpPr>
        <p:spPr>
          <a:xfrm>
            <a:off x="10291239" y="1643002"/>
            <a:ext cx="1782618" cy="646331"/>
          </a:xfrm>
          <a:prstGeom prst="rect">
            <a:avLst/>
          </a:prstGeom>
          <a:noFill/>
        </p:spPr>
        <p:txBody>
          <a:bodyPr wrap="square" rtlCol="0">
            <a:spAutoFit/>
          </a:bodyPr>
          <a:lstStyle/>
          <a:p>
            <a:r>
              <a:rPr lang="en-US" dirty="0">
                <a:solidFill>
                  <a:schemeClr val="bg1"/>
                </a:solidFill>
              </a:rPr>
              <a:t>Hypervigilant - shoulders</a:t>
            </a:r>
            <a:endParaRPr lang="en-CA" dirty="0">
              <a:solidFill>
                <a:schemeClr val="bg1"/>
              </a:solidFill>
            </a:endParaRPr>
          </a:p>
        </p:txBody>
      </p:sp>
      <p:sp>
        <p:nvSpPr>
          <p:cNvPr id="8" name="TextBox 7">
            <a:extLst>
              <a:ext uri="{FF2B5EF4-FFF2-40B4-BE49-F238E27FC236}">
                <a16:creationId xmlns:a16="http://schemas.microsoft.com/office/drawing/2014/main" id="{C3788490-D68A-A06F-F632-8FF871C782CE}"/>
              </a:ext>
            </a:extLst>
          </p:cNvPr>
          <p:cNvSpPr txBox="1"/>
          <p:nvPr/>
        </p:nvSpPr>
        <p:spPr>
          <a:xfrm>
            <a:off x="7296727" y="397628"/>
            <a:ext cx="1782618" cy="369332"/>
          </a:xfrm>
          <a:prstGeom prst="rect">
            <a:avLst/>
          </a:prstGeom>
          <a:noFill/>
        </p:spPr>
        <p:txBody>
          <a:bodyPr wrap="square" rtlCol="0">
            <a:spAutoFit/>
          </a:bodyPr>
          <a:lstStyle/>
          <a:p>
            <a:r>
              <a:rPr lang="en-US" dirty="0">
                <a:solidFill>
                  <a:schemeClr val="bg1"/>
                </a:solidFill>
              </a:rPr>
              <a:t>Avoidant - jaw</a:t>
            </a:r>
            <a:endParaRPr lang="en-CA" dirty="0">
              <a:solidFill>
                <a:schemeClr val="bg1"/>
              </a:solidFill>
            </a:endParaRPr>
          </a:p>
        </p:txBody>
      </p:sp>
      <p:sp>
        <p:nvSpPr>
          <p:cNvPr id="9" name="TextBox 8">
            <a:extLst>
              <a:ext uri="{FF2B5EF4-FFF2-40B4-BE49-F238E27FC236}">
                <a16:creationId xmlns:a16="http://schemas.microsoft.com/office/drawing/2014/main" id="{EFEEB9A7-147B-6B0F-744A-61C46E732989}"/>
              </a:ext>
            </a:extLst>
          </p:cNvPr>
          <p:cNvSpPr txBox="1"/>
          <p:nvPr/>
        </p:nvSpPr>
        <p:spPr>
          <a:xfrm>
            <a:off x="10072255" y="1027825"/>
            <a:ext cx="1782618" cy="369332"/>
          </a:xfrm>
          <a:prstGeom prst="rect">
            <a:avLst/>
          </a:prstGeom>
          <a:noFill/>
        </p:spPr>
        <p:txBody>
          <a:bodyPr wrap="square" rtlCol="0">
            <a:spAutoFit/>
          </a:bodyPr>
          <a:lstStyle/>
          <a:p>
            <a:r>
              <a:rPr lang="en-US" dirty="0">
                <a:solidFill>
                  <a:schemeClr val="bg1"/>
                </a:solidFill>
              </a:rPr>
              <a:t>Damsel - eyes</a:t>
            </a:r>
            <a:endParaRPr lang="en-CA" dirty="0">
              <a:solidFill>
                <a:schemeClr val="bg1"/>
              </a:solidFill>
            </a:endParaRPr>
          </a:p>
        </p:txBody>
      </p:sp>
      <p:cxnSp>
        <p:nvCxnSpPr>
          <p:cNvPr id="11" name="Straight Arrow Connector 10">
            <a:extLst>
              <a:ext uri="{FF2B5EF4-FFF2-40B4-BE49-F238E27FC236}">
                <a16:creationId xmlns:a16="http://schemas.microsoft.com/office/drawing/2014/main" id="{EB110463-DDD5-E97B-6116-8466529BC62D}"/>
              </a:ext>
            </a:extLst>
          </p:cNvPr>
          <p:cNvCxnSpPr/>
          <p:nvPr/>
        </p:nvCxnSpPr>
        <p:spPr>
          <a:xfrm>
            <a:off x="8617527" y="701964"/>
            <a:ext cx="563418" cy="32586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0A1CD51-9717-860B-0C15-E4CA8C955F24}"/>
              </a:ext>
            </a:extLst>
          </p:cNvPr>
          <p:cNvCxnSpPr>
            <a:cxnSpLocks/>
          </p:cNvCxnSpPr>
          <p:nvPr/>
        </p:nvCxnSpPr>
        <p:spPr>
          <a:xfrm flipV="1">
            <a:off x="8546707" y="1327522"/>
            <a:ext cx="956704" cy="3154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3D4AC73-2F18-AF98-E27D-492C3C8FA261}"/>
              </a:ext>
            </a:extLst>
          </p:cNvPr>
          <p:cNvCxnSpPr>
            <a:cxnSpLocks/>
            <a:stCxn id="4" idx="1"/>
          </p:cNvCxnSpPr>
          <p:nvPr/>
        </p:nvCxnSpPr>
        <p:spPr>
          <a:xfrm flipH="1">
            <a:off x="9477070" y="559112"/>
            <a:ext cx="595185" cy="14285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1932BA28-4066-5F99-817D-A215D83877EF}"/>
              </a:ext>
            </a:extLst>
          </p:cNvPr>
          <p:cNvCxnSpPr>
            <a:cxnSpLocks/>
            <a:stCxn id="9" idx="1"/>
          </p:cNvCxnSpPr>
          <p:nvPr/>
        </p:nvCxnSpPr>
        <p:spPr>
          <a:xfrm flipH="1" flipV="1">
            <a:off x="9629470" y="854364"/>
            <a:ext cx="442785" cy="35812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F2170F5-1D74-09F5-21EF-49C6D2355649}"/>
              </a:ext>
            </a:extLst>
          </p:cNvPr>
          <p:cNvCxnSpPr>
            <a:cxnSpLocks/>
            <a:stCxn id="7" idx="1"/>
          </p:cNvCxnSpPr>
          <p:nvPr/>
        </p:nvCxnSpPr>
        <p:spPr>
          <a:xfrm flipH="1" flipV="1">
            <a:off x="9968773" y="1643001"/>
            <a:ext cx="322466" cy="32316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318B69A-9295-BC43-6D36-D8867A5A67B5}"/>
              </a:ext>
            </a:extLst>
          </p:cNvPr>
          <p:cNvCxnSpPr>
            <a:cxnSpLocks/>
          </p:cNvCxnSpPr>
          <p:nvPr/>
        </p:nvCxnSpPr>
        <p:spPr>
          <a:xfrm flipV="1">
            <a:off x="8039872" y="3589441"/>
            <a:ext cx="294447" cy="2841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0" name="Arrow: Right 9">
            <a:extLst>
              <a:ext uri="{FF2B5EF4-FFF2-40B4-BE49-F238E27FC236}">
                <a16:creationId xmlns:a16="http://schemas.microsoft.com/office/drawing/2014/main" id="{BEB6BB92-101B-FBBC-7E28-FE4596C9EF30}"/>
              </a:ext>
            </a:extLst>
          </p:cNvPr>
          <p:cNvSpPr/>
          <p:nvPr/>
        </p:nvSpPr>
        <p:spPr>
          <a:xfrm>
            <a:off x="5589543" y="4130212"/>
            <a:ext cx="978408" cy="2157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Tree>
    <p:extLst>
      <p:ext uri="{BB962C8B-B14F-4D97-AF65-F5344CB8AC3E}">
        <p14:creationId xmlns:p14="http://schemas.microsoft.com/office/powerpoint/2010/main" val="2446436148"/>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10BC0-4D98-4C24-C5C3-29E5A0A2FBB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AF5BBA1-8BF4-5110-A90B-0E1E7D63B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167560873"/>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90330-D6FF-788A-5A65-71E1A5233A4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5D9B74C-E97A-1D8E-09E0-55F9B8CF84C6}"/>
              </a:ext>
            </a:extLst>
          </p:cNvPr>
          <p:cNvSpPr txBox="1"/>
          <p:nvPr/>
        </p:nvSpPr>
        <p:spPr>
          <a:xfrm>
            <a:off x="7870371" y="2645620"/>
            <a:ext cx="3494315" cy="830997"/>
          </a:xfrm>
          <a:prstGeom prst="rect">
            <a:avLst/>
          </a:prstGeom>
          <a:noFill/>
        </p:spPr>
        <p:txBody>
          <a:bodyPr wrap="square">
            <a:spAutoFit/>
          </a:bodyPr>
          <a:lstStyle/>
          <a:p>
            <a:r>
              <a:rPr lang="en-US" sz="4800" dirty="0">
                <a:solidFill>
                  <a:schemeClr val="bg1"/>
                </a:solidFill>
                <a:latin typeface="Arial" panose="020B0604020202020204" pitchFamily="34" charset="0"/>
                <a:ea typeface="DotumChe" panose="020B0503020000020004" pitchFamily="49" charset="-127"/>
                <a:cs typeface="Arial" panose="020B0604020202020204" pitchFamily="34" charset="0"/>
              </a:rPr>
              <a:t>NOW YOU</a:t>
            </a:r>
            <a:endParaRPr lang="en-CA" sz="48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768CE7C7-8009-4AC8-9F71-44698CEE50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09D54D9B-F9DC-9D5E-6EAA-A9BC289F995C}"/>
              </a:ext>
            </a:extLst>
          </p:cNvPr>
          <p:cNvSpPr txBox="1"/>
          <p:nvPr/>
        </p:nvSpPr>
        <p:spPr>
          <a:xfrm>
            <a:off x="1651851" y="523516"/>
            <a:ext cx="9223467"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FIND IT IN THE BODY: MANAGERS P.93</a:t>
            </a:r>
            <a:endParaRPr lang="en-CA" sz="3600" dirty="0"/>
          </a:p>
        </p:txBody>
      </p:sp>
    </p:spTree>
    <p:extLst>
      <p:ext uri="{BB962C8B-B14F-4D97-AF65-F5344CB8AC3E}">
        <p14:creationId xmlns:p14="http://schemas.microsoft.com/office/powerpoint/2010/main" val="1442743653"/>
      </p:ext>
    </p:extLst>
  </p:cSld>
  <p:clrMapOvr>
    <a:masterClrMapping/>
  </p:clrMapOvr>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47288-F268-B13A-CD25-3936403DD4B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771C771-E16D-DFA9-086E-4AE39D9C99C2}"/>
              </a:ext>
            </a:extLst>
          </p:cNvPr>
          <p:cNvSpPr txBox="1"/>
          <p:nvPr/>
        </p:nvSpPr>
        <p:spPr>
          <a:xfrm>
            <a:off x="266307" y="235946"/>
            <a:ext cx="6094428" cy="6617196"/>
          </a:xfrm>
          <a:prstGeom prst="rect">
            <a:avLst/>
          </a:prstGeom>
          <a:noFill/>
        </p:spPr>
        <p:txBody>
          <a:bodyPr wrap="square">
            <a:spAutoFit/>
          </a:bodyPr>
          <a:lstStyle/>
          <a:p>
            <a:pPr algn="ctr"/>
            <a:r>
              <a:rPr lang="en-US" sz="2800" dirty="0">
                <a:solidFill>
                  <a:schemeClr val="bg1"/>
                </a:solidFill>
                <a:latin typeface="Arial" panose="020B0604020202020204" pitchFamily="34" charset="0"/>
                <a:cs typeface="Arial" panose="020B0604020202020204" pitchFamily="34" charset="0"/>
              </a:rPr>
              <a:t>  FIND IT IN THE BODY: MANAGERS P.93</a:t>
            </a:r>
          </a:p>
          <a:p>
            <a:r>
              <a:rPr lang="en-US" sz="2800" dirty="0">
                <a:solidFill>
                  <a:schemeClr val="bg1"/>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Building off the previous meditation, this exercise will help you practice finding a part in your body. It can be difficult to find a part in the body and it takes practice. At first, it can feel quite abstract and removed but it gets easier. Noticing what's happening in your body is important so that you don't get stuck in your head.</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Choose a manager part that you have felt this week (critical, perfectionistic, worrying, caretaking, overworking, people pleasing, etc.) and map where you feel them in your body on the picture.</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Go inside and find the part. Notice if you feel the part anywhere in the body, including your head. And, if you can't, don't worry. It takes practice. Try again later.</a:t>
            </a:r>
            <a:endParaRPr lang="en-CA"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3509BC4-A6EF-BE76-CB69-C950726CE5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3588686876"/>
      </p:ext>
    </p:extLst>
  </p:cSld>
  <p:clrMapOvr>
    <a:masterClrMapping/>
  </p:clrMapOvr>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5D9F87-EE62-6510-CF4E-A00A045B3994}"/>
              </a:ext>
            </a:extLst>
          </p:cNvPr>
          <p:cNvSpPr txBox="1"/>
          <p:nvPr/>
        </p:nvSpPr>
        <p:spPr>
          <a:xfrm>
            <a:off x="120720" y="105013"/>
            <a:ext cx="7716487" cy="6432530"/>
          </a:xfrm>
          <a:prstGeom prst="rect">
            <a:avLst/>
          </a:prstGeom>
          <a:noFill/>
        </p:spPr>
        <p:txBody>
          <a:bodyPr wrap="square">
            <a:spAutoFit/>
          </a:bodyPr>
          <a:lstStyle/>
          <a:p>
            <a:pPr algn="ctr"/>
            <a:r>
              <a:rPr lang="en-US" sz="3600" dirty="0">
                <a:solidFill>
                  <a:srgbClr val="000000"/>
                </a:solidFill>
              </a:rPr>
              <a:t>CHECKING IN WITH AN INNER </a:t>
            </a:r>
          </a:p>
          <a:p>
            <a:pPr algn="ctr"/>
            <a:r>
              <a:rPr lang="en-US" sz="3600" dirty="0">
                <a:solidFill>
                  <a:srgbClr val="000000"/>
                </a:solidFill>
              </a:rPr>
              <a:t>CRITIC: A MEDITATION </a:t>
            </a:r>
          </a:p>
          <a:p>
            <a:r>
              <a:rPr lang="en-US" sz="2000" dirty="0">
                <a:latin typeface="Arial" panose="020B0604020202020204" pitchFamily="34" charset="0"/>
                <a:cs typeface="Arial" panose="020B0604020202020204" pitchFamily="34" charset="0"/>
              </a:rPr>
              <a:t>The inner critic parts, like all parts, are trying to help you. As a child, you may have been bullied by other children, hurt by a loved one, or shamed by authority figures. The inner critic is often formed through a childhood trauma. An experience doesn't have to be life-threatening or dramatic to be experienced as a trauma by a part. A parts trauma might come from living with an abusive parent, but it could also come from an embarrassing moment, a critical teacher, or feeling left out of a group. These formative experiences may not seem so dramatic on the surface, but when you were a child, you experience significant pain from them; these young parts are still hard at work trying to protect you from feeling that old pain or trauma. The inner critic parts think their role is to point out flaws to avoid trauma, embarrassment, ridicule, or punishment. They think they must continue playing this role even when you're older because they are frozen in time when it happened and believe you are still young. </a:t>
            </a:r>
            <a:r>
              <a:rPr lang="en-US" sz="2000" dirty="0">
                <a:solidFill>
                  <a:srgbClr val="FFC000"/>
                </a:solidFill>
                <a:latin typeface="Arial" panose="020B0604020202020204" pitchFamily="34" charset="0"/>
                <a:cs typeface="Arial" panose="020B0604020202020204" pitchFamily="34" charset="0"/>
              </a:rPr>
              <a:t>This meditation invites you to befriend your inner critics and appreciate how they are trying to help.</a:t>
            </a:r>
            <a:endParaRPr lang="en-CA" sz="2000" dirty="0">
              <a:solidFill>
                <a:srgbClr val="FFC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4E5D870-6E7C-DF20-B4E6-A3D383787962}"/>
              </a:ext>
            </a:extLst>
          </p:cNvPr>
          <p:cNvSpPr txBox="1"/>
          <p:nvPr/>
        </p:nvSpPr>
        <p:spPr>
          <a:xfrm>
            <a:off x="7633697" y="443567"/>
            <a:ext cx="6097712"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4" name="Picture 3" descr="A person with her hands on her head surrounded by cartoon characters&#10;&#10;AI-generated content may be incorrect.">
            <a:extLst>
              <a:ext uri="{FF2B5EF4-FFF2-40B4-BE49-F238E27FC236}">
                <a16:creationId xmlns:a16="http://schemas.microsoft.com/office/drawing/2014/main" id="{6D3DC1C3-1AA9-5B72-9625-B9E280D433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7207" y="1659466"/>
            <a:ext cx="4027415" cy="4035778"/>
          </a:xfrm>
          <a:prstGeom prst="rect">
            <a:avLst/>
          </a:prstGeom>
        </p:spPr>
      </p:pic>
    </p:spTree>
    <p:extLst>
      <p:ext uri="{BB962C8B-B14F-4D97-AF65-F5344CB8AC3E}">
        <p14:creationId xmlns:p14="http://schemas.microsoft.com/office/powerpoint/2010/main" val="2140626282"/>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C63CD0-D487-0510-F625-25D618D6C2D5}"/>
              </a:ext>
            </a:extLst>
          </p:cNvPr>
          <p:cNvSpPr txBox="1"/>
          <p:nvPr/>
        </p:nvSpPr>
        <p:spPr>
          <a:xfrm>
            <a:off x="2452954" y="1037958"/>
            <a:ext cx="8098605" cy="1569660"/>
          </a:xfrm>
          <a:prstGeom prst="rect">
            <a:avLst/>
          </a:prstGeom>
          <a:noFill/>
        </p:spPr>
        <p:txBody>
          <a:bodyPr wrap="square">
            <a:spAutoFit/>
          </a:bodyPr>
          <a:lstStyle/>
          <a:p>
            <a:r>
              <a:rPr lang="en-US" sz="9600" dirty="0">
                <a:solidFill>
                  <a:schemeClr val="bg1"/>
                </a:solidFill>
                <a:latin typeface="Arial" panose="020B0604020202020204" pitchFamily="34" charset="0"/>
                <a:ea typeface="DotumChe" panose="020B0503020000020004" pitchFamily="49" charset="-127"/>
                <a:cs typeface="Arial" panose="020B0604020202020204" pitchFamily="34" charset="0"/>
              </a:rPr>
              <a:t>NOW ELAINE</a:t>
            </a:r>
            <a:endParaRPr lang="en-CA" sz="96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spTree>
    <p:extLst>
      <p:ext uri="{BB962C8B-B14F-4D97-AF65-F5344CB8AC3E}">
        <p14:creationId xmlns:p14="http://schemas.microsoft.com/office/powerpoint/2010/main" val="501170683"/>
      </p:ext>
    </p:extLst>
  </p:cSld>
  <p:clrMapOvr>
    <a:masterClrMapping/>
  </p:clrMapOvr>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78E726-E265-1AB7-721F-21F886134455}"/>
              </a:ext>
            </a:extLst>
          </p:cNvPr>
          <p:cNvSpPr txBox="1"/>
          <p:nvPr/>
        </p:nvSpPr>
        <p:spPr>
          <a:xfrm>
            <a:off x="90755" y="-125820"/>
            <a:ext cx="11866652" cy="7109639"/>
          </a:xfrm>
          <a:prstGeom prst="rect">
            <a:avLst/>
          </a:prstGeom>
          <a:noFill/>
        </p:spPr>
        <p:txBody>
          <a:bodyPr wrap="square">
            <a:spAutoFit/>
          </a:bodyPr>
          <a:lstStyle/>
          <a:p>
            <a:pPr>
              <a:buNone/>
            </a:pPr>
            <a:r>
              <a:rPr lang="en-US" sz="2400" dirty="0">
                <a:latin typeface="Arial" panose="020B0604020202020204" pitchFamily="34" charset="0"/>
                <a:cs typeface="Arial" panose="020B0604020202020204" pitchFamily="34" charset="0"/>
              </a:rPr>
              <a:t>Elaine met with Dr. Cleto on April 7 to work on part II of the IFS workbook, appreciating your overworked managers. </a:t>
            </a:r>
          </a:p>
          <a:p>
            <a:pPr>
              <a:buNone/>
            </a:pPr>
            <a:endParaRPr lang="en-US" sz="2400" dirty="0">
              <a:latin typeface="Arial" panose="020B0604020202020204" pitchFamily="34" charset="0"/>
              <a:cs typeface="Arial" panose="020B0604020202020204" pitchFamily="34" charset="0"/>
            </a:endParaRPr>
          </a:p>
          <a:p>
            <a:pPr>
              <a:buNone/>
            </a:pPr>
            <a:r>
              <a:rPr lang="en-US" sz="2400" dirty="0">
                <a:latin typeface="Arial" panose="020B0604020202020204" pitchFamily="34" charset="0"/>
                <a:cs typeface="Arial" panose="020B0604020202020204" pitchFamily="34" charset="0"/>
              </a:rPr>
              <a:t>We divided our work into two parts.</a:t>
            </a:r>
          </a:p>
          <a:p>
            <a:pPr>
              <a:buNone/>
            </a:pPr>
            <a:endParaRPr lang="en-US" sz="2400" dirty="0">
              <a:latin typeface="Arial" panose="020B0604020202020204" pitchFamily="34" charset="0"/>
              <a:cs typeface="Arial" panose="020B0604020202020204" pitchFamily="34" charset="0"/>
            </a:endParaRPr>
          </a:p>
          <a:p>
            <a:pPr>
              <a:buNone/>
            </a:pPr>
            <a:r>
              <a:rPr lang="en-US" sz="2400" dirty="0">
                <a:latin typeface="Arial" panose="020B0604020202020204" pitchFamily="34" charset="0"/>
                <a:cs typeface="Arial" panose="020B0604020202020204" pitchFamily="34" charset="0"/>
              </a:rPr>
              <a:t>In the first part, we worked through the Internal Family Systems workbook exercises  p. 65 to 99. Elaine’s responses are reproduced on the following slides. As usual these slides can be found on our website itssimple2021.com.</a:t>
            </a:r>
          </a:p>
          <a:p>
            <a:pPr>
              <a:buNone/>
            </a:pPr>
            <a:endParaRPr lang="en-US" sz="2400" dirty="0">
              <a:latin typeface="Arial" panose="020B0604020202020204" pitchFamily="34" charset="0"/>
              <a:cs typeface="Arial" panose="020B0604020202020204" pitchFamily="34" charset="0"/>
            </a:endParaRPr>
          </a:p>
          <a:p>
            <a:pPr>
              <a:buNone/>
            </a:pPr>
            <a:r>
              <a:rPr lang="en-US" sz="2400" dirty="0">
                <a:latin typeface="Arial" panose="020B0604020202020204" pitchFamily="34" charset="0"/>
                <a:cs typeface="Arial" panose="020B0604020202020204" pitchFamily="34" charset="0"/>
              </a:rPr>
              <a:t>Since Kate and Stu have already gone through the workbook exercises, Elaine and Dr. Cleto won’t do that again, read Elaine’s answers on your own if you need more guidance as to how to do this work...</a:t>
            </a:r>
          </a:p>
          <a:p>
            <a:pPr>
              <a:buNone/>
            </a:pPr>
            <a:endParaRPr lang="en-US" sz="2400" dirty="0">
              <a:latin typeface="Arial" panose="020B0604020202020204" pitchFamily="34" charset="0"/>
              <a:cs typeface="Arial" panose="020B0604020202020204" pitchFamily="34" charset="0"/>
            </a:endParaRPr>
          </a:p>
          <a:p>
            <a:pPr>
              <a:buNone/>
            </a:pPr>
            <a:r>
              <a:rPr lang="en-US" sz="2400" dirty="0">
                <a:latin typeface="Arial" panose="020B0604020202020204" pitchFamily="34" charset="0"/>
                <a:cs typeface="Arial" panose="020B0604020202020204" pitchFamily="34" charset="0"/>
              </a:rPr>
              <a:t>In the second part of our work, Elaine chose a manager part she wanted to get to know better, and that became the focus of the dialogue you’re about to see reenacted.</a:t>
            </a:r>
          </a:p>
          <a:p>
            <a:pPr>
              <a:buNone/>
            </a:pPr>
            <a:r>
              <a:rPr lang="en-US" sz="2400" dirty="0">
                <a:latin typeface="Arial" panose="020B0604020202020204" pitchFamily="34" charset="0"/>
                <a:cs typeface="Arial" panose="020B0604020202020204" pitchFamily="34" charset="0"/>
              </a:rPr>
              <a:t>We had intended to use an AI scribe to capture our conversation, but unfortunately it malfunctioned. So, what you’ll see is a reconstructed version of the dialogue. It’s not a verbatim transcription, but we both agree that it does faithfully reflect the spirit and process of the session.</a:t>
            </a:r>
          </a:p>
        </p:txBody>
      </p:sp>
    </p:spTree>
    <p:extLst>
      <p:ext uri="{BB962C8B-B14F-4D97-AF65-F5344CB8AC3E}">
        <p14:creationId xmlns:p14="http://schemas.microsoft.com/office/powerpoint/2010/main" val="1591221035"/>
      </p:ext>
    </p:extLst>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BBCEB-AFA3-4481-6DE1-1F4245FD2C4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6A21E86-B3AB-58FC-59B4-65FDFC958D87}"/>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A701A452-1F55-99F4-4198-8F06793970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F6D19F4D-89A7-F1BF-C274-2F86D4A514BD}"/>
              </a:ext>
            </a:extLst>
          </p:cNvPr>
          <p:cNvSpPr txBox="1"/>
          <p:nvPr/>
        </p:nvSpPr>
        <p:spPr>
          <a:xfrm>
            <a:off x="544531" y="433272"/>
            <a:ext cx="12191999" cy="584775"/>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YOUR INTERNAL MANAGERS SELF-ASSESSMENT P.66</a:t>
            </a:r>
          </a:p>
        </p:txBody>
      </p:sp>
    </p:spTree>
    <p:extLst>
      <p:ext uri="{BB962C8B-B14F-4D97-AF65-F5344CB8AC3E}">
        <p14:creationId xmlns:p14="http://schemas.microsoft.com/office/powerpoint/2010/main" val="93559773"/>
      </p:ext>
    </p:extLst>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12AFA0-A645-858E-4878-C6D9B696E8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672138" cy="6858000"/>
          </a:xfrm>
          <a:prstGeom prst="rect">
            <a:avLst/>
          </a:prstGeom>
        </p:spPr>
      </p:pic>
      <p:pic>
        <p:nvPicPr>
          <p:cNvPr id="5" name="Picture 4">
            <a:extLst>
              <a:ext uri="{FF2B5EF4-FFF2-40B4-BE49-F238E27FC236}">
                <a16:creationId xmlns:a16="http://schemas.microsoft.com/office/drawing/2014/main" id="{80A01F76-45F8-A856-CF3F-AE18756E0D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72138" y="0"/>
            <a:ext cx="6519862" cy="6858000"/>
          </a:xfrm>
          <a:prstGeom prst="rect">
            <a:avLst/>
          </a:prstGeom>
        </p:spPr>
      </p:pic>
    </p:spTree>
    <p:extLst>
      <p:ext uri="{BB962C8B-B14F-4D97-AF65-F5344CB8AC3E}">
        <p14:creationId xmlns:p14="http://schemas.microsoft.com/office/powerpoint/2010/main" val="1503375403"/>
      </p:ext>
    </p:extLst>
  </p:cSld>
  <p:clrMapOvr>
    <a:masterClrMapping/>
  </p:clrMapOvr>
</p:sld>
</file>

<file path=ppt/slides/slide3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09A31-FCEC-077B-94C5-6C8F1BF52626}"/>
            </a:ext>
          </a:extLst>
        </p:cNvPr>
        <p:cNvGrpSpPr/>
        <p:nvPr/>
      </p:nvGrpSpPr>
      <p:grpSpPr>
        <a:xfrm>
          <a:off x="0" y="0"/>
          <a:ext cx="0" cy="0"/>
          <a:chOff x="0" y="0"/>
          <a:chExt cx="0" cy="0"/>
        </a:xfrm>
      </p:grpSpPr>
      <p:pic>
        <p:nvPicPr>
          <p:cNvPr id="2" name="Picture 1" descr="A list of questions on a white background&#10;&#10;AI-generated content may be incorrect.">
            <a:extLst>
              <a:ext uri="{FF2B5EF4-FFF2-40B4-BE49-F238E27FC236}">
                <a16:creationId xmlns:a16="http://schemas.microsoft.com/office/drawing/2014/main" id="{A3E6E632-7028-BDFB-B54E-93406DF41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032665"/>
          </a:xfrm>
          <a:prstGeom prst="rect">
            <a:avLst/>
          </a:prstGeom>
        </p:spPr>
      </p:pic>
      <p:pic>
        <p:nvPicPr>
          <p:cNvPr id="3" name="Picture 2" descr="A paper with text on it&#10;&#10;AI-generated content may be incorrect.">
            <a:extLst>
              <a:ext uri="{FF2B5EF4-FFF2-40B4-BE49-F238E27FC236}">
                <a16:creationId xmlns:a16="http://schemas.microsoft.com/office/drawing/2014/main" id="{A6436EF8-7CCF-A9F6-3D56-1F925FF3CC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6096000" cy="6032665"/>
          </a:xfrm>
          <a:prstGeom prst="rect">
            <a:avLst/>
          </a:prstGeom>
        </p:spPr>
      </p:pic>
      <p:sp>
        <p:nvSpPr>
          <p:cNvPr id="5" name="TextBox 4">
            <a:extLst>
              <a:ext uri="{FF2B5EF4-FFF2-40B4-BE49-F238E27FC236}">
                <a16:creationId xmlns:a16="http://schemas.microsoft.com/office/drawing/2014/main" id="{9ABC1AA9-7BC7-408E-CA83-28B41836255D}"/>
              </a:ext>
            </a:extLst>
          </p:cNvPr>
          <p:cNvSpPr txBox="1"/>
          <p:nvPr/>
        </p:nvSpPr>
        <p:spPr>
          <a:xfrm>
            <a:off x="457200" y="6256351"/>
            <a:ext cx="11502042"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Corbel" panose="020B0503020204020204"/>
                <a:ea typeface="+mn-ea"/>
                <a:cs typeface="+mn-cs"/>
              </a:rPr>
              <a:t>1,3,2,2,1,1,2,2,5,3,5,3,2,2,1,1,3,3,1,4,2,4,5 total three 5’s two 4’s five 3’s seven 2’s and six 1’s</a:t>
            </a:r>
          </a:p>
        </p:txBody>
      </p:sp>
    </p:spTree>
    <p:extLst>
      <p:ext uri="{BB962C8B-B14F-4D97-AF65-F5344CB8AC3E}">
        <p14:creationId xmlns:p14="http://schemas.microsoft.com/office/powerpoint/2010/main" val="1912590248"/>
      </p:ext>
    </p:extLst>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70890-E534-40CC-3058-82178B88949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30C64AB-9B84-D96C-1B43-D86BDE47BC6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7B1688CA-6DC7-BD33-F278-85C666B3D6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A540410C-7B77-70F5-5AC9-678030DF0DD9}"/>
              </a:ext>
            </a:extLst>
          </p:cNvPr>
          <p:cNvSpPr txBox="1"/>
          <p:nvPr/>
        </p:nvSpPr>
        <p:spPr>
          <a:xfrm>
            <a:off x="165059" y="433272"/>
            <a:ext cx="11861882"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WHO IS THE BOSS'S: EXPLORING MANAGER PARTS P. 70 </a:t>
            </a:r>
            <a:endParaRPr lang="en-CA" sz="3200" dirty="0"/>
          </a:p>
        </p:txBody>
      </p:sp>
    </p:spTree>
    <p:extLst>
      <p:ext uri="{BB962C8B-B14F-4D97-AF65-F5344CB8AC3E}">
        <p14:creationId xmlns:p14="http://schemas.microsoft.com/office/powerpoint/2010/main" val="1981080225"/>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651C14-3BA9-9866-2FF9-6FD9BA6342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6088" y="0"/>
            <a:ext cx="6515100" cy="6858000"/>
          </a:xfrm>
          <a:prstGeom prst="rect">
            <a:avLst/>
          </a:prstGeom>
        </p:spPr>
      </p:pic>
    </p:spTree>
    <p:extLst>
      <p:ext uri="{BB962C8B-B14F-4D97-AF65-F5344CB8AC3E}">
        <p14:creationId xmlns:p14="http://schemas.microsoft.com/office/powerpoint/2010/main" val="590088953"/>
      </p:ext>
    </p:extLst>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92F72-3E38-2F1E-2B3F-3C893534DAC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8A6BF4A-5E9E-8561-8B45-DA0941FB39D7}"/>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4F61A1F9-333D-BFDB-75CC-68ECDB2A06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E4B8805A-8282-DAEC-650F-F2B34E164E21}"/>
              </a:ext>
            </a:extLst>
          </p:cNvPr>
          <p:cNvSpPr txBox="1"/>
          <p:nvPr/>
        </p:nvSpPr>
        <p:spPr>
          <a:xfrm>
            <a:off x="1716090" y="402494"/>
            <a:ext cx="932587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IT'S THE THOUGHT THAT COUNTS P. 73</a:t>
            </a:r>
          </a:p>
        </p:txBody>
      </p:sp>
    </p:spTree>
    <p:extLst>
      <p:ext uri="{BB962C8B-B14F-4D97-AF65-F5344CB8AC3E}">
        <p14:creationId xmlns:p14="http://schemas.microsoft.com/office/powerpoint/2010/main" val="3506140868"/>
      </p:ext>
    </p:extLst>
  </p:cSld>
  <p:clrMapOvr>
    <a:masterClrMapping/>
  </p:clrMapOvr>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E47F4-B86F-A7FC-2792-1FE91DC15FE8}"/>
            </a:ext>
          </a:extLst>
        </p:cNvPr>
        <p:cNvGrpSpPr/>
        <p:nvPr/>
      </p:nvGrpSpPr>
      <p:grpSpPr>
        <a:xfrm>
          <a:off x="0" y="0"/>
          <a:ext cx="0" cy="0"/>
          <a:chOff x="0" y="0"/>
          <a:chExt cx="0" cy="0"/>
        </a:xfrm>
      </p:grpSpPr>
      <p:pic>
        <p:nvPicPr>
          <p:cNvPr id="5" name="Picture 4" descr="A white rectangular box with black text&#10;&#10;AI-generated content may be incorrect.">
            <a:extLst>
              <a:ext uri="{FF2B5EF4-FFF2-40B4-BE49-F238E27FC236}">
                <a16:creationId xmlns:a16="http://schemas.microsoft.com/office/drawing/2014/main" id="{A61CD74E-F512-C02A-6C65-E7084C1D3A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7572" y="0"/>
            <a:ext cx="7654247" cy="1839074"/>
          </a:xfrm>
          <a:prstGeom prst="rect">
            <a:avLst/>
          </a:prstGeom>
        </p:spPr>
      </p:pic>
      <p:sp>
        <p:nvSpPr>
          <p:cNvPr id="3" name="TextBox 2">
            <a:extLst>
              <a:ext uri="{FF2B5EF4-FFF2-40B4-BE49-F238E27FC236}">
                <a16:creationId xmlns:a16="http://schemas.microsoft.com/office/drawing/2014/main" id="{9083DE19-FFB0-E07A-415E-6EA57C07D524}"/>
              </a:ext>
            </a:extLst>
          </p:cNvPr>
          <p:cNvSpPr txBox="1"/>
          <p:nvPr/>
        </p:nvSpPr>
        <p:spPr>
          <a:xfrm>
            <a:off x="390419" y="2061513"/>
            <a:ext cx="4099387" cy="4154984"/>
          </a:xfrm>
          <a:prstGeom prst="rect">
            <a:avLst/>
          </a:prstGeom>
          <a:noFill/>
        </p:spPr>
        <p:txBody>
          <a:bodyPr wrap="square">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ea typeface="DotumChe" panose="020B0503020000020004" pitchFamily="49" charset="-127"/>
                <a:cs typeface="Arial" panose="020B0604020202020204" pitchFamily="34" charset="0"/>
              </a:rPr>
              <a:t>People pleaser part- </a:t>
            </a:r>
            <a:r>
              <a:rPr lang="en-US" sz="2400" dirty="0">
                <a:latin typeface="Arial" panose="020B0604020202020204" pitchFamily="34" charset="0"/>
                <a:ea typeface="DotumChe" panose="020B0503020000020004" pitchFamily="49" charset="-127"/>
                <a:cs typeface="Arial" panose="020B0604020202020204" pitchFamily="34" charset="0"/>
              </a:rPr>
              <a:t>hates to disappoint others</a:t>
            </a:r>
          </a:p>
          <a:p>
            <a:pPr marL="285750" indent="-285750">
              <a:buFont typeface="Arial" panose="020B0604020202020204" pitchFamily="34" charset="0"/>
              <a:buChar char="•"/>
            </a:pPr>
            <a:endParaRPr lang="en-US" sz="2400" dirty="0">
              <a:solidFill>
                <a:schemeClr val="bg1"/>
              </a:solidFill>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endParaRPr lang="en-US" sz="2400" dirty="0">
              <a:solidFill>
                <a:schemeClr val="bg1"/>
              </a:solidFill>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r>
              <a:rPr lang="en-US" sz="2400" dirty="0">
                <a:solidFill>
                  <a:schemeClr val="bg1"/>
                </a:solidFill>
                <a:latin typeface="Arial" panose="020B0604020202020204" pitchFamily="34" charset="0"/>
                <a:ea typeface="DotumChe" panose="020B0503020000020004" pitchFamily="49" charset="-127"/>
                <a:cs typeface="Arial" panose="020B0604020202020204" pitchFamily="34" charset="0"/>
              </a:rPr>
              <a:t>Hypervigilant part-</a:t>
            </a:r>
            <a:r>
              <a:rPr lang="en-US" sz="2400" dirty="0">
                <a:latin typeface="Arial" panose="020B0604020202020204" pitchFamily="34" charset="0"/>
                <a:ea typeface="DotumChe" panose="020B0503020000020004" pitchFamily="49" charset="-127"/>
                <a:cs typeface="Arial" panose="020B0604020202020204" pitchFamily="34" charset="0"/>
              </a:rPr>
              <a:t> wants to protect against danger</a:t>
            </a:r>
          </a:p>
          <a:p>
            <a:pPr marL="285750" indent="-285750">
              <a:buFont typeface="Arial" panose="020B0604020202020204" pitchFamily="34" charset="0"/>
              <a:buChar char="•"/>
            </a:pPr>
            <a:endParaRPr lang="en-US" sz="2400" dirty="0">
              <a:solidFill>
                <a:schemeClr val="bg1"/>
              </a:solidFill>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endParaRPr lang="en-US" sz="2400" dirty="0">
              <a:solidFill>
                <a:schemeClr val="bg1"/>
              </a:solidFill>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r>
              <a:rPr lang="en-US" sz="2400" dirty="0">
                <a:solidFill>
                  <a:schemeClr val="bg1"/>
                </a:solidFill>
                <a:latin typeface="Arial" panose="020B0604020202020204" pitchFamily="34" charset="0"/>
                <a:ea typeface="DotumChe" panose="020B0503020000020004" pitchFamily="49" charset="-127"/>
                <a:cs typeface="Arial" panose="020B0604020202020204" pitchFamily="34" charset="0"/>
              </a:rPr>
              <a:t>Intellectual part-</a:t>
            </a:r>
            <a:r>
              <a:rPr lang="en-US" sz="2400" dirty="0">
                <a:latin typeface="Arial" panose="020B0604020202020204" pitchFamily="34" charset="0"/>
                <a:ea typeface="DotumChe" panose="020B0503020000020004" pitchFamily="49" charset="-127"/>
                <a:cs typeface="Arial" panose="020B0604020202020204" pitchFamily="34" charset="0"/>
              </a:rPr>
              <a:t>wants to keep emotions to a minimum</a:t>
            </a:r>
            <a:endParaRPr lang="en-CA"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6D8ECCB-630C-B04E-D417-D0F65CC428AD}"/>
              </a:ext>
            </a:extLst>
          </p:cNvPr>
          <p:cNvSpPr txBox="1"/>
          <p:nvPr/>
        </p:nvSpPr>
        <p:spPr>
          <a:xfrm>
            <a:off x="5028342" y="2061513"/>
            <a:ext cx="7060915" cy="3785652"/>
          </a:xfrm>
          <a:prstGeom prst="rect">
            <a:avLst/>
          </a:prstGeom>
          <a:noFill/>
        </p:spPr>
        <p:txBody>
          <a:bodyPr wrap="square">
            <a:spAutoFit/>
          </a:bodyPr>
          <a:lstStyle/>
          <a:p>
            <a:pPr marL="285750" indent="-285750">
              <a:buFont typeface="Arial" panose="020B0604020202020204" pitchFamily="34" charset="0"/>
              <a:buChar char="•"/>
            </a:pPr>
            <a:r>
              <a:rPr lang="en-US" sz="2400" dirty="0">
                <a:latin typeface="Arial" panose="020B0604020202020204" pitchFamily="34" charset="0"/>
                <a:ea typeface="DotumChe" panose="020B0503020000020004" pitchFamily="49" charset="-127"/>
                <a:cs typeface="Arial" panose="020B0604020202020204" pitchFamily="34" charset="0"/>
              </a:rPr>
              <a:t>Wants me to be liked and to have lots of people in my circle of friends</a:t>
            </a:r>
          </a:p>
          <a:p>
            <a:pPr marL="285750" indent="-285750">
              <a:buFont typeface="Arial" panose="020B0604020202020204" pitchFamily="34" charset="0"/>
              <a:buChar char="•"/>
            </a:pPr>
            <a:endParaRPr lang="en-US" sz="2400" dirty="0">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endParaRPr lang="en-US" sz="2400" dirty="0">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ea typeface="DotumChe" panose="020B0503020000020004" pitchFamily="49" charset="-127"/>
                <a:cs typeface="Arial" panose="020B0604020202020204" pitchFamily="34" charset="0"/>
              </a:rPr>
              <a:t>Trying to protect the traumatized parts so the can feel safe and heal.</a:t>
            </a:r>
          </a:p>
          <a:p>
            <a:pPr marL="285750" indent="-285750">
              <a:buFont typeface="Arial" panose="020B0604020202020204" pitchFamily="34" charset="0"/>
              <a:buChar char="•"/>
            </a:pPr>
            <a:endParaRPr lang="en-US" sz="2400" dirty="0">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endParaRPr lang="en-US" sz="2400" dirty="0">
              <a:latin typeface="Arial" panose="020B0604020202020204" pitchFamily="34" charset="0"/>
              <a:ea typeface="DotumChe" panose="020B0503020000020004" pitchFamily="49" charset="-127"/>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ea typeface="DotumChe" panose="020B0503020000020004" pitchFamily="49" charset="-127"/>
                <a:cs typeface="Arial" panose="020B0604020202020204" pitchFamily="34" charset="0"/>
              </a:rPr>
              <a:t>Wants to intervene in emotional situations so I can be strong for others.</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2083543"/>
      </p:ext>
    </p:extLst>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0D1B0-E0F8-53B3-4F58-C0DCAEC7032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0187DFF-9D5B-208B-0474-8449498F7067}"/>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F541BDFB-C03C-E5A4-4993-A7751AFB1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3946EE9D-FA9D-211A-7A21-906924054B86}"/>
              </a:ext>
            </a:extLst>
          </p:cNvPr>
          <p:cNvSpPr txBox="1"/>
          <p:nvPr/>
        </p:nvSpPr>
        <p:spPr>
          <a:xfrm>
            <a:off x="2740265" y="402494"/>
            <a:ext cx="727752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BEFRIENDING A MANAGER P.77</a:t>
            </a:r>
          </a:p>
        </p:txBody>
      </p:sp>
    </p:spTree>
    <p:extLst>
      <p:ext uri="{BB962C8B-B14F-4D97-AF65-F5344CB8AC3E}">
        <p14:creationId xmlns:p14="http://schemas.microsoft.com/office/powerpoint/2010/main" val="435341471"/>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A0AED-89F3-3A91-D5E2-04219A07C54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AC85FA6-01E7-1564-6A7A-8FA188493AF4}"/>
              </a:ext>
            </a:extLst>
          </p:cNvPr>
          <p:cNvSpPr txBox="1"/>
          <p:nvPr/>
        </p:nvSpPr>
        <p:spPr>
          <a:xfrm>
            <a:off x="103694" y="176481"/>
            <a:ext cx="12192000" cy="5940088"/>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As the part starts to feel comfortable with you, it will begin to tell you about itself. Write down anything it wants to tell you:</a:t>
            </a:r>
          </a:p>
          <a:p>
            <a:r>
              <a:rPr lang="en-US" sz="2000" dirty="0">
                <a:solidFill>
                  <a:schemeClr val="bg1"/>
                </a:solidFill>
                <a:latin typeface="Arial" panose="020B0604020202020204" pitchFamily="34" charset="0"/>
                <a:cs typeface="Arial" panose="020B0604020202020204" pitchFamily="34" charset="0"/>
              </a:rPr>
              <a:t>Elaine: </a:t>
            </a:r>
            <a:r>
              <a:rPr lang="en-US" sz="2000" dirty="0">
                <a:latin typeface="Arial" panose="020B0604020202020204" pitchFamily="34" charset="0"/>
                <a:cs typeface="Arial" panose="020B0604020202020204" pitchFamily="34" charset="0"/>
              </a:rPr>
              <a:t>My intellectual part is responding by pointing out all the ways it protects me from my emotions whether they are anger, frustration, anxiety, sadness. It wants me to know it has helped me in the past so I can support others. It sees itself as strong and more competent than some other parts.</a:t>
            </a:r>
          </a:p>
          <a:p>
            <a:r>
              <a:rPr lang="en-US" sz="2000" dirty="0">
                <a:latin typeface="Arial" panose="020B0604020202020204" pitchFamily="34" charset="0"/>
                <a:cs typeface="Arial" panose="020B0604020202020204" pitchFamily="34" charset="0"/>
              </a:rPr>
              <a:t>It wants me to know how much I rely on it to move through my daily life without being sidetracked by emotions.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else does the part want or need from you?</a:t>
            </a:r>
          </a:p>
          <a:p>
            <a:r>
              <a:rPr lang="en-US" sz="2000" dirty="0">
                <a:solidFill>
                  <a:schemeClr val="bg1"/>
                </a:solidFill>
                <a:latin typeface="Arial" panose="020B0604020202020204" pitchFamily="34" charset="0"/>
                <a:cs typeface="Arial" panose="020B0604020202020204" pitchFamily="34" charset="0"/>
              </a:rPr>
              <a:t>Elaine: </a:t>
            </a:r>
            <a:r>
              <a:rPr lang="en-US" sz="2000" dirty="0">
                <a:latin typeface="Arial" panose="020B0604020202020204" pitchFamily="34" charset="0"/>
                <a:cs typeface="Arial" panose="020B0604020202020204" pitchFamily="34" charset="0"/>
              </a:rPr>
              <a:t>It needs to feel valued and looks for recognition</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role does this part play for you?</a:t>
            </a:r>
          </a:p>
          <a:p>
            <a:r>
              <a:rPr lang="en-US" sz="2000" dirty="0">
                <a:solidFill>
                  <a:schemeClr val="bg1"/>
                </a:solidFill>
                <a:latin typeface="Arial" panose="020B0604020202020204" pitchFamily="34" charset="0"/>
                <a:cs typeface="Arial" panose="020B0604020202020204" pitchFamily="34" charset="0"/>
              </a:rPr>
              <a:t>Elaine: </a:t>
            </a:r>
            <a:r>
              <a:rPr lang="en-US" sz="2000" dirty="0">
                <a:latin typeface="Arial" panose="020B0604020202020204" pitchFamily="34" charset="0"/>
                <a:cs typeface="Arial" panose="020B0604020202020204" pitchFamily="34" charset="0"/>
              </a:rPr>
              <a:t>It is a problem solver and caretaker. It provides protection.</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out what the part is afraid would happen if it didn't do this role?</a:t>
            </a:r>
          </a:p>
          <a:p>
            <a:r>
              <a:rPr lang="en-US" sz="2000" dirty="0">
                <a:solidFill>
                  <a:schemeClr val="bg1"/>
                </a:solidFill>
                <a:latin typeface="Arial" panose="020B0604020202020204" pitchFamily="34" charset="0"/>
                <a:cs typeface="Arial" panose="020B0604020202020204" pitchFamily="34" charset="0"/>
              </a:rPr>
              <a:t>Elaine: </a:t>
            </a:r>
            <a:r>
              <a:rPr lang="en-US" sz="2000" dirty="0">
                <a:latin typeface="Arial" panose="020B0604020202020204" pitchFamily="34" charset="0"/>
                <a:cs typeface="Arial" panose="020B0604020202020204" pitchFamily="34" charset="0"/>
              </a:rPr>
              <a:t>It is afraid my emotions will get out of control and I will become suicidal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Thank the part for being open with you. Make a plan to check back in with the part at a later date. Use this exercise anytime you detect the presence of a manager part.</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7424126"/>
      </p:ext>
    </p:extLst>
  </p:cSld>
  <p:clrMapOvr>
    <a:masterClrMapping/>
  </p:clrMapOvr>
</p:sld>
</file>

<file path=ppt/slides/slide3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61F2D4-8C2E-CE1B-D251-19F65D085D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542" y="-28575"/>
            <a:ext cx="5322981" cy="6858000"/>
          </a:xfrm>
          <a:prstGeom prst="rect">
            <a:avLst/>
          </a:prstGeom>
        </p:spPr>
      </p:pic>
      <p:pic>
        <p:nvPicPr>
          <p:cNvPr id="5" name="Picture 4">
            <a:extLst>
              <a:ext uri="{FF2B5EF4-FFF2-40B4-BE49-F238E27FC236}">
                <a16:creationId xmlns:a16="http://schemas.microsoft.com/office/drawing/2014/main" id="{30BD7916-BB7E-8AB4-944D-72BEEEEBB1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4357" y="0"/>
            <a:ext cx="5075990" cy="6858000"/>
          </a:xfrm>
          <a:prstGeom prst="rect">
            <a:avLst/>
          </a:prstGeom>
        </p:spPr>
      </p:pic>
    </p:spTree>
    <p:extLst>
      <p:ext uri="{BB962C8B-B14F-4D97-AF65-F5344CB8AC3E}">
        <p14:creationId xmlns:p14="http://schemas.microsoft.com/office/powerpoint/2010/main" val="421399080"/>
      </p:ext>
    </p:extLst>
  </p:cSld>
  <p:clrMapOvr>
    <a:masterClrMapping/>
  </p:clrMapOvr>
</p:sld>
</file>

<file path=ppt/slides/slide3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56084D6-901D-32BA-D27A-399173C2F4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35684" y="0"/>
            <a:ext cx="5476875" cy="6858000"/>
          </a:xfrm>
          <a:prstGeom prst="rect">
            <a:avLst/>
          </a:prstGeom>
        </p:spPr>
      </p:pic>
    </p:spTree>
    <p:extLst>
      <p:ext uri="{BB962C8B-B14F-4D97-AF65-F5344CB8AC3E}">
        <p14:creationId xmlns:p14="http://schemas.microsoft.com/office/powerpoint/2010/main" val="738641417"/>
      </p:ext>
    </p:extLst>
  </p:cSld>
  <p:clrMapOvr>
    <a:masterClrMapping/>
  </p:clrMapOvr>
</p:sld>
</file>

<file path=ppt/slides/slide3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7101C-429F-0126-9072-040747A75ED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7DA2CB6-18C0-7118-EA7A-5C9A45B4AF9C}"/>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6094600-D402-8B78-10F9-11BED5B5E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4275" y="1730828"/>
            <a:ext cx="4901839" cy="4706312"/>
          </a:xfrm>
          <a:prstGeom prst="rect">
            <a:avLst/>
          </a:prstGeom>
        </p:spPr>
      </p:pic>
      <p:sp>
        <p:nvSpPr>
          <p:cNvPr id="3" name="TextBox 2">
            <a:extLst>
              <a:ext uri="{FF2B5EF4-FFF2-40B4-BE49-F238E27FC236}">
                <a16:creationId xmlns:a16="http://schemas.microsoft.com/office/drawing/2014/main" id="{E2AE7897-3EA1-5D4B-9348-7E3BB3AAE37D}"/>
              </a:ext>
            </a:extLst>
          </p:cNvPr>
          <p:cNvSpPr txBox="1"/>
          <p:nvPr/>
        </p:nvSpPr>
        <p:spPr>
          <a:xfrm>
            <a:off x="2696783" y="749633"/>
            <a:ext cx="6920745"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INTERVIEWING A PART P.81 </a:t>
            </a:r>
            <a:endParaRPr lang="en-CA" sz="3600" dirty="0"/>
          </a:p>
        </p:txBody>
      </p:sp>
    </p:spTree>
    <p:extLst>
      <p:ext uri="{BB962C8B-B14F-4D97-AF65-F5344CB8AC3E}">
        <p14:creationId xmlns:p14="http://schemas.microsoft.com/office/powerpoint/2010/main" val="1513866185"/>
      </p:ext>
    </p:extLst>
  </p:cSld>
  <p:clrMapOvr>
    <a:masterClrMapping/>
  </p:clrMapOvr>
</p:sld>
</file>

<file path=ppt/slides/slide3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428D7-850D-B37E-7B60-6A770FDD955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B1E1293-454A-AD07-93FD-F44454D1D162}"/>
              </a:ext>
            </a:extLst>
          </p:cNvPr>
          <p:cNvSpPr txBox="1"/>
          <p:nvPr/>
        </p:nvSpPr>
        <p:spPr>
          <a:xfrm>
            <a:off x="239485" y="184113"/>
            <a:ext cx="11842924" cy="7017306"/>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The part I would like to get to know is: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My critical mother part.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Describe this part in a sentence:</a:t>
            </a:r>
            <a:r>
              <a:rPr lang="en-US" sz="2400" dirty="0">
                <a:solidFill>
                  <a:schemeClr val="bg1"/>
                </a:solidFill>
                <a:latin typeface="Arial" panose="020B0604020202020204" pitchFamily="34" charset="0"/>
                <a:cs typeface="Arial" panose="020B0604020202020204" pitchFamily="34" charset="0"/>
              </a:rPr>
              <a:t> Elaine- </a:t>
            </a:r>
            <a:r>
              <a:rPr lang="en-US" sz="2400" dirty="0">
                <a:latin typeface="Arial" panose="020B0604020202020204" pitchFamily="34" charset="0"/>
                <a:cs typeface="Arial" panose="020B0604020202020204" pitchFamily="34" charset="0"/>
              </a:rPr>
              <a:t>worried about what others think of me.</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Where does this part show up in the body?</a:t>
            </a:r>
            <a:r>
              <a:rPr lang="en-US" sz="2400" dirty="0">
                <a:solidFill>
                  <a:schemeClr val="bg1"/>
                </a:solidFill>
                <a:latin typeface="Arial" panose="020B0604020202020204" pitchFamily="34" charset="0"/>
                <a:cs typeface="Arial" panose="020B0604020202020204" pitchFamily="34" charset="0"/>
              </a:rPr>
              <a:t> Elaine- </a:t>
            </a:r>
            <a:r>
              <a:rPr lang="en-US" sz="2400" dirty="0">
                <a:latin typeface="Arial" panose="020B0604020202020204" pitchFamily="34" charset="0"/>
                <a:cs typeface="Arial" panose="020B0604020202020204" pitchFamily="34" charset="0"/>
              </a:rPr>
              <a:t>It shows up in my stomach</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are the drawbacks of this part? </a:t>
            </a:r>
            <a:r>
              <a:rPr lang="en-US" sz="2400" dirty="0">
                <a:solidFill>
                  <a:schemeClr val="bg1"/>
                </a:solidFill>
                <a:latin typeface="Arial" panose="020B0604020202020204" pitchFamily="34" charset="0"/>
                <a:cs typeface="Arial" panose="020B0604020202020204" pitchFamily="34" charset="0"/>
              </a:rPr>
              <a:t>Elaine- </a:t>
            </a:r>
            <a:r>
              <a:rPr lang="en-US" sz="2400" dirty="0">
                <a:latin typeface="Arial" panose="020B0604020202020204" pitchFamily="34" charset="0"/>
                <a:cs typeface="Arial" panose="020B0604020202020204" pitchFamily="34" charset="0"/>
              </a:rPr>
              <a:t>It criticizes others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are the benefits that this part?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It helps me make good choices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role does this part play for you?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It keeps me from doing things that could embarrass my family</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do you appreciate about this part?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the good choices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do you feel towards this part now?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ambivalent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can repeat this exercise with other parts</a:t>
            </a:r>
            <a:r>
              <a:rPr lang="en-US" dirty="0">
                <a:latin typeface="Arial" panose="020B0604020202020204" pitchFamily="34" charset="0"/>
                <a:cs typeface="Arial" panose="020B0604020202020204" pitchFamily="34" charset="0"/>
              </a:rPr>
              <a:t>.</a:t>
            </a: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9180092"/>
      </p:ext>
    </p:extLst>
  </p:cSld>
  <p:clrMapOvr>
    <a:masterClrMapping/>
  </p:clrMapOvr>
</p:sld>
</file>

<file path=ppt/slides/slide3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68266-BE4C-9D4E-5684-05ADA2BC97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E973C54-07FE-7243-DB59-E7F78D395A8D}"/>
              </a:ext>
            </a:extLst>
          </p:cNvPr>
          <p:cNvSpPr txBox="1"/>
          <p:nvPr/>
        </p:nvSpPr>
        <p:spPr>
          <a:xfrm>
            <a:off x="189949" y="105013"/>
            <a:ext cx="11812102" cy="7017306"/>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The part I would like to get to know is: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a caretaker part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Describe this part in a sentence: </a:t>
            </a:r>
            <a:r>
              <a:rPr lang="en-US" sz="2400" dirty="0">
                <a:solidFill>
                  <a:schemeClr val="bg1"/>
                </a:solidFill>
                <a:latin typeface="Arial" panose="020B0604020202020204" pitchFamily="34" charset="0"/>
                <a:cs typeface="Arial" panose="020B0604020202020204" pitchFamily="34" charset="0"/>
              </a:rPr>
              <a:t>Elaine- </a:t>
            </a:r>
            <a:r>
              <a:rPr lang="en-US" sz="2400" dirty="0">
                <a:latin typeface="Arial" panose="020B0604020202020204" pitchFamily="34" charset="0"/>
                <a:cs typeface="Arial" panose="020B0604020202020204" pitchFamily="34" charset="0"/>
              </a:rPr>
              <a:t>It helps me show compassion and empathy</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Where does this part show up in the body?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Chest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are the drawbacks of this part?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sometimes it leads me to neglect my needs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are the benefits that this part?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It allows me to do my job well</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role does this part play for you?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see above</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do you appreciate about this part? </a:t>
            </a:r>
            <a:r>
              <a:rPr lang="en-US" sz="2400" dirty="0">
                <a:solidFill>
                  <a:schemeClr val="bg1"/>
                </a:solidFill>
                <a:latin typeface="Arial" panose="020B0604020202020204" pitchFamily="34" charset="0"/>
                <a:cs typeface="Arial" panose="020B0604020202020204" pitchFamily="34" charset="0"/>
              </a:rPr>
              <a:t>Elaine-</a:t>
            </a:r>
            <a:r>
              <a:rPr lang="en-US" sz="2400" dirty="0">
                <a:latin typeface="Arial" panose="020B0604020202020204" pitchFamily="34" charset="0"/>
                <a:cs typeface="Arial" panose="020B0604020202020204" pitchFamily="34" charset="0"/>
              </a:rPr>
              <a:t> the way it helps me see others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do you feel towards this part now? </a:t>
            </a:r>
            <a:r>
              <a:rPr lang="en-US" sz="2400" dirty="0">
                <a:solidFill>
                  <a:schemeClr val="bg1"/>
                </a:solidFill>
                <a:latin typeface="Arial" panose="020B0604020202020204" pitchFamily="34" charset="0"/>
                <a:cs typeface="Arial" panose="020B0604020202020204" pitchFamily="34" charset="0"/>
              </a:rPr>
              <a:t>Elaine- </a:t>
            </a:r>
            <a:r>
              <a:rPr lang="en-US" sz="2400" dirty="0">
                <a:latin typeface="Arial" panose="020B0604020202020204" pitchFamily="34" charset="0"/>
                <a:cs typeface="Arial" panose="020B0604020202020204" pitchFamily="34" charset="0"/>
              </a:rPr>
              <a:t>gratitude</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can repeat this exercise with other parts</a:t>
            </a:r>
            <a:r>
              <a:rPr lang="en-US" dirty="0">
                <a:latin typeface="Arial" panose="020B0604020202020204" pitchFamily="34" charset="0"/>
                <a:cs typeface="Arial" panose="020B0604020202020204" pitchFamily="34" charset="0"/>
              </a:rPr>
              <a:t>.</a:t>
            </a: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544823"/>
      </p:ext>
    </p:extLst>
  </p:cSld>
  <p:clrMapOvr>
    <a:masterClrMapping/>
  </p:clrMapOvr>
</p:sld>
</file>

<file path=ppt/slides/slide3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1B27AA-744F-D4EF-FF36-B53ABB6EEE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582" y="0"/>
            <a:ext cx="5302018" cy="6858000"/>
          </a:xfrm>
          <a:prstGeom prst="rect">
            <a:avLst/>
          </a:prstGeom>
        </p:spPr>
      </p:pic>
      <p:pic>
        <p:nvPicPr>
          <p:cNvPr id="4" name="Picture 3">
            <a:extLst>
              <a:ext uri="{FF2B5EF4-FFF2-40B4-BE49-F238E27FC236}">
                <a16:creationId xmlns:a16="http://schemas.microsoft.com/office/drawing/2014/main" id="{F8F2F464-6A3B-B719-762A-3EF6ADBBA6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441" y="0"/>
            <a:ext cx="5528977" cy="6858000"/>
          </a:xfrm>
          <a:prstGeom prst="rect">
            <a:avLst/>
          </a:prstGeom>
        </p:spPr>
      </p:pic>
    </p:spTree>
    <p:extLst>
      <p:ext uri="{BB962C8B-B14F-4D97-AF65-F5344CB8AC3E}">
        <p14:creationId xmlns:p14="http://schemas.microsoft.com/office/powerpoint/2010/main" val="4188586551"/>
      </p:ext>
    </p:extLst>
  </p:cSld>
  <p:clrMapOvr>
    <a:masterClrMapping/>
  </p:clrMapOvr>
</p:sld>
</file>

<file path=ppt/slides/slide3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AF9E3-35D2-2BA9-7732-E3395838CA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6D0FA29-48B9-A910-1766-1A0D2695BD1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3B27CCD-31C9-2362-C699-DB153B51F4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7459203F-0A68-9ED4-95A9-EB6335D28268}"/>
              </a:ext>
            </a:extLst>
          </p:cNvPr>
          <p:cNvSpPr txBox="1"/>
          <p:nvPr/>
        </p:nvSpPr>
        <p:spPr>
          <a:xfrm>
            <a:off x="791110" y="-164131"/>
            <a:ext cx="9252857" cy="1200329"/>
          </a:xfrm>
          <a:prstGeom prst="rect">
            <a:avLst/>
          </a:prstGeom>
          <a:noFill/>
        </p:spPr>
        <p:txBody>
          <a:bodyPr wrap="square">
            <a:spAutoFit/>
          </a:bodyPr>
          <a:lstStyle/>
          <a:p>
            <a:endParaRPr lang="en-US" sz="3600" dirty="0">
              <a:solidFill>
                <a:srgbClr val="000000"/>
              </a:solidFill>
              <a:latin typeface="Arial" panose="020B0604020202020204" pitchFamily="34" charset="0"/>
              <a:cs typeface="Arial" panose="020B0604020202020204" pitchFamily="34" charset="0"/>
            </a:endParaRPr>
          </a:p>
          <a:p>
            <a:r>
              <a:rPr lang="en-US" sz="3600" dirty="0">
                <a:solidFill>
                  <a:srgbClr val="000000"/>
                </a:solidFill>
                <a:latin typeface="Arial" panose="020B0604020202020204" pitchFamily="34" charset="0"/>
                <a:cs typeface="Arial" panose="020B0604020202020204" pitchFamily="34" charset="0"/>
              </a:rPr>
              <a:t>              WHAT ARE YOU AFRAID OF? P.86 </a:t>
            </a:r>
          </a:p>
        </p:txBody>
      </p:sp>
    </p:spTree>
    <p:extLst>
      <p:ext uri="{BB962C8B-B14F-4D97-AF65-F5344CB8AC3E}">
        <p14:creationId xmlns:p14="http://schemas.microsoft.com/office/powerpoint/2010/main" val="1173135899"/>
      </p:ext>
    </p:extLst>
  </p:cSld>
  <p:clrMapOvr>
    <a:masterClrMapping/>
  </p:clrMapOvr>
</p:sld>
</file>

<file path=ppt/slides/slide3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7010A-7B83-BEA7-4608-F499E41B2854}"/>
            </a:ext>
          </a:extLst>
        </p:cNvPr>
        <p:cNvGrpSpPr/>
        <p:nvPr/>
      </p:nvGrpSpPr>
      <p:grpSpPr>
        <a:xfrm>
          <a:off x="0" y="0"/>
          <a:ext cx="0" cy="0"/>
          <a:chOff x="0" y="0"/>
          <a:chExt cx="0" cy="0"/>
        </a:xfrm>
      </p:grpSpPr>
      <p:pic>
        <p:nvPicPr>
          <p:cNvPr id="3" name="Picture 2" descr="A list of words on a white background&#10;&#10;AI-generated content may be incorrect.">
            <a:extLst>
              <a:ext uri="{FF2B5EF4-FFF2-40B4-BE49-F238E27FC236}">
                <a16:creationId xmlns:a16="http://schemas.microsoft.com/office/drawing/2014/main" id="{E5DBA171-A12B-BA51-55BD-84BE72676F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
            <a:ext cx="5757332" cy="4448710"/>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FE740FD2-4AED-7144-4CEF-30E46F42B7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1244" y="-1"/>
            <a:ext cx="6750756" cy="4448709"/>
          </a:xfrm>
          <a:prstGeom prst="rect">
            <a:avLst/>
          </a:prstGeom>
        </p:spPr>
      </p:pic>
      <p:sp>
        <p:nvSpPr>
          <p:cNvPr id="4" name="TextBox 3">
            <a:extLst>
              <a:ext uri="{FF2B5EF4-FFF2-40B4-BE49-F238E27FC236}">
                <a16:creationId xmlns:a16="http://schemas.microsoft.com/office/drawing/2014/main" id="{BB9880E9-A2FD-F36B-8719-D78A37C97B94}"/>
              </a:ext>
            </a:extLst>
          </p:cNvPr>
          <p:cNvSpPr txBox="1"/>
          <p:nvPr/>
        </p:nvSpPr>
        <p:spPr>
          <a:xfrm>
            <a:off x="336958" y="483154"/>
            <a:ext cx="6097712" cy="369332"/>
          </a:xfrm>
          <a:prstGeom prst="rect">
            <a:avLst/>
          </a:prstGeom>
          <a:noFill/>
        </p:spPr>
        <p:txBody>
          <a:bodyPr wrap="square">
            <a:spAutoFit/>
          </a:bodyPr>
          <a:lstStyle/>
          <a:p>
            <a:r>
              <a:rPr lang="en-CA" dirty="0">
                <a:solidFill>
                  <a:srgbClr val="FF0000"/>
                </a:solidFill>
              </a:rPr>
              <a:t>X</a:t>
            </a:r>
          </a:p>
        </p:txBody>
      </p:sp>
      <p:sp>
        <p:nvSpPr>
          <p:cNvPr id="7" name="TextBox 6">
            <a:extLst>
              <a:ext uri="{FF2B5EF4-FFF2-40B4-BE49-F238E27FC236}">
                <a16:creationId xmlns:a16="http://schemas.microsoft.com/office/drawing/2014/main" id="{D01658E2-8756-BE41-CD4B-429095D851C8}"/>
              </a:ext>
            </a:extLst>
          </p:cNvPr>
          <p:cNvSpPr txBox="1"/>
          <p:nvPr/>
        </p:nvSpPr>
        <p:spPr>
          <a:xfrm>
            <a:off x="6269138" y="4609034"/>
            <a:ext cx="5566691" cy="954107"/>
          </a:xfrm>
          <a:prstGeom prst="rect">
            <a:avLst/>
          </a:prstGeom>
          <a:noFill/>
        </p:spPr>
        <p:txBody>
          <a:bodyPr wrap="square">
            <a:spAutoFit/>
          </a:bodyPr>
          <a:lstStyle/>
          <a:p>
            <a:r>
              <a:rPr lang="en-CA" sz="2800" dirty="0">
                <a:latin typeface="Arial" panose="020B0604020202020204" pitchFamily="34" charset="0"/>
                <a:cs typeface="Arial" panose="020B0604020202020204" pitchFamily="34" charset="0"/>
              </a:rPr>
              <a:t>Making poor choices during an emotional crisis</a:t>
            </a:r>
          </a:p>
        </p:txBody>
      </p:sp>
      <p:sp>
        <p:nvSpPr>
          <p:cNvPr id="9" name="TextBox 8">
            <a:extLst>
              <a:ext uri="{FF2B5EF4-FFF2-40B4-BE49-F238E27FC236}">
                <a16:creationId xmlns:a16="http://schemas.microsoft.com/office/drawing/2014/main" id="{50327B9C-F026-284D-E8AA-9183CDB6C1EF}"/>
              </a:ext>
            </a:extLst>
          </p:cNvPr>
          <p:cNvSpPr txBox="1"/>
          <p:nvPr/>
        </p:nvSpPr>
        <p:spPr>
          <a:xfrm>
            <a:off x="5925810" y="2887035"/>
            <a:ext cx="6097712" cy="369332"/>
          </a:xfrm>
          <a:prstGeom prst="rect">
            <a:avLst/>
          </a:prstGeom>
          <a:noFill/>
        </p:spPr>
        <p:txBody>
          <a:bodyPr wrap="square">
            <a:spAutoFit/>
          </a:bodyPr>
          <a:lstStyle/>
          <a:p>
            <a:r>
              <a:rPr lang="en-CA" dirty="0">
                <a:solidFill>
                  <a:srgbClr val="FF0000"/>
                </a:solidFill>
              </a:rPr>
              <a:t>X</a:t>
            </a:r>
          </a:p>
        </p:txBody>
      </p:sp>
      <p:sp>
        <p:nvSpPr>
          <p:cNvPr id="11" name="TextBox 10">
            <a:extLst>
              <a:ext uri="{FF2B5EF4-FFF2-40B4-BE49-F238E27FC236}">
                <a16:creationId xmlns:a16="http://schemas.microsoft.com/office/drawing/2014/main" id="{83C739CD-0435-8040-34FF-C849E9F12442}"/>
              </a:ext>
            </a:extLst>
          </p:cNvPr>
          <p:cNvSpPr txBox="1"/>
          <p:nvPr/>
        </p:nvSpPr>
        <p:spPr>
          <a:xfrm>
            <a:off x="5925810" y="747983"/>
            <a:ext cx="6097712" cy="369332"/>
          </a:xfrm>
          <a:prstGeom prst="rect">
            <a:avLst/>
          </a:prstGeom>
          <a:noFill/>
        </p:spPr>
        <p:txBody>
          <a:bodyPr wrap="square">
            <a:spAutoFit/>
          </a:bodyPr>
          <a:lstStyle/>
          <a:p>
            <a:r>
              <a:rPr lang="en-CA" dirty="0">
                <a:solidFill>
                  <a:srgbClr val="FF0000"/>
                </a:solidFill>
              </a:rPr>
              <a:t>X</a:t>
            </a:r>
          </a:p>
        </p:txBody>
      </p:sp>
      <p:sp>
        <p:nvSpPr>
          <p:cNvPr id="13" name="TextBox 12">
            <a:extLst>
              <a:ext uri="{FF2B5EF4-FFF2-40B4-BE49-F238E27FC236}">
                <a16:creationId xmlns:a16="http://schemas.microsoft.com/office/drawing/2014/main" id="{875237BC-87BF-F243-D116-8293FA8B36E8}"/>
              </a:ext>
            </a:extLst>
          </p:cNvPr>
          <p:cNvSpPr txBox="1"/>
          <p:nvPr/>
        </p:nvSpPr>
        <p:spPr>
          <a:xfrm>
            <a:off x="331821" y="3099003"/>
            <a:ext cx="2713611" cy="369332"/>
          </a:xfrm>
          <a:prstGeom prst="rect">
            <a:avLst/>
          </a:prstGeom>
          <a:noFill/>
        </p:spPr>
        <p:txBody>
          <a:bodyPr wrap="square">
            <a:spAutoFit/>
          </a:bodyPr>
          <a:lstStyle/>
          <a:p>
            <a:r>
              <a:rPr lang="en-CA" dirty="0">
                <a:solidFill>
                  <a:srgbClr val="FF0000"/>
                </a:solidFill>
              </a:rPr>
              <a:t>X</a:t>
            </a:r>
          </a:p>
        </p:txBody>
      </p:sp>
      <p:sp>
        <p:nvSpPr>
          <p:cNvPr id="15" name="TextBox 14">
            <a:extLst>
              <a:ext uri="{FF2B5EF4-FFF2-40B4-BE49-F238E27FC236}">
                <a16:creationId xmlns:a16="http://schemas.microsoft.com/office/drawing/2014/main" id="{768E0513-BCBC-A22D-31ED-BF3716D4134C}"/>
              </a:ext>
            </a:extLst>
          </p:cNvPr>
          <p:cNvSpPr txBox="1"/>
          <p:nvPr/>
        </p:nvSpPr>
        <p:spPr>
          <a:xfrm>
            <a:off x="331821" y="2754011"/>
            <a:ext cx="6097712" cy="369332"/>
          </a:xfrm>
          <a:prstGeom prst="rect">
            <a:avLst/>
          </a:prstGeom>
          <a:noFill/>
        </p:spPr>
        <p:txBody>
          <a:bodyPr wrap="square">
            <a:spAutoFit/>
          </a:bodyPr>
          <a:lstStyle/>
          <a:p>
            <a:r>
              <a:rPr lang="en-CA" dirty="0">
                <a:solidFill>
                  <a:srgbClr val="FF0000"/>
                </a:solidFill>
              </a:rPr>
              <a:t>X</a:t>
            </a:r>
          </a:p>
        </p:txBody>
      </p:sp>
      <p:sp>
        <p:nvSpPr>
          <p:cNvPr id="17" name="TextBox 16">
            <a:extLst>
              <a:ext uri="{FF2B5EF4-FFF2-40B4-BE49-F238E27FC236}">
                <a16:creationId xmlns:a16="http://schemas.microsoft.com/office/drawing/2014/main" id="{19529336-20C3-48E8-150E-05FC93B93B99}"/>
              </a:ext>
            </a:extLst>
          </p:cNvPr>
          <p:cNvSpPr txBox="1"/>
          <p:nvPr/>
        </p:nvSpPr>
        <p:spPr>
          <a:xfrm>
            <a:off x="418672" y="2039687"/>
            <a:ext cx="6097712" cy="369332"/>
          </a:xfrm>
          <a:prstGeom prst="rect">
            <a:avLst/>
          </a:prstGeom>
          <a:noFill/>
        </p:spPr>
        <p:txBody>
          <a:bodyPr wrap="square">
            <a:spAutoFit/>
          </a:bodyPr>
          <a:lstStyle/>
          <a:p>
            <a:r>
              <a:rPr lang="en-CA" dirty="0">
                <a:solidFill>
                  <a:srgbClr val="FF0000"/>
                </a:solidFill>
              </a:rPr>
              <a:t>X</a:t>
            </a:r>
          </a:p>
        </p:txBody>
      </p:sp>
    </p:spTree>
    <p:extLst>
      <p:ext uri="{BB962C8B-B14F-4D97-AF65-F5344CB8AC3E}">
        <p14:creationId xmlns:p14="http://schemas.microsoft.com/office/powerpoint/2010/main" val="2234027206"/>
      </p:ext>
    </p:extLst>
  </p:cSld>
  <p:clrMapOvr>
    <a:masterClrMapping/>
  </p:clrMapOvr>
</p:sld>
</file>

<file path=ppt/slides/slide3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C651B5-DDF3-FE83-DA5B-7E6524B49A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106" y="0"/>
            <a:ext cx="5684894" cy="6858000"/>
          </a:xfrm>
          <a:prstGeom prst="rect">
            <a:avLst/>
          </a:prstGeom>
        </p:spPr>
      </p:pic>
      <p:pic>
        <p:nvPicPr>
          <p:cNvPr id="4" name="Picture 3">
            <a:extLst>
              <a:ext uri="{FF2B5EF4-FFF2-40B4-BE49-F238E27FC236}">
                <a16:creationId xmlns:a16="http://schemas.microsoft.com/office/drawing/2014/main" id="{8A9174E1-637C-AC73-6BAB-2993C702BA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5987032" cy="6858000"/>
          </a:xfrm>
          <a:prstGeom prst="rect">
            <a:avLst/>
          </a:prstGeom>
        </p:spPr>
      </p:pic>
    </p:spTree>
    <p:extLst>
      <p:ext uri="{BB962C8B-B14F-4D97-AF65-F5344CB8AC3E}">
        <p14:creationId xmlns:p14="http://schemas.microsoft.com/office/powerpoint/2010/main" val="429019267"/>
      </p:ext>
    </p:extLst>
  </p:cSld>
  <p:clrMapOvr>
    <a:masterClrMapping/>
  </p:clrMapOvr>
</p:sld>
</file>

<file path=ppt/slides/slide3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55652-0967-7E82-4191-7964CDDF52C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2C2D99F-1319-CB45-00A5-E5D5FAE8D22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E73CC9FA-772F-C162-A686-11CA5A60B8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45167471-0BD5-8894-C35D-BCABBAD8DB19}"/>
              </a:ext>
            </a:extLst>
          </p:cNvPr>
          <p:cNvSpPr txBox="1"/>
          <p:nvPr/>
        </p:nvSpPr>
        <p:spPr>
          <a:xfrm>
            <a:off x="164387" y="433272"/>
            <a:ext cx="11568701"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SHOWING A LITTLE APPRECIATION FOR MANAGERS P.87 </a:t>
            </a:r>
            <a:endParaRPr lang="en-CA" sz="3200" dirty="0"/>
          </a:p>
        </p:txBody>
      </p:sp>
    </p:spTree>
    <p:extLst>
      <p:ext uri="{BB962C8B-B14F-4D97-AF65-F5344CB8AC3E}">
        <p14:creationId xmlns:p14="http://schemas.microsoft.com/office/powerpoint/2010/main" val="1656862887"/>
      </p:ext>
    </p:extLst>
  </p:cSld>
  <p:clrMapOvr>
    <a:masterClrMapping/>
  </p:clrMapOvr>
</p:sld>
</file>

<file path=ppt/slides/slide3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7146E-994D-18C7-DD99-229A624D6BF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9FAC636-6C59-85ED-537B-081783E9D3B6}"/>
              </a:ext>
            </a:extLst>
          </p:cNvPr>
          <p:cNvSpPr txBox="1"/>
          <p:nvPr/>
        </p:nvSpPr>
        <p:spPr>
          <a:xfrm>
            <a:off x="0" y="94627"/>
            <a:ext cx="12192000" cy="563231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are one or two manager parts you'd like to show appreciation to?</a:t>
            </a:r>
          </a:p>
          <a:p>
            <a:r>
              <a:rPr lang="en-US" sz="2400" dirty="0">
                <a:solidFill>
                  <a:schemeClr val="bg1"/>
                </a:solidFill>
                <a:latin typeface="Arial" panose="020B0604020202020204" pitchFamily="34" charset="0"/>
                <a:cs typeface="Arial" panose="020B0604020202020204" pitchFamily="34" charset="0"/>
              </a:rPr>
              <a:t>Elaine: </a:t>
            </a:r>
            <a:r>
              <a:rPr lang="en-US" sz="2400" dirty="0">
                <a:latin typeface="Arial" panose="020B0604020202020204" pitchFamily="34" charset="0"/>
                <a:cs typeface="Arial" panose="020B0604020202020204" pitchFamily="34" charset="0"/>
              </a:rPr>
              <a:t>The part that motivates me to get out of bed and face whatever comes. The part that helps me navigate social systems or crowds.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do you appreciate most about these manager parts?</a:t>
            </a:r>
          </a:p>
          <a:p>
            <a:r>
              <a:rPr lang="en-US" sz="2400" dirty="0">
                <a:solidFill>
                  <a:schemeClr val="bg1"/>
                </a:solidFill>
                <a:latin typeface="Arial" panose="020B0604020202020204" pitchFamily="34" charset="0"/>
                <a:cs typeface="Arial" panose="020B0604020202020204" pitchFamily="34" charset="0"/>
              </a:rPr>
              <a:t>Elaine: </a:t>
            </a:r>
            <a:r>
              <a:rPr lang="en-US" sz="2400" dirty="0">
                <a:latin typeface="Arial" panose="020B0604020202020204" pitchFamily="34" charset="0"/>
                <a:cs typeface="Arial" panose="020B0604020202020204" pitchFamily="34" charset="0"/>
              </a:rPr>
              <a:t>They keep me from surrendering to depression and embarrassing myself.</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protected you? See above</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come through for you in clutch moments?</a:t>
            </a:r>
          </a:p>
          <a:p>
            <a:r>
              <a:rPr lang="en-US" sz="2400" dirty="0">
                <a:solidFill>
                  <a:schemeClr val="bg1"/>
                </a:solidFill>
                <a:latin typeface="Arial" panose="020B0604020202020204" pitchFamily="34" charset="0"/>
                <a:cs typeface="Arial" panose="020B0604020202020204" pitchFamily="34" charset="0"/>
              </a:rPr>
              <a:t>Elaine: </a:t>
            </a:r>
            <a:r>
              <a:rPr lang="en-US" sz="2400" dirty="0">
                <a:latin typeface="Arial" panose="020B0604020202020204" pitchFamily="34" charset="0"/>
                <a:cs typeface="Arial" panose="020B0604020202020204" pitchFamily="34" charset="0"/>
              </a:rPr>
              <a:t>Keep me from acting on suicidal thoughts.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Take a moment right now and share depreciation you feel towards your manager parts. You can speak the words out loud or inside yourself. You might say "I really appreciate…"</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30885"/>
      </p:ext>
    </p:extLst>
  </p:cSld>
  <p:clrMapOvr>
    <a:masterClrMapping/>
  </p:clrMapOvr>
</p:sld>
</file>

<file path=ppt/slides/slide3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525E43-3801-1D71-138C-8A02380F6D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3292" y="0"/>
            <a:ext cx="7605415" cy="6858000"/>
          </a:xfrm>
          <a:prstGeom prst="rect">
            <a:avLst/>
          </a:prstGeom>
        </p:spPr>
      </p:pic>
    </p:spTree>
    <p:extLst>
      <p:ext uri="{BB962C8B-B14F-4D97-AF65-F5344CB8AC3E}">
        <p14:creationId xmlns:p14="http://schemas.microsoft.com/office/powerpoint/2010/main" val="4026924433"/>
      </p:ext>
    </p:extLst>
  </p:cSld>
  <p:clrMapOvr>
    <a:masterClrMapping/>
  </p:clrMapOvr>
</p:sld>
</file>

<file path=ppt/slides/slide3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90330-D6FF-788A-5A65-71E1A5233A4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5D9B74C-E97A-1D8E-09E0-55F9B8CF84C6}"/>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ELAINE</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768CE7C7-8009-4AC8-9F71-44698CEE50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09D54D9B-F9DC-9D5E-6EAA-A9BC289F995C}"/>
              </a:ext>
            </a:extLst>
          </p:cNvPr>
          <p:cNvSpPr txBox="1"/>
          <p:nvPr/>
        </p:nvSpPr>
        <p:spPr>
          <a:xfrm>
            <a:off x="1651851" y="523516"/>
            <a:ext cx="9223467"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FIND IT IN THE BODY: MANAGERS P.93</a:t>
            </a:r>
            <a:endParaRPr lang="en-CA" sz="3600" dirty="0"/>
          </a:p>
        </p:txBody>
      </p:sp>
    </p:spTree>
    <p:extLst>
      <p:ext uri="{BB962C8B-B14F-4D97-AF65-F5344CB8AC3E}">
        <p14:creationId xmlns:p14="http://schemas.microsoft.com/office/powerpoint/2010/main" val="2573960738"/>
      </p:ext>
    </p:extLst>
  </p:cSld>
  <p:clrMapOvr>
    <a:masterClrMapping/>
  </p:clrMapOvr>
</p:sld>
</file>

<file path=ppt/slides/slide3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8F0B0-FB1C-3E67-CDC4-73AE5E03D87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BA2D106-0DE1-4827-E088-5BD508C900A9}"/>
              </a:ext>
            </a:extLst>
          </p:cNvPr>
          <p:cNvSpPr txBox="1"/>
          <p:nvPr/>
        </p:nvSpPr>
        <p:spPr>
          <a:xfrm>
            <a:off x="266307" y="235946"/>
            <a:ext cx="6094428" cy="6617196"/>
          </a:xfrm>
          <a:prstGeom prst="rect">
            <a:avLst/>
          </a:prstGeom>
          <a:noFill/>
        </p:spPr>
        <p:txBody>
          <a:bodyPr wrap="square">
            <a:spAutoFit/>
          </a:bodyPr>
          <a:lstStyle/>
          <a:p>
            <a:pPr algn="ctr"/>
            <a:r>
              <a:rPr lang="en-US" sz="2800" dirty="0">
                <a:solidFill>
                  <a:schemeClr val="bg1"/>
                </a:solidFill>
                <a:latin typeface="Arial" panose="020B0604020202020204" pitchFamily="34" charset="0"/>
                <a:cs typeface="Arial" panose="020B0604020202020204" pitchFamily="34" charset="0"/>
              </a:rPr>
              <a:t>  FIND IT IN THE BODY: MANAGERS P.93</a:t>
            </a:r>
          </a:p>
          <a:p>
            <a:r>
              <a:rPr lang="en-US" sz="2800" dirty="0">
                <a:solidFill>
                  <a:schemeClr val="bg1"/>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Building off the previous meditation, this exercise will help you practice finding a part in your body. It can be difficult to find a part in the body and it takes practice. At first, it can feel quite abstract and removed but it gets easier. Noticing what's happening in your body is important so that you don't get stuck in your head.</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Choose a manager part that you have felt this week (critical, perfectionistic, worrying, caretaking, overworking, people pleasing, etc.) and map where you feel them in your body on the picture.</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Go inside and find the part. Notice if you feel the part anywhere in the body, including your head. And, if you can't, don't worry. It takes practice. Try again later.</a:t>
            </a:r>
            <a:endParaRPr lang="en-CA"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E8AB17A-2FF1-323A-5715-1A1B5C984F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
        <p:nvSpPr>
          <p:cNvPr id="4" name="TextBox 3">
            <a:extLst>
              <a:ext uri="{FF2B5EF4-FFF2-40B4-BE49-F238E27FC236}">
                <a16:creationId xmlns:a16="http://schemas.microsoft.com/office/drawing/2014/main" id="{3C7E9743-2B1D-F666-296E-7F8ABF042BBA}"/>
              </a:ext>
            </a:extLst>
          </p:cNvPr>
          <p:cNvSpPr txBox="1"/>
          <p:nvPr/>
        </p:nvSpPr>
        <p:spPr>
          <a:xfrm>
            <a:off x="8986550" y="2694604"/>
            <a:ext cx="1082735"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worrying</a:t>
            </a:r>
            <a:endParaRPr lang="en-CA" dirty="0"/>
          </a:p>
        </p:txBody>
      </p:sp>
      <p:sp>
        <p:nvSpPr>
          <p:cNvPr id="7" name="TextBox 6">
            <a:extLst>
              <a:ext uri="{FF2B5EF4-FFF2-40B4-BE49-F238E27FC236}">
                <a16:creationId xmlns:a16="http://schemas.microsoft.com/office/drawing/2014/main" id="{E0DD25C7-2511-2C92-DC68-8BA0A5D9348D}"/>
              </a:ext>
            </a:extLst>
          </p:cNvPr>
          <p:cNvSpPr txBox="1"/>
          <p:nvPr/>
        </p:nvSpPr>
        <p:spPr>
          <a:xfrm>
            <a:off x="9241972" y="1878176"/>
            <a:ext cx="1295400"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caretaking</a:t>
            </a:r>
            <a:endParaRPr lang="en-CA" dirty="0"/>
          </a:p>
        </p:txBody>
      </p:sp>
    </p:spTree>
    <p:extLst>
      <p:ext uri="{BB962C8B-B14F-4D97-AF65-F5344CB8AC3E}">
        <p14:creationId xmlns:p14="http://schemas.microsoft.com/office/powerpoint/2010/main" val="229040353"/>
      </p:ext>
    </p:extLst>
  </p:cSld>
  <p:clrMapOvr>
    <a:masterClrMapping/>
  </p:clrMapOvr>
</p:sld>
</file>

<file path=ppt/slides/slide3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0BDFCC-E873-76D8-46B0-AABA3CDECD4E}"/>
              </a:ext>
            </a:extLst>
          </p:cNvPr>
          <p:cNvSpPr txBox="1"/>
          <p:nvPr/>
        </p:nvSpPr>
        <p:spPr>
          <a:xfrm>
            <a:off x="0" y="107504"/>
            <a:ext cx="12192000" cy="6632970"/>
          </a:xfrm>
          <a:prstGeom prst="rect">
            <a:avLst/>
          </a:prstGeom>
          <a:noFill/>
        </p:spPr>
        <p:txBody>
          <a:bodyPr wrap="square">
            <a:spAutoFit/>
          </a:bodyPr>
          <a:lstStyle/>
          <a:p>
            <a:pPr algn="ctr">
              <a:lnSpc>
                <a:spcPct val="107000"/>
              </a:lnSpc>
              <a:spcAft>
                <a:spcPts val="800"/>
              </a:spcAft>
              <a:buNone/>
            </a:pP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IFS PRACTICE DIALOGUE: APPRECIATING OVERWORKED MANAGERS </a:t>
            </a:r>
            <a:endParaRPr lang="en-CA" sz="3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Before we begin, let’s just check in—do you notice some Self energy present right now? Perhaps some curiosity… or openness toward what might show up?</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I think so. I feel interested… maybe a bit cautious too.</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 makes sense. Let’s go gently. Today we’re not trying to change anything—just to get to know a manager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You mentioned earlier, when we worked through the workbook, that your hypervigilant part was eager to do this work, but that other parts weren’t ready to let it do so. Does that still feel true?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The hypervigilant part wants to jump in and “just do it ” … but something else feels hesitant to let it.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Let’s respect that. Maybe we won’t explore the hypervigilant part right now. Is there another part that feels more accessible?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the caretaker.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84991047"/>
      </p:ext>
    </p:extLst>
  </p:cSld>
  <p:clrMapOvr>
    <a:masterClrMapping/>
  </p:clrMapOvr>
</p:sld>
</file>

<file path=ppt/slides/slide3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FCA0B0-D5A1-FB93-EF35-AD23B8B7436A}"/>
              </a:ext>
            </a:extLst>
          </p:cNvPr>
          <p:cNvSpPr txBox="1"/>
          <p:nvPr/>
        </p:nvSpPr>
        <p:spPr>
          <a:xfrm>
            <a:off x="0" y="153093"/>
            <a:ext cx="12192000" cy="6146554"/>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Ok a good place to start is with a specific moment when the caretaker was active. Can you think of such a moment?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When my father was dying… I was very present with him.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Take a moment and be with that… What was happening around that time?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He needed care all the time… someone always had to be with him 24/7. My siblings and I took turns, but when I was there, I took on more of the responsibility.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kind of responsibility?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Managing his pain… his medications. I’ve volunteered at the hospice, I’m familiar with palliative care, so I knew what to do.</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how was it when you were caring for him?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His pain was well controlled.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when your siblings were caring for him?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pain was not as well controlled… I could see the difference.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something in you stepped forward—very competent, very responsible.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exactly.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89835229"/>
      </p:ext>
    </p:extLst>
  </p:cSld>
  <p:clrMapOvr>
    <a:masterClrMapping/>
  </p:clrMapOvr>
</p:sld>
</file>

<file path=ppt/slides/slide3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E321D7-D376-459C-F914-504CB11B362D}"/>
              </a:ext>
            </a:extLst>
          </p:cNvPr>
          <p:cNvSpPr txBox="1"/>
          <p:nvPr/>
        </p:nvSpPr>
        <p:spPr>
          <a:xfrm>
            <a:off x="109591" y="0"/>
            <a:ext cx="12082409" cy="6991658"/>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Let’s stay with that caretaker.</a:t>
            </a:r>
            <a:r>
              <a:rPr lang="en-CA" sz="2000" kern="100" dirty="0">
                <a:latin typeface="Aptos" panose="020B00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do you notice as you connect with the caretaker in that moment?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She’s very focused. Competent. Calm. She knows exactly what to do.</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Beautiful. Can you ask her what she wants you to know about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She says… “I did a good job.”</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How do you feel toward her as you hear that?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feel… respect. And appreciation.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Self energy. Let her know that.</a:t>
            </a:r>
            <a:r>
              <a:rPr lang="en-CA" sz="2000" kern="100" dirty="0">
                <a:latin typeface="Aptos" panose="020B00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Can you ask her about her thoughts, feelings, behaviours, and even body sensations when she’s active?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Elaine: </a:t>
            </a:r>
            <a:r>
              <a:rPr lang="en-CA" sz="2000" kern="0" dirty="0">
                <a:effectLst/>
                <a:latin typeface="Arial" panose="020B0604020202020204" pitchFamily="34" charset="0"/>
                <a:ea typeface="Times New Roman" panose="02020603050405020304" pitchFamily="18" charset="0"/>
                <a:cs typeface="Arial" panose="020B0604020202020204" pitchFamily="34" charset="0"/>
              </a:rPr>
              <a:t>· Thoughts: “I need to get this right.”</a:t>
            </a:r>
            <a:br>
              <a:rPr lang="en-CA" sz="2000" kern="0" dirty="0">
                <a:effectLst/>
                <a:latin typeface="Arial" panose="020B0604020202020204" pitchFamily="34" charset="0"/>
                <a:ea typeface="Times New Roman" panose="02020603050405020304" pitchFamily="18" charset="0"/>
                <a:cs typeface="Arial" panose="020B0604020202020204" pitchFamily="34" charset="0"/>
              </a:rPr>
            </a:br>
            <a:r>
              <a:rPr lang="en-CA" sz="2000" kern="0" dirty="0">
                <a:effectLst/>
                <a:latin typeface="Arial" panose="020B0604020202020204" pitchFamily="34" charset="0"/>
                <a:ea typeface="Times New Roman" panose="02020603050405020304" pitchFamily="18" charset="0"/>
                <a:cs typeface="Arial" panose="020B0604020202020204" pitchFamily="34" charset="0"/>
              </a:rPr>
              <a:t>· Feelings: Determined… but also a bit tense.</a:t>
            </a:r>
            <a:br>
              <a:rPr lang="en-CA" sz="2000" kern="0" dirty="0">
                <a:effectLst/>
                <a:latin typeface="Arial" panose="020B0604020202020204" pitchFamily="34" charset="0"/>
                <a:ea typeface="Times New Roman" panose="02020603050405020304" pitchFamily="18" charset="0"/>
                <a:cs typeface="Arial" panose="020B0604020202020204" pitchFamily="34" charset="0"/>
              </a:rPr>
            </a:br>
            <a:r>
              <a:rPr lang="en-CA" sz="2000" kern="0" dirty="0">
                <a:effectLst/>
                <a:latin typeface="Arial" panose="020B0604020202020204" pitchFamily="34" charset="0"/>
                <a:ea typeface="Times New Roman" panose="02020603050405020304" pitchFamily="18" charset="0"/>
                <a:cs typeface="Arial" panose="020B0604020202020204" pitchFamily="34" charset="0"/>
              </a:rPr>
              <a:t>· Behaviour: Taking charge… managing medications…</a:t>
            </a:r>
            <a:br>
              <a:rPr lang="en-CA" sz="2000" kern="0" dirty="0">
                <a:effectLst/>
                <a:latin typeface="Arial" panose="020B0604020202020204" pitchFamily="34" charset="0"/>
                <a:ea typeface="Times New Roman" panose="02020603050405020304" pitchFamily="18" charset="0"/>
                <a:cs typeface="Arial" panose="020B0604020202020204" pitchFamily="34" charset="0"/>
              </a:rPr>
            </a:br>
            <a:r>
              <a:rPr lang="en-CA" sz="2000" kern="0" dirty="0">
                <a:effectLst/>
                <a:latin typeface="Arial" panose="020B0604020202020204" pitchFamily="34" charset="0"/>
                <a:ea typeface="Times New Roman" panose="02020603050405020304" pitchFamily="18" charset="0"/>
                <a:cs typeface="Arial" panose="020B0604020202020204" pitchFamily="34" charset="0"/>
              </a:rPr>
              <a:t>· Sensations: Tight in the chest… alert.</a:t>
            </a:r>
            <a:endParaRPr lang="en-CA" sz="2000"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Therapist: </a:t>
            </a:r>
            <a:r>
              <a:rPr lang="en-CA" sz="2000" kern="0" dirty="0">
                <a:effectLst/>
                <a:latin typeface="Arial" panose="020B0604020202020204" pitchFamily="34" charset="0"/>
                <a:ea typeface="Times New Roman" panose="02020603050405020304" pitchFamily="18" charset="0"/>
                <a:cs typeface="Arial" panose="020B0604020202020204" pitchFamily="34" charset="0"/>
              </a:rPr>
              <a:t>Ask her how she feels about the job she did with your father.</a:t>
            </a:r>
          </a:p>
          <a:p>
            <a:pPr>
              <a:lnSpc>
                <a:spcPct val="107000"/>
              </a:lnSpc>
              <a:spcAft>
                <a:spcPts val="800"/>
              </a:spcAft>
              <a:buNone/>
            </a:pPr>
            <a:r>
              <a:rPr lang="en-CA" sz="2000" dirty="0">
                <a:solidFill>
                  <a:schemeClr val="bg1"/>
                </a:solidFill>
                <a:latin typeface="Arial" panose="020B0604020202020204" pitchFamily="34" charset="0"/>
                <a:cs typeface="Arial" panose="020B0604020202020204" pitchFamily="34" charset="0"/>
              </a:rPr>
              <a:t>Elaine: </a:t>
            </a:r>
            <a:r>
              <a:rPr lang="en-CA" sz="2000" dirty="0">
                <a:latin typeface="Arial" panose="020B0604020202020204" pitchFamily="34" charset="0"/>
                <a:cs typeface="Arial" panose="020B0604020202020204" pitchFamily="34" charset="0"/>
              </a:rPr>
              <a:t>She’s proud. Very proud. She says, “He wasn’t in pain when I was there.”</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Let that land. (pause) As you stay with that… was there any moment when that sense of competence was challenged?</a:t>
            </a:r>
          </a:p>
          <a:p>
            <a:pPr>
              <a:lnSpc>
                <a:spcPct val="107000"/>
              </a:lnSpc>
              <a:spcAft>
                <a:spcPts val="800"/>
              </a:spcAft>
              <a:buNone/>
            </a:pP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79310744"/>
      </p:ext>
    </p:extLst>
  </p:cSld>
  <p:clrMapOvr>
    <a:masterClrMapping/>
  </p:clrMapOvr>
</p:sld>
</file>

<file path=ppt/slides/slide3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14F8BD-5F35-CA2E-79CD-D4C4E4B1E386}"/>
              </a:ext>
            </a:extLst>
          </p:cNvPr>
          <p:cNvSpPr txBox="1"/>
          <p:nvPr/>
        </p:nvSpPr>
        <p:spPr>
          <a:xfrm>
            <a:off x="0" y="-127487"/>
            <a:ext cx="12192000" cy="7112973"/>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a pharmacist told me I was giving the medication incorrectly.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happened inside when you heard that?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felt angry… like I was being questioned… like they didn’t see what I was doing right.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even this very capable caretaker can get challenged—and something strong comes up in response.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Do you notice any other parts around your caretaker?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there’s something critical… especially about my siblings.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Let’s gently notice that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It’s angry. It thinks they didn’t do a good job.</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the caretaker isn’t alone—there’s an allied critical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and also something perfectionistic… and very rational.</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Often managers are protecting something more vulnerable. As you stay with this system… do you sense anything deeper?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there’s something younger. (pause) She feels like the outsider… the black sheep.</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Take your time. What does that part feel?</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Not accepted… not good enough… different.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95588299"/>
      </p:ext>
    </p:extLst>
  </p:cSld>
  <p:clrMapOvr>
    <a:masterClrMapping/>
  </p:clrMapOvr>
</p:sld>
</file>

<file path=ppt/slides/slide3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0A9CAA-E8D9-469C-500A-BDE12B7B9D52}"/>
              </a:ext>
            </a:extLst>
          </p:cNvPr>
          <p:cNvSpPr txBox="1"/>
          <p:nvPr/>
        </p:nvSpPr>
        <p:spPr>
          <a:xfrm>
            <a:off x="-3425" y="0"/>
            <a:ext cx="12192000" cy="6673622"/>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Different in what way?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I’ve always been… more sensitive… more intellectual. I didn’t really fit with my siblings.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being more sensitive and more intellectual how were you seen in your family?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Like the black sheep. I was an outsider, never understood at least by my siblings.</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happens when you share your perspective or insights with them?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It’s often not taken seriously… not until others experience it themselves. For example, I kept telling them the hospice was the right place for dad. I work there I know but they dismissed me yet when he finally did go they were amazed by the care he received.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even when you’re right, it doesn’t land.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Exactly.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this younger part carries that?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being outside… not accepted… not good enough.</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How do the caretaker and the other managers relate to this “black sheep”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They’re trying to prove something… to show I’m good enough.</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CA" sz="2000" kern="0" dirty="0">
                <a:solidFill>
                  <a:schemeClr val="bg1"/>
                </a:solidFill>
                <a:effectLst/>
                <a:latin typeface="Arial" panose="020B0604020202020204" pitchFamily="34" charset="0"/>
                <a:ea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rPr>
              <a:t>That makes sense. They’re working very hard for the black sheep.</a:t>
            </a:r>
            <a:endParaRPr lang="en-CA" sz="2000" dirty="0"/>
          </a:p>
        </p:txBody>
      </p:sp>
    </p:spTree>
    <p:extLst>
      <p:ext uri="{BB962C8B-B14F-4D97-AF65-F5344CB8AC3E}">
        <p14:creationId xmlns:p14="http://schemas.microsoft.com/office/powerpoint/2010/main" val="2669063469"/>
      </p:ext>
    </p:extLst>
  </p:cSld>
  <p:clrMapOvr>
    <a:masterClrMapping/>
  </p:clrMapOvr>
</p:sld>
</file>

<file path=ppt/slides/slide3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43E9D0-6553-C544-201F-DA8AC704F7B1}"/>
              </a:ext>
            </a:extLst>
          </p:cNvPr>
          <p:cNvSpPr txBox="1"/>
          <p:nvPr/>
        </p:nvSpPr>
        <p:spPr>
          <a:xfrm>
            <a:off x="0" y="18884"/>
            <a:ext cx="12192000" cy="6702604"/>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There’s also a part that keeps trying to prove my worth… like explaining things to my siblings.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Therapist: Yes—almost like, “If I can just explain it well enough, they’ll finally see 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Elaine: Exactly.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is that part which rationally tries to explain things to your siblings successful at getting them to understand you?</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Not so far and I’ve been trying for a long time.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when your rational explanations don’t work?</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There’s… a despair. Like, “It’s never going to happen.” I’ll never be taken seriously. I’ll always be the black sheep.</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Let’s stay with that for a moment. (pause)</a:t>
            </a:r>
            <a:r>
              <a:rPr lang="en-CA" sz="2000" kern="100" dirty="0">
                <a:latin typeface="Aptos" panose="020B0004020202020204" pitchFamily="34" charset="0"/>
                <a:ea typeface="Times New Roman" panose="02020603050405020304" pitchFamily="18" charset="0"/>
                <a:cs typeface="Times New Roman" panose="02020603050405020304" pitchFamily="18" charset="0"/>
              </a:rPr>
              <a: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As you look at the whole system now… can you see how these parts are working together?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let’s review the parts that seemed to have shown up:</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There’s the caretaker—taking responsibility, managing everything.</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There’s a critical part—judging others when things aren’t done well.</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 perfectionistic part—pushing to get everything exactly right.</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that rational part—trying to explain and prove your worth.</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2895439"/>
      </p:ext>
    </p:extLst>
  </p:cSld>
  <p:clrMapOvr>
    <a:masterClrMapping/>
  </p:clrMapOvr>
</p:sld>
</file>

<file path=ppt/slides/slide3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F7A5E7-F0C1-E642-8669-8A55BDFB67FF}"/>
              </a:ext>
            </a:extLst>
          </p:cNvPr>
          <p:cNvSpPr txBox="1"/>
          <p:nvPr/>
        </p:nvSpPr>
        <p:spPr>
          <a:xfrm>
            <a:off x="0" y="0"/>
            <a:ext cx="12192000" cy="6394828"/>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they’re all there.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they’re all organized around something…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…around trying to be good enough.</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So today we’ve met several parts:</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The caretaker</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The critical part</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The perfectionist</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The rational prover</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The black sheep exile</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The despair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we’re not trying to change anything yet—just getting to know them. Also as you get to know these parts you may want to change their names. These are placeholder names. It’s you who gets to name them whatever feels right for you.</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 feels right. It’s a lot… but it makes sense.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You did beautiful work today. Before we end, can you thank the caretaker and the others for showing themselves?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they feel seen.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51509563"/>
      </p:ext>
    </p:extLst>
  </p:cSld>
  <p:clrMapOvr>
    <a:masterClrMapping/>
  </p:clrMapOvr>
</p:sld>
</file>

<file path=ppt/slides/slide3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56581F-261F-1EC0-5633-377D6C28C1ED}"/>
              </a:ext>
            </a:extLst>
          </p:cNvPr>
          <p:cNvSpPr txBox="1"/>
          <p:nvPr/>
        </p:nvSpPr>
        <p:spPr>
          <a:xfrm>
            <a:off x="0" y="0"/>
            <a:ext cx="12020764" cy="4316310"/>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As you thank them… notice how each one is trying to help:</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caretaker—through care and competence.</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perfectionist—by preventing criticism.</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rational one—through understanding.</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critic—by protecting through judgment.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alongside all of that effort…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…there’s that despair.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part that says…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Elaine: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“I’ll never really be accepted.” (pause)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all of these parts are trying, in their own ways, to protect that vulnerable black sheep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74164410"/>
      </p:ext>
    </p:extLst>
  </p:cSld>
  <p:clrMapOvr>
    <a:masterClrMapping/>
  </p:clrMapOvr>
</p:sld>
</file>

<file path=ppt/slides/slide3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827D51-4D82-1520-AB5F-D75213B75379}"/>
              </a:ext>
            </a:extLst>
          </p:cNvPr>
          <p:cNvSpPr txBox="1"/>
          <p:nvPr/>
        </p:nvSpPr>
        <p:spPr>
          <a:xfrm>
            <a:off x="111303" y="144098"/>
            <a:ext cx="11969393" cy="6216445"/>
          </a:xfrm>
          <a:prstGeom prst="rect">
            <a:avLst/>
          </a:prstGeom>
          <a:noFill/>
        </p:spPr>
        <p:txBody>
          <a:bodyPr wrap="square">
            <a:spAutoFit/>
          </a:bodyPr>
          <a:lstStyle/>
          <a:p>
            <a:pPr>
              <a:lnSpc>
                <a:spcPct val="107000"/>
              </a:lnSpc>
              <a:spcBef>
                <a:spcPts val="800"/>
              </a:spcBef>
              <a:spcAft>
                <a:spcPts val="4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FAMILY DYNAMICS AS THE DEEPER CONTEXT</a:t>
            </a:r>
            <a:endParaRPr lang="en-CA" sz="3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As we followed the emotional thread beyond the immediate caregiving situation with her father, a deeper pattern emerged rooted in Elaine’s family </a:t>
            </a:r>
            <a:r>
              <a:rPr lang="en-CA" sz="2400" kern="0" dirty="0">
                <a:latin typeface="Arial" panose="020B0604020202020204" pitchFamily="34" charset="0"/>
                <a:ea typeface="Times New Roman" panose="02020603050405020304" pitchFamily="18" charset="0"/>
                <a:cs typeface="Times New Roman" panose="02020603050405020304" pitchFamily="18" charset="0"/>
              </a:rPr>
              <a:t>dynamics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Elaine </a:t>
            </a:r>
            <a:r>
              <a:rPr lang="en-CA" sz="2400" kern="0" dirty="0">
                <a:latin typeface="Arial" panose="020B0604020202020204" pitchFamily="34" charset="0"/>
                <a:ea typeface="Times New Roman" panose="02020603050405020304" pitchFamily="18" charset="0"/>
                <a:cs typeface="Times New Roman" panose="02020603050405020304" pitchFamily="18" charset="0"/>
              </a:rPr>
              <a:t>was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temperamentally:</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Intellectually gifted, </a:t>
            </a:r>
            <a:r>
              <a:rPr lang="en-CA" sz="2400" kern="0" dirty="0">
                <a:latin typeface="Arial" panose="020B0604020202020204" pitchFamily="34" charset="0"/>
                <a:ea typeface="Times New Roman" panose="02020603050405020304" pitchFamily="18" charset="0"/>
                <a:cs typeface="Times New Roman" panose="02020603050405020304" pitchFamily="18" charset="0"/>
              </a:rPr>
              <a:t>h</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ighly sensitive and different from her siblings.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Within her family system:</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She was seen as “the black sheep”, she never felt that she was fully accepted, and her life choices were not valued by her siblings.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Even when she demonstrated expertise or insight (e.g., recommending hospice):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Her perspective was not taken seriously, only gaining credibility when </a:t>
            </a:r>
            <a:r>
              <a:rPr lang="en-CA" sz="2400" kern="0" dirty="0">
                <a:latin typeface="Arial" panose="020B0604020202020204" pitchFamily="34" charset="0"/>
                <a:ea typeface="Times New Roman" panose="02020603050405020304" pitchFamily="18" charset="0"/>
                <a:cs typeface="Times New Roman" panose="02020603050405020304" pitchFamily="18" charset="0"/>
              </a:rPr>
              <a:t>her siblings saw it with their own eyes.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These family dynamics point toward a vulnerable part: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“Black Sheep”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Exile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11898593"/>
      </p:ext>
    </p:extLst>
  </p:cSld>
  <p:clrMapOvr>
    <a:masterClrMapping/>
  </p:clrMapOvr>
</p:sld>
</file>

<file path=ppt/slides/slide3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96C793-76C4-C2E2-01A1-BCE7BAB2CD70}"/>
              </a:ext>
            </a:extLst>
          </p:cNvPr>
          <p:cNvSpPr txBox="1"/>
          <p:nvPr/>
        </p:nvSpPr>
        <p:spPr>
          <a:xfrm>
            <a:off x="85618" y="49324"/>
            <a:ext cx="12020764" cy="6526082"/>
          </a:xfrm>
          <a:prstGeom prst="rect">
            <a:avLst/>
          </a:prstGeom>
          <a:noFill/>
        </p:spPr>
        <p:txBody>
          <a:bodyPr wrap="square">
            <a:spAutoFit/>
          </a:bodyPr>
          <a:lstStyle/>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Arial" panose="020B0604020202020204" pitchFamily="34" charset="0"/>
              </a:rPr>
              <a:t>The black sheep exile carries:</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Arial" panose="020B0604020202020204" pitchFamily="34" charset="0"/>
              </a:rPr>
              <a:t>A sense of being an outsider, feelings of being not accepted, and a belief </a:t>
            </a:r>
            <a:r>
              <a:rPr lang="en-CA" sz="2200" kern="0" dirty="0">
                <a:latin typeface="Arial" panose="020B0604020202020204" pitchFamily="34" charset="0"/>
                <a:ea typeface="Times New Roman" panose="02020603050405020304" pitchFamily="18" charset="0"/>
                <a:cs typeface="Arial" panose="020B0604020202020204" pitchFamily="34" charset="0"/>
              </a:rPr>
              <a:t>that she is</a:t>
            </a:r>
            <a:r>
              <a:rPr lang="en-CA" sz="2200" kern="0" dirty="0">
                <a:effectLst/>
                <a:latin typeface="Arial" panose="020B0604020202020204" pitchFamily="34" charset="0"/>
                <a:ea typeface="Times New Roman" panose="02020603050405020304" pitchFamily="18" charset="0"/>
                <a:cs typeface="Arial" panose="020B0604020202020204" pitchFamily="34" charset="0"/>
              </a:rPr>
              <a:t> not good enough. This exile appears to be at the core of a manager system.</a:t>
            </a:r>
            <a:r>
              <a:rPr lang="en-CA" sz="2200" kern="100" dirty="0">
                <a:latin typeface="Arial" panose="020B0604020202020204" pitchFamily="34" charset="0"/>
                <a:ea typeface="Times New Roman" panose="02020603050405020304" pitchFamily="18" charset="0"/>
                <a:cs typeface="Arial" panose="020B0604020202020204" pitchFamily="34" charset="0"/>
              </a:rPr>
              <a:t> </a:t>
            </a:r>
            <a:r>
              <a:rPr lang="en-CA" sz="2200" kern="0" dirty="0">
                <a:effectLst/>
                <a:latin typeface="Arial" panose="020B0604020202020204" pitchFamily="34" charset="0"/>
                <a:ea typeface="Times New Roman" panose="02020603050405020304" pitchFamily="18" charset="0"/>
                <a:cs typeface="Arial" panose="020B0604020202020204" pitchFamily="34" charset="0"/>
              </a:rPr>
              <a:t>As we explored </a:t>
            </a:r>
            <a:r>
              <a:rPr lang="en-CA" sz="2200" kern="0" dirty="0">
                <a:latin typeface="Arial" panose="020B0604020202020204" pitchFamily="34" charset="0"/>
                <a:ea typeface="Times New Roman" panose="02020603050405020304" pitchFamily="18" charset="0"/>
                <a:cs typeface="Arial" panose="020B0604020202020204" pitchFamily="34" charset="0"/>
              </a:rPr>
              <a:t>this manager system</a:t>
            </a:r>
            <a:r>
              <a:rPr lang="en-CA" sz="2200" kern="0" dirty="0">
                <a:effectLst/>
                <a:latin typeface="Arial" panose="020B0604020202020204" pitchFamily="34" charset="0"/>
                <a:ea typeface="Times New Roman" panose="02020603050405020304" pitchFamily="18" charset="0"/>
                <a:cs typeface="Arial" panose="020B0604020202020204" pitchFamily="34" charset="0"/>
              </a:rPr>
              <a:t>, it became clear that the caretaker manager was not the only part protecting the black sheep exile.</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Arial" panose="020B0604020202020204" pitchFamily="34" charset="0"/>
              </a:rPr>
              <a:t>It was part of a network of allied manager parts, that include:</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Arial" panose="020B0604020202020204" pitchFamily="34" charset="0"/>
              </a:rPr>
              <a:t>a. An external critic which</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Arial" panose="020B0604020202020204" pitchFamily="34" charset="0"/>
              </a:rPr>
              <a:t>Evaluates others (e.g., siblings) as doing an inferior job </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Arial" panose="020B0604020202020204" pitchFamily="34" charset="0"/>
              </a:rPr>
              <a:t>Carries anger and judgment </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Arial" panose="020B0604020202020204" pitchFamily="34" charset="0"/>
              </a:rPr>
              <a:t>Reinforces a sense of “doing things the right way” </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Arial" panose="020B0604020202020204" pitchFamily="34" charset="0"/>
              </a:rPr>
              <a:t>b. A perfectionistic </a:t>
            </a:r>
            <a:r>
              <a:rPr lang="en-CA" sz="2200" kern="0" dirty="0">
                <a:latin typeface="Arial" panose="020B0604020202020204" pitchFamily="34" charset="0"/>
                <a:ea typeface="Times New Roman" panose="02020603050405020304" pitchFamily="18" charset="0"/>
                <a:cs typeface="Arial" panose="020B0604020202020204" pitchFamily="34" charset="0"/>
              </a:rPr>
              <a:t>m</a:t>
            </a:r>
            <a:r>
              <a:rPr lang="en-CA" sz="2200" kern="0" dirty="0">
                <a:effectLst/>
                <a:latin typeface="Arial" panose="020B0604020202020204" pitchFamily="34" charset="0"/>
                <a:ea typeface="Times New Roman" panose="02020603050405020304" pitchFamily="18" charset="0"/>
                <a:cs typeface="Arial" panose="020B0604020202020204" pitchFamily="34" charset="0"/>
              </a:rPr>
              <a:t>anager that</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Arial" panose="020B0604020202020204" pitchFamily="34" charset="0"/>
              </a:rPr>
              <a:t>Strives for correctness and precision </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Arial" panose="020B0604020202020204" pitchFamily="34" charset="0"/>
              </a:rPr>
              <a:t>Intensifies pressure to perform flawlessly </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Arial" panose="020B0604020202020204" pitchFamily="34" charset="0"/>
              </a:rPr>
              <a:t>c. And an intellectualizing </a:t>
            </a:r>
            <a:r>
              <a:rPr lang="en-CA" sz="2200" kern="0" dirty="0">
                <a:latin typeface="Arial" panose="020B0604020202020204" pitchFamily="34" charset="0"/>
                <a:ea typeface="Times New Roman" panose="02020603050405020304" pitchFamily="18" charset="0"/>
                <a:cs typeface="Arial" panose="020B0604020202020204" pitchFamily="34" charset="0"/>
              </a:rPr>
              <a:t>m</a:t>
            </a:r>
            <a:r>
              <a:rPr lang="en-CA" sz="2200" kern="0" dirty="0">
                <a:effectLst/>
                <a:latin typeface="Arial" panose="020B0604020202020204" pitchFamily="34" charset="0"/>
                <a:ea typeface="Times New Roman" panose="02020603050405020304" pitchFamily="18" charset="0"/>
                <a:cs typeface="Arial" panose="020B0604020202020204" pitchFamily="34" charset="0"/>
              </a:rPr>
              <a:t>anager which</a:t>
            </a:r>
            <a:r>
              <a:rPr lang="en-CA" sz="2200" kern="100" dirty="0">
                <a:latin typeface="Arial" panose="020B0604020202020204" pitchFamily="34" charset="0"/>
                <a:ea typeface="Times New Roman" panose="02020603050405020304" pitchFamily="18" charset="0"/>
                <a:cs typeface="Arial" panose="020B0604020202020204" pitchFamily="34" charset="0"/>
              </a:rPr>
              <a:t> r</a:t>
            </a:r>
            <a:r>
              <a:rPr lang="en-CA" sz="2200" kern="0" dirty="0">
                <a:effectLst/>
                <a:latin typeface="Arial" panose="020B0604020202020204" pitchFamily="34" charset="0"/>
                <a:ea typeface="Times New Roman" panose="02020603050405020304" pitchFamily="18" charset="0"/>
                <a:cs typeface="Arial" panose="020B0604020202020204" pitchFamily="34" charset="0"/>
              </a:rPr>
              <a:t>elies on knowledge, expertise, and reasoning </a:t>
            </a:r>
            <a:r>
              <a:rPr lang="en-CA" sz="2200" kern="100" dirty="0">
                <a:latin typeface="Arial" panose="020B0604020202020204" pitchFamily="34" charset="0"/>
                <a:ea typeface="Times New Roman" panose="02020603050405020304" pitchFamily="18" charset="0"/>
                <a:cs typeface="Arial" panose="020B0604020202020204" pitchFamily="34" charset="0"/>
              </a:rPr>
              <a:t>and comes through in</a:t>
            </a:r>
            <a:r>
              <a:rPr lang="en-CA" sz="2200" kern="0" dirty="0">
                <a:effectLst/>
                <a:latin typeface="Arial" panose="020B0604020202020204" pitchFamily="34" charset="0"/>
                <a:ea typeface="Times New Roman" panose="02020603050405020304" pitchFamily="18" charset="0"/>
                <a:cs typeface="Arial" panose="020B0604020202020204" pitchFamily="34" charset="0"/>
              </a:rPr>
              <a:t> Elaine’s repeated efforts to explain hospice care to her siblings </a:t>
            </a:r>
            <a:endParaRPr lang="en-CA" sz="2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332411479"/>
      </p:ext>
    </p:extLst>
  </p:cSld>
  <p:clrMapOvr>
    <a:masterClrMapping/>
  </p:clrMapOvr>
</p:sld>
</file>

<file path=ppt/slides/slide3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0ABC4D-6126-F8D4-2A28-64CB69A28E02}"/>
              </a:ext>
            </a:extLst>
          </p:cNvPr>
          <p:cNvSpPr txBox="1"/>
          <p:nvPr/>
        </p:nvSpPr>
        <p:spPr>
          <a:xfrm>
            <a:off x="0" y="0"/>
            <a:ext cx="12192000" cy="6026458"/>
          </a:xfrm>
          <a:prstGeom prst="rect">
            <a:avLst/>
          </a:prstGeom>
          <a:noFill/>
        </p:spPr>
        <p:txBody>
          <a:bodyPr wrap="square">
            <a:spAutoFit/>
          </a:bodyPr>
          <a:lstStyle/>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Together, these managers form a coordinated system organized around</a:t>
            </a:r>
            <a:r>
              <a:rPr lang="en-CA" sz="2400" kern="0" dirty="0">
                <a:latin typeface="Arial" panose="020B0604020202020204" pitchFamily="34" charset="0"/>
                <a:ea typeface="Times New Roman" panose="02020603050405020304" pitchFamily="18" charset="0"/>
                <a:cs typeface="Times New Roman" panose="02020603050405020304" pitchFamily="18" charset="0"/>
              </a:rPr>
              <a:t> c</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ompetence </a:t>
            </a:r>
            <a:r>
              <a:rPr lang="en-CA" sz="2400" kern="100" dirty="0">
                <a:effectLst/>
                <a:latin typeface="Aptos" panose="020B0004020202020204" pitchFamily="34" charset="0"/>
                <a:ea typeface="Times New Roman" panose="02020603050405020304" pitchFamily="18" charset="0"/>
                <a:cs typeface="Times New Roman" panose="02020603050405020304" pitchFamily="18" charset="0"/>
              </a:rPr>
              <a:t>c</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ontrol and </a:t>
            </a:r>
            <a:r>
              <a:rPr lang="en-CA" sz="2400" kern="0" dirty="0">
                <a:latin typeface="Arial" panose="020B0604020202020204" pitchFamily="34" charset="0"/>
                <a:ea typeface="Times New Roman" panose="02020603050405020304" pitchFamily="18" charset="0"/>
                <a:cs typeface="Times New Roman" panose="02020603050405020304" pitchFamily="18" charset="0"/>
              </a:rPr>
              <a:t>v</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alidation through doing things “right”</a:t>
            </a:r>
          </a:p>
          <a:p>
            <a:pPr>
              <a:lnSpc>
                <a:spcPct val="107000"/>
              </a:lnSpc>
              <a:spcAft>
                <a:spcPts val="800"/>
              </a:spcAft>
              <a:buNone/>
            </a:pP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Bef>
                <a:spcPts val="800"/>
              </a:spcBef>
              <a:spcAft>
                <a:spcPts val="4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MANAGERS AS PROTECTORS OF THE EXILE</a:t>
            </a: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These managers can be understood as protective adaptations: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caretaker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proves worth through competence and care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perfectionist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prevents criticism or rejection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intellectualizer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seeks validation through knowledge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external critic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defends against vulnerability by judging others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people-pleasing</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tendency attempts to gain acceptance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Additionally</a:t>
            </a:r>
            <a:r>
              <a:rPr lang="en-CA" sz="2400" kern="0" dirty="0">
                <a:latin typeface="Arial" panose="020B0604020202020204" pitchFamily="34" charset="0"/>
                <a:ea typeface="Times New Roman" panose="02020603050405020304" pitchFamily="18" charset="0"/>
                <a:cs typeface="Times New Roman" panose="02020603050405020304" pitchFamily="18" charset="0"/>
              </a:rPr>
              <a:t> a </a:t>
            </a:r>
            <a:r>
              <a:rPr lang="en-CA" sz="2400" kern="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r</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ational Manager</a:t>
            </a:r>
            <a:r>
              <a:rPr lang="en-CA" sz="2400" kern="100" dirty="0">
                <a:solidFill>
                  <a:schemeClr val="bg1"/>
                </a:solidFill>
                <a:latin typeface="Aptos" panose="020B0004020202020204" pitchFamily="34" charset="0"/>
                <a:ea typeface="Times New Roman" panose="02020603050405020304" pitchFamily="18" charset="0"/>
                <a:cs typeface="Times New Roman" panose="02020603050405020304" pitchFamily="18" charset="0"/>
              </a:rPr>
              <a:t> </a:t>
            </a:r>
            <a:r>
              <a:rPr lang="en-CA" sz="2400" kern="100" dirty="0">
                <a:latin typeface="Aptos" panose="020B0004020202020204" pitchFamily="34" charset="0"/>
                <a:ea typeface="Times New Roman" panose="02020603050405020304" pitchFamily="18" charset="0"/>
                <a:cs typeface="Times New Roman" panose="02020603050405020304" pitchFamily="18" charset="0"/>
              </a:rPr>
              <a:t>r</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epeatedly tries to demonstrate her value to </a:t>
            </a:r>
            <a:r>
              <a:rPr lang="en-CA" sz="2400" kern="0" dirty="0">
                <a:latin typeface="Arial" panose="020B0604020202020204" pitchFamily="34" charset="0"/>
                <a:ea typeface="Times New Roman" panose="02020603050405020304" pitchFamily="18" charset="0"/>
                <a:cs typeface="Times New Roman" panose="02020603050405020304" pitchFamily="18" charset="0"/>
              </a:rPr>
              <a:t>her</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family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Example: insisting hospice is beneficial despite initial dismissal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1947069"/>
      </p:ext>
    </p:extLst>
  </p:cSld>
  <p:clrMapOvr>
    <a:masterClrMapping/>
  </p:clrMapOvr>
</p:sld>
</file>

<file path=ppt/slides/slide3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95274C-6C08-9434-A773-B8383DAB334D}"/>
              </a:ext>
            </a:extLst>
          </p:cNvPr>
          <p:cNvSpPr txBox="1"/>
          <p:nvPr/>
        </p:nvSpPr>
        <p:spPr>
          <a:xfrm>
            <a:off x="277401" y="78072"/>
            <a:ext cx="11465961" cy="6343340"/>
          </a:xfrm>
          <a:prstGeom prst="rect">
            <a:avLst/>
          </a:prstGeom>
          <a:noFill/>
        </p:spPr>
        <p:txBody>
          <a:bodyPr wrap="square">
            <a:spAutoFit/>
          </a:bodyPr>
          <a:lstStyle/>
          <a:p>
            <a:pPr>
              <a:lnSpc>
                <a:spcPct val="107000"/>
              </a:lnSpc>
              <a:spcAft>
                <a:spcPts val="800"/>
              </a:spcAft>
              <a:buNone/>
            </a:pPr>
            <a:r>
              <a:rPr lang="en-CA" sz="18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SECONDARY EMOTIONAL LAYER: DESPAIR</a:t>
            </a:r>
            <a:endParaRPr lang="en-CA" sz="3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Alongside these </a:t>
            </a:r>
            <a:r>
              <a:rPr lang="en-CA" sz="2400" kern="0" dirty="0">
                <a:latin typeface="Arial" panose="020B0604020202020204" pitchFamily="34" charset="0"/>
                <a:ea typeface="Times New Roman" panose="02020603050405020304" pitchFamily="18" charset="0"/>
                <a:cs typeface="Arial" panose="020B0604020202020204" pitchFamily="34" charset="0"/>
              </a:rPr>
              <a:t>managers</a:t>
            </a:r>
            <a:r>
              <a:rPr lang="en-CA" sz="2400" kern="0" dirty="0">
                <a:effectLst/>
                <a:latin typeface="Arial" panose="020B0604020202020204" pitchFamily="34" charset="0"/>
                <a:ea typeface="Times New Roman" panose="02020603050405020304" pitchFamily="18" charset="0"/>
                <a:cs typeface="Arial" panose="020B0604020202020204" pitchFamily="34" charset="0"/>
              </a:rPr>
              <a:t> </a:t>
            </a:r>
            <a:r>
              <a:rPr lang="en-CA" sz="2400" kern="0" dirty="0">
                <a:latin typeface="Arial" panose="020B0604020202020204" pitchFamily="34" charset="0"/>
                <a:ea typeface="Times New Roman" panose="02020603050405020304" pitchFamily="18" charset="0"/>
                <a:cs typeface="Arial" panose="020B0604020202020204" pitchFamily="34" charset="0"/>
              </a:rPr>
              <a:t>there appears to be</a:t>
            </a:r>
            <a:r>
              <a:rPr lang="en-CA" sz="2400" kern="0" dirty="0">
                <a:effectLst/>
                <a:latin typeface="Arial" panose="020B0604020202020204" pitchFamily="34" charset="0"/>
                <a:ea typeface="Times New Roman" panose="02020603050405020304" pitchFamily="18" charset="0"/>
                <a:cs typeface="Arial" panose="020B0604020202020204" pitchFamily="34" charset="0"/>
              </a:rPr>
              <a:t> another part</a:t>
            </a:r>
            <a:r>
              <a:rPr lang="en-CA" sz="2400" kern="0" dirty="0">
                <a:latin typeface="Arial" panose="020B0604020202020204" pitchFamily="34" charset="0"/>
                <a:ea typeface="Times New Roman" panose="02020603050405020304" pitchFamily="18" charset="0"/>
                <a:cs typeface="Arial" panose="020B0604020202020204" pitchFamily="34" charset="0"/>
              </a:rPr>
              <a:t>,</a:t>
            </a:r>
            <a:r>
              <a:rPr lang="en-CA" sz="2400" kern="100" dirty="0">
                <a:latin typeface="Arial" panose="020B0604020202020204" pitchFamily="34" charset="0"/>
                <a:ea typeface="Times New Roman" panose="02020603050405020304" pitchFamily="18" charset="0"/>
                <a:cs typeface="Arial" panose="020B0604020202020204" pitchFamily="34" charset="0"/>
              </a:rPr>
              <a:t> the </a:t>
            </a:r>
            <a:r>
              <a:rPr lang="en-CA" sz="2400" kern="0" dirty="0">
                <a:solidFill>
                  <a:schemeClr val="bg1"/>
                </a:solidFill>
                <a:latin typeface="Arial" panose="020B0604020202020204" pitchFamily="34" charset="0"/>
                <a:ea typeface="Times New Roman" panose="02020603050405020304" pitchFamily="18" charset="0"/>
                <a:cs typeface="Arial" panose="020B0604020202020204" pitchFamily="34" charset="0"/>
              </a:rPr>
              <a:t>d</a:t>
            </a:r>
            <a:r>
              <a:rPr lang="en-CA"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espair </a:t>
            </a:r>
            <a:r>
              <a:rPr lang="en-CA" sz="2400" kern="0" dirty="0">
                <a:solidFill>
                  <a:schemeClr val="bg1"/>
                </a:solidFill>
                <a:latin typeface="Arial" panose="020B0604020202020204" pitchFamily="34" charset="0"/>
                <a:ea typeface="Times New Roman" panose="02020603050405020304" pitchFamily="18" charset="0"/>
                <a:cs typeface="Arial" panose="020B0604020202020204" pitchFamily="34" charset="0"/>
              </a:rPr>
              <a:t>p</a:t>
            </a:r>
            <a:r>
              <a:rPr lang="en-CA"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art </a:t>
            </a:r>
            <a:r>
              <a:rPr lang="en-CA" sz="2400" kern="0" dirty="0">
                <a:effectLst/>
                <a:latin typeface="Arial" panose="020B0604020202020204" pitchFamily="34" charset="0"/>
                <a:ea typeface="Times New Roman" panose="02020603050405020304" pitchFamily="18" charset="0"/>
                <a:cs typeface="Arial" panose="020B0604020202020204" pitchFamily="34" charset="0"/>
              </a:rPr>
              <a:t>which</a:t>
            </a:r>
            <a:r>
              <a:rPr lang="en-CA" sz="2400" kern="100" dirty="0">
                <a:latin typeface="Arial" panose="020B0604020202020204" pitchFamily="34" charset="0"/>
                <a:ea typeface="Times New Roman" panose="02020603050405020304" pitchFamily="18" charset="0"/>
                <a:cs typeface="Arial" panose="020B0604020202020204" pitchFamily="34" charset="0"/>
              </a:rPr>
              <a:t> a</a:t>
            </a:r>
            <a:r>
              <a:rPr lang="en-CA" sz="2400" kern="0" dirty="0">
                <a:effectLst/>
                <a:latin typeface="Arial" panose="020B0604020202020204" pitchFamily="34" charset="0"/>
                <a:ea typeface="Times New Roman" panose="02020603050405020304" pitchFamily="18" charset="0"/>
                <a:cs typeface="Arial" panose="020B0604020202020204" pitchFamily="34" charset="0"/>
              </a:rPr>
              <a:t>rises from repeated failure to achieve acceptance </a:t>
            </a:r>
            <a:r>
              <a:rPr lang="en-CA" sz="2400" kern="100" dirty="0">
                <a:latin typeface="Arial" panose="020B0604020202020204" pitchFamily="34" charset="0"/>
                <a:ea typeface="Times New Roman" panose="02020603050405020304" pitchFamily="18" charset="0"/>
                <a:cs typeface="Arial" panose="020B0604020202020204" pitchFamily="34" charset="0"/>
              </a:rPr>
              <a:t>and </a:t>
            </a:r>
            <a:r>
              <a:rPr lang="en-CA" sz="2400" kern="0" dirty="0">
                <a:latin typeface="Arial" panose="020B0604020202020204" pitchFamily="34" charset="0"/>
                <a:ea typeface="Times New Roman" panose="02020603050405020304" pitchFamily="18" charset="0"/>
                <a:cs typeface="Arial" panose="020B0604020202020204" pitchFamily="34" charset="0"/>
              </a:rPr>
              <a:t>h</a:t>
            </a:r>
            <a:r>
              <a:rPr lang="en-CA" sz="2400" kern="0" dirty="0">
                <a:effectLst/>
                <a:latin typeface="Arial" panose="020B0604020202020204" pitchFamily="34" charset="0"/>
                <a:ea typeface="Times New Roman" panose="02020603050405020304" pitchFamily="18" charset="0"/>
                <a:cs typeface="Arial" panose="020B0604020202020204" pitchFamily="34" charset="0"/>
              </a:rPr>
              <a:t>olds the belief:</a:t>
            </a:r>
            <a:r>
              <a:rPr lang="en-CA" sz="2400" kern="100" dirty="0">
                <a:latin typeface="Arial" panose="020B0604020202020204" pitchFamily="34" charset="0"/>
                <a:ea typeface="Times New Roman" panose="02020603050405020304" pitchFamily="18" charset="0"/>
                <a:cs typeface="Arial" panose="020B0604020202020204" pitchFamily="34" charset="0"/>
              </a:rPr>
              <a:t> </a:t>
            </a:r>
            <a:r>
              <a:rPr lang="en-CA" sz="2400" kern="0" dirty="0">
                <a:effectLst/>
                <a:latin typeface="Arial" panose="020B0604020202020204" pitchFamily="34" charset="0"/>
                <a:ea typeface="Times New Roman" panose="02020603050405020304" pitchFamily="18" charset="0"/>
                <a:cs typeface="Arial" panose="020B0604020202020204" pitchFamily="34" charset="0"/>
              </a:rPr>
              <a:t>“I will never truly be accepted by my family”</a:t>
            </a:r>
            <a:endParaRPr lang="en-CA"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400" kern="100" dirty="0">
                <a:latin typeface="Arial" panose="020B0604020202020204" pitchFamily="34" charset="0"/>
                <a:ea typeface="Times New Roman" panose="02020603050405020304" pitchFamily="18" charset="0"/>
                <a:cs typeface="Arial" panose="020B0604020202020204" pitchFamily="34" charset="0"/>
              </a:rPr>
              <a:t>Note that</a:t>
            </a:r>
            <a:r>
              <a:rPr lang="en-CA" sz="2400" kern="0" dirty="0">
                <a:effectLst/>
                <a:latin typeface="Arial" panose="020B0604020202020204" pitchFamily="34" charset="0"/>
                <a:ea typeface="Times New Roman" panose="02020603050405020304" pitchFamily="18" charset="0"/>
                <a:cs typeface="Arial" panose="020B0604020202020204" pitchFamily="34" charset="0"/>
              </a:rPr>
              <a:t> focus of the session was on</a:t>
            </a:r>
            <a:r>
              <a:rPr lang="en-CA" sz="2400" kern="100" dirty="0">
                <a:latin typeface="Arial" panose="020B0604020202020204" pitchFamily="34" charset="0"/>
                <a:ea typeface="Times New Roman" panose="02020603050405020304" pitchFamily="18" charset="0"/>
                <a:cs typeface="Arial" panose="020B0604020202020204" pitchFamily="34" charset="0"/>
              </a:rPr>
              <a:t> i</a:t>
            </a:r>
            <a:r>
              <a:rPr lang="en-CA" sz="2400" kern="0" dirty="0">
                <a:effectLst/>
                <a:latin typeface="Arial" panose="020B0604020202020204" pitchFamily="34" charset="0"/>
                <a:ea typeface="Times New Roman" panose="02020603050405020304" pitchFamily="18" charset="0"/>
                <a:cs typeface="Arial" panose="020B0604020202020204" pitchFamily="34" charset="0"/>
              </a:rPr>
              <a:t>dentifying and differentiating parts </a:t>
            </a:r>
            <a:r>
              <a:rPr lang="en-CA" sz="2400" kern="100" dirty="0">
                <a:latin typeface="Arial" panose="020B0604020202020204" pitchFamily="34" charset="0"/>
                <a:ea typeface="Times New Roman" panose="02020603050405020304" pitchFamily="18" charset="0"/>
                <a:cs typeface="Arial" panose="020B0604020202020204" pitchFamily="34" charset="0"/>
              </a:rPr>
              <a:t>and b</a:t>
            </a:r>
            <a:r>
              <a:rPr lang="en-CA" sz="2400" kern="0" dirty="0">
                <a:effectLst/>
                <a:latin typeface="Arial" panose="020B0604020202020204" pitchFamily="34" charset="0"/>
                <a:ea typeface="Times New Roman" panose="02020603050405020304" pitchFamily="18" charset="0"/>
                <a:cs typeface="Arial" panose="020B0604020202020204" pitchFamily="34" charset="0"/>
              </a:rPr>
              <a:t>eginning to understand their roles and relationships </a:t>
            </a:r>
            <a:endParaRPr lang="en-CA"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This </a:t>
            </a:r>
            <a:r>
              <a:rPr lang="en-CA" sz="2400" kern="100" dirty="0">
                <a:latin typeface="Arial" panose="020B0604020202020204" pitchFamily="34" charset="0"/>
                <a:ea typeface="Times New Roman" panose="02020603050405020304" pitchFamily="18" charset="0"/>
                <a:cs typeface="Arial" panose="020B0604020202020204" pitchFamily="34" charset="0"/>
              </a:rPr>
              <a:t>i</a:t>
            </a:r>
            <a:r>
              <a:rPr lang="en-CA" sz="2400" kern="0" dirty="0">
                <a:effectLst/>
                <a:latin typeface="Arial" panose="020B0604020202020204" pitchFamily="34" charset="0"/>
                <a:ea typeface="Times New Roman" panose="02020603050405020304" pitchFamily="18" charset="0"/>
                <a:cs typeface="Arial" panose="020B0604020202020204" pitchFamily="34" charset="0"/>
              </a:rPr>
              <a:t>s inherently therapeutic </a:t>
            </a:r>
            <a:r>
              <a:rPr lang="en-CA" sz="2400" kern="100" dirty="0">
                <a:latin typeface="Arial" panose="020B0604020202020204" pitchFamily="34" charset="0"/>
                <a:ea typeface="Times New Roman" panose="02020603050405020304" pitchFamily="18" charset="0"/>
                <a:cs typeface="Arial" panose="020B0604020202020204" pitchFamily="34" charset="0"/>
              </a:rPr>
              <a:t>b</a:t>
            </a:r>
            <a:r>
              <a:rPr lang="en-CA" sz="2400" kern="0" dirty="0">
                <a:effectLst/>
                <a:latin typeface="Arial" panose="020B0604020202020204" pitchFamily="34" charset="0"/>
                <a:ea typeface="Times New Roman" panose="02020603050405020304" pitchFamily="18" charset="0"/>
                <a:cs typeface="Arial" panose="020B0604020202020204" pitchFamily="34" charset="0"/>
              </a:rPr>
              <a:t>ut is only a preparation for deeper healing work </a:t>
            </a:r>
            <a:r>
              <a:rPr lang="en-CA" sz="2400" kern="0" dirty="0">
                <a:latin typeface="Arial" panose="020B0604020202020204" pitchFamily="34" charset="0"/>
                <a:ea typeface="Times New Roman" panose="02020603050405020304" pitchFamily="18" charset="0"/>
                <a:cs typeface="Arial" panose="020B0604020202020204" pitchFamily="34" charset="0"/>
              </a:rPr>
              <a:t>which is done by techniques such as </a:t>
            </a:r>
            <a:r>
              <a:rPr lang="en-CA" sz="2400" kern="0" dirty="0">
                <a:effectLst/>
                <a:latin typeface="Arial" panose="020B0604020202020204" pitchFamily="34" charset="0"/>
                <a:ea typeface="Times New Roman" panose="02020603050405020304" pitchFamily="18" charset="0"/>
                <a:cs typeface="Arial" panose="020B0604020202020204" pitchFamily="34" charset="0"/>
              </a:rPr>
              <a:t> unburdening</a:t>
            </a:r>
            <a:endParaRPr lang="en-CA"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CA" sz="2400" kern="0" dirty="0">
                <a:latin typeface="Arial" panose="020B0604020202020204" pitchFamily="34" charset="0"/>
                <a:ea typeface="Aptos" panose="020B0004020202020204" pitchFamily="34" charset="0"/>
                <a:cs typeface="Arial" panose="020B0604020202020204" pitchFamily="34" charset="0"/>
              </a:rPr>
              <a:t>In the session we </a:t>
            </a:r>
            <a:r>
              <a:rPr lang="en-CA" sz="2400" kern="100" dirty="0">
                <a:latin typeface="Arial" panose="020B0604020202020204" pitchFamily="34" charset="0"/>
                <a:ea typeface="Aptos" panose="020B0004020202020204" pitchFamily="34" charset="0"/>
                <a:cs typeface="Arial" panose="020B0604020202020204" pitchFamily="34" charset="0"/>
              </a:rPr>
              <a:t>m</a:t>
            </a:r>
            <a:r>
              <a:rPr lang="en-CA" sz="2400" kern="0" dirty="0">
                <a:effectLst/>
                <a:latin typeface="Arial" panose="020B0604020202020204" pitchFamily="34" charset="0"/>
                <a:ea typeface="Times New Roman" panose="02020603050405020304" pitchFamily="18" charset="0"/>
                <a:cs typeface="Arial" panose="020B0604020202020204" pitchFamily="34" charset="0"/>
              </a:rPr>
              <a:t>oved slowly, avoided emotionally overwhelming Elaine and obtained permission from her parts before exploring deeper.</a:t>
            </a:r>
            <a:r>
              <a:rPr lang="en-CA" sz="2400" kern="0" dirty="0">
                <a:latin typeface="Arial" panose="020B0604020202020204" pitchFamily="34" charset="0"/>
                <a:ea typeface="Times New Roman" panose="02020603050405020304" pitchFamily="18" charset="0"/>
                <a:cs typeface="Times New Roman" panose="02020603050405020304" pitchFamily="18" charset="0"/>
              </a:rPr>
              <a:t> </a:t>
            </a:r>
          </a:p>
          <a:p>
            <a:pPr>
              <a:lnSpc>
                <a:spcPct val="107000"/>
              </a:lnSpc>
              <a:spcAft>
                <a:spcPts val="800"/>
              </a:spcAft>
            </a:pPr>
            <a:r>
              <a:rPr lang="en-CA" sz="2400" kern="0" dirty="0">
                <a:latin typeface="Arial" panose="020B0604020202020204" pitchFamily="34" charset="0"/>
                <a:ea typeface="Times New Roman" panose="02020603050405020304" pitchFamily="18" charset="0"/>
                <a:cs typeface="Times New Roman" panose="02020603050405020304" pitchFamily="18" charset="0"/>
              </a:rPr>
              <a:t>Future work for Elaine may include continuing to explore the parts already identified and deepening the Self’s relationships with them. This will likely involve the use of imagery and visual representations.</a:t>
            </a:r>
            <a:endParaRPr lang="en-CA" sz="20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a:t>
            </a:r>
            <a:endParaRPr lang="en-CA"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725656692"/>
      </p:ext>
    </p:extLst>
  </p:cSld>
  <p:clrMapOvr>
    <a:masterClrMapping/>
  </p:clrMapOvr>
</p:sld>
</file>

<file path=ppt/slides/slide3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11C74F-465E-C009-289A-A7989CF8C6EB}"/>
              </a:ext>
            </a:extLst>
          </p:cNvPr>
          <p:cNvSpPr txBox="1"/>
          <p:nvPr/>
        </p:nvSpPr>
        <p:spPr>
          <a:xfrm>
            <a:off x="92467" y="0"/>
            <a:ext cx="11979668" cy="2915157"/>
          </a:xfrm>
          <a:prstGeom prst="rect">
            <a:avLst/>
          </a:prstGeom>
          <a:noFill/>
        </p:spPr>
        <p:txBody>
          <a:bodyPr wrap="square">
            <a:spAutoFit/>
          </a:bodyPr>
          <a:lstStyle/>
          <a:p>
            <a:pPr>
              <a:lnSpc>
                <a:spcPct val="107000"/>
              </a:lnSpc>
              <a:spcAft>
                <a:spcPts val="800"/>
              </a:spcAft>
              <a:buNone/>
            </a:pPr>
            <a:r>
              <a:rPr lang="en-CA" sz="32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TAKEAWAY</a:t>
            </a:r>
          </a:p>
          <a:p>
            <a:pPr>
              <a:lnSpc>
                <a:spcPct val="107000"/>
              </a:lnSpc>
              <a:spcAft>
                <a:spcPts val="800"/>
              </a:spcAft>
              <a:buNone/>
            </a:pPr>
            <a:endParaRPr lang="en-CA" sz="3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 recent crisis in Elaine’s life activated a highly competent caretaker system</a:t>
            </a:r>
            <a:r>
              <a:rPr lang="en-CA" sz="2400" kern="0" dirty="0">
                <a:latin typeface="Arial" panose="020B0604020202020204" pitchFamily="34" charset="0"/>
                <a:ea typeface="Times New Roman" panose="02020603050405020304" pitchFamily="18" charset="0"/>
                <a:cs typeface="Times New Roman" panose="02020603050405020304" pitchFamily="18" charset="0"/>
              </a:rPr>
              <a:t>.</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2400" kern="0" dirty="0">
                <a:latin typeface="Arial" panose="020B0604020202020204" pitchFamily="34" charset="0"/>
                <a:ea typeface="Times New Roman" panose="02020603050405020304" pitchFamily="18" charset="0"/>
                <a:cs typeface="Times New Roman" panose="02020603050405020304" pitchFamily="18" charset="0"/>
              </a:rPr>
              <a:t>U</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nderneath this system </a:t>
            </a:r>
            <a:r>
              <a:rPr lang="en-CA" sz="2400" kern="0" dirty="0">
                <a:latin typeface="Arial" panose="020B0604020202020204" pitchFamily="34" charset="0"/>
                <a:ea typeface="Times New Roman" panose="02020603050405020304" pitchFamily="18" charset="0"/>
                <a:cs typeface="Times New Roman" panose="02020603050405020304" pitchFamily="18" charset="0"/>
              </a:rPr>
              <a:t>we found</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 long-standing “black sheep” exile shaped by family dynamics of non-acceptance. </a:t>
            </a:r>
            <a:r>
              <a:rPr lang="en-CA" sz="2400" kern="0" dirty="0">
                <a:latin typeface="Arial" panose="020B0604020202020204" pitchFamily="34" charset="0"/>
                <a:ea typeface="Times New Roman" panose="02020603050405020304" pitchFamily="18" charset="0"/>
                <a:cs typeface="Times New Roman" panose="02020603050405020304" pitchFamily="18" charset="0"/>
              </a:rPr>
              <a:t>Several</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managers work together to protect this vulnerable core.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65906431"/>
      </p:ext>
    </p:extLst>
  </p:cSld>
  <p:clrMapOvr>
    <a:masterClrMapping/>
  </p:clrMapOvr>
</p:sld>
</file>

<file path=ppt/slides/slide3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5A49E0-054C-C989-5921-ABBD87198275}"/>
              </a:ext>
            </a:extLst>
          </p:cNvPr>
          <p:cNvSpPr txBox="1"/>
          <p:nvPr/>
        </p:nvSpPr>
        <p:spPr>
          <a:xfrm>
            <a:off x="49658" y="102512"/>
            <a:ext cx="12092683" cy="6443752"/>
          </a:xfrm>
          <a:prstGeom prst="rect">
            <a:avLst/>
          </a:prstGeom>
          <a:noFill/>
        </p:spPr>
        <p:txBody>
          <a:bodyPr wrap="square">
            <a:spAutoFit/>
          </a:bodyPr>
          <a:lstStyle/>
          <a:p>
            <a:pPr>
              <a:lnSpc>
                <a:spcPct val="107000"/>
              </a:lnSpc>
              <a:spcAft>
                <a:spcPts val="800"/>
              </a:spcAft>
              <a:buNone/>
            </a:pPr>
            <a:r>
              <a:rPr lang="en-CA" sz="24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SUMMARY OF THE PARTS IDENTIFIED AND CUES TO WHEN THEY MAY ARISE</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1. Caretaker Manager</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Provides care, competence, control in crises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Takes charge in high-stakes situations (father’s illness)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Pride in effectiveness (“He wasn’t in pain when I was there”)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Strong sense of responsibility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Physical tension + focused attention </a:t>
            </a:r>
          </a:p>
          <a:p>
            <a:pPr lvl="0">
              <a:lnSpc>
                <a:spcPct val="107000"/>
              </a:lnSpc>
              <a:spcAft>
                <a:spcPts val="800"/>
              </a:spcAft>
              <a:buSzPts val="1000"/>
              <a:tabLst>
                <a:tab pos="457200" algn="l"/>
              </a:tabLst>
            </a:pP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2. External Critic Manager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Maintains standards by judging others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Anger toward siblings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Evaluates others as “not doing it right”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Moral or performance-based comparisons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48500010"/>
      </p:ext>
    </p:extLst>
  </p:cSld>
  <p:clrMapOvr>
    <a:masterClrMapping/>
  </p:clrMapOvr>
</p:sld>
</file>

<file path=ppt/slides/slide3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13C30A-9770-E7E7-8AD8-20F1FD10829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9262813-7A52-BB34-1A21-20DF9DAD876B}"/>
              </a:ext>
            </a:extLst>
          </p:cNvPr>
          <p:cNvSpPr txBox="1"/>
          <p:nvPr/>
        </p:nvSpPr>
        <p:spPr>
          <a:xfrm>
            <a:off x="49658" y="618483"/>
            <a:ext cx="12092683" cy="5448223"/>
          </a:xfrm>
          <a:prstGeom prst="rect">
            <a:avLst/>
          </a:prstGeom>
          <a:noFill/>
        </p:spPr>
        <p:txBody>
          <a:bodyPr wrap="square">
            <a:spAutoFit/>
          </a:bodyPr>
          <a:lstStyle/>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3. Perfectionistic Manager</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Prevents failure / protects from shame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 need to get this right”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High internal standards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Intolerance of mistakes </a:t>
            </a:r>
          </a:p>
          <a:p>
            <a:pPr marL="342900" lvl="0" indent="-342900">
              <a:lnSpc>
                <a:spcPct val="107000"/>
              </a:lnSpc>
              <a:spcAft>
                <a:spcPts val="800"/>
              </a:spcAft>
              <a:buSzPts val="1000"/>
              <a:buFont typeface="Symbol" panose="05050102010706020507" pitchFamily="18" charset="2"/>
              <a:buChar char=""/>
              <a:tabLst>
                <a:tab pos="457200" algn="l"/>
              </a:tabLst>
            </a:pP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4. Intellectualizing / Rational Manager</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Creates safety through logic and explanation</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Explaining hospice repeatedly to siblings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Belief: “If I explain well enough, I’ll be accepted”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Moves away from emotion into cognition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F268F044-9794-53A0-FB4D-96681D83155C}"/>
              </a:ext>
            </a:extLst>
          </p:cNvPr>
          <p:cNvSpPr txBox="1"/>
          <p:nvPr/>
        </p:nvSpPr>
        <p:spPr>
          <a:xfrm>
            <a:off x="335623" y="0"/>
            <a:ext cx="11993366" cy="470578"/>
          </a:xfrm>
          <a:prstGeom prst="rect">
            <a:avLst/>
          </a:prstGeom>
          <a:noFill/>
        </p:spPr>
        <p:txBody>
          <a:bodyPr wrap="square">
            <a:spAutoFit/>
          </a:bodyPr>
          <a:lstStyle/>
          <a:p>
            <a:pPr>
              <a:lnSpc>
                <a:spcPct val="107000"/>
              </a:lnSpc>
              <a:spcAft>
                <a:spcPts val="800"/>
              </a:spcAft>
              <a:buNone/>
            </a:pPr>
            <a:r>
              <a:rPr lang="en-CA" sz="24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SUMMARY OF THE PARTS IDENTIFIED AND CUES TO WHEN THEY MAY ARISE</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63458429"/>
      </p:ext>
    </p:extLst>
  </p:cSld>
  <p:clrMapOvr>
    <a:masterClrMapping/>
  </p:clrMapOvr>
</p:sld>
</file>

<file path=ppt/slides/slide3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7F550E-F488-10F4-07FA-2A09E85E3164}"/>
              </a:ext>
            </a:extLst>
          </p:cNvPr>
          <p:cNvSpPr txBox="1"/>
          <p:nvPr/>
        </p:nvSpPr>
        <p:spPr>
          <a:xfrm>
            <a:off x="195209" y="563792"/>
            <a:ext cx="12010490" cy="4950458"/>
          </a:xfrm>
          <a:prstGeom prst="rect">
            <a:avLst/>
          </a:prstGeom>
          <a:noFill/>
        </p:spPr>
        <p:txBody>
          <a:bodyPr wrap="square">
            <a:spAutoFit/>
          </a:bodyPr>
          <a:lstStyle/>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5. Hypervigilant Manager</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Scans for threat and pushes engagement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Eager to “do the work”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Urgency, readiness, activation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Difficulty slowing down</a:t>
            </a:r>
          </a:p>
          <a:p>
            <a:pPr lvl="0">
              <a:lnSpc>
                <a:spcPct val="107000"/>
              </a:lnSpc>
              <a:spcAft>
                <a:spcPts val="800"/>
              </a:spcAft>
              <a:buSzPts val="1000"/>
              <a:tabLst>
                <a:tab pos="457200" algn="l"/>
              </a:tabLst>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6. People-Pleasing Manager</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Seeks approval and belonging</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Desire to be accepted by family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Efforts to align with others’ expectations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0B80D6B-C49A-3F67-A545-5B6EFFE74AE8}"/>
              </a:ext>
            </a:extLst>
          </p:cNvPr>
          <p:cNvSpPr txBox="1"/>
          <p:nvPr/>
        </p:nvSpPr>
        <p:spPr>
          <a:xfrm>
            <a:off x="195209" y="0"/>
            <a:ext cx="11876926" cy="470578"/>
          </a:xfrm>
          <a:prstGeom prst="rect">
            <a:avLst/>
          </a:prstGeom>
          <a:noFill/>
        </p:spPr>
        <p:txBody>
          <a:bodyPr wrap="square">
            <a:spAutoFit/>
          </a:bodyPr>
          <a:lstStyle/>
          <a:p>
            <a:pPr>
              <a:lnSpc>
                <a:spcPct val="107000"/>
              </a:lnSpc>
              <a:spcAft>
                <a:spcPts val="800"/>
              </a:spcAft>
              <a:buNone/>
            </a:pPr>
            <a:r>
              <a:rPr lang="en-CA" sz="24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SUMMARY OF THE PARTS IDENTIFIED AND CUES TO WHEN THEY MAY ARISE</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65260728"/>
      </p:ext>
    </p:extLst>
  </p:cSld>
  <p:clrMapOvr>
    <a:masterClrMapping/>
  </p:clrMapOvr>
</p:sld>
</file>

<file path=ppt/slides/slide3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DB7AD9-48BB-BF8A-8D4C-5071B2EB28A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CAAED62-4807-360C-B125-A4DFB917817A}"/>
              </a:ext>
            </a:extLst>
          </p:cNvPr>
          <p:cNvSpPr txBox="1"/>
          <p:nvPr/>
        </p:nvSpPr>
        <p:spPr>
          <a:xfrm>
            <a:off x="90755" y="676806"/>
            <a:ext cx="12010490" cy="5851474"/>
          </a:xfrm>
          <a:prstGeom prst="rect">
            <a:avLst/>
          </a:prstGeom>
          <a:noFill/>
        </p:spPr>
        <p:txBody>
          <a:bodyPr wrap="square">
            <a:spAutoFit/>
          </a:bodyPr>
          <a:lstStyle/>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7. Black Sheep Exile</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Carries core wound of not belonging</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“Outsider,” “not accepted,” “different”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Family narrative of being the black sheep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Sensitivity + giftedness paired with rejection</a:t>
            </a:r>
          </a:p>
          <a:p>
            <a:pPr lvl="0">
              <a:lnSpc>
                <a:spcPct val="107000"/>
              </a:lnSpc>
              <a:spcAft>
                <a:spcPts val="800"/>
              </a:spcAft>
              <a:buSzPts val="1000"/>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8. Despair Part (Exile or Secondary Reaction)</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Function: Holds hopelessness when efforts fail</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Cues:</a:t>
            </a:r>
            <a:r>
              <a:rPr lang="en-CA" sz="2400" kern="100" dirty="0">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“It’s never going to happen”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Collapse after repeated rejection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Emotional heaviness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865F3F6-77F0-B535-1731-F557794DDFD2}"/>
              </a:ext>
            </a:extLst>
          </p:cNvPr>
          <p:cNvSpPr txBox="1"/>
          <p:nvPr/>
        </p:nvSpPr>
        <p:spPr>
          <a:xfrm>
            <a:off x="267128" y="4714"/>
            <a:ext cx="12192000" cy="470578"/>
          </a:xfrm>
          <a:prstGeom prst="rect">
            <a:avLst/>
          </a:prstGeom>
          <a:noFill/>
        </p:spPr>
        <p:txBody>
          <a:bodyPr wrap="square">
            <a:spAutoFit/>
          </a:bodyPr>
          <a:lstStyle/>
          <a:p>
            <a:pPr>
              <a:lnSpc>
                <a:spcPct val="107000"/>
              </a:lnSpc>
              <a:spcAft>
                <a:spcPts val="800"/>
              </a:spcAft>
              <a:buNone/>
            </a:pPr>
            <a:r>
              <a:rPr lang="en-CA" sz="24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SUMMARY OF THE PARTS IDENTIFIED AND CUES TO WHEN THEY MAY ARISE</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79867130"/>
      </p:ext>
    </p:extLst>
  </p:cSld>
  <p:clrMapOvr>
    <a:masterClrMapping/>
  </p:clrMapOvr>
</p:sld>
</file>

<file path=ppt/slides/slide3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84F8C-DE4E-A188-6CE4-B88D5C6E91E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614C5CC-A119-3284-59FC-A038FC9C8FDA}"/>
              </a:ext>
            </a:extLst>
          </p:cNvPr>
          <p:cNvSpPr txBox="1"/>
          <p:nvPr/>
        </p:nvSpPr>
        <p:spPr>
          <a:xfrm>
            <a:off x="90755" y="91180"/>
            <a:ext cx="12010490" cy="5218480"/>
          </a:xfrm>
          <a:prstGeom prst="rect">
            <a:avLst/>
          </a:prstGeom>
          <a:noFill/>
        </p:spPr>
        <p:txBody>
          <a:bodyPr wrap="square">
            <a:spAutoFit/>
          </a:bodyPr>
          <a:lstStyle/>
          <a:p>
            <a:pPr>
              <a:lnSpc>
                <a:spcPct val="107000"/>
              </a:lnSpc>
              <a:spcAft>
                <a:spcPts val="800"/>
              </a:spcAft>
              <a:buNone/>
            </a:pPr>
            <a:r>
              <a:rPr lang="en-CA" sz="36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TAKEAWAYS</a:t>
            </a:r>
            <a:r>
              <a:rPr lang="en-CA" sz="28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p>
          <a:p>
            <a:pPr>
              <a:lnSpc>
                <a:spcPct val="107000"/>
              </a:lnSpc>
              <a:spcAft>
                <a:spcPts val="800"/>
              </a:spcAft>
              <a:buNone/>
            </a:pPr>
            <a:endPar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800" kern="0" dirty="0">
                <a:effectLst/>
                <a:latin typeface="Arial" panose="020B0604020202020204" pitchFamily="34" charset="0"/>
                <a:ea typeface="Times New Roman" panose="02020603050405020304" pitchFamily="18" charset="0"/>
                <a:cs typeface="Times New Roman" panose="02020603050405020304" pitchFamily="18" charset="0"/>
              </a:rPr>
              <a:t>Managers are not the problem—they are trying to help </a:t>
            </a:r>
            <a:endParaRPr lang="en-CA"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800" kern="0" dirty="0">
                <a:effectLst/>
                <a:latin typeface="Arial" panose="020B0604020202020204" pitchFamily="34" charset="0"/>
                <a:ea typeface="Times New Roman" panose="02020603050405020304" pitchFamily="18" charset="0"/>
                <a:cs typeface="Times New Roman" panose="02020603050405020304" pitchFamily="18" charset="0"/>
              </a:rPr>
              <a:t>Multiple managers often work in alliances </a:t>
            </a:r>
            <a:endParaRPr lang="en-CA"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800" kern="0" dirty="0">
                <a:effectLst/>
                <a:latin typeface="Arial" panose="020B0604020202020204" pitchFamily="34" charset="0"/>
                <a:ea typeface="Times New Roman" panose="02020603050405020304" pitchFamily="18" charset="0"/>
                <a:cs typeface="Times New Roman" panose="02020603050405020304" pitchFamily="18" charset="0"/>
              </a:rPr>
              <a:t>Managers are usually protecting exiles carrying pain </a:t>
            </a:r>
            <a:endParaRPr lang="en-CA"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800" kern="0" dirty="0">
                <a:effectLst/>
                <a:latin typeface="Arial" panose="020B0604020202020204" pitchFamily="34" charset="0"/>
                <a:ea typeface="Times New Roman" panose="02020603050405020304" pitchFamily="18" charset="0"/>
                <a:cs typeface="Times New Roman" panose="02020603050405020304" pitchFamily="18" charset="0"/>
              </a:rPr>
              <a:t>Early work focuses on identifying and appreciating parts </a:t>
            </a:r>
            <a:endParaRPr lang="en-CA"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800" kern="0" dirty="0">
                <a:effectLst/>
                <a:latin typeface="Arial" panose="020B0604020202020204" pitchFamily="34" charset="0"/>
                <a:ea typeface="Times New Roman" panose="02020603050405020304" pitchFamily="18" charset="0"/>
                <a:cs typeface="Times New Roman" panose="02020603050405020304" pitchFamily="18" charset="0"/>
              </a:rPr>
              <a:t>Healing comes later through unburdening</a:t>
            </a:r>
            <a:r>
              <a:rPr lang="en-CA" sz="2800" kern="0" dirty="0">
                <a:latin typeface="Arial" panose="020B0604020202020204" pitchFamily="34" charset="0"/>
                <a:ea typeface="Times New Roman" panose="02020603050405020304" pitchFamily="18" charset="0"/>
                <a:cs typeface="Times New Roman" panose="02020603050405020304" pitchFamily="18" charset="0"/>
              </a:rPr>
              <a:t>.</a:t>
            </a:r>
            <a:r>
              <a:rPr lang="en-CA" sz="2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6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44879961"/>
      </p:ext>
    </p:extLst>
  </p:cSld>
  <p:clrMapOvr>
    <a:masterClrMapping/>
  </p:clrMapOvr>
</p:sld>
</file>

<file path=ppt/slides/slide3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3B4B6C-3775-E719-976A-D55328E15F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249" y="1017356"/>
            <a:ext cx="3930650" cy="2920322"/>
          </a:xfrm>
          <a:prstGeom prst="rect">
            <a:avLst/>
          </a:prstGeom>
        </p:spPr>
      </p:pic>
      <p:pic>
        <p:nvPicPr>
          <p:cNvPr id="5" name="Picture 4">
            <a:extLst>
              <a:ext uri="{FF2B5EF4-FFF2-40B4-BE49-F238E27FC236}">
                <a16:creationId xmlns:a16="http://schemas.microsoft.com/office/drawing/2014/main" id="{67EBFEBF-8245-B725-C2A4-883A63A555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1038" y="1017356"/>
            <a:ext cx="3930650" cy="2920322"/>
          </a:xfrm>
          <a:prstGeom prst="rect">
            <a:avLst/>
          </a:prstGeom>
        </p:spPr>
      </p:pic>
      <p:pic>
        <p:nvPicPr>
          <p:cNvPr id="7" name="Picture 6">
            <a:extLst>
              <a:ext uri="{FF2B5EF4-FFF2-40B4-BE49-F238E27FC236}">
                <a16:creationId xmlns:a16="http://schemas.microsoft.com/office/drawing/2014/main" id="{152C410B-7A07-6466-26EA-7C7F7968C5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19249" y="3937678"/>
            <a:ext cx="3930650" cy="2920322"/>
          </a:xfrm>
          <a:prstGeom prst="rect">
            <a:avLst/>
          </a:prstGeom>
        </p:spPr>
      </p:pic>
      <p:pic>
        <p:nvPicPr>
          <p:cNvPr id="9" name="Picture 8">
            <a:extLst>
              <a:ext uri="{FF2B5EF4-FFF2-40B4-BE49-F238E27FC236}">
                <a16:creationId xmlns:a16="http://schemas.microsoft.com/office/drawing/2014/main" id="{2D015EF9-1F6A-4E8A-100C-F1E29AEFA1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31038" y="3937678"/>
            <a:ext cx="3930650" cy="2920322"/>
          </a:xfrm>
          <a:prstGeom prst="rect">
            <a:avLst/>
          </a:prstGeom>
        </p:spPr>
      </p:pic>
      <p:sp>
        <p:nvSpPr>
          <p:cNvPr id="11" name="TextBox 10">
            <a:extLst>
              <a:ext uri="{FF2B5EF4-FFF2-40B4-BE49-F238E27FC236}">
                <a16:creationId xmlns:a16="http://schemas.microsoft.com/office/drawing/2014/main" id="{B95A2A50-F2FD-64EE-62C8-46F96F2BE9CF}"/>
              </a:ext>
            </a:extLst>
          </p:cNvPr>
          <p:cNvSpPr txBox="1"/>
          <p:nvPr/>
        </p:nvSpPr>
        <p:spPr>
          <a:xfrm>
            <a:off x="293335" y="151337"/>
            <a:ext cx="11532220" cy="407547"/>
          </a:xfrm>
          <a:prstGeom prst="rect">
            <a:avLst/>
          </a:prstGeom>
          <a:noFill/>
        </p:spPr>
        <p:txBody>
          <a:bodyPr wrap="square">
            <a:spAutoFit/>
          </a:bodyPr>
          <a:lstStyle/>
          <a:p>
            <a:pPr lvl="0">
              <a:lnSpc>
                <a:spcPct val="107000"/>
              </a:lnSpc>
              <a:spcAft>
                <a:spcPts val="800"/>
              </a:spcAft>
              <a:buSzPts val="1000"/>
              <a:tabLst>
                <a:tab pos="457200" algn="l"/>
              </a:tabLst>
            </a:pPr>
            <a:r>
              <a:rPr lang="en-CA" sz="20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POSSIBLE IMAGES FOR PARTS: CARETAKER, CRITIC, PERFECTIONIST, INTELLECTUALIZER </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15F304F0-F369-FE97-04FF-098E52D2161F}"/>
              </a:ext>
            </a:extLst>
          </p:cNvPr>
          <p:cNvSpPr txBox="1"/>
          <p:nvPr/>
        </p:nvSpPr>
        <p:spPr>
          <a:xfrm>
            <a:off x="1619249" y="1017356"/>
            <a:ext cx="6097712" cy="369332"/>
          </a:xfrm>
          <a:prstGeom prst="rect">
            <a:avLst/>
          </a:prstGeom>
          <a:noFill/>
        </p:spPr>
        <p:txBody>
          <a:bodyPr wrap="square">
            <a:spAutoFit/>
          </a:bodyPr>
          <a:lstStyle/>
          <a:p>
            <a:r>
              <a:rPr lang="en-CA" sz="18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CARETAKER</a:t>
            </a:r>
            <a:endParaRPr lang="en-CA" dirty="0"/>
          </a:p>
        </p:txBody>
      </p:sp>
      <p:sp>
        <p:nvSpPr>
          <p:cNvPr id="8" name="TextBox 7">
            <a:extLst>
              <a:ext uri="{FF2B5EF4-FFF2-40B4-BE49-F238E27FC236}">
                <a16:creationId xmlns:a16="http://schemas.microsoft.com/office/drawing/2014/main" id="{FD6E2591-2951-EC99-4220-4880415DF3F8}"/>
              </a:ext>
            </a:extLst>
          </p:cNvPr>
          <p:cNvSpPr txBox="1"/>
          <p:nvPr/>
        </p:nvSpPr>
        <p:spPr>
          <a:xfrm>
            <a:off x="7240712" y="3294540"/>
            <a:ext cx="1358757" cy="369332"/>
          </a:xfrm>
          <a:prstGeom prst="rect">
            <a:avLst/>
          </a:prstGeom>
          <a:noFill/>
        </p:spPr>
        <p:txBody>
          <a:bodyPr wrap="square">
            <a:spAutoFit/>
          </a:bodyPr>
          <a:lstStyle/>
          <a:p>
            <a:r>
              <a:rPr lang="en-CA" sz="1800" kern="0" dirty="0">
                <a:latin typeface="Arial" panose="020B0604020202020204" pitchFamily="34" charset="0"/>
                <a:ea typeface="Aptos" panose="020B0004020202020204" pitchFamily="34" charset="0"/>
                <a:cs typeface="Times New Roman" panose="02020603050405020304" pitchFamily="18" charset="0"/>
              </a:rPr>
              <a:t>CRITIC</a:t>
            </a:r>
            <a:endParaRPr lang="en-CA" dirty="0"/>
          </a:p>
        </p:txBody>
      </p:sp>
      <p:sp>
        <p:nvSpPr>
          <p:cNvPr id="12" name="TextBox 11">
            <a:extLst>
              <a:ext uri="{FF2B5EF4-FFF2-40B4-BE49-F238E27FC236}">
                <a16:creationId xmlns:a16="http://schemas.microsoft.com/office/drawing/2014/main" id="{C90CFCEF-46A8-A446-73CC-B24E272A0180}"/>
              </a:ext>
            </a:extLst>
          </p:cNvPr>
          <p:cNvSpPr txBox="1"/>
          <p:nvPr/>
        </p:nvSpPr>
        <p:spPr>
          <a:xfrm>
            <a:off x="3377629" y="4026817"/>
            <a:ext cx="2172270" cy="369332"/>
          </a:xfrm>
          <a:prstGeom prst="rect">
            <a:avLst/>
          </a:prstGeom>
          <a:noFill/>
        </p:spPr>
        <p:txBody>
          <a:bodyPr wrap="square">
            <a:spAutoFit/>
          </a:bodyPr>
          <a:lstStyle/>
          <a:p>
            <a:r>
              <a:rPr lang="en-CA" sz="18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PERFECTIONIST</a:t>
            </a:r>
            <a:endParaRPr lang="en-CA" dirty="0"/>
          </a:p>
        </p:txBody>
      </p:sp>
      <p:sp>
        <p:nvSpPr>
          <p:cNvPr id="14" name="TextBox 13">
            <a:extLst>
              <a:ext uri="{FF2B5EF4-FFF2-40B4-BE49-F238E27FC236}">
                <a16:creationId xmlns:a16="http://schemas.microsoft.com/office/drawing/2014/main" id="{C4588EFE-8CDE-8BDE-3EFA-5FE735FEDD77}"/>
              </a:ext>
            </a:extLst>
          </p:cNvPr>
          <p:cNvSpPr txBox="1"/>
          <p:nvPr/>
        </p:nvSpPr>
        <p:spPr>
          <a:xfrm>
            <a:off x="8227031" y="3889915"/>
            <a:ext cx="3598524" cy="369332"/>
          </a:xfrm>
          <a:prstGeom prst="rect">
            <a:avLst/>
          </a:prstGeom>
          <a:noFill/>
        </p:spPr>
        <p:txBody>
          <a:bodyPr wrap="square">
            <a:spAutoFit/>
          </a:bodyPr>
          <a:lstStyle/>
          <a:p>
            <a:r>
              <a:rPr lang="en-CA" sz="18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 INTELLECTUALIZER </a:t>
            </a:r>
            <a:endParaRPr lang="en-CA" dirty="0"/>
          </a:p>
        </p:txBody>
      </p:sp>
    </p:spTree>
    <p:extLst>
      <p:ext uri="{BB962C8B-B14F-4D97-AF65-F5344CB8AC3E}">
        <p14:creationId xmlns:p14="http://schemas.microsoft.com/office/powerpoint/2010/main" val="1711847112"/>
      </p:ext>
    </p:extLst>
  </p:cSld>
  <p:clrMapOvr>
    <a:masterClrMapping/>
  </p:clrMapOvr>
</p:sld>
</file>

<file path=ppt/slides/slide3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BA1EAFA-5E92-8C0E-4AB2-F3BD5F65A1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8075" y="682625"/>
            <a:ext cx="4267200" cy="3003550"/>
          </a:xfrm>
          <a:prstGeom prst="rect">
            <a:avLst/>
          </a:prstGeom>
        </p:spPr>
      </p:pic>
      <p:pic>
        <p:nvPicPr>
          <p:cNvPr id="5" name="Picture 4">
            <a:extLst>
              <a:ext uri="{FF2B5EF4-FFF2-40B4-BE49-F238E27FC236}">
                <a16:creationId xmlns:a16="http://schemas.microsoft.com/office/drawing/2014/main" id="{7D591851-D221-8EEF-548A-2C93D224B1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727" y="708027"/>
            <a:ext cx="4262437" cy="2990849"/>
          </a:xfrm>
          <a:prstGeom prst="rect">
            <a:avLst/>
          </a:prstGeom>
        </p:spPr>
      </p:pic>
      <p:pic>
        <p:nvPicPr>
          <p:cNvPr id="7" name="Picture 6">
            <a:extLst>
              <a:ext uri="{FF2B5EF4-FFF2-40B4-BE49-F238E27FC236}">
                <a16:creationId xmlns:a16="http://schemas.microsoft.com/office/drawing/2014/main" id="{68D20243-A9C9-3A70-A44D-8DD756E437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8075" y="3698876"/>
            <a:ext cx="4262438" cy="2990849"/>
          </a:xfrm>
          <a:prstGeom prst="rect">
            <a:avLst/>
          </a:prstGeom>
        </p:spPr>
      </p:pic>
      <p:pic>
        <p:nvPicPr>
          <p:cNvPr id="9" name="Picture 8">
            <a:extLst>
              <a:ext uri="{FF2B5EF4-FFF2-40B4-BE49-F238E27FC236}">
                <a16:creationId xmlns:a16="http://schemas.microsoft.com/office/drawing/2014/main" id="{91DC82BC-89BD-3C15-69DD-F1B362C2BF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21489" y="3686175"/>
            <a:ext cx="4262436" cy="3003550"/>
          </a:xfrm>
          <a:prstGeom prst="rect">
            <a:avLst/>
          </a:prstGeom>
        </p:spPr>
      </p:pic>
      <p:sp>
        <p:nvSpPr>
          <p:cNvPr id="13" name="TextBox 12">
            <a:extLst>
              <a:ext uri="{FF2B5EF4-FFF2-40B4-BE49-F238E27FC236}">
                <a16:creationId xmlns:a16="http://schemas.microsoft.com/office/drawing/2014/main" id="{B6A8D877-A005-E19E-FE76-7B788720831B}"/>
              </a:ext>
            </a:extLst>
          </p:cNvPr>
          <p:cNvSpPr txBox="1"/>
          <p:nvPr/>
        </p:nvSpPr>
        <p:spPr>
          <a:xfrm>
            <a:off x="339047" y="168275"/>
            <a:ext cx="11948845" cy="400110"/>
          </a:xfrm>
          <a:prstGeom prst="rect">
            <a:avLst/>
          </a:prstGeom>
          <a:noFill/>
        </p:spPr>
        <p:txBody>
          <a:bodyPr wrap="square">
            <a:spAutoFit/>
          </a:bodyPr>
          <a:lstStyle/>
          <a:p>
            <a:r>
              <a:rPr lang="en-CA" sz="20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POSSIBLE IMAGES FOR PARTS: HYPERVIGILANT, PEOPLE PLEASER, BLACKSHEEP, DESPAIR </a:t>
            </a:r>
            <a:endParaRPr lang="en-CA" sz="2000" dirty="0"/>
          </a:p>
        </p:txBody>
      </p:sp>
      <p:sp>
        <p:nvSpPr>
          <p:cNvPr id="4" name="TextBox 3">
            <a:extLst>
              <a:ext uri="{FF2B5EF4-FFF2-40B4-BE49-F238E27FC236}">
                <a16:creationId xmlns:a16="http://schemas.microsoft.com/office/drawing/2014/main" id="{891B80ED-67FF-0B67-F5DB-ED3B736AF064}"/>
              </a:ext>
            </a:extLst>
          </p:cNvPr>
          <p:cNvSpPr txBox="1"/>
          <p:nvPr/>
        </p:nvSpPr>
        <p:spPr>
          <a:xfrm>
            <a:off x="1253447" y="708027"/>
            <a:ext cx="2537717" cy="369332"/>
          </a:xfrm>
          <a:prstGeom prst="rect">
            <a:avLst/>
          </a:prstGeom>
          <a:noFill/>
        </p:spPr>
        <p:txBody>
          <a:bodyPr wrap="square">
            <a:spAutoFit/>
          </a:bodyPr>
          <a:lstStyle/>
          <a:p>
            <a:r>
              <a:rPr lang="en-CA" sz="1800" kern="0" dirty="0">
                <a:latin typeface="Arial" panose="020B0604020202020204" pitchFamily="34" charset="0"/>
                <a:ea typeface="Aptos" panose="020B0004020202020204" pitchFamily="34" charset="0"/>
                <a:cs typeface="Times New Roman" panose="02020603050405020304" pitchFamily="18" charset="0"/>
              </a:rPr>
              <a:t>HYPERVIGILANT, </a:t>
            </a:r>
            <a:endParaRPr lang="en-CA" dirty="0"/>
          </a:p>
        </p:txBody>
      </p:sp>
      <p:sp>
        <p:nvSpPr>
          <p:cNvPr id="8" name="TextBox 7">
            <a:extLst>
              <a:ext uri="{FF2B5EF4-FFF2-40B4-BE49-F238E27FC236}">
                <a16:creationId xmlns:a16="http://schemas.microsoft.com/office/drawing/2014/main" id="{57EC6C09-EFFB-5C69-2F8F-8833E8F927B2}"/>
              </a:ext>
            </a:extLst>
          </p:cNvPr>
          <p:cNvSpPr txBox="1"/>
          <p:nvPr/>
        </p:nvSpPr>
        <p:spPr>
          <a:xfrm>
            <a:off x="8661114" y="3059668"/>
            <a:ext cx="2279029" cy="369332"/>
          </a:xfrm>
          <a:prstGeom prst="rect">
            <a:avLst/>
          </a:prstGeom>
          <a:noFill/>
        </p:spPr>
        <p:txBody>
          <a:bodyPr wrap="square">
            <a:spAutoFit/>
          </a:bodyPr>
          <a:lstStyle/>
          <a:p>
            <a:r>
              <a:rPr lang="en-CA" sz="1800" kern="0" dirty="0">
                <a:latin typeface="Arial" panose="020B0604020202020204" pitchFamily="34" charset="0"/>
                <a:ea typeface="Aptos" panose="020B0004020202020204" pitchFamily="34" charset="0"/>
                <a:cs typeface="Times New Roman" panose="02020603050405020304" pitchFamily="18" charset="0"/>
              </a:rPr>
              <a:t>PEOPLE PLEASER</a:t>
            </a:r>
            <a:endParaRPr lang="en-CA" dirty="0"/>
          </a:p>
        </p:txBody>
      </p:sp>
      <p:sp>
        <p:nvSpPr>
          <p:cNvPr id="11" name="TextBox 10">
            <a:extLst>
              <a:ext uri="{FF2B5EF4-FFF2-40B4-BE49-F238E27FC236}">
                <a16:creationId xmlns:a16="http://schemas.microsoft.com/office/drawing/2014/main" id="{7516C1E4-9963-D9BE-141C-EC86CD3231A1}"/>
              </a:ext>
            </a:extLst>
          </p:cNvPr>
          <p:cNvSpPr txBox="1"/>
          <p:nvPr/>
        </p:nvSpPr>
        <p:spPr>
          <a:xfrm>
            <a:off x="1356188" y="3825817"/>
            <a:ext cx="1818527" cy="369332"/>
          </a:xfrm>
          <a:prstGeom prst="rect">
            <a:avLst/>
          </a:prstGeom>
          <a:noFill/>
        </p:spPr>
        <p:txBody>
          <a:bodyPr wrap="square">
            <a:spAutoFit/>
          </a:bodyPr>
          <a:lstStyle/>
          <a:p>
            <a:r>
              <a:rPr lang="en-CA" sz="18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BLACKSHEEP </a:t>
            </a:r>
            <a:endParaRPr lang="en-CA" dirty="0"/>
          </a:p>
        </p:txBody>
      </p:sp>
      <p:sp>
        <p:nvSpPr>
          <p:cNvPr id="14" name="TextBox 13">
            <a:extLst>
              <a:ext uri="{FF2B5EF4-FFF2-40B4-BE49-F238E27FC236}">
                <a16:creationId xmlns:a16="http://schemas.microsoft.com/office/drawing/2014/main" id="{C744AA99-6D8E-D959-1C9A-6D56E60CC571}"/>
              </a:ext>
            </a:extLst>
          </p:cNvPr>
          <p:cNvSpPr txBox="1"/>
          <p:nvPr/>
        </p:nvSpPr>
        <p:spPr>
          <a:xfrm>
            <a:off x="6816727" y="3771385"/>
            <a:ext cx="6143946" cy="369332"/>
          </a:xfrm>
          <a:prstGeom prst="rect">
            <a:avLst/>
          </a:prstGeom>
          <a:noFill/>
        </p:spPr>
        <p:txBody>
          <a:bodyPr wrap="square">
            <a:spAutoFit/>
          </a:bodyPr>
          <a:lstStyle/>
          <a:p>
            <a:r>
              <a:rPr lang="en-CA" sz="18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DESPAIR</a:t>
            </a:r>
            <a:endParaRPr lang="en-CA" dirty="0"/>
          </a:p>
        </p:txBody>
      </p:sp>
    </p:spTree>
    <p:extLst>
      <p:ext uri="{BB962C8B-B14F-4D97-AF65-F5344CB8AC3E}">
        <p14:creationId xmlns:p14="http://schemas.microsoft.com/office/powerpoint/2010/main" val="3780897091"/>
      </p:ext>
    </p:extLst>
  </p:cSld>
  <p:clrMapOvr>
    <a:masterClrMapping/>
  </p:clrMapOvr>
</p:sld>
</file>

<file path=ppt/slides/slide3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B3428-2875-29DA-E2CF-CA891BF7340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1391B60-649B-2656-082E-4CD6EC2908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528853532"/>
      </p:ext>
    </p:extLst>
  </p:cSld>
  <p:clrMapOvr>
    <a:masterClrMapping/>
  </p:clrMapOvr>
</p:sld>
</file>

<file path=ppt/slides/slide3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875F0-1D92-BA9B-3CD2-008326FF8D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15581C-76C0-860B-AD96-BA562CE42658}"/>
              </a:ext>
            </a:extLst>
          </p:cNvPr>
          <p:cNvSpPr>
            <a:spLocks noGrp="1"/>
          </p:cNvSpPr>
          <p:nvPr>
            <p:ph type="ctrTitle" idx="4294967295"/>
          </p:nvPr>
        </p:nvSpPr>
        <p:spPr>
          <a:xfrm>
            <a:off x="0" y="2128838"/>
            <a:ext cx="7747000" cy="1738312"/>
          </a:xfrm>
        </p:spPr>
        <p:txBody>
          <a:bodyPr>
            <a:normAutofit/>
          </a:bodyPr>
          <a:lstStyle/>
          <a:p>
            <a:r>
              <a:rPr lang="en-CA" sz="8000" dirty="0">
                <a:solidFill>
                  <a:schemeClr val="bg1"/>
                </a:solidFill>
              </a:rPr>
              <a:t>End of week 25</a:t>
            </a:r>
          </a:p>
        </p:txBody>
      </p:sp>
    </p:spTree>
    <p:extLst>
      <p:ext uri="{BB962C8B-B14F-4D97-AF65-F5344CB8AC3E}">
        <p14:creationId xmlns:p14="http://schemas.microsoft.com/office/powerpoint/2010/main" val="1235781154"/>
      </p:ext>
    </p:extLst>
  </p:cSld>
  <p:clrMapOvr>
    <a:masterClrMapping/>
  </p:clrMapOvr>
</p:sld>
</file>

<file path=ppt/slides/slide3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416B1-EC33-4C45-FE60-74ED526C07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5BEF03-9D56-BE4A-01C9-4678C6C63397}"/>
              </a:ext>
            </a:extLst>
          </p:cNvPr>
          <p:cNvSpPr>
            <a:spLocks noGrp="1"/>
          </p:cNvSpPr>
          <p:nvPr>
            <p:ph type="ctrTitle" idx="4294967295"/>
          </p:nvPr>
        </p:nvSpPr>
        <p:spPr>
          <a:xfrm>
            <a:off x="0" y="1944688"/>
            <a:ext cx="10920413" cy="1738312"/>
          </a:xfrm>
        </p:spPr>
        <p:txBody>
          <a:bodyPr>
            <a:normAutofit/>
          </a:bodyPr>
          <a:lstStyle/>
          <a:p>
            <a:pPr algn="ctr"/>
            <a:r>
              <a:rPr lang="en-CA" sz="5400" dirty="0">
                <a:solidFill>
                  <a:schemeClr val="bg1"/>
                </a:solidFill>
              </a:rPr>
              <a:t>Beginning of week 26</a:t>
            </a:r>
            <a:br>
              <a:rPr lang="en-CA" sz="5400" dirty="0">
                <a:solidFill>
                  <a:schemeClr val="bg1"/>
                </a:solidFill>
              </a:rPr>
            </a:br>
            <a:r>
              <a:rPr lang="en-CA" sz="5400" dirty="0">
                <a:solidFill>
                  <a:schemeClr val="bg1"/>
                </a:solidFill>
              </a:rPr>
              <a:t>part 3 OF IFS WORKBOOK p103-137</a:t>
            </a:r>
          </a:p>
        </p:txBody>
      </p:sp>
    </p:spTree>
    <p:extLst>
      <p:ext uri="{BB962C8B-B14F-4D97-AF65-F5344CB8AC3E}">
        <p14:creationId xmlns:p14="http://schemas.microsoft.com/office/powerpoint/2010/main" val="2052112768"/>
      </p:ext>
    </p:extLst>
  </p:cSld>
  <p:clrMapOvr>
    <a:masterClrMapping/>
  </p:clrMapOvr>
</p:sld>
</file>

<file path=ppt/slides/slide3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A9B7C-C5CF-1F8A-7616-7A4FDE0D24FA}"/>
            </a:ext>
          </a:extLst>
        </p:cNvPr>
        <p:cNvGrpSpPr/>
        <p:nvPr/>
      </p:nvGrpSpPr>
      <p:grpSpPr>
        <a:xfrm>
          <a:off x="0" y="0"/>
          <a:ext cx="0" cy="0"/>
          <a:chOff x="0" y="0"/>
          <a:chExt cx="0" cy="0"/>
        </a:xfrm>
      </p:grpSpPr>
      <p:pic>
        <p:nvPicPr>
          <p:cNvPr id="3" name="Picture 2" descr="A logo on a blue background&#10;&#10;AI-generated content may be incorrect.">
            <a:extLst>
              <a:ext uri="{FF2B5EF4-FFF2-40B4-BE49-F238E27FC236}">
                <a16:creationId xmlns:a16="http://schemas.microsoft.com/office/drawing/2014/main" id="{B8857D3B-A274-27D5-CD08-6FE910222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9600" y="1492593"/>
            <a:ext cx="3668412" cy="4507515"/>
          </a:xfrm>
          <a:prstGeom prst="rect">
            <a:avLst/>
          </a:prstGeom>
        </p:spPr>
      </p:pic>
      <p:pic>
        <p:nvPicPr>
          <p:cNvPr id="5" name="Picture 4">
            <a:extLst>
              <a:ext uri="{FF2B5EF4-FFF2-40B4-BE49-F238E27FC236}">
                <a16:creationId xmlns:a16="http://schemas.microsoft.com/office/drawing/2014/main" id="{0E08B925-742B-632A-7399-93E435942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3990" y="1492593"/>
            <a:ext cx="3840754" cy="4507515"/>
          </a:xfrm>
          <a:prstGeom prst="rect">
            <a:avLst/>
          </a:prstGeom>
        </p:spPr>
      </p:pic>
      <p:sp>
        <p:nvSpPr>
          <p:cNvPr id="4" name="TextBox 3">
            <a:extLst>
              <a:ext uri="{FF2B5EF4-FFF2-40B4-BE49-F238E27FC236}">
                <a16:creationId xmlns:a16="http://schemas.microsoft.com/office/drawing/2014/main" id="{14948625-A880-CCF3-7AA7-D506D426AF90}"/>
              </a:ext>
            </a:extLst>
          </p:cNvPr>
          <p:cNvSpPr txBox="1"/>
          <p:nvPr/>
        </p:nvSpPr>
        <p:spPr>
          <a:xfrm>
            <a:off x="477012" y="-47732"/>
            <a:ext cx="11314415" cy="1138773"/>
          </a:xfrm>
          <a:prstGeom prst="rect">
            <a:avLst/>
          </a:prstGeom>
          <a:noFill/>
        </p:spPr>
        <p:txBody>
          <a:bodyPr wrap="square">
            <a:spAutoFit/>
          </a:bodyPr>
          <a:lstStyle/>
          <a:p>
            <a:pPr algn="ctr"/>
            <a:r>
              <a:rPr lang="en-US" sz="4000" dirty="0">
                <a:solidFill>
                  <a:schemeClr val="bg1"/>
                </a:solidFill>
                <a:latin typeface="Arial" panose="020B0604020202020204" pitchFamily="34" charset="0"/>
              </a:rPr>
              <a:t>WEEK 26 </a:t>
            </a:r>
          </a:p>
          <a:p>
            <a:pPr algn="ctr"/>
            <a:r>
              <a:rPr lang="en-US" sz="2800" dirty="0">
                <a:latin typeface="Arial" panose="020B0604020202020204" pitchFamily="34" charset="0"/>
              </a:rPr>
              <a:t>IFS WORKBOOK GUIDED AI ASSISTED SELF THERAPY</a:t>
            </a:r>
            <a:r>
              <a:rPr lang="en-US" sz="2800" b="0" i="0" dirty="0">
                <a:effectLst/>
                <a:latin typeface="Arial" panose="020B0604020202020204" pitchFamily="34" charset="0"/>
              </a:rPr>
              <a:t> </a:t>
            </a:r>
            <a:endParaRPr lang="en-CA" sz="2800" dirty="0"/>
          </a:p>
        </p:txBody>
      </p:sp>
      <p:sp>
        <p:nvSpPr>
          <p:cNvPr id="6" name="TextBox 5">
            <a:extLst>
              <a:ext uri="{FF2B5EF4-FFF2-40B4-BE49-F238E27FC236}">
                <a16:creationId xmlns:a16="http://schemas.microsoft.com/office/drawing/2014/main" id="{2C7FE850-A1A0-3325-D1E3-083F9F48E47F}"/>
              </a:ext>
            </a:extLst>
          </p:cNvPr>
          <p:cNvSpPr txBox="1"/>
          <p:nvPr/>
        </p:nvSpPr>
        <p:spPr>
          <a:xfrm>
            <a:off x="2167847" y="6078494"/>
            <a:ext cx="8930811" cy="646331"/>
          </a:xfrm>
          <a:prstGeom prst="rect">
            <a:avLst/>
          </a:prstGeom>
          <a:noFill/>
        </p:spPr>
        <p:txBody>
          <a:bodyPr wrap="square">
            <a:spAutoFit/>
          </a:bodyPr>
          <a:lstStyle/>
          <a:p>
            <a:r>
              <a:rPr lang="en-US" sz="3600" dirty="0">
                <a:solidFill>
                  <a:srgbClr val="FFC000"/>
                </a:solidFill>
                <a:latin typeface="Arial" panose="020B0604020202020204" pitchFamily="34" charset="0"/>
              </a:rPr>
              <a:t>PLEASE START RECORDING AT 9 AM</a:t>
            </a:r>
            <a:endParaRPr lang="en-CA" sz="3600" dirty="0">
              <a:solidFill>
                <a:srgbClr val="FFC000"/>
              </a:solidFill>
            </a:endParaRPr>
          </a:p>
        </p:txBody>
      </p:sp>
    </p:spTree>
    <p:extLst>
      <p:ext uri="{BB962C8B-B14F-4D97-AF65-F5344CB8AC3E}">
        <p14:creationId xmlns:p14="http://schemas.microsoft.com/office/powerpoint/2010/main" val="3678586653"/>
      </p:ext>
    </p:extLst>
  </p:cSld>
  <p:clrMapOvr>
    <a:masterClrMapping/>
  </p:clrMapOvr>
</p:sld>
</file>

<file path=ppt/slides/slide3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3974CC-DE2C-9CF6-ECC3-10211E462719}"/>
              </a:ext>
            </a:extLst>
          </p:cNvPr>
          <p:cNvSpPr txBox="1"/>
          <p:nvPr/>
        </p:nvSpPr>
        <p:spPr>
          <a:xfrm>
            <a:off x="972621" y="709186"/>
            <a:ext cx="11219379" cy="1938992"/>
          </a:xfrm>
          <a:prstGeom prst="rect">
            <a:avLst/>
          </a:prstGeom>
          <a:noFill/>
        </p:spPr>
        <p:txBody>
          <a:bodyPr wrap="square">
            <a:spAutoFit/>
          </a:bodyPr>
          <a:lstStyle/>
          <a:p>
            <a:r>
              <a:rPr lang="en-US" sz="4000" dirty="0">
                <a:solidFill>
                  <a:srgbClr val="000000"/>
                </a:solidFill>
              </a:rPr>
              <a:t>                                   PART THREE </a:t>
            </a:r>
          </a:p>
          <a:p>
            <a:endParaRPr lang="en-US" sz="4000" dirty="0">
              <a:solidFill>
                <a:srgbClr val="000000"/>
              </a:solidFill>
            </a:endParaRPr>
          </a:p>
          <a:p>
            <a:r>
              <a:rPr lang="en-US" sz="4000" dirty="0">
                <a:solidFill>
                  <a:srgbClr val="000000"/>
                </a:solidFill>
              </a:rPr>
              <a:t>BEFRIENDING  YOUR  ACTIVATED FIREFIGHTERS</a:t>
            </a:r>
            <a:endParaRPr lang="en-CA" sz="4000" dirty="0"/>
          </a:p>
        </p:txBody>
      </p:sp>
    </p:spTree>
    <p:extLst>
      <p:ext uri="{BB962C8B-B14F-4D97-AF65-F5344CB8AC3E}">
        <p14:creationId xmlns:p14="http://schemas.microsoft.com/office/powerpoint/2010/main" val="4279102549"/>
      </p:ext>
    </p:extLst>
  </p:cSld>
  <p:clrMapOvr>
    <a:masterClrMapping/>
  </p:clrMapOvr>
</p:sld>
</file>

<file path=ppt/slides/slide3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C59CD-4B6F-6A45-18D4-B8B8D263E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866D14-C165-B3E1-E331-8518EBEAA202}"/>
              </a:ext>
            </a:extLst>
          </p:cNvPr>
          <p:cNvSpPr>
            <a:spLocks noGrp="1"/>
          </p:cNvSpPr>
          <p:nvPr>
            <p:ph type="title"/>
          </p:nvPr>
        </p:nvSpPr>
        <p:spPr>
          <a:xfrm>
            <a:off x="7865806" y="643463"/>
            <a:ext cx="3706762" cy="1608124"/>
          </a:xfrm>
        </p:spPr>
        <p:txBody>
          <a:bodyPr>
            <a:normAutofit fontScale="90000"/>
          </a:bodyPr>
          <a:lstStyle/>
          <a:p>
            <a:pPr algn="ctr"/>
            <a:r>
              <a:rPr lang="en-CA" dirty="0">
                <a:solidFill>
                  <a:schemeClr val="bg2"/>
                </a:solidFill>
              </a:rPr>
              <a:t>Warning about meditation</a:t>
            </a:r>
          </a:p>
        </p:txBody>
      </p:sp>
      <p:sp>
        <p:nvSpPr>
          <p:cNvPr id="3" name="Content Placeholder 2">
            <a:extLst>
              <a:ext uri="{FF2B5EF4-FFF2-40B4-BE49-F238E27FC236}">
                <a16:creationId xmlns:a16="http://schemas.microsoft.com/office/drawing/2014/main" id="{2EEF573A-CF76-91D4-945F-3A46D529DEDA}"/>
              </a:ext>
            </a:extLst>
          </p:cNvPr>
          <p:cNvSpPr>
            <a:spLocks noGrp="1"/>
          </p:cNvSpPr>
          <p:nvPr>
            <p:ph idx="1"/>
          </p:nvPr>
        </p:nvSpPr>
        <p:spPr>
          <a:xfrm>
            <a:off x="1822681" y="838573"/>
            <a:ext cx="8546638" cy="5647170"/>
          </a:xfrm>
        </p:spPr>
        <p:txBody>
          <a:bodyPr>
            <a:normAutofit/>
          </a:bodyPr>
          <a:lstStyle/>
          <a:p>
            <a:pPr marL="0" indent="0">
              <a:buNone/>
            </a:pPr>
            <a:r>
              <a:rPr lang="en-CA" sz="2400" b="1" dirty="0">
                <a:solidFill>
                  <a:schemeClr val="bg1"/>
                </a:solidFill>
              </a:rPr>
              <a:t>                   </a:t>
            </a:r>
            <a:r>
              <a:rPr lang="en-CA" sz="2400" b="1" dirty="0">
                <a:solidFill>
                  <a:srgbClr val="FF0000"/>
                </a:solidFill>
              </a:rPr>
              <a:t> Feel free to skip it. Followed by one minute silence</a:t>
            </a:r>
          </a:p>
          <a:p>
            <a:pPr marL="0" indent="0">
              <a:buNone/>
            </a:pPr>
            <a:r>
              <a:rPr lang="en-CA" dirty="0"/>
              <a:t> </a:t>
            </a:r>
          </a:p>
        </p:txBody>
      </p:sp>
      <p:sp>
        <p:nvSpPr>
          <p:cNvPr id="8" name="TextBox 7">
            <a:extLst>
              <a:ext uri="{FF2B5EF4-FFF2-40B4-BE49-F238E27FC236}">
                <a16:creationId xmlns:a16="http://schemas.microsoft.com/office/drawing/2014/main" id="{74ABA15C-E9F0-23E0-87E4-4C67D754C87A}"/>
              </a:ext>
            </a:extLst>
          </p:cNvPr>
          <p:cNvSpPr txBox="1"/>
          <p:nvPr/>
        </p:nvSpPr>
        <p:spPr>
          <a:xfrm>
            <a:off x="5286229" y="2008751"/>
            <a:ext cx="7354855" cy="769441"/>
          </a:xfrm>
          <a:prstGeom prst="rect">
            <a:avLst/>
          </a:prstGeom>
          <a:noFill/>
          <a:effectLst>
            <a:glow rad="63500">
              <a:schemeClr val="accent4">
                <a:satMod val="175000"/>
                <a:alpha val="40000"/>
              </a:schemeClr>
            </a:glow>
          </a:effectLst>
          <a:scene3d>
            <a:camera prst="orthographicFront"/>
            <a:lightRig rig="threePt" dir="t"/>
          </a:scene3d>
          <a:sp3d>
            <a:bevelT/>
          </a:sp3d>
        </p:spPr>
        <p:txBody>
          <a:bodyPr wrap="square">
            <a:spAutoFit/>
          </a:bodyPr>
          <a:lstStyle/>
          <a:p>
            <a:r>
              <a:rPr lang="en-CA" sz="4400" b="1" dirty="0">
                <a:solidFill>
                  <a:srgbClr val="FF0000"/>
                </a:solidFill>
              </a:rPr>
              <a:t>Warning about meditation</a:t>
            </a:r>
          </a:p>
        </p:txBody>
      </p:sp>
      <p:pic>
        <p:nvPicPr>
          <p:cNvPr id="9" name="Picture 8" descr="Rippled surface of water close-up">
            <a:extLst>
              <a:ext uri="{FF2B5EF4-FFF2-40B4-BE49-F238E27FC236}">
                <a16:creationId xmlns:a16="http://schemas.microsoft.com/office/drawing/2014/main" id="{C165670D-BEDC-8C59-D019-9276878B3254}"/>
              </a:ext>
            </a:extLst>
          </p:cNvPr>
          <p:cNvPicPr>
            <a:picLocks noChangeAspect="1"/>
          </p:cNvPicPr>
          <p:nvPr/>
        </p:nvPicPr>
        <p:blipFill>
          <a:blip r:embed="rId2"/>
          <a:stretch>
            <a:fillRect/>
          </a:stretch>
        </p:blipFill>
        <p:spPr>
          <a:xfrm>
            <a:off x="0" y="0"/>
            <a:ext cx="12191999" cy="6858000"/>
          </a:xfrm>
          <a:prstGeom prst="rect">
            <a:avLst/>
          </a:prstGeom>
        </p:spPr>
      </p:pic>
      <p:sp>
        <p:nvSpPr>
          <p:cNvPr id="11" name="TextBox 10">
            <a:extLst>
              <a:ext uri="{FF2B5EF4-FFF2-40B4-BE49-F238E27FC236}">
                <a16:creationId xmlns:a16="http://schemas.microsoft.com/office/drawing/2014/main" id="{CFEBC3E0-AE36-0295-8679-A241A7F8356C}"/>
              </a:ext>
            </a:extLst>
          </p:cNvPr>
          <p:cNvSpPr txBox="1"/>
          <p:nvPr/>
        </p:nvSpPr>
        <p:spPr>
          <a:xfrm>
            <a:off x="834653" y="1345529"/>
            <a:ext cx="10336621" cy="830997"/>
          </a:xfrm>
          <a:prstGeom prst="rect">
            <a:avLst/>
          </a:prstGeom>
          <a:noFill/>
        </p:spPr>
        <p:txBody>
          <a:bodyPr wrap="square">
            <a:spAutoFit/>
          </a:bodyPr>
          <a:lstStyle/>
          <a:p>
            <a:r>
              <a:rPr lang="en-CA" sz="4800" b="1" dirty="0">
                <a:solidFill>
                  <a:schemeClr val="bg1"/>
                </a:solidFill>
              </a:rPr>
              <a:t>WARNING ABOUT MEDITATION</a:t>
            </a:r>
          </a:p>
        </p:txBody>
      </p:sp>
      <p:sp>
        <p:nvSpPr>
          <p:cNvPr id="13" name="TextBox 12">
            <a:extLst>
              <a:ext uri="{FF2B5EF4-FFF2-40B4-BE49-F238E27FC236}">
                <a16:creationId xmlns:a16="http://schemas.microsoft.com/office/drawing/2014/main" id="{7DEBD39E-4DBB-F7F8-98AC-EC0D4834515B}"/>
              </a:ext>
            </a:extLst>
          </p:cNvPr>
          <p:cNvSpPr txBox="1"/>
          <p:nvPr/>
        </p:nvSpPr>
        <p:spPr>
          <a:xfrm>
            <a:off x="1469432" y="2077249"/>
            <a:ext cx="7354855" cy="400110"/>
          </a:xfrm>
          <a:prstGeom prst="rect">
            <a:avLst/>
          </a:prstGeom>
          <a:noFill/>
        </p:spPr>
        <p:txBody>
          <a:bodyPr wrap="square">
            <a:spAutoFit/>
          </a:bodyPr>
          <a:lstStyle/>
          <a:p>
            <a:pPr marL="0" indent="0">
              <a:buNone/>
            </a:pPr>
            <a:r>
              <a:rPr lang="en-CA" sz="2000" b="1" dirty="0">
                <a:solidFill>
                  <a:schemeClr val="bg1"/>
                </a:solidFill>
              </a:rPr>
              <a:t>           Feel free to skip it. Followed by a moment of silence</a:t>
            </a:r>
          </a:p>
        </p:txBody>
      </p:sp>
    </p:spTree>
    <p:extLst>
      <p:ext uri="{BB962C8B-B14F-4D97-AF65-F5344CB8AC3E}">
        <p14:creationId xmlns:p14="http://schemas.microsoft.com/office/powerpoint/2010/main" val="1315326883"/>
      </p:ext>
    </p:extLst>
  </p:cSld>
  <p:clrMapOvr>
    <a:masterClrMapping/>
  </p:clrMapOvr>
</p:sld>
</file>

<file path=ppt/slides/slide3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053DF-7A5B-F4DA-5426-E00041CE6D60}"/>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AE505C0-A954-5947-A71B-B60B087D7F2C}"/>
              </a:ext>
            </a:extLst>
          </p:cNvPr>
          <p:cNvSpPr>
            <a:spLocks noGrp="1"/>
          </p:cNvSpPr>
          <p:nvPr>
            <p:ph type="sldNum" sz="quarter" idx="12"/>
          </p:nvPr>
        </p:nvSpPr>
        <p:spPr/>
        <p:txBody>
          <a:bodyPr/>
          <a:lstStyle/>
          <a:p>
            <a:fld id="{F48A3050-3C4F-4E17-905D-E7C5B5406460}" type="slidenum">
              <a:rPr lang="en-CA" smtClean="0"/>
              <a:t>389</a:t>
            </a:fld>
            <a:endParaRPr lang="en-CA" dirty="0"/>
          </a:p>
        </p:txBody>
      </p:sp>
      <p:sp>
        <p:nvSpPr>
          <p:cNvPr id="6" name="Text Placeholder 5">
            <a:extLst>
              <a:ext uri="{FF2B5EF4-FFF2-40B4-BE49-F238E27FC236}">
                <a16:creationId xmlns:a16="http://schemas.microsoft.com/office/drawing/2014/main" id="{2BA7ECC0-9A82-9A62-72B7-5D9B72235562}"/>
              </a:ext>
            </a:extLst>
          </p:cNvPr>
          <p:cNvSpPr>
            <a:spLocks noGrp="1"/>
          </p:cNvSpPr>
          <p:nvPr>
            <p:ph type="body" idx="4294967295"/>
          </p:nvPr>
        </p:nvSpPr>
        <p:spPr>
          <a:xfrm>
            <a:off x="0" y="603250"/>
            <a:ext cx="1973263" cy="565150"/>
          </a:xfrm>
        </p:spPr>
        <p:txBody>
          <a:bodyPr>
            <a:normAutofit/>
          </a:bodyPr>
          <a:lstStyle/>
          <a:p>
            <a:pPr marL="0" indent="0">
              <a:buNone/>
            </a:pPr>
            <a:r>
              <a:rPr lang="en-CA" sz="1800" b="0" dirty="0"/>
              <a:t>    </a:t>
            </a:r>
            <a:r>
              <a:rPr lang="en-CA" sz="1600" b="0" dirty="0"/>
              <a:t>CRISIS RISK</a:t>
            </a:r>
          </a:p>
        </p:txBody>
      </p:sp>
      <p:pic>
        <p:nvPicPr>
          <p:cNvPr id="5" name="Content Placeholder 4">
            <a:extLst>
              <a:ext uri="{FF2B5EF4-FFF2-40B4-BE49-F238E27FC236}">
                <a16:creationId xmlns:a16="http://schemas.microsoft.com/office/drawing/2014/main" id="{E837D53C-D373-89D3-B43C-0430E7035B2C}"/>
              </a:ext>
            </a:extLst>
          </p:cNvPr>
          <p:cNvPicPr>
            <a:picLocks noGrp="1" noChangeAspect="1"/>
          </p:cNvPicPr>
          <p:nvPr>
            <p:ph sz="half" idx="4294967295"/>
          </p:nvPr>
        </p:nvPicPr>
        <p:blipFill>
          <a:blip r:embed="rId2"/>
          <a:stretch>
            <a:fillRect/>
          </a:stretch>
        </p:blipFill>
        <p:spPr>
          <a:xfrm>
            <a:off x="0" y="995363"/>
            <a:ext cx="3251200" cy="1763712"/>
          </a:xfrm>
          <a:prstGeom prst="rect">
            <a:avLst/>
          </a:prstGeom>
        </p:spPr>
      </p:pic>
      <p:sp>
        <p:nvSpPr>
          <p:cNvPr id="10" name="Text Placeholder 9">
            <a:extLst>
              <a:ext uri="{FF2B5EF4-FFF2-40B4-BE49-F238E27FC236}">
                <a16:creationId xmlns:a16="http://schemas.microsoft.com/office/drawing/2014/main" id="{5D7BCB53-824C-F3E1-BE62-63DF749820EC}"/>
              </a:ext>
            </a:extLst>
          </p:cNvPr>
          <p:cNvSpPr>
            <a:spLocks noGrp="1"/>
          </p:cNvSpPr>
          <p:nvPr>
            <p:ph type="body" sz="quarter" idx="4294967295"/>
          </p:nvPr>
        </p:nvSpPr>
        <p:spPr>
          <a:xfrm>
            <a:off x="0" y="2870200"/>
            <a:ext cx="2905125" cy="338138"/>
          </a:xfrm>
        </p:spPr>
        <p:txBody>
          <a:bodyPr>
            <a:normAutofit/>
          </a:bodyPr>
          <a:lstStyle/>
          <a:p>
            <a:pPr marL="0" indent="0">
              <a:buNone/>
            </a:pPr>
            <a:r>
              <a:rPr lang="en-CA" sz="1600" b="0" dirty="0"/>
              <a:t>ENERGY RESERVES</a:t>
            </a:r>
          </a:p>
        </p:txBody>
      </p:sp>
      <p:sp>
        <p:nvSpPr>
          <p:cNvPr id="2" name="Title 1">
            <a:extLst>
              <a:ext uri="{FF2B5EF4-FFF2-40B4-BE49-F238E27FC236}">
                <a16:creationId xmlns:a16="http://schemas.microsoft.com/office/drawing/2014/main" id="{342172CC-0DCD-1140-7FC9-61AA21A7F0BB}"/>
              </a:ext>
            </a:extLst>
          </p:cNvPr>
          <p:cNvSpPr>
            <a:spLocks noGrp="1"/>
          </p:cNvSpPr>
          <p:nvPr>
            <p:ph type="title" idx="4294967295"/>
          </p:nvPr>
        </p:nvSpPr>
        <p:spPr>
          <a:xfrm>
            <a:off x="0" y="-115888"/>
            <a:ext cx="7523163" cy="1000126"/>
          </a:xfrm>
        </p:spPr>
        <p:txBody>
          <a:bodyPr>
            <a:normAutofit/>
          </a:bodyPr>
          <a:lstStyle/>
          <a:p>
            <a:pPr algn="ctr"/>
            <a:r>
              <a:rPr lang="en-CA" sz="2000" dirty="0">
                <a:solidFill>
                  <a:schemeClr val="bg1"/>
                </a:solidFill>
              </a:rPr>
              <a:t>Check in regularly with your Personal dashboard                </a:t>
            </a:r>
            <a:endParaRPr lang="en-CA" sz="2000" dirty="0">
              <a:solidFill>
                <a:schemeClr val="bg1"/>
              </a:solidFill>
              <a:latin typeface="+mn-lt"/>
            </a:endParaRPr>
          </a:p>
        </p:txBody>
      </p:sp>
      <p:pic>
        <p:nvPicPr>
          <p:cNvPr id="18" name="Content Placeholder 17">
            <a:extLst>
              <a:ext uri="{FF2B5EF4-FFF2-40B4-BE49-F238E27FC236}">
                <a16:creationId xmlns:a16="http://schemas.microsoft.com/office/drawing/2014/main" id="{44DE39AF-4D00-047E-2106-D3A2CC1CF428}"/>
              </a:ext>
            </a:extLst>
          </p:cNvPr>
          <p:cNvPicPr>
            <a:picLocks noGrp="1"/>
          </p:cNvPicPr>
          <p:nvPr>
            <p:ph sz="quarter" idx="4294967295"/>
          </p:nvPr>
        </p:nvPicPr>
        <p:blipFill>
          <a:blip r:embed="rId3" r:link="rId4">
            <a:extLst>
              <a:ext uri="{28A0092B-C50C-407E-A947-70E740481C1C}">
                <a14:useLocalDpi xmlns:a14="http://schemas.microsoft.com/office/drawing/2010/main" val="0"/>
              </a:ext>
            </a:extLst>
          </a:blip>
          <a:srcRect/>
          <a:stretch>
            <a:fillRect/>
          </a:stretch>
        </p:blipFill>
        <p:spPr bwMode="auto">
          <a:xfrm>
            <a:off x="0" y="3208338"/>
            <a:ext cx="3243263" cy="1693862"/>
          </a:xfrm>
          <a:prstGeom prst="rect">
            <a:avLst/>
          </a:prstGeom>
          <a:noFill/>
          <a:ln>
            <a:noFill/>
          </a:ln>
        </p:spPr>
      </p:pic>
      <p:pic>
        <p:nvPicPr>
          <p:cNvPr id="11" name="Picture 10" descr="A picture containing text, device, gauge, meter&#10;&#10;Description automatically generated">
            <a:extLst>
              <a:ext uri="{FF2B5EF4-FFF2-40B4-BE49-F238E27FC236}">
                <a16:creationId xmlns:a16="http://schemas.microsoft.com/office/drawing/2014/main" id="{4D2EBA4E-080B-28B2-93D3-46EA38755057}"/>
              </a:ext>
            </a:extLst>
          </p:cNvPr>
          <p:cNvPicPr>
            <a:picLocks noChangeAspect="1"/>
          </p:cNvPicPr>
          <p:nvPr/>
        </p:nvPicPr>
        <p:blipFill>
          <a:blip r:embed="rId5"/>
          <a:stretch>
            <a:fillRect/>
          </a:stretch>
        </p:blipFill>
        <p:spPr>
          <a:xfrm>
            <a:off x="4186541" y="995827"/>
            <a:ext cx="3194694" cy="1763849"/>
          </a:xfrm>
          <a:prstGeom prst="rect">
            <a:avLst/>
          </a:prstGeom>
        </p:spPr>
      </p:pic>
      <p:sp>
        <p:nvSpPr>
          <p:cNvPr id="9" name="TextBox 8">
            <a:extLst>
              <a:ext uri="{FF2B5EF4-FFF2-40B4-BE49-F238E27FC236}">
                <a16:creationId xmlns:a16="http://schemas.microsoft.com/office/drawing/2014/main" id="{CBE8FE64-FD6E-4FFA-9AFB-B8E07D9A6726}"/>
              </a:ext>
            </a:extLst>
          </p:cNvPr>
          <p:cNvSpPr txBox="1"/>
          <p:nvPr/>
        </p:nvSpPr>
        <p:spPr>
          <a:xfrm>
            <a:off x="4548232" y="601875"/>
            <a:ext cx="3095536" cy="338554"/>
          </a:xfrm>
          <a:prstGeom prst="rect">
            <a:avLst/>
          </a:prstGeom>
          <a:noFill/>
        </p:spPr>
        <p:txBody>
          <a:bodyPr wrap="square">
            <a:spAutoFit/>
          </a:bodyPr>
          <a:lstStyle/>
          <a:p>
            <a:r>
              <a:rPr lang="en-CA" sz="1600" dirty="0"/>
              <a:t>WINDOW OF TOLERANCE</a:t>
            </a:r>
          </a:p>
        </p:txBody>
      </p:sp>
      <p:sp>
        <p:nvSpPr>
          <p:cNvPr id="13" name="TextBox 12">
            <a:extLst>
              <a:ext uri="{FF2B5EF4-FFF2-40B4-BE49-F238E27FC236}">
                <a16:creationId xmlns:a16="http://schemas.microsoft.com/office/drawing/2014/main" id="{9E82AA98-9B28-DF93-7718-31DEB5E17C62}"/>
              </a:ext>
            </a:extLst>
          </p:cNvPr>
          <p:cNvSpPr txBox="1"/>
          <p:nvPr/>
        </p:nvSpPr>
        <p:spPr>
          <a:xfrm>
            <a:off x="8808133" y="603361"/>
            <a:ext cx="2905125" cy="369332"/>
          </a:xfrm>
          <a:prstGeom prst="rect">
            <a:avLst/>
          </a:prstGeom>
          <a:noFill/>
        </p:spPr>
        <p:txBody>
          <a:bodyPr wrap="square">
            <a:spAutoFit/>
          </a:bodyPr>
          <a:lstStyle/>
          <a:p>
            <a:pPr algn="ctr"/>
            <a:endParaRPr lang="en-CA" dirty="0"/>
          </a:p>
        </p:txBody>
      </p:sp>
      <p:sp>
        <p:nvSpPr>
          <p:cNvPr id="14" name="TextBox 13">
            <a:extLst>
              <a:ext uri="{FF2B5EF4-FFF2-40B4-BE49-F238E27FC236}">
                <a16:creationId xmlns:a16="http://schemas.microsoft.com/office/drawing/2014/main" id="{4123D269-82C9-3E31-2C5B-2789BF16CE52}"/>
              </a:ext>
            </a:extLst>
          </p:cNvPr>
          <p:cNvSpPr txBox="1"/>
          <p:nvPr/>
        </p:nvSpPr>
        <p:spPr>
          <a:xfrm>
            <a:off x="7659339" y="388329"/>
            <a:ext cx="4500538" cy="7140416"/>
          </a:xfrm>
          <a:prstGeom prst="rect">
            <a:avLst/>
          </a:prstGeom>
          <a:noFill/>
        </p:spPr>
        <p:txBody>
          <a:bodyPr wrap="square">
            <a:spAutoFit/>
          </a:bodyPr>
          <a:lstStyle/>
          <a:p>
            <a:r>
              <a:rPr lang="en-CA" sz="2000" dirty="0"/>
              <a:t>Spend a few moments checking in with yourself by asking:</a:t>
            </a:r>
          </a:p>
          <a:p>
            <a:endParaRPr lang="en-CA" sz="2000" dirty="0"/>
          </a:p>
          <a:p>
            <a:r>
              <a:rPr lang="en-CA" sz="2000" dirty="0">
                <a:solidFill>
                  <a:schemeClr val="bg1"/>
                </a:solidFill>
              </a:rPr>
              <a:t>1)</a:t>
            </a:r>
            <a:r>
              <a:rPr lang="en-CA" sz="2000" dirty="0"/>
              <a:t>What is the current risk that I’ll experience a state of crisis ?</a:t>
            </a:r>
          </a:p>
          <a:p>
            <a:pPr marL="342900" indent="-342900">
              <a:buAutoNum type="alphaLcParenR"/>
            </a:pPr>
            <a:r>
              <a:rPr lang="en-CA" sz="2000" dirty="0"/>
              <a:t>Low b) Moderate c) high d) very high e) extreme</a:t>
            </a:r>
          </a:p>
          <a:p>
            <a:pPr marL="342900" indent="-342900">
              <a:buAutoNum type="alphaLcParenR"/>
            </a:pPr>
            <a:endParaRPr lang="en-CA" sz="2000" dirty="0"/>
          </a:p>
          <a:p>
            <a:r>
              <a:rPr lang="en-CA" sz="2000" dirty="0">
                <a:solidFill>
                  <a:schemeClr val="bg1"/>
                </a:solidFill>
              </a:rPr>
              <a:t>2) </a:t>
            </a:r>
            <a:r>
              <a:rPr lang="en-CA" sz="2000" dirty="0"/>
              <a:t>Am I in the window of tolerance?</a:t>
            </a:r>
          </a:p>
          <a:p>
            <a:r>
              <a:rPr lang="en-CA" sz="2000" dirty="0"/>
              <a:t>a) Yes  b) I’m a little outside c) very outside</a:t>
            </a:r>
          </a:p>
          <a:p>
            <a:endParaRPr lang="en-CA" sz="2000" dirty="0"/>
          </a:p>
          <a:p>
            <a:r>
              <a:rPr lang="en-CA" sz="2000" dirty="0">
                <a:solidFill>
                  <a:schemeClr val="bg1"/>
                </a:solidFill>
              </a:rPr>
              <a:t>3) </a:t>
            </a:r>
            <a:r>
              <a:rPr lang="en-CA" sz="2000" dirty="0"/>
              <a:t>Where is my energy tank right now?</a:t>
            </a:r>
          </a:p>
          <a:p>
            <a:pPr marL="457200" indent="-457200">
              <a:buAutoNum type="alphaLcParenR"/>
            </a:pPr>
            <a:r>
              <a:rPr lang="en-CA" sz="2000" dirty="0"/>
              <a:t>Full b) ¾ c) ½ d) near empty</a:t>
            </a:r>
          </a:p>
          <a:p>
            <a:pPr marL="457200" indent="-457200">
              <a:buAutoNum type="alphaLcParenR"/>
            </a:pPr>
            <a:endParaRPr lang="en-CA" sz="2000" dirty="0"/>
          </a:p>
          <a:p>
            <a:r>
              <a:rPr lang="en-CA" sz="2000" dirty="0">
                <a:solidFill>
                  <a:schemeClr val="bg1"/>
                </a:solidFill>
              </a:rPr>
              <a:t>4) </a:t>
            </a:r>
            <a:r>
              <a:rPr lang="en-CA" sz="2000" dirty="0"/>
              <a:t>Have I been tracking my targets using the holes diary card ? how would I rate my targets right now?</a:t>
            </a:r>
          </a:p>
          <a:p>
            <a:endParaRPr lang="en-CA" sz="2000" dirty="0"/>
          </a:p>
          <a:p>
            <a:r>
              <a:rPr lang="en-CA" sz="2000" dirty="0">
                <a:solidFill>
                  <a:schemeClr val="bg1"/>
                </a:solidFill>
              </a:rPr>
              <a:t>5) </a:t>
            </a:r>
            <a:r>
              <a:rPr lang="en-CA" sz="2000" dirty="0"/>
              <a:t>How well am I focusing on what I’m doing. (for example, the course)  </a:t>
            </a:r>
          </a:p>
          <a:p>
            <a:pPr marL="342900" indent="-342900">
              <a:buAutoNum type="alphaLcParenR"/>
            </a:pPr>
            <a:endParaRPr lang="en-CA" sz="2000" dirty="0"/>
          </a:p>
          <a:p>
            <a:endParaRPr lang="en-CA" dirty="0"/>
          </a:p>
        </p:txBody>
      </p:sp>
      <p:sp>
        <p:nvSpPr>
          <p:cNvPr id="17" name="TextBox 16">
            <a:extLst>
              <a:ext uri="{FF2B5EF4-FFF2-40B4-BE49-F238E27FC236}">
                <a16:creationId xmlns:a16="http://schemas.microsoft.com/office/drawing/2014/main" id="{8B2755B2-ED7A-1CA3-43DA-C84A5212402B}"/>
              </a:ext>
            </a:extLst>
          </p:cNvPr>
          <p:cNvSpPr txBox="1"/>
          <p:nvPr/>
        </p:nvSpPr>
        <p:spPr>
          <a:xfrm>
            <a:off x="4716610" y="2815074"/>
            <a:ext cx="2314327" cy="338554"/>
          </a:xfrm>
          <a:prstGeom prst="rect">
            <a:avLst/>
          </a:prstGeom>
          <a:noFill/>
        </p:spPr>
        <p:txBody>
          <a:bodyPr wrap="square">
            <a:spAutoFit/>
          </a:bodyPr>
          <a:lstStyle/>
          <a:p>
            <a:r>
              <a:rPr lang="en-US" sz="1600" dirty="0"/>
              <a:t>R</a:t>
            </a:r>
            <a:r>
              <a:rPr lang="en-CA" sz="1600" dirty="0"/>
              <a:t>ATING MY TARGETS</a:t>
            </a:r>
          </a:p>
        </p:txBody>
      </p:sp>
      <p:pic>
        <p:nvPicPr>
          <p:cNvPr id="3" name="Picture 2">
            <a:extLst>
              <a:ext uri="{FF2B5EF4-FFF2-40B4-BE49-F238E27FC236}">
                <a16:creationId xmlns:a16="http://schemas.microsoft.com/office/drawing/2014/main" id="{3EAAF0CD-996F-ED65-50A3-A082E16CC7E5}"/>
              </a:ext>
            </a:extLst>
          </p:cNvPr>
          <p:cNvPicPr/>
          <p:nvPr/>
        </p:nvPicPr>
        <p:blipFill>
          <a:blip r:embed="rId6" r:link="rId7">
            <a:extLst>
              <a:ext uri="{28A0092B-C50C-407E-A947-70E740481C1C}">
                <a14:useLocalDpi xmlns:a14="http://schemas.microsoft.com/office/drawing/2010/main" val="0"/>
              </a:ext>
            </a:extLst>
          </a:blip>
          <a:stretch>
            <a:fillRect/>
          </a:stretch>
        </p:blipFill>
        <p:spPr bwMode="auto">
          <a:xfrm>
            <a:off x="4186541" y="3196486"/>
            <a:ext cx="3250721" cy="1692955"/>
          </a:xfrm>
          <a:prstGeom prst="rect">
            <a:avLst/>
          </a:prstGeom>
          <a:noFill/>
        </p:spPr>
      </p:pic>
      <p:pic>
        <p:nvPicPr>
          <p:cNvPr id="7" name="Picture 6">
            <a:extLst>
              <a:ext uri="{FF2B5EF4-FFF2-40B4-BE49-F238E27FC236}">
                <a16:creationId xmlns:a16="http://schemas.microsoft.com/office/drawing/2014/main" id="{02BC4BD1-19EA-8B84-3EBC-1D265110700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2381" y="5338324"/>
            <a:ext cx="3281507" cy="1478357"/>
          </a:xfrm>
          <a:prstGeom prst="rect">
            <a:avLst/>
          </a:prstGeom>
        </p:spPr>
      </p:pic>
      <p:sp>
        <p:nvSpPr>
          <p:cNvPr id="12" name="TextBox 11">
            <a:extLst>
              <a:ext uri="{FF2B5EF4-FFF2-40B4-BE49-F238E27FC236}">
                <a16:creationId xmlns:a16="http://schemas.microsoft.com/office/drawing/2014/main" id="{1D065CB8-BECD-4A62-2524-499822DC13D4}"/>
              </a:ext>
            </a:extLst>
          </p:cNvPr>
          <p:cNvSpPr txBox="1"/>
          <p:nvPr/>
        </p:nvSpPr>
        <p:spPr>
          <a:xfrm>
            <a:off x="3103606" y="4981065"/>
            <a:ext cx="2514600" cy="338554"/>
          </a:xfrm>
          <a:prstGeom prst="rect">
            <a:avLst/>
          </a:prstGeom>
          <a:noFill/>
        </p:spPr>
        <p:txBody>
          <a:bodyPr wrap="square">
            <a:spAutoFit/>
          </a:bodyPr>
          <a:lstStyle/>
          <a:p>
            <a:r>
              <a:rPr lang="en-US" sz="1600" dirty="0"/>
              <a:t>ATTENTION METER</a:t>
            </a:r>
            <a:endParaRPr lang="en-CA" sz="1600" dirty="0"/>
          </a:p>
        </p:txBody>
      </p:sp>
      <p:sp>
        <p:nvSpPr>
          <p:cNvPr id="16" name="TextBox 15">
            <a:extLst>
              <a:ext uri="{FF2B5EF4-FFF2-40B4-BE49-F238E27FC236}">
                <a16:creationId xmlns:a16="http://schemas.microsoft.com/office/drawing/2014/main" id="{CD080183-0F80-7FF6-70F6-A07AD5B4A5EA}"/>
              </a:ext>
            </a:extLst>
          </p:cNvPr>
          <p:cNvSpPr txBox="1"/>
          <p:nvPr/>
        </p:nvSpPr>
        <p:spPr>
          <a:xfrm>
            <a:off x="2885687" y="5347889"/>
            <a:ext cx="613307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 attention I’m paying</a:t>
            </a:r>
            <a:endParaRPr lang="en-CA" dirty="0">
              <a:solidFill>
                <a:schemeClr val="bg1"/>
              </a:solidFill>
            </a:endParaRPr>
          </a:p>
        </p:txBody>
      </p:sp>
      <p:sp>
        <p:nvSpPr>
          <p:cNvPr id="20" name="TextBox 19">
            <a:extLst>
              <a:ext uri="{FF2B5EF4-FFF2-40B4-BE49-F238E27FC236}">
                <a16:creationId xmlns:a16="http://schemas.microsoft.com/office/drawing/2014/main" id="{F2F90A33-6BD9-988F-4CF6-F45DA8AD5B3A}"/>
              </a:ext>
            </a:extLst>
          </p:cNvPr>
          <p:cNvSpPr txBox="1"/>
          <p:nvPr/>
        </p:nvSpPr>
        <p:spPr>
          <a:xfrm>
            <a:off x="2959444" y="6399473"/>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100</a:t>
            </a:r>
            <a:endParaRPr lang="en-CA" dirty="0"/>
          </a:p>
        </p:txBody>
      </p:sp>
      <p:sp>
        <p:nvSpPr>
          <p:cNvPr id="22" name="TextBox 21">
            <a:extLst>
              <a:ext uri="{FF2B5EF4-FFF2-40B4-BE49-F238E27FC236}">
                <a16:creationId xmlns:a16="http://schemas.microsoft.com/office/drawing/2014/main" id="{4C431D91-AAED-D2F0-00CC-2B22E9A4C0E3}"/>
              </a:ext>
            </a:extLst>
          </p:cNvPr>
          <p:cNvSpPr txBox="1"/>
          <p:nvPr/>
        </p:nvSpPr>
        <p:spPr>
          <a:xfrm>
            <a:off x="4862384" y="6422854"/>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0</a:t>
            </a:r>
            <a:endParaRPr lang="en-CA" dirty="0"/>
          </a:p>
        </p:txBody>
      </p:sp>
    </p:spTree>
    <p:extLst>
      <p:ext uri="{BB962C8B-B14F-4D97-AF65-F5344CB8AC3E}">
        <p14:creationId xmlns:p14="http://schemas.microsoft.com/office/powerpoint/2010/main" val="1373886602"/>
      </p:ext>
    </p:extLst>
  </p:cSld>
  <p:clrMapOvr>
    <a:masterClrMapping/>
  </p:clrMapOvr>
  <mc:AlternateContent xmlns:mc="http://schemas.openxmlformats.org/markup-compatibility/2006" xmlns:p14="http://schemas.microsoft.com/office/powerpoint/2010/main">
    <mc:Choice Requires="p14">
      <p:transition spd="med" p14:dur="700" advTm="87897">
        <p:fade/>
      </p:transition>
    </mc:Choice>
    <mc:Fallback xmlns="">
      <p:transition spd="med" advTm="8789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EB5179-FE7D-B585-AB53-650A519B8CA9}"/>
              </a:ext>
            </a:extLst>
          </p:cNvPr>
          <p:cNvSpPr txBox="1"/>
          <p:nvPr/>
        </p:nvSpPr>
        <p:spPr>
          <a:xfrm>
            <a:off x="51371" y="835300"/>
            <a:ext cx="12192000" cy="5262979"/>
          </a:xfrm>
          <a:prstGeom prst="rect">
            <a:avLst/>
          </a:prstGeom>
          <a:noFill/>
        </p:spPr>
        <p:txBody>
          <a:bodyPr wrap="square">
            <a:spAutoFit/>
          </a:bodyPr>
          <a:lstStyle/>
          <a:p>
            <a:r>
              <a:rPr lang="en-US" sz="2800" b="0" i="0" dirty="0">
                <a:effectLst/>
                <a:latin typeface="Anthropic Serif"/>
              </a:rPr>
              <a:t>Let's begin by just arriving here together.</a:t>
            </a:r>
            <a:br>
              <a:rPr lang="en-US" sz="2800" dirty="0"/>
            </a:br>
            <a:br>
              <a:rPr lang="en-US" sz="2800" dirty="0"/>
            </a:br>
            <a:r>
              <a:rPr lang="en-US" sz="2800" b="0" i="0" dirty="0">
                <a:effectLst/>
                <a:latin typeface="Anthropic Serif"/>
              </a:rPr>
              <a:t>Find a comfortable position — feet on the floor, hands resting gently in your lap. You don't need to do anything special with your body. Just let it settle.</a:t>
            </a:r>
            <a:br>
              <a:rPr lang="en-US" sz="2800" dirty="0"/>
            </a:br>
            <a:br>
              <a:rPr lang="en-US" sz="2800" dirty="0"/>
            </a:br>
            <a:r>
              <a:rPr lang="en-US" sz="2800" b="0" i="0" dirty="0">
                <a:effectLst/>
                <a:latin typeface="Anthropic Serif"/>
              </a:rPr>
              <a:t>Take one slow breath in through your nose… and let it go through your mouth.</a:t>
            </a:r>
            <a:br>
              <a:rPr lang="en-US" sz="2800" dirty="0"/>
            </a:br>
            <a:br>
              <a:rPr lang="en-US" sz="2800" dirty="0"/>
            </a:br>
            <a:r>
              <a:rPr lang="en-US" sz="2800" b="0" i="1" dirty="0">
                <a:effectLst/>
                <a:latin typeface="Anthropic Serif"/>
              </a:rPr>
              <a:t>Pause.</a:t>
            </a:r>
            <a:br>
              <a:rPr lang="en-US" sz="2800" dirty="0"/>
            </a:br>
            <a:br>
              <a:rPr lang="en-US" sz="2800" dirty="0"/>
            </a:br>
            <a:r>
              <a:rPr lang="en-US" sz="2800" b="0" i="0" dirty="0">
                <a:effectLst/>
                <a:latin typeface="Anthropic Serif"/>
              </a:rPr>
              <a:t>And another. Breathing in… and releasing.</a:t>
            </a:r>
            <a:br>
              <a:rPr lang="en-US" sz="2800" dirty="0"/>
            </a:br>
            <a:br>
              <a:rPr lang="en-US" sz="2800" dirty="0"/>
            </a:br>
            <a:r>
              <a:rPr lang="en-US" sz="2800" b="0" i="0" dirty="0">
                <a:effectLst/>
                <a:latin typeface="Anthropic Serif"/>
              </a:rPr>
              <a:t>Letting the busyness of wherever you've just come from begin to quiet down.</a:t>
            </a:r>
            <a:endParaRPr lang="en-CA" sz="2800" dirty="0"/>
          </a:p>
        </p:txBody>
      </p:sp>
      <p:sp>
        <p:nvSpPr>
          <p:cNvPr id="5" name="TextBox 4">
            <a:extLst>
              <a:ext uri="{FF2B5EF4-FFF2-40B4-BE49-F238E27FC236}">
                <a16:creationId xmlns:a16="http://schemas.microsoft.com/office/drawing/2014/main" id="{A94E0BAF-C2C0-5100-58FC-7B34699302CC}"/>
              </a:ext>
            </a:extLst>
          </p:cNvPr>
          <p:cNvSpPr txBox="1"/>
          <p:nvPr/>
        </p:nvSpPr>
        <p:spPr>
          <a:xfrm>
            <a:off x="1643865" y="0"/>
            <a:ext cx="9284414" cy="584775"/>
          </a:xfrm>
          <a:prstGeom prst="rect">
            <a:avLst/>
          </a:prstGeom>
          <a:noFill/>
        </p:spPr>
        <p:txBody>
          <a:bodyPr wrap="square">
            <a:spAutoFit/>
          </a:bodyPr>
          <a:lstStyle/>
          <a:p>
            <a:r>
              <a:rPr lang="en-US" sz="3200" dirty="0">
                <a:solidFill>
                  <a:schemeClr val="bg1"/>
                </a:solidFill>
                <a:latin typeface="+mj-lt"/>
              </a:rPr>
              <a:t>BEFRIENDING YOUR ACTIVATED FIREFIGHTERS</a:t>
            </a:r>
            <a:endParaRPr lang="en-CA" sz="3200" dirty="0">
              <a:solidFill>
                <a:schemeClr val="bg1"/>
              </a:solidFill>
              <a:latin typeface="+mj-lt"/>
            </a:endParaRPr>
          </a:p>
        </p:txBody>
      </p:sp>
    </p:spTree>
    <p:extLst>
      <p:ext uri="{BB962C8B-B14F-4D97-AF65-F5344CB8AC3E}">
        <p14:creationId xmlns:p14="http://schemas.microsoft.com/office/powerpoint/2010/main" val="1540210632"/>
      </p:ext>
    </p:extLst>
  </p:cSld>
  <p:clrMapOvr>
    <a:masterClrMapping/>
  </p:clrMapOvr>
</p:sld>
</file>

<file path=ppt/slides/slide3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7CA1AE-8C51-B773-BCDF-DA11024A79E1}"/>
              </a:ext>
            </a:extLst>
          </p:cNvPr>
          <p:cNvSpPr txBox="1"/>
          <p:nvPr/>
        </p:nvSpPr>
        <p:spPr>
          <a:xfrm>
            <a:off x="92467" y="0"/>
            <a:ext cx="12192000" cy="5693866"/>
          </a:xfrm>
          <a:prstGeom prst="rect">
            <a:avLst/>
          </a:prstGeom>
          <a:noFill/>
        </p:spPr>
        <p:txBody>
          <a:bodyPr wrap="square">
            <a:spAutoFit/>
          </a:bodyPr>
          <a:lstStyle/>
          <a:p>
            <a:pPr algn="l">
              <a:buNone/>
            </a:pPr>
            <a:r>
              <a:rPr lang="en-US" sz="2800" b="0" i="0" dirty="0">
                <a:effectLst/>
                <a:latin typeface="Anthropic Serif"/>
              </a:rPr>
              <a:t>As you settle, gently turn your attention inward.</a:t>
            </a:r>
            <a:br>
              <a:rPr lang="en-US" sz="2800" b="0" i="0" dirty="0">
                <a:effectLst/>
                <a:latin typeface="Anthropic Serif"/>
              </a:rPr>
            </a:br>
            <a:br>
              <a:rPr lang="en-US" sz="2800" b="0" i="0" dirty="0">
                <a:effectLst/>
                <a:latin typeface="Anthropic Serif"/>
              </a:rPr>
            </a:br>
            <a:r>
              <a:rPr lang="en-US" sz="2800" b="0" i="0" dirty="0">
                <a:effectLst/>
                <a:latin typeface="Anthropic Serif"/>
              </a:rPr>
              <a:t>Notice whatever is already present inside you right now. There might be some tiredness, some anticipation, some tension somewhere in your body — maybe a flicker of anxiety, or relief, or a kind of bracing.</a:t>
            </a:r>
            <a:br>
              <a:rPr lang="en-US" sz="2800" b="0" i="0" dirty="0">
                <a:effectLst/>
                <a:latin typeface="Anthropic Serif"/>
              </a:rPr>
            </a:br>
            <a:br>
              <a:rPr lang="en-US" sz="2800" b="0" i="0" dirty="0">
                <a:effectLst/>
                <a:latin typeface="Anthropic Serif"/>
              </a:rPr>
            </a:br>
            <a:r>
              <a:rPr lang="en-US" sz="2800" b="0" i="1" dirty="0">
                <a:effectLst/>
                <a:latin typeface="Anthropic Serif"/>
              </a:rPr>
              <a:t>Whatever you notice, you don't need to change it. Just let it be there.</a:t>
            </a:r>
            <a:br>
              <a:rPr lang="en-US" sz="2800" b="0" i="0" dirty="0">
                <a:effectLst/>
                <a:latin typeface="Anthropic Serif"/>
              </a:rPr>
            </a:br>
            <a:br>
              <a:rPr lang="en-US" sz="2800" b="0" i="0" dirty="0">
                <a:effectLst/>
                <a:latin typeface="Anthropic Serif"/>
              </a:rPr>
            </a:br>
            <a:r>
              <a:rPr lang="en-US" sz="2800" b="0" i="0" dirty="0">
                <a:effectLst/>
                <a:latin typeface="Anthropic Serif"/>
              </a:rPr>
              <a:t>Sometimes we arrive at a session already carrying something. A part of us that fired up on the drive here, or that's been running in the background since morning. That's okay. That part is welcome too.</a:t>
            </a:r>
            <a:br>
              <a:rPr lang="en-US" sz="2800" b="0" i="0" dirty="0">
                <a:effectLst/>
                <a:latin typeface="Anthropic Serif"/>
              </a:rPr>
            </a:br>
            <a:br>
              <a:rPr lang="en-US" sz="2800" b="0" i="0" dirty="0">
                <a:effectLst/>
                <a:latin typeface="Anthropic Serif"/>
              </a:rPr>
            </a:br>
            <a:r>
              <a:rPr lang="en-US" sz="2800" b="0" i="0" dirty="0">
                <a:effectLst/>
                <a:latin typeface="Anthropic Serif"/>
              </a:rPr>
              <a:t>See if you can just acknowledge it: </a:t>
            </a:r>
            <a:r>
              <a:rPr lang="en-US" sz="2800" b="0" i="1" dirty="0">
                <a:effectLst/>
                <a:latin typeface="Anthropic Serif"/>
              </a:rPr>
              <a:t>"I notice you're here."</a:t>
            </a:r>
            <a:endParaRPr lang="en-US" sz="2800" b="0" i="0" dirty="0">
              <a:effectLst/>
              <a:latin typeface="Anthropic Serif"/>
            </a:endParaRPr>
          </a:p>
        </p:txBody>
      </p:sp>
    </p:spTree>
    <p:extLst>
      <p:ext uri="{BB962C8B-B14F-4D97-AF65-F5344CB8AC3E}">
        <p14:creationId xmlns:p14="http://schemas.microsoft.com/office/powerpoint/2010/main" val="1063168991"/>
      </p:ext>
    </p:extLst>
  </p:cSld>
  <p:clrMapOvr>
    <a:masterClrMapping/>
  </p:clrMapOvr>
</p:sld>
</file>

<file path=ppt/slides/slide3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91AADB-FEE3-65E8-5993-1CBE8CAA883E}"/>
              </a:ext>
            </a:extLst>
          </p:cNvPr>
          <p:cNvSpPr txBox="1"/>
          <p:nvPr/>
        </p:nvSpPr>
        <p:spPr>
          <a:xfrm>
            <a:off x="-20548" y="0"/>
            <a:ext cx="12192000" cy="6986528"/>
          </a:xfrm>
          <a:prstGeom prst="rect">
            <a:avLst/>
          </a:prstGeom>
          <a:noFill/>
        </p:spPr>
        <p:txBody>
          <a:bodyPr wrap="square">
            <a:spAutoFit/>
          </a:bodyPr>
          <a:lstStyle/>
          <a:p>
            <a:r>
              <a:rPr lang="en-US" sz="2800" b="0" i="0" dirty="0">
                <a:effectLst/>
                <a:latin typeface="Anthropic Serif"/>
              </a:rPr>
              <a:t>Today we're going to explore our firefighter parts — the ones who show up fast, sometimes urgently, when something inside us feels like it's burning.</a:t>
            </a:r>
            <a:br>
              <a:rPr lang="en-US" sz="2800" dirty="0"/>
            </a:br>
            <a:br>
              <a:rPr lang="en-US" sz="2800" dirty="0"/>
            </a:br>
            <a:r>
              <a:rPr lang="en-US" sz="2800" b="0" i="0" dirty="0">
                <a:effectLst/>
                <a:latin typeface="Anthropic Serif"/>
              </a:rPr>
              <a:t>Maybe you already have a sense of one of yours. The urge to scroll, to eat, to drink, to disappear into a show, to rage, to go numb. Or something subtler — a sudden need to be busy, to help someone else, to crack a joke.</a:t>
            </a:r>
            <a:br>
              <a:rPr lang="en-US" sz="2800" dirty="0"/>
            </a:br>
            <a:br>
              <a:rPr lang="en-US" sz="2800" dirty="0"/>
            </a:br>
            <a:r>
              <a:rPr lang="en-US" sz="2800" b="0" i="1" dirty="0">
                <a:effectLst/>
                <a:latin typeface="Anthropic Serif"/>
              </a:rPr>
              <a:t>Whatever your firefighter looks like, take a moment to consider: what is it trying to protect you from?</a:t>
            </a:r>
            <a:br>
              <a:rPr lang="en-US" sz="2800" dirty="0"/>
            </a:br>
            <a:br>
              <a:rPr lang="en-US" sz="2800" dirty="0"/>
            </a:br>
            <a:r>
              <a:rPr lang="en-US" sz="2800" b="0" i="0" dirty="0">
                <a:effectLst/>
                <a:latin typeface="Anthropic Serif"/>
              </a:rPr>
              <a:t>Not what it does — but what pain it's rushing toward, trying to put out.</a:t>
            </a:r>
            <a:br>
              <a:rPr lang="en-US" sz="2800" dirty="0"/>
            </a:br>
            <a:br>
              <a:rPr lang="en-US" sz="2800" dirty="0"/>
            </a:br>
            <a:r>
              <a:rPr lang="en-US" sz="2800" b="0" i="0" dirty="0">
                <a:effectLst/>
                <a:latin typeface="Anthropic Serif"/>
              </a:rPr>
              <a:t>It is not the enemy. It is a part of you that learned, at some point, that it had to move fast. That waiting was not safe.</a:t>
            </a:r>
            <a:br>
              <a:rPr lang="en-US" sz="2800" dirty="0"/>
            </a:br>
            <a:br>
              <a:rPr lang="en-US" sz="2800" dirty="0"/>
            </a:br>
            <a:r>
              <a:rPr lang="en-US" sz="2800" b="0" i="1" dirty="0">
                <a:effectLst/>
                <a:latin typeface="Anthropic Serif"/>
              </a:rPr>
              <a:t>Can you sense, even just a little, the exhaustion underneath that urgency?</a:t>
            </a:r>
            <a:endParaRPr lang="en-CA" sz="2800" dirty="0"/>
          </a:p>
        </p:txBody>
      </p:sp>
    </p:spTree>
    <p:extLst>
      <p:ext uri="{BB962C8B-B14F-4D97-AF65-F5344CB8AC3E}">
        <p14:creationId xmlns:p14="http://schemas.microsoft.com/office/powerpoint/2010/main" val="3023905002"/>
      </p:ext>
    </p:extLst>
  </p:cSld>
  <p:clrMapOvr>
    <a:masterClrMapping/>
  </p:clrMapOvr>
</p:sld>
</file>

<file path=ppt/slides/slide3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F2BD41-3BFF-A225-33EE-7A31CE5219DF}"/>
              </a:ext>
            </a:extLst>
          </p:cNvPr>
          <p:cNvSpPr txBox="1"/>
          <p:nvPr/>
        </p:nvSpPr>
        <p:spPr>
          <a:xfrm>
            <a:off x="0" y="0"/>
            <a:ext cx="12192000" cy="5262979"/>
          </a:xfrm>
          <a:prstGeom prst="rect">
            <a:avLst/>
          </a:prstGeom>
          <a:noFill/>
        </p:spPr>
        <p:txBody>
          <a:bodyPr wrap="square">
            <a:spAutoFit/>
          </a:bodyPr>
          <a:lstStyle/>
          <a:p>
            <a:r>
              <a:rPr lang="en-US" sz="2800" b="0" i="0" dirty="0">
                <a:effectLst/>
                <a:latin typeface="Anthropic Serif"/>
              </a:rPr>
              <a:t>Now, see if you can find even a small sense of spaciousness inside you — a quieter place that can hold all of this without being swept away by it.</a:t>
            </a:r>
            <a:br>
              <a:rPr lang="en-US" sz="2800" dirty="0"/>
            </a:br>
            <a:br>
              <a:rPr lang="en-US" sz="2800" dirty="0"/>
            </a:br>
            <a:r>
              <a:rPr lang="en-US" sz="2800" b="0" i="0" dirty="0">
                <a:effectLst/>
                <a:latin typeface="Anthropic Serif"/>
              </a:rPr>
              <a:t>This is the place the workbook has been pointing toward. Your Self. Not a perfect, untouchable place — just a little more settled. A little more curious.</a:t>
            </a:r>
            <a:br>
              <a:rPr lang="en-US" sz="2800" dirty="0"/>
            </a:br>
            <a:br>
              <a:rPr lang="en-US" sz="2800" dirty="0"/>
            </a:br>
            <a:r>
              <a:rPr lang="en-US" sz="2800" b="0" i="0" dirty="0">
                <a:effectLst/>
                <a:latin typeface="Anthropic Serif"/>
              </a:rPr>
              <a:t>From that place, offer your firefighter something simple:</a:t>
            </a:r>
            <a:br>
              <a:rPr lang="en-US" sz="2800" dirty="0"/>
            </a:br>
            <a:br>
              <a:rPr lang="en-US" sz="2800" dirty="0"/>
            </a:br>
            <a:r>
              <a:rPr lang="en-US" sz="2800" b="0" i="1" dirty="0">
                <a:effectLst/>
                <a:latin typeface="Anthropic Serif"/>
              </a:rPr>
              <a:t>"I see how hard you've been working. I'm not asking you to stop. I'm just asking if we can get to know each other a little better."</a:t>
            </a:r>
            <a:br>
              <a:rPr lang="en-US" sz="2800" dirty="0"/>
            </a:br>
            <a:br>
              <a:rPr lang="en-US" sz="2800" dirty="0"/>
            </a:br>
            <a:r>
              <a:rPr lang="en-US" sz="2800" b="0" i="0" dirty="0">
                <a:effectLst/>
                <a:latin typeface="Anthropic Serif"/>
              </a:rPr>
              <a:t>You don't need the part to agree. You're just making the offer.</a:t>
            </a:r>
            <a:endParaRPr lang="en-CA" sz="2800" dirty="0"/>
          </a:p>
        </p:txBody>
      </p:sp>
    </p:spTree>
    <p:extLst>
      <p:ext uri="{BB962C8B-B14F-4D97-AF65-F5344CB8AC3E}">
        <p14:creationId xmlns:p14="http://schemas.microsoft.com/office/powerpoint/2010/main" val="3748499642"/>
      </p:ext>
    </p:extLst>
  </p:cSld>
  <p:clrMapOvr>
    <a:masterClrMapping/>
  </p:clrMapOvr>
</p:sld>
</file>

<file path=ppt/slides/slide3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93FDEE-DC0E-1F8B-A4AD-E4565D7D901C}"/>
              </a:ext>
            </a:extLst>
          </p:cNvPr>
          <p:cNvSpPr txBox="1"/>
          <p:nvPr/>
        </p:nvSpPr>
        <p:spPr>
          <a:xfrm>
            <a:off x="164386" y="140786"/>
            <a:ext cx="12192000" cy="3970318"/>
          </a:xfrm>
          <a:prstGeom prst="rect">
            <a:avLst/>
          </a:prstGeom>
          <a:noFill/>
        </p:spPr>
        <p:txBody>
          <a:bodyPr wrap="square">
            <a:spAutoFit/>
          </a:bodyPr>
          <a:lstStyle/>
          <a:p>
            <a:r>
              <a:rPr lang="en-US" sz="2800" b="0" i="0" dirty="0">
                <a:effectLst/>
                <a:latin typeface="Anthropic Serif"/>
              </a:rPr>
              <a:t>When you're ready, gently bring your attention back to the room. To the people sitting near you — each of them carrying their own parts, their own firefighters, their own courage for being here.</a:t>
            </a:r>
            <a:br>
              <a:rPr lang="en-US" sz="2800" dirty="0"/>
            </a:br>
            <a:br>
              <a:rPr lang="en-US" sz="2800" dirty="0"/>
            </a:br>
            <a:r>
              <a:rPr lang="en-US" sz="2800" b="0" i="0" dirty="0">
                <a:effectLst/>
                <a:latin typeface="Anthropic Serif"/>
              </a:rPr>
              <a:t>Take one more breath together.</a:t>
            </a:r>
            <a:br>
              <a:rPr lang="en-US" sz="2800" dirty="0"/>
            </a:br>
            <a:br>
              <a:rPr lang="en-US" sz="2800" dirty="0"/>
            </a:br>
            <a:r>
              <a:rPr lang="en-US" sz="2800" b="0" i="1" dirty="0">
                <a:effectLst/>
                <a:latin typeface="Anthropic Serif"/>
              </a:rPr>
              <a:t>Pause.</a:t>
            </a:r>
            <a:br>
              <a:rPr lang="en-US" sz="2800" dirty="0"/>
            </a:br>
            <a:br>
              <a:rPr lang="en-US" sz="2800" dirty="0"/>
            </a:br>
            <a:r>
              <a:rPr lang="en-US" sz="2800" b="0" i="0" dirty="0">
                <a:effectLst/>
                <a:latin typeface="Anthropic Serif"/>
              </a:rPr>
              <a:t>And when you're ready, open your eyes.</a:t>
            </a:r>
            <a:endParaRPr lang="en-CA" sz="2800" dirty="0"/>
          </a:p>
        </p:txBody>
      </p:sp>
    </p:spTree>
    <p:extLst>
      <p:ext uri="{BB962C8B-B14F-4D97-AF65-F5344CB8AC3E}">
        <p14:creationId xmlns:p14="http://schemas.microsoft.com/office/powerpoint/2010/main" val="2436642195"/>
      </p:ext>
    </p:extLst>
  </p:cSld>
  <p:clrMapOvr>
    <a:masterClrMapping/>
  </p:clrMapOvr>
</p:sld>
</file>

<file path=ppt/slides/slide3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B20DC-AB31-3075-0FF3-CEA8D7E0D93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7273909-CDC2-4091-9854-5B786EB9E6C3}"/>
              </a:ext>
            </a:extLst>
          </p:cNvPr>
          <p:cNvSpPr txBox="1"/>
          <p:nvPr/>
        </p:nvSpPr>
        <p:spPr>
          <a:xfrm>
            <a:off x="216966" y="579358"/>
            <a:ext cx="4520631" cy="7017306"/>
          </a:xfrm>
          <a:prstGeom prst="rect">
            <a:avLst/>
          </a:prstGeom>
          <a:noFill/>
        </p:spPr>
        <p:txBody>
          <a:bodyPr wrap="square">
            <a:spAutoFit/>
          </a:bodyPr>
          <a:lstStyle/>
          <a:p>
            <a:r>
              <a:rPr lang="en-US" sz="2400" dirty="0">
                <a:latin typeface="Corbel" panose="020B0503020204020204" pitchFamily="34" charset="0"/>
              </a:rPr>
              <a:t>Week 1- October 1</a:t>
            </a:r>
          </a:p>
          <a:p>
            <a:r>
              <a:rPr lang="en-US" sz="2400" dirty="0">
                <a:latin typeface="Corbel" panose="020B0503020204020204" pitchFamily="34" charset="0"/>
              </a:rPr>
              <a:t>Week 2- October 8</a:t>
            </a:r>
          </a:p>
          <a:p>
            <a:r>
              <a:rPr lang="en-US" sz="2400" dirty="0">
                <a:latin typeface="Corbel" panose="020B0503020204020204" pitchFamily="34" charset="0"/>
              </a:rPr>
              <a:t>Week 3- October 15</a:t>
            </a:r>
          </a:p>
          <a:p>
            <a:r>
              <a:rPr lang="en-US" sz="2400" dirty="0">
                <a:latin typeface="Corbel" panose="020B0503020204020204" pitchFamily="34" charset="0"/>
              </a:rPr>
              <a:t>Week 4- October 22</a:t>
            </a:r>
          </a:p>
          <a:p>
            <a:r>
              <a:rPr lang="en-US" sz="2400" dirty="0">
                <a:latin typeface="Corbel" panose="020B0503020204020204" pitchFamily="34" charset="0"/>
              </a:rPr>
              <a:t>Week 5- October 29</a:t>
            </a:r>
          </a:p>
          <a:p>
            <a:r>
              <a:rPr lang="en-US" sz="2400" dirty="0">
                <a:latin typeface="Corbel" panose="020B0503020204020204" pitchFamily="34" charset="0"/>
              </a:rPr>
              <a:t>Week 6- November 5</a:t>
            </a:r>
          </a:p>
          <a:p>
            <a:r>
              <a:rPr lang="en-US" sz="2400" dirty="0">
                <a:latin typeface="Corbel" panose="020B0503020204020204" pitchFamily="34" charset="0"/>
              </a:rPr>
              <a:t>Week 7- November 12</a:t>
            </a:r>
          </a:p>
          <a:p>
            <a:r>
              <a:rPr lang="en-US" sz="2400" dirty="0">
                <a:latin typeface="Corbel" panose="020B0503020204020204" pitchFamily="34" charset="0"/>
              </a:rPr>
              <a:t>Week 8- November 19</a:t>
            </a:r>
          </a:p>
          <a:p>
            <a:r>
              <a:rPr lang="en-US" sz="2400" dirty="0">
                <a:latin typeface="Corbel" panose="020B0503020204020204" pitchFamily="34" charset="0"/>
              </a:rPr>
              <a:t>Week 9- November 26</a:t>
            </a:r>
          </a:p>
          <a:p>
            <a:r>
              <a:rPr lang="en-US" sz="2400" dirty="0">
                <a:latin typeface="Corbel" panose="020B0503020204020204" pitchFamily="34" charset="0"/>
              </a:rPr>
              <a:t>Week 10- December 3</a:t>
            </a:r>
          </a:p>
          <a:p>
            <a:r>
              <a:rPr lang="en-US" sz="2400" dirty="0">
                <a:latin typeface="Corbel" panose="020B0503020204020204" pitchFamily="34" charset="0"/>
              </a:rPr>
              <a:t>Week 11- December 10</a:t>
            </a:r>
          </a:p>
          <a:p>
            <a:r>
              <a:rPr lang="en-US" sz="2400" dirty="0">
                <a:latin typeface="Corbel" panose="020B0503020204020204" pitchFamily="34" charset="0"/>
              </a:rPr>
              <a:t>Week 12- December 17 </a:t>
            </a:r>
          </a:p>
          <a:p>
            <a:r>
              <a:rPr lang="en-US" sz="2400" dirty="0">
                <a:latin typeface="Corbel" panose="020B0503020204020204" pitchFamily="34" charset="0"/>
              </a:rPr>
              <a:t>December 24 and 31</a:t>
            </a:r>
          </a:p>
          <a:p>
            <a:r>
              <a:rPr lang="en-US" sz="2400" dirty="0">
                <a:latin typeface="Corbel" panose="020B0503020204020204" pitchFamily="34" charset="0"/>
              </a:rPr>
              <a:t>Week 13- January 7</a:t>
            </a:r>
          </a:p>
          <a:p>
            <a:r>
              <a:rPr lang="en-US" sz="2400" dirty="0">
                <a:latin typeface="Corbel" panose="020B0503020204020204" pitchFamily="34" charset="0"/>
              </a:rPr>
              <a:t>Week 14- January 14</a:t>
            </a:r>
          </a:p>
          <a:p>
            <a:r>
              <a:rPr lang="en-US" sz="2400" dirty="0">
                <a:latin typeface="Corbel" panose="020B0503020204020204" pitchFamily="34" charset="0"/>
              </a:rPr>
              <a:t>Week 15- January 21</a:t>
            </a:r>
          </a:p>
          <a:p>
            <a:r>
              <a:rPr lang="en-US" sz="2400" dirty="0">
                <a:latin typeface="Corbel" panose="020B0503020204020204" pitchFamily="34" charset="0"/>
              </a:rPr>
              <a:t>Week 16- January 28</a:t>
            </a:r>
          </a:p>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81F2EA93-AE4C-C44A-239D-B373F312C299}"/>
              </a:ext>
            </a:extLst>
          </p:cNvPr>
          <p:cNvSpPr txBox="1"/>
          <p:nvPr/>
        </p:nvSpPr>
        <p:spPr>
          <a:xfrm>
            <a:off x="3860305" y="579358"/>
            <a:ext cx="4279815" cy="6924973"/>
          </a:xfrm>
          <a:prstGeom prst="rect">
            <a:avLst/>
          </a:prstGeom>
          <a:noFill/>
        </p:spPr>
        <p:txBody>
          <a:bodyPr wrap="square">
            <a:spAutoFit/>
          </a:bodyPr>
          <a:lstStyle/>
          <a:p>
            <a:r>
              <a:rPr lang="en-US" sz="2400" dirty="0">
                <a:latin typeface="Corbel" panose="020B0503020204020204" pitchFamily="34" charset="0"/>
              </a:rPr>
              <a:t>Week 17- February 4</a:t>
            </a:r>
          </a:p>
          <a:p>
            <a:r>
              <a:rPr lang="en-US" sz="2400" dirty="0">
                <a:latin typeface="Corbel" panose="020B0503020204020204" pitchFamily="34" charset="0"/>
              </a:rPr>
              <a:t>Week 18- February 11</a:t>
            </a:r>
          </a:p>
          <a:p>
            <a:r>
              <a:rPr lang="en-US" sz="2400" dirty="0">
                <a:latin typeface="Corbel" panose="020B0503020204020204" pitchFamily="34" charset="0"/>
              </a:rPr>
              <a:t>Week 19- February 18</a:t>
            </a:r>
          </a:p>
          <a:p>
            <a:r>
              <a:rPr lang="en-US" sz="2400" dirty="0">
                <a:latin typeface="Corbel" panose="020B0503020204020204" pitchFamily="34" charset="0"/>
              </a:rPr>
              <a:t>Week 20- February 25</a:t>
            </a:r>
          </a:p>
          <a:p>
            <a:r>
              <a:rPr lang="en-US" sz="2400" dirty="0">
                <a:latin typeface="Corbel" panose="020B0503020204020204" pitchFamily="34" charset="0"/>
              </a:rPr>
              <a:t>Week 21- March 4</a:t>
            </a:r>
          </a:p>
          <a:p>
            <a:r>
              <a:rPr lang="en-US" sz="2400" dirty="0">
                <a:latin typeface="Corbel" panose="020B0503020204020204" pitchFamily="34" charset="0"/>
              </a:rPr>
              <a:t>March 11 and 18 no course</a:t>
            </a:r>
          </a:p>
          <a:p>
            <a:r>
              <a:rPr lang="en-US" sz="2400" dirty="0">
                <a:latin typeface="Corbel" panose="020B0503020204020204" pitchFamily="34" charset="0"/>
              </a:rPr>
              <a:t>Week 22- March 25</a:t>
            </a:r>
          </a:p>
          <a:p>
            <a:r>
              <a:rPr lang="en-US" sz="2400" dirty="0">
                <a:latin typeface="Corbel" panose="020B0503020204020204" pitchFamily="34" charset="0"/>
              </a:rPr>
              <a:t>Week 23- April 1</a:t>
            </a:r>
          </a:p>
          <a:p>
            <a:r>
              <a:rPr lang="en-US" sz="2400" dirty="0">
                <a:latin typeface="Corbel" panose="020B0503020204020204" pitchFamily="34" charset="0"/>
              </a:rPr>
              <a:t>Week 24- April 8- Parlour*</a:t>
            </a:r>
          </a:p>
          <a:p>
            <a:r>
              <a:rPr lang="en-US" sz="2400" dirty="0">
                <a:latin typeface="Corbel" panose="020B0503020204020204" pitchFamily="34" charset="0"/>
              </a:rPr>
              <a:t>Week 25- April 15</a:t>
            </a:r>
          </a:p>
          <a:p>
            <a:r>
              <a:rPr lang="en-US" sz="2400" dirty="0">
                <a:solidFill>
                  <a:schemeClr val="bg1"/>
                </a:solidFill>
                <a:latin typeface="Corbel" panose="020B0503020204020204" pitchFamily="34" charset="0"/>
              </a:rPr>
              <a:t>Week 26- April 22- Parlour*</a:t>
            </a:r>
          </a:p>
          <a:p>
            <a:r>
              <a:rPr lang="en-US" sz="2400" dirty="0">
                <a:latin typeface="Corbel" panose="020B0503020204020204" pitchFamily="34" charset="0"/>
              </a:rPr>
              <a:t>Week 27- April 29</a:t>
            </a:r>
          </a:p>
          <a:p>
            <a:r>
              <a:rPr lang="en-US" sz="2400" dirty="0">
                <a:latin typeface="Corbel" panose="020B0503020204020204" pitchFamily="34" charset="0"/>
              </a:rPr>
              <a:t>Week 28- May 6</a:t>
            </a:r>
          </a:p>
          <a:p>
            <a:r>
              <a:rPr lang="en-US" sz="2400" dirty="0">
                <a:latin typeface="Corbel" panose="020B0503020204020204" pitchFamily="34" charset="0"/>
              </a:rPr>
              <a:t>Week 29- May 13</a:t>
            </a:r>
          </a:p>
          <a:p>
            <a:r>
              <a:rPr lang="en-US" sz="2400" dirty="0">
                <a:latin typeface="Corbel" panose="020B0503020204020204" pitchFamily="34" charset="0"/>
              </a:rPr>
              <a:t>Week 30- May 20- 9am to 1pm</a:t>
            </a:r>
          </a:p>
          <a:p>
            <a:r>
              <a:rPr lang="en-US" sz="2400" dirty="0">
                <a:latin typeface="Corbel" panose="020B0503020204020204" pitchFamily="34" charset="0"/>
              </a:rPr>
              <a:t>Week 31- May 27</a:t>
            </a:r>
          </a:p>
          <a:p>
            <a:r>
              <a:rPr lang="en-US" sz="2400" dirty="0">
                <a:latin typeface="Corbel" panose="020B0503020204020204" pitchFamily="34" charset="0"/>
              </a:rPr>
              <a:t>Week 32- June 3</a:t>
            </a: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99648B03-6D31-5FC3-17D4-931143603009}"/>
              </a:ext>
            </a:extLst>
          </p:cNvPr>
          <p:cNvSpPr txBox="1"/>
          <p:nvPr/>
        </p:nvSpPr>
        <p:spPr>
          <a:xfrm>
            <a:off x="1677587" y="0"/>
            <a:ext cx="9221836" cy="707886"/>
          </a:xfrm>
          <a:prstGeom prst="rect">
            <a:avLst/>
          </a:prstGeom>
          <a:noFill/>
        </p:spPr>
        <p:txBody>
          <a:bodyPr wrap="square">
            <a:spAutoFit/>
          </a:bodyPr>
          <a:lstStyle/>
          <a:p>
            <a:r>
              <a:rPr lang="en-US" sz="4000" dirty="0">
                <a:solidFill>
                  <a:schemeClr val="bg1"/>
                </a:solidFill>
                <a:latin typeface="Corbel" panose="020B0503020204020204" pitchFamily="34" charset="0"/>
              </a:rPr>
              <a:t>SIMPLE COURSE SCHEDULE 2025-26</a:t>
            </a:r>
          </a:p>
        </p:txBody>
      </p:sp>
      <p:sp>
        <p:nvSpPr>
          <p:cNvPr id="2" name="Slide Number Placeholder 1">
            <a:extLst>
              <a:ext uri="{FF2B5EF4-FFF2-40B4-BE49-F238E27FC236}">
                <a16:creationId xmlns:a16="http://schemas.microsoft.com/office/drawing/2014/main" id="{27052531-C211-C597-1045-385E0FCF42A4}"/>
              </a:ext>
            </a:extLst>
          </p:cNvPr>
          <p:cNvSpPr>
            <a:spLocks noGrp="1"/>
          </p:cNvSpPr>
          <p:nvPr>
            <p:ph type="sldNum" sz="quarter" idx="12"/>
          </p:nvPr>
        </p:nvSpPr>
        <p:spPr/>
        <p:txBody>
          <a:bodyPr/>
          <a:lstStyle/>
          <a:p>
            <a:fld id="{5B621ED0-B45F-441E-93E9-023E2B55C8A5}" type="slidenum">
              <a:rPr lang="en-CA" smtClean="0"/>
              <a:t>395</a:t>
            </a:fld>
            <a:endParaRPr lang="en-CA" dirty="0"/>
          </a:p>
        </p:txBody>
      </p:sp>
      <p:sp>
        <p:nvSpPr>
          <p:cNvPr id="6" name="TextBox 5">
            <a:extLst>
              <a:ext uri="{FF2B5EF4-FFF2-40B4-BE49-F238E27FC236}">
                <a16:creationId xmlns:a16="http://schemas.microsoft.com/office/drawing/2014/main" id="{C907795F-7533-616B-B170-FCC370D0EEF7}"/>
              </a:ext>
            </a:extLst>
          </p:cNvPr>
          <p:cNvSpPr txBox="1"/>
          <p:nvPr/>
        </p:nvSpPr>
        <p:spPr>
          <a:xfrm>
            <a:off x="7741874" y="641384"/>
            <a:ext cx="3334007" cy="461665"/>
          </a:xfrm>
          <a:prstGeom prst="rect">
            <a:avLst/>
          </a:prstGeom>
          <a:noFill/>
        </p:spPr>
        <p:txBody>
          <a:bodyPr wrap="square">
            <a:spAutoFit/>
          </a:bodyPr>
          <a:lstStyle/>
          <a:p>
            <a:r>
              <a:rPr lang="en-US" sz="2400" dirty="0">
                <a:latin typeface="Corbel" panose="020B0503020204020204" pitchFamily="34" charset="0"/>
              </a:rPr>
              <a:t>Week 33- June 10 pilot</a:t>
            </a:r>
          </a:p>
        </p:txBody>
      </p:sp>
      <p:sp>
        <p:nvSpPr>
          <p:cNvPr id="9" name="TextBox 8">
            <a:extLst>
              <a:ext uri="{FF2B5EF4-FFF2-40B4-BE49-F238E27FC236}">
                <a16:creationId xmlns:a16="http://schemas.microsoft.com/office/drawing/2014/main" id="{4F830F40-8975-2CAF-6B42-DE80BDFD9937}"/>
              </a:ext>
            </a:extLst>
          </p:cNvPr>
          <p:cNvSpPr txBox="1"/>
          <p:nvPr/>
        </p:nvSpPr>
        <p:spPr>
          <a:xfrm>
            <a:off x="7922028" y="1877201"/>
            <a:ext cx="4269972" cy="1446550"/>
          </a:xfrm>
          <a:prstGeom prst="rect">
            <a:avLst/>
          </a:prstGeom>
          <a:noFill/>
        </p:spPr>
        <p:txBody>
          <a:bodyPr wrap="square">
            <a:spAutoFit/>
          </a:bodyPr>
          <a:lstStyle/>
          <a:p>
            <a:r>
              <a:rPr lang="en-CA" sz="2200" dirty="0">
                <a:latin typeface="Arial" panose="020B0604020202020204" pitchFamily="34" charset="0"/>
                <a:cs typeface="Arial" panose="020B0604020202020204" pitchFamily="34" charset="0"/>
              </a:rPr>
              <a:t>* For the in-person participants only: This week </a:t>
            </a:r>
            <a:r>
              <a:rPr lang="en-CA" sz="2200" dirty="0">
                <a:solidFill>
                  <a:schemeClr val="bg1"/>
                </a:solidFill>
                <a:latin typeface="Arial" panose="020B0604020202020204" pitchFamily="34" charset="0"/>
                <a:cs typeface="Arial" panose="020B0604020202020204" pitchFamily="34" charset="0"/>
              </a:rPr>
              <a:t>April 22</a:t>
            </a:r>
            <a:r>
              <a:rPr lang="en-CA" sz="2200" dirty="0">
                <a:latin typeface="Arial" panose="020B0604020202020204" pitchFamily="34" charset="0"/>
                <a:cs typeface="Arial" panose="020B0604020202020204" pitchFamily="34" charset="0"/>
              </a:rPr>
              <a:t> will be the last week we’re meeting in the parlour.</a:t>
            </a:r>
          </a:p>
        </p:txBody>
      </p:sp>
    </p:spTree>
    <p:extLst>
      <p:ext uri="{BB962C8B-B14F-4D97-AF65-F5344CB8AC3E}">
        <p14:creationId xmlns:p14="http://schemas.microsoft.com/office/powerpoint/2010/main" val="3772711708"/>
      </p:ext>
    </p:extLst>
  </p:cSld>
  <p:clrMapOvr>
    <a:masterClrMapping/>
  </p:clrMapOvr>
</p:sld>
</file>

<file path=ppt/slides/slide3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53E54-BFC5-B1B3-8883-01CC7F4DB8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21F9D7A-A980-2B7C-0932-AC6F3D7CFE42}"/>
              </a:ext>
            </a:extLst>
          </p:cNvPr>
          <p:cNvSpPr txBox="1"/>
          <p:nvPr/>
        </p:nvSpPr>
        <p:spPr>
          <a:xfrm>
            <a:off x="1225466" y="70021"/>
            <a:ext cx="9433461" cy="646331"/>
          </a:xfrm>
          <a:prstGeom prst="rect">
            <a:avLst/>
          </a:prstGeom>
          <a:noFill/>
        </p:spPr>
        <p:txBody>
          <a:bodyPr wrap="square">
            <a:spAutoFit/>
          </a:bodyPr>
          <a:lstStyle/>
          <a:p>
            <a:pPr algn="ctr"/>
            <a:r>
              <a:rPr lang="en-US" sz="3600" dirty="0">
                <a:solidFill>
                  <a:schemeClr val="bg1"/>
                </a:solidFill>
              </a:rPr>
              <a:t>PRACTICE SESSIONS SCHEDULE</a:t>
            </a:r>
            <a:endParaRPr lang="en-CA" sz="3600" dirty="0">
              <a:solidFill>
                <a:schemeClr val="bg1"/>
              </a:solidFill>
            </a:endParaRPr>
          </a:p>
        </p:txBody>
      </p:sp>
      <p:sp>
        <p:nvSpPr>
          <p:cNvPr id="5" name="TextBox 4">
            <a:extLst>
              <a:ext uri="{FF2B5EF4-FFF2-40B4-BE49-F238E27FC236}">
                <a16:creationId xmlns:a16="http://schemas.microsoft.com/office/drawing/2014/main" id="{39777BA2-FAA9-4DDC-27C4-EDC4E78619A6}"/>
              </a:ext>
            </a:extLst>
          </p:cNvPr>
          <p:cNvSpPr txBox="1"/>
          <p:nvPr/>
        </p:nvSpPr>
        <p:spPr>
          <a:xfrm>
            <a:off x="322612" y="716352"/>
            <a:ext cx="11869388" cy="4247317"/>
          </a:xfrm>
          <a:prstGeom prst="rect">
            <a:avLst/>
          </a:prstGeom>
          <a:noFill/>
        </p:spPr>
        <p:txBody>
          <a:bodyPr wrap="square">
            <a:spAutoFit/>
          </a:bodyPr>
          <a:lstStyle/>
          <a:p>
            <a:r>
              <a:rPr lang="en-US" dirty="0">
                <a:solidFill>
                  <a:schemeClr val="bg1"/>
                </a:solidFill>
              </a:rPr>
              <a:t>   </a:t>
            </a:r>
            <a:r>
              <a:rPr lang="en-US" dirty="0"/>
              <a:t>         practice                                             </a:t>
            </a:r>
          </a:p>
          <a:p>
            <a:endParaRPr lang="en-US" sz="2000" dirty="0">
              <a:solidFill>
                <a:srgbClr val="FFC000"/>
              </a:solidFill>
            </a:endParaRPr>
          </a:p>
          <a:p>
            <a:endParaRPr lang="en-US" dirty="0"/>
          </a:p>
          <a:p>
            <a:endParaRPr lang="en-US" dirty="0">
              <a:solidFill>
                <a:srgbClr val="FFC000"/>
              </a:solidFill>
            </a:endParaRPr>
          </a:p>
          <a:p>
            <a:endParaRPr lang="en-US" dirty="0"/>
          </a:p>
          <a:p>
            <a:r>
              <a:rPr lang="en-US" sz="2800" dirty="0">
                <a:solidFill>
                  <a:srgbClr val="FFC000"/>
                </a:solidFill>
              </a:rPr>
              <a:t>8. TODAY April 22 Part 3 p. 103-137 of the IFS workbook with Dinko T.</a:t>
            </a:r>
          </a:p>
          <a:p>
            <a:endParaRPr lang="en-US" dirty="0"/>
          </a:p>
          <a:p>
            <a:r>
              <a:rPr lang="en-US" dirty="0"/>
              <a:t>9.Week 27 April 29          </a:t>
            </a:r>
            <a:r>
              <a:rPr lang="en-US" sz="2800" u="sng" dirty="0">
                <a:solidFill>
                  <a:srgbClr val="FFC000"/>
                </a:solidFill>
              </a:rPr>
              <a:t>April 22, 1:30</a:t>
            </a:r>
            <a:r>
              <a:rPr lang="en-US" sz="2800" dirty="0">
                <a:solidFill>
                  <a:srgbClr val="FFC000"/>
                </a:solidFill>
              </a:rPr>
              <a:t>     </a:t>
            </a:r>
            <a:r>
              <a:rPr lang="en-US" dirty="0">
                <a:solidFill>
                  <a:srgbClr val="FFC000"/>
                </a:solidFill>
              </a:rPr>
              <a:t>Part 4 p. 141-175                                Carolynn</a:t>
            </a:r>
          </a:p>
          <a:p>
            <a:endParaRPr lang="en-US" dirty="0"/>
          </a:p>
          <a:p>
            <a:r>
              <a:rPr lang="en-US" dirty="0"/>
              <a:t>10. Week 28 May 6                April 29, 1:30               Part 5 p. 179-207                                  Meaghan                                   </a:t>
            </a:r>
          </a:p>
          <a:p>
            <a:endParaRPr lang="en-US" dirty="0"/>
          </a:p>
          <a:p>
            <a:r>
              <a:rPr lang="en-US" dirty="0"/>
              <a:t>11.Week 29 May 13*       </a:t>
            </a:r>
            <a:r>
              <a:rPr lang="en-US" sz="2800" u="sng" dirty="0">
                <a:solidFill>
                  <a:srgbClr val="FFC000"/>
                </a:solidFill>
              </a:rPr>
              <a:t>April 22, 3 pm</a:t>
            </a:r>
            <a:r>
              <a:rPr lang="en-US" sz="2800" dirty="0">
                <a:solidFill>
                  <a:srgbClr val="FFC000"/>
                </a:solidFill>
              </a:rPr>
              <a:t>    </a:t>
            </a:r>
            <a:r>
              <a:rPr lang="en-US" dirty="0">
                <a:solidFill>
                  <a:srgbClr val="FFC000"/>
                </a:solidFill>
              </a:rPr>
              <a:t>Wise mind remediation                    Rob T.                                                                                </a:t>
            </a:r>
          </a:p>
          <a:p>
            <a:pPr algn="ctr"/>
            <a:endParaRPr lang="en-CA" sz="1800" dirty="0">
              <a:solidFill>
                <a:schemeClr val="bg1"/>
              </a:solidFill>
            </a:endParaRPr>
          </a:p>
        </p:txBody>
      </p:sp>
      <p:sp>
        <p:nvSpPr>
          <p:cNvPr id="4" name="TextBox 3">
            <a:extLst>
              <a:ext uri="{FF2B5EF4-FFF2-40B4-BE49-F238E27FC236}">
                <a16:creationId xmlns:a16="http://schemas.microsoft.com/office/drawing/2014/main" id="{90F7E9BD-C8B6-7AE7-DAF6-B9530AEB369D}"/>
              </a:ext>
            </a:extLst>
          </p:cNvPr>
          <p:cNvSpPr txBox="1"/>
          <p:nvPr/>
        </p:nvSpPr>
        <p:spPr>
          <a:xfrm>
            <a:off x="2710028" y="950225"/>
            <a:ext cx="6097712" cy="369332"/>
          </a:xfrm>
          <a:prstGeom prst="rect">
            <a:avLst/>
          </a:prstGeom>
          <a:noFill/>
        </p:spPr>
        <p:txBody>
          <a:bodyPr wrap="square">
            <a:spAutoFit/>
          </a:bodyPr>
          <a:lstStyle/>
          <a:p>
            <a:r>
              <a:rPr lang="en-US" dirty="0"/>
              <a:t>Preparation                IFS Workbook</a:t>
            </a:r>
            <a:endParaRPr lang="en-CA" dirty="0"/>
          </a:p>
        </p:txBody>
      </p:sp>
      <p:sp>
        <p:nvSpPr>
          <p:cNvPr id="2" name="Slide Number Placeholder 1">
            <a:extLst>
              <a:ext uri="{FF2B5EF4-FFF2-40B4-BE49-F238E27FC236}">
                <a16:creationId xmlns:a16="http://schemas.microsoft.com/office/drawing/2014/main" id="{6E45F9EF-C857-8FB4-545C-8BF150CEE610}"/>
              </a:ext>
            </a:extLst>
          </p:cNvPr>
          <p:cNvSpPr>
            <a:spLocks noGrp="1"/>
          </p:cNvSpPr>
          <p:nvPr>
            <p:ph type="sldNum" sz="quarter" idx="12"/>
          </p:nvPr>
        </p:nvSpPr>
        <p:spPr/>
        <p:txBody>
          <a:bodyPr/>
          <a:lstStyle/>
          <a:p>
            <a:fld id="{5B621ED0-B45F-441E-93E9-023E2B55C8A5}" type="slidenum">
              <a:rPr lang="en-CA" smtClean="0"/>
              <a:t>396</a:t>
            </a:fld>
            <a:endParaRPr lang="en-CA" dirty="0"/>
          </a:p>
        </p:txBody>
      </p:sp>
    </p:spTree>
    <p:extLst>
      <p:ext uri="{BB962C8B-B14F-4D97-AF65-F5344CB8AC3E}">
        <p14:creationId xmlns:p14="http://schemas.microsoft.com/office/powerpoint/2010/main" val="1823347683"/>
      </p:ext>
    </p:extLst>
  </p:cSld>
  <p:clrMapOvr>
    <a:masterClrMapping/>
  </p:clrMapOvr>
</p:sld>
</file>

<file path=ppt/slides/slide3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63B1D-CB06-CDF4-595C-182010E9198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AC27732-4975-C19D-079A-623047F49EDA}"/>
              </a:ext>
            </a:extLst>
          </p:cNvPr>
          <p:cNvSpPr txBox="1"/>
          <p:nvPr/>
        </p:nvSpPr>
        <p:spPr>
          <a:xfrm>
            <a:off x="314425" y="70021"/>
            <a:ext cx="11877575" cy="6863417"/>
          </a:xfrm>
          <a:prstGeom prst="rect">
            <a:avLst/>
          </a:prstGeom>
          <a:noFill/>
        </p:spPr>
        <p:txBody>
          <a:bodyPr wrap="square">
            <a:spAutoFit/>
          </a:bodyPr>
          <a:lstStyle/>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24- </a:t>
            </a:r>
            <a:r>
              <a:rPr lang="en-US" sz="2600">
                <a:latin typeface="Arial" panose="020B0604020202020204" pitchFamily="34" charset="0"/>
                <a:cs typeface="Arial" panose="020B0604020202020204" pitchFamily="34" charset="0"/>
              </a:rPr>
              <a:t>April 8, IFS workbook Part One: Getting to Know Your Self &amp; Parts  P.17 </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25- </a:t>
            </a:r>
            <a:r>
              <a:rPr lang="en-US" sz="2600">
                <a:latin typeface="Arial" panose="020B0604020202020204" pitchFamily="34" charset="0"/>
                <a:cs typeface="Arial" panose="020B0604020202020204" pitchFamily="34" charset="0"/>
              </a:rPr>
              <a:t>April 15, IFS Workbook Part Two: Appreciating Your Overworked Managers P. 63</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26- </a:t>
            </a:r>
            <a:r>
              <a:rPr lang="en-US" sz="2600">
                <a:latin typeface="Arial" panose="020B0604020202020204" pitchFamily="34" charset="0"/>
                <a:cs typeface="Arial" panose="020B0604020202020204" pitchFamily="34" charset="0"/>
              </a:rPr>
              <a:t>April 22, IFS Workbook Part Three: Befriending Your Activated Firefighters  P. 101</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27- </a:t>
            </a:r>
            <a:r>
              <a:rPr lang="en-US" sz="2600">
                <a:latin typeface="Arial" panose="020B0604020202020204" pitchFamily="34" charset="0"/>
                <a:cs typeface="Arial" panose="020B0604020202020204" pitchFamily="34" charset="0"/>
              </a:rPr>
              <a:t>April 29, IFS Workbook Part Four: Embracing Your Burdened Exiles  P.139</a:t>
            </a:r>
          </a:p>
          <a:p>
            <a:r>
              <a:rPr lang="en-US" sz="26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28- </a:t>
            </a:r>
            <a:r>
              <a:rPr lang="en-US" sz="2600">
                <a:latin typeface="Arial" panose="020B0604020202020204" pitchFamily="34" charset="0"/>
                <a:cs typeface="Arial" panose="020B0604020202020204" pitchFamily="34" charset="0"/>
              </a:rPr>
              <a:t>May 6, IFS Workbook Part Five: Accessing Your Unlimited Self-Leadership P. 177</a:t>
            </a:r>
          </a:p>
          <a:p>
            <a:pPr marL="285750" indent="-285750">
              <a:buFont typeface="Arial" panose="020B0604020202020204" pitchFamily="34" charset="0"/>
              <a:buChar char="•"/>
            </a:pPr>
            <a:endParaRPr lang="en-US" sz="2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a:solidFill>
                  <a:schemeClr val="bg1"/>
                </a:solidFill>
                <a:latin typeface="Arial" panose="020B0604020202020204" pitchFamily="34" charset="0"/>
                <a:cs typeface="Arial" panose="020B0604020202020204" pitchFamily="34" charset="0"/>
              </a:rPr>
              <a:t>Week 29- </a:t>
            </a:r>
            <a:r>
              <a:rPr lang="en-US" sz="2600">
                <a:latin typeface="Arial" panose="020B0604020202020204" pitchFamily="34" charset="0"/>
                <a:cs typeface="Arial" panose="020B0604020202020204" pitchFamily="34" charset="0"/>
              </a:rPr>
              <a:t>May 13,  Simple Manual Session 23 Wise mind remediation  </a:t>
            </a:r>
          </a:p>
          <a:p>
            <a:r>
              <a:rPr lang="en-US" sz="2400" b="0" i="0">
                <a:solidFill>
                  <a:srgbClr val="222222"/>
                </a:solidFill>
                <a:effectLst/>
                <a:latin typeface="Arial" panose="020B0604020202020204" pitchFamily="34" charset="0"/>
                <a:cs typeface="Arial" panose="020B0604020202020204" pitchFamily="34" charset="0"/>
              </a:rPr>
              <a:t> </a:t>
            </a:r>
            <a:endParaRPr lang="en-US" sz="2400">
              <a:solidFill>
                <a:srgbClr val="22222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5AC0A63B-D8B2-4F8D-B3EC-9EC627DDA69B}"/>
              </a:ext>
            </a:extLst>
          </p:cNvPr>
          <p:cNvSpPr>
            <a:spLocks noGrp="1"/>
          </p:cNvSpPr>
          <p:nvPr>
            <p:ph type="sldNum" sz="quarter" idx="12"/>
          </p:nvPr>
        </p:nvSpPr>
        <p:spPr/>
        <p:txBody>
          <a:bodyPr/>
          <a:lstStyle/>
          <a:p>
            <a:fld id="{2AD020D2-200F-4F62-BA0E-6801AFACC176}" type="slidenum">
              <a:rPr lang="en-CA" smtClean="0"/>
              <a:t>397</a:t>
            </a:fld>
            <a:endParaRPr lang="en-CA"/>
          </a:p>
        </p:txBody>
      </p:sp>
    </p:spTree>
    <p:extLst>
      <p:ext uri="{BB962C8B-B14F-4D97-AF65-F5344CB8AC3E}">
        <p14:creationId xmlns:p14="http://schemas.microsoft.com/office/powerpoint/2010/main" val="2911943617"/>
      </p:ext>
    </p:extLst>
  </p:cSld>
  <p:clrMapOvr>
    <a:masterClrMapping/>
  </p:clrMapOvr>
</p:sld>
</file>

<file path=ppt/slides/slide3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1498B-7D30-65B8-C8F7-FDB4ADBCBBD7}"/>
            </a:ext>
          </a:extLst>
        </p:cNvPr>
        <p:cNvGrpSpPr/>
        <p:nvPr/>
      </p:nvGrpSpPr>
      <p:grpSpPr>
        <a:xfrm>
          <a:off x="0" y="0"/>
          <a:ext cx="0" cy="0"/>
          <a:chOff x="0" y="0"/>
          <a:chExt cx="0" cy="0"/>
        </a:xfrm>
      </p:grpSpPr>
      <p:pic>
        <p:nvPicPr>
          <p:cNvPr id="1026" name="Picture 2" descr="Reminders: - St. Catherine of Genoa ~ St. Thérèse of Lisieux">
            <a:extLst>
              <a:ext uri="{FF2B5EF4-FFF2-40B4-BE49-F238E27FC236}">
                <a16:creationId xmlns:a16="http://schemas.microsoft.com/office/drawing/2014/main" id="{16394FDF-3652-5416-FAF6-38D6DDDEB7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302" r="1" b="14164"/>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5B9DBE0B-837E-BA44-AD89-837B9CC3055B}"/>
              </a:ext>
            </a:extLst>
          </p:cNvPr>
          <p:cNvSpPr>
            <a:spLocks noGrp="1"/>
          </p:cNvSpPr>
          <p:nvPr>
            <p:ph type="sldNum" sz="quarter" idx="12"/>
          </p:nvPr>
        </p:nvSpPr>
        <p:spPr/>
        <p:txBody>
          <a:bodyPr/>
          <a:lstStyle/>
          <a:p>
            <a:fld id="{F7CB6ECF-184C-441C-A277-9D9EC902153F}" type="slidenum">
              <a:rPr lang="en-CA" smtClean="0"/>
              <a:t>398</a:t>
            </a:fld>
            <a:endParaRPr lang="en-CA" dirty="0"/>
          </a:p>
        </p:txBody>
      </p:sp>
    </p:spTree>
    <p:extLst>
      <p:ext uri="{BB962C8B-B14F-4D97-AF65-F5344CB8AC3E}">
        <p14:creationId xmlns:p14="http://schemas.microsoft.com/office/powerpoint/2010/main" val="3858300496"/>
      </p:ext>
    </p:extLst>
  </p:cSld>
  <p:clrMapOvr>
    <a:masterClrMapping/>
  </p:clrMapOvr>
</p:sld>
</file>

<file path=ppt/slides/slide3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31DB3-7413-492A-A6E6-F865642CCCB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13FACA7-C42F-D51A-50BB-6590CDF8A36F}"/>
              </a:ext>
            </a:extLst>
          </p:cNvPr>
          <p:cNvSpPr txBox="1"/>
          <p:nvPr/>
        </p:nvSpPr>
        <p:spPr>
          <a:xfrm>
            <a:off x="2137024" y="298219"/>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FROM LAST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63FBFA6-FF57-14A1-7DDE-F81703805D7F}"/>
              </a:ext>
            </a:extLst>
          </p:cNvPr>
          <p:cNvSpPr txBox="1"/>
          <p:nvPr/>
        </p:nvSpPr>
        <p:spPr>
          <a:xfrm>
            <a:off x="339048" y="1263990"/>
            <a:ext cx="11270750"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II of the IFS workbook “Appreciating your overworked managers” pages 65 to 99 of the workbook or the second part of the session 24 to 29 slides sent to you. (which can also be found on the website)</a:t>
            </a:r>
            <a:endParaRPr lang="en-CA" sz="2800" dirty="0"/>
          </a:p>
        </p:txBody>
      </p:sp>
    </p:spTree>
    <p:extLst>
      <p:ext uri="{BB962C8B-B14F-4D97-AF65-F5344CB8AC3E}">
        <p14:creationId xmlns:p14="http://schemas.microsoft.com/office/powerpoint/2010/main" val="2263858719"/>
      </p:ext>
    </p:extLst>
  </p:cSld>
  <p:clrMapOvr>
    <a:masterClrMapping/>
  </p:clrMapOvr>
</p:sld>
</file>

<file path=ppt/slides/slide4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DF039-5020-EBB7-B851-F1A1DC1E477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FF740AC-5B14-3F9A-A2AA-80A72BC4CB1D}"/>
              </a:ext>
            </a:extLst>
          </p:cNvPr>
          <p:cNvSpPr txBox="1"/>
          <p:nvPr/>
        </p:nvSpPr>
        <p:spPr>
          <a:xfrm>
            <a:off x="1736332" y="380412"/>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FOR THE NEXT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6393C5-142E-5C27-5394-C560EBA3C566}"/>
              </a:ext>
            </a:extLst>
          </p:cNvPr>
          <p:cNvSpPr txBox="1"/>
          <p:nvPr/>
        </p:nvSpPr>
        <p:spPr>
          <a:xfrm>
            <a:off x="308223" y="1233168"/>
            <a:ext cx="10831531"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III of the IFS workbook “befriending your activated firefighters” pages 104 to 137 of the workbook or the third part of the session 24 to 29 slides sent to you. (which can also be found on the website)</a:t>
            </a:r>
            <a:endParaRPr lang="en-CA" sz="2800" dirty="0"/>
          </a:p>
        </p:txBody>
      </p:sp>
    </p:spTree>
    <p:extLst>
      <p:ext uri="{BB962C8B-B14F-4D97-AF65-F5344CB8AC3E}">
        <p14:creationId xmlns:p14="http://schemas.microsoft.com/office/powerpoint/2010/main" val="371165112"/>
      </p:ext>
    </p:extLst>
  </p:cSld>
  <p:clrMapOvr>
    <a:masterClrMapping/>
  </p:clrMapOvr>
</p:sld>
</file>

<file path=ppt/slides/slide4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B8FCC-F9D8-F4C9-DB9D-46668EF3016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25BE1F1-08F4-9C0C-071A-3E9C1AFAD895}"/>
              </a:ext>
            </a:extLst>
          </p:cNvPr>
          <p:cNvSpPr>
            <a:spLocks noGrp="1"/>
          </p:cNvSpPr>
          <p:nvPr>
            <p:ph type="sldNum" sz="quarter" idx="12"/>
          </p:nvPr>
        </p:nvSpPr>
        <p:spPr/>
        <p:txBody>
          <a:bodyPr/>
          <a:lstStyle/>
          <a:p>
            <a:fld id="{1CD6768F-DFF3-4201-B2DD-5C0ADDD0A949}" type="slidenum">
              <a:rPr lang="en-CA" smtClean="0"/>
              <a:t>401</a:t>
            </a:fld>
            <a:endParaRPr lang="en-CA" dirty="0"/>
          </a:p>
        </p:txBody>
      </p:sp>
      <p:sp>
        <p:nvSpPr>
          <p:cNvPr id="4" name="TextBox 3">
            <a:extLst>
              <a:ext uri="{FF2B5EF4-FFF2-40B4-BE49-F238E27FC236}">
                <a16:creationId xmlns:a16="http://schemas.microsoft.com/office/drawing/2014/main" id="{4EE31403-7E43-C2D5-D70D-08F5991C84FC}"/>
              </a:ext>
            </a:extLst>
          </p:cNvPr>
          <p:cNvSpPr txBox="1"/>
          <p:nvPr/>
        </p:nvSpPr>
        <p:spPr>
          <a:xfrm>
            <a:off x="94268" y="0"/>
            <a:ext cx="12191999" cy="6318589"/>
          </a:xfrm>
          <a:prstGeom prst="rect">
            <a:avLst/>
          </a:prstGeom>
          <a:noFill/>
        </p:spPr>
        <p:txBody>
          <a:bodyPr wrap="square">
            <a:spAutoFit/>
          </a:bodyPr>
          <a:lstStyle/>
          <a:p>
            <a:pPr>
              <a:lnSpc>
                <a:spcPct val="115000"/>
              </a:lnSpc>
              <a:spcAft>
                <a:spcPts val="800"/>
              </a:spcAft>
              <a:buNone/>
            </a:pPr>
            <a:r>
              <a:rPr lang="en-CA"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CA" kern="100" dirty="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1800" kern="100" dirty="0">
                <a:effectLst/>
                <a:latin typeface="Arial" panose="020B0604020202020204" pitchFamily="34" charset="0"/>
                <a:ea typeface="Calibri" panose="020F0502020204030204" pitchFamily="34" charset="0"/>
                <a:cs typeface="Arial" panose="020B0604020202020204" pitchFamily="34" charset="0"/>
              </a:rPr>
              <a:t>                                          </a:t>
            </a:r>
            <a:r>
              <a:rPr lang="en-CA" sz="32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HOMEWORK HABITS CHECKLIST</a:t>
            </a:r>
            <a:endParaRPr lang="en-CA" sz="3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Circle or check what you will try this week.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1. Preparation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schedule a specific time for homework.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choose a consistent location with minimal distractions.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gather what I need ahead of time (notebook, worksheet, pen).</a:t>
            </a:r>
          </a:p>
          <a:p>
            <a:pPr>
              <a:lnSpc>
                <a:spcPct val="115000"/>
              </a:lnSpc>
              <a:spcAft>
                <a:spcPts val="800"/>
              </a:spcAft>
              <a:buNone/>
            </a:pP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2. Focus &amp; pacing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start with a tiny step (2–5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use a timer (10–15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remove distractions (phone away / Do Not Disturb).</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6E31BC72-39BB-BD62-C3BF-D7A7DE97B566}"/>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3904886290"/>
      </p:ext>
    </p:extLst>
  </p:cSld>
  <p:clrMapOvr>
    <a:masterClrMapping/>
  </p:clrMapOvr>
</p:sld>
</file>

<file path=ppt/slides/slide4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EDCE6-EDE3-D5F3-B86C-7A0A051E3F1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BF8079-9C0A-FAE7-FD25-95C12B87411C}"/>
              </a:ext>
            </a:extLst>
          </p:cNvPr>
          <p:cNvSpPr>
            <a:spLocks noGrp="1"/>
          </p:cNvSpPr>
          <p:nvPr>
            <p:ph type="sldNum" sz="quarter" idx="12"/>
          </p:nvPr>
        </p:nvSpPr>
        <p:spPr/>
        <p:txBody>
          <a:bodyPr/>
          <a:lstStyle/>
          <a:p>
            <a:fld id="{1CD6768F-DFF3-4201-B2DD-5C0ADDD0A949}" type="slidenum">
              <a:rPr lang="en-CA" smtClean="0"/>
              <a:t>402</a:t>
            </a:fld>
            <a:endParaRPr lang="en-CA" dirty="0"/>
          </a:p>
        </p:txBody>
      </p:sp>
      <p:sp>
        <p:nvSpPr>
          <p:cNvPr id="4" name="TextBox 3">
            <a:extLst>
              <a:ext uri="{FF2B5EF4-FFF2-40B4-BE49-F238E27FC236}">
                <a16:creationId xmlns:a16="http://schemas.microsoft.com/office/drawing/2014/main" id="{6D724497-B3B7-E76E-7627-CA50049D5923}"/>
              </a:ext>
            </a:extLst>
          </p:cNvPr>
          <p:cNvSpPr txBox="1"/>
          <p:nvPr/>
        </p:nvSpPr>
        <p:spPr>
          <a:xfrm>
            <a:off x="94268" y="0"/>
            <a:ext cx="12191999" cy="6950621"/>
          </a:xfrm>
          <a:prstGeom prst="rect">
            <a:avLst/>
          </a:prstGeom>
          <a:noFill/>
        </p:spPr>
        <p:txBody>
          <a:bodyPr wrap="square">
            <a:spAutoFit/>
          </a:bodyPr>
          <a:lstStyle/>
          <a:p>
            <a:pPr>
              <a:lnSpc>
                <a:spcPct val="115000"/>
              </a:lnSpc>
              <a:spcAft>
                <a:spcPts val="800"/>
              </a:spcAft>
              <a:buNone/>
            </a:pPr>
            <a:r>
              <a:rPr lang="en-CA"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HOMEWORK HABITS CHECKLIST</a:t>
            </a:r>
            <a:endParaRPr lang="en-CA"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3. Tracking &amp; organization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keep materials in one place (binder / folder / notebook).</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write down insights right after doing the homework.</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4. Self-compassion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aim for progress, not perfection.</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notice resistance without judgment.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5. Accountability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review my week: What worked? What didn’t?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share honestly with my buddy — even when I didn’t do it.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Micro commitment: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This week I will focus on: ■ Time ■ Place ■ Tiny step ■ Timer ■ Other please specify:</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898D6F3C-9ECC-B50A-FF52-8E684D72FB0D}"/>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563088522"/>
      </p:ext>
    </p:extLst>
  </p:cSld>
  <p:clrMapOvr>
    <a:masterClrMapping/>
  </p:clrMapOvr>
</p:sld>
</file>

<file path=ppt/slides/slide4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50848-5D6B-2C52-AB2E-33F022BD4DCB}"/>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2ACD1B8-3DCC-BADF-0A42-84A11F016246}"/>
              </a:ext>
            </a:extLst>
          </p:cNvPr>
          <p:cNvSpPr>
            <a:spLocks noGrp="1"/>
          </p:cNvSpPr>
          <p:nvPr>
            <p:ph type="sldNum" sz="quarter" idx="12"/>
          </p:nvPr>
        </p:nvSpPr>
        <p:spPr/>
        <p:txBody>
          <a:bodyPr/>
          <a:lstStyle/>
          <a:p>
            <a:fld id="{33ED1689-1C0B-4D00-A14A-39B713266422}" type="slidenum">
              <a:rPr lang="en-CA" smtClean="0"/>
              <a:t>403</a:t>
            </a:fld>
            <a:endParaRPr lang="en-CA" dirty="0"/>
          </a:p>
        </p:txBody>
      </p:sp>
      <p:sp>
        <p:nvSpPr>
          <p:cNvPr id="2" name="Title 1">
            <a:extLst>
              <a:ext uri="{FF2B5EF4-FFF2-40B4-BE49-F238E27FC236}">
                <a16:creationId xmlns:a16="http://schemas.microsoft.com/office/drawing/2014/main" id="{4E34A5D6-0C66-419E-3EE8-DFCBE231516C}"/>
              </a:ext>
            </a:extLst>
          </p:cNvPr>
          <p:cNvSpPr>
            <a:spLocks noGrp="1"/>
          </p:cNvSpPr>
          <p:nvPr>
            <p:ph type="title" idx="4294967295"/>
          </p:nvPr>
        </p:nvSpPr>
        <p:spPr>
          <a:xfrm>
            <a:off x="4846638" y="225425"/>
            <a:ext cx="7345362" cy="695325"/>
          </a:xfrm>
        </p:spPr>
        <p:txBody>
          <a:bodyPr>
            <a:normAutofit fontScale="90000"/>
          </a:bodyPr>
          <a:lstStyle/>
          <a:p>
            <a:pPr algn="ctr"/>
            <a:r>
              <a:rPr lang="en-CA" sz="3600" dirty="0">
                <a:solidFill>
                  <a:schemeClr val="tx1"/>
                </a:solidFill>
              </a:rPr>
              <a:t> </a:t>
            </a:r>
            <a:r>
              <a:rPr lang="en-CA" sz="3600" dirty="0">
                <a:solidFill>
                  <a:schemeClr val="bg1"/>
                </a:solidFill>
              </a:rPr>
              <a:t>REMINDER PARTICIPANT AGREEMENTS </a:t>
            </a:r>
          </a:p>
        </p:txBody>
      </p:sp>
      <p:sp>
        <p:nvSpPr>
          <p:cNvPr id="3" name="Content Placeholder 2">
            <a:extLst>
              <a:ext uri="{FF2B5EF4-FFF2-40B4-BE49-F238E27FC236}">
                <a16:creationId xmlns:a16="http://schemas.microsoft.com/office/drawing/2014/main" id="{419651A5-37B1-48DC-5225-862EEBC68FBD}"/>
              </a:ext>
            </a:extLst>
          </p:cNvPr>
          <p:cNvSpPr>
            <a:spLocks noGrp="1"/>
          </p:cNvSpPr>
          <p:nvPr>
            <p:ph idx="4294967295"/>
          </p:nvPr>
        </p:nvSpPr>
        <p:spPr>
          <a:xfrm>
            <a:off x="4846638" y="1068388"/>
            <a:ext cx="7345362" cy="5734050"/>
          </a:xfrm>
        </p:spPr>
        <p:txBody>
          <a:bodyPr>
            <a:normAutofit/>
          </a:bodyPr>
          <a:lstStyle/>
          <a:p>
            <a:r>
              <a:rPr lang="en-CA" sz="2400" dirty="0">
                <a:solidFill>
                  <a:schemeClr val="tx1"/>
                </a:solidFill>
              </a:rPr>
              <a:t>If you have questions, comments, or feedback, please save them for the two question periods. You can put them in the chat box or raise your real/virtual hand.</a:t>
            </a:r>
          </a:p>
          <a:p>
            <a:r>
              <a:rPr lang="en-CA" sz="2800" dirty="0">
                <a:solidFill>
                  <a:schemeClr val="bg1"/>
                </a:solidFill>
              </a:rPr>
              <a:t>Keep comments, questions, and feedback relatively brief so everyone has a chance to participate.(one breath sharing)</a:t>
            </a:r>
          </a:p>
          <a:p>
            <a:r>
              <a:rPr lang="en-CA" sz="2400" dirty="0">
                <a:solidFill>
                  <a:schemeClr val="tx1"/>
                </a:solidFill>
              </a:rPr>
              <a:t>If you’re on zoom, make sure no one can overhear what is being said</a:t>
            </a:r>
          </a:p>
          <a:p>
            <a:r>
              <a:rPr lang="en-CA" sz="2400" dirty="0">
                <a:solidFill>
                  <a:schemeClr val="tx1"/>
                </a:solidFill>
              </a:rPr>
              <a:t>For reasons that will become clear later in the course please avoid giving advice to other participants about what they should or should not do. Validation, encouragement , and understanding are however very much appreciated.</a:t>
            </a:r>
          </a:p>
          <a:p>
            <a:pPr marL="45720" indent="0">
              <a:buNone/>
            </a:pPr>
            <a:endParaRPr lang="en-CA" dirty="0"/>
          </a:p>
          <a:p>
            <a:endParaRPr lang="en-CA" dirty="0"/>
          </a:p>
        </p:txBody>
      </p:sp>
      <p:pic>
        <p:nvPicPr>
          <p:cNvPr id="8" name="Picture 2" descr="Counseling Group Rules Confidentiality Poster Counselor Office | Etsy in  2021 | School counselor posters, Guidance counselors office, Counselors  office decor">
            <a:extLst>
              <a:ext uri="{FF2B5EF4-FFF2-40B4-BE49-F238E27FC236}">
                <a16:creationId xmlns:a16="http://schemas.microsoft.com/office/drawing/2014/main" id="{85D403AF-ACA0-5A7D-718D-F40EE24939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041" y="73497"/>
            <a:ext cx="4300723" cy="33555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oster of a video conference&#10;&#10;Description automatically generated">
            <a:extLst>
              <a:ext uri="{FF2B5EF4-FFF2-40B4-BE49-F238E27FC236}">
                <a16:creationId xmlns:a16="http://schemas.microsoft.com/office/drawing/2014/main" id="{75BCEB8E-EE54-C61C-BF68-8FFC58E802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42" y="3486150"/>
            <a:ext cx="4300723" cy="3298353"/>
          </a:xfrm>
          <a:prstGeom prst="rect">
            <a:avLst/>
          </a:prstGeom>
        </p:spPr>
      </p:pic>
      <p:sp>
        <p:nvSpPr>
          <p:cNvPr id="6" name="Oval 5">
            <a:extLst>
              <a:ext uri="{FF2B5EF4-FFF2-40B4-BE49-F238E27FC236}">
                <a16:creationId xmlns:a16="http://schemas.microsoft.com/office/drawing/2014/main" id="{E5497BB7-8B7E-F8D8-58F5-A1408084B59E}"/>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100516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825F7-D658-2927-1F1E-4E1592125C0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A9C9706-57F0-19D9-381B-D17B72C513D5}"/>
              </a:ext>
            </a:extLst>
          </p:cNvPr>
          <p:cNvSpPr txBox="1"/>
          <p:nvPr/>
        </p:nvSpPr>
        <p:spPr>
          <a:xfrm>
            <a:off x="253656" y="967951"/>
            <a:ext cx="4817878" cy="523220"/>
          </a:xfrm>
          <a:prstGeom prst="rect">
            <a:avLst/>
          </a:prstGeom>
          <a:noFill/>
        </p:spPr>
        <p:txBody>
          <a:bodyPr wrap="square">
            <a:spAutoFit/>
          </a:bodyPr>
          <a:lstStyle/>
          <a:p>
            <a:r>
              <a:rPr lang="en-US" sz="2800" dirty="0">
                <a:solidFill>
                  <a:schemeClr val="bg1"/>
                </a:solidFill>
              </a:rPr>
              <a:t>W</a:t>
            </a:r>
            <a:r>
              <a:rPr lang="en-CA" sz="2800" dirty="0">
                <a:solidFill>
                  <a:schemeClr val="bg1"/>
                </a:solidFill>
              </a:rPr>
              <a:t>EEKLY ANNOUNCEMENTS</a:t>
            </a:r>
          </a:p>
        </p:txBody>
      </p:sp>
      <p:pic>
        <p:nvPicPr>
          <p:cNvPr id="7" name="Picture 6" descr="A person in garment holding a sign&#10;&#10;Description automatically generated">
            <a:extLst>
              <a:ext uri="{FF2B5EF4-FFF2-40B4-BE49-F238E27FC236}">
                <a16:creationId xmlns:a16="http://schemas.microsoft.com/office/drawing/2014/main" id="{3409B1CA-430F-D78E-1A26-4BC94E442C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56" y="1863305"/>
            <a:ext cx="4534826" cy="3131389"/>
          </a:xfrm>
          <a:prstGeom prst="rect">
            <a:avLst/>
          </a:prstGeom>
        </p:spPr>
      </p:pic>
      <p:sp>
        <p:nvSpPr>
          <p:cNvPr id="2" name="Slide Number Placeholder 1">
            <a:extLst>
              <a:ext uri="{FF2B5EF4-FFF2-40B4-BE49-F238E27FC236}">
                <a16:creationId xmlns:a16="http://schemas.microsoft.com/office/drawing/2014/main" id="{A303CCC2-5587-B2C4-5EB3-856BFCABDE46}"/>
              </a:ext>
            </a:extLst>
          </p:cNvPr>
          <p:cNvSpPr>
            <a:spLocks noGrp="1"/>
          </p:cNvSpPr>
          <p:nvPr>
            <p:ph type="sldNum" sz="quarter" idx="12"/>
          </p:nvPr>
        </p:nvSpPr>
        <p:spPr/>
        <p:txBody>
          <a:bodyPr/>
          <a:lstStyle/>
          <a:p>
            <a:fld id="{8954F5B7-5279-43BB-AF99-55E064283C57}" type="slidenum">
              <a:rPr lang="en-CA" smtClean="0"/>
              <a:t>404</a:t>
            </a:fld>
            <a:endParaRPr lang="en-CA" dirty="0"/>
          </a:p>
        </p:txBody>
      </p:sp>
    </p:spTree>
    <p:extLst>
      <p:ext uri="{BB962C8B-B14F-4D97-AF65-F5344CB8AC3E}">
        <p14:creationId xmlns:p14="http://schemas.microsoft.com/office/powerpoint/2010/main" val="3259860984"/>
      </p:ext>
    </p:extLst>
  </p:cSld>
  <p:clrMapOvr>
    <a:masterClrMapping/>
  </p:clrMapOvr>
</p:sld>
</file>

<file path=ppt/slides/slide4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69783-AC38-6578-0D9B-01824744527C}"/>
            </a:ext>
          </a:extLst>
        </p:cNvPr>
        <p:cNvGrpSpPr/>
        <p:nvPr/>
      </p:nvGrpSpPr>
      <p:grpSpPr>
        <a:xfrm>
          <a:off x="0" y="0"/>
          <a:ext cx="0" cy="0"/>
          <a:chOff x="0" y="0"/>
          <a:chExt cx="0" cy="0"/>
        </a:xfrm>
      </p:grpSpPr>
      <p:pic>
        <p:nvPicPr>
          <p:cNvPr id="6" name="Picture 5" descr="Cacti in the wild">
            <a:extLst>
              <a:ext uri="{FF2B5EF4-FFF2-40B4-BE49-F238E27FC236}">
                <a16:creationId xmlns:a16="http://schemas.microsoft.com/office/drawing/2014/main" id="{78C25FA6-8229-6D16-F5F6-E9DC92AA88D5}"/>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3" name="Slide Number Placeholder 2">
            <a:extLst>
              <a:ext uri="{FF2B5EF4-FFF2-40B4-BE49-F238E27FC236}">
                <a16:creationId xmlns:a16="http://schemas.microsoft.com/office/drawing/2014/main" id="{5A266C8C-D264-B754-E924-862DCA6E5E33}"/>
              </a:ext>
            </a:extLst>
          </p:cNvPr>
          <p:cNvSpPr>
            <a:spLocks noGrp="1"/>
          </p:cNvSpPr>
          <p:nvPr>
            <p:ph type="sldNum" sz="quarter" idx="12"/>
          </p:nvPr>
        </p:nvSpPr>
        <p:spPr/>
        <p:txBody>
          <a:bodyPr/>
          <a:lstStyle/>
          <a:p>
            <a:fld id="{DE029615-5FE5-4EA1-B607-8DEE73EA6451}" type="slidenum">
              <a:rPr lang="en-CA" smtClean="0"/>
              <a:t>405</a:t>
            </a:fld>
            <a:endParaRPr lang="en-CA" dirty="0"/>
          </a:p>
        </p:txBody>
      </p:sp>
      <p:sp>
        <p:nvSpPr>
          <p:cNvPr id="2" name="Title 1">
            <a:extLst>
              <a:ext uri="{FF2B5EF4-FFF2-40B4-BE49-F238E27FC236}">
                <a16:creationId xmlns:a16="http://schemas.microsoft.com/office/drawing/2014/main" id="{99A59870-0D2E-7668-CDAA-22A9F1883D45}"/>
              </a:ext>
            </a:extLst>
          </p:cNvPr>
          <p:cNvSpPr>
            <a:spLocks noGrp="1"/>
          </p:cNvSpPr>
          <p:nvPr>
            <p:ph type="title" idx="4294967295"/>
          </p:nvPr>
        </p:nvSpPr>
        <p:spPr>
          <a:xfrm>
            <a:off x="719138" y="2166938"/>
            <a:ext cx="11472862" cy="1738312"/>
          </a:xfrm>
        </p:spPr>
        <p:txBody>
          <a:bodyPr vert="horz" lIns="91440" tIns="45720" rIns="91440" bIns="45720" rtlCol="0" anchor="ctr">
            <a:normAutofit/>
          </a:bodyPr>
          <a:lstStyle/>
          <a:p>
            <a:pPr algn="ctr">
              <a:lnSpc>
                <a:spcPct val="80000"/>
              </a:lnSpc>
            </a:pPr>
            <a:r>
              <a:rPr lang="en-US" sz="6000" spc="150" dirty="0">
                <a:solidFill>
                  <a:schemeClr val="bg1"/>
                </a:solidFill>
                <a:effectLst>
                  <a:outerShdw blurRad="38100" dist="38100" dir="2700000" algn="tl">
                    <a:srgbClr val="000000">
                      <a:alpha val="43137"/>
                    </a:srgbClr>
                  </a:outerShdw>
                </a:effectLst>
              </a:rPr>
              <a:t>E-mailed questions, comments, feedback </a:t>
            </a:r>
          </a:p>
        </p:txBody>
      </p:sp>
    </p:spTree>
    <p:extLst>
      <p:ext uri="{BB962C8B-B14F-4D97-AF65-F5344CB8AC3E}">
        <p14:creationId xmlns:p14="http://schemas.microsoft.com/office/powerpoint/2010/main" val="802002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B3C13-A540-2B71-31B6-4DDC457A136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35B1BA0-1EC6-76E5-D390-C30CE741CF4A}"/>
              </a:ext>
            </a:extLst>
          </p:cNvPr>
          <p:cNvSpPr txBox="1"/>
          <p:nvPr/>
        </p:nvSpPr>
        <p:spPr>
          <a:xfrm>
            <a:off x="972621" y="709186"/>
            <a:ext cx="11219379" cy="1938992"/>
          </a:xfrm>
          <a:prstGeom prst="rect">
            <a:avLst/>
          </a:prstGeom>
          <a:noFill/>
        </p:spPr>
        <p:txBody>
          <a:bodyPr wrap="square">
            <a:spAutoFit/>
          </a:bodyPr>
          <a:lstStyle/>
          <a:p>
            <a:r>
              <a:rPr lang="en-US" sz="4000" dirty="0">
                <a:solidFill>
                  <a:srgbClr val="000000"/>
                </a:solidFill>
              </a:rPr>
              <a:t>                                   PART THREE </a:t>
            </a:r>
          </a:p>
          <a:p>
            <a:endParaRPr lang="en-US" sz="4000" dirty="0">
              <a:solidFill>
                <a:srgbClr val="000000"/>
              </a:solidFill>
            </a:endParaRPr>
          </a:p>
          <a:p>
            <a:r>
              <a:rPr lang="en-US" sz="4000" dirty="0">
                <a:solidFill>
                  <a:srgbClr val="000000"/>
                </a:solidFill>
              </a:rPr>
              <a:t>BEFRIENDING YOUR ACTIVATED FIREFIGHTERS</a:t>
            </a:r>
            <a:endParaRPr lang="en-CA" sz="4000" dirty="0"/>
          </a:p>
        </p:txBody>
      </p:sp>
    </p:spTree>
    <p:extLst>
      <p:ext uri="{BB962C8B-B14F-4D97-AF65-F5344CB8AC3E}">
        <p14:creationId xmlns:p14="http://schemas.microsoft.com/office/powerpoint/2010/main" val="2243733244"/>
      </p:ext>
    </p:extLst>
  </p:cSld>
  <p:clrMapOvr>
    <a:masterClrMapping/>
  </p:clrMapOvr>
</p:sld>
</file>

<file path=ppt/slides/slide4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4A6636-66F8-F3CB-DE92-EE5B6B68A7DE}"/>
              </a:ext>
            </a:extLst>
          </p:cNvPr>
          <p:cNvSpPr txBox="1"/>
          <p:nvPr/>
        </p:nvSpPr>
        <p:spPr>
          <a:xfrm>
            <a:off x="380144" y="770831"/>
            <a:ext cx="12037888" cy="646331"/>
          </a:xfrm>
          <a:prstGeom prst="rect">
            <a:avLst/>
          </a:prstGeom>
          <a:noFill/>
        </p:spPr>
        <p:txBody>
          <a:bodyPr wrap="square">
            <a:spAutoFit/>
          </a:bodyPr>
          <a:lstStyle/>
          <a:p>
            <a:r>
              <a:rPr lang="en-US" sz="3600" dirty="0">
                <a:solidFill>
                  <a:srgbClr val="000000"/>
                </a:solidFill>
              </a:rPr>
              <a:t>SECTION 1 YOUR INTERNAL  FIREFIGHTERS ASSESSMENT</a:t>
            </a:r>
            <a:endParaRPr lang="en-CA" sz="3600" dirty="0"/>
          </a:p>
        </p:txBody>
      </p:sp>
      <p:sp>
        <p:nvSpPr>
          <p:cNvPr id="5" name="TextBox 4">
            <a:extLst>
              <a:ext uri="{FF2B5EF4-FFF2-40B4-BE49-F238E27FC236}">
                <a16:creationId xmlns:a16="http://schemas.microsoft.com/office/drawing/2014/main" id="{522E335D-F040-B071-48CE-8289C5B01EFA}"/>
              </a:ext>
            </a:extLst>
          </p:cNvPr>
          <p:cNvSpPr txBox="1"/>
          <p:nvPr/>
        </p:nvSpPr>
        <p:spPr>
          <a:xfrm>
            <a:off x="801384" y="1763296"/>
            <a:ext cx="10746768" cy="2554545"/>
          </a:xfrm>
          <a:prstGeom prst="rect">
            <a:avLst/>
          </a:prstGeom>
          <a:noFill/>
        </p:spPr>
        <p:txBody>
          <a:bodyPr wrap="square">
            <a:spAutoFit/>
          </a:bodyPr>
          <a:lstStyle/>
          <a:p>
            <a:r>
              <a:rPr lang="en-US" sz="3200" dirty="0">
                <a:solidFill>
                  <a:srgbClr val="FFC000"/>
                </a:solidFill>
                <a:latin typeface="Arial" panose="020B0604020202020204" pitchFamily="34" charset="0"/>
                <a:cs typeface="Arial" panose="020B0604020202020204" pitchFamily="34" charset="0"/>
              </a:rPr>
              <a:t>In this section, you are invited to explore your firefighter parts. Understanding and showing compassion to firefighter parts is an essential step in your healing journey. Please complete the internal firefighter's assessment </a:t>
            </a:r>
            <a:r>
              <a:rPr lang="en-US" sz="3200" dirty="0">
                <a:latin typeface="Arial" panose="020B0604020202020204" pitchFamily="34" charset="0"/>
                <a:cs typeface="Arial" panose="020B0604020202020204" pitchFamily="34" charset="0"/>
              </a:rPr>
              <a:t>that you will find in the workbook before proceeding</a:t>
            </a:r>
            <a:r>
              <a:rPr lang="en-US" sz="3200" dirty="0">
                <a:solidFill>
                  <a:srgbClr val="FFC00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71867729"/>
      </p:ext>
    </p:extLst>
  </p:cSld>
  <p:clrMapOvr>
    <a:masterClrMapping/>
  </p:clrMapOvr>
</p:sld>
</file>

<file path=ppt/slides/slide4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ist of questions on a white background&#10;&#10;AI-generated content may be incorrect.">
            <a:extLst>
              <a:ext uri="{FF2B5EF4-FFF2-40B4-BE49-F238E27FC236}">
                <a16:creationId xmlns:a16="http://schemas.microsoft.com/office/drawing/2014/main" id="{515E8C98-A512-A1D8-5AD5-3EBC5B6A7C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7546" y="1894113"/>
            <a:ext cx="4748117" cy="4789715"/>
          </a:xfrm>
          <a:prstGeom prst="rect">
            <a:avLst/>
          </a:prstGeom>
        </p:spPr>
      </p:pic>
      <p:pic>
        <p:nvPicPr>
          <p:cNvPr id="3" name="Picture 2" descr="A close-up of a paper&#10;&#10;AI-generated content may be incorrect.">
            <a:extLst>
              <a:ext uri="{FF2B5EF4-FFF2-40B4-BE49-F238E27FC236}">
                <a16:creationId xmlns:a16="http://schemas.microsoft.com/office/drawing/2014/main" id="{8DFC720D-CD80-4730-6483-315FED9A15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7546" y="364469"/>
            <a:ext cx="4748117" cy="1529644"/>
          </a:xfrm>
          <a:prstGeom prst="rect">
            <a:avLst/>
          </a:prstGeom>
        </p:spPr>
      </p:pic>
      <p:pic>
        <p:nvPicPr>
          <p:cNvPr id="4" name="Picture 3" descr="A list of questions on a grey background&#10;&#10;AI-generated content may be incorrect.">
            <a:extLst>
              <a:ext uri="{FF2B5EF4-FFF2-40B4-BE49-F238E27FC236}">
                <a16:creationId xmlns:a16="http://schemas.microsoft.com/office/drawing/2014/main" id="{DDBBC5E6-4F52-291F-6D47-9B116497DB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1" y="364468"/>
            <a:ext cx="5048453" cy="6319359"/>
          </a:xfrm>
          <a:prstGeom prst="rect">
            <a:avLst/>
          </a:prstGeom>
        </p:spPr>
      </p:pic>
    </p:spTree>
    <p:extLst>
      <p:ext uri="{BB962C8B-B14F-4D97-AF65-F5344CB8AC3E}">
        <p14:creationId xmlns:p14="http://schemas.microsoft.com/office/powerpoint/2010/main" val="2512452812"/>
      </p:ext>
    </p:extLst>
  </p:cSld>
  <p:clrMapOvr>
    <a:masterClrMapping/>
  </p:clrMapOvr>
</p:sld>
</file>

<file path=ppt/slides/slide4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60920-43CF-9E79-EC57-811A2D42528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FD61C609-4188-3A01-DE13-9234EB6CE76C}"/>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48B52976-448D-E4B9-0259-9F5FEC02A309}"/>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DA1B9B76-EF15-A1B0-91C9-8A80CFE7827C}"/>
              </a:ext>
            </a:extLst>
          </p:cNvPr>
          <p:cNvSpPr txBox="1"/>
          <p:nvPr/>
        </p:nvSpPr>
        <p:spPr>
          <a:xfrm>
            <a:off x="864621" y="469171"/>
            <a:ext cx="10907484"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INTERNAL FIREFIGHTER'S ASSESSMENT P.104</a:t>
            </a:r>
            <a:endParaRPr lang="en-CA" sz="3600" dirty="0">
              <a:solidFill>
                <a:schemeClr val="bg1"/>
              </a:solidFill>
            </a:endParaRPr>
          </a:p>
        </p:txBody>
      </p:sp>
    </p:spTree>
    <p:extLst>
      <p:ext uri="{BB962C8B-B14F-4D97-AF65-F5344CB8AC3E}">
        <p14:creationId xmlns:p14="http://schemas.microsoft.com/office/powerpoint/2010/main" val="3679073383"/>
      </p:ext>
    </p:extLst>
  </p:cSld>
  <p:clrMapOvr>
    <a:masterClrMapping/>
  </p:clrMapOvr>
</p:sld>
</file>

<file path=ppt/slides/slide4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sign&#10;&#10;AI-generated content may be incorrect.">
            <a:extLst>
              <a:ext uri="{FF2B5EF4-FFF2-40B4-BE49-F238E27FC236}">
                <a16:creationId xmlns:a16="http://schemas.microsoft.com/office/drawing/2014/main" id="{CC687727-8107-9A00-9AA1-95223C1C90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6106885"/>
            <a:ext cx="5048453" cy="599825"/>
          </a:xfrm>
          <a:prstGeom prst="rect">
            <a:avLst/>
          </a:prstGeom>
        </p:spPr>
      </p:pic>
      <p:pic>
        <p:nvPicPr>
          <p:cNvPr id="5" name="Picture 4" descr="A list of questions on a grey background&#10;&#10;AI-generated content may be incorrect.">
            <a:extLst>
              <a:ext uri="{FF2B5EF4-FFF2-40B4-BE49-F238E27FC236}">
                <a16:creationId xmlns:a16="http://schemas.microsoft.com/office/drawing/2014/main" id="{670A26E6-1815-96D1-B96E-E6A6CA4EC9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364469"/>
            <a:ext cx="5048453" cy="5742416"/>
          </a:xfrm>
          <a:prstGeom prst="rect">
            <a:avLst/>
          </a:prstGeom>
        </p:spPr>
      </p:pic>
      <p:pic>
        <p:nvPicPr>
          <p:cNvPr id="7" name="Picture 6" descr="A list of questions on a white background&#10;&#10;AI-generated content may be incorrect.">
            <a:extLst>
              <a:ext uri="{FF2B5EF4-FFF2-40B4-BE49-F238E27FC236}">
                <a16:creationId xmlns:a16="http://schemas.microsoft.com/office/drawing/2014/main" id="{BDEE7F45-AE3F-64D0-F4EF-6740CFE1A6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7546" y="1894113"/>
            <a:ext cx="4748117" cy="4789715"/>
          </a:xfrm>
          <a:prstGeom prst="rect">
            <a:avLst/>
          </a:prstGeom>
        </p:spPr>
      </p:pic>
      <p:pic>
        <p:nvPicPr>
          <p:cNvPr id="9" name="Picture 8" descr="A close-up of a paper&#10;&#10;AI-generated content may be incorrect.">
            <a:extLst>
              <a:ext uri="{FF2B5EF4-FFF2-40B4-BE49-F238E27FC236}">
                <a16:creationId xmlns:a16="http://schemas.microsoft.com/office/drawing/2014/main" id="{55A7BDBF-CC76-8257-93C5-066CD7F80D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7546" y="364469"/>
            <a:ext cx="4748117" cy="1529644"/>
          </a:xfrm>
          <a:prstGeom prst="rect">
            <a:avLst/>
          </a:prstGeom>
        </p:spPr>
      </p:pic>
      <p:sp>
        <p:nvSpPr>
          <p:cNvPr id="8" name="TextBox 7">
            <a:extLst>
              <a:ext uri="{FF2B5EF4-FFF2-40B4-BE49-F238E27FC236}">
                <a16:creationId xmlns:a16="http://schemas.microsoft.com/office/drawing/2014/main" id="{13183C56-D55F-151E-6351-037C0DF55846}"/>
              </a:ext>
            </a:extLst>
          </p:cNvPr>
          <p:cNvSpPr txBox="1"/>
          <p:nvPr/>
        </p:nvSpPr>
        <p:spPr>
          <a:xfrm>
            <a:off x="1143000" y="1034534"/>
            <a:ext cx="4136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1" name="TextBox 10">
            <a:extLst>
              <a:ext uri="{FF2B5EF4-FFF2-40B4-BE49-F238E27FC236}">
                <a16:creationId xmlns:a16="http://schemas.microsoft.com/office/drawing/2014/main" id="{B18BBCD0-9DCB-4B5E-B051-9CD7D18B0F7A}"/>
              </a:ext>
            </a:extLst>
          </p:cNvPr>
          <p:cNvSpPr txBox="1"/>
          <p:nvPr/>
        </p:nvSpPr>
        <p:spPr>
          <a:xfrm>
            <a:off x="1143000" y="1769904"/>
            <a:ext cx="511629"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3" name="TextBox 12">
            <a:extLst>
              <a:ext uri="{FF2B5EF4-FFF2-40B4-BE49-F238E27FC236}">
                <a16:creationId xmlns:a16="http://schemas.microsoft.com/office/drawing/2014/main" id="{E9416A53-42C2-DCED-B2E5-22D54486C95B}"/>
              </a:ext>
            </a:extLst>
          </p:cNvPr>
          <p:cNvSpPr txBox="1"/>
          <p:nvPr/>
        </p:nvSpPr>
        <p:spPr>
          <a:xfrm>
            <a:off x="1143000" y="3484214"/>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5" name="TextBox 14">
            <a:extLst>
              <a:ext uri="{FF2B5EF4-FFF2-40B4-BE49-F238E27FC236}">
                <a16:creationId xmlns:a16="http://schemas.microsoft.com/office/drawing/2014/main" id="{27BB9ED6-D02C-2A52-7804-F87ED726CAD4}"/>
              </a:ext>
            </a:extLst>
          </p:cNvPr>
          <p:cNvSpPr txBox="1"/>
          <p:nvPr/>
        </p:nvSpPr>
        <p:spPr>
          <a:xfrm>
            <a:off x="7859486" y="4006334"/>
            <a:ext cx="435429"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3</a:t>
            </a:r>
            <a:endParaRPr lang="en-CA" dirty="0">
              <a:solidFill>
                <a:srgbClr val="FF0000"/>
              </a:solidFill>
            </a:endParaRPr>
          </a:p>
        </p:txBody>
      </p:sp>
    </p:spTree>
    <p:extLst>
      <p:ext uri="{BB962C8B-B14F-4D97-AF65-F5344CB8AC3E}">
        <p14:creationId xmlns:p14="http://schemas.microsoft.com/office/powerpoint/2010/main" val="2317378146"/>
      </p:ext>
    </p:extLst>
  </p:cSld>
  <p:clrMapOvr>
    <a:masterClrMapping/>
  </p:clrMapOvr>
</p:sld>
</file>

<file path=ppt/slides/slide4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19635-C7B6-D592-B640-EF4D49192999}"/>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87BF5F9-9757-549C-0700-B2D06B37A9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2E35B9A7-D05A-C8B3-6577-ED557B74D257}"/>
              </a:ext>
            </a:extLst>
          </p:cNvPr>
          <p:cNvSpPr txBox="1"/>
          <p:nvPr/>
        </p:nvSpPr>
        <p:spPr>
          <a:xfrm>
            <a:off x="5455578" y="1996158"/>
            <a:ext cx="6441895" cy="2246769"/>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this is starting to look very similar to what we did the past two weeks. How did you do with the internal firefighter’s assessment exercise?</a:t>
            </a: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I think I did Ok…</a:t>
            </a:r>
            <a:endParaRPr lang="en-CA"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7DD423B-0B38-D823-C491-E93DE806A5BE}"/>
              </a:ext>
            </a:extLst>
          </p:cNvPr>
          <p:cNvSpPr txBox="1"/>
          <p:nvPr/>
        </p:nvSpPr>
        <p:spPr>
          <a:xfrm>
            <a:off x="881884" y="203191"/>
            <a:ext cx="10674849"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INTERNAL FIREFIGHTER'S ASSESSMENT P.104</a:t>
            </a:r>
            <a:endParaRPr lang="en-CA" sz="3600" dirty="0">
              <a:solidFill>
                <a:schemeClr val="bg1"/>
              </a:solidFill>
            </a:endParaRPr>
          </a:p>
        </p:txBody>
      </p:sp>
    </p:spTree>
    <p:extLst>
      <p:ext uri="{BB962C8B-B14F-4D97-AF65-F5344CB8AC3E}">
        <p14:creationId xmlns:p14="http://schemas.microsoft.com/office/powerpoint/2010/main" val="3722527205"/>
      </p:ext>
    </p:extLst>
  </p:cSld>
  <p:clrMapOvr>
    <a:masterClrMapping/>
  </p:clrMapOvr>
</p:sld>
</file>

<file path=ppt/slides/slide4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3050C-302E-2963-7CFC-90B902AB9333}"/>
            </a:ext>
          </a:extLst>
        </p:cNvPr>
        <p:cNvGrpSpPr/>
        <p:nvPr/>
      </p:nvGrpSpPr>
      <p:grpSpPr>
        <a:xfrm>
          <a:off x="0" y="0"/>
          <a:ext cx="0" cy="0"/>
          <a:chOff x="0" y="0"/>
          <a:chExt cx="0" cy="0"/>
        </a:xfrm>
      </p:grpSpPr>
      <p:pic>
        <p:nvPicPr>
          <p:cNvPr id="3" name="Picture 2" descr="A close up of a sign&#10;&#10;AI-generated content may be incorrect.">
            <a:extLst>
              <a:ext uri="{FF2B5EF4-FFF2-40B4-BE49-F238E27FC236}">
                <a16:creationId xmlns:a16="http://schemas.microsoft.com/office/drawing/2014/main" id="{5CC632FB-6344-F350-F295-9C37BE743D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6106885"/>
            <a:ext cx="5048453" cy="599825"/>
          </a:xfrm>
          <a:prstGeom prst="rect">
            <a:avLst/>
          </a:prstGeom>
        </p:spPr>
      </p:pic>
      <p:pic>
        <p:nvPicPr>
          <p:cNvPr id="5" name="Picture 4" descr="A list of questions on a grey background&#10;&#10;AI-generated content may be incorrect.">
            <a:extLst>
              <a:ext uri="{FF2B5EF4-FFF2-40B4-BE49-F238E27FC236}">
                <a16:creationId xmlns:a16="http://schemas.microsoft.com/office/drawing/2014/main" id="{8C0E75A0-C33F-FFC2-432A-4BB011920B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364469"/>
            <a:ext cx="5048453" cy="5742416"/>
          </a:xfrm>
          <a:prstGeom prst="rect">
            <a:avLst/>
          </a:prstGeom>
        </p:spPr>
      </p:pic>
      <p:pic>
        <p:nvPicPr>
          <p:cNvPr id="7" name="Picture 6" descr="A list of questions on a white background&#10;&#10;AI-generated content may be incorrect.">
            <a:extLst>
              <a:ext uri="{FF2B5EF4-FFF2-40B4-BE49-F238E27FC236}">
                <a16:creationId xmlns:a16="http://schemas.microsoft.com/office/drawing/2014/main" id="{B93C6799-005E-0D6B-F7DE-C34CFA9D5B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7546" y="1894113"/>
            <a:ext cx="4748117" cy="4789715"/>
          </a:xfrm>
          <a:prstGeom prst="rect">
            <a:avLst/>
          </a:prstGeom>
        </p:spPr>
      </p:pic>
      <p:pic>
        <p:nvPicPr>
          <p:cNvPr id="9" name="Picture 8" descr="A close-up of a paper&#10;&#10;AI-generated content may be incorrect.">
            <a:extLst>
              <a:ext uri="{FF2B5EF4-FFF2-40B4-BE49-F238E27FC236}">
                <a16:creationId xmlns:a16="http://schemas.microsoft.com/office/drawing/2014/main" id="{AE020193-0180-CF32-AF9C-8B763DAD2C3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7546" y="364469"/>
            <a:ext cx="4748117" cy="1529644"/>
          </a:xfrm>
          <a:prstGeom prst="rect">
            <a:avLst/>
          </a:prstGeom>
        </p:spPr>
      </p:pic>
      <p:sp>
        <p:nvSpPr>
          <p:cNvPr id="2" name="TextBox 1">
            <a:extLst>
              <a:ext uri="{FF2B5EF4-FFF2-40B4-BE49-F238E27FC236}">
                <a16:creationId xmlns:a16="http://schemas.microsoft.com/office/drawing/2014/main" id="{5D71E39C-3A9B-8B79-C2EC-C130DF8E0DB9}"/>
              </a:ext>
            </a:extLst>
          </p:cNvPr>
          <p:cNvSpPr txBox="1"/>
          <p:nvPr/>
        </p:nvSpPr>
        <p:spPr>
          <a:xfrm>
            <a:off x="1133763" y="1018105"/>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4" name="TextBox 3">
            <a:extLst>
              <a:ext uri="{FF2B5EF4-FFF2-40B4-BE49-F238E27FC236}">
                <a16:creationId xmlns:a16="http://schemas.microsoft.com/office/drawing/2014/main" id="{72E45A82-691E-DF9F-D379-B8B96F045DD9}"/>
              </a:ext>
            </a:extLst>
          </p:cNvPr>
          <p:cNvSpPr txBox="1"/>
          <p:nvPr/>
        </p:nvSpPr>
        <p:spPr>
          <a:xfrm>
            <a:off x="1124526" y="1819463"/>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6" name="TextBox 5">
            <a:extLst>
              <a:ext uri="{FF2B5EF4-FFF2-40B4-BE49-F238E27FC236}">
                <a16:creationId xmlns:a16="http://schemas.microsoft.com/office/drawing/2014/main" id="{4E244FBD-8BBB-6423-3A82-A9B49B281F0A}"/>
              </a:ext>
            </a:extLst>
          </p:cNvPr>
          <p:cNvSpPr txBox="1"/>
          <p:nvPr/>
        </p:nvSpPr>
        <p:spPr>
          <a:xfrm>
            <a:off x="1124525" y="2620821"/>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8" name="TextBox 7">
            <a:extLst>
              <a:ext uri="{FF2B5EF4-FFF2-40B4-BE49-F238E27FC236}">
                <a16:creationId xmlns:a16="http://schemas.microsoft.com/office/drawing/2014/main" id="{EB92DEA4-FE11-C5E4-6350-7464F1EFC10F}"/>
              </a:ext>
            </a:extLst>
          </p:cNvPr>
          <p:cNvSpPr txBox="1"/>
          <p:nvPr/>
        </p:nvSpPr>
        <p:spPr>
          <a:xfrm>
            <a:off x="1124524" y="3481634"/>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0" name="TextBox 9">
            <a:extLst>
              <a:ext uri="{FF2B5EF4-FFF2-40B4-BE49-F238E27FC236}">
                <a16:creationId xmlns:a16="http://schemas.microsoft.com/office/drawing/2014/main" id="{DF4F988C-35E1-C1F5-EADF-342A0A9B5710}"/>
              </a:ext>
            </a:extLst>
          </p:cNvPr>
          <p:cNvSpPr txBox="1"/>
          <p:nvPr/>
        </p:nvSpPr>
        <p:spPr>
          <a:xfrm>
            <a:off x="1124524" y="3689434"/>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1" name="TextBox 10">
            <a:extLst>
              <a:ext uri="{FF2B5EF4-FFF2-40B4-BE49-F238E27FC236}">
                <a16:creationId xmlns:a16="http://schemas.microsoft.com/office/drawing/2014/main" id="{302D999C-AC05-F6A9-6DEF-20AF2834CC2F}"/>
              </a:ext>
            </a:extLst>
          </p:cNvPr>
          <p:cNvSpPr txBox="1"/>
          <p:nvPr/>
        </p:nvSpPr>
        <p:spPr>
          <a:xfrm>
            <a:off x="1133763" y="4774473"/>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2" name="TextBox 11">
            <a:extLst>
              <a:ext uri="{FF2B5EF4-FFF2-40B4-BE49-F238E27FC236}">
                <a16:creationId xmlns:a16="http://schemas.microsoft.com/office/drawing/2014/main" id="{54C92116-8DB9-9B15-DE61-4785451717E3}"/>
              </a:ext>
            </a:extLst>
          </p:cNvPr>
          <p:cNvSpPr txBox="1"/>
          <p:nvPr/>
        </p:nvSpPr>
        <p:spPr>
          <a:xfrm>
            <a:off x="1124523" y="5575831"/>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3" name="TextBox 12">
            <a:extLst>
              <a:ext uri="{FF2B5EF4-FFF2-40B4-BE49-F238E27FC236}">
                <a16:creationId xmlns:a16="http://schemas.microsoft.com/office/drawing/2014/main" id="{5CC88AAE-D52D-300E-711F-0218119CE74E}"/>
              </a:ext>
            </a:extLst>
          </p:cNvPr>
          <p:cNvSpPr txBox="1"/>
          <p:nvPr/>
        </p:nvSpPr>
        <p:spPr>
          <a:xfrm>
            <a:off x="6227614" y="2123870"/>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4" name="TextBox 13">
            <a:extLst>
              <a:ext uri="{FF2B5EF4-FFF2-40B4-BE49-F238E27FC236}">
                <a16:creationId xmlns:a16="http://schemas.microsoft.com/office/drawing/2014/main" id="{BC669A97-35BA-763D-FC49-A1E8E311D16B}"/>
              </a:ext>
            </a:extLst>
          </p:cNvPr>
          <p:cNvSpPr txBox="1"/>
          <p:nvPr/>
        </p:nvSpPr>
        <p:spPr>
          <a:xfrm>
            <a:off x="7857831" y="4021822"/>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9</a:t>
            </a:r>
            <a:endParaRPr lang="en-CA" dirty="0">
              <a:solidFill>
                <a:srgbClr val="FF0000"/>
              </a:solidFill>
            </a:endParaRPr>
          </a:p>
        </p:txBody>
      </p:sp>
    </p:spTree>
    <p:extLst>
      <p:ext uri="{BB962C8B-B14F-4D97-AF65-F5344CB8AC3E}">
        <p14:creationId xmlns:p14="http://schemas.microsoft.com/office/powerpoint/2010/main" val="4063198836"/>
      </p:ext>
    </p:extLst>
  </p:cSld>
  <p:clrMapOvr>
    <a:masterClrMapping/>
  </p:clrMapOvr>
</p:sld>
</file>

<file path=ppt/slides/slide4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624B8-0222-88B6-BE2C-FC41B53C30E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68F7B05-FB51-FBCF-737C-765BB974F0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685908476"/>
      </p:ext>
    </p:extLst>
  </p:cSld>
  <p:clrMapOvr>
    <a:masterClrMapping/>
  </p:clrMapOvr>
</p:sld>
</file>

<file path=ppt/slides/slide4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A1479-A94E-0288-6981-2552157DF66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7DE70B6-E33E-892B-5928-D76138949C8F}"/>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8A09C80-0DC2-2302-6879-0DACBDBEFA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084677D6-DA8F-1B2F-D8F9-E7DE51910CA6}"/>
              </a:ext>
            </a:extLst>
          </p:cNvPr>
          <p:cNvSpPr txBox="1"/>
          <p:nvPr/>
        </p:nvSpPr>
        <p:spPr>
          <a:xfrm>
            <a:off x="914401" y="402494"/>
            <a:ext cx="10548012"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INTERNAL FIREFIGHTER'S ASSESSMENT P.103</a:t>
            </a:r>
            <a:endParaRPr lang="en-CA" sz="3600" dirty="0">
              <a:solidFill>
                <a:schemeClr val="bg1"/>
              </a:solidFill>
            </a:endParaRPr>
          </a:p>
        </p:txBody>
      </p:sp>
    </p:spTree>
    <p:extLst>
      <p:ext uri="{BB962C8B-B14F-4D97-AF65-F5344CB8AC3E}">
        <p14:creationId xmlns:p14="http://schemas.microsoft.com/office/powerpoint/2010/main" val="4147993008"/>
      </p:ext>
    </p:extLst>
  </p:cSld>
  <p:clrMapOvr>
    <a:masterClrMapping/>
  </p:clrMapOvr>
</p:sld>
</file>

<file path=ppt/slides/slide4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3050C-302E-2963-7CFC-90B902AB9333}"/>
            </a:ext>
          </a:extLst>
        </p:cNvPr>
        <p:cNvGrpSpPr/>
        <p:nvPr/>
      </p:nvGrpSpPr>
      <p:grpSpPr>
        <a:xfrm>
          <a:off x="0" y="0"/>
          <a:ext cx="0" cy="0"/>
          <a:chOff x="0" y="0"/>
          <a:chExt cx="0" cy="0"/>
        </a:xfrm>
      </p:grpSpPr>
      <p:pic>
        <p:nvPicPr>
          <p:cNvPr id="3" name="Picture 2" descr="A close up of a sign&#10;&#10;AI-generated content may be incorrect.">
            <a:extLst>
              <a:ext uri="{FF2B5EF4-FFF2-40B4-BE49-F238E27FC236}">
                <a16:creationId xmlns:a16="http://schemas.microsoft.com/office/drawing/2014/main" id="{5CC632FB-6344-F350-F295-9C37BE743D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6106885"/>
            <a:ext cx="5048453" cy="599825"/>
          </a:xfrm>
          <a:prstGeom prst="rect">
            <a:avLst/>
          </a:prstGeom>
        </p:spPr>
      </p:pic>
      <p:pic>
        <p:nvPicPr>
          <p:cNvPr id="5" name="Picture 4" descr="A list of questions on a grey background&#10;&#10;AI-generated content may be incorrect.">
            <a:extLst>
              <a:ext uri="{FF2B5EF4-FFF2-40B4-BE49-F238E27FC236}">
                <a16:creationId xmlns:a16="http://schemas.microsoft.com/office/drawing/2014/main" id="{8C0E75A0-C33F-FFC2-432A-4BB011920B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364469"/>
            <a:ext cx="5048453" cy="5742416"/>
          </a:xfrm>
          <a:prstGeom prst="rect">
            <a:avLst/>
          </a:prstGeom>
        </p:spPr>
      </p:pic>
      <p:pic>
        <p:nvPicPr>
          <p:cNvPr id="7" name="Picture 6" descr="A list of questions on a white background&#10;&#10;AI-generated content may be incorrect.">
            <a:extLst>
              <a:ext uri="{FF2B5EF4-FFF2-40B4-BE49-F238E27FC236}">
                <a16:creationId xmlns:a16="http://schemas.microsoft.com/office/drawing/2014/main" id="{B93C6799-005E-0D6B-F7DE-C34CFA9D5B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7546" y="1894113"/>
            <a:ext cx="4748117" cy="4789715"/>
          </a:xfrm>
          <a:prstGeom prst="rect">
            <a:avLst/>
          </a:prstGeom>
        </p:spPr>
      </p:pic>
      <p:pic>
        <p:nvPicPr>
          <p:cNvPr id="9" name="Picture 8" descr="A close-up of a paper&#10;&#10;AI-generated content may be incorrect.">
            <a:extLst>
              <a:ext uri="{FF2B5EF4-FFF2-40B4-BE49-F238E27FC236}">
                <a16:creationId xmlns:a16="http://schemas.microsoft.com/office/drawing/2014/main" id="{AE020193-0180-CF32-AF9C-8B763DAD2C3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7546" y="364469"/>
            <a:ext cx="4748117" cy="1529644"/>
          </a:xfrm>
          <a:prstGeom prst="rect">
            <a:avLst/>
          </a:prstGeom>
        </p:spPr>
      </p:pic>
    </p:spTree>
    <p:extLst>
      <p:ext uri="{BB962C8B-B14F-4D97-AF65-F5344CB8AC3E}">
        <p14:creationId xmlns:p14="http://schemas.microsoft.com/office/powerpoint/2010/main" val="2567356356"/>
      </p:ext>
    </p:extLst>
  </p:cSld>
  <p:clrMapOvr>
    <a:masterClrMapping/>
  </p:clrMapOvr>
</p:sld>
</file>

<file path=ppt/slides/slide4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C41C0-1B33-555B-8CAF-95D95793E0D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15BE7F1-4F15-DB97-D256-DE0BA55E5B8A}"/>
              </a:ext>
            </a:extLst>
          </p:cNvPr>
          <p:cNvSpPr txBox="1"/>
          <p:nvPr/>
        </p:nvSpPr>
        <p:spPr>
          <a:xfrm>
            <a:off x="1602769" y="760556"/>
            <a:ext cx="12037888" cy="646331"/>
          </a:xfrm>
          <a:prstGeom prst="rect">
            <a:avLst/>
          </a:prstGeom>
          <a:noFill/>
        </p:spPr>
        <p:txBody>
          <a:bodyPr wrap="square">
            <a:spAutoFit/>
          </a:bodyPr>
          <a:lstStyle/>
          <a:p>
            <a:r>
              <a:rPr lang="en-US" sz="3600" dirty="0">
                <a:solidFill>
                  <a:srgbClr val="000000"/>
                </a:solidFill>
              </a:rPr>
              <a:t>SECTION 2  FIREFIGHTERS TO THE RESCUE</a:t>
            </a:r>
            <a:endParaRPr lang="en-CA" sz="3600" dirty="0"/>
          </a:p>
        </p:txBody>
      </p:sp>
    </p:spTree>
    <p:extLst>
      <p:ext uri="{BB962C8B-B14F-4D97-AF65-F5344CB8AC3E}">
        <p14:creationId xmlns:p14="http://schemas.microsoft.com/office/powerpoint/2010/main" val="2217917246"/>
      </p:ext>
    </p:extLst>
  </p:cSld>
  <p:clrMapOvr>
    <a:masterClrMapping/>
  </p:clrMapOvr>
</p:sld>
</file>

<file path=ppt/slides/slide4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17B25B-4B82-895E-4EAD-1C1778BA6EB8}"/>
              </a:ext>
            </a:extLst>
          </p:cNvPr>
          <p:cNvSpPr txBox="1"/>
          <p:nvPr/>
        </p:nvSpPr>
        <p:spPr>
          <a:xfrm>
            <a:off x="163286" y="213625"/>
            <a:ext cx="11930743" cy="5539978"/>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FIREFIGHTERS TO THE RESCUE P.107 </a:t>
            </a:r>
          </a:p>
          <a:p>
            <a:endParaRPr lang="en-US" sz="1800" dirty="0">
              <a:solidFill>
                <a:srgbClr val="000000"/>
              </a:solidFill>
              <a:latin typeface="Arial" panose="020B0604020202020204" pitchFamily="34" charset="0"/>
              <a:cs typeface="Arial" panose="020B0604020202020204" pitchFamily="34" charset="0"/>
            </a:endParaRPr>
          </a:p>
          <a:p>
            <a:r>
              <a:rPr lang="en-US" sz="2800" dirty="0">
                <a:solidFill>
                  <a:srgbClr val="FFC000"/>
                </a:solidFill>
                <a:latin typeface="Arial" panose="020B0604020202020204" pitchFamily="34" charset="0"/>
                <a:cs typeface="Arial" panose="020B0604020202020204" pitchFamily="34" charset="0"/>
              </a:rPr>
              <a:t>Firefighters want to help you escape an emotionally overwhelming situation by keeping your  vulnerable exiles protected at all costs. They will go to extreme lengths to pull you the pain associated with the exiles escaping. While the managers seek control in order to keep you safe, firefighters seek to numb, soothe, and distract in order to ease the pain. </a:t>
            </a:r>
            <a:r>
              <a:rPr lang="en-US" sz="2800" dirty="0">
                <a:latin typeface="Arial" panose="020B0604020202020204" pitchFamily="34" charset="0"/>
                <a:cs typeface="Arial" panose="020B0604020202020204" pitchFamily="34" charset="0"/>
              </a:rPr>
              <a:t>Firefighters want to bring immediate comfort, relief, pleasure, and/or escape from painful emotions. </a:t>
            </a:r>
          </a:p>
          <a:p>
            <a:r>
              <a:rPr lang="en-US" sz="2800" dirty="0">
                <a:solidFill>
                  <a:srgbClr val="FFC000"/>
                </a:solidFill>
                <a:latin typeface="Arial" panose="020B0604020202020204" pitchFamily="34" charset="0"/>
                <a:cs typeface="Arial" panose="020B0604020202020204" pitchFamily="34" charset="0"/>
              </a:rPr>
              <a:t>The workbook read offers you a list of strategies commonly associated with firefighters circle the ones you think you might be using. These are good trailheads that can help you begin to identify and get to know your firefighters.</a:t>
            </a:r>
            <a:endParaRPr lang="en-CA" sz="2800" dirty="0">
              <a:solidFill>
                <a:srgbClr val="FFC000"/>
              </a:solidFill>
            </a:endParaRPr>
          </a:p>
        </p:txBody>
      </p:sp>
    </p:spTree>
    <p:extLst>
      <p:ext uri="{BB962C8B-B14F-4D97-AF65-F5344CB8AC3E}">
        <p14:creationId xmlns:p14="http://schemas.microsoft.com/office/powerpoint/2010/main" val="3588292135"/>
      </p:ext>
    </p:extLst>
  </p:cSld>
  <p:clrMapOvr>
    <a:masterClrMapping/>
  </p:clrMapOvr>
</p:sld>
</file>

<file path=ppt/slides/slide4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F9D4E-6F14-77CB-EAF0-91FACACFF905}"/>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D27239A4-D82B-8EE5-B2A0-EB10B3EB107D}"/>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06F6EDA7-9481-1435-7ACA-067D6F6BF2D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9E32B854-A0E9-829D-8251-C254260F9983}"/>
              </a:ext>
            </a:extLst>
          </p:cNvPr>
          <p:cNvSpPr txBox="1"/>
          <p:nvPr/>
        </p:nvSpPr>
        <p:spPr>
          <a:xfrm>
            <a:off x="1469572" y="489719"/>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FIREFIGHTERS TO THE RESCUE P.107 </a:t>
            </a:r>
            <a:endParaRPr lang="en-CA" sz="3600" dirty="0"/>
          </a:p>
        </p:txBody>
      </p:sp>
    </p:spTree>
    <p:extLst>
      <p:ext uri="{BB962C8B-B14F-4D97-AF65-F5344CB8AC3E}">
        <p14:creationId xmlns:p14="http://schemas.microsoft.com/office/powerpoint/2010/main" val="225392593"/>
      </p:ext>
    </p:extLst>
  </p:cSld>
  <p:clrMapOvr>
    <a:masterClrMapping/>
  </p:clrMapOvr>
</p:sld>
</file>

<file path=ppt/slides/slide4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firefighter strategies&#10;&#10;AI-generated content may be incorrect.">
            <a:extLst>
              <a:ext uri="{FF2B5EF4-FFF2-40B4-BE49-F238E27FC236}">
                <a16:creationId xmlns:a16="http://schemas.microsoft.com/office/drawing/2014/main" id="{4C19A371-A5AE-A1BE-D69F-10622857EE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337" y="628650"/>
            <a:ext cx="4004334" cy="5109210"/>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FB8FCB0D-4F8E-E31B-B1D2-BFC090B9E0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7230" y="0"/>
            <a:ext cx="3177539" cy="6858000"/>
          </a:xfrm>
          <a:prstGeom prst="rect">
            <a:avLst/>
          </a:prstGeom>
        </p:spPr>
      </p:pic>
      <p:pic>
        <p:nvPicPr>
          <p:cNvPr id="9" name="Picture 8" descr="A white background with black text&#10;&#10;AI-generated content may be incorrect.">
            <a:extLst>
              <a:ext uri="{FF2B5EF4-FFF2-40B4-BE49-F238E27FC236}">
                <a16:creationId xmlns:a16="http://schemas.microsoft.com/office/drawing/2014/main" id="{B5946B5D-D754-E71C-F270-73960B0326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4329" y="628650"/>
            <a:ext cx="4004334" cy="5109210"/>
          </a:xfrm>
          <a:prstGeom prst="rect">
            <a:avLst/>
          </a:prstGeom>
        </p:spPr>
      </p:pic>
      <p:sp>
        <p:nvSpPr>
          <p:cNvPr id="4" name="TextBox 3">
            <a:extLst>
              <a:ext uri="{FF2B5EF4-FFF2-40B4-BE49-F238E27FC236}">
                <a16:creationId xmlns:a16="http://schemas.microsoft.com/office/drawing/2014/main" id="{C830E28E-1B07-7619-9919-D3A6E72CB55F}"/>
              </a:ext>
            </a:extLst>
          </p:cNvPr>
          <p:cNvSpPr txBox="1"/>
          <p:nvPr/>
        </p:nvSpPr>
        <p:spPr>
          <a:xfrm>
            <a:off x="213337" y="5247305"/>
            <a:ext cx="4136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7" name="TextBox 6">
            <a:extLst>
              <a:ext uri="{FF2B5EF4-FFF2-40B4-BE49-F238E27FC236}">
                <a16:creationId xmlns:a16="http://schemas.microsoft.com/office/drawing/2014/main" id="{C5D4424F-1D53-82B1-463C-942F9AEB31C3}"/>
              </a:ext>
            </a:extLst>
          </p:cNvPr>
          <p:cNvSpPr txBox="1"/>
          <p:nvPr/>
        </p:nvSpPr>
        <p:spPr>
          <a:xfrm>
            <a:off x="7974328" y="1742105"/>
            <a:ext cx="4789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0" name="TextBox 9">
            <a:extLst>
              <a:ext uri="{FF2B5EF4-FFF2-40B4-BE49-F238E27FC236}">
                <a16:creationId xmlns:a16="http://schemas.microsoft.com/office/drawing/2014/main" id="{F85B0412-7CC9-8585-CA62-BF6D205FE12C}"/>
              </a:ext>
            </a:extLst>
          </p:cNvPr>
          <p:cNvSpPr txBox="1"/>
          <p:nvPr/>
        </p:nvSpPr>
        <p:spPr>
          <a:xfrm>
            <a:off x="7974328" y="4377232"/>
            <a:ext cx="446314"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2" name="TextBox 11">
            <a:extLst>
              <a:ext uri="{FF2B5EF4-FFF2-40B4-BE49-F238E27FC236}">
                <a16:creationId xmlns:a16="http://schemas.microsoft.com/office/drawing/2014/main" id="{589E9E22-B320-3C15-C737-0D5080D74356}"/>
              </a:ext>
            </a:extLst>
          </p:cNvPr>
          <p:cNvSpPr txBox="1"/>
          <p:nvPr/>
        </p:nvSpPr>
        <p:spPr>
          <a:xfrm>
            <a:off x="7930785" y="3555316"/>
            <a:ext cx="4898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Tree>
    <p:extLst>
      <p:ext uri="{BB962C8B-B14F-4D97-AF65-F5344CB8AC3E}">
        <p14:creationId xmlns:p14="http://schemas.microsoft.com/office/powerpoint/2010/main" val="3443705345"/>
      </p:ext>
    </p:extLst>
  </p:cSld>
  <p:clrMapOvr>
    <a:masterClrMapping/>
  </p:clrMapOvr>
</p:sld>
</file>

<file path=ppt/slides/slide4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BCC7A-19F8-89CA-80E2-03799EDB151E}"/>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B682C2F1-F94A-420A-2FB7-2548DFA57F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D02B13DA-8FDE-6659-BB78-78FA7D97203F}"/>
              </a:ext>
            </a:extLst>
          </p:cNvPr>
          <p:cNvSpPr txBox="1"/>
          <p:nvPr/>
        </p:nvSpPr>
        <p:spPr>
          <a:xfrm>
            <a:off x="5934482" y="1554370"/>
            <a:ext cx="5375633" cy="4832092"/>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Kate,</a:t>
            </a:r>
            <a:r>
              <a:rPr lang="en-US" sz="2800" dirty="0">
                <a:solidFill>
                  <a:schemeClr val="bg1"/>
                </a:solidFill>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the second exercise in this section of the workbook asks us to consider which, if any, of a list of common firefighter strategies we might be using ourselves…</a:t>
            </a: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going through the checklist was quite interesting, just being able to name some strategies I use without being aware… Let’s take a look…</a:t>
            </a:r>
            <a:endParaRPr lang="en-CA"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8DE6208-4C68-2072-0B40-83326248586A}"/>
              </a:ext>
            </a:extLst>
          </p:cNvPr>
          <p:cNvSpPr txBox="1"/>
          <p:nvPr/>
        </p:nvSpPr>
        <p:spPr>
          <a:xfrm>
            <a:off x="1777429" y="203191"/>
            <a:ext cx="885632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FIREFIGHTERS TO THE RESCUE P.107 </a:t>
            </a:r>
            <a:endParaRPr lang="en-CA" sz="3600" dirty="0"/>
          </a:p>
        </p:txBody>
      </p:sp>
    </p:spTree>
    <p:extLst>
      <p:ext uri="{BB962C8B-B14F-4D97-AF65-F5344CB8AC3E}">
        <p14:creationId xmlns:p14="http://schemas.microsoft.com/office/powerpoint/2010/main" val="2790673668"/>
      </p:ext>
    </p:extLst>
  </p:cSld>
  <p:clrMapOvr>
    <a:masterClrMapping/>
  </p:clrMapOvr>
</p:sld>
</file>

<file path=ppt/slides/slide4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firefighter strategies&#10;&#10;AI-generated content may be incorrect.">
            <a:extLst>
              <a:ext uri="{FF2B5EF4-FFF2-40B4-BE49-F238E27FC236}">
                <a16:creationId xmlns:a16="http://schemas.microsoft.com/office/drawing/2014/main" id="{4C19A371-A5AE-A1BE-D69F-10622857EE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337" y="628650"/>
            <a:ext cx="4004334" cy="5109210"/>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FB8FCB0D-4F8E-E31B-B1D2-BFC090B9E0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7230" y="0"/>
            <a:ext cx="3177539" cy="6858000"/>
          </a:xfrm>
          <a:prstGeom prst="rect">
            <a:avLst/>
          </a:prstGeom>
        </p:spPr>
      </p:pic>
      <p:pic>
        <p:nvPicPr>
          <p:cNvPr id="9" name="Picture 8" descr="A white background with black text&#10;&#10;AI-generated content may be incorrect.">
            <a:extLst>
              <a:ext uri="{FF2B5EF4-FFF2-40B4-BE49-F238E27FC236}">
                <a16:creationId xmlns:a16="http://schemas.microsoft.com/office/drawing/2014/main" id="{B5946B5D-D754-E71C-F270-73960B0326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4329" y="628650"/>
            <a:ext cx="4004334" cy="5109210"/>
          </a:xfrm>
          <a:prstGeom prst="rect">
            <a:avLst/>
          </a:prstGeom>
        </p:spPr>
      </p:pic>
      <p:sp>
        <p:nvSpPr>
          <p:cNvPr id="4" name="TextBox 3">
            <a:extLst>
              <a:ext uri="{FF2B5EF4-FFF2-40B4-BE49-F238E27FC236}">
                <a16:creationId xmlns:a16="http://schemas.microsoft.com/office/drawing/2014/main" id="{C830E28E-1B07-7619-9919-D3A6E72CB55F}"/>
              </a:ext>
            </a:extLst>
          </p:cNvPr>
          <p:cNvSpPr txBox="1"/>
          <p:nvPr/>
        </p:nvSpPr>
        <p:spPr>
          <a:xfrm>
            <a:off x="4591373" y="5252612"/>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7" name="TextBox 6">
            <a:extLst>
              <a:ext uri="{FF2B5EF4-FFF2-40B4-BE49-F238E27FC236}">
                <a16:creationId xmlns:a16="http://schemas.microsoft.com/office/drawing/2014/main" id="{C5D4424F-1D53-82B1-463C-942F9AEB31C3}"/>
              </a:ext>
            </a:extLst>
          </p:cNvPr>
          <p:cNvSpPr txBox="1"/>
          <p:nvPr/>
        </p:nvSpPr>
        <p:spPr>
          <a:xfrm>
            <a:off x="7974328" y="1742105"/>
            <a:ext cx="47897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0" name="TextBox 9">
            <a:extLst>
              <a:ext uri="{FF2B5EF4-FFF2-40B4-BE49-F238E27FC236}">
                <a16:creationId xmlns:a16="http://schemas.microsoft.com/office/drawing/2014/main" id="{F85B0412-7CC9-8585-CA62-BF6D205FE12C}"/>
              </a:ext>
            </a:extLst>
          </p:cNvPr>
          <p:cNvSpPr txBox="1"/>
          <p:nvPr/>
        </p:nvSpPr>
        <p:spPr>
          <a:xfrm>
            <a:off x="256880" y="2177303"/>
            <a:ext cx="446314"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589E9E22-B320-3C15-C737-0D5080D74356}"/>
              </a:ext>
            </a:extLst>
          </p:cNvPr>
          <p:cNvSpPr txBox="1"/>
          <p:nvPr/>
        </p:nvSpPr>
        <p:spPr>
          <a:xfrm>
            <a:off x="7963442" y="3522383"/>
            <a:ext cx="4898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AFE9A7EE-E3BF-F40D-B800-ADE723DC69F4}"/>
              </a:ext>
            </a:extLst>
          </p:cNvPr>
          <p:cNvSpPr txBox="1"/>
          <p:nvPr/>
        </p:nvSpPr>
        <p:spPr>
          <a:xfrm>
            <a:off x="7990656" y="2177303"/>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E73D4C4C-A398-AA9C-4C4D-5C82DF6F05FF}"/>
              </a:ext>
            </a:extLst>
          </p:cNvPr>
          <p:cNvSpPr txBox="1"/>
          <p:nvPr/>
        </p:nvSpPr>
        <p:spPr>
          <a:xfrm>
            <a:off x="4591373" y="4989715"/>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B5FF421C-ABB8-E471-F35C-6E2729C4BBC9}"/>
              </a:ext>
            </a:extLst>
          </p:cNvPr>
          <p:cNvSpPr txBox="1"/>
          <p:nvPr/>
        </p:nvSpPr>
        <p:spPr>
          <a:xfrm>
            <a:off x="4591374" y="2361969"/>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0E09688F-75A5-2E99-976E-D8650E9A8A2B}"/>
              </a:ext>
            </a:extLst>
          </p:cNvPr>
          <p:cNvSpPr txBox="1"/>
          <p:nvPr/>
        </p:nvSpPr>
        <p:spPr>
          <a:xfrm>
            <a:off x="4591374" y="628650"/>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44D1C476-32FC-6E6C-71B7-69E6D8D45038}"/>
              </a:ext>
            </a:extLst>
          </p:cNvPr>
          <p:cNvSpPr txBox="1"/>
          <p:nvPr/>
        </p:nvSpPr>
        <p:spPr>
          <a:xfrm>
            <a:off x="256880" y="5241297"/>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4" name="TextBox 13">
            <a:extLst>
              <a:ext uri="{FF2B5EF4-FFF2-40B4-BE49-F238E27FC236}">
                <a16:creationId xmlns:a16="http://schemas.microsoft.com/office/drawing/2014/main" id="{333D0026-F806-0AE5-72F8-506532719108}"/>
              </a:ext>
            </a:extLst>
          </p:cNvPr>
          <p:cNvSpPr txBox="1"/>
          <p:nvPr/>
        </p:nvSpPr>
        <p:spPr>
          <a:xfrm>
            <a:off x="256880" y="2920769"/>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5" name="TextBox 14">
            <a:extLst>
              <a:ext uri="{FF2B5EF4-FFF2-40B4-BE49-F238E27FC236}">
                <a16:creationId xmlns:a16="http://schemas.microsoft.com/office/drawing/2014/main" id="{10387162-6999-6E45-6799-72C74075C298}"/>
              </a:ext>
            </a:extLst>
          </p:cNvPr>
          <p:cNvSpPr txBox="1"/>
          <p:nvPr/>
        </p:nvSpPr>
        <p:spPr>
          <a:xfrm>
            <a:off x="7963442" y="3957581"/>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6" name="TextBox 15">
            <a:extLst>
              <a:ext uri="{FF2B5EF4-FFF2-40B4-BE49-F238E27FC236}">
                <a16:creationId xmlns:a16="http://schemas.microsoft.com/office/drawing/2014/main" id="{A7319107-87CF-0497-0CDC-F0921E6E8968}"/>
              </a:ext>
            </a:extLst>
          </p:cNvPr>
          <p:cNvSpPr txBox="1"/>
          <p:nvPr/>
        </p:nvSpPr>
        <p:spPr>
          <a:xfrm>
            <a:off x="256879" y="3720537"/>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9" name="TextBox 18">
            <a:extLst>
              <a:ext uri="{FF2B5EF4-FFF2-40B4-BE49-F238E27FC236}">
                <a16:creationId xmlns:a16="http://schemas.microsoft.com/office/drawing/2014/main" id="{A7BB1267-65A1-E4A5-1A5C-E2DC3216C3F1}"/>
              </a:ext>
            </a:extLst>
          </p:cNvPr>
          <p:cNvSpPr txBox="1"/>
          <p:nvPr/>
        </p:nvSpPr>
        <p:spPr>
          <a:xfrm>
            <a:off x="4591371" y="6435451"/>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0" name="TextBox 19">
            <a:extLst>
              <a:ext uri="{FF2B5EF4-FFF2-40B4-BE49-F238E27FC236}">
                <a16:creationId xmlns:a16="http://schemas.microsoft.com/office/drawing/2014/main" id="{63839E28-FB40-F84A-2E93-33C6212B309A}"/>
              </a:ext>
            </a:extLst>
          </p:cNvPr>
          <p:cNvSpPr txBox="1"/>
          <p:nvPr/>
        </p:nvSpPr>
        <p:spPr>
          <a:xfrm>
            <a:off x="4591372" y="5553194"/>
            <a:ext cx="4136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002979873"/>
      </p:ext>
    </p:extLst>
  </p:cSld>
  <p:clrMapOvr>
    <a:masterClrMapping/>
  </p:clrMapOvr>
</p:sld>
</file>

<file path=ppt/slides/slide4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9FF9F-3EAC-F485-6F85-D6D7645A9FF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86216F9-5C9B-B46D-B414-4E6FD9377E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4209773591"/>
      </p:ext>
    </p:extLst>
  </p:cSld>
  <p:clrMapOvr>
    <a:masterClrMapping/>
  </p:clrMapOvr>
</p:sld>
</file>

<file path=ppt/slides/slide4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3741A-D518-31D5-99DE-6B5AB12809E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924AE4D-8703-9C04-2916-C11844437341}"/>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781A42CE-DB0C-A509-9DB7-B39C2E76D0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BCBC129D-3C29-2579-A84A-47D4B54C5E87}"/>
              </a:ext>
            </a:extLst>
          </p:cNvPr>
          <p:cNvSpPr txBox="1"/>
          <p:nvPr/>
        </p:nvSpPr>
        <p:spPr>
          <a:xfrm>
            <a:off x="1742082" y="494962"/>
            <a:ext cx="9273894"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FIREFIGHTERS TO THE RESCUE P.107 </a:t>
            </a:r>
            <a:endParaRPr lang="en-CA" sz="3600" dirty="0"/>
          </a:p>
        </p:txBody>
      </p:sp>
    </p:spTree>
    <p:extLst>
      <p:ext uri="{BB962C8B-B14F-4D97-AF65-F5344CB8AC3E}">
        <p14:creationId xmlns:p14="http://schemas.microsoft.com/office/powerpoint/2010/main" val="4107596789"/>
      </p:ext>
    </p:extLst>
  </p:cSld>
  <p:clrMapOvr>
    <a:masterClrMapping/>
  </p:clrMapOvr>
</p:sld>
</file>

<file path=ppt/slides/slide4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E94A54-D770-67FA-94D3-61AA1042094B}"/>
            </a:ext>
          </a:extLst>
        </p:cNvPr>
        <p:cNvGrpSpPr/>
        <p:nvPr/>
      </p:nvGrpSpPr>
      <p:grpSpPr>
        <a:xfrm>
          <a:off x="0" y="0"/>
          <a:ext cx="0" cy="0"/>
          <a:chOff x="0" y="0"/>
          <a:chExt cx="0" cy="0"/>
        </a:xfrm>
      </p:grpSpPr>
      <p:pic>
        <p:nvPicPr>
          <p:cNvPr id="3" name="Picture 2" descr="A list of firefighter strategies&#10;&#10;AI-generated content may be incorrect.">
            <a:extLst>
              <a:ext uri="{FF2B5EF4-FFF2-40B4-BE49-F238E27FC236}">
                <a16:creationId xmlns:a16="http://schemas.microsoft.com/office/drawing/2014/main" id="{668A3D25-BC6B-8142-BC3E-3D2805D88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337" y="628650"/>
            <a:ext cx="4004334" cy="5109210"/>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D6F6E34E-3881-0935-242A-E5B86F7FF2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7230" y="0"/>
            <a:ext cx="3177539" cy="6858000"/>
          </a:xfrm>
          <a:prstGeom prst="rect">
            <a:avLst/>
          </a:prstGeom>
        </p:spPr>
      </p:pic>
      <p:pic>
        <p:nvPicPr>
          <p:cNvPr id="9" name="Picture 8" descr="A white background with black text&#10;&#10;AI-generated content may be incorrect.">
            <a:extLst>
              <a:ext uri="{FF2B5EF4-FFF2-40B4-BE49-F238E27FC236}">
                <a16:creationId xmlns:a16="http://schemas.microsoft.com/office/drawing/2014/main" id="{8C21126C-ADB1-5177-1B52-D4B0FCD145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4329" y="628650"/>
            <a:ext cx="4004334" cy="5109210"/>
          </a:xfrm>
          <a:prstGeom prst="rect">
            <a:avLst/>
          </a:prstGeom>
        </p:spPr>
      </p:pic>
    </p:spTree>
    <p:extLst>
      <p:ext uri="{BB962C8B-B14F-4D97-AF65-F5344CB8AC3E}">
        <p14:creationId xmlns:p14="http://schemas.microsoft.com/office/powerpoint/2010/main" val="667546418"/>
      </p:ext>
    </p:extLst>
  </p:cSld>
  <p:clrMapOvr>
    <a:masterClrMapping/>
  </p:clrMapOvr>
</p:sld>
</file>

<file path=ppt/slides/slide4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DB241B-1573-1A03-8BA6-AA2C444B6363}"/>
              </a:ext>
            </a:extLst>
          </p:cNvPr>
          <p:cNvSpPr txBox="1"/>
          <p:nvPr/>
        </p:nvSpPr>
        <p:spPr>
          <a:xfrm>
            <a:off x="123291" y="0"/>
            <a:ext cx="12192000" cy="6186309"/>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GOING INSIDE P.109</a:t>
            </a:r>
          </a:p>
          <a:p>
            <a:endParaRPr lang="en-US" sz="3600" dirty="0">
              <a:solidFill>
                <a:srgbClr val="000000"/>
              </a:solidFill>
              <a:latin typeface="Arial" panose="020B0604020202020204" pitchFamily="34" charset="0"/>
              <a:cs typeface="Arial" panose="020B0604020202020204" pitchFamily="34" charset="0"/>
            </a:endParaRPr>
          </a:p>
          <a:p>
            <a:r>
              <a:rPr lang="en-US" sz="2800" dirty="0">
                <a:solidFill>
                  <a:srgbClr val="FFC000"/>
                </a:solidFill>
                <a:latin typeface="Arial" panose="020B0604020202020204" pitchFamily="34" charset="0"/>
                <a:cs typeface="Arial" panose="020B0604020202020204" pitchFamily="34" charset="0"/>
              </a:rPr>
              <a:t>Now pause and go inside to see if any of your parts reacted to you trying to identify them in the previous exercise. Are there firefighter parts reacting to these behaviors? Or are there manager parts that fear or hate them? Can you get those managers to relax so that you can get curious about the firefighters? Do they want you to know anything else about them? </a:t>
            </a:r>
            <a:r>
              <a:rPr lang="en-US" sz="2800" dirty="0">
                <a:latin typeface="Arial" panose="020B0604020202020204" pitchFamily="34" charset="0"/>
                <a:cs typeface="Arial" panose="020B0604020202020204" pitchFamily="34" charset="0"/>
              </a:rPr>
              <a:t>Close your eyes. Let them know you are there to listen to them. If you're feeling overwhelmed by a part, see if the part will give you some space so that you can continue working through these steps. Reassure them that they are welcome in your system and that you desire to connect with them.</a:t>
            </a:r>
            <a:r>
              <a:rPr lang="en-US" sz="2800" dirty="0">
                <a:solidFill>
                  <a:srgbClr val="000000"/>
                </a:solidFill>
                <a:latin typeface="Arial" panose="020B0604020202020204" pitchFamily="34" charset="0"/>
                <a:cs typeface="Arial" panose="020B0604020202020204" pitchFamily="34" charset="0"/>
              </a:rPr>
              <a:t> </a:t>
            </a:r>
          </a:p>
          <a:p>
            <a:endParaRPr lang="en-US" sz="3600" dirty="0">
              <a:solidFill>
                <a:srgbClr val="000000"/>
              </a:solidFill>
            </a:endParaRPr>
          </a:p>
          <a:p>
            <a:r>
              <a:rPr lang="en-US" sz="3600" dirty="0">
                <a:solidFill>
                  <a:srgbClr val="000000"/>
                </a:solidFill>
                <a:latin typeface="Arial" panose="020B0604020202020204" pitchFamily="34" charset="0"/>
                <a:cs typeface="Arial" panose="020B0604020202020204" pitchFamily="34" charset="0"/>
              </a:rPr>
              <a:t>                </a:t>
            </a:r>
            <a:endParaRPr lang="en-CA" sz="2400" dirty="0"/>
          </a:p>
        </p:txBody>
      </p:sp>
    </p:spTree>
    <p:extLst>
      <p:ext uri="{BB962C8B-B14F-4D97-AF65-F5344CB8AC3E}">
        <p14:creationId xmlns:p14="http://schemas.microsoft.com/office/powerpoint/2010/main" val="2626246041"/>
      </p:ext>
    </p:extLst>
  </p:cSld>
  <p:clrMapOvr>
    <a:masterClrMapping/>
  </p:clrMapOvr>
</p:sld>
</file>

<file path=ppt/slides/slide4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55B60-ACED-3700-3830-9DEC66B4CE57}"/>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4DE5AC64-4A23-D5D9-C562-3A64D30CBBE2}"/>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02CFCEA7-572B-CA3E-4F7C-770344ADA931}"/>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4D821992-20C6-FD24-C7E3-81E143090627}"/>
              </a:ext>
            </a:extLst>
          </p:cNvPr>
          <p:cNvSpPr txBox="1"/>
          <p:nvPr/>
        </p:nvSpPr>
        <p:spPr>
          <a:xfrm>
            <a:off x="3515106" y="349429"/>
            <a:ext cx="661851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GOING INSIDE P.109</a:t>
            </a:r>
          </a:p>
        </p:txBody>
      </p:sp>
      <p:sp>
        <p:nvSpPr>
          <p:cNvPr id="5" name="TextBox 4">
            <a:extLst>
              <a:ext uri="{FF2B5EF4-FFF2-40B4-BE49-F238E27FC236}">
                <a16:creationId xmlns:a16="http://schemas.microsoft.com/office/drawing/2014/main" id="{7FA5E00A-D4B7-08AF-AFCA-877146A3A2B0}"/>
              </a:ext>
            </a:extLst>
          </p:cNvPr>
          <p:cNvSpPr txBox="1"/>
          <p:nvPr/>
        </p:nvSpPr>
        <p:spPr>
          <a:xfrm>
            <a:off x="780836" y="5907910"/>
            <a:ext cx="11096089" cy="584775"/>
          </a:xfrm>
          <a:prstGeom prst="rect">
            <a:avLst/>
          </a:prstGeom>
          <a:noFill/>
        </p:spPr>
        <p:txBody>
          <a:bodyPr wrap="square">
            <a:spAutoFit/>
          </a:bodyPr>
          <a:lstStyle/>
          <a:p>
            <a:r>
              <a:rPr lang="en-US" sz="3200" dirty="0">
                <a:latin typeface="Arial" panose="020B0604020202020204" pitchFamily="34" charset="0"/>
                <a:cs typeface="Arial" panose="020B0604020202020204" pitchFamily="34" charset="0"/>
              </a:rPr>
              <a:t>This is a lengthy section in which I engaged with a chatbot.</a:t>
            </a:r>
            <a:endParaRPr lang="en-CA" sz="3200" dirty="0"/>
          </a:p>
        </p:txBody>
      </p:sp>
    </p:spTree>
    <p:extLst>
      <p:ext uri="{BB962C8B-B14F-4D97-AF65-F5344CB8AC3E}">
        <p14:creationId xmlns:p14="http://schemas.microsoft.com/office/powerpoint/2010/main" val="2541489090"/>
      </p:ext>
    </p:extLst>
  </p:cSld>
  <p:clrMapOvr>
    <a:masterClrMapping/>
  </p:clrMapOvr>
</p:sld>
</file>

<file path=ppt/slides/slide4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D9CB3-EF39-7B00-368F-E867E6662CB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F2F087D-0C34-9A4B-2E92-2A76E0C464A3}"/>
              </a:ext>
            </a:extLst>
          </p:cNvPr>
          <p:cNvSpPr txBox="1"/>
          <p:nvPr/>
        </p:nvSpPr>
        <p:spPr>
          <a:xfrm>
            <a:off x="0" y="157666"/>
            <a:ext cx="12192000" cy="7109639"/>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GOING INSIDE</a:t>
            </a:r>
          </a:p>
          <a:p>
            <a:endParaRPr lang="en-US" sz="3600"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Pause and go inside to see if any parts are reacting to the previous exercise. Are there firefighter parts reacting to these behaviors? Or are there manager parts that fear or hate them? Can you get those managers to relax so that you can get curious about the firefighters? Do they want you to know anything else about them? Close your eyes. Let them know you are there to listen to them. If you're feeling overwhelmed by a part, see if the part will give you some space so that you can continue working through these steps. Reassure them that they are welcome in your system and that you desire to connect with them.</a:t>
            </a:r>
            <a:r>
              <a:rPr lang="en-US" sz="2400" dirty="0">
                <a:solidFill>
                  <a:srgbClr val="000000"/>
                </a:solidFill>
                <a:latin typeface="Arial" panose="020B0604020202020204" pitchFamily="34" charset="0"/>
                <a:cs typeface="Arial" panose="020B0604020202020204" pitchFamily="34" charset="0"/>
              </a:rPr>
              <a:t> </a:t>
            </a:r>
          </a:p>
          <a:p>
            <a:endParaRPr lang="en-US" sz="2400" dirty="0">
              <a:solidFill>
                <a:srgbClr val="000000"/>
              </a:solidFill>
              <a:latin typeface="Arial" panose="020B0604020202020204" pitchFamily="34" charset="0"/>
              <a:cs typeface="Arial" panose="020B0604020202020204" pitchFamily="34" charset="0"/>
            </a:endParaRPr>
          </a:p>
          <a:p>
            <a:r>
              <a:rPr lang="en-US" sz="2400" dirty="0">
                <a:solidFill>
                  <a:srgbClr val="000000"/>
                </a:solidFill>
                <a:latin typeface="Arial" panose="020B0604020202020204" pitchFamily="34" charset="0"/>
                <a:cs typeface="Arial" panose="020B0604020202020204" pitchFamily="34" charset="0"/>
              </a:rPr>
              <a:t>Luis:</a:t>
            </a:r>
            <a:r>
              <a:rPr lang="en-US" sz="2400" dirty="0">
                <a:latin typeface="Arial" panose="020B0604020202020204" pitchFamily="34" charset="0"/>
                <a:cs typeface="Arial" panose="020B0604020202020204" pitchFamily="34" charset="0"/>
              </a:rPr>
              <a:t> My firefighter parts are not prominent. At times it’s quite arbitrary to draw a line between a firefighter and a manager. There is a part of me that I explored that seems to be on the border between manager and firefighter. I explore this firefighter part in the next few slides. </a:t>
            </a:r>
          </a:p>
          <a:p>
            <a:endParaRPr lang="en-US" sz="3600" dirty="0">
              <a:solidFill>
                <a:srgbClr val="000000"/>
              </a:solidFill>
            </a:endParaRPr>
          </a:p>
          <a:p>
            <a:r>
              <a:rPr lang="en-US" sz="3600" dirty="0">
                <a:solidFill>
                  <a:srgbClr val="000000"/>
                </a:solidFill>
                <a:latin typeface="Arial" panose="020B0604020202020204" pitchFamily="34" charset="0"/>
                <a:cs typeface="Arial" panose="020B0604020202020204" pitchFamily="34" charset="0"/>
              </a:rPr>
              <a:t>                </a:t>
            </a:r>
            <a:endParaRPr lang="en-CA" sz="2400" dirty="0"/>
          </a:p>
        </p:txBody>
      </p:sp>
    </p:spTree>
    <p:extLst>
      <p:ext uri="{BB962C8B-B14F-4D97-AF65-F5344CB8AC3E}">
        <p14:creationId xmlns:p14="http://schemas.microsoft.com/office/powerpoint/2010/main" val="339995262"/>
      </p:ext>
    </p:extLst>
  </p:cSld>
  <p:clrMapOvr>
    <a:masterClrMapping/>
  </p:clrMapOvr>
</p:sld>
</file>

<file path=ppt/slides/slide4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F57906-1F25-3D09-FF0F-829917639322}"/>
              </a:ext>
            </a:extLst>
          </p:cNvPr>
          <p:cNvSpPr txBox="1"/>
          <p:nvPr/>
        </p:nvSpPr>
        <p:spPr>
          <a:xfrm>
            <a:off x="0" y="121814"/>
            <a:ext cx="12192000" cy="4339650"/>
          </a:xfrm>
          <a:prstGeom prst="rect">
            <a:avLst/>
          </a:prstGeom>
          <a:noFill/>
        </p:spPr>
        <p:txBody>
          <a:bodyPr wrap="square">
            <a:spAutoFit/>
          </a:bodyPr>
          <a:lstStyle/>
          <a:p>
            <a:pPr rtl="0">
              <a:spcBef>
                <a:spcPts val="600"/>
              </a:spcBef>
              <a:buNone/>
            </a:pPr>
            <a:r>
              <a:rPr lang="en-US" sz="2400" dirty="0">
                <a:solidFill>
                  <a:schemeClr val="bg1"/>
                </a:solidFill>
                <a:effectLst/>
                <a:latin typeface="Arial" panose="020B0604020202020204" pitchFamily="34" charset="0"/>
              </a:rPr>
              <a:t>Luis-</a:t>
            </a:r>
            <a:r>
              <a:rPr lang="en-US" sz="2400" dirty="0">
                <a:effectLst/>
                <a:latin typeface="Arial" panose="020B0604020202020204" pitchFamily="34" charset="0"/>
              </a:rPr>
              <a:t> ( my ChatGPT prompt) My wife is a lovely person. Like everyone we have our  issues, but I trust her, she kind and caring. She has good values although sometimes she does have a bit of a temper. With reasonable frequency when we’re together and she’s just talking about perfectly benign superficial things that normal people talk about I feel irritated. I’ve come to think of this an </a:t>
            </a:r>
            <a:r>
              <a:rPr lang="en-US" sz="2400" dirty="0">
                <a:latin typeface="Arial" panose="020B0604020202020204" pitchFamily="34" charset="0"/>
              </a:rPr>
              <a:t>outer</a:t>
            </a:r>
            <a:r>
              <a:rPr lang="en-US" sz="2400" dirty="0">
                <a:effectLst/>
                <a:latin typeface="Arial" panose="020B0604020202020204" pitchFamily="34" charset="0"/>
              </a:rPr>
              <a:t> critic. It finds fault with unimportant things such as the way she drives. I </a:t>
            </a:r>
            <a:r>
              <a:rPr lang="en-US" sz="2400" dirty="0">
                <a:latin typeface="Arial" panose="020B0604020202020204" pitchFamily="34" charset="0"/>
              </a:rPr>
              <a:t>would like to try to</a:t>
            </a:r>
            <a:r>
              <a:rPr lang="en-US" sz="2400" dirty="0">
                <a:effectLst/>
                <a:latin typeface="Arial" panose="020B0604020202020204" pitchFamily="34" charset="0"/>
              </a:rPr>
              <a:t> understand this part of </a:t>
            </a:r>
            <a:r>
              <a:rPr lang="en-US" sz="2400" dirty="0">
                <a:latin typeface="Arial" panose="020B0604020202020204" pitchFamily="34" charset="0"/>
              </a:rPr>
              <a:t>me, which</a:t>
            </a:r>
            <a:r>
              <a:rPr lang="en-US" sz="2400" dirty="0">
                <a:effectLst/>
                <a:latin typeface="Arial" panose="020B0604020202020204" pitchFamily="34" charset="0"/>
              </a:rPr>
              <a:t> I don’t like, better. It </a:t>
            </a:r>
            <a:r>
              <a:rPr lang="en-US" sz="2400" dirty="0">
                <a:latin typeface="Arial" panose="020B0604020202020204" pitchFamily="34" charset="0"/>
              </a:rPr>
              <a:t>tends to get triggered when</a:t>
            </a:r>
            <a:r>
              <a:rPr lang="en-US" sz="2400" dirty="0">
                <a:effectLst/>
                <a:latin typeface="Arial" panose="020B0604020202020204" pitchFamily="34" charset="0"/>
              </a:rPr>
              <a:t> I perceive her as being negative, critical or complaining. It dismisses and negates this by being compulsively positive. I’ve long known that this is my issue not hers.</a:t>
            </a:r>
            <a:r>
              <a:rPr lang="en-US" sz="2400" dirty="0">
                <a:latin typeface="Arial" panose="020B0604020202020204" pitchFamily="34" charset="0"/>
              </a:rPr>
              <a:t> Can you help me</a:t>
            </a:r>
            <a:r>
              <a:rPr lang="en-US" sz="2400" dirty="0">
                <a:effectLst/>
                <a:latin typeface="Arial" panose="020B0604020202020204" pitchFamily="34" charset="0"/>
              </a:rPr>
              <a:t> understand this dynamic from an IFS perspective?</a:t>
            </a:r>
          </a:p>
          <a:p>
            <a:pPr>
              <a:buNone/>
            </a:pPr>
            <a:br>
              <a:rPr lang="en-US" b="0" i="0" dirty="0">
                <a:solidFill>
                  <a:srgbClr val="222222"/>
                </a:solidFill>
                <a:effectLst/>
                <a:latin typeface="Google Sans"/>
              </a:rPr>
            </a:br>
            <a:endParaRPr lang="en-CA" dirty="0"/>
          </a:p>
        </p:txBody>
      </p:sp>
    </p:spTree>
    <p:extLst>
      <p:ext uri="{BB962C8B-B14F-4D97-AF65-F5344CB8AC3E}">
        <p14:creationId xmlns:p14="http://schemas.microsoft.com/office/powerpoint/2010/main" val="3063948590"/>
      </p:ext>
    </p:extLst>
  </p:cSld>
  <p:clrMapOvr>
    <a:masterClrMapping/>
  </p:clrMapOvr>
</p:sld>
</file>

<file path=ppt/slides/slide4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04C57C-7820-5FE0-5BEF-38F73368A2F9}"/>
              </a:ext>
            </a:extLst>
          </p:cNvPr>
          <p:cNvSpPr>
            <a:spLocks noChangeArrowheads="1"/>
          </p:cNvSpPr>
          <p:nvPr/>
        </p:nvSpPr>
        <p:spPr bwMode="auto">
          <a:xfrm>
            <a:off x="119062" y="0"/>
            <a:ext cx="11953875" cy="6432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chemeClr val="bg1"/>
                </a:solidFill>
                <a:effectLst/>
                <a:latin typeface="Arial" panose="020B0604020202020204" pitchFamily="34" charset="0"/>
              </a:rPr>
              <a:t>AI-</a:t>
            </a:r>
            <a:r>
              <a:rPr kumimoji="0" lang="en-US" altLang="en-US" sz="2200" b="0" i="0" u="none" strike="noStrike" cap="none" normalizeH="0" baseline="0" dirty="0">
                <a:ln>
                  <a:noFill/>
                </a:ln>
                <a:solidFill>
                  <a:schemeClr val="tx1"/>
                </a:solidFill>
                <a:effectLst/>
                <a:latin typeface="Arial" panose="020B0604020202020204" pitchFamily="34" charset="0"/>
              </a:rPr>
              <a:t>Trailhead Summary</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External trigger: Wife speaking about mundane or mildly negative things</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Internal experience: Mild irritation, judgment, sense of superiority, and an urge to counter with positivity</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Your insight: “This is not her, it’s me.”</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Your goal: To understand this part and its underlying needs/dynamics</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Step 1: Identify the Part That Gets Activated</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Let’s begin with curiosity toward the part of you that feels irritated and judgmental when your wife is being ordinary, even lovely—but especially when she expresses mild negativity.</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We might start with questions like:</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 Can you sense where this part shows up in your body?</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 What is its tone? (e.g., cold, anxious, superior, smug, scared)</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 If it had a name or a title, what might it be?</a:t>
            </a:r>
            <a:br>
              <a:rPr kumimoji="0" lang="en-US" altLang="en-US" sz="2000" b="0" i="0" u="none" strike="noStrike" cap="none" normalizeH="0" baseline="0" dirty="0">
                <a:ln>
                  <a:noFill/>
                </a:ln>
                <a:solidFill>
                  <a:schemeClr val="tx1"/>
                </a:solidFill>
                <a:effectLst/>
                <a:latin typeface="Arial" panose="020B0604020202020204" pitchFamily="34" charset="0"/>
              </a:rPr>
            </a:br>
            <a:br>
              <a:rPr kumimoji="0" lang="en-US" altLang="en-US" sz="20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78558008"/>
      </p:ext>
    </p:extLst>
  </p:cSld>
  <p:clrMapOvr>
    <a:masterClrMapping/>
  </p:clrMapOvr>
</p:sld>
</file>

<file path=ppt/slides/slide4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5B9AB-CAC2-15A0-DDDF-6607FE64565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618E0D9-20A0-CB85-421C-3A19E3FD5E4A}"/>
              </a:ext>
            </a:extLst>
          </p:cNvPr>
          <p:cNvSpPr>
            <a:spLocks noChangeArrowheads="1"/>
          </p:cNvSpPr>
          <p:nvPr/>
        </p:nvSpPr>
        <p:spPr bwMode="auto">
          <a:xfrm>
            <a:off x="119062" y="0"/>
            <a:ext cx="11953875" cy="550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chemeClr val="bg1"/>
                </a:solidFill>
                <a:effectLst/>
                <a:latin typeface="Arial" panose="020B0604020202020204" pitchFamily="34" charset="0"/>
              </a:rPr>
              <a:t>AI-</a:t>
            </a:r>
            <a:r>
              <a:rPr lang="en-US" altLang="en-US" sz="2200" dirty="0">
                <a:latin typeface="Arial" panose="020B0604020202020204" pitchFamily="34" charset="0"/>
              </a:rPr>
              <a:t> </a:t>
            </a:r>
            <a:r>
              <a:rPr kumimoji="0" lang="en-US" altLang="en-US" sz="2200" b="0" i="0" u="none" strike="noStrike" cap="none" normalizeH="0" baseline="0" dirty="0">
                <a:ln>
                  <a:noFill/>
                </a:ln>
                <a:solidFill>
                  <a:schemeClr val="tx1"/>
                </a:solidFill>
                <a:effectLst/>
                <a:latin typeface="Arial" panose="020B0604020202020204" pitchFamily="34" charset="0"/>
              </a:rPr>
              <a:t>You’ve already named it partially: it may be an inner critic with an arrogant edge. It believes you’re the better driver, the more emotionally stable one, the one who sees things clearly. Yet, you also sense it’s a protector, not your core Self.</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Step 2: Gently Unblend and Get Curious</a:t>
            </a:r>
            <a:r>
              <a:rPr lang="en-US" altLang="en-US" sz="2200" dirty="0">
                <a:latin typeface="Arial" panose="020B0604020202020204" pitchFamily="34" charset="0"/>
              </a:rPr>
              <a:t> Try saying silently or aloud: “I’m sensing this part of me that gets irritated with my wife. I’m not trying to get rid of it—I just want to get to know it.”</a:t>
            </a:r>
            <a:br>
              <a:rPr lang="en-US" altLang="en-US" sz="2200" dirty="0">
                <a:latin typeface="Arial" panose="020B0604020202020204" pitchFamily="34" charset="0"/>
              </a:rPr>
            </a:br>
            <a:br>
              <a:rPr lang="en-US" altLang="en-US" sz="2200" dirty="0">
                <a:latin typeface="Arial" panose="020B0604020202020204" pitchFamily="34" charset="0"/>
              </a:rPr>
            </a:br>
            <a:r>
              <a:rPr lang="en-US" altLang="en-US" sz="2200" dirty="0">
                <a:latin typeface="Arial" panose="020B0604020202020204" pitchFamily="34" charset="0"/>
              </a:rPr>
              <a:t>Ask the part:</a:t>
            </a:r>
            <a:br>
              <a:rPr lang="en-US" altLang="en-US" sz="2200" dirty="0">
                <a:latin typeface="Arial" panose="020B0604020202020204" pitchFamily="34" charset="0"/>
              </a:rPr>
            </a:br>
            <a:r>
              <a:rPr lang="en-US" altLang="en-US" sz="2200" dirty="0">
                <a:latin typeface="Arial" panose="020B0604020202020204" pitchFamily="34" charset="0"/>
              </a:rPr>
              <a:t>• What are you afraid would happen if you didn’t criticize or correct?</a:t>
            </a:r>
            <a:br>
              <a:rPr lang="en-US" altLang="en-US" sz="2200" dirty="0">
                <a:latin typeface="Arial" panose="020B0604020202020204" pitchFamily="34" charset="0"/>
              </a:rPr>
            </a:br>
            <a:r>
              <a:rPr lang="en-US" altLang="en-US" sz="2200" dirty="0">
                <a:latin typeface="Arial" panose="020B0604020202020204" pitchFamily="34" charset="0"/>
              </a:rPr>
              <a:t>• What do you want for me (or for our relationship)?</a:t>
            </a:r>
            <a:br>
              <a:rPr lang="en-US" altLang="en-US" sz="2200" dirty="0">
                <a:latin typeface="Arial" panose="020B0604020202020204" pitchFamily="34" charset="0"/>
              </a:rPr>
            </a:br>
            <a:r>
              <a:rPr lang="en-US" altLang="en-US" sz="2200" dirty="0">
                <a:latin typeface="Arial" panose="020B0604020202020204" pitchFamily="34" charset="0"/>
              </a:rPr>
              <a:t>• When did you first learn to do this?</a:t>
            </a:r>
            <a:br>
              <a:rPr lang="en-US" altLang="en-US" sz="2200" dirty="0">
                <a:latin typeface="Arial" panose="020B0604020202020204" pitchFamily="34" charset="0"/>
              </a:rPr>
            </a:br>
            <a:br>
              <a:rPr lang="en-US" altLang="en-US" sz="2200" dirty="0">
                <a:latin typeface="Arial" panose="020B0604020202020204" pitchFamily="34" charset="0"/>
              </a:rPr>
            </a:br>
            <a:r>
              <a:rPr lang="en-US" altLang="en-US" sz="2200" dirty="0">
                <a:latin typeface="Arial" panose="020B0604020202020204" pitchFamily="34" charset="0"/>
              </a:rPr>
              <a:t>If you listen closely, you may begin to notice that this part is not bad, even if its behavior is painful. It may believe it’s helping—protecting you from something.</a:t>
            </a:r>
            <a:br>
              <a:rPr lang="en-US" altLang="en-US" sz="2200" dirty="0">
                <a:latin typeface="Arial" panose="020B0604020202020204" pitchFamily="34" charset="0"/>
              </a:rPr>
            </a:br>
            <a:br>
              <a:rPr lang="en-US" altLang="en-US" sz="2200" dirty="0">
                <a:latin typeface="Arial" panose="020B0604020202020204" pitchFamily="34" charset="0"/>
              </a:rPr>
            </a:br>
            <a:endParaRPr kumimoji="0" lang="en-US" altLang="en-US" sz="2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69657747"/>
      </p:ext>
    </p:extLst>
  </p:cSld>
  <p:clrMapOvr>
    <a:masterClrMapping/>
  </p:clrMapOvr>
</p:sld>
</file>

<file path=ppt/slides/slide4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9B9EF0-C7EC-18A7-E760-331FDCFD81B2}"/>
              </a:ext>
            </a:extLst>
          </p:cNvPr>
          <p:cNvSpPr txBox="1"/>
          <p:nvPr/>
        </p:nvSpPr>
        <p:spPr>
          <a:xfrm>
            <a:off x="1" y="0"/>
            <a:ext cx="12191999" cy="707886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chemeClr val="tx1"/>
                </a:solidFill>
                <a:effectLst/>
                <a:latin typeface="Arial" panose="020B0604020202020204" pitchFamily="34" charset="0"/>
              </a:rPr>
              <a:t>Step 3: What Might Be Beneath This Protector?</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Sometimes, a part like this is protecting an exile—a younger part that once felt burdened by someone else’s emotions, helpless in the face of complaint, or responsible for keeping harmony. Some possibilities:</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 A part that grew up with a complaining or chaotic caregiver and vowed never to feel trapped again</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 A part that was expected to be the positive one or take charge</a:t>
            </a: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 A part that internalized that love = fixing or correcting</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Does any of that resonate?</a:t>
            </a:r>
            <a:br>
              <a:rPr kumimoji="0" lang="en-US" altLang="en-US" sz="2200" b="0" i="0" u="none" strike="noStrike" cap="none" normalizeH="0" baseline="0" dirty="0">
                <a:ln>
                  <a:noFill/>
                </a:ln>
                <a:solidFill>
                  <a:schemeClr val="tx1"/>
                </a:solidFill>
                <a:effectLst/>
                <a:latin typeface="Arial" panose="020B0604020202020204" pitchFamily="34" charset="0"/>
              </a:rPr>
            </a:br>
            <a:endParaRPr lang="en-US" altLang="en-US" sz="2200" dirty="0">
              <a:latin typeface="Arial" panose="020B0604020202020204" pitchFamily="34" charset="0"/>
            </a:endParaRPr>
          </a:p>
          <a:p>
            <a:pPr lvl="0" defTabSz="914400" eaLnBrk="0" fontAlgn="base" hangingPunct="0">
              <a:spcBef>
                <a:spcPct val="0"/>
              </a:spcBef>
              <a:spcAft>
                <a:spcPct val="0"/>
              </a:spcAft>
            </a:pPr>
            <a:r>
              <a:rPr kumimoji="0" lang="en-US" altLang="en-US" sz="2200" b="0" i="0" u="none" strike="noStrike" cap="none" normalizeH="0" baseline="0" dirty="0">
                <a:ln>
                  <a:noFill/>
                </a:ln>
                <a:solidFill>
                  <a:schemeClr val="tx1"/>
                </a:solidFill>
                <a:effectLst/>
                <a:latin typeface="Arial" panose="020B0604020202020204" pitchFamily="34" charset="0"/>
              </a:rPr>
              <a:t>Step 4: Turning Toward Self</a:t>
            </a:r>
          </a:p>
          <a:p>
            <a:pPr lvl="0" defTabSz="914400" eaLnBrk="0" fontAlgn="base" hangingPunct="0">
              <a:spcBef>
                <a:spcPct val="0"/>
              </a:spcBef>
              <a:spcAft>
                <a:spcPct val="0"/>
              </a:spcAft>
            </a:pPr>
            <a:r>
              <a:rPr lang="en-US" altLang="en-US" sz="2200" dirty="0">
                <a:latin typeface="Arial" panose="020B0604020202020204" pitchFamily="34" charset="0"/>
              </a:rPr>
              <a:t> </a:t>
            </a:r>
          </a:p>
          <a:p>
            <a:pPr lvl="0" defTabSz="914400" eaLnBrk="0" fontAlgn="base" hangingPunct="0">
              <a:spcBef>
                <a:spcPct val="0"/>
              </a:spcBef>
              <a:spcAft>
                <a:spcPct val="0"/>
              </a:spcAft>
            </a:pPr>
            <a:r>
              <a:rPr lang="en-US" altLang="en-US" sz="2200" dirty="0">
                <a:latin typeface="Arial" panose="020B0604020202020204" pitchFamily="34" charset="0"/>
              </a:rPr>
              <a:t>Take a breath. Can you feel even a small degree of compassion for this critic part—not for its judgments, but for its burden?</a:t>
            </a:r>
            <a:br>
              <a:rPr lang="en-US" altLang="en-US" sz="2200" dirty="0">
                <a:latin typeface="Arial" panose="020B0604020202020204" pitchFamily="34" charset="0"/>
              </a:rPr>
            </a:br>
            <a:br>
              <a:rPr lang="en-US" altLang="en-US" sz="2200" dirty="0">
                <a:latin typeface="Arial" panose="020B0604020202020204" pitchFamily="34" charset="0"/>
              </a:rPr>
            </a:br>
            <a:r>
              <a:rPr lang="en-US" altLang="en-US" sz="2200" dirty="0">
                <a:latin typeface="Arial" panose="020B0604020202020204" pitchFamily="34" charset="0"/>
              </a:rPr>
              <a:t>The Self in you—the part that already said, “this is not her, it’s me”—can lead this exploration. From that place, you can reassure the critical part:</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13367226"/>
      </p:ext>
    </p:extLst>
  </p:cSld>
  <p:clrMapOvr>
    <a:masterClrMapping/>
  </p:clrMapOvr>
</p:sld>
</file>

<file path=ppt/slides/slide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668195-50CB-A9B0-AC36-B19BD615E451}"/>
              </a:ext>
            </a:extLst>
          </p:cNvPr>
          <p:cNvSpPr txBox="1"/>
          <p:nvPr/>
        </p:nvSpPr>
        <p:spPr>
          <a:xfrm flipH="1">
            <a:off x="91439" y="0"/>
            <a:ext cx="12100561" cy="674030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chemeClr val="tx1"/>
                </a:solidFill>
                <a:effectLst/>
                <a:latin typeface="Arial" panose="020B0604020202020204" pitchFamily="34" charset="0"/>
              </a:rPr>
              <a:t>“You don’t have to keep doing this alone. I’m here now. I want to understand what you’re trying to protect.”</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Optional: Dialogue Template</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If you’d like, I can script a short inner dialogue between you and this part, to help you explore further. Would you like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chemeClr val="tx1"/>
                </a:solidFill>
                <a:effectLst/>
                <a:latin typeface="Arial" panose="020B0604020202020204" pitchFamily="34" charset="0"/>
              </a:rPr>
              <a:t>that?</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And one more gentle question:</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When your wife speaks in those everyday tones—maybe even in her small moments of negativity—what do you imagine the part wishes she’d say or do instead?</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That answer often reveals the longing under the armor.</a:t>
            </a:r>
            <a:br>
              <a:rPr kumimoji="0" lang="en-US" altLang="en-US" sz="2200" b="0" i="0" u="none" strike="noStrike" cap="none" normalizeH="0" baseline="0" dirty="0">
                <a:ln>
                  <a:noFill/>
                </a:ln>
                <a:solidFill>
                  <a:schemeClr val="tx1"/>
                </a:solidFill>
                <a:effectLst/>
                <a:latin typeface="Arial" panose="020B0604020202020204" pitchFamily="34" charset="0"/>
              </a:rPr>
            </a:br>
            <a:br>
              <a:rPr kumimoji="0" lang="en-US" altLang="en-US" sz="2200" b="0" i="0" u="none" strike="noStrike" cap="none" normalizeH="0" baseline="0" dirty="0">
                <a:ln>
                  <a:noFill/>
                </a:ln>
                <a:solidFill>
                  <a:schemeClr val="tx1"/>
                </a:solidFill>
                <a:effectLst/>
                <a:latin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rPr>
              <a:t>Let me know how you’d like to continue—dialogue, reflection, even an image of this part if it helps externalize it.</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lang="en-CA" dirty="0"/>
          </a:p>
        </p:txBody>
      </p:sp>
    </p:spTree>
    <p:extLst>
      <p:ext uri="{BB962C8B-B14F-4D97-AF65-F5344CB8AC3E}">
        <p14:creationId xmlns:p14="http://schemas.microsoft.com/office/powerpoint/2010/main" val="266957043"/>
      </p:ext>
    </p:extLst>
  </p:cSld>
  <p:clrMapOvr>
    <a:masterClrMapping/>
  </p:clrMapOvr>
</p:sld>
</file>

<file path=ppt/slides/slide4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A42AF8-387E-1BE9-62FD-DC07B91D410C}"/>
              </a:ext>
            </a:extLst>
          </p:cNvPr>
          <p:cNvSpPr txBox="1"/>
          <p:nvPr/>
        </p:nvSpPr>
        <p:spPr>
          <a:xfrm>
            <a:off x="108858" y="0"/>
            <a:ext cx="12192000" cy="3477875"/>
          </a:xfrm>
          <a:prstGeom prst="rect">
            <a:avLst/>
          </a:prstGeom>
          <a:noFill/>
        </p:spPr>
        <p:txBody>
          <a:bodyPr wrap="square">
            <a:spAutoFit/>
          </a:bodyPr>
          <a:lstStyle/>
          <a:p>
            <a:r>
              <a:rPr lang="en-US" sz="2200" dirty="0">
                <a:solidFill>
                  <a:srgbClr val="222222"/>
                </a:solidFill>
                <a:latin typeface="Arial" panose="020B0604020202020204" pitchFamily="34" charset="0"/>
              </a:rPr>
              <a:t>Luis-</a:t>
            </a:r>
            <a:r>
              <a:rPr lang="en-US" sz="2200" dirty="0">
                <a:latin typeface="Arial" panose="020B0604020202020204" pitchFamily="34" charset="0"/>
              </a:rPr>
              <a:t>This part is</a:t>
            </a:r>
            <a:r>
              <a:rPr lang="en-US" sz="2200" b="0" i="0" dirty="0">
                <a:effectLst/>
                <a:latin typeface="Arial" panose="020B0604020202020204" pitchFamily="34" charset="0"/>
              </a:rPr>
              <a:t> in my chest and throat, it’s anxious and superior. </a:t>
            </a:r>
            <a:r>
              <a:rPr lang="en-US" sz="2200" dirty="0">
                <a:latin typeface="Arial" panose="020B0604020202020204" pitchFamily="34" charset="0"/>
              </a:rPr>
              <a:t>As I was thinking about it I suddenly realized that this is</a:t>
            </a:r>
            <a:r>
              <a:rPr lang="en-US" sz="2200" b="0" i="0" dirty="0">
                <a:effectLst/>
                <a:latin typeface="Arial" panose="020B0604020202020204" pitchFamily="34" charset="0"/>
              </a:rPr>
              <a:t> how my mother treated both my father and me. That would make it</a:t>
            </a:r>
            <a:r>
              <a:rPr lang="en-US" sz="2200" dirty="0">
                <a:latin typeface="Arial" panose="020B0604020202020204" pitchFamily="34" charset="0"/>
              </a:rPr>
              <a:t> </a:t>
            </a:r>
            <a:r>
              <a:rPr lang="en-US" sz="2200" b="0" i="0" dirty="0">
                <a:effectLst/>
                <a:latin typeface="Arial" panose="020B0604020202020204" pitchFamily="34" charset="0"/>
              </a:rPr>
              <a:t>a legacy outer critic burden. It seems to be saying “you’re a disappointment” and “you’re not good enough”. There is however a defensive quality to it. I think this part is protecting an exile that feels inadequate. I do resonate with growing up with a chaotic and complaining caregiver who was quite narcissistic. I wonder if somehow the exile is a part feeling alone, unseen, abandoned and in pain while seemingly ordinary life just goes on. Perhaps this part resents the focus on the trivial when he’s suffering in silence. Focused on her own pain, my mother didn’t see mine. Now when my wife complains I relive that dynamic with my mother. In silence there is sometimes more connection and empathy than in small talk. I don’t know…</a:t>
            </a:r>
            <a:endParaRPr lang="en-CA" sz="2200" dirty="0"/>
          </a:p>
        </p:txBody>
      </p:sp>
    </p:spTree>
    <p:extLst>
      <p:ext uri="{BB962C8B-B14F-4D97-AF65-F5344CB8AC3E}">
        <p14:creationId xmlns:p14="http://schemas.microsoft.com/office/powerpoint/2010/main" val="1745063761"/>
      </p:ext>
    </p:extLst>
  </p:cSld>
  <p:clrMapOvr>
    <a:masterClrMapping/>
  </p:clrMapOvr>
</p:sld>
</file>

<file path=ppt/slides/slide4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C2D6BCB-4CAA-0BDE-50DA-068CE93D47C0}"/>
              </a:ext>
            </a:extLst>
          </p:cNvPr>
          <p:cNvSpPr>
            <a:spLocks noChangeArrowheads="1"/>
          </p:cNvSpPr>
          <p:nvPr/>
        </p:nvSpPr>
        <p:spPr bwMode="auto">
          <a:xfrm>
            <a:off x="152399" y="204865"/>
            <a:ext cx="11887201" cy="72019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AI-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Mapping What You’ve Shared</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Here’s how your system seems to be organized around this trailhead:</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rPr>
              <a:t>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Protector Part (in chest and throat)</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Emotional tone: Anxious and superior</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Legacy burden: Inherited from your mother—how she treated your father and you</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Message: “You’re disappointing me; you’re not good enough for me”</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Function: Defends against a projected sense of inadequacy</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Strategy: Finds fault in your wife’s surface-level talk or negativity, maybe as a way of protecting against feeling unseen</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rPr>
              <a:t>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Exile (likely deeper in the heart)</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Felt sense: Suffering in silence, longing to be seen</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History: Grew up with a chaotic, narcissistic caregiver who centered herself and dismissed your inner world</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Current trigger: Feels reactivated when your wife focuses on the trivial, unintentionally mirroring that dynamic</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Longing: Attunement, depth, being felt in silence</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603540900"/>
      </p:ext>
    </p:extLst>
  </p:cSld>
  <p:clrMapOvr>
    <a:masterClrMapping/>
  </p:clrMapOvr>
</p:sld>
</file>

<file path=ppt/slides/slide4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BC96A-0A14-34A7-E9B3-66AC449AF22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8577098-8094-E392-67FD-1A74B38B3289}"/>
              </a:ext>
            </a:extLst>
          </p:cNvPr>
          <p:cNvSpPr>
            <a:spLocks noChangeArrowheads="1"/>
          </p:cNvSpPr>
          <p:nvPr/>
        </p:nvSpPr>
        <p:spPr bwMode="auto">
          <a:xfrm>
            <a:off x="152399" y="0"/>
            <a:ext cx="11887201" cy="6863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defTabSz="914400"/>
            <a:r>
              <a:rPr kumimoji="0" lang="en-US" altLang="en-US" sz="2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AI-</a:t>
            </a:r>
            <a:r>
              <a:rPr lang="en-US" altLang="en-US" sz="2200" dirty="0">
                <a:solidFill>
                  <a:srgbClr val="222222"/>
                </a:solidFill>
                <a:latin typeface="Arial" panose="020B0604020202020204" pitchFamily="34" charset="0"/>
                <a:cs typeface="Arial" panose="020B0604020202020204" pitchFamily="34" charset="0"/>
              </a:rPr>
              <a:t>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This dynamic makes such poignant sense: your wife is safe, loving, and imperfect—but when the conversation stays on the surface, this exile feels abandoned all over again. The protector critic steps in not because it’s arrogant by nature, but because it’s trying to shield the wound beneath. And you, from Self, can see this. That’s the beginning of healing.</a:t>
            </a:r>
            <a:r>
              <a:rPr lang="en-US" altLang="en-US" sz="2200" dirty="0">
                <a:cs typeface="Arial" panose="020B0604020202020204" pitchFamily="34" charset="0"/>
              </a:rPr>
              <a:t> </a:t>
            </a:r>
          </a:p>
          <a:p>
            <a:pPr lvl="0" defTabSz="914400"/>
            <a:endParaRPr lang="en-US" altLang="en-US" sz="2200" dirty="0">
              <a:cs typeface="Arial" panose="020B0604020202020204" pitchFamily="34" charset="0"/>
            </a:endParaRPr>
          </a:p>
          <a:p>
            <a:pPr lvl="0" defTabSz="914400"/>
            <a:r>
              <a:rPr lang="en-US" altLang="en-US" sz="2200" dirty="0">
                <a:cs typeface="Arial" panose="020B0604020202020204" pitchFamily="34" charset="0"/>
              </a:rPr>
              <a:t>Next Step: A Gentle Inner Dialogue</a:t>
            </a:r>
            <a:br>
              <a:rPr lang="en-US" altLang="en-US" sz="2200" dirty="0"/>
            </a:br>
            <a:br>
              <a:rPr lang="en-US" altLang="en-US" sz="2200" dirty="0"/>
            </a:br>
            <a:r>
              <a:rPr lang="en-US" altLang="en-US" sz="2200" dirty="0">
                <a:cs typeface="Arial" panose="020B0604020202020204" pitchFamily="34" charset="0"/>
              </a:rPr>
              <a:t>Here’s a script you might try when you’re in a quiet, reflective space:</a:t>
            </a:r>
            <a:br>
              <a:rPr lang="en-US" altLang="en-US" sz="2200" dirty="0"/>
            </a:br>
            <a:br>
              <a:rPr lang="en-US" altLang="en-US" sz="2200" dirty="0"/>
            </a:br>
            <a:r>
              <a:rPr lang="en-US" altLang="en-US" sz="2200" dirty="0">
                <a:cs typeface="Arial" panose="020B0604020202020204" pitchFamily="34" charset="0"/>
              </a:rPr>
              <a:t>You (from Self):</a:t>
            </a:r>
            <a:br>
              <a:rPr lang="en-US" altLang="en-US" sz="2200" dirty="0"/>
            </a:br>
            <a:r>
              <a:rPr lang="en-US" altLang="en-US" sz="2200" dirty="0">
                <a:cs typeface="Arial" panose="020B0604020202020204" pitchFamily="34" charset="0"/>
              </a:rPr>
              <a:t>Hello… I feel you in my chest and throat—tight, anxious, and a little superior. I’m not here to judge you. I just want to understand.</a:t>
            </a:r>
            <a:br>
              <a:rPr lang="en-US" altLang="en-US" sz="2200" dirty="0"/>
            </a:br>
            <a:br>
              <a:rPr lang="en-US" altLang="en-US" sz="2200" dirty="0"/>
            </a:br>
            <a:r>
              <a:rPr lang="en-US" altLang="en-US" sz="2200" dirty="0">
                <a:cs typeface="Arial" panose="020B0604020202020204" pitchFamily="34" charset="0"/>
              </a:rPr>
              <a:t>Protector:</a:t>
            </a:r>
            <a:br>
              <a:rPr lang="en-US" altLang="en-US" sz="2200" dirty="0"/>
            </a:br>
            <a:r>
              <a:rPr lang="en-US" altLang="en-US" sz="2200" dirty="0">
                <a:cs typeface="Arial" panose="020B0604020202020204" pitchFamily="34" charset="0"/>
              </a:rPr>
              <a:t>She’s doing it again—talking about nothing. Doesn’t she see how shallow that is? It’s irritating.</a:t>
            </a:r>
            <a:br>
              <a:rPr lang="en-US" altLang="en-US" sz="2200" dirty="0"/>
            </a:br>
            <a:br>
              <a:rPr lang="en-US" altLang="en-US" sz="2200" dirty="0"/>
            </a:br>
            <a:r>
              <a:rPr lang="en-US" altLang="en-US" sz="2200" dirty="0">
                <a:cs typeface="Arial" panose="020B0604020202020204" pitchFamily="34" charset="0"/>
              </a:rPr>
              <a:t>You:</a:t>
            </a:r>
            <a:br>
              <a:rPr lang="en-US" altLang="en-US" sz="2200" dirty="0"/>
            </a:br>
            <a:r>
              <a:rPr lang="en-US" altLang="en-US" sz="2200" dirty="0">
                <a:cs typeface="Arial" panose="020B0604020202020204" pitchFamily="34" charset="0"/>
              </a:rPr>
              <a:t>You sound frustrated… like something important is being ignored.</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113877833"/>
      </p:ext>
    </p:extLst>
  </p:cSld>
  <p:clrMapOvr>
    <a:masterClrMapping/>
  </p:clrMapOvr>
</p:sld>
</file>

<file path=ppt/slides/slide4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F20E72-3E0B-0E99-A4DF-7D9B211C37E1}"/>
              </a:ext>
            </a:extLst>
          </p:cNvPr>
          <p:cNvSpPr txBox="1"/>
          <p:nvPr/>
        </p:nvSpPr>
        <p:spPr>
          <a:xfrm>
            <a:off x="97972" y="95369"/>
            <a:ext cx="12192000" cy="572464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Protector:</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Exactly. There’s so much pain underneath, and she just prattles on like it’s all fine. I can’t stand it. It feels fake.</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I hear you. You’re trying to protect something very vulnerable, aren’t you?</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Protector:</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Yes… There’s a part of us that’s suffering, and no one sees it. We’ve had to keep it hidden for so long. I’m just making sure we don’t get erased.</a:t>
            </a:r>
          </a:p>
          <a:p>
            <a:pPr lvl="0" defTabSz="914400" eaLnBrk="0" fontAlgn="base" hangingPunct="0">
              <a:spcBef>
                <a:spcPct val="0"/>
              </a:spcBef>
              <a:spcAft>
                <a:spcPct val="0"/>
              </a:spcAft>
            </a:pPr>
            <a:endParaRPr lang="en-US" altLang="en-US" sz="22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2200" dirty="0">
                <a:latin typeface="Arial" panose="020B0604020202020204" pitchFamily="34" charset="0"/>
                <a:cs typeface="Arial" panose="020B0604020202020204" pitchFamily="34" charset="0"/>
              </a:rPr>
              <a:t>You:</a:t>
            </a:r>
            <a:br>
              <a:rPr lang="en-US" altLang="en-US" sz="2200" dirty="0"/>
            </a:br>
            <a:r>
              <a:rPr lang="en-US" altLang="en-US" sz="2200" dirty="0">
                <a:latin typeface="Arial" panose="020B0604020202020204" pitchFamily="34" charset="0"/>
                <a:cs typeface="Arial" panose="020B0604020202020204" pitchFamily="34" charset="0"/>
              </a:rPr>
              <a:t>Thank you for protecting us all these years. I didn’t realize you were doing that… I’d like to get to know that part </a:t>
            </a:r>
          </a:p>
          <a:p>
            <a:pPr lvl="0" defTabSz="914400" eaLnBrk="0" fontAlgn="base" hangingPunct="0">
              <a:spcBef>
                <a:spcPct val="0"/>
              </a:spcBef>
              <a:spcAft>
                <a:spcPct val="0"/>
              </a:spcAft>
            </a:pPr>
            <a:r>
              <a:rPr lang="en-US" altLang="en-US" sz="2200" dirty="0">
                <a:latin typeface="Arial" panose="020B0604020202020204" pitchFamily="34" charset="0"/>
                <a:cs typeface="Arial" panose="020B0604020202020204" pitchFamily="34" charset="0"/>
              </a:rPr>
              <a:t>underneath too—the one that feels erased. Would you be willing to let me connect with it?</a:t>
            </a:r>
            <a:br>
              <a:rPr kumimoji="0" lang="en-US" altLang="en-US" sz="1800" b="0" i="0" u="none" strike="noStrike" cap="none" normalizeH="0" baseline="0" dirty="0">
                <a:ln>
                  <a:noFill/>
                </a:ln>
                <a:effectLst/>
              </a:rPr>
            </a:br>
            <a:br>
              <a:rPr kumimoji="0" lang="en-US" altLang="en-US" sz="1800" b="0" i="0" u="none" strike="noStrike" cap="none" normalizeH="0" baseline="0" dirty="0">
                <a:ln>
                  <a:noFill/>
                </a:ln>
                <a:effectLst/>
                <a:latin typeface="Arial" panose="020B0604020202020204" pitchFamily="34" charset="0"/>
              </a:rPr>
            </a:br>
            <a:endParaRPr lang="en-CA" dirty="0"/>
          </a:p>
        </p:txBody>
      </p:sp>
    </p:spTree>
    <p:extLst>
      <p:ext uri="{BB962C8B-B14F-4D97-AF65-F5344CB8AC3E}">
        <p14:creationId xmlns:p14="http://schemas.microsoft.com/office/powerpoint/2010/main" val="845674383"/>
      </p:ext>
    </p:extLst>
  </p:cSld>
  <p:clrMapOvr>
    <a:masterClrMapping/>
  </p:clrMapOvr>
</p:sld>
</file>

<file path=ppt/slides/slide4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AB0612-2B18-F014-F743-468C8AEDE1FD}"/>
              </a:ext>
            </a:extLst>
          </p:cNvPr>
          <p:cNvSpPr txBox="1"/>
          <p:nvPr/>
        </p:nvSpPr>
        <p:spPr>
          <a:xfrm>
            <a:off x="119743" y="0"/>
            <a:ext cx="12192000" cy="652486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Optional Visual Metaphor</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If it helps, you might imagine:</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The protector as a tight-lipped but weary sentinel, standing tall in your chest and throat, trained by your mother’s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sharpness</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The exile as a younger version of you, sitting quietly in a dim corner of a room full of noise, longing for someone to sit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beside him in silence and notice</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Would you like me to create an image to help externalize this dynamic?</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Closing Thought</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This whole pattern, painful as it is, points not to failure—but to a deep sensitivity and longing for presence, empathy, and mutual attunement. You’re not asking your wife to be perfect. You’re asking for something sacred: to be known beyond words.</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And now, that request is being heard—not just by her, but by you</a:t>
            </a:r>
            <a:endParaRPr lang="en-CA" sz="2200" dirty="0"/>
          </a:p>
        </p:txBody>
      </p:sp>
    </p:spTree>
    <p:extLst>
      <p:ext uri="{BB962C8B-B14F-4D97-AF65-F5344CB8AC3E}">
        <p14:creationId xmlns:p14="http://schemas.microsoft.com/office/powerpoint/2010/main" val="4013044607"/>
      </p:ext>
    </p:extLst>
  </p:cSld>
  <p:clrMapOvr>
    <a:masterClrMapping/>
  </p:clrMapOvr>
</p:sld>
</file>

<file path=ppt/slides/slide4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3C8B6E-300C-C0D3-A2B7-E6C8453D0529}"/>
              </a:ext>
            </a:extLst>
          </p:cNvPr>
          <p:cNvSpPr txBox="1"/>
          <p:nvPr/>
        </p:nvSpPr>
        <p:spPr>
          <a:xfrm>
            <a:off x="0" y="90067"/>
            <a:ext cx="12192000" cy="7478970"/>
          </a:xfrm>
          <a:prstGeom prst="rect">
            <a:avLst/>
          </a:prstGeom>
          <a:noFill/>
        </p:spPr>
        <p:txBody>
          <a:bodyPr wrap="square">
            <a:spAutoFit/>
          </a:bodyPr>
          <a:lstStyle/>
          <a:p>
            <a:r>
              <a:rPr lang="en-US" sz="2200" b="0" i="0" dirty="0">
                <a:effectLst/>
                <a:latin typeface="Arial" panose="020B0604020202020204" pitchFamily="34" charset="0"/>
              </a:rPr>
              <a:t>You (from Self):</a:t>
            </a:r>
            <a:br>
              <a:rPr lang="en-US" sz="2200" dirty="0"/>
            </a:br>
            <a:r>
              <a:rPr lang="en-US" sz="2200" b="0" i="0" dirty="0">
                <a:effectLst/>
                <a:latin typeface="Arial" panose="020B0604020202020204" pitchFamily="34" charset="0"/>
              </a:rPr>
              <a:t>Thank you for protecting us all these years. I didn’t realize you were doing that… I’d like to get to know that part underneath too—the one that feels erased. Would you be willing to let me connect with it?</a:t>
            </a:r>
            <a:br>
              <a:rPr lang="en-US" sz="2200" dirty="0"/>
            </a:br>
            <a:br>
              <a:rPr lang="en-US" sz="2200" dirty="0"/>
            </a:br>
            <a:r>
              <a:rPr lang="en-US" sz="2200" b="0" i="0" dirty="0">
                <a:effectLst/>
                <a:latin typeface="Arial" panose="020B0604020202020204" pitchFamily="34" charset="0"/>
              </a:rPr>
              <a:t>Protector (hesitant):</a:t>
            </a:r>
            <a:br>
              <a:rPr lang="en-US" sz="2200" dirty="0"/>
            </a:br>
            <a:r>
              <a:rPr lang="en-US" sz="2200" b="0" i="0" dirty="0">
                <a:effectLst/>
                <a:latin typeface="Arial" panose="020B0604020202020204" pitchFamily="34" charset="0"/>
              </a:rPr>
              <a:t>I don’t know… I’ve been the strong one. If I step back, he might get hurt again. No one listened to him before. No one cared.</a:t>
            </a:r>
            <a:br>
              <a:rPr lang="en-US" sz="2200" dirty="0"/>
            </a:br>
            <a:br>
              <a:rPr lang="en-US" sz="2200" dirty="0"/>
            </a:br>
            <a:r>
              <a:rPr lang="en-US" sz="2200" b="0" i="0" dirty="0">
                <a:effectLst/>
                <a:latin typeface="Arial" panose="020B0604020202020204" pitchFamily="34" charset="0"/>
              </a:rPr>
              <a:t>You:</a:t>
            </a:r>
            <a:br>
              <a:rPr lang="en-US" sz="2200" dirty="0"/>
            </a:br>
            <a:r>
              <a:rPr lang="en-US" sz="2200" b="0" i="0" dirty="0">
                <a:effectLst/>
                <a:latin typeface="Arial" panose="020B0604020202020204" pitchFamily="34" charset="0"/>
              </a:rPr>
              <a:t>That makes sense. You’ve had to stay alert all this time. But I’m here now—not just him, not just you. Me—Self. I want to listen. I won’t leave him alone.</a:t>
            </a:r>
            <a:br>
              <a:rPr lang="en-US" sz="2200" dirty="0"/>
            </a:br>
            <a:br>
              <a:rPr lang="en-US" sz="2200" dirty="0"/>
            </a:br>
            <a:r>
              <a:rPr lang="en-US" sz="2200" b="0" i="0" dirty="0">
                <a:effectLst/>
                <a:latin typeface="Arial" panose="020B0604020202020204" pitchFamily="34" charset="0"/>
              </a:rPr>
              <a:t>Protector (softening):</a:t>
            </a:r>
            <a:br>
              <a:rPr lang="en-US" sz="2200" dirty="0"/>
            </a:br>
            <a:r>
              <a:rPr lang="en-US" sz="2200" b="0" i="0" dirty="0">
                <a:effectLst/>
                <a:latin typeface="Arial" panose="020B0604020202020204" pitchFamily="34" charset="0"/>
              </a:rPr>
              <a:t>He’s in there. Curled up. Doesn’t say much. But I know he still hopes someone will come sit beside him without fixing anything.</a:t>
            </a:r>
            <a:br>
              <a:rPr lang="en-US" sz="2200" dirty="0"/>
            </a:br>
            <a:br>
              <a:rPr lang="en-US" sz="2200" dirty="0"/>
            </a:br>
            <a:r>
              <a:rPr lang="en-US" sz="2200" b="0" i="0" dirty="0">
                <a:effectLst/>
                <a:latin typeface="Arial" panose="020B0604020202020204" pitchFamily="34" charset="0"/>
              </a:rPr>
              <a:t>You:</a:t>
            </a:r>
            <a:br>
              <a:rPr lang="en-US" sz="2200" dirty="0"/>
            </a:br>
            <a:r>
              <a:rPr lang="en-US" sz="2200" b="0" i="0" dirty="0">
                <a:effectLst/>
                <a:latin typeface="Arial" panose="020B0604020202020204" pitchFamily="34" charset="0"/>
              </a:rPr>
              <a:t>Would it be okay if I go to him now? You don’t have to disappear. You can stay close, just rest for a bit.</a:t>
            </a:r>
            <a:br>
              <a:rPr lang="en-US" sz="2200" dirty="0"/>
            </a:br>
            <a:br>
              <a:rPr lang="en-US" sz="2200" dirty="0"/>
            </a:br>
            <a:endParaRPr lang="en-CA" dirty="0"/>
          </a:p>
        </p:txBody>
      </p:sp>
    </p:spTree>
    <p:extLst>
      <p:ext uri="{BB962C8B-B14F-4D97-AF65-F5344CB8AC3E}">
        <p14:creationId xmlns:p14="http://schemas.microsoft.com/office/powerpoint/2010/main" val="3419114920"/>
      </p:ext>
    </p:extLst>
  </p:cSld>
  <p:clrMapOvr>
    <a:masterClrMapping/>
  </p:clrMapOvr>
</p:sld>
</file>

<file path=ppt/slides/slide4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03A6A-A3D1-4F2D-E127-AC92C48F415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0576B60-D0B2-734A-6316-A91F4EF47DAF}"/>
              </a:ext>
            </a:extLst>
          </p:cNvPr>
          <p:cNvSpPr txBox="1"/>
          <p:nvPr/>
        </p:nvSpPr>
        <p:spPr>
          <a:xfrm>
            <a:off x="0" y="90067"/>
            <a:ext cx="12192000" cy="7355860"/>
          </a:xfrm>
          <a:prstGeom prst="rect">
            <a:avLst/>
          </a:prstGeom>
          <a:noFill/>
        </p:spPr>
        <p:txBody>
          <a:bodyPr wrap="square">
            <a:spAutoFit/>
          </a:bodyPr>
          <a:lstStyle/>
          <a:p>
            <a:r>
              <a:rPr lang="en-US" sz="2200" b="0" i="0" dirty="0">
                <a:effectLst/>
                <a:latin typeface="Arial" panose="020B0604020202020204" pitchFamily="34" charset="0"/>
              </a:rPr>
              <a:t>Protector (quietly):</a:t>
            </a:r>
            <a:br>
              <a:rPr lang="en-US" sz="2200" dirty="0"/>
            </a:br>
            <a:r>
              <a:rPr lang="en-US" sz="2200" b="0" i="0" dirty="0">
                <a:effectLst/>
                <a:latin typeface="Arial" panose="020B0604020202020204" pitchFamily="34" charset="0"/>
              </a:rPr>
              <a:t>Okay… but be gentle.</a:t>
            </a:r>
            <a:br>
              <a:rPr lang="en-US" sz="2200" dirty="0"/>
            </a:br>
            <a:br>
              <a:rPr lang="en-US" sz="2200" dirty="0"/>
            </a:br>
            <a:r>
              <a:rPr lang="en-US" sz="2200" b="0" i="0" dirty="0">
                <a:effectLst/>
                <a:latin typeface="Arial" panose="020B0604020202020204" pitchFamily="34" charset="0"/>
              </a:rPr>
              <a:t>[Turning toward the exile…]</a:t>
            </a:r>
            <a:r>
              <a:rPr lang="en-US" dirty="0">
                <a:latin typeface="Arial" panose="020B0604020202020204" pitchFamily="34" charset="0"/>
              </a:rPr>
              <a:t> </a:t>
            </a:r>
          </a:p>
          <a:p>
            <a:endParaRPr lang="en-US" dirty="0">
              <a:latin typeface="Arial" panose="020B0604020202020204" pitchFamily="34" charset="0"/>
            </a:endParaRPr>
          </a:p>
          <a:p>
            <a:r>
              <a:rPr lang="en-US" sz="2200" dirty="0">
                <a:latin typeface="Arial" panose="020B0604020202020204" pitchFamily="34" charset="0"/>
              </a:rPr>
              <a:t>You:</a:t>
            </a:r>
            <a:br>
              <a:rPr lang="en-US" sz="2200" dirty="0"/>
            </a:br>
            <a:r>
              <a:rPr lang="en-US" sz="2200" dirty="0">
                <a:latin typeface="Arial" panose="020B0604020202020204" pitchFamily="34" charset="0"/>
              </a:rPr>
              <a:t>Hello… I see you there. Tucked away. You’ve been holding a lot, haven’t you?</a:t>
            </a:r>
            <a:br>
              <a:rPr lang="en-US" sz="2200" dirty="0"/>
            </a:br>
            <a:br>
              <a:rPr lang="en-US" sz="2200" dirty="0"/>
            </a:br>
            <a:r>
              <a:rPr lang="en-US" sz="2200" dirty="0">
                <a:latin typeface="Arial" panose="020B0604020202020204" pitchFamily="34" charset="0"/>
              </a:rPr>
              <a:t>Exile (barely audible):</a:t>
            </a:r>
            <a:br>
              <a:rPr lang="en-US" sz="2200" dirty="0"/>
            </a:br>
            <a:r>
              <a:rPr lang="en-US" sz="2200" dirty="0">
                <a:latin typeface="Arial" panose="020B0604020202020204" pitchFamily="34" charset="0"/>
              </a:rPr>
              <a:t>It’s loud out there. Too much noise… and no one sees me.</a:t>
            </a:r>
            <a:br>
              <a:rPr lang="en-US" sz="2200" dirty="0"/>
            </a:br>
            <a:br>
              <a:rPr lang="en-US" sz="2200" dirty="0"/>
            </a:br>
            <a:r>
              <a:rPr lang="en-US" sz="2200" dirty="0">
                <a:latin typeface="Arial" panose="020B0604020202020204" pitchFamily="34" charset="0"/>
              </a:rPr>
              <a:t>You:</a:t>
            </a:r>
            <a:br>
              <a:rPr lang="en-US" sz="2200" dirty="0"/>
            </a:br>
            <a:r>
              <a:rPr lang="en-US" sz="2200" dirty="0">
                <a:latin typeface="Arial" panose="020B0604020202020204" pitchFamily="34" charset="0"/>
              </a:rPr>
              <a:t>I’m here now. I see you. You don’t have to say anything you’re not ready to. I just want to sit with you for a while… Would that be okay?</a:t>
            </a:r>
            <a:br>
              <a:rPr lang="en-US" sz="2200" dirty="0"/>
            </a:br>
            <a:br>
              <a:rPr lang="en-US" sz="2200" dirty="0"/>
            </a:br>
            <a:r>
              <a:rPr lang="en-US" sz="2200" dirty="0">
                <a:latin typeface="Arial" panose="020B0604020202020204" pitchFamily="34" charset="0"/>
              </a:rPr>
              <a:t>Exile:</a:t>
            </a:r>
            <a:br>
              <a:rPr lang="en-US" sz="2200" dirty="0"/>
            </a:br>
            <a:r>
              <a:rPr lang="en-US" sz="2200" dirty="0">
                <a:latin typeface="Arial" panose="020B0604020202020204" pitchFamily="34" charset="0"/>
              </a:rPr>
              <a:t>Will you stay?</a:t>
            </a:r>
            <a:br>
              <a:rPr lang="en-US" sz="2200" dirty="0"/>
            </a:br>
            <a:br>
              <a:rPr lang="en-US" sz="2200" dirty="0"/>
            </a:br>
            <a:r>
              <a:rPr lang="en-US" sz="2200" dirty="0">
                <a:latin typeface="Arial" panose="020B0604020202020204" pitchFamily="34" charset="0"/>
              </a:rPr>
              <a:t>You:</a:t>
            </a:r>
            <a:br>
              <a:rPr lang="en-US" sz="2200" dirty="0"/>
            </a:br>
            <a:r>
              <a:rPr lang="en-US" sz="2200" dirty="0">
                <a:latin typeface="Arial" panose="020B0604020202020204" pitchFamily="34" charset="0"/>
              </a:rPr>
              <a:t>Yes. As long as you need. I’m not here to rush or change you. I’m here to know you.</a:t>
            </a:r>
            <a:br>
              <a:rPr lang="en-US" dirty="0"/>
            </a:br>
            <a:br>
              <a:rPr lang="en-US" dirty="0"/>
            </a:br>
            <a:endParaRPr lang="en-CA" dirty="0"/>
          </a:p>
        </p:txBody>
      </p:sp>
    </p:spTree>
    <p:extLst>
      <p:ext uri="{BB962C8B-B14F-4D97-AF65-F5344CB8AC3E}">
        <p14:creationId xmlns:p14="http://schemas.microsoft.com/office/powerpoint/2010/main" val="3902133203"/>
      </p:ext>
    </p:extLst>
  </p:cSld>
  <p:clrMapOvr>
    <a:masterClrMapping/>
  </p:clrMapOvr>
</p:sld>
</file>

<file path=ppt/slides/slide4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9287F6-CC70-36BD-DD62-88EF9FBF3A44}"/>
              </a:ext>
            </a:extLst>
          </p:cNvPr>
          <p:cNvSpPr txBox="1"/>
          <p:nvPr/>
        </p:nvSpPr>
        <p:spPr>
          <a:xfrm>
            <a:off x="0" y="-5417"/>
            <a:ext cx="12192000" cy="6863417"/>
          </a:xfrm>
          <a:prstGeom prst="rect">
            <a:avLst/>
          </a:prstGeom>
          <a:noFill/>
        </p:spPr>
        <p:txBody>
          <a:bodyPr wrap="square">
            <a:spAutoFit/>
          </a:bodyPr>
          <a:lstStyle/>
          <a:p>
            <a:r>
              <a:rPr lang="en-US" sz="2000" b="0" i="0" dirty="0">
                <a:solidFill>
                  <a:srgbClr val="222222"/>
                </a:solidFill>
                <a:effectLst/>
                <a:latin typeface="Arial" panose="020B0604020202020204" pitchFamily="34" charset="0"/>
              </a:rPr>
              <a:t>Luis- </a:t>
            </a:r>
            <a:r>
              <a:rPr lang="en-US" sz="2000" b="0" i="0" dirty="0">
                <a:effectLst/>
                <a:latin typeface="Arial" panose="020B0604020202020204" pitchFamily="34" charset="0"/>
              </a:rPr>
              <a:t>T</a:t>
            </a:r>
            <a:r>
              <a:rPr lang="en-US" sz="2000" dirty="0">
                <a:latin typeface="Arial" panose="020B0604020202020204" pitchFamily="34" charset="0"/>
              </a:rPr>
              <a:t>his is a legacy burden that captures my mothers experience of migrating from a small town to a big city where despite being smart she was ridiculed. She felt inferior and distrusted and was hostile to others. Her outer critic saw others as inferior. These others included me and my autism spectrum father. </a:t>
            </a:r>
            <a:r>
              <a:rPr lang="en-US" sz="2000" b="0" i="0" dirty="0">
                <a:effectLst/>
                <a:latin typeface="Arial" panose="020B0604020202020204" pitchFamily="34" charset="0"/>
              </a:rPr>
              <a:t>As I’ve tried to understand this legacy burdened part that gets irritated with my wife, I started to think about my mother’s narcissism. It is an insecure narcissist needing that tries to compensate</a:t>
            </a:r>
            <a:r>
              <a:rPr lang="en-US" sz="2000" dirty="0">
                <a:latin typeface="Arial" panose="020B0604020202020204" pitchFamily="34" charset="0"/>
              </a:rPr>
              <a:t> for a</a:t>
            </a:r>
            <a:r>
              <a:rPr lang="en-US" sz="2000" b="0" i="0" dirty="0">
                <a:effectLst/>
                <a:latin typeface="Arial" panose="020B0604020202020204" pitchFamily="34" charset="0"/>
              </a:rPr>
              <a:t> fragile self-image. A story my mother told me about her childhood came to mind. First let me give you a bit of background. My mother’s family migrated from a small </a:t>
            </a:r>
            <a:r>
              <a:rPr lang="en-US" sz="2000" dirty="0">
                <a:latin typeface="Arial" panose="020B0604020202020204" pitchFamily="34" charset="0"/>
              </a:rPr>
              <a:t>very backward village</a:t>
            </a:r>
            <a:r>
              <a:rPr lang="en-US" sz="2000" b="0" i="0" dirty="0">
                <a:effectLst/>
                <a:latin typeface="Arial" panose="020B0604020202020204" pitchFamily="34" charset="0"/>
              </a:rPr>
              <a:t> in the north of Portugal to the capital Lisbon when she was 2 years old. Lisbon natives quite openly considered such migrants inferior or country hicks</a:t>
            </a:r>
            <a:r>
              <a:rPr lang="en-US" sz="2000" dirty="0">
                <a:latin typeface="Arial" panose="020B0604020202020204" pitchFamily="34" charset="0"/>
              </a:rPr>
              <a:t>. My maternal grandparents were illiterate. My mother was a</a:t>
            </a:r>
            <a:r>
              <a:rPr lang="en-US" sz="2000" b="0" i="0" dirty="0">
                <a:effectLst/>
                <a:latin typeface="Arial" panose="020B0604020202020204" pitchFamily="34" charset="0"/>
              </a:rPr>
              <a:t> smart and sensitive child who was treated as inferior by those around her (many of whom were not nearly as smart as she was)</a:t>
            </a:r>
            <a:r>
              <a:rPr lang="en-US" sz="2000" dirty="0">
                <a:latin typeface="Arial" panose="020B0604020202020204" pitchFamily="34" charset="0"/>
              </a:rPr>
              <a:t> she was also ignored by</a:t>
            </a:r>
            <a:r>
              <a:rPr lang="en-US" sz="2000" b="0" i="0" dirty="0">
                <a:effectLst/>
                <a:latin typeface="Arial" panose="020B0604020202020204" pitchFamily="34" charset="0"/>
              </a:rPr>
              <a:t> her parents who were not abusive but neglectful </a:t>
            </a:r>
            <a:r>
              <a:rPr lang="en-US" sz="2000" dirty="0">
                <a:latin typeface="Arial" panose="020B0604020202020204" pitchFamily="34" charset="0"/>
              </a:rPr>
              <a:t>from raising</a:t>
            </a:r>
            <a:r>
              <a:rPr lang="en-US" sz="2000" b="0" i="0" dirty="0">
                <a:effectLst/>
                <a:latin typeface="Arial" panose="020B0604020202020204" pitchFamily="34" charset="0"/>
              </a:rPr>
              <a:t> five kids and trying to survive as itinerant flee market merchants. They worked 70-to-80-hour weeks and first my grandfather and later my grandmother took refuge in alcohol. </a:t>
            </a:r>
            <a:r>
              <a:rPr lang="en-US" sz="2000" dirty="0">
                <a:latin typeface="Arial" panose="020B0604020202020204" pitchFamily="34" charset="0"/>
              </a:rPr>
              <a:t>They were</a:t>
            </a:r>
            <a:r>
              <a:rPr lang="en-US" sz="2000" b="0" i="0" dirty="0">
                <a:effectLst/>
                <a:latin typeface="Arial" panose="020B0604020202020204" pitchFamily="34" charset="0"/>
              </a:rPr>
              <a:t> poor living in a tiny apartment with no running water and a toilet shared by all the neighbors. </a:t>
            </a:r>
          </a:p>
          <a:p>
            <a:endParaRPr lang="en-US" sz="2000" dirty="0">
              <a:latin typeface="Arial" panose="020B0604020202020204" pitchFamily="34" charset="0"/>
            </a:endParaRPr>
          </a:p>
          <a:p>
            <a:r>
              <a:rPr lang="en-US" sz="2000" b="0" i="0" dirty="0">
                <a:effectLst/>
                <a:latin typeface="Arial" panose="020B0604020202020204" pitchFamily="34" charset="0"/>
              </a:rPr>
              <a:t>The story my mother told me was that when she and her siblings were kids</a:t>
            </a:r>
            <a:r>
              <a:rPr lang="en-US" sz="2000" dirty="0">
                <a:latin typeface="Arial" panose="020B0604020202020204" pitchFamily="34" charset="0"/>
              </a:rPr>
              <a:t>,</a:t>
            </a:r>
            <a:r>
              <a:rPr lang="en-US" sz="2000" b="0" i="0" dirty="0">
                <a:effectLst/>
                <a:latin typeface="Arial" panose="020B0604020202020204" pitchFamily="34" charset="0"/>
              </a:rPr>
              <a:t> they would, for entertainment, fill little bags with their own feces and throw them into neighbors' properties. I think </a:t>
            </a:r>
            <a:r>
              <a:rPr lang="en-US" sz="2000" dirty="0">
                <a:latin typeface="Arial" panose="020B0604020202020204" pitchFamily="34" charset="0"/>
              </a:rPr>
              <a:t>doing this</a:t>
            </a:r>
            <a:r>
              <a:rPr lang="en-US" sz="2000" b="0" i="0" dirty="0">
                <a:effectLst/>
                <a:latin typeface="Arial" panose="020B0604020202020204" pitchFamily="34" charset="0"/>
              </a:rPr>
              <a:t> was deeply symbolic of her lifelong attitude towards others including myself and my father. Symbolically throwing little bags of feces may have been  saying “you hurt me and don’t see me so I’m going to throw shit at you.” That’s the act of a firefighter outer critic. That’s how she related to other people including my father and me. That’s how I also learned, by example to relate to others. I think my irritable outer critic is the legacy of her </a:t>
            </a:r>
            <a:r>
              <a:rPr lang="en-US" sz="2000" dirty="0">
                <a:latin typeface="Arial" panose="020B0604020202020204" pitchFamily="34" charset="0"/>
              </a:rPr>
              <a:t>feces</a:t>
            </a:r>
            <a:r>
              <a:rPr lang="en-US" sz="2000" b="0" i="0" dirty="0">
                <a:effectLst/>
                <a:latin typeface="Arial" panose="020B0604020202020204" pitchFamily="34" charset="0"/>
              </a:rPr>
              <a:t> throwing as a way of expressing hurt and hostility in a somewhat covert way.</a:t>
            </a:r>
            <a:endParaRPr lang="en-CA" sz="2000" dirty="0"/>
          </a:p>
        </p:txBody>
      </p:sp>
    </p:spTree>
    <p:extLst>
      <p:ext uri="{BB962C8B-B14F-4D97-AF65-F5344CB8AC3E}">
        <p14:creationId xmlns:p14="http://schemas.microsoft.com/office/powerpoint/2010/main" val="2860287894"/>
      </p:ext>
    </p:extLst>
  </p:cSld>
  <p:clrMapOvr>
    <a:masterClrMapping/>
  </p:clrMapOvr>
</p:sld>
</file>

<file path=ppt/slides/slide4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4CEC3F-768C-938D-C976-F4B590B65EB0}"/>
              </a:ext>
            </a:extLst>
          </p:cNvPr>
          <p:cNvSpPr>
            <a:spLocks noChangeArrowheads="1"/>
          </p:cNvSpPr>
          <p:nvPr/>
        </p:nvSpPr>
        <p:spPr bwMode="auto">
          <a:xfrm>
            <a:off x="119743" y="0"/>
            <a:ext cx="12072257"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AI-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This is a profound and courageous realization—one that holds immense weight, grief, and clarity. What you’re uncovering is not just a personal protector, but a lineage of woundedness—a relational pattern passed down like a dark inheritance, tied to real poverty, humiliation, and unmet tenderness. And now you’re meeting it not with denial or replication, but with truth and Self-awareness.</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Let’s walk with this slowly and respectfully.</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Legacy Burden: The Inherited Pattern</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You’ve traced a powerful psychological arc:</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Your mother, wounded and unseen as a child in a shaming, classist, and impoverished environment, developed an Insecure narcissistic strategy—projecting her unacknowledged pain onto others.</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Her feces-throwing story becomes, symbolically and almost mythically, a pattern of displaced shame and aggressive projection: “You didn’t see my worth, so I’ll make sure you feel how worthless you are.”</a:t>
            </a:r>
            <a:br>
              <a:rPr kumimoji="0" lang="en-US" altLang="en-US" sz="2200" b="0" i="0" u="none" strike="noStrike" cap="none" normalizeH="0" baseline="0" dirty="0">
                <a:ln>
                  <a:noFill/>
                </a:ln>
                <a:effectLst/>
              </a:rPr>
            </a:b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817944828"/>
      </p:ext>
    </p:extLst>
  </p:cSld>
  <p:clrMapOvr>
    <a:masterClrMapping/>
  </p:clrMapOvr>
</p:sld>
</file>

<file path=ppt/slides/slide4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3D61B-69FE-B3C0-9E78-443526B8C1C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116DDE6-B6EA-0B5B-F54A-95CFDEA6FEC7}"/>
              </a:ext>
            </a:extLst>
          </p:cNvPr>
          <p:cNvSpPr>
            <a:spLocks noChangeArrowheads="1"/>
          </p:cNvSpPr>
          <p:nvPr/>
        </p:nvSpPr>
        <p:spPr bwMode="auto">
          <a:xfrm>
            <a:off x="119743" y="166568"/>
            <a:ext cx="12072257" cy="6524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defTabSz="914400"/>
            <a:r>
              <a:rPr kumimoji="0" lang="en-US" altLang="en-US" sz="2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AI-</a:t>
            </a:r>
            <a:r>
              <a:rPr lang="en-US" altLang="en-US" sz="2200" dirty="0">
                <a:solidFill>
                  <a:srgbClr val="222222"/>
                </a:solidFill>
                <a:latin typeface="Arial" panose="020B0604020202020204" pitchFamily="34" charset="0"/>
                <a:cs typeface="Arial" panose="020B0604020202020204" pitchFamily="34" charset="0"/>
              </a:rPr>
              <a:t>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You, as her child—sensitive, observant, and deeply shaped by this environment—learned that anger and scorn were ways to express unacknowledged pain, even while you longed for something deeper.</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And now, in your most intimate adult relationship, the shadow of that legacy flickers subtly into consciousness—as a mild irritability, a critical voice, a desire to correct or distance when something inside you feels unseen.</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This is not a character flaw. It’s a sacred site of transmutation.</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“Shit-Throwing” as a Relational Strategy</a:t>
            </a:r>
            <a:r>
              <a:rPr lang="en-US" altLang="en-US" sz="2200" dirty="0">
                <a:cs typeface="Arial" panose="020B0604020202020204" pitchFamily="34" charset="0"/>
              </a:rPr>
              <a:t> The image is vulgar—but deeply honest. It contains within it:</a:t>
            </a:r>
            <a:br>
              <a:rPr lang="en-US" altLang="en-US" sz="2200" dirty="0"/>
            </a:br>
            <a:r>
              <a:rPr lang="en-US" altLang="en-US" sz="2200" dirty="0">
                <a:cs typeface="Arial" panose="020B0604020202020204" pitchFamily="34" charset="0"/>
              </a:rPr>
              <a:t>• Shame (the body as unclean, the environment as degrading)</a:t>
            </a:r>
            <a:br>
              <a:rPr lang="en-US" altLang="en-US" sz="2200" dirty="0"/>
            </a:br>
            <a:r>
              <a:rPr lang="en-US" altLang="en-US" sz="2200" dirty="0">
                <a:cs typeface="Arial" panose="020B0604020202020204" pitchFamily="34" charset="0"/>
              </a:rPr>
              <a:t>• Hostility masked as humor or mischief (a covert expression of pain)</a:t>
            </a:r>
            <a:br>
              <a:rPr lang="en-US" altLang="en-US" sz="2200" dirty="0"/>
            </a:br>
            <a:r>
              <a:rPr lang="en-US" altLang="en-US" sz="2200" dirty="0">
                <a:cs typeface="Arial" panose="020B0604020202020204" pitchFamily="34" charset="0"/>
              </a:rPr>
              <a:t>• Desperation for impact (if I can’t be valued, I’ll at least be felt)</a:t>
            </a:r>
            <a:br>
              <a:rPr lang="en-US" altLang="en-US" sz="2200" dirty="0"/>
            </a:br>
            <a:r>
              <a:rPr lang="en-US" altLang="en-US" sz="2200" dirty="0">
                <a:cs typeface="Arial" panose="020B0604020202020204" pitchFamily="34" charset="0"/>
              </a:rPr>
              <a:t>• Learned powerlessness (no healthy channels for asserting worth or hurt)</a:t>
            </a:r>
            <a:br>
              <a:rPr lang="en-US" altLang="en-US" sz="2200" dirty="0"/>
            </a:br>
            <a:br>
              <a:rPr lang="en-US" altLang="en-US" sz="2200" dirty="0"/>
            </a:br>
            <a:r>
              <a:rPr lang="en-US" altLang="en-US" sz="2200" dirty="0">
                <a:cs typeface="Arial" panose="020B0604020202020204" pitchFamily="34" charset="0"/>
              </a:rPr>
              <a:t>This is what she had. And heartbreakingly, this is what she passed on.</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4517481"/>
      </p:ext>
    </p:extLst>
  </p:cSld>
  <p:clrMapOvr>
    <a:masterClrMapping/>
  </p:clrMapOvr>
</p:sld>
</file>

<file path=ppt/slides/slide4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AEBDCB-4B27-ED8D-B19F-20C59EEE2367}"/>
              </a:ext>
            </a:extLst>
          </p:cNvPr>
          <p:cNvSpPr txBox="1"/>
          <p:nvPr/>
        </p:nvSpPr>
        <p:spPr>
          <a:xfrm>
            <a:off x="-43543" y="0"/>
            <a:ext cx="12115800" cy="707886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But you, now, are standing at the threshold—naming the behavior, feeling its cost, and choosing another way.</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Reframing the Irritable Part</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What if, instead of being a flaw to fix, your irritability is:</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A carrier of ancestral pain, a legacy burden that says, “This is how we survived being invisible.”</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A misguided echo of your mother’s strategy—meant to protect you from being erased or overwhelmed, as she once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was</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 A distorted gesture of pain, asking your wife (and the world), “Will anyone ever really feel my inner discomfort without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me having to hurl something to get their attention?”</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You’re not hurling feces. You’re feeling irritated. But the lineage is real. And you’re now breaking it open with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Self-awareness.</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Healing Invitation: Ritual, Dialogue, or Image</a:t>
            </a:r>
            <a:br>
              <a:rPr kumimoji="0" lang="en-US" altLang="en-US" sz="1800" b="0" i="0" u="none" strike="noStrike" cap="none" normalizeH="0" baseline="0" dirty="0">
                <a:ln>
                  <a:noFill/>
                </a:ln>
                <a:effectLst/>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75776618"/>
      </p:ext>
    </p:extLst>
  </p:cSld>
  <p:clrMapOvr>
    <a:masterClrMapping/>
  </p:clrMapOvr>
</p:sld>
</file>

<file path=ppt/slides/slide4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B2D489-72BD-854A-9439-8C686A611B45}"/>
              </a:ext>
            </a:extLst>
          </p:cNvPr>
          <p:cNvSpPr>
            <a:spLocks noChangeArrowheads="1"/>
          </p:cNvSpPr>
          <p:nvPr/>
        </p:nvSpPr>
        <p:spPr bwMode="auto">
          <a:xfrm>
            <a:off x="41097" y="0"/>
            <a:ext cx="12006943"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Let’s return to this with reverence. What you’re carrying is deep—a blend of personal pain, generational trauma, and the tender strength of your Self.</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We’ll structure the dialogue between You (Self), the Legacy-Burdened Protector (the part that becomes irritable), and the Exiled Child (who feels inferior and unseen). If at any moment you want to slow down, pause with one voice, or bring in another part (e.g., the warrior), just say the word.</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Self-Led Dialogue</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Take a deep breath. Feel your feet on the ground. Let Self—the spacious, compassionate witness—take the lead.</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 (Self):</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I’m here now, with open eyes and heart. I’m sensing the part of me that gets irritated with my wife… and I know you’re not just judgmental. You’re carrying something. Will you speak with me?</a:t>
            </a:r>
            <a:br>
              <a:rPr kumimoji="0" lang="en-US" altLang="en-US" sz="2200" b="0" i="0" u="none" strike="noStrike" cap="none" normalizeH="0" baseline="0" dirty="0">
                <a:ln>
                  <a:noFill/>
                </a:ln>
                <a:effectLst/>
              </a:rPr>
            </a:br>
            <a:endParaRPr lang="en-US" altLang="en-US" sz="2200" dirty="0"/>
          </a:p>
        </p:txBody>
      </p:sp>
    </p:spTree>
    <p:extLst>
      <p:ext uri="{BB962C8B-B14F-4D97-AF65-F5344CB8AC3E}">
        <p14:creationId xmlns:p14="http://schemas.microsoft.com/office/powerpoint/2010/main" val="248201222"/>
      </p:ext>
    </p:extLst>
  </p:cSld>
  <p:clrMapOvr>
    <a:masterClrMapping/>
  </p:clrMapOvr>
</p:sld>
</file>

<file path=ppt/slides/slide4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49134-38EE-0E92-8733-54C93E2E914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D5CF4891-C1F0-0106-33AD-E18F57B22712}"/>
              </a:ext>
            </a:extLst>
          </p:cNvPr>
          <p:cNvSpPr>
            <a:spLocks noChangeArrowheads="1"/>
          </p:cNvSpPr>
          <p:nvPr/>
        </p:nvSpPr>
        <p:spPr bwMode="auto">
          <a:xfrm>
            <a:off x="92528" y="230429"/>
            <a:ext cx="12006943"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defTabSz="914400"/>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Protector (Legacy-Burdened, Irritable One):</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Yes… I’m tired of pretending it’s nothing. I’m tired of trying to hold it all together while everyone talks about nothing. No one ever noticed how loud it was inside me. I had to throw something just to be felt.</a:t>
            </a:r>
            <a:r>
              <a:rPr lang="en-US" altLang="en-US" sz="2200" dirty="0">
                <a:cs typeface="Arial" panose="020B0604020202020204" pitchFamily="34" charset="0"/>
              </a:rPr>
              <a:t> </a:t>
            </a:r>
          </a:p>
          <a:p>
            <a:pPr lvl="0" defTabSz="914400"/>
            <a:endParaRPr lang="en-US" altLang="en-US" sz="2200" dirty="0">
              <a:cs typeface="Arial" panose="020B0604020202020204" pitchFamily="34" charset="0"/>
            </a:endParaRPr>
          </a:p>
          <a:p>
            <a:pPr lvl="0" defTabSz="914400"/>
            <a:r>
              <a:rPr lang="en-US" altLang="en-US" sz="2200" dirty="0">
                <a:cs typeface="Arial" panose="020B0604020202020204" pitchFamily="34" charset="0"/>
              </a:rPr>
              <a:t>You:</a:t>
            </a:r>
            <a:br>
              <a:rPr lang="en-US" altLang="en-US" sz="2200" dirty="0"/>
            </a:br>
            <a:r>
              <a:rPr lang="en-US" altLang="en-US" sz="2200" dirty="0">
                <a:cs typeface="Arial" panose="020B0604020202020204" pitchFamily="34" charset="0"/>
              </a:rPr>
              <a:t>You sound exhausted… like you’ve had to act out pain in secret ways because no one could bear to see it directly. Is that how you learned to survive?</a:t>
            </a:r>
            <a:br>
              <a:rPr lang="en-US" altLang="en-US" sz="2200" dirty="0"/>
            </a:br>
            <a:br>
              <a:rPr lang="en-US" altLang="en-US" sz="2200" dirty="0"/>
            </a:br>
            <a:r>
              <a:rPr lang="en-US" altLang="en-US" sz="2200" dirty="0">
                <a:cs typeface="Arial" panose="020B0604020202020204" pitchFamily="34" charset="0"/>
              </a:rPr>
              <a:t>Protector:</a:t>
            </a:r>
            <a:br>
              <a:rPr lang="en-US" altLang="en-US" sz="2200" dirty="0"/>
            </a:br>
            <a:r>
              <a:rPr lang="en-US" altLang="en-US" sz="2200" dirty="0">
                <a:cs typeface="Arial" panose="020B0604020202020204" pitchFamily="34" charset="0"/>
              </a:rPr>
              <a:t>Yes. I learned it from her. From my mother. She never said what was really going on. She hurt and made others hurt. That’s what I learned love was—pain redirected. So I judge. I find flaws. Because if I stop… I’ll feel like that unseen child again.</a:t>
            </a:r>
            <a:br>
              <a:rPr lang="en-US" altLang="en-US" sz="2200" dirty="0"/>
            </a:br>
            <a:br>
              <a:rPr lang="en-US" altLang="en-US" sz="2200" dirty="0"/>
            </a:br>
            <a:r>
              <a:rPr lang="en-US" altLang="en-US" sz="2200" dirty="0">
                <a:cs typeface="Arial" panose="020B0604020202020204" pitchFamily="34" charset="0"/>
              </a:rPr>
              <a:t>You:</a:t>
            </a:r>
            <a:br>
              <a:rPr lang="en-US" altLang="en-US" sz="2200" dirty="0"/>
            </a:br>
            <a:r>
              <a:rPr lang="en-US" altLang="en-US" sz="2200" dirty="0">
                <a:cs typeface="Arial" panose="020B0604020202020204" pitchFamily="34" charset="0"/>
              </a:rPr>
              <a:t>And what would happen if you let yourself stop? Just for a moment. What might emerge?</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716197252"/>
      </p:ext>
    </p:extLst>
  </p:cSld>
  <p:clrMapOvr>
    <a:masterClrMapping/>
  </p:clrMapOvr>
</p:sld>
</file>

<file path=ppt/slides/slide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928061-3EDB-D2F1-F2C5-589C2104FF5A}"/>
              </a:ext>
            </a:extLst>
          </p:cNvPr>
          <p:cNvSpPr txBox="1"/>
          <p:nvPr/>
        </p:nvSpPr>
        <p:spPr>
          <a:xfrm>
            <a:off x="108246" y="0"/>
            <a:ext cx="12192000" cy="6063198"/>
          </a:xfrm>
          <a:prstGeom prst="rect">
            <a:avLst/>
          </a:prstGeom>
          <a:noFill/>
        </p:spPr>
        <p:txBody>
          <a:bodyPr wrap="square">
            <a:spAutoFit/>
          </a:bodyPr>
          <a:lstStyle/>
          <a:p>
            <a:pPr lvl="0" defTabSz="914400" eaLnBrk="0" fontAlgn="base" hangingPunct="0">
              <a:spcBef>
                <a:spcPct val="0"/>
              </a:spcBef>
              <a:spcAft>
                <a:spcPct val="0"/>
              </a:spcAft>
            </a:pP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Protector:</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(quietly)</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He would come back… That little boy who sat by himself. Who didn’t know how to be part of things. Who felt ugly and outside and ashamed.</a:t>
            </a:r>
            <a:r>
              <a:rPr lang="en-US" altLang="en-US" sz="2200" dirty="0">
                <a:latin typeface="Arial" panose="020B0604020202020204" pitchFamily="34" charset="0"/>
                <a:cs typeface="Arial" panose="020B0604020202020204" pitchFamily="34" charset="0"/>
              </a:rPr>
              <a:t>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The one who watched her throw shit and thought, “This must be what people do. This is how we matter.”</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Can I speak to him?</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Protector:</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Only if I can stay close. I’m not sure he trusts anyone.</a:t>
            </a:r>
            <a:r>
              <a:rPr lang="en-US" altLang="en-US" sz="2200" dirty="0">
                <a:latin typeface="Arial" panose="020B0604020202020204" pitchFamily="34" charset="0"/>
                <a:cs typeface="Arial" panose="020B0604020202020204" pitchFamily="34" charset="0"/>
              </a:rPr>
              <a:t> </a:t>
            </a:r>
          </a:p>
          <a:p>
            <a:pPr lvl="0" defTabSz="914400" eaLnBrk="0" fontAlgn="base" hangingPunct="0">
              <a:spcBef>
                <a:spcPct val="0"/>
              </a:spcBef>
              <a:spcAft>
                <a:spcPct val="0"/>
              </a:spcAft>
            </a:pPr>
            <a:endParaRPr lang="en-US" altLang="en-US" sz="22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2200" dirty="0">
                <a:latin typeface="Arial" panose="020B0604020202020204" pitchFamily="34" charset="0"/>
                <a:cs typeface="Arial" panose="020B0604020202020204" pitchFamily="34" charset="0"/>
              </a:rPr>
              <a:t>You (turning gently):</a:t>
            </a:r>
            <a:br>
              <a:rPr lang="en-US" altLang="en-US" sz="2200" dirty="0"/>
            </a:br>
            <a:r>
              <a:rPr lang="en-US" altLang="en-US" sz="2200" dirty="0">
                <a:latin typeface="Arial" panose="020B0604020202020204" pitchFamily="34" charset="0"/>
                <a:cs typeface="Arial" panose="020B0604020202020204" pitchFamily="34" charset="0"/>
              </a:rPr>
              <a:t>Hello… I see you, sitting there. You don’t have to do anything. I’m not here to fix or judge.</a:t>
            </a:r>
            <a:br>
              <a:rPr lang="en-US" altLang="en-US" sz="2200" dirty="0"/>
            </a:br>
            <a:r>
              <a:rPr lang="en-US" altLang="en-US" sz="2200" dirty="0">
                <a:latin typeface="Arial" panose="020B0604020202020204" pitchFamily="34" charset="0"/>
                <a:cs typeface="Arial" panose="020B0604020202020204" pitchFamily="34" charset="0"/>
              </a:rPr>
              <a:t>I just want you to know… I’m here now. I see what you’ve held. I see how confusing and painful it must have been. You were never bad. You were never the shame.</a:t>
            </a:r>
            <a:br>
              <a:rPr kumimoji="0" lang="en-US" altLang="en-US" sz="1800" b="0" i="0" u="none" strike="noStrike" cap="none" normalizeH="0" baseline="0" dirty="0">
                <a:ln>
                  <a:noFill/>
                </a:ln>
                <a:effectLst/>
              </a:rPr>
            </a:br>
            <a:br>
              <a:rPr kumimoji="0" lang="en-US" altLang="en-US" sz="1800" b="0" i="0" u="none" strike="noStrike" cap="none" normalizeH="0" baseline="0" dirty="0">
                <a:ln>
                  <a:noFill/>
                </a:ln>
                <a:effectLst/>
                <a:latin typeface="Arial" panose="020B0604020202020204" pitchFamily="34" charset="0"/>
              </a:rPr>
            </a:b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145206183"/>
      </p:ext>
    </p:extLst>
  </p:cSld>
  <p:clrMapOvr>
    <a:masterClrMapping/>
  </p:clrMapOvr>
</p:sld>
</file>

<file path=ppt/slides/slide4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08888E-A20A-F745-0725-2986F9EB0038}"/>
              </a:ext>
            </a:extLst>
          </p:cNvPr>
          <p:cNvSpPr txBox="1"/>
          <p:nvPr/>
        </p:nvSpPr>
        <p:spPr>
          <a:xfrm>
            <a:off x="43543" y="0"/>
            <a:ext cx="12148457" cy="5509200"/>
          </a:xfrm>
          <a:prstGeom prst="rect">
            <a:avLst/>
          </a:prstGeom>
          <a:noFill/>
        </p:spPr>
        <p:txBody>
          <a:bodyPr wrap="square">
            <a:spAutoFit/>
          </a:bodyPr>
          <a:lstStyle/>
          <a:p>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Exiled Child (soft voice):</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I didn’t know where to go. Everything felt wrong. I didn’t want to throw things. I just didn’t want to disappear.</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But I always felt… less than. Like I didn’t belong. Like everyone else got a manual on how to be human, and I got left out.</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 belong with me. You don’t have to prove your worth or hide your pain.</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That thing they did—what she did—it wasn’t yours to carry.</a:t>
            </a:r>
            <a:r>
              <a:rPr lang="en-US" altLang="en-US" sz="2200" dirty="0">
                <a:latin typeface="Arial" panose="020B0604020202020204" pitchFamily="34" charset="0"/>
                <a:cs typeface="Arial" panose="020B0604020202020204" pitchFamily="34" charset="0"/>
              </a:rPr>
              <a:t> </a:t>
            </a: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 don’t have to throw anything anymore. I’ll sit with you. I’ll hold you. I won’t turn away.</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Exile (after a pause):</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Can you just… stay?</a:t>
            </a:r>
            <a:br>
              <a:rPr kumimoji="0" lang="en-US" altLang="en-US" sz="2200" b="0" i="0" u="none" strike="noStrike" cap="none" normalizeH="0" baseline="0" dirty="0">
                <a:ln>
                  <a:noFill/>
                </a:ln>
                <a:effectLst/>
              </a:rPr>
            </a:br>
            <a:br>
              <a:rPr kumimoji="0" lang="en-US" altLang="en-US" sz="2200" b="0" i="0" u="none" strike="noStrike" cap="none" normalizeH="0" baseline="0" dirty="0">
                <a:ln>
                  <a:noFill/>
                </a:ln>
                <a:effectLst/>
                <a:latin typeface="Arial" panose="020B0604020202020204" pitchFamily="34" charset="0"/>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You:</a:t>
            </a:r>
            <a:br>
              <a:rPr kumimoji="0" lang="en-US" altLang="en-US" sz="2200" b="0" i="0" u="none" strike="noStrike" cap="none" normalizeH="0" baseline="0" dirty="0">
                <a:ln>
                  <a:noFill/>
                </a:ln>
                <a:effectLst/>
              </a:rPr>
            </a:br>
            <a:r>
              <a:rPr kumimoji="0" lang="en-US" altLang="en-US" sz="2200" b="0" i="0" u="none" strike="noStrike" cap="none" normalizeH="0" baseline="0" dirty="0">
                <a:ln>
                  <a:noFill/>
                </a:ln>
                <a:effectLst/>
                <a:latin typeface="Arial" panose="020B0604020202020204" pitchFamily="34" charset="0"/>
                <a:cs typeface="Arial" panose="020B0604020202020204" pitchFamily="34" charset="0"/>
              </a:rPr>
              <a:t>Yes. I’ll stay.</a:t>
            </a:r>
            <a:r>
              <a:rPr kumimoji="0" lang="en-US" altLang="en-US" sz="2200" b="0" i="0" u="none" strike="noStrike" cap="none" normalizeH="0" baseline="0" dirty="0">
                <a:ln>
                  <a:noFill/>
                </a:ln>
                <a:effectLst/>
              </a:rPr>
              <a:t> </a:t>
            </a:r>
            <a:endParaRPr lang="en-CA" sz="2200" dirty="0"/>
          </a:p>
        </p:txBody>
      </p:sp>
    </p:spTree>
    <p:extLst>
      <p:ext uri="{BB962C8B-B14F-4D97-AF65-F5344CB8AC3E}">
        <p14:creationId xmlns:p14="http://schemas.microsoft.com/office/powerpoint/2010/main" val="447559042"/>
      </p:ext>
    </p:extLst>
  </p:cSld>
  <p:clrMapOvr>
    <a:masterClrMapping/>
  </p:clrMapOvr>
</p:sld>
</file>

<file path=ppt/slides/slide4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inting of a family&#10;&#10;AI-generated content may be incorrect.">
            <a:extLst>
              <a:ext uri="{FF2B5EF4-FFF2-40B4-BE49-F238E27FC236}">
                <a16:creationId xmlns:a16="http://schemas.microsoft.com/office/drawing/2014/main" id="{698150A2-DAEF-1464-E5AB-F25C8836C6BA}"/>
              </a:ext>
            </a:extLst>
          </p:cNvPr>
          <p:cNvPicPr>
            <a:picLocks noChangeAspect="1"/>
          </p:cNvPicPr>
          <p:nvPr/>
        </p:nvPicPr>
        <p:blipFill>
          <a:blip r:embed="rId2"/>
          <a:stretch>
            <a:fillRect/>
          </a:stretch>
        </p:blipFill>
        <p:spPr>
          <a:xfrm>
            <a:off x="6890657" y="304800"/>
            <a:ext cx="4572000" cy="6172200"/>
          </a:xfrm>
          <a:prstGeom prst="rect">
            <a:avLst/>
          </a:prstGeom>
        </p:spPr>
      </p:pic>
      <p:pic>
        <p:nvPicPr>
          <p:cNvPr id="4" name="Picture 3" descr="A child standing in a alley&#10;&#10;AI-generated content may be incorrect.">
            <a:extLst>
              <a:ext uri="{FF2B5EF4-FFF2-40B4-BE49-F238E27FC236}">
                <a16:creationId xmlns:a16="http://schemas.microsoft.com/office/drawing/2014/main" id="{2E36135F-9995-78FA-B295-EDF31A129912}"/>
              </a:ext>
            </a:extLst>
          </p:cNvPr>
          <p:cNvPicPr>
            <a:picLocks noChangeAspect="1"/>
          </p:cNvPicPr>
          <p:nvPr/>
        </p:nvPicPr>
        <p:blipFill>
          <a:blip r:embed="rId3"/>
          <a:stretch>
            <a:fillRect/>
          </a:stretch>
        </p:blipFill>
        <p:spPr>
          <a:xfrm>
            <a:off x="1001486" y="304800"/>
            <a:ext cx="4572000" cy="6172200"/>
          </a:xfrm>
          <a:prstGeom prst="rect">
            <a:avLst/>
          </a:prstGeom>
        </p:spPr>
      </p:pic>
      <p:sp>
        <p:nvSpPr>
          <p:cNvPr id="7" name="TextBox 6">
            <a:extLst>
              <a:ext uri="{FF2B5EF4-FFF2-40B4-BE49-F238E27FC236}">
                <a16:creationId xmlns:a16="http://schemas.microsoft.com/office/drawing/2014/main" id="{805592DF-78FA-8523-E304-2A77CC1AF391}"/>
              </a:ext>
            </a:extLst>
          </p:cNvPr>
          <p:cNvSpPr txBox="1"/>
          <p:nvPr/>
        </p:nvSpPr>
        <p:spPr>
          <a:xfrm>
            <a:off x="2106386" y="5900447"/>
            <a:ext cx="2362200"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Son of country hick</a:t>
            </a:r>
            <a:endParaRPr lang="en-CA" dirty="0"/>
          </a:p>
        </p:txBody>
      </p:sp>
      <p:sp>
        <p:nvSpPr>
          <p:cNvPr id="9" name="TextBox 8">
            <a:extLst>
              <a:ext uri="{FF2B5EF4-FFF2-40B4-BE49-F238E27FC236}">
                <a16:creationId xmlns:a16="http://schemas.microsoft.com/office/drawing/2014/main" id="{4116F2A3-2F74-FB2F-689B-70FD0AFB2151}"/>
              </a:ext>
            </a:extLst>
          </p:cNvPr>
          <p:cNvSpPr txBox="1"/>
          <p:nvPr/>
        </p:nvSpPr>
        <p:spPr>
          <a:xfrm>
            <a:off x="8069035" y="5900447"/>
            <a:ext cx="3007179"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Dear shitty outer critic</a:t>
            </a:r>
            <a:endParaRPr lang="en-CA" dirty="0"/>
          </a:p>
        </p:txBody>
      </p:sp>
    </p:spTree>
    <p:extLst>
      <p:ext uri="{BB962C8B-B14F-4D97-AF65-F5344CB8AC3E}">
        <p14:creationId xmlns:p14="http://schemas.microsoft.com/office/powerpoint/2010/main" val="3745396736"/>
      </p:ext>
    </p:extLst>
  </p:cSld>
  <p:clrMapOvr>
    <a:masterClrMapping/>
  </p:clrMapOvr>
</p:sld>
</file>

<file path=ppt/slides/slide4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72623-F56D-B523-2CC4-0540550485EC}"/>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75D3E0B2-A2AF-D34B-6802-ED6B17CF70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130F69BB-0040-2006-8238-8E94BE04C16D}"/>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65BA3820-44EA-E9DE-6F0D-E5C8D2351928}"/>
              </a:ext>
            </a:extLst>
          </p:cNvPr>
          <p:cNvSpPr txBox="1"/>
          <p:nvPr/>
        </p:nvSpPr>
        <p:spPr>
          <a:xfrm>
            <a:off x="3619683" y="203191"/>
            <a:ext cx="696685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GOING INSIDE P.109</a:t>
            </a:r>
          </a:p>
        </p:txBody>
      </p:sp>
    </p:spTree>
    <p:extLst>
      <p:ext uri="{BB962C8B-B14F-4D97-AF65-F5344CB8AC3E}">
        <p14:creationId xmlns:p14="http://schemas.microsoft.com/office/powerpoint/2010/main" val="3772821833"/>
      </p:ext>
    </p:extLst>
  </p:cSld>
  <p:clrMapOvr>
    <a:masterClrMapping/>
  </p:clrMapOvr>
</p:sld>
</file>

<file path=ppt/slides/slide4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2EB03-F0E1-7854-2456-B8EC93D7E6D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9B56E7E-FDB5-725E-A308-A6986627C3D7}"/>
              </a:ext>
            </a:extLst>
          </p:cNvPr>
          <p:cNvSpPr txBox="1"/>
          <p:nvPr/>
        </p:nvSpPr>
        <p:spPr>
          <a:xfrm>
            <a:off x="0" y="209037"/>
            <a:ext cx="12192000" cy="58785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GOING INSIDE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Did you notice any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reactions in yourself as you were going through the list of common firefighter strategies?</a:t>
            </a:r>
            <a:r>
              <a:rPr lang="en-US" sz="2800" dirty="0">
                <a:solidFill>
                  <a:srgbClr val="FFFFFF"/>
                </a:solidFill>
                <a:latin typeface="Arial" panose="020B0604020202020204" pitchFamily="34" charset="0"/>
                <a:cs typeface="Arial" panose="020B0604020202020204" pitchFamily="34" charset="0"/>
              </a:rPr>
              <a:t> Did any</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firefighter or manager parts react to </a:t>
            </a:r>
            <a:r>
              <a:rPr lang="en-US" sz="2800" dirty="0">
                <a:solidFill>
                  <a:srgbClr val="FFFFFF"/>
                </a:solidFill>
                <a:latin typeface="Arial" panose="020B0604020202020204" pitchFamily="34" charset="0"/>
                <a:cs typeface="Arial" panose="020B0604020202020204" pitchFamily="34" charset="0"/>
              </a:rPr>
              <a:t>the items on the list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endParaRPr lang="en-US" sz="28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My Inner Critic and Perfectionist Managers spoke up. They are not impressed with my firefighter parts. They feel that their behaviour is irresponsible and embarrassing.</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solidFill>
                <a:srgbClr val="00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kumimoji="0" lang="en-CA" sz="2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04440454"/>
      </p:ext>
    </p:extLst>
  </p:cSld>
  <p:clrMapOvr>
    <a:masterClrMapping/>
  </p:clrMapOvr>
</p:sld>
</file>

<file path=ppt/slides/slide4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9F186-E72F-77AC-1DC2-86B8A6B358E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FA369DE-25AF-6463-FD4E-9E1002388F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294312012"/>
      </p:ext>
    </p:extLst>
  </p:cSld>
  <p:clrMapOvr>
    <a:masterClrMapping/>
  </p:clrMapOvr>
</p:sld>
</file>

<file path=ppt/slides/slide4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A2D53-E823-B29A-7CA7-703AD579E08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419A502-29F5-36C1-3885-ED035BBEB5E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63B128BE-1191-0132-E4EC-11D777CB91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293F1AB3-A3FF-1716-8DAA-6B3FFB3A3118}"/>
              </a:ext>
            </a:extLst>
          </p:cNvPr>
          <p:cNvSpPr txBox="1"/>
          <p:nvPr/>
        </p:nvSpPr>
        <p:spPr>
          <a:xfrm>
            <a:off x="3928109"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GOING INSIDE P.109</a:t>
            </a:r>
          </a:p>
        </p:txBody>
      </p:sp>
    </p:spTree>
    <p:extLst>
      <p:ext uri="{BB962C8B-B14F-4D97-AF65-F5344CB8AC3E}">
        <p14:creationId xmlns:p14="http://schemas.microsoft.com/office/powerpoint/2010/main" val="2942465813"/>
      </p:ext>
    </p:extLst>
  </p:cSld>
  <p:clrMapOvr>
    <a:masterClrMapping/>
  </p:clrMapOvr>
</p:sld>
</file>

<file path=ppt/slides/slide4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7A03B-8926-4E40-2E0E-C908DF2D832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D974385-BE0C-F8C0-E384-A36F81206F8E}"/>
              </a:ext>
            </a:extLst>
          </p:cNvPr>
          <p:cNvSpPr txBox="1"/>
          <p:nvPr/>
        </p:nvSpPr>
        <p:spPr>
          <a:xfrm>
            <a:off x="0" y="209037"/>
            <a:ext cx="12192000" cy="489364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Going inside</a:t>
            </a:r>
          </a:p>
          <a:p>
            <a:r>
              <a:rPr lang="en-US" sz="2400" dirty="0">
                <a:latin typeface="Arial" panose="020B0604020202020204" pitchFamily="34" charset="0"/>
                <a:cs typeface="Arial" panose="020B0604020202020204" pitchFamily="34" charset="0"/>
              </a:rPr>
              <a:t>Pause and go inside to see if any parts are reacting to the previous exercise. Are there firefighter parts reacting to these behaviors? Or are there manager parts that fear or hate them? Can you get those managers to relax so that you can get curious about the firefighters? Do they want you to know anything else about them? Close your eyes. Let them know you are there to listen to them. If you're feeling overwhelmed by a part, see if the part will give you some space so that you can continue working through these steps. Reassure them that they are welcome in your system and that you desire to connect with them.</a:t>
            </a:r>
            <a:r>
              <a:rPr lang="en-US" sz="1800" dirty="0">
                <a:solidFill>
                  <a:srgbClr val="000000"/>
                </a:solidFill>
                <a:latin typeface="Arial" panose="020B0604020202020204" pitchFamily="34" charset="0"/>
                <a:cs typeface="Arial" panose="020B0604020202020204" pitchFamily="34" charset="0"/>
              </a:rPr>
              <a:t> </a:t>
            </a:r>
          </a:p>
          <a:p>
            <a:endParaRPr lang="en-US" sz="3600" dirty="0">
              <a:solidFill>
                <a:srgbClr val="000000"/>
              </a:solidFill>
            </a:endParaRPr>
          </a:p>
          <a:p>
            <a:r>
              <a:rPr lang="en-US" sz="3600" dirty="0">
                <a:solidFill>
                  <a:srgbClr val="000000"/>
                </a:solidFill>
                <a:latin typeface="Arial" panose="020B0604020202020204" pitchFamily="34" charset="0"/>
                <a:cs typeface="Arial" panose="020B0604020202020204" pitchFamily="34" charset="0"/>
              </a:rPr>
              <a:t>                </a:t>
            </a:r>
            <a:endParaRPr lang="en-CA" sz="2400" dirty="0"/>
          </a:p>
        </p:txBody>
      </p:sp>
    </p:spTree>
    <p:extLst>
      <p:ext uri="{BB962C8B-B14F-4D97-AF65-F5344CB8AC3E}">
        <p14:creationId xmlns:p14="http://schemas.microsoft.com/office/powerpoint/2010/main" val="3953249451"/>
      </p:ext>
    </p:extLst>
  </p:cSld>
  <p:clrMapOvr>
    <a:masterClrMapping/>
  </p:clrMapOvr>
</p:sld>
</file>

<file path=ppt/slides/slide4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7D6E30-0BE4-D372-0BEB-130AB699AC60}"/>
              </a:ext>
            </a:extLst>
          </p:cNvPr>
          <p:cNvSpPr txBox="1"/>
          <p:nvPr/>
        </p:nvSpPr>
        <p:spPr>
          <a:xfrm>
            <a:off x="102741" y="136478"/>
            <a:ext cx="12192000" cy="4832092"/>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SECTION 3 ALL PARTS WELCOME; ALL BEHAVIORS ARE NOT P. 110</a:t>
            </a:r>
          </a:p>
          <a:p>
            <a:endParaRPr lang="en-US" sz="2800" dirty="0">
              <a:solidFill>
                <a:srgbClr val="000000"/>
              </a:solidFill>
              <a:latin typeface="Arial" panose="020B0604020202020204" pitchFamily="34" charset="0"/>
              <a:cs typeface="Arial" panose="020B0604020202020204" pitchFamily="34" charset="0"/>
            </a:endParaRPr>
          </a:p>
          <a:p>
            <a:r>
              <a:rPr lang="en-US" sz="2800" dirty="0">
                <a:solidFill>
                  <a:srgbClr val="FFC000"/>
                </a:solidFill>
                <a:latin typeface="Arial" panose="020B0604020202020204" pitchFamily="34" charset="0"/>
                <a:cs typeface="Arial" panose="020B0604020202020204" pitchFamily="34" charset="0"/>
              </a:rPr>
              <a:t>It's sometimes hard to separate the part from the behavior. While all parts are welcome, all behaviors are not. Using the IFS model helps us see the difference between a parts intentions and the extreme behaviors or outcomes it produces. The goal isn't to get rid of these parts, but to understand and embrace their intentions with compassion. This exercise helps you practice separating your parts good intentions from their problematic behaviors. </a:t>
            </a:r>
            <a:r>
              <a:rPr lang="en-US" sz="2800" dirty="0">
                <a:latin typeface="Arial" panose="020B0604020202020204" pitchFamily="34" charset="0"/>
                <a:cs typeface="Arial" panose="020B0604020202020204" pitchFamily="34" charset="0"/>
              </a:rPr>
              <a:t>Using the firefighter parts you have identified already, fill in their good intentions and problematic behaviors in the table provided in the workbook.</a:t>
            </a:r>
          </a:p>
        </p:txBody>
      </p:sp>
    </p:spTree>
    <p:extLst>
      <p:ext uri="{BB962C8B-B14F-4D97-AF65-F5344CB8AC3E}">
        <p14:creationId xmlns:p14="http://schemas.microsoft.com/office/powerpoint/2010/main" val="1480333265"/>
      </p:ext>
    </p:extLst>
  </p:cSld>
  <p:clrMapOvr>
    <a:masterClrMapping/>
  </p:clrMapOvr>
</p:sld>
</file>

<file path=ppt/slides/slide4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32CDB-AE71-8B23-A95D-32E13952DDA5}"/>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8286DEA6-C6E0-A9D8-F9A6-10B13B7F530B}"/>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863AF8BA-EF56-6835-1FAB-7C90063A1AE4}"/>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83AA90A2-EAB3-C8C2-6DD2-81BDB868C2AE}"/>
              </a:ext>
            </a:extLst>
          </p:cNvPr>
          <p:cNvSpPr txBox="1"/>
          <p:nvPr/>
        </p:nvSpPr>
        <p:spPr>
          <a:xfrm>
            <a:off x="664029" y="230909"/>
            <a:ext cx="11027228"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ALL PARTS WELCOME, ALL BEHAVIORS ARE NOT P. 110</a:t>
            </a:r>
            <a:endParaRPr lang="en-CA" sz="3200" dirty="0"/>
          </a:p>
        </p:txBody>
      </p:sp>
    </p:spTree>
    <p:extLst>
      <p:ext uri="{BB962C8B-B14F-4D97-AF65-F5344CB8AC3E}">
        <p14:creationId xmlns:p14="http://schemas.microsoft.com/office/powerpoint/2010/main" val="2960283463"/>
      </p:ext>
    </p:extLst>
  </p:cSld>
  <p:clrMapOvr>
    <a:masterClrMapping/>
  </p:clrMapOvr>
</p:sld>
</file>

<file path=ppt/slides/slide4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rectangular box with black text&#10;&#10;AI-generated content may be incorrect.">
            <a:extLst>
              <a:ext uri="{FF2B5EF4-FFF2-40B4-BE49-F238E27FC236}">
                <a16:creationId xmlns:a16="http://schemas.microsoft.com/office/drawing/2014/main" id="{30BC8A61-E4C1-973F-15AC-7E23383A7E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2514600"/>
          </a:xfrm>
          <a:prstGeom prst="rect">
            <a:avLst/>
          </a:prstGeom>
        </p:spPr>
      </p:pic>
      <p:sp>
        <p:nvSpPr>
          <p:cNvPr id="4" name="TextBox 3">
            <a:extLst>
              <a:ext uri="{FF2B5EF4-FFF2-40B4-BE49-F238E27FC236}">
                <a16:creationId xmlns:a16="http://schemas.microsoft.com/office/drawing/2014/main" id="{7DDE5A86-4B76-7C47-5154-17FB26E35BF9}"/>
              </a:ext>
            </a:extLst>
          </p:cNvPr>
          <p:cNvSpPr txBox="1"/>
          <p:nvPr/>
        </p:nvSpPr>
        <p:spPr>
          <a:xfrm>
            <a:off x="402772" y="2710934"/>
            <a:ext cx="11789228"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Shitty outer critic                   feeling inadequate and inferior      ignores people, pushes them away, feels contempt</a:t>
            </a:r>
            <a:endParaRPr lang="en-CA" dirty="0"/>
          </a:p>
        </p:txBody>
      </p:sp>
    </p:spTree>
    <p:extLst>
      <p:ext uri="{BB962C8B-B14F-4D97-AF65-F5344CB8AC3E}">
        <p14:creationId xmlns:p14="http://schemas.microsoft.com/office/powerpoint/2010/main" val="45909739"/>
      </p:ext>
    </p:extLst>
  </p:cSld>
  <p:clrMapOvr>
    <a:masterClrMapping/>
  </p:clrMapOvr>
</p:sld>
</file>

<file path=ppt/slides/slide4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67D7E-A428-29D4-3CB2-FC287BDBDC06}"/>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A29F02AC-0ED6-D715-01B6-0D4A967858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204638E1-EE85-703E-B6F0-D994A3F23605}"/>
              </a:ext>
            </a:extLst>
          </p:cNvPr>
          <p:cNvSpPr txBox="1"/>
          <p:nvPr/>
        </p:nvSpPr>
        <p:spPr>
          <a:xfrm>
            <a:off x="5883113" y="2181093"/>
            <a:ext cx="5427003" cy="1938992"/>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this exercise asks us to separate firefighters' good intentions from their problematic behaviors. Would it be ok to look at your work</a:t>
            </a: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Yes…</a:t>
            </a:r>
            <a:endParaRPr lang="en-CA"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483296F-D168-1E61-C7E2-BC1A697B4B83}"/>
              </a:ext>
            </a:extLst>
          </p:cNvPr>
          <p:cNvSpPr txBox="1"/>
          <p:nvPr/>
        </p:nvSpPr>
        <p:spPr>
          <a:xfrm>
            <a:off x="513707" y="92446"/>
            <a:ext cx="11578975"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ALL PARTS WELCOME, ALL BEHAVIORS ARE NOT P. 110</a:t>
            </a:r>
            <a:endParaRPr lang="en-CA" sz="3200" dirty="0"/>
          </a:p>
        </p:txBody>
      </p:sp>
    </p:spTree>
    <p:extLst>
      <p:ext uri="{BB962C8B-B14F-4D97-AF65-F5344CB8AC3E}">
        <p14:creationId xmlns:p14="http://schemas.microsoft.com/office/powerpoint/2010/main" val="4274944826"/>
      </p:ext>
    </p:extLst>
  </p:cSld>
  <p:clrMapOvr>
    <a:masterClrMapping/>
  </p:clrMapOvr>
</p:sld>
</file>

<file path=ppt/slides/slide4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rectangular box with black text&#10;&#10;AI-generated content may be incorrect.">
            <a:extLst>
              <a:ext uri="{FF2B5EF4-FFF2-40B4-BE49-F238E27FC236}">
                <a16:creationId xmlns:a16="http://schemas.microsoft.com/office/drawing/2014/main" id="{30BC8A61-E4C1-973F-15AC-7E23383A7E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2514600"/>
          </a:xfrm>
          <a:prstGeom prst="rect">
            <a:avLst/>
          </a:prstGeom>
        </p:spPr>
      </p:pic>
      <p:sp>
        <p:nvSpPr>
          <p:cNvPr id="4" name="TextBox 3">
            <a:extLst>
              <a:ext uri="{FF2B5EF4-FFF2-40B4-BE49-F238E27FC236}">
                <a16:creationId xmlns:a16="http://schemas.microsoft.com/office/drawing/2014/main" id="{7DDE5A86-4B76-7C47-5154-17FB26E35BF9}"/>
              </a:ext>
            </a:extLst>
          </p:cNvPr>
          <p:cNvSpPr txBox="1"/>
          <p:nvPr/>
        </p:nvSpPr>
        <p:spPr>
          <a:xfrm>
            <a:off x="402772" y="2710934"/>
            <a:ext cx="11789228" cy="258532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Binge Eating					replaces pain with 			too many calories, blood sugar imbalance,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latin typeface="Arial" panose="020B0604020202020204" pitchFamily="34" charset="0"/>
                <a:cs typeface="Arial" panose="020B0604020202020204" pitchFamily="34" charset="0"/>
              </a:rPr>
              <a:t>							a pleasurable activity			weight gain, dysfunctional relationship w/ food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latin typeface="Arial" panose="020B0604020202020204" pitchFamily="34" charset="0"/>
                <a:cs typeface="Arial" panose="020B0604020202020204" pitchFamily="34" charset="0"/>
              </a:rPr>
              <a:t>System Shutdown			blocks out all stimuli,			cannot function if it’s serious dissociation or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lang="en-US" dirty="0">
                <a:solidFill>
                  <a:srgbClr val="FFFFFF"/>
                </a:solidFill>
                <a:latin typeface="Arial" panose="020B0604020202020204" pitchFamily="34" charset="0"/>
                <a:cs typeface="Arial" panose="020B0604020202020204" pitchFamily="34" charset="0"/>
              </a:rPr>
              <a:t>good or bad, so pain is not		excessive sleeping, cannot connect with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felt							</a:t>
            </a:r>
            <a:r>
              <a:rPr lang="en-US" dirty="0">
                <a:solidFill>
                  <a:srgbClr val="FFFFFF"/>
                </a:solidFill>
                <a:latin typeface="Arial" panose="020B0604020202020204" pitchFamily="34" charset="0"/>
                <a:cs typeface="Arial" panose="020B0604020202020204" pitchFamily="34" charset="0"/>
              </a:rPr>
              <a:t>children and husband</a:t>
            </a: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Wild Child					extreme distraction from pain	seeking toxic interactions for the high,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FFFF"/>
                </a:solidFill>
                <a:latin typeface="Arial" panose="020B0604020202020204" pitchFamily="34" charset="0"/>
                <a:cs typeface="Arial" panose="020B0604020202020204" pitchFamily="34" charset="0"/>
              </a:rPr>
              <a:t>														irresponsible and immature choices</a:t>
            </a:r>
            <a:endParaRPr kumimoji="0" lang="en-CA"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432888529"/>
      </p:ext>
    </p:extLst>
  </p:cSld>
  <p:clrMapOvr>
    <a:masterClrMapping/>
  </p:clrMapOvr>
</p:sld>
</file>

<file path=ppt/slides/slide4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28244-C6AD-9523-DD17-55FDC22C191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6148717-55F7-1441-0814-7B13FA7887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296999008"/>
      </p:ext>
    </p:extLst>
  </p:cSld>
  <p:clrMapOvr>
    <a:masterClrMapping/>
  </p:clrMapOvr>
</p:sld>
</file>

<file path=ppt/slides/slide4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B0CFB-C4BC-BB5F-966D-775DC147971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DC2255F-1BFC-6DC6-34DA-2955DA5DB76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F937C35D-5972-10BC-3449-C4FFBA21C4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BBA6F986-52C1-CB2B-1A6D-669545182980}"/>
              </a:ext>
            </a:extLst>
          </p:cNvPr>
          <p:cNvSpPr txBox="1"/>
          <p:nvPr/>
        </p:nvSpPr>
        <p:spPr>
          <a:xfrm>
            <a:off x="606175" y="402494"/>
            <a:ext cx="11250203"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ALL PARTS WELCOME, ALL BEHAVIORS ARE NOT P. 110 </a:t>
            </a:r>
            <a:endParaRPr lang="en-CA" sz="3200" dirty="0"/>
          </a:p>
        </p:txBody>
      </p:sp>
    </p:spTree>
    <p:extLst>
      <p:ext uri="{BB962C8B-B14F-4D97-AF65-F5344CB8AC3E}">
        <p14:creationId xmlns:p14="http://schemas.microsoft.com/office/powerpoint/2010/main" val="2133314067"/>
      </p:ext>
    </p:extLst>
  </p:cSld>
  <p:clrMapOvr>
    <a:masterClrMapping/>
  </p:clrMapOvr>
</p:sld>
</file>

<file path=ppt/slides/slide4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8C0EA8-227D-6863-D75D-1741EE59374C}"/>
            </a:ext>
          </a:extLst>
        </p:cNvPr>
        <p:cNvGrpSpPr/>
        <p:nvPr/>
      </p:nvGrpSpPr>
      <p:grpSpPr>
        <a:xfrm>
          <a:off x="0" y="0"/>
          <a:ext cx="0" cy="0"/>
          <a:chOff x="0" y="0"/>
          <a:chExt cx="0" cy="0"/>
        </a:xfrm>
      </p:grpSpPr>
      <p:pic>
        <p:nvPicPr>
          <p:cNvPr id="3" name="Picture 2" descr="A white rectangular box with black text&#10;&#10;AI-generated content may be incorrect.">
            <a:extLst>
              <a:ext uri="{FF2B5EF4-FFF2-40B4-BE49-F238E27FC236}">
                <a16:creationId xmlns:a16="http://schemas.microsoft.com/office/drawing/2014/main" id="{938778F8-DB5B-B91D-9996-8B30DB0E84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2514600"/>
          </a:xfrm>
          <a:prstGeom prst="rect">
            <a:avLst/>
          </a:prstGeom>
        </p:spPr>
      </p:pic>
    </p:spTree>
    <p:extLst>
      <p:ext uri="{BB962C8B-B14F-4D97-AF65-F5344CB8AC3E}">
        <p14:creationId xmlns:p14="http://schemas.microsoft.com/office/powerpoint/2010/main" val="3033307142"/>
      </p:ext>
    </p:extLst>
  </p:cSld>
  <p:clrMapOvr>
    <a:masterClrMapping/>
  </p:clrMapOvr>
</p:sld>
</file>

<file path=ppt/slides/slide4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526553-55DA-8E8F-EEE6-93A0F4C3C3E6}"/>
              </a:ext>
            </a:extLst>
          </p:cNvPr>
          <p:cNvSpPr txBox="1"/>
          <p:nvPr/>
        </p:nvSpPr>
        <p:spPr>
          <a:xfrm>
            <a:off x="426010" y="748292"/>
            <a:ext cx="6390427" cy="5201424"/>
          </a:xfrm>
          <a:prstGeom prst="rect">
            <a:avLst/>
          </a:prstGeom>
          <a:noFill/>
        </p:spPr>
        <p:txBody>
          <a:bodyPr wrap="square">
            <a:spAutoFit/>
          </a:bodyPr>
          <a:lstStyle/>
          <a:p>
            <a:pPr algn="ctr"/>
            <a:r>
              <a:rPr lang="en-US" sz="2800" dirty="0">
                <a:solidFill>
                  <a:srgbClr val="000000"/>
                </a:solidFill>
                <a:latin typeface="Arial" panose="020B0604020202020204" pitchFamily="34" charset="0"/>
                <a:cs typeface="Arial" panose="020B0604020202020204" pitchFamily="34" charset="0"/>
              </a:rPr>
              <a:t>SECTION 4 FIND IT IN THE BODY: FIREFIGHTERS P.112</a:t>
            </a:r>
          </a:p>
          <a:p>
            <a:r>
              <a:rPr lang="en-US" sz="3600" dirty="0">
                <a:solidFill>
                  <a:srgbClr val="000000"/>
                </a:solidFill>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It's common for firefighter parts to manifest in different parts of the body. </a:t>
            </a:r>
            <a:r>
              <a:rPr lang="en-US" sz="2400" dirty="0">
                <a:latin typeface="Arial" panose="020B0604020202020204" pitchFamily="34" charset="0"/>
                <a:cs typeface="Arial" panose="020B0604020202020204" pitchFamily="34" charset="0"/>
              </a:rPr>
              <a:t>The firefighter parts might manifest as physical cravings or impulses. A firefighter part may seek comfort in food when activated</a:t>
            </a:r>
            <a:r>
              <a:rPr lang="en-US" sz="2400" dirty="0">
                <a:solidFill>
                  <a:srgbClr val="FFC000"/>
                </a:solidFill>
                <a:latin typeface="Arial" panose="020B0604020202020204" pitchFamily="34" charset="0"/>
                <a:cs typeface="Arial" panose="020B0604020202020204" pitchFamily="34" charset="0"/>
              </a:rPr>
              <a:t>. Paying attention to the body is a way to get in touch with parts. Use a firefighter part that you have felt this week </a:t>
            </a:r>
            <a:r>
              <a:rPr lang="en-US" sz="2400" dirty="0">
                <a:latin typeface="Arial" panose="020B0604020202020204" pitchFamily="34" charset="0"/>
                <a:cs typeface="Arial" panose="020B0604020202020204" pitchFamily="34" charset="0"/>
              </a:rPr>
              <a:t>(procrastinating, shutting down, road raging, etc.) </a:t>
            </a:r>
            <a:r>
              <a:rPr lang="en-US" sz="2400" dirty="0">
                <a:solidFill>
                  <a:srgbClr val="FFC000"/>
                </a:solidFill>
                <a:latin typeface="Arial" panose="020B0604020202020204" pitchFamily="34" charset="0"/>
                <a:cs typeface="Arial" panose="020B0604020202020204" pitchFamily="34" charset="0"/>
              </a:rPr>
              <a:t>and map where you feel it in your body on the picture</a:t>
            </a:r>
            <a:r>
              <a:rPr lang="en-US" sz="2400" dirty="0">
                <a:latin typeface="Arial" panose="020B0604020202020204" pitchFamily="34" charset="0"/>
                <a:cs typeface="Arial" panose="020B0604020202020204" pitchFamily="34" charset="0"/>
              </a:rPr>
              <a:t>.</a:t>
            </a:r>
            <a:endParaRPr lang="en-CA"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92DEBF-30E4-7E24-3D17-99BCBF4617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1070785437"/>
      </p:ext>
    </p:extLst>
  </p:cSld>
  <p:clrMapOvr>
    <a:masterClrMapping/>
  </p:clrMapOvr>
</p:sld>
</file>

<file path=ppt/slides/slide4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C5EE3-928E-0D56-2574-97993C16AAAA}"/>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6DE7D28F-E8CB-7717-2FAE-F88CC8304FA3}"/>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DF095120-2434-AF27-E0BF-518462A514BD}"/>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B4EF6995-CBF7-0C65-C3F9-6508E0ADBB2C}"/>
              </a:ext>
            </a:extLst>
          </p:cNvPr>
          <p:cNvSpPr txBox="1"/>
          <p:nvPr/>
        </p:nvSpPr>
        <p:spPr>
          <a:xfrm>
            <a:off x="1148626" y="386978"/>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FIREFIGHTERS P.112</a:t>
            </a:r>
          </a:p>
        </p:txBody>
      </p:sp>
    </p:spTree>
    <p:extLst>
      <p:ext uri="{BB962C8B-B14F-4D97-AF65-F5344CB8AC3E}">
        <p14:creationId xmlns:p14="http://schemas.microsoft.com/office/powerpoint/2010/main" val="565627595"/>
      </p:ext>
    </p:extLst>
  </p:cSld>
  <p:clrMapOvr>
    <a:masterClrMapping/>
  </p:clrMapOvr>
</p:sld>
</file>

<file path=ppt/slides/slide4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49FCA-FC85-AFC0-D8DA-05EAE1DF85C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E9C6D04-1AF8-DFA6-BDDE-1630E06B62B7}"/>
              </a:ext>
            </a:extLst>
          </p:cNvPr>
          <p:cNvSpPr txBox="1"/>
          <p:nvPr/>
        </p:nvSpPr>
        <p:spPr>
          <a:xfrm>
            <a:off x="266307" y="224310"/>
            <a:ext cx="6390427" cy="6555641"/>
          </a:xfrm>
          <a:prstGeom prst="rect">
            <a:avLst/>
          </a:prstGeom>
          <a:noFill/>
        </p:spPr>
        <p:txBody>
          <a:bodyPr wrap="square">
            <a:spAutoFit/>
          </a:bodyPr>
          <a:lstStyle/>
          <a:p>
            <a:pPr algn="ctr"/>
            <a:r>
              <a:rPr lang="en-US" sz="3600" dirty="0">
                <a:solidFill>
                  <a:srgbClr val="000000"/>
                </a:solidFill>
                <a:latin typeface="Arial" panose="020B0604020202020204" pitchFamily="34" charset="0"/>
                <a:cs typeface="Arial" panose="020B0604020202020204" pitchFamily="34" charset="0"/>
              </a:rPr>
              <a:t>FIND IT IN THE BODY: FIREFIGHTERS</a:t>
            </a:r>
          </a:p>
          <a:p>
            <a:r>
              <a:rPr lang="en-US" sz="3600" dirty="0">
                <a:solidFill>
                  <a:srgbClr val="000000"/>
                </a:solidFill>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It's common for firefighter parts to manifest in different parts of the body. The firefighter parts might manifest as physical cravings or impulses. A firefighter part may seek comfort in food when activated. Paying attention to the body is a way to get in touch with parts. Use a firefighter part that you have felt this week (procrastinating, shutting down, road raging, etc.) and map where you feel it in your body on the picture.</a:t>
            </a:r>
          </a:p>
          <a:p>
            <a:r>
              <a:rPr lang="en-US" sz="2400" dirty="0">
                <a:latin typeface="Arial" panose="020B0604020202020204" pitchFamily="34" charset="0"/>
                <a:cs typeface="Arial" panose="020B0604020202020204" pitchFamily="34" charset="0"/>
              </a:rPr>
              <a:t>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My dear shitty outer critic involves my whole body</a:t>
            </a:r>
            <a:endParaRPr lang="en-CA"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D6253BE-6BB0-ED8F-6DAC-5C89D7234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1652839245"/>
      </p:ext>
    </p:extLst>
  </p:cSld>
  <p:clrMapOvr>
    <a:masterClrMapping/>
  </p:clrMapOvr>
</p:sld>
</file>

<file path=ppt/slides/slide4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038AC-CD71-BFBE-3003-6215710412E7}"/>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C49C72FD-1613-9BB4-AC77-6641F358CD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5D5ED716-B222-6243-93C5-50C9E12C7D4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46E12EE3-0BD2-9A62-7460-38942465C181}"/>
              </a:ext>
            </a:extLst>
          </p:cNvPr>
          <p:cNvSpPr txBox="1"/>
          <p:nvPr/>
        </p:nvSpPr>
        <p:spPr>
          <a:xfrm>
            <a:off x="1325367" y="203191"/>
            <a:ext cx="1002804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FIREFIGHTERS P.112</a:t>
            </a:r>
          </a:p>
        </p:txBody>
      </p:sp>
    </p:spTree>
    <p:extLst>
      <p:ext uri="{BB962C8B-B14F-4D97-AF65-F5344CB8AC3E}">
        <p14:creationId xmlns:p14="http://schemas.microsoft.com/office/powerpoint/2010/main" val="4080323710"/>
      </p:ext>
    </p:extLst>
  </p:cSld>
  <p:clrMapOvr>
    <a:masterClrMapping/>
  </p:clrMapOvr>
</p:sld>
</file>

<file path=ppt/slides/slide4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4C5158-4EA1-11A6-3B03-51EAE726187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BFB3824-030E-B2EF-978C-34875E6A6D4A}"/>
              </a:ext>
            </a:extLst>
          </p:cNvPr>
          <p:cNvSpPr txBox="1"/>
          <p:nvPr/>
        </p:nvSpPr>
        <p:spPr>
          <a:xfrm>
            <a:off x="193190" y="115991"/>
            <a:ext cx="6744868" cy="3970318"/>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FIND IT IN THE BODY: FIREFIGHTERS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It's common for firefighter parts to manifest in different parts of the body. Paying attention to the body is a way to get in touch with parts. Kate, d</a:t>
            </a:r>
            <a:r>
              <a:rPr lang="en-US" sz="2400" dirty="0">
                <a:solidFill>
                  <a:srgbClr val="FFFFFF"/>
                </a:solidFill>
                <a:latin typeface="Arial" panose="020B0604020202020204" pitchFamily="34" charset="0"/>
                <a:cs typeface="Arial" panose="020B0604020202020204" pitchFamily="34" charset="0"/>
              </a:rPr>
              <a:t>id you try mapping where in your body</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you feel </a:t>
            </a:r>
            <a:r>
              <a:rPr lang="en-US" sz="2400" dirty="0">
                <a:solidFill>
                  <a:srgbClr val="FFFFFF"/>
                </a:solidFill>
                <a:latin typeface="Arial" panose="020B0604020202020204" pitchFamily="34" charset="0"/>
                <a:cs typeface="Arial" panose="020B0604020202020204" pitchFamily="34" charset="0"/>
              </a:rPr>
              <a:t>your firefighter parts?</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I did…</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30062897-714F-8682-68B5-13A86F76EF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
        <p:nvSpPr>
          <p:cNvPr id="2" name="TextBox 1">
            <a:extLst>
              <a:ext uri="{FF2B5EF4-FFF2-40B4-BE49-F238E27FC236}">
                <a16:creationId xmlns:a16="http://schemas.microsoft.com/office/drawing/2014/main" id="{F4C3A293-13CD-28E7-49F9-DEE67B148676}"/>
              </a:ext>
            </a:extLst>
          </p:cNvPr>
          <p:cNvSpPr txBox="1"/>
          <p:nvPr/>
        </p:nvSpPr>
        <p:spPr>
          <a:xfrm>
            <a:off x="7366774" y="618836"/>
            <a:ext cx="1662546" cy="646331"/>
          </a:xfrm>
          <a:prstGeom prst="rect">
            <a:avLst/>
          </a:prstGeom>
          <a:noFill/>
        </p:spPr>
        <p:txBody>
          <a:bodyPr wrap="square" rtlCol="0">
            <a:spAutoFit/>
          </a:bodyPr>
          <a:lstStyle/>
          <a:p>
            <a:r>
              <a:rPr lang="en-US" dirty="0">
                <a:solidFill>
                  <a:schemeClr val="bg1"/>
                </a:solidFill>
              </a:rPr>
              <a:t>Binge Eating - mouth</a:t>
            </a:r>
            <a:endParaRPr lang="en-CA" dirty="0">
              <a:solidFill>
                <a:schemeClr val="bg1"/>
              </a:solidFill>
            </a:endParaRPr>
          </a:p>
        </p:txBody>
      </p:sp>
      <p:sp>
        <p:nvSpPr>
          <p:cNvPr id="5" name="TextBox 4">
            <a:extLst>
              <a:ext uri="{FF2B5EF4-FFF2-40B4-BE49-F238E27FC236}">
                <a16:creationId xmlns:a16="http://schemas.microsoft.com/office/drawing/2014/main" id="{F0607072-9FEE-3A69-8FEC-C032AAFB9786}"/>
              </a:ext>
            </a:extLst>
          </p:cNvPr>
          <p:cNvSpPr txBox="1"/>
          <p:nvPr/>
        </p:nvSpPr>
        <p:spPr>
          <a:xfrm>
            <a:off x="10594109" y="1731818"/>
            <a:ext cx="1404702" cy="923330"/>
          </a:xfrm>
          <a:prstGeom prst="rect">
            <a:avLst/>
          </a:prstGeom>
          <a:noFill/>
        </p:spPr>
        <p:txBody>
          <a:bodyPr wrap="square" rtlCol="0">
            <a:spAutoFit/>
          </a:bodyPr>
          <a:lstStyle/>
          <a:p>
            <a:r>
              <a:rPr lang="en-US" dirty="0">
                <a:solidFill>
                  <a:schemeClr val="bg1"/>
                </a:solidFill>
              </a:rPr>
              <a:t>System Shutdown - heart</a:t>
            </a:r>
            <a:endParaRPr lang="en-CA" dirty="0">
              <a:solidFill>
                <a:schemeClr val="bg1"/>
              </a:solidFill>
            </a:endParaRPr>
          </a:p>
        </p:txBody>
      </p:sp>
      <p:sp>
        <p:nvSpPr>
          <p:cNvPr id="6" name="TextBox 5">
            <a:extLst>
              <a:ext uri="{FF2B5EF4-FFF2-40B4-BE49-F238E27FC236}">
                <a16:creationId xmlns:a16="http://schemas.microsoft.com/office/drawing/2014/main" id="{01E3A806-AC0B-0D46-B4E3-3622B85F9799}"/>
              </a:ext>
            </a:extLst>
          </p:cNvPr>
          <p:cNvSpPr txBox="1"/>
          <p:nvPr/>
        </p:nvSpPr>
        <p:spPr>
          <a:xfrm>
            <a:off x="7245927" y="2193483"/>
            <a:ext cx="1404702" cy="646331"/>
          </a:xfrm>
          <a:prstGeom prst="rect">
            <a:avLst/>
          </a:prstGeom>
          <a:noFill/>
        </p:spPr>
        <p:txBody>
          <a:bodyPr wrap="square" rtlCol="0">
            <a:spAutoFit/>
          </a:bodyPr>
          <a:lstStyle/>
          <a:p>
            <a:r>
              <a:rPr lang="en-US" dirty="0">
                <a:solidFill>
                  <a:schemeClr val="bg1"/>
                </a:solidFill>
              </a:rPr>
              <a:t>Wild Child - spine</a:t>
            </a:r>
            <a:endParaRPr lang="en-CA" dirty="0">
              <a:solidFill>
                <a:schemeClr val="bg1"/>
              </a:solidFill>
            </a:endParaRPr>
          </a:p>
        </p:txBody>
      </p:sp>
      <p:cxnSp>
        <p:nvCxnSpPr>
          <p:cNvPr id="8" name="Straight Arrow Connector 7">
            <a:extLst>
              <a:ext uri="{FF2B5EF4-FFF2-40B4-BE49-F238E27FC236}">
                <a16:creationId xmlns:a16="http://schemas.microsoft.com/office/drawing/2014/main" id="{D878A73F-56E9-3945-5AFB-EF5FD95A3770}"/>
              </a:ext>
            </a:extLst>
          </p:cNvPr>
          <p:cNvCxnSpPr/>
          <p:nvPr/>
        </p:nvCxnSpPr>
        <p:spPr>
          <a:xfrm>
            <a:off x="8285018" y="1006764"/>
            <a:ext cx="1173018" cy="7389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C54E2C37-4E62-32DB-325E-4C37661D29F2}"/>
              </a:ext>
            </a:extLst>
          </p:cNvPr>
          <p:cNvCxnSpPr>
            <a:cxnSpLocks/>
          </p:cNvCxnSpPr>
          <p:nvPr/>
        </p:nvCxnSpPr>
        <p:spPr>
          <a:xfrm flipV="1">
            <a:off x="8026400" y="2193483"/>
            <a:ext cx="1431636" cy="46166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2E00350-2733-C606-71BF-3E49A545AC25}"/>
              </a:ext>
            </a:extLst>
          </p:cNvPr>
          <p:cNvCxnSpPr>
            <a:cxnSpLocks/>
          </p:cNvCxnSpPr>
          <p:nvPr/>
        </p:nvCxnSpPr>
        <p:spPr>
          <a:xfrm flipH="1" flipV="1">
            <a:off x="9712228" y="1874982"/>
            <a:ext cx="808763" cy="25554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8646818"/>
      </p:ext>
    </p:extLst>
  </p:cSld>
  <p:clrMapOvr>
    <a:masterClrMapping/>
  </p:clrMapOvr>
</p:sld>
</file>

<file path=ppt/slides/slide4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B47D7-3E76-BAFA-D374-4F35222E755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184D7D6-0DA5-C507-1639-F96A047D41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970353478"/>
      </p:ext>
    </p:extLst>
  </p:cSld>
  <p:clrMapOvr>
    <a:masterClrMapping/>
  </p:clrMapOvr>
</p:sld>
</file>

<file path=ppt/slides/slide4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B6AA9-EEA4-D83F-603B-CA1976AABD3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C130D24-350F-9725-D6C0-8D8FB2489AF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0F9E374C-9261-B573-0F38-8229EBE6C9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183C9DCD-9DBC-F68E-1B92-0BED5EF4F607}"/>
              </a:ext>
            </a:extLst>
          </p:cNvPr>
          <p:cNvSpPr txBox="1"/>
          <p:nvPr/>
        </p:nvSpPr>
        <p:spPr>
          <a:xfrm>
            <a:off x="1477190" y="305191"/>
            <a:ext cx="1029026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FIREFIGHTERS P.112</a:t>
            </a:r>
          </a:p>
        </p:txBody>
      </p:sp>
    </p:spTree>
    <p:extLst>
      <p:ext uri="{BB962C8B-B14F-4D97-AF65-F5344CB8AC3E}">
        <p14:creationId xmlns:p14="http://schemas.microsoft.com/office/powerpoint/2010/main" val="298574258"/>
      </p:ext>
    </p:extLst>
  </p:cSld>
  <p:clrMapOvr>
    <a:masterClrMapping/>
  </p:clrMapOvr>
</p:sld>
</file>

<file path=ppt/slides/slide4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07BFE-AE27-A0B6-3B48-B5EBDDC5A62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39B9351-6E25-889F-2B3E-BF2D276FC065}"/>
              </a:ext>
            </a:extLst>
          </p:cNvPr>
          <p:cNvSpPr txBox="1"/>
          <p:nvPr/>
        </p:nvSpPr>
        <p:spPr>
          <a:xfrm>
            <a:off x="266307" y="141402"/>
            <a:ext cx="6390427" cy="5447645"/>
          </a:xfrm>
          <a:prstGeom prst="rect">
            <a:avLst/>
          </a:prstGeom>
          <a:noFill/>
        </p:spPr>
        <p:txBody>
          <a:bodyPr wrap="square">
            <a:spAutoFit/>
          </a:bodyPr>
          <a:lstStyle/>
          <a:p>
            <a:pPr algn="ctr"/>
            <a:r>
              <a:rPr lang="en-US" sz="3600" dirty="0">
                <a:solidFill>
                  <a:srgbClr val="000000"/>
                </a:solidFill>
                <a:latin typeface="Arial" panose="020B0604020202020204" pitchFamily="34" charset="0"/>
                <a:cs typeface="Arial" panose="020B0604020202020204" pitchFamily="34" charset="0"/>
              </a:rPr>
              <a:t>FIND IT IN THE BODY: FIREFIGHTERS</a:t>
            </a:r>
          </a:p>
          <a:p>
            <a:r>
              <a:rPr lang="en-US" sz="3600" dirty="0">
                <a:solidFill>
                  <a:srgbClr val="000000"/>
                </a:solidFill>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It's common for firefighter parts to manifest in different parts of the body. The firefighter parts might manifest as physical cravings or impulses. A firefighter part may seek comfort in food when activated. Paying attention to the body is a way to get in touch with parts. Use a firefighter part that you have felt this week (procrastinating, shutting down, road raging, etc.) and map where you feel it in your body on the picture.</a:t>
            </a:r>
            <a:endParaRPr lang="en-CA"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D8119F5-E82A-A9F6-0A1C-363CCC3F92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970595077"/>
      </p:ext>
    </p:extLst>
  </p:cSld>
  <p:clrMapOvr>
    <a:masterClrMapping/>
  </p:clrMapOvr>
</p:sld>
</file>

<file path=ppt/slides/slide4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E8617-DA73-D7AB-9A36-5E293FC2694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53E7259-02A5-18DF-6114-85BA62AA6F1E}"/>
              </a:ext>
            </a:extLst>
          </p:cNvPr>
          <p:cNvSpPr txBox="1"/>
          <p:nvPr/>
        </p:nvSpPr>
        <p:spPr>
          <a:xfrm>
            <a:off x="102741" y="136478"/>
            <a:ext cx="12192000" cy="1077218"/>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SECTION 5 BEFRIENDING A FIREFIGHTER p118</a:t>
            </a:r>
          </a:p>
          <a:p>
            <a:endParaRPr lang="en-US" sz="36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6751589"/>
      </p:ext>
    </p:extLst>
  </p:cSld>
  <p:clrMapOvr>
    <a:masterClrMapping/>
  </p:clrMapOvr>
</p:sld>
</file>

<file path=ppt/slides/slide4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15DE2B-97BB-F98B-A5C4-DE371A137774}"/>
              </a:ext>
            </a:extLst>
          </p:cNvPr>
          <p:cNvSpPr txBox="1"/>
          <p:nvPr/>
        </p:nvSpPr>
        <p:spPr>
          <a:xfrm>
            <a:off x="0" y="0"/>
            <a:ext cx="12120081" cy="6401753"/>
          </a:xfrm>
          <a:prstGeom prst="rect">
            <a:avLst/>
          </a:prstGeom>
          <a:noFill/>
        </p:spPr>
        <p:txBody>
          <a:bodyPr wrap="square">
            <a:spAutoFit/>
          </a:bodyPr>
          <a:lstStyle/>
          <a:p>
            <a:r>
              <a:rPr lang="en-US" sz="3600" dirty="0">
                <a:solidFill>
                  <a:srgbClr val="000000"/>
                </a:solidFill>
              </a:rPr>
              <a:t>                                BEFRIENDING A FIREFIGHTER</a:t>
            </a:r>
          </a:p>
          <a:p>
            <a:r>
              <a:rPr lang="en-US" sz="2200" dirty="0">
                <a:solidFill>
                  <a:srgbClr val="FFC000"/>
                </a:solidFill>
                <a:latin typeface="Arial" panose="020B0604020202020204" pitchFamily="34" charset="0"/>
                <a:cs typeface="Arial" panose="020B0604020202020204" pitchFamily="34" charset="0"/>
              </a:rPr>
              <a:t>Befriending your parts is a foundational skill of IFS. </a:t>
            </a:r>
            <a:r>
              <a:rPr lang="en-US" sz="2200" dirty="0">
                <a:latin typeface="Arial" panose="020B0604020202020204" pitchFamily="34" charset="0"/>
                <a:cs typeface="Arial" panose="020B0604020202020204" pitchFamily="34" charset="0"/>
              </a:rPr>
              <a:t>Just like you practiced with other parts, </a:t>
            </a:r>
            <a:r>
              <a:rPr lang="en-US" sz="2200" dirty="0">
                <a:solidFill>
                  <a:srgbClr val="FFC000"/>
                </a:solidFill>
                <a:latin typeface="Arial" panose="020B0604020202020204" pitchFamily="34" charset="0"/>
                <a:cs typeface="Arial" panose="020B0604020202020204" pitchFamily="34" charset="0"/>
              </a:rPr>
              <a:t>this exercise offers you a way to befriend the firefighters you’ve identified.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Recall a recent situation when one of your firefighters was activated. </a:t>
            </a:r>
          </a:p>
          <a:p>
            <a:r>
              <a:rPr lang="en-US" sz="2200" dirty="0">
                <a:latin typeface="Arial" panose="020B0604020202020204" pitchFamily="34" charset="0"/>
                <a:cs typeface="Arial" panose="020B0604020202020204" pitchFamily="34" charset="0"/>
              </a:rPr>
              <a:t>Find, focus, and flesh out a firefighter part you'd like to befriend. </a:t>
            </a:r>
          </a:p>
          <a:p>
            <a:r>
              <a:rPr lang="en-US" sz="2200" dirty="0">
                <a:latin typeface="Arial" panose="020B0604020202020204" pitchFamily="34" charset="0"/>
                <a:cs typeface="Arial" panose="020B0604020202020204" pitchFamily="34" charset="0"/>
              </a:rPr>
              <a:t>Notice where it shows up in or around your body. </a:t>
            </a:r>
          </a:p>
          <a:p>
            <a:r>
              <a:rPr lang="en-US" sz="2200" dirty="0">
                <a:latin typeface="Arial" panose="020B0604020202020204" pitchFamily="34" charset="0"/>
                <a:cs typeface="Arial" panose="020B0604020202020204" pitchFamily="34" charset="0"/>
              </a:rPr>
              <a:t>Notice any thoughts, feelings, sensations, or images.</a:t>
            </a:r>
          </a:p>
          <a:p>
            <a:r>
              <a:rPr lang="en-US" sz="2200" dirty="0">
                <a:latin typeface="Arial" panose="020B0604020202020204" pitchFamily="34" charset="0"/>
                <a:cs typeface="Arial" panose="020B0604020202020204" pitchFamily="34" charset="0"/>
              </a:rPr>
              <a:t>How do you feel towards the part? </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Befriending a firefighter </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Check for self energy: </a:t>
            </a:r>
          </a:p>
          <a:p>
            <a:r>
              <a:rPr lang="en-US" sz="2200" dirty="0">
                <a:latin typeface="Arial" panose="020B0604020202020204" pitchFamily="34" charset="0"/>
                <a:cs typeface="Arial" panose="020B0604020202020204" pitchFamily="34" charset="0"/>
              </a:rPr>
              <a:t>Do you notice the qualities of self or similar feelings? </a:t>
            </a:r>
          </a:p>
          <a:p>
            <a:r>
              <a:rPr lang="en-US" sz="2200" dirty="0">
                <a:latin typeface="Arial" panose="020B0604020202020204" pitchFamily="34" charset="0"/>
                <a:cs typeface="Arial" panose="020B0604020202020204" pitchFamily="34" charset="0"/>
              </a:rPr>
              <a:t>If yes, you are ready to befriend. </a:t>
            </a:r>
          </a:p>
          <a:p>
            <a:r>
              <a:rPr lang="en-US" sz="2200" dirty="0">
                <a:latin typeface="Arial" panose="020B0604020202020204" pitchFamily="34" charset="0"/>
                <a:cs typeface="Arial" panose="020B0604020202020204" pitchFamily="34" charset="0"/>
              </a:rPr>
              <a:t>If no, it's likely a part is interfering. Asked the part if it's willing to relax or step back while you work on the target part. </a:t>
            </a:r>
          </a:p>
          <a:p>
            <a:r>
              <a:rPr lang="en-US" sz="2200" dirty="0">
                <a:latin typeface="Arial" panose="020B0604020202020204" pitchFamily="34" charset="0"/>
                <a:cs typeface="Arial" panose="020B0604020202020204" pitchFamily="34" charset="0"/>
              </a:rPr>
              <a:t>If the part is willing to step back, return to the "feel towards" question.</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6509992"/>
      </p:ext>
    </p:extLst>
  </p:cSld>
  <p:clrMapOvr>
    <a:masterClrMapping/>
  </p:clrMapOvr>
</p:sld>
</file>

<file path=ppt/slides/slide4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0A4D5B-2AEB-13CC-6820-365F1AAFF483}"/>
              </a:ext>
            </a:extLst>
          </p:cNvPr>
          <p:cNvSpPr txBox="1"/>
          <p:nvPr/>
        </p:nvSpPr>
        <p:spPr>
          <a:xfrm>
            <a:off x="0" y="0"/>
            <a:ext cx="12192000" cy="6186309"/>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If it is not willing to step back, ask it why not. You can return to this exercise when your parts feel ready.</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Befriend. </a:t>
            </a:r>
          </a:p>
          <a:p>
            <a:r>
              <a:rPr lang="en-US" sz="2200" dirty="0">
                <a:latin typeface="Arial" panose="020B0604020202020204" pitchFamily="34" charset="0"/>
                <a:cs typeface="Arial" panose="020B0604020202020204" pitchFamily="34" charset="0"/>
              </a:rPr>
              <a:t>Spend time befriending the firefighter part. </a:t>
            </a:r>
          </a:p>
          <a:p>
            <a:r>
              <a:rPr lang="en-US" sz="2200" dirty="0">
                <a:latin typeface="Arial" panose="020B0604020202020204" pitchFamily="34" charset="0"/>
                <a:cs typeface="Arial" panose="020B0604020202020204" pitchFamily="34" charset="0"/>
              </a:rPr>
              <a:t>Create a self-to-part connection by extending compassion, kindness, and comforting words to the part.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As the part feels comfortable with you, it will begin to tell you about itself. Write down anything it wants to tell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does the part want or need from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role does this part play for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Find out what the part is afraid would happen if it didn't do this role.</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Thank the part for being open with you, make a plan to check back in with the part at a later date.</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0607965"/>
      </p:ext>
    </p:extLst>
  </p:cSld>
  <p:clrMapOvr>
    <a:masterClrMapping/>
  </p:clrMapOvr>
</p:sld>
</file>

<file path=ppt/slides/slide4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81AAF-B38A-535C-AEB8-DE643B4DFFA2}"/>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42DE0D41-18A7-BCDB-27BC-77B84BF6E7A7}"/>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E3ECC867-BF18-5C45-C4F5-9CE9C6A375AF}"/>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3F418F8C-AC70-E382-D622-8258ED10B1CE}"/>
              </a:ext>
            </a:extLst>
          </p:cNvPr>
          <p:cNvSpPr txBox="1"/>
          <p:nvPr/>
        </p:nvSpPr>
        <p:spPr>
          <a:xfrm>
            <a:off x="2340428" y="448623"/>
            <a:ext cx="10058399" cy="646331"/>
          </a:xfrm>
          <a:prstGeom prst="rect">
            <a:avLst/>
          </a:prstGeom>
          <a:noFill/>
        </p:spPr>
        <p:txBody>
          <a:bodyPr wrap="square">
            <a:spAutoFit/>
          </a:bodyPr>
          <a:lstStyle/>
          <a:p>
            <a:r>
              <a:rPr lang="en-US" sz="3600" dirty="0">
                <a:solidFill>
                  <a:srgbClr val="000000"/>
                </a:solidFill>
              </a:rPr>
              <a:t> BEFRIENDING A FIREFIGHTER P118</a:t>
            </a:r>
            <a:endParaRPr lang="en-CA" sz="3600" dirty="0"/>
          </a:p>
        </p:txBody>
      </p:sp>
    </p:spTree>
    <p:extLst>
      <p:ext uri="{BB962C8B-B14F-4D97-AF65-F5344CB8AC3E}">
        <p14:creationId xmlns:p14="http://schemas.microsoft.com/office/powerpoint/2010/main" val="4226723711"/>
      </p:ext>
    </p:extLst>
  </p:cSld>
  <p:clrMapOvr>
    <a:masterClrMapping/>
  </p:clrMapOvr>
</p:sld>
</file>

<file path=ppt/slides/slide4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01DD24-13D2-1ECA-A464-A52259F1BC7F}"/>
              </a:ext>
            </a:extLst>
          </p:cNvPr>
          <p:cNvSpPr txBox="1"/>
          <p:nvPr/>
        </p:nvSpPr>
        <p:spPr>
          <a:xfrm>
            <a:off x="0" y="12680"/>
            <a:ext cx="12094029" cy="6555641"/>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Recall a recent situation when one of your firefighters was activated. </a:t>
            </a:r>
          </a:p>
          <a:p>
            <a:endParaRPr lang="en-US" sz="2000" dirty="0">
              <a:solidFill>
                <a:schemeClr val="bg1"/>
              </a:solidFill>
              <a:latin typeface="Arial" panose="020B0604020202020204" pitchFamily="34" charset="0"/>
              <a:cs typeface="Arial" panose="020B0604020202020204" pitchFamily="34" charset="0"/>
            </a:endParaRP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My wife and I were driving for 6 hours, at one point I started to in my mind silently criticize her driving and thinking how much better I’d be driving.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focus, and flesh out a firefighter part you'd like to befriend. </a:t>
            </a:r>
          </a:p>
          <a:p>
            <a:r>
              <a:rPr lang="en-US" sz="2000" dirty="0">
                <a:latin typeface="Arial" panose="020B0604020202020204" pitchFamily="34" charset="0"/>
                <a:cs typeface="Arial" panose="020B0604020202020204" pitchFamily="34" charset="0"/>
              </a:rPr>
              <a:t>Notice where it shows up in or around your body. </a:t>
            </a:r>
          </a:p>
          <a:p>
            <a:r>
              <a:rPr lang="en-US" sz="2000" dirty="0">
                <a:latin typeface="Arial" panose="020B0604020202020204" pitchFamily="34" charset="0"/>
                <a:cs typeface="Arial" panose="020B0604020202020204" pitchFamily="34" charset="0"/>
              </a:rPr>
              <a:t>Notice any thoughts, feelings, sensations, or images.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How do you feel towards the part? </a:t>
            </a:r>
          </a:p>
          <a:p>
            <a:endParaRPr lang="en-US" sz="2000" dirty="0">
              <a:solidFill>
                <a:schemeClr val="bg1"/>
              </a:solidFill>
              <a:latin typeface="Arial" panose="020B0604020202020204" pitchFamily="34" charset="0"/>
              <a:cs typeface="Arial" panose="020B0604020202020204" pitchFamily="34" charset="0"/>
            </a:endParaRP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It’s one of those parts I don’t like.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Befriending a firefighter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Check for self energy: </a:t>
            </a:r>
          </a:p>
          <a:p>
            <a:r>
              <a:rPr lang="en-US" sz="2000" dirty="0">
                <a:latin typeface="Arial" panose="020B0604020202020204" pitchFamily="34" charset="0"/>
                <a:cs typeface="Arial" panose="020B0604020202020204" pitchFamily="34" charset="0"/>
              </a:rPr>
              <a:t>Do you notice the qualities of self or similar feelings? </a:t>
            </a:r>
          </a:p>
          <a:p>
            <a:r>
              <a:rPr lang="en-US" sz="2000" dirty="0">
                <a:latin typeface="Arial" panose="020B0604020202020204" pitchFamily="34" charset="0"/>
                <a:cs typeface="Arial" panose="020B0604020202020204" pitchFamily="34" charset="0"/>
              </a:rPr>
              <a:t>If yes you are ready to befriend. </a:t>
            </a:r>
          </a:p>
          <a:p>
            <a:r>
              <a:rPr lang="en-US" sz="2000" dirty="0">
                <a:latin typeface="Arial" panose="020B0604020202020204" pitchFamily="34" charset="0"/>
                <a:cs typeface="Arial" panose="020B0604020202020204" pitchFamily="34" charset="0"/>
              </a:rPr>
              <a:t>If no, it's likely a part is interfering. Asked the part if it's willing to relax or step back while you work on the target part. </a:t>
            </a:r>
          </a:p>
          <a:p>
            <a:r>
              <a:rPr lang="en-US" sz="2000" dirty="0">
                <a:latin typeface="Arial" panose="020B0604020202020204" pitchFamily="34" charset="0"/>
                <a:cs typeface="Arial" panose="020B0604020202020204" pitchFamily="34" charset="0"/>
              </a:rPr>
              <a:t>If the part is willing to step back, return to the "feel towards" question.</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9572163"/>
      </p:ext>
    </p:extLst>
  </p:cSld>
  <p:clrMapOvr>
    <a:masterClrMapping/>
  </p:clrMapOvr>
</p:sld>
</file>

<file path=ppt/slides/slide4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F84ED3-905A-6480-FA73-11E585EB182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430724C-EA60-5E1D-7ADC-3D5DF822A385}"/>
              </a:ext>
            </a:extLst>
          </p:cNvPr>
          <p:cNvSpPr txBox="1"/>
          <p:nvPr/>
        </p:nvSpPr>
        <p:spPr>
          <a:xfrm>
            <a:off x="71919" y="0"/>
            <a:ext cx="12192000" cy="6524863"/>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If it is not willing to step back, ask it why not. You can return to this exercise when your parts feel ready.</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Befriend. </a:t>
            </a:r>
          </a:p>
          <a:p>
            <a:r>
              <a:rPr lang="en-US" sz="2200" dirty="0">
                <a:latin typeface="Arial" panose="020B0604020202020204" pitchFamily="34" charset="0"/>
                <a:cs typeface="Arial" panose="020B0604020202020204" pitchFamily="34" charset="0"/>
              </a:rPr>
              <a:t>Spend time befriending the firefighter part. </a:t>
            </a:r>
          </a:p>
          <a:p>
            <a:r>
              <a:rPr lang="en-US" sz="2200" dirty="0">
                <a:latin typeface="Arial" panose="020B0604020202020204" pitchFamily="34" charset="0"/>
                <a:cs typeface="Arial" panose="020B0604020202020204" pitchFamily="34" charset="0"/>
              </a:rPr>
              <a:t>Create a self-to-part connection by extending compassion, kindness, and comforting words to the part.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As the part feels comfortable with you, it will begin to tell you about itself. Write down anything it wants to tell you.</a:t>
            </a:r>
          </a:p>
          <a:p>
            <a:endParaRPr lang="en-US" sz="2200" dirty="0">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Nobody appreciates me, but I do. I notice how much better I am at many things than other people. I toot my own horn because nobody else will</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does the part want or need from you? </a:t>
            </a:r>
          </a:p>
          <a:p>
            <a:endParaRPr lang="en-US" sz="2200" dirty="0">
              <a:solidFill>
                <a:schemeClr val="bg1"/>
              </a:solidFill>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To be truly seen and appreciated so that I don’t have to keep doing it by comparing myself to others and criticizing them in the process. </a:t>
            </a:r>
          </a:p>
          <a:p>
            <a:endParaRPr lang="en-CA" sz="2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7788371"/>
      </p:ext>
    </p:extLst>
  </p:cSld>
  <p:clrMapOvr>
    <a:masterClrMapping/>
  </p:clrMapOvr>
</p:sld>
</file>

<file path=ppt/slides/slide4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61CD98-7F61-9F68-5F58-304CC985DAE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316597E-9CE5-C54F-E0DB-E0C62AD5B5FC}"/>
              </a:ext>
            </a:extLst>
          </p:cNvPr>
          <p:cNvSpPr txBox="1"/>
          <p:nvPr/>
        </p:nvSpPr>
        <p:spPr>
          <a:xfrm>
            <a:off x="71919" y="0"/>
            <a:ext cx="12192000" cy="3139321"/>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 What role does this part play for you? </a:t>
            </a:r>
          </a:p>
          <a:p>
            <a:endParaRPr lang="en-US" sz="2200" dirty="0">
              <a:solidFill>
                <a:schemeClr val="bg1"/>
              </a:solidFill>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It compares me positively to other people.</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Find out what the part is afraid would happen if it didn't do this role. </a:t>
            </a:r>
          </a:p>
          <a:p>
            <a:endParaRPr lang="en-US" sz="2200" dirty="0">
              <a:solidFill>
                <a:schemeClr val="bg1"/>
              </a:solidFill>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That I would be revealed to be a “loser” or “bum”</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Thank the part for being open with you, make a plan to check back in with the part at a later date</a:t>
            </a:r>
            <a:r>
              <a:rPr lang="en-US" sz="2000" dirty="0"/>
              <a:t>.</a:t>
            </a:r>
            <a:endParaRPr lang="en-CA" sz="2000" dirty="0"/>
          </a:p>
        </p:txBody>
      </p:sp>
    </p:spTree>
    <p:extLst>
      <p:ext uri="{BB962C8B-B14F-4D97-AF65-F5344CB8AC3E}">
        <p14:creationId xmlns:p14="http://schemas.microsoft.com/office/powerpoint/2010/main" val="1975691671"/>
      </p:ext>
    </p:extLst>
  </p:cSld>
  <p:clrMapOvr>
    <a:masterClrMapping/>
  </p:clrMapOvr>
</p:sld>
</file>

<file path=ppt/slides/slide4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F0240-FF5D-7253-3D43-11E568BC442F}"/>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03998D56-39AB-093E-77FA-BDC3A97632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2160E7CC-0971-AAE6-1C93-C554E1C58F40}"/>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17BE72F3-8C44-77CA-66B6-9A3DB090A2FA}"/>
              </a:ext>
            </a:extLst>
          </p:cNvPr>
          <p:cNvSpPr txBox="1"/>
          <p:nvPr/>
        </p:nvSpPr>
        <p:spPr>
          <a:xfrm>
            <a:off x="2280865" y="203191"/>
            <a:ext cx="7894466" cy="646331"/>
          </a:xfrm>
          <a:prstGeom prst="rect">
            <a:avLst/>
          </a:prstGeom>
          <a:noFill/>
        </p:spPr>
        <p:txBody>
          <a:bodyPr wrap="square">
            <a:spAutoFit/>
          </a:bodyPr>
          <a:lstStyle/>
          <a:p>
            <a:r>
              <a:rPr lang="en-US" sz="3600" dirty="0">
                <a:solidFill>
                  <a:srgbClr val="000000"/>
                </a:solidFill>
              </a:rPr>
              <a:t>BEFRIENDING A FIREFIGHTER P118</a:t>
            </a:r>
            <a:endParaRPr lang="en-CA" sz="3600" dirty="0"/>
          </a:p>
        </p:txBody>
      </p:sp>
    </p:spTree>
    <p:extLst>
      <p:ext uri="{BB962C8B-B14F-4D97-AF65-F5344CB8AC3E}">
        <p14:creationId xmlns:p14="http://schemas.microsoft.com/office/powerpoint/2010/main" val="2783269248"/>
      </p:ext>
    </p:extLst>
  </p:cSld>
  <p:clrMapOvr>
    <a:masterClrMapping/>
  </p:clrMapOvr>
</p:sld>
</file>

<file path=ppt/slides/slide4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6636E-443E-C3E4-EB5D-78411F401AA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899529B-F0B4-1D6B-44AC-9783C89FF544}"/>
              </a:ext>
            </a:extLst>
          </p:cNvPr>
          <p:cNvSpPr txBox="1"/>
          <p:nvPr/>
        </p:nvSpPr>
        <p:spPr>
          <a:xfrm>
            <a:off x="0" y="-79788"/>
            <a:ext cx="12094029" cy="778674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Kate, can you think of a recent situation when one of your firefighters was activated.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Yes, sometimes</a:t>
            </a: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I have a craving for being around chaotic, abusive energy. When this happens, I’ll text my parents.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Is there a particular firefighter</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you'd like to befriend.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yes, my </a:t>
            </a:r>
            <a:r>
              <a:rPr kumimoji="0" lang="en-US"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Wild Child</a:t>
            </a: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Can you invite her into your imagination? Stay with her for a little while. Are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you noticing anything about her?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Yes, </a:t>
            </a:r>
            <a:r>
              <a:rPr lang="en-US" sz="2400" dirty="0">
                <a:latin typeface="Arial" panose="020B0604020202020204" pitchFamily="34" charset="0"/>
                <a:cs typeface="Arial" panose="020B0604020202020204" pitchFamily="34" charset="0"/>
              </a:rPr>
              <a:t>she has no respect for Self and is doubtful about forming a connection.</a:t>
            </a: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How do you feel towards </a:t>
            </a:r>
            <a:r>
              <a:rPr lang="en-US" sz="2400" dirty="0">
                <a:solidFill>
                  <a:srgbClr val="FFFFFF"/>
                </a:solidFill>
                <a:latin typeface="Arial" panose="020B0604020202020204" pitchFamily="34" charset="0"/>
                <a:cs typeface="Arial" panose="020B0604020202020204" pitchFamily="34" charset="0"/>
              </a:rPr>
              <a:t>her</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She</a:t>
            </a: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makes me roll my eyes in annoyance.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4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Kate, spend some time accessing your Self, the divine Goddess. Take some time… Let me know when you feel a few of the 8 C’s.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(after a few moments) Ok I feel them.</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lvl="0">
              <a:defRPr/>
            </a:pPr>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Can your Self extend your wild child compassion, kindness, and comforting words?</a:t>
            </a:r>
          </a:p>
          <a:p>
            <a:pPr lvl="0">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Kate: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Yes…</a:t>
            </a: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7508727"/>
      </p:ext>
    </p:extLst>
  </p:cSld>
  <p:clrMapOvr>
    <a:masterClrMapping/>
  </p:clrMapOvr>
</p:sld>
</file>

<file path=ppt/slides/slide4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69A81-57C0-1B75-1CA1-BC51823DC25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42467E0-AE68-FFC7-E2DA-CCC04E700F78}"/>
              </a:ext>
            </a:extLst>
          </p:cNvPr>
          <p:cNvSpPr txBox="1"/>
          <p:nvPr/>
        </p:nvSpPr>
        <p:spPr>
          <a:xfrm>
            <a:off x="92467" y="96366"/>
            <a:ext cx="12192000" cy="65248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CA" sz="2200" dirty="0">
                <a:solidFill>
                  <a:schemeClr val="bg1"/>
                </a:solidFill>
                <a:latin typeface="Arial" panose="020B0604020202020204" pitchFamily="34" charset="0"/>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As a part such as your wild child starts to feel more comfortable with your Self, it </a:t>
            </a:r>
            <a:r>
              <a:rPr lang="en-US" sz="2200" dirty="0">
                <a:solidFill>
                  <a:srgbClr val="FFFFFF"/>
                </a:solidFill>
                <a:latin typeface="Arial" panose="020B0604020202020204" pitchFamily="34" charset="0"/>
                <a:cs typeface="Arial" panose="020B0604020202020204" pitchFamily="34" charset="0"/>
              </a:rPr>
              <a:t>may</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begin to tell you more about itself.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200" dirty="0">
                <a:solidFill>
                  <a:schemeClr val="bg1"/>
                </a:solidFill>
                <a:latin typeface="Arial" panose="020B0604020202020204" pitchFamily="34" charset="0"/>
                <a:cs typeface="Arial" panose="020B0604020202020204" pitchFamily="34" charset="0"/>
              </a:rPr>
              <a:t>Kate: </a:t>
            </a:r>
            <a:r>
              <a:rPr lang="en-US" sz="2200" dirty="0">
                <a:latin typeface="Arial" panose="020B0604020202020204" pitchFamily="34" charset="0"/>
                <a:cs typeface="Arial" panose="020B0604020202020204" pitchFamily="34" charset="0"/>
              </a:rPr>
              <a:t>She first surfaced when I was a teenager.</a:t>
            </a:r>
            <a:r>
              <a:rPr lang="en-CA" sz="2200" dirty="0">
                <a:latin typeface="Arial" panose="020B0604020202020204" pitchFamily="34" charset="0"/>
                <a:cs typeface="Arial" panose="020B0604020202020204" pitchFamily="34" charset="0"/>
              </a:rPr>
              <a:t> She </a:t>
            </a:r>
            <a:r>
              <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likes the highs and lows of being around toxic people. </a:t>
            </a:r>
            <a:r>
              <a:rPr lang="en-CA" sz="2200" dirty="0">
                <a:latin typeface="Arial" panose="020B0604020202020204" pitchFamily="34" charset="0"/>
                <a:cs typeface="Arial" panose="020B0604020202020204" pitchFamily="34" charset="0"/>
              </a:rPr>
              <a:t>She also</a:t>
            </a:r>
            <a:r>
              <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likes angst and pain in relationships</a:t>
            </a:r>
            <a:r>
              <a:rPr lang="en-CA" sz="2200" dirty="0">
                <a:latin typeface="Arial" panose="020B0604020202020204" pitchFamily="34" charset="0"/>
                <a:cs typeface="Arial" panose="020B0604020202020204" pitchFamily="34" charset="0"/>
              </a:rPr>
              <a:t>. She </a:t>
            </a:r>
            <a:r>
              <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expressed herself through tattoos and piercings, and likes an alcohol buzz, muscle cars, pickup trucks, and country music.</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Can you ask her </a:t>
            </a:r>
            <a:r>
              <a:rPr lang="en-US" sz="2200" dirty="0">
                <a:solidFill>
                  <a:srgbClr val="FFFFFF"/>
                </a:solidFill>
                <a:latin typeface="Arial" panose="020B0604020202020204" pitchFamily="34" charset="0"/>
                <a:cs typeface="Arial" panose="020B0604020202020204" pitchFamily="34" charset="0"/>
              </a:rPr>
              <a:t>w</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hat she wants or needs from you?</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200" dirty="0">
                <a:solidFill>
                  <a:schemeClr val="bg1"/>
                </a:solidFill>
                <a:latin typeface="Arial" panose="020B0604020202020204" pitchFamily="34" charset="0"/>
                <a:cs typeface="Arial" panose="020B0604020202020204" pitchFamily="34" charset="0"/>
              </a:rPr>
              <a:t>Kate: </a:t>
            </a:r>
            <a:r>
              <a:rPr lang="en-CA" sz="2200" dirty="0">
                <a:latin typeface="Arial" panose="020B0604020202020204" pitchFamily="34" charset="0"/>
                <a:cs typeface="Arial" panose="020B0604020202020204" pitchFamily="34" charset="0"/>
              </a:rPr>
              <a:t>She </a:t>
            </a:r>
            <a:r>
              <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wants me to relax a bit, let loose more often.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What role does the wild child play </a:t>
            </a:r>
            <a:r>
              <a:rPr lang="en-US" sz="2200" dirty="0">
                <a:solidFill>
                  <a:srgbClr val="FFFFFF"/>
                </a:solidFill>
                <a:latin typeface="Arial" panose="020B0604020202020204" pitchFamily="34" charset="0"/>
                <a:cs typeface="Arial" panose="020B0604020202020204" pitchFamily="34" charset="0"/>
              </a:rPr>
              <a:t>in your life</a:t>
            </a:r>
            <a:r>
              <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200" dirty="0">
                <a:solidFill>
                  <a:schemeClr val="bg1"/>
                </a:solidFill>
                <a:latin typeface="Arial" panose="020B0604020202020204" pitchFamily="34" charset="0"/>
                <a:cs typeface="Arial" panose="020B0604020202020204" pitchFamily="34" charset="0"/>
              </a:rPr>
              <a:t>Kate: </a:t>
            </a:r>
            <a:r>
              <a:rPr lang="en-CA" sz="2200" dirty="0">
                <a:latin typeface="Arial" panose="020B0604020202020204" pitchFamily="34" charset="0"/>
                <a:cs typeface="Arial" panose="020B0604020202020204" pitchFamily="34" charset="0"/>
              </a:rPr>
              <a:t>She distracts me from pain felt by my exiles by doing exciting and adventurous things or seeking out NEW sources of pain.</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200" dirty="0">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Can you ask her what she</a:t>
            </a:r>
            <a:r>
              <a:rPr kumimoji="0" lang="en-US"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is afraid would happen if it didn’t distract you from your exile’s pain</a:t>
            </a:r>
            <a:r>
              <a:rPr lang="en-US" sz="2200" dirty="0">
                <a:solidFill>
                  <a:srgbClr val="FFFFFF"/>
                </a:solidFill>
                <a:latin typeface="Arial" panose="020B0604020202020204" pitchFamily="34" charset="0"/>
                <a:cs typeface="Arial" panose="020B0604020202020204" pitchFamily="34" charset="0"/>
              </a:rPr>
              <a:t>?</a:t>
            </a:r>
            <a:endParaRPr kumimoji="0" lang="en-US" sz="22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Kate: </a:t>
            </a:r>
            <a:r>
              <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She</a:t>
            </a:r>
            <a:r>
              <a:rPr lang="en-CA" sz="2200" dirty="0">
                <a:latin typeface="Arial" panose="020B0604020202020204" pitchFamily="34" charset="0"/>
                <a:cs typeface="Arial" panose="020B0604020202020204" pitchFamily="34" charset="0"/>
              </a:rPr>
              <a:t> is worried the exiles will overwhelm me with their pain, she’s especially afraid of the Feral Teen.</a:t>
            </a:r>
            <a:endPar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Stu: </a:t>
            </a:r>
            <a:r>
              <a:rPr lang="en-US" sz="2200" dirty="0">
                <a:latin typeface="Arial" panose="020B0604020202020204" pitchFamily="34" charset="0"/>
                <a:cs typeface="Arial" panose="020B0604020202020204" pitchFamily="34" charset="0"/>
              </a:rPr>
              <a:t>Can you t</a:t>
            </a:r>
            <a:r>
              <a:rPr kumimoji="0" lang="en-US"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hank her for being open with </a:t>
            </a:r>
            <a:r>
              <a:rPr lang="en-US" sz="2200" dirty="0">
                <a:latin typeface="Arial" panose="020B0604020202020204" pitchFamily="34" charset="0"/>
                <a:cs typeface="Arial" panose="020B0604020202020204" pitchFamily="34" charset="0"/>
              </a:rPr>
              <a:t>us. Also reassure her that we’ll check</a:t>
            </a:r>
            <a:r>
              <a:rPr kumimoji="0" lang="en-US"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back in with </a:t>
            </a:r>
            <a:r>
              <a:rPr lang="en-US" sz="2200" dirty="0">
                <a:latin typeface="Arial" panose="020B0604020202020204" pitchFamily="34" charset="0"/>
                <a:cs typeface="Arial" panose="020B0604020202020204" pitchFamily="34" charset="0"/>
              </a:rPr>
              <a:t>her</a:t>
            </a:r>
            <a:r>
              <a:rPr kumimoji="0" lang="en-US" sz="2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again regularly. One way of doing this is making sure she’s in your holes diary card.</a:t>
            </a:r>
            <a:endParaRPr kumimoji="0" lang="en-CA" sz="2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5657896"/>
      </p:ext>
    </p:extLst>
  </p:cSld>
  <p:clrMapOvr>
    <a:masterClrMapping/>
  </p:clrMapOvr>
</p:sld>
</file>

<file path=ppt/slides/slide4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DFBBE-7EEA-BED3-3FB5-AB028391035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D2E18E0-2C1C-D319-0E7E-656159ED97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852357582"/>
      </p:ext>
    </p:extLst>
  </p:cSld>
  <p:clrMapOvr>
    <a:masterClrMapping/>
  </p:clrMapOvr>
</p:sld>
</file>

<file path=ppt/slides/slide4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1D8CC-FBC5-8FBE-AFC4-5E359A35FD6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E19B964-9AD0-67BE-96AD-680F02CCF65D}"/>
              </a:ext>
            </a:extLst>
          </p:cNvPr>
          <p:cNvSpPr txBox="1"/>
          <p:nvPr/>
        </p:nvSpPr>
        <p:spPr>
          <a:xfrm>
            <a:off x="7870371" y="2645620"/>
            <a:ext cx="3494315" cy="10156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dirty="0">
                <a:ln>
                  <a:noFill/>
                </a:ln>
                <a:solidFill>
                  <a:srgbClr val="2C2C2C"/>
                </a:solidFill>
                <a:effectLst/>
                <a:uLnTx/>
                <a:uFillTx/>
                <a:latin typeface="DotumChe" panose="020B0503020000020004" pitchFamily="49" charset="-127"/>
                <a:ea typeface="DotumChe" panose="020B0503020000020004" pitchFamily="49" charset="-127"/>
                <a:cs typeface="Dreaming Outloud Script Pro" panose="03050502040304050704" pitchFamily="66" charset="0"/>
              </a:rPr>
              <a:t>NOW YOU</a:t>
            </a:r>
            <a:endParaRPr kumimoji="0" lang="en-CA" sz="6000" b="0" i="0" u="none" strike="noStrike" kern="1200" cap="none" spc="0" normalizeH="0" baseline="0" noProof="0" dirty="0">
              <a:ln>
                <a:noFill/>
              </a:ln>
              <a:solidFill>
                <a:srgbClr val="2C2C2C"/>
              </a:solidFill>
              <a:effectLst/>
              <a:uLnTx/>
              <a:uFillTx/>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1DB4A1B-6753-7936-9F8F-3442E64381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85A90468-152A-B2C4-551D-3C750800BD98}"/>
              </a:ext>
            </a:extLst>
          </p:cNvPr>
          <p:cNvSpPr txBox="1"/>
          <p:nvPr/>
        </p:nvSpPr>
        <p:spPr>
          <a:xfrm>
            <a:off x="2253955" y="525784"/>
            <a:ext cx="825014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BEFRIENDING A FIREFIGHTER P118</a:t>
            </a:r>
            <a:endParaRPr lang="en-CA"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4089002"/>
      </p:ext>
    </p:extLst>
  </p:cSld>
  <p:clrMapOvr>
    <a:masterClrMapping/>
  </p:clrMapOvr>
</p:sld>
</file>

<file path=ppt/slides/slide4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48FDB-3DCE-F677-622A-4E127316431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D306833-3619-0810-0E3D-A10F11F61719}"/>
              </a:ext>
            </a:extLst>
          </p:cNvPr>
          <p:cNvSpPr txBox="1"/>
          <p:nvPr/>
        </p:nvSpPr>
        <p:spPr>
          <a:xfrm>
            <a:off x="0" y="12680"/>
            <a:ext cx="12094029" cy="4832092"/>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Recall a recent situation when one of your firefighters was activated. </a:t>
            </a:r>
          </a:p>
          <a:p>
            <a:r>
              <a:rPr lang="en-US" sz="2200" dirty="0">
                <a:latin typeface="Arial" panose="020B0604020202020204" pitchFamily="34" charset="0"/>
                <a:cs typeface="Arial" panose="020B0604020202020204" pitchFamily="34" charset="0"/>
              </a:rPr>
              <a:t>Find, focus, and flesh out a firefighter part you'd like to befriend. </a:t>
            </a:r>
          </a:p>
          <a:p>
            <a:r>
              <a:rPr lang="en-US" sz="2200" dirty="0">
                <a:latin typeface="Arial" panose="020B0604020202020204" pitchFamily="34" charset="0"/>
                <a:cs typeface="Arial" panose="020B0604020202020204" pitchFamily="34" charset="0"/>
              </a:rPr>
              <a:t>Notice where it shows up in or around your body. </a:t>
            </a:r>
          </a:p>
          <a:p>
            <a:r>
              <a:rPr lang="en-US" sz="2200" dirty="0">
                <a:latin typeface="Arial" panose="020B0604020202020204" pitchFamily="34" charset="0"/>
                <a:cs typeface="Arial" panose="020B0604020202020204" pitchFamily="34" charset="0"/>
              </a:rPr>
              <a:t>Notice any thoughts, feelings, sensations, or images.</a:t>
            </a:r>
          </a:p>
          <a:p>
            <a:r>
              <a:rPr lang="en-US" sz="2200" dirty="0">
                <a:latin typeface="Arial" panose="020B0604020202020204" pitchFamily="34" charset="0"/>
                <a:cs typeface="Arial" panose="020B0604020202020204" pitchFamily="34" charset="0"/>
              </a:rPr>
              <a:t> How do you feel towards the part? </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Befriending a firefighter </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Check for self energy: </a:t>
            </a:r>
          </a:p>
          <a:p>
            <a:r>
              <a:rPr lang="en-US" sz="2200" dirty="0">
                <a:latin typeface="Arial" panose="020B0604020202020204" pitchFamily="34" charset="0"/>
                <a:cs typeface="Arial" panose="020B0604020202020204" pitchFamily="34" charset="0"/>
              </a:rPr>
              <a:t>Do you notice the qualities of self or similar feelings? </a:t>
            </a:r>
          </a:p>
          <a:p>
            <a:r>
              <a:rPr lang="en-US" sz="2200" dirty="0">
                <a:latin typeface="Arial" panose="020B0604020202020204" pitchFamily="34" charset="0"/>
                <a:cs typeface="Arial" panose="020B0604020202020204" pitchFamily="34" charset="0"/>
              </a:rPr>
              <a:t>If yes you are ready to befriend. </a:t>
            </a:r>
          </a:p>
          <a:p>
            <a:r>
              <a:rPr lang="en-US" sz="2200" dirty="0">
                <a:latin typeface="Arial" panose="020B0604020202020204" pitchFamily="34" charset="0"/>
                <a:cs typeface="Arial" panose="020B0604020202020204" pitchFamily="34" charset="0"/>
              </a:rPr>
              <a:t>If no, it's likely a part is interfering. Asked the part if it's willing to relax or step back while you work on the target part. </a:t>
            </a:r>
          </a:p>
          <a:p>
            <a:r>
              <a:rPr lang="en-US" sz="2200" dirty="0">
                <a:latin typeface="Arial" panose="020B0604020202020204" pitchFamily="34" charset="0"/>
                <a:cs typeface="Arial" panose="020B0604020202020204" pitchFamily="34" charset="0"/>
              </a:rPr>
              <a:t>If the part is willing to step back, return to the "feel towards" question.</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841179"/>
      </p:ext>
    </p:extLst>
  </p:cSld>
  <p:clrMapOvr>
    <a:masterClrMapping/>
  </p:clrMapOvr>
</p:sld>
</file>

<file path=ppt/slides/slide4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2740D-F03D-6C66-ACD9-A3A8E7ECD73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C171C74-95DB-C10E-D69F-FC1076CEFC4A}"/>
              </a:ext>
            </a:extLst>
          </p:cNvPr>
          <p:cNvSpPr txBox="1"/>
          <p:nvPr/>
        </p:nvSpPr>
        <p:spPr>
          <a:xfrm>
            <a:off x="102741" y="96366"/>
            <a:ext cx="12192000" cy="6186309"/>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If it is not willing to step back, ask it why not. You can return to this exercise when your parts feel ready.</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Befriend. </a:t>
            </a:r>
          </a:p>
          <a:p>
            <a:r>
              <a:rPr lang="en-US" sz="2200" dirty="0">
                <a:latin typeface="Arial" panose="020B0604020202020204" pitchFamily="34" charset="0"/>
                <a:cs typeface="Arial" panose="020B0604020202020204" pitchFamily="34" charset="0"/>
              </a:rPr>
              <a:t>Spend time befriending the firefighter part. </a:t>
            </a:r>
          </a:p>
          <a:p>
            <a:r>
              <a:rPr lang="en-US" sz="2200" dirty="0">
                <a:latin typeface="Arial" panose="020B0604020202020204" pitchFamily="34" charset="0"/>
                <a:cs typeface="Arial" panose="020B0604020202020204" pitchFamily="34" charset="0"/>
              </a:rPr>
              <a:t>Create a self-to-part connection by extending compassion, kindness, and comforting words to the part.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As the part feels comfortable with you, it will begin to tell you about itself. Write down anything it wants to tell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does the part want or need from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role does this part play for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Find out what the part is afraid would happen if it didn't do this role.</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Thank the part for being open with you, make a plan to check back in with the part at a later date.</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1137626"/>
      </p:ext>
    </p:extLst>
  </p:cSld>
  <p:clrMapOvr>
    <a:masterClrMapping/>
  </p:clrMapOvr>
</p:sld>
</file>

<file path=ppt/slides/slide4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892E1-03B2-36DC-7CED-9E5FAC794F5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A06D1F1-74AA-EC72-A64E-D75E82BFD166}"/>
              </a:ext>
            </a:extLst>
          </p:cNvPr>
          <p:cNvSpPr txBox="1"/>
          <p:nvPr/>
        </p:nvSpPr>
        <p:spPr>
          <a:xfrm>
            <a:off x="-143839" y="74833"/>
            <a:ext cx="12192000" cy="1077218"/>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SECTION 6 WHAT ARE THEY PROTECTING? P. 120</a:t>
            </a:r>
          </a:p>
          <a:p>
            <a:endParaRPr lang="en-US" sz="36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1044703"/>
      </p:ext>
    </p:extLst>
  </p:cSld>
  <p:clrMapOvr>
    <a:masterClrMapping/>
  </p:clrMapOvr>
</p:sld>
</file>

<file path=ppt/slides/slide4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7408BD-00B3-F851-989E-9432D92721AA}"/>
              </a:ext>
            </a:extLst>
          </p:cNvPr>
          <p:cNvSpPr txBox="1"/>
          <p:nvPr/>
        </p:nvSpPr>
        <p:spPr>
          <a:xfrm>
            <a:off x="123290" y="-94309"/>
            <a:ext cx="12192000" cy="4339650"/>
          </a:xfrm>
          <a:prstGeom prst="rect">
            <a:avLst/>
          </a:prstGeom>
          <a:noFill/>
        </p:spPr>
        <p:txBody>
          <a:bodyPr wrap="square">
            <a:spAutoFit/>
          </a:bodyPr>
          <a:lstStyle/>
          <a:p>
            <a:r>
              <a:rPr lang="en-US" sz="3600" dirty="0">
                <a:solidFill>
                  <a:srgbClr val="000000"/>
                </a:solidFill>
              </a:rPr>
              <a:t>                           WHAT ARE THEY PROTECTING? P.120</a:t>
            </a:r>
          </a:p>
          <a:p>
            <a:r>
              <a:rPr lang="en-US" sz="2000" dirty="0"/>
              <a:t> </a:t>
            </a:r>
            <a:endParaRPr lang="en-US" sz="2000" dirty="0">
              <a:latin typeface="Arial" panose="020B0604020202020204" pitchFamily="34" charset="0"/>
              <a:cs typeface="Arial" panose="020B0604020202020204" pitchFamily="34" charset="0"/>
            </a:endParaRPr>
          </a:p>
          <a:p>
            <a:r>
              <a:rPr lang="en-US" sz="2000" dirty="0">
                <a:solidFill>
                  <a:srgbClr val="FFC000"/>
                </a:solidFill>
                <a:latin typeface="Arial" panose="020B0604020202020204" pitchFamily="34" charset="0"/>
                <a:cs typeface="Arial" panose="020B0604020202020204" pitchFamily="34" charset="0"/>
              </a:rPr>
              <a:t>Firefighters are protectors. They take on their protective roles when you're young to keep you safe. In this exercise, you will explore what your firefighter parts are protecting you from.</a:t>
            </a:r>
          </a:p>
          <a:p>
            <a:endParaRPr lang="en-CA" sz="2000" dirty="0">
              <a:solidFill>
                <a:srgbClr val="FFC000"/>
              </a:solidFill>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Use the firefighter parts you've already identified to answer what each part is protecting you from. Use the IFS practices you've been learning to go inside and connect with each part.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If another part steps in while you're working with the target part, you can ask the part to step back momentarily. In other words, be sure you're experiencing some of the 8 Cs as you get to know the protector.</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Firefighter parts                                                  what are they protecting you from?</a:t>
            </a:r>
            <a:endParaRPr lang="en-CA" sz="2000" dirty="0">
              <a:latin typeface="Arial" panose="020B0604020202020204" pitchFamily="34" charset="0"/>
              <a:cs typeface="Arial" panose="020B0604020202020204" pitchFamily="34" charset="0"/>
            </a:endParaRPr>
          </a:p>
        </p:txBody>
      </p:sp>
      <p:sp>
        <p:nvSpPr>
          <p:cNvPr id="5" name="Arrow: Down 4">
            <a:extLst>
              <a:ext uri="{FF2B5EF4-FFF2-40B4-BE49-F238E27FC236}">
                <a16:creationId xmlns:a16="http://schemas.microsoft.com/office/drawing/2014/main" id="{D8481BF5-1A54-1A2A-D197-5781FA43C503}"/>
              </a:ext>
            </a:extLst>
          </p:cNvPr>
          <p:cNvSpPr/>
          <p:nvPr/>
        </p:nvSpPr>
        <p:spPr>
          <a:xfrm>
            <a:off x="2145587" y="4307343"/>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6" name="Arrow: Down 5">
            <a:extLst>
              <a:ext uri="{FF2B5EF4-FFF2-40B4-BE49-F238E27FC236}">
                <a16:creationId xmlns:a16="http://schemas.microsoft.com/office/drawing/2014/main" id="{20240547-A805-7D71-AF5D-88B441BFD521}"/>
              </a:ext>
            </a:extLst>
          </p:cNvPr>
          <p:cNvSpPr/>
          <p:nvPr/>
        </p:nvSpPr>
        <p:spPr>
          <a:xfrm>
            <a:off x="8678238" y="4289000"/>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8" name="TextBox 7">
            <a:extLst>
              <a:ext uri="{FF2B5EF4-FFF2-40B4-BE49-F238E27FC236}">
                <a16:creationId xmlns:a16="http://schemas.microsoft.com/office/drawing/2014/main" id="{7930BA3F-4399-F92E-71DA-4837E9ED0374}"/>
              </a:ext>
            </a:extLst>
          </p:cNvPr>
          <p:cNvSpPr txBox="1"/>
          <p:nvPr/>
        </p:nvSpPr>
        <p:spPr>
          <a:xfrm>
            <a:off x="1099334" y="4983234"/>
            <a:ext cx="11291300" cy="400110"/>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  Example: overeating                                              sad feelings, remembering past wounds </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6839636"/>
      </p:ext>
    </p:extLst>
  </p:cSld>
  <p:clrMapOvr>
    <a:masterClrMapping/>
  </p:clrMapOvr>
</p:sld>
</file>

<file path=ppt/slides/slide4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2221E6-28A3-BB03-55D8-F324C01BBF3C}"/>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DD385FF6-50FF-2DCC-E8DB-7B2213ABAAEE}"/>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85D36341-A115-40BF-74D9-FA66A690C045}"/>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39531673-BB7F-FD18-0606-1E156700FB9B}"/>
              </a:ext>
            </a:extLst>
          </p:cNvPr>
          <p:cNvSpPr txBox="1"/>
          <p:nvPr/>
        </p:nvSpPr>
        <p:spPr>
          <a:xfrm>
            <a:off x="1980832" y="469171"/>
            <a:ext cx="10058399" cy="646331"/>
          </a:xfrm>
          <a:prstGeom prst="rect">
            <a:avLst/>
          </a:prstGeom>
          <a:noFill/>
        </p:spPr>
        <p:txBody>
          <a:bodyPr wrap="square">
            <a:spAutoFit/>
          </a:bodyPr>
          <a:lstStyle/>
          <a:p>
            <a:r>
              <a:rPr lang="en-US" sz="3600" dirty="0">
                <a:solidFill>
                  <a:srgbClr val="000000"/>
                </a:solidFill>
              </a:rPr>
              <a:t> WHAT ARE THEY PROTECTING? P.120</a:t>
            </a:r>
            <a:endParaRPr lang="en-CA" sz="3600" dirty="0"/>
          </a:p>
        </p:txBody>
      </p:sp>
    </p:spTree>
    <p:extLst>
      <p:ext uri="{BB962C8B-B14F-4D97-AF65-F5344CB8AC3E}">
        <p14:creationId xmlns:p14="http://schemas.microsoft.com/office/powerpoint/2010/main" val="2090455315"/>
      </p:ext>
    </p:extLst>
  </p:cSld>
  <p:clrMapOvr>
    <a:masterClrMapping/>
  </p:clrMapOvr>
</p:sld>
</file>

<file path=ppt/slides/slide4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2B79F-DE70-2FF3-1B0F-B2D7C0EFDBB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EA98570-9931-0A70-CD26-CEBF4639F4A7}"/>
              </a:ext>
            </a:extLst>
          </p:cNvPr>
          <p:cNvSpPr txBox="1"/>
          <p:nvPr/>
        </p:nvSpPr>
        <p:spPr>
          <a:xfrm>
            <a:off x="0" y="111174"/>
            <a:ext cx="12192000" cy="1569660"/>
          </a:xfrm>
          <a:prstGeom prst="rect">
            <a:avLst/>
          </a:prstGeom>
          <a:noFill/>
        </p:spPr>
        <p:txBody>
          <a:bodyPr wrap="square">
            <a:spAutoFit/>
          </a:bodyPr>
          <a:lstStyle/>
          <a:p>
            <a:r>
              <a:rPr lang="en-US" sz="3600" dirty="0">
                <a:solidFill>
                  <a:srgbClr val="000000"/>
                </a:solidFill>
              </a:rPr>
              <a:t>                                WHAT ARE THEY PROTECTING?</a:t>
            </a:r>
          </a:p>
          <a:p>
            <a:r>
              <a:rPr lang="en-US" sz="2000" dirty="0"/>
              <a:t> </a:t>
            </a:r>
          </a:p>
          <a:p>
            <a:endParaRPr lang="en-CA" sz="2000" dirty="0"/>
          </a:p>
          <a:p>
            <a:r>
              <a:rPr lang="en-US" sz="2000" dirty="0"/>
              <a:t>                        Firefighter parts                                                          what are they protecting you from?</a:t>
            </a:r>
            <a:endParaRPr lang="en-CA" sz="2000" dirty="0"/>
          </a:p>
        </p:txBody>
      </p:sp>
      <p:sp>
        <p:nvSpPr>
          <p:cNvPr id="5" name="Arrow: Down 4">
            <a:extLst>
              <a:ext uri="{FF2B5EF4-FFF2-40B4-BE49-F238E27FC236}">
                <a16:creationId xmlns:a16="http://schemas.microsoft.com/office/drawing/2014/main" id="{7DB23930-715B-A347-7C0D-A76E796BC91D}"/>
              </a:ext>
            </a:extLst>
          </p:cNvPr>
          <p:cNvSpPr/>
          <p:nvPr/>
        </p:nvSpPr>
        <p:spPr>
          <a:xfrm>
            <a:off x="2036852"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6" name="Arrow: Down 5">
            <a:extLst>
              <a:ext uri="{FF2B5EF4-FFF2-40B4-BE49-F238E27FC236}">
                <a16:creationId xmlns:a16="http://schemas.microsoft.com/office/drawing/2014/main" id="{AE0D591E-C93E-7E78-A9B8-FCF5204DAFB7}"/>
              </a:ext>
            </a:extLst>
          </p:cNvPr>
          <p:cNvSpPr/>
          <p:nvPr/>
        </p:nvSpPr>
        <p:spPr>
          <a:xfrm>
            <a:off x="7588566"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8" name="TextBox 7">
            <a:extLst>
              <a:ext uri="{FF2B5EF4-FFF2-40B4-BE49-F238E27FC236}">
                <a16:creationId xmlns:a16="http://schemas.microsoft.com/office/drawing/2014/main" id="{7A3B2CB7-3119-B73F-54E4-DDAA9BF0CB27}"/>
              </a:ext>
            </a:extLst>
          </p:cNvPr>
          <p:cNvSpPr txBox="1"/>
          <p:nvPr/>
        </p:nvSpPr>
        <p:spPr>
          <a:xfrm>
            <a:off x="1044906" y="2425091"/>
            <a:ext cx="11291300" cy="400110"/>
          </a:xfrm>
          <a:prstGeom prst="rect">
            <a:avLst/>
          </a:prstGeom>
          <a:noFill/>
        </p:spPr>
        <p:txBody>
          <a:bodyPr wrap="square">
            <a:spAutoFit/>
          </a:bodyPr>
          <a:lstStyle/>
          <a:p>
            <a:r>
              <a:rPr lang="en-US" sz="2000" dirty="0"/>
              <a:t>  dear shitty outer critic                                   feeling that I’m inadequate, not as good as others </a:t>
            </a:r>
            <a:endParaRPr lang="en-CA" sz="2000" dirty="0"/>
          </a:p>
        </p:txBody>
      </p:sp>
    </p:spTree>
    <p:extLst>
      <p:ext uri="{BB962C8B-B14F-4D97-AF65-F5344CB8AC3E}">
        <p14:creationId xmlns:p14="http://schemas.microsoft.com/office/powerpoint/2010/main" val="2505353855"/>
      </p:ext>
    </p:extLst>
  </p:cSld>
  <p:clrMapOvr>
    <a:masterClrMapping/>
  </p:clrMapOvr>
</p:sld>
</file>

<file path=ppt/slides/slide4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AC516-4E3F-7F92-2C0B-A153C42D14BE}"/>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755B9371-E7C3-DA77-60E1-818A125DB2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80F3EFFC-0AFE-FF4B-A305-8C60BD95E07E}"/>
              </a:ext>
            </a:extLst>
          </p:cNvPr>
          <p:cNvSpPr txBox="1"/>
          <p:nvPr/>
        </p:nvSpPr>
        <p:spPr>
          <a:xfrm>
            <a:off x="5960967" y="1969983"/>
            <a:ext cx="5682343" cy="3108543"/>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the next exercise asks us to reflect on what we feel the firefighters are protecting us from. What did you get from that work?</a:t>
            </a:r>
          </a:p>
          <a:p>
            <a:endParaRPr lang="en-US" sz="2800" dirty="0">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Why don’t we look at the next slide…</a:t>
            </a:r>
            <a:endParaRPr lang="en-CA"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09EFCD-5745-CC47-95CE-90DCA4FE293B}"/>
              </a:ext>
            </a:extLst>
          </p:cNvPr>
          <p:cNvSpPr txBox="1"/>
          <p:nvPr/>
        </p:nvSpPr>
        <p:spPr>
          <a:xfrm>
            <a:off x="2044557" y="203191"/>
            <a:ext cx="7832821" cy="646331"/>
          </a:xfrm>
          <a:prstGeom prst="rect">
            <a:avLst/>
          </a:prstGeom>
          <a:noFill/>
        </p:spPr>
        <p:txBody>
          <a:bodyPr wrap="square">
            <a:spAutoFit/>
          </a:bodyPr>
          <a:lstStyle/>
          <a:p>
            <a:r>
              <a:rPr lang="en-US" sz="3600" dirty="0">
                <a:solidFill>
                  <a:srgbClr val="000000"/>
                </a:solidFill>
              </a:rPr>
              <a:t> WHAT ARE THEY PROTECTING? P.120</a:t>
            </a:r>
            <a:endParaRPr lang="en-CA" sz="3600" dirty="0"/>
          </a:p>
        </p:txBody>
      </p:sp>
    </p:spTree>
    <p:extLst>
      <p:ext uri="{BB962C8B-B14F-4D97-AF65-F5344CB8AC3E}">
        <p14:creationId xmlns:p14="http://schemas.microsoft.com/office/powerpoint/2010/main" val="3200894840"/>
      </p:ext>
    </p:extLst>
  </p:cSld>
  <p:clrMapOvr>
    <a:masterClrMapping/>
  </p:clrMapOvr>
</p:sld>
</file>

<file path=ppt/slides/slide4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3D998-13F9-4F60-39B5-28BBA86AC98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59216E-98C1-E95C-A404-DBF626AE41FE}"/>
              </a:ext>
            </a:extLst>
          </p:cNvPr>
          <p:cNvSpPr txBox="1"/>
          <p:nvPr/>
        </p:nvSpPr>
        <p:spPr>
          <a:xfrm>
            <a:off x="246947" y="111174"/>
            <a:ext cx="12192000" cy="156966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WHAT ARE THEY PROTECTING? P.120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Corbel" panose="020B0503020204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Corbel" panose="020B0503020204020204"/>
                <a:ea typeface="+mn-ea"/>
                <a:cs typeface="+mn-cs"/>
              </a:rPr>
              <a:t>                        Firefighter parts                                                          what  they are protecting me from</a:t>
            </a:r>
            <a:endParaRPr kumimoji="0" lang="en-CA" sz="20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5" name="Arrow: Down 4">
            <a:extLst>
              <a:ext uri="{FF2B5EF4-FFF2-40B4-BE49-F238E27FC236}">
                <a16:creationId xmlns:a16="http://schemas.microsoft.com/office/drawing/2014/main" id="{0BDBDE84-1DC1-5B97-4B0C-464B25570B30}"/>
              </a:ext>
            </a:extLst>
          </p:cNvPr>
          <p:cNvSpPr/>
          <p:nvPr/>
        </p:nvSpPr>
        <p:spPr>
          <a:xfrm>
            <a:off x="2036852"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6" name="Arrow: Down 5">
            <a:extLst>
              <a:ext uri="{FF2B5EF4-FFF2-40B4-BE49-F238E27FC236}">
                <a16:creationId xmlns:a16="http://schemas.microsoft.com/office/drawing/2014/main" id="{77D9BA72-DA49-844D-3D4E-A227A0205BA4}"/>
              </a:ext>
            </a:extLst>
          </p:cNvPr>
          <p:cNvSpPr/>
          <p:nvPr/>
        </p:nvSpPr>
        <p:spPr>
          <a:xfrm>
            <a:off x="7588566"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3B6AC381-4010-9BA0-BDE5-484E16F8F04F}"/>
              </a:ext>
            </a:extLst>
          </p:cNvPr>
          <p:cNvSpPr txBox="1"/>
          <p:nvPr/>
        </p:nvSpPr>
        <p:spPr>
          <a:xfrm>
            <a:off x="1507243" y="1562457"/>
            <a:ext cx="10437810" cy="286232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FFFFFF"/>
              </a:solidFill>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FFFFFF"/>
              </a:solidFill>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Corbel" panose="020B0503020204020204"/>
                <a:ea typeface="+mn-ea"/>
                <a:cs typeface="+mn-cs"/>
              </a:rPr>
              <a:t>Binge Eating								sadness, depression, anxiety</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FFFFFF"/>
              </a:solidFill>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Corbel" panose="020B0503020204020204"/>
                <a:ea typeface="+mn-ea"/>
                <a:cs typeface="+mn-cs"/>
              </a:rPr>
              <a:t>Wild Child								memories of abuse, boredom</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000" dirty="0">
              <a:solidFill>
                <a:srgbClr val="FFFFFF"/>
              </a:solidFill>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Corbel" panose="020B0503020204020204"/>
                <a:ea typeface="+mn-ea"/>
                <a:cs typeface="+mn-cs"/>
              </a:rPr>
              <a:t>System Shutdown						overstimulation, anxiety, memories of </a:t>
            </a:r>
            <a:r>
              <a:rPr lang="en-US" sz="2000" dirty="0">
                <a:solidFill>
                  <a:srgbClr val="FFFFFF"/>
                </a:solidFill>
                <a:latin typeface="Corbel" panose="020B0503020204020204"/>
              </a:rPr>
              <a:t>abandonment</a:t>
            </a:r>
            <a:endParaRPr kumimoji="0" lang="en-CA" sz="20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4" name="TextBox 3">
            <a:extLst>
              <a:ext uri="{FF2B5EF4-FFF2-40B4-BE49-F238E27FC236}">
                <a16:creationId xmlns:a16="http://schemas.microsoft.com/office/drawing/2014/main" id="{720F0664-8BFB-4922-2F82-55C6AF079827}"/>
              </a:ext>
            </a:extLst>
          </p:cNvPr>
          <p:cNvSpPr txBox="1"/>
          <p:nvPr/>
        </p:nvSpPr>
        <p:spPr>
          <a:xfrm>
            <a:off x="246947" y="1202948"/>
            <a:ext cx="6221002" cy="523220"/>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Kate: </a:t>
            </a:r>
            <a:endParaRPr lang="en-CA" sz="2800" dirty="0"/>
          </a:p>
        </p:txBody>
      </p:sp>
    </p:spTree>
    <p:extLst>
      <p:ext uri="{BB962C8B-B14F-4D97-AF65-F5344CB8AC3E}">
        <p14:creationId xmlns:p14="http://schemas.microsoft.com/office/powerpoint/2010/main" val="622458633"/>
      </p:ext>
    </p:extLst>
  </p:cSld>
  <p:clrMapOvr>
    <a:masterClrMapping/>
  </p:clrMapOvr>
</p:sld>
</file>

<file path=ppt/slides/slide4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2FD82-74D0-6E6B-1E12-FC01BDEF182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86471DA-FB95-75F6-7813-053F167F1F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480879254"/>
      </p:ext>
    </p:extLst>
  </p:cSld>
  <p:clrMapOvr>
    <a:masterClrMapping/>
  </p:clrMapOvr>
</p:sld>
</file>

<file path=ppt/slides/slide4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2A527-7681-CF37-536A-D172489AB64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D5E4D90-A95F-957D-77D4-9E13A43509B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F56EC959-09E4-4D51-8D4A-237335BF17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6D8EB4B4-028C-8421-0BA8-D2EED53BA232}"/>
              </a:ext>
            </a:extLst>
          </p:cNvPr>
          <p:cNvSpPr txBox="1"/>
          <p:nvPr/>
        </p:nvSpPr>
        <p:spPr>
          <a:xfrm>
            <a:off x="2334986" y="484687"/>
            <a:ext cx="8088086" cy="646331"/>
          </a:xfrm>
          <a:prstGeom prst="rect">
            <a:avLst/>
          </a:prstGeom>
          <a:noFill/>
        </p:spPr>
        <p:txBody>
          <a:bodyPr wrap="square">
            <a:spAutoFit/>
          </a:bodyPr>
          <a:lstStyle/>
          <a:p>
            <a:r>
              <a:rPr lang="en-US" sz="3600" dirty="0">
                <a:solidFill>
                  <a:srgbClr val="000000"/>
                </a:solidFill>
              </a:rPr>
              <a:t> WHAT ARE THEY PROTECTING? P.120</a:t>
            </a:r>
            <a:endParaRPr lang="en-CA" sz="3600" dirty="0"/>
          </a:p>
        </p:txBody>
      </p:sp>
    </p:spTree>
    <p:extLst>
      <p:ext uri="{BB962C8B-B14F-4D97-AF65-F5344CB8AC3E}">
        <p14:creationId xmlns:p14="http://schemas.microsoft.com/office/powerpoint/2010/main" val="3557219525"/>
      </p:ext>
    </p:extLst>
  </p:cSld>
  <p:clrMapOvr>
    <a:masterClrMapping/>
  </p:clrMapOvr>
</p:sld>
</file>

<file path=ppt/slides/slide4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94B997-D43A-30B4-22AA-24E33577C7F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88B865A-02A4-77DD-D75C-7910164EDB5E}"/>
              </a:ext>
            </a:extLst>
          </p:cNvPr>
          <p:cNvSpPr txBox="1"/>
          <p:nvPr/>
        </p:nvSpPr>
        <p:spPr>
          <a:xfrm>
            <a:off x="0" y="111174"/>
            <a:ext cx="12192000" cy="1569660"/>
          </a:xfrm>
          <a:prstGeom prst="rect">
            <a:avLst/>
          </a:prstGeom>
          <a:noFill/>
        </p:spPr>
        <p:txBody>
          <a:bodyPr wrap="square">
            <a:spAutoFit/>
          </a:bodyPr>
          <a:lstStyle/>
          <a:p>
            <a:r>
              <a:rPr lang="en-US" sz="3600" dirty="0">
                <a:solidFill>
                  <a:srgbClr val="000000"/>
                </a:solidFill>
              </a:rPr>
              <a:t>                            WHAT ARE THEY PROTECTING?</a:t>
            </a:r>
          </a:p>
          <a:p>
            <a:r>
              <a:rPr lang="en-US" sz="2000" dirty="0"/>
              <a:t> </a:t>
            </a:r>
          </a:p>
          <a:p>
            <a:endParaRPr lang="en-CA" sz="2000" dirty="0"/>
          </a:p>
          <a:p>
            <a:r>
              <a:rPr lang="en-US" sz="2000" dirty="0"/>
              <a:t>                        Firefighter parts                                                          what are they protecting you from?</a:t>
            </a:r>
            <a:endParaRPr lang="en-CA" sz="2000" dirty="0"/>
          </a:p>
        </p:txBody>
      </p:sp>
      <p:sp>
        <p:nvSpPr>
          <p:cNvPr id="5" name="Arrow: Down 4">
            <a:extLst>
              <a:ext uri="{FF2B5EF4-FFF2-40B4-BE49-F238E27FC236}">
                <a16:creationId xmlns:a16="http://schemas.microsoft.com/office/drawing/2014/main" id="{EB117AF6-D68B-E270-08C3-448A1406D8E3}"/>
              </a:ext>
            </a:extLst>
          </p:cNvPr>
          <p:cNvSpPr/>
          <p:nvPr/>
        </p:nvSpPr>
        <p:spPr>
          <a:xfrm>
            <a:off x="2036852"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6" name="Arrow: Down 5">
            <a:extLst>
              <a:ext uri="{FF2B5EF4-FFF2-40B4-BE49-F238E27FC236}">
                <a16:creationId xmlns:a16="http://schemas.microsoft.com/office/drawing/2014/main" id="{AE3FBC04-BD6B-C0AC-9E3D-4DC8FEC688A2}"/>
              </a:ext>
            </a:extLst>
          </p:cNvPr>
          <p:cNvSpPr/>
          <p:nvPr/>
        </p:nvSpPr>
        <p:spPr>
          <a:xfrm>
            <a:off x="7588566"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8" name="TextBox 7">
            <a:extLst>
              <a:ext uri="{FF2B5EF4-FFF2-40B4-BE49-F238E27FC236}">
                <a16:creationId xmlns:a16="http://schemas.microsoft.com/office/drawing/2014/main" id="{52C1F4A6-1B4E-AFA0-C53A-35DFF0B8EB04}"/>
              </a:ext>
            </a:extLst>
          </p:cNvPr>
          <p:cNvSpPr txBox="1"/>
          <p:nvPr/>
        </p:nvSpPr>
        <p:spPr>
          <a:xfrm>
            <a:off x="1044906" y="2425091"/>
            <a:ext cx="11291300" cy="400110"/>
          </a:xfrm>
          <a:prstGeom prst="rect">
            <a:avLst/>
          </a:prstGeom>
          <a:noFill/>
        </p:spPr>
        <p:txBody>
          <a:bodyPr wrap="square">
            <a:spAutoFit/>
          </a:bodyPr>
          <a:lstStyle/>
          <a:p>
            <a:r>
              <a:rPr lang="en-US" sz="2000" dirty="0"/>
              <a:t>  Example: overeating                                              sad feelings, remembering past wounds </a:t>
            </a:r>
            <a:endParaRPr lang="en-CA" sz="2000" dirty="0"/>
          </a:p>
        </p:txBody>
      </p:sp>
    </p:spTree>
    <p:extLst>
      <p:ext uri="{BB962C8B-B14F-4D97-AF65-F5344CB8AC3E}">
        <p14:creationId xmlns:p14="http://schemas.microsoft.com/office/powerpoint/2010/main" val="3141969175"/>
      </p:ext>
    </p:extLst>
  </p:cSld>
  <p:clrMapOvr>
    <a:masterClrMapping/>
  </p:clrMapOvr>
</p:sld>
</file>

<file path=ppt/slides/slide4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DE3D86-0BBE-0C27-D383-B6385B9CF103}"/>
              </a:ext>
            </a:extLst>
          </p:cNvPr>
          <p:cNvSpPr txBox="1"/>
          <p:nvPr/>
        </p:nvSpPr>
        <p:spPr>
          <a:xfrm>
            <a:off x="-23973" y="0"/>
            <a:ext cx="12192000" cy="674030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7 COMING IN HOT P. 122</a:t>
            </a:r>
          </a:p>
          <a:p>
            <a:r>
              <a:rPr lang="en-US" sz="2000" dirty="0">
                <a:solidFill>
                  <a:srgbClr val="FFC000"/>
                </a:solidFill>
                <a:latin typeface="Arial" panose="020B0604020202020204" pitchFamily="34" charset="0"/>
                <a:cs typeface="Arial" panose="020B0604020202020204" pitchFamily="34" charset="0"/>
              </a:rPr>
              <a:t>Firefighters can disrupt our lives and relationships. These extreme actions are well intentioned but damaging, nonetheless. They signal to us that healing is still needed. </a:t>
            </a:r>
            <a:r>
              <a:rPr lang="en-US" sz="2000" dirty="0">
                <a:latin typeface="Arial" panose="020B0604020202020204" pitchFamily="34" charset="0"/>
                <a:cs typeface="Arial" panose="020B0604020202020204" pitchFamily="34" charset="0"/>
              </a:rPr>
              <a:t>Often, they are trying to capture our attention or remove us in the quickest way possible from a triggering or traumatic situation. </a:t>
            </a:r>
          </a:p>
          <a:p>
            <a:r>
              <a:rPr lang="en-US" sz="2000" dirty="0">
                <a:latin typeface="Arial" panose="020B0604020202020204" pitchFamily="34" charset="0"/>
                <a:cs typeface="Arial" panose="020B0604020202020204" pitchFamily="34" charset="0"/>
              </a:rPr>
              <a:t>What can you do when your firefighters are activated? The IFS model helps you speak for these parts, so you can help yourself and others know where the feeling or behavior is coming from. You can take time to understand the firefighters to learn when they started functioning in these roles and what they are afraid would happen if they stopped.</a:t>
            </a:r>
          </a:p>
          <a:p>
            <a:endParaRPr lang="en-CA" sz="2000" dirty="0">
              <a:latin typeface="Arial" panose="020B0604020202020204" pitchFamily="34" charset="0"/>
              <a:cs typeface="Arial" panose="020B0604020202020204" pitchFamily="34" charset="0"/>
            </a:endParaRPr>
          </a:p>
          <a:p>
            <a:r>
              <a:rPr lang="en-US" sz="2000" dirty="0">
                <a:solidFill>
                  <a:srgbClr val="FFC000"/>
                </a:solidFill>
                <a:latin typeface="Arial" panose="020B0604020202020204" pitchFamily="34" charset="0"/>
                <a:cs typeface="Arial" panose="020B0604020202020204" pitchFamily="34" charset="0"/>
              </a:rPr>
              <a:t>In this exercise, you are going to learn four steps to take when you want to de-escalate a firefighter when they are coming in hot. </a:t>
            </a:r>
            <a:r>
              <a:rPr lang="en-US" sz="2000" dirty="0">
                <a:solidFill>
                  <a:srgbClr val="FF0000"/>
                </a:solidFill>
                <a:latin typeface="Arial" panose="020B0604020202020204" pitchFamily="34" charset="0"/>
                <a:cs typeface="Arial" panose="020B0604020202020204" pitchFamily="34" charset="0"/>
              </a:rPr>
              <a:t>This is IFS’s crisis plans.</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Step 1: slow down</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Step 2: get curious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Step 3: speak for parts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Step 4: use these moments as trailheads for future exploration</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0194555"/>
      </p:ext>
    </p:extLst>
  </p:cSld>
  <p:clrMapOvr>
    <a:masterClrMapping/>
  </p:clrMapOvr>
</p:sld>
</file>

<file path=ppt/slides/slide4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379B44-B359-63D0-F08D-7CB49FF38BA8}"/>
              </a:ext>
            </a:extLst>
          </p:cNvPr>
          <p:cNvSpPr txBox="1"/>
          <p:nvPr/>
        </p:nvSpPr>
        <p:spPr>
          <a:xfrm>
            <a:off x="51371" y="258901"/>
            <a:ext cx="12192000" cy="4493538"/>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What are ways to slow down when you're feeling activated? Ex. count to 10, take 3 to 5 deep breaths, ask the part to separate from and trust you to handle the situation, get curious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ways to get curious? Ex. ask the part why it's so upset.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can you speak from Self for your part? Ex. I have a part that is really angry you misunderstood me and I'm learning that it protects a younger part that was often misunderstood.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future trailheads does the situation provide? Ex. I want to take some time to explore my explosive anger part in the next counselling session.</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Crisis plan are a good way of managing firefighters. Do you have a crisis plan for when your firefighters are activated?</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4757767"/>
      </p:ext>
    </p:extLst>
  </p:cSld>
  <p:clrMapOvr>
    <a:masterClrMapping/>
  </p:clrMapOvr>
</p:sld>
</file>

<file path=ppt/slides/slide4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61749-F223-A97F-DB0C-700CEB19A20F}"/>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3491BBEE-1209-F394-DDB6-AA8CA11A250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3BE9B0E1-48EE-AA0D-3DF9-D7963A0C14D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0E3D9BAA-9ACF-BBDA-AF31-42341CD11548}"/>
              </a:ext>
            </a:extLst>
          </p:cNvPr>
          <p:cNvSpPr txBox="1"/>
          <p:nvPr/>
        </p:nvSpPr>
        <p:spPr>
          <a:xfrm>
            <a:off x="3211285" y="492166"/>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COMING IN HOT P. 122</a:t>
            </a:r>
            <a:endParaRPr lang="en-CA" sz="3600" dirty="0"/>
          </a:p>
        </p:txBody>
      </p:sp>
    </p:spTree>
    <p:extLst>
      <p:ext uri="{BB962C8B-B14F-4D97-AF65-F5344CB8AC3E}">
        <p14:creationId xmlns:p14="http://schemas.microsoft.com/office/powerpoint/2010/main" val="2200160493"/>
      </p:ext>
    </p:extLst>
  </p:cSld>
  <p:clrMapOvr>
    <a:masterClrMapping/>
  </p:clrMapOvr>
</p:sld>
</file>

<file path=ppt/slides/slide4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26C42-FC6A-71F9-0F9D-FF06EFD8888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67A06F8-E5F1-9ABE-AA0A-554BC97E7C3B}"/>
              </a:ext>
            </a:extLst>
          </p:cNvPr>
          <p:cNvSpPr txBox="1"/>
          <p:nvPr/>
        </p:nvSpPr>
        <p:spPr>
          <a:xfrm>
            <a:off x="51371" y="258901"/>
            <a:ext cx="12192000" cy="5324535"/>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What are ways to slow down when you're feeling activated?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Notice the irritability, identify it as the shitty outer critic, realize its job is to find fault with the world which has been hurtful to me and to reject the judgement that I’m inadequate.</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are ways to get curious?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Foster self and have more access to it.</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can you speak from Self for your part?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What you are feeling makes total sense given your past. I see you and I’m here for you. I know this is hard for you to understand but we are valued and have purpose now.</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future trailheads does the situation provide?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I want to be aware of more subtle ways in which my dear shitty outer critic works hard to protect me and befriend him.</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Crisis plan are a good way of managing firefighters. Do you have a crisis plan for when your firefighters are activated?</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0214591"/>
      </p:ext>
    </p:extLst>
  </p:cSld>
  <p:clrMapOvr>
    <a:masterClrMapping/>
  </p:clrMapOvr>
</p:sld>
</file>

<file path=ppt/slides/slide4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CEC9F-038D-5EDB-F22D-35FD2E1AE1E6}"/>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710D24DA-3435-708E-F75B-CF90A12613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D43B382D-9623-B314-34C3-4428C580230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5E67FAD3-DDCA-FDAB-4A5C-971635C1824E}"/>
              </a:ext>
            </a:extLst>
          </p:cNvPr>
          <p:cNvSpPr txBox="1"/>
          <p:nvPr/>
        </p:nvSpPr>
        <p:spPr>
          <a:xfrm>
            <a:off x="2612571" y="236284"/>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COMING IN HOT P. 122</a:t>
            </a:r>
            <a:endParaRPr lang="en-CA" sz="3600" dirty="0"/>
          </a:p>
        </p:txBody>
      </p:sp>
    </p:spTree>
    <p:extLst>
      <p:ext uri="{BB962C8B-B14F-4D97-AF65-F5344CB8AC3E}">
        <p14:creationId xmlns:p14="http://schemas.microsoft.com/office/powerpoint/2010/main" val="131051397"/>
      </p:ext>
    </p:extLst>
  </p:cSld>
  <p:clrMapOvr>
    <a:masterClrMapping/>
  </p:clrMapOvr>
</p:sld>
</file>

<file path=ppt/slides/slide4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D8DE0-0A7A-5126-0A06-A73D1C25E5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B1070B0-6594-B97D-B559-BF93839B06E0}"/>
              </a:ext>
            </a:extLst>
          </p:cNvPr>
          <p:cNvSpPr txBox="1"/>
          <p:nvPr/>
        </p:nvSpPr>
        <p:spPr>
          <a:xfrm>
            <a:off x="0" y="0"/>
            <a:ext cx="12192000" cy="6494085"/>
          </a:xfrm>
          <a:prstGeom prst="rect">
            <a:avLst/>
          </a:prstGeom>
          <a:noFill/>
        </p:spPr>
        <p:txBody>
          <a:bodyPr wrap="square">
            <a:spAutoFit/>
          </a:bodyPr>
          <a:lstStyle/>
          <a:p>
            <a:r>
              <a:rPr lang="en-US" sz="2600" dirty="0">
                <a:solidFill>
                  <a:schemeClr val="bg1"/>
                </a:solidFill>
                <a:latin typeface="Arial" panose="020B0604020202020204" pitchFamily="34" charset="0"/>
                <a:cs typeface="Arial" panose="020B0604020202020204" pitchFamily="34" charset="0"/>
              </a:rPr>
              <a:t>Stu: </a:t>
            </a:r>
            <a:r>
              <a:rPr lang="en-US" sz="2600" dirty="0">
                <a:latin typeface="Arial" panose="020B0604020202020204" pitchFamily="34" charset="0"/>
                <a:cs typeface="Arial" panose="020B0604020202020204" pitchFamily="34" charset="0"/>
              </a:rPr>
              <a:t>Kate this exercise is about de-escalating firefighters when they are coming in hot. Can we do it together?</a:t>
            </a:r>
          </a:p>
          <a:p>
            <a:r>
              <a:rPr lang="en-US" sz="2600" dirty="0">
                <a:solidFill>
                  <a:schemeClr val="bg1"/>
                </a:solidFill>
                <a:latin typeface="Arial" panose="020B0604020202020204" pitchFamily="34" charset="0"/>
                <a:cs typeface="Arial" panose="020B0604020202020204" pitchFamily="34" charset="0"/>
              </a:rPr>
              <a:t>Kate: </a:t>
            </a:r>
            <a:r>
              <a:rPr lang="en-US" sz="2600" dirty="0">
                <a:latin typeface="Arial" panose="020B0604020202020204" pitchFamily="34" charset="0"/>
                <a:cs typeface="Arial" panose="020B0604020202020204" pitchFamily="34" charset="0"/>
              </a:rPr>
              <a:t>Totally.</a:t>
            </a:r>
          </a:p>
          <a:p>
            <a:r>
              <a:rPr lang="en-US" sz="2600" dirty="0">
                <a:solidFill>
                  <a:schemeClr val="bg1"/>
                </a:solidFill>
                <a:latin typeface="Arial" panose="020B0604020202020204" pitchFamily="34" charset="0"/>
                <a:cs typeface="Arial" panose="020B0604020202020204" pitchFamily="34" charset="0"/>
              </a:rPr>
              <a:t>Stu: </a:t>
            </a:r>
            <a:r>
              <a:rPr lang="en-US" sz="2600" dirty="0">
                <a:latin typeface="Arial" panose="020B0604020202020204" pitchFamily="34" charset="0"/>
                <a:cs typeface="Arial" panose="020B0604020202020204" pitchFamily="34" charset="0"/>
              </a:rPr>
              <a:t>Ok, let’s start with the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ways </a:t>
            </a:r>
            <a:r>
              <a:rPr lang="en-US" sz="2600" dirty="0">
                <a:solidFill>
                  <a:srgbClr val="FFFFFF"/>
                </a:solidFill>
                <a:latin typeface="Arial" panose="020B0604020202020204" pitchFamily="34" charset="0"/>
                <a:cs typeface="Arial" panose="020B0604020202020204" pitchFamily="34" charset="0"/>
              </a:rPr>
              <a:t>you</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slow yourself down when you're feeling activated by firefighters?</a:t>
            </a:r>
          </a:p>
          <a:p>
            <a:r>
              <a:rPr lang="en-US" sz="2600" dirty="0">
                <a:solidFill>
                  <a:schemeClr val="bg1"/>
                </a:solidFill>
                <a:latin typeface="Arial" panose="020B0604020202020204" pitchFamily="34" charset="0"/>
                <a:cs typeface="Arial" panose="020B0604020202020204" pitchFamily="34" charset="0"/>
              </a:rPr>
              <a:t>Kate: </a:t>
            </a:r>
            <a:r>
              <a:rPr lang="en-US" sz="2600" dirty="0">
                <a:solidFill>
                  <a:srgbClr val="FFFFFF"/>
                </a:solidFill>
                <a:latin typeface="Arial" panose="020B0604020202020204" pitchFamily="34" charset="0"/>
                <a:cs typeface="Arial" panose="020B0604020202020204" pitchFamily="34" charset="0"/>
              </a:rPr>
              <a:t>Through trial and error, </a:t>
            </a:r>
            <a:r>
              <a:rPr lang="en-US" sz="2600" dirty="0">
                <a:latin typeface="Arial" panose="020B0604020202020204" pitchFamily="34" charset="0"/>
                <a:cs typeface="Arial" panose="020B0604020202020204" pitchFamily="34" charset="0"/>
              </a:rPr>
              <a:t>I’ve found that the 4 things that work for me are the DBT </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REST skill, taking a walk, curiously enough drinking water, and listening to music</a:t>
            </a:r>
          </a:p>
          <a:p>
            <a:pPr>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When you’re activated have you learned to become curious about </a:t>
            </a:r>
            <a:r>
              <a:rPr lang="en-US" sz="2600" dirty="0">
                <a:solidFill>
                  <a:srgbClr val="FFFFFF"/>
                </a:solidFill>
                <a:latin typeface="Arial" panose="020B0604020202020204" pitchFamily="34" charset="0"/>
                <a:cs typeface="Arial" panose="020B0604020202020204" pitchFamily="34" charset="0"/>
              </a:rPr>
              <a:t>the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part you’re blended with? </a:t>
            </a:r>
          </a:p>
          <a:p>
            <a:pPr>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Not always but more and more so. I ask myself “</a:t>
            </a:r>
            <a:r>
              <a:rPr lang="en-CA" sz="2600" dirty="0">
                <a:latin typeface="Arial" panose="020B0604020202020204" pitchFamily="34" charset="0"/>
                <a:cs typeface="Arial" panose="020B0604020202020204" pitchFamily="34" charset="0"/>
              </a:rPr>
              <a:t>Why are you feeling triggered?” and the part “</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What are you distracting me from?”</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600" dirty="0">
                <a:solidFill>
                  <a:srgbClr val="FFFFFF"/>
                </a:solidFill>
                <a:latin typeface="Arial" panose="020B0604020202020204" pitchFamily="34" charset="0"/>
                <a:cs typeface="Arial" panose="020B0604020202020204" pitchFamily="34" charset="0"/>
              </a:rPr>
              <a:t>S</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peaking from Self for </a:t>
            </a:r>
            <a:r>
              <a:rPr lang="en-US" sz="2600" dirty="0">
                <a:solidFill>
                  <a:srgbClr val="FFFFFF"/>
                </a:solidFill>
                <a:latin typeface="Arial" panose="020B0604020202020204" pitchFamily="34" charset="0"/>
                <a:cs typeface="Arial" panose="020B0604020202020204" pitchFamily="34" charset="0"/>
              </a:rPr>
              <a:t>one of your</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parts,</a:t>
            </a:r>
            <a:r>
              <a:rPr lang="en-US" sz="2600" dirty="0">
                <a:solidFill>
                  <a:srgbClr val="FFFFFF"/>
                </a:solidFill>
                <a:latin typeface="Arial" panose="020B0604020202020204" pitchFamily="34" charset="0"/>
                <a:cs typeface="Arial" panose="020B0604020202020204" pitchFamily="34" charset="0"/>
              </a:rPr>
              <a:t> for example something along the lines of</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 have a part that is really angry you misunderstood me and I'm learning that it protects a younger part that was often misunderstood.” can be really helpful. Do you ever find yourself thinking or saying something along those lines?</a:t>
            </a:r>
          </a:p>
        </p:txBody>
      </p:sp>
    </p:spTree>
    <p:extLst>
      <p:ext uri="{BB962C8B-B14F-4D97-AF65-F5344CB8AC3E}">
        <p14:creationId xmlns:p14="http://schemas.microsoft.com/office/powerpoint/2010/main" val="3360109645"/>
      </p:ext>
    </p:extLst>
  </p:cSld>
  <p:clrMapOvr>
    <a:masterClrMapping/>
  </p:clrMapOvr>
</p:sld>
</file>

<file path=ppt/slides/slide4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19CC95-C797-B50D-2DE2-4C33D97DB85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71FAA0E-BAAA-6B04-106F-2C2A61068469}"/>
              </a:ext>
            </a:extLst>
          </p:cNvPr>
          <p:cNvSpPr txBox="1"/>
          <p:nvPr/>
        </p:nvSpPr>
        <p:spPr>
          <a:xfrm>
            <a:off x="0" y="0"/>
            <a:ext cx="12192000" cy="649408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CA" sz="2600" dirty="0">
                <a:solidFill>
                  <a:schemeClr val="bg1"/>
                </a:solidFill>
                <a:latin typeface="Arial" panose="020B0604020202020204" pitchFamily="34" charset="0"/>
                <a:cs typeface="Arial" panose="020B0604020202020204" pitchFamily="34" charset="0"/>
              </a:rPr>
              <a:t>Kate: </a:t>
            </a:r>
            <a:r>
              <a:rPr lang="en-CA" sz="2600" dirty="0">
                <a:latin typeface="Arial" panose="020B0604020202020204" pitchFamily="34" charset="0"/>
                <a:cs typeface="Arial" panose="020B0604020202020204" pitchFamily="34" charset="0"/>
              </a:rPr>
              <a:t>Yes recently when I was struggling with eating issues I found myself thinking “I have a part that is trying to use food to distract me from childhood pain that has surfaced.” and “ another p</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art of me wants to dissociate to escape the anxiety I’m experiencing.”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moments like that do you consider there may be trailheads to explore?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600" dirty="0">
                <a:solidFill>
                  <a:schemeClr val="bg1"/>
                </a:solidFill>
                <a:latin typeface="Arial" panose="020B0604020202020204" pitchFamily="34" charset="0"/>
                <a:cs typeface="Arial" panose="020B0604020202020204" pitchFamily="34" charset="0"/>
              </a:rPr>
              <a:t>Kate: </a:t>
            </a:r>
            <a:r>
              <a:rPr lang="en-US" sz="2600" dirty="0">
                <a:latin typeface="Arial" panose="020B0604020202020204" pitchFamily="34" charset="0"/>
                <a:cs typeface="Arial" panose="020B0604020202020204" pitchFamily="34" charset="0"/>
              </a:rPr>
              <a:t>Yes, </a:t>
            </a:r>
            <a:r>
              <a:rPr kumimoji="0" lang="en-US"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recently found myself exploring why I</a:t>
            </a:r>
            <a:r>
              <a:rPr lang="en-US" sz="2600" dirty="0">
                <a:latin typeface="Arial" panose="020B0604020202020204" pitchFamily="34" charset="0"/>
                <a:cs typeface="Arial" panose="020B0604020202020204" pitchFamily="34" charset="0"/>
              </a:rPr>
              <a:t> dissociate every time the microwave beeps.</a:t>
            </a:r>
            <a:endParaRPr kumimoji="0" lang="en-US"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At the beginning of the simple course, you worked on crisis plans which are temporary ways of dealing with firefighters until we learn that the true nature of crisis is that they are activated firefighters. Do you have crisis plans for when your firefighters are activated?</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600" noProof="0" dirty="0">
                <a:solidFill>
                  <a:schemeClr val="bg1"/>
                </a:solidFill>
                <a:latin typeface="Arial" panose="020B0604020202020204" pitchFamily="34" charset="0"/>
                <a:cs typeface="Arial" panose="020B0604020202020204" pitchFamily="34" charset="0"/>
              </a:rPr>
              <a:t>Kate: </a:t>
            </a:r>
            <a:r>
              <a:rPr kumimoji="0" lang="en-US"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Yes, I have several for different situations. – Self Harm Urge, Overeating Urge, etc.</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600" dirty="0">
                <a:solidFill>
                  <a:schemeClr val="bg1"/>
                </a:solidFill>
                <a:latin typeface="Arial" panose="020B0604020202020204" pitchFamily="34" charset="0"/>
                <a:cs typeface="Arial" panose="020B0604020202020204" pitchFamily="34" charset="0"/>
              </a:rPr>
              <a:t>Stu: </a:t>
            </a:r>
            <a:r>
              <a:rPr lang="en-US" sz="2600" dirty="0">
                <a:latin typeface="Arial" panose="020B0604020202020204" pitchFamily="34" charset="0"/>
                <a:cs typeface="Arial" panose="020B0604020202020204" pitchFamily="34" charset="0"/>
              </a:rPr>
              <a:t>Do you have any thoughts about the overlap between this exercise and the crisis plan. Which do you plan to use yourself?</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a:t>
            </a:r>
            <a:endParaRPr kumimoji="0" lang="en-CA"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71991650"/>
      </p:ext>
    </p:extLst>
  </p:cSld>
  <p:clrMapOvr>
    <a:masterClrMapping/>
  </p:clrMapOvr>
</p:sld>
</file>

<file path=ppt/slides/slide5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3AC5F-29DA-B79C-AC33-97FCE5D7DAA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3BF7563-EA7E-2612-CCBE-8BD49E2B00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500026018"/>
      </p:ext>
    </p:extLst>
  </p:cSld>
  <p:clrMapOvr>
    <a:masterClrMapping/>
  </p:clrMapOvr>
</p:sld>
</file>

<file path=ppt/slides/slide5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E4E97-705A-9830-BEA2-69D593E42DE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9406898-3D12-ECD2-7E18-43A41A5D9A89}"/>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C6F15FD3-DEA0-8E48-25B9-CDACDFA647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36817448-E2CA-9F71-D154-2E3E80F348C4}"/>
              </a:ext>
            </a:extLst>
          </p:cNvPr>
          <p:cNvSpPr txBox="1"/>
          <p:nvPr/>
        </p:nvSpPr>
        <p:spPr>
          <a:xfrm>
            <a:off x="3048000" y="484687"/>
            <a:ext cx="6096000" cy="646331"/>
          </a:xfrm>
          <a:prstGeom prst="rect">
            <a:avLst/>
          </a:prstGeom>
          <a:noFill/>
        </p:spPr>
        <p:txBody>
          <a:bodyPr wrap="square">
            <a:spAutoFit/>
          </a:bodyPr>
          <a:lstStyle/>
          <a:p>
            <a:r>
              <a:rPr lang="en-US" sz="1800" dirty="0">
                <a:solidFill>
                  <a:srgbClr val="000000"/>
                </a:solidFill>
                <a:latin typeface="Arial" panose="020B0604020202020204" pitchFamily="34" charset="0"/>
                <a:cs typeface="Arial" panose="020B0604020202020204" pitchFamily="34" charset="0"/>
              </a:rPr>
              <a:t> </a:t>
            </a:r>
            <a:r>
              <a:rPr lang="en-US" sz="3600" dirty="0">
                <a:solidFill>
                  <a:srgbClr val="000000"/>
                </a:solidFill>
                <a:latin typeface="Arial" panose="020B0604020202020204" pitchFamily="34" charset="0"/>
                <a:cs typeface="Arial" panose="020B0604020202020204" pitchFamily="34" charset="0"/>
              </a:rPr>
              <a:t>COMING IN HOT P. 122</a:t>
            </a:r>
            <a:endParaRPr lang="en-CA" sz="3600" dirty="0"/>
          </a:p>
        </p:txBody>
      </p:sp>
    </p:spTree>
    <p:extLst>
      <p:ext uri="{BB962C8B-B14F-4D97-AF65-F5344CB8AC3E}">
        <p14:creationId xmlns:p14="http://schemas.microsoft.com/office/powerpoint/2010/main" val="239355549"/>
      </p:ext>
    </p:extLst>
  </p:cSld>
  <p:clrMapOvr>
    <a:masterClrMapping/>
  </p:clrMapOvr>
</p:sld>
</file>

<file path=ppt/slides/slide5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D8DE0-0A7A-5126-0A06-A73D1C25E5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B1070B0-6594-B97D-B559-BF93839B06E0}"/>
              </a:ext>
            </a:extLst>
          </p:cNvPr>
          <p:cNvSpPr txBox="1"/>
          <p:nvPr/>
        </p:nvSpPr>
        <p:spPr>
          <a:xfrm>
            <a:off x="51371" y="258901"/>
            <a:ext cx="12192000" cy="4493538"/>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What are ways to slow down when you're feeling activated? Ex. count to 10, take 3 to 5 deep breaths, ask the part to separate from and trust you to handle the situation, get curious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ways to get curious? Ex. ask the part why it's so upset.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can you speak from Self for your part? Ex. I have a part that is really angry you misunderstood me and I'm learning that it protects a younger part that was often misunderstood.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future trailheads does the situation provide? Ex. I want to take some time to explore my explosive anger part in the next counselling session.</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Crisis plan are a good way of managing firefighters. Do you have a crisis plan for when your firefighters are activated?</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885366"/>
      </p:ext>
    </p:extLst>
  </p:cSld>
  <p:clrMapOvr>
    <a:masterClrMapping/>
  </p:clrMapOvr>
</p:sld>
</file>

<file path=ppt/slides/slide5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9826A8-0263-6CF7-ED7B-84CAF5AA779F}"/>
              </a:ext>
            </a:extLst>
          </p:cNvPr>
          <p:cNvSpPr txBox="1"/>
          <p:nvPr/>
        </p:nvSpPr>
        <p:spPr>
          <a:xfrm>
            <a:off x="-3425" y="0"/>
            <a:ext cx="12109807" cy="7355860"/>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8 THE FUN PARTS P. 124</a:t>
            </a:r>
          </a:p>
          <a:p>
            <a:r>
              <a:rPr lang="en-US" sz="2200" dirty="0">
                <a:solidFill>
                  <a:srgbClr val="FFC000"/>
                </a:solidFill>
                <a:latin typeface="Arial" panose="020B0604020202020204" pitchFamily="34" charset="0"/>
                <a:cs typeface="Arial" panose="020B0604020202020204" pitchFamily="34" charset="0"/>
              </a:rPr>
              <a:t>Firefighters can get a bad rap for getting us into trouble, but they're not bad. Believe it or not, when released from their extreme roles, they are the fun parts. </a:t>
            </a:r>
            <a:r>
              <a:rPr lang="en-US" sz="2200" dirty="0">
                <a:latin typeface="Arial" panose="020B0604020202020204" pitchFamily="34" charset="0"/>
                <a:cs typeface="Arial" panose="020B0604020202020204" pitchFamily="34" charset="0"/>
              </a:rPr>
              <a:t>They keep your life exciting, providing much-needed balance to your overachieving and hard-working manager parts. Without firefighters, your life would be boring, and you'd never rest. You would also be less likely to set boundaries or stand up for yourself. Firefighter energy can be helpful in situations when you need a firm "no“, the room needs a good laugh, or you need to infuse some play into a stale daily routine. </a:t>
            </a:r>
            <a:r>
              <a:rPr lang="en-US" sz="2200" dirty="0">
                <a:solidFill>
                  <a:srgbClr val="FFC000"/>
                </a:solidFill>
                <a:latin typeface="Arial" panose="020B0604020202020204" pitchFamily="34" charset="0"/>
                <a:cs typeface="Arial" panose="020B0604020202020204" pitchFamily="34" charset="0"/>
              </a:rPr>
              <a:t>In this exercise you’re going to have some fun with your firefighters.</a:t>
            </a: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List the good clean fun your firefighters provide in different areas of your life. </a:t>
            </a:r>
            <a:r>
              <a:rPr lang="en-US" sz="2200" dirty="0">
                <a:latin typeface="Arial" panose="020B0604020202020204" pitchFamily="34" charset="0"/>
                <a:cs typeface="Arial" panose="020B0604020202020204" pitchFamily="34" charset="0"/>
              </a:rPr>
              <a:t>Examples might include adding spontaneity, needed snack breaks, or enjoyable activities to look forward to after work; reminding you to play and pursue creative outlets; adding spice and excitement by trying new things, etc.</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Everyday life</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Work</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Family</a:t>
            </a:r>
          </a:p>
          <a:p>
            <a:endParaRPr lang="en-CA"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2253162"/>
      </p:ext>
    </p:extLst>
  </p:cSld>
  <p:clrMapOvr>
    <a:masterClrMapping/>
  </p:clrMapOvr>
</p:sld>
</file>

<file path=ppt/slides/slide5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2B300F-E1A2-121E-8189-F55B140BE78D}"/>
              </a:ext>
            </a:extLst>
          </p:cNvPr>
          <p:cNvSpPr txBox="1"/>
          <p:nvPr/>
        </p:nvSpPr>
        <p:spPr>
          <a:xfrm>
            <a:off x="264560" y="136657"/>
            <a:ext cx="6097712" cy="5170646"/>
          </a:xfrm>
          <a:prstGeom prst="rect">
            <a:avLst/>
          </a:prstGeom>
          <a:noFill/>
        </p:spPr>
        <p:txBody>
          <a:bodyPr wrap="square">
            <a:spAutoFit/>
          </a:bodyPr>
          <a:lstStyle/>
          <a:p>
            <a:r>
              <a:rPr lang="en-CA" sz="2200" dirty="0">
                <a:latin typeface="Arial" panose="020B0604020202020204" pitchFamily="34" charset="0"/>
                <a:cs typeface="Arial" panose="020B0604020202020204" pitchFamily="34" charset="0"/>
              </a:rPr>
              <a:t>Spirituality</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Intimate relationships</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Friendships</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Community</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Vacations</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Hobbies</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Finances</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Charity work</a:t>
            </a:r>
          </a:p>
        </p:txBody>
      </p:sp>
    </p:spTree>
    <p:extLst>
      <p:ext uri="{BB962C8B-B14F-4D97-AF65-F5344CB8AC3E}">
        <p14:creationId xmlns:p14="http://schemas.microsoft.com/office/powerpoint/2010/main" val="4054445562"/>
      </p:ext>
    </p:extLst>
  </p:cSld>
  <p:clrMapOvr>
    <a:masterClrMapping/>
  </p:clrMapOvr>
</p:sld>
</file>

<file path=ppt/slides/slide5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518A2-5CE6-4E30-C1E3-1DB9DA3C72B1}"/>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5ABD5233-C201-2ACE-443D-87518EC84B3F}"/>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30CE597E-BA79-4654-7AC6-85011A9F36F3}"/>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8529FD2B-8B91-CCB5-47A5-5D835B134151}"/>
              </a:ext>
            </a:extLst>
          </p:cNvPr>
          <p:cNvSpPr txBox="1"/>
          <p:nvPr/>
        </p:nvSpPr>
        <p:spPr>
          <a:xfrm>
            <a:off x="3167742" y="415966"/>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FUN PARTS P. 124</a:t>
            </a:r>
          </a:p>
        </p:txBody>
      </p:sp>
    </p:spTree>
    <p:extLst>
      <p:ext uri="{BB962C8B-B14F-4D97-AF65-F5344CB8AC3E}">
        <p14:creationId xmlns:p14="http://schemas.microsoft.com/office/powerpoint/2010/main" val="2130166575"/>
      </p:ext>
    </p:extLst>
  </p:cSld>
  <p:clrMapOvr>
    <a:masterClrMapping/>
  </p:clrMapOvr>
</p:sld>
</file>

<file path=ppt/slides/slide5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13D4FF-D664-5936-9A18-B44E627A368B}"/>
              </a:ext>
            </a:extLst>
          </p:cNvPr>
          <p:cNvSpPr txBox="1"/>
          <p:nvPr/>
        </p:nvSpPr>
        <p:spPr>
          <a:xfrm>
            <a:off x="10886" y="-86188"/>
            <a:ext cx="12192000" cy="7571303"/>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List the good clean fun your firefighters provide in the following areas. Examples might include adding spontaneity, needed snack breaks, or enjoyable activities to look forward to after work; reminding you to play and pursue creative outlets; adding spice and excitement by trying new things, etc.</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Everyday life </a:t>
            </a:r>
          </a:p>
          <a:p>
            <a:r>
              <a:rPr lang="en-CA" dirty="0">
                <a:solidFill>
                  <a:schemeClr val="bg1"/>
                </a:solidFill>
                <a:latin typeface="Arial" panose="020B0604020202020204" pitchFamily="34" charset="0"/>
                <a:cs typeface="Arial" panose="020B0604020202020204" pitchFamily="34" charset="0"/>
              </a:rPr>
              <a:t>Luis: </a:t>
            </a:r>
            <a:r>
              <a:rPr lang="en-CA" sz="1800" dirty="0">
                <a:latin typeface="Arial" panose="020B0604020202020204" pitchFamily="34" charset="0"/>
                <a:cs typeface="Arial" panose="020B0604020202020204" pitchFamily="34" charset="0"/>
              </a:rPr>
              <a:t>I don’t have a lot of active firefighters and my dear shitty outer critic isn’t a lot of fun.</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Work</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Family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Spirituality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Intimate relationships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Friendships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Community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Vacations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Hobbies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Finances</a:t>
            </a:r>
          </a:p>
          <a:p>
            <a:endParaRPr lang="en-CA"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1082260"/>
      </p:ext>
    </p:extLst>
  </p:cSld>
  <p:clrMapOvr>
    <a:masterClrMapping/>
  </p:clrMapOvr>
</p:sld>
</file>

<file path=ppt/slides/slide5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60928-F1FD-3481-3B8B-2E2C5266132D}"/>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A3ACBB33-75B5-49CE-65EF-62F3AB6103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98B56022-91FF-D917-8140-60F238FA78C7}"/>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BD9B7776-E243-FCD9-68E2-8D2FC3DD5720}"/>
              </a:ext>
            </a:extLst>
          </p:cNvPr>
          <p:cNvSpPr txBox="1"/>
          <p:nvPr/>
        </p:nvSpPr>
        <p:spPr>
          <a:xfrm>
            <a:off x="3011533" y="203191"/>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FUN PARTS P. 124</a:t>
            </a:r>
          </a:p>
        </p:txBody>
      </p:sp>
    </p:spTree>
    <p:extLst>
      <p:ext uri="{BB962C8B-B14F-4D97-AF65-F5344CB8AC3E}">
        <p14:creationId xmlns:p14="http://schemas.microsoft.com/office/powerpoint/2010/main" val="2702241548"/>
      </p:ext>
    </p:extLst>
  </p:cSld>
  <p:clrMapOvr>
    <a:masterClrMapping/>
  </p:clrMapOvr>
</p:sld>
</file>

<file path=ppt/slides/slide5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7A0DE-3DB3-4AA3-9F5E-9BAA666821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64436DD-E766-A9A6-131B-3D560EB661F0}"/>
              </a:ext>
            </a:extLst>
          </p:cNvPr>
          <p:cNvSpPr txBox="1"/>
          <p:nvPr/>
        </p:nvSpPr>
        <p:spPr>
          <a:xfrm>
            <a:off x="10886" y="-86188"/>
            <a:ext cx="12192000" cy="701730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exercise reminds us that when firefighters are released from their extreme roles, they are fun parts. Can we go through the list of different areas in which your firefighters might be fun and add spice to your life? </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Sure, I’ll read the area first and then how I thought my firefighters might be fun if they were unburdened.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Everyday life – </a:t>
            </a:r>
            <a:r>
              <a:rPr lang="en-CA" sz="2400" dirty="0">
                <a:solidFill>
                  <a:schemeClr val="bg1"/>
                </a:solidFill>
                <a:latin typeface="Arial" panose="020B0604020202020204" pitchFamily="34" charset="0"/>
                <a:cs typeface="Arial" panose="020B0604020202020204" pitchFamily="34" charset="0"/>
              </a:rPr>
              <a:t>They encourage</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enjoyment of fine dining and music</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Work – </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They </a:t>
            </a:r>
            <a:r>
              <a:rPr lang="en-CA" sz="2400" dirty="0">
                <a:solidFill>
                  <a:schemeClr val="bg1"/>
                </a:solidFill>
                <a:latin typeface="Arial" panose="020B0604020202020204" pitchFamily="34" charset="0"/>
                <a:cs typeface="Arial" panose="020B0604020202020204" pitchFamily="34" charset="0"/>
              </a:rPr>
              <a:t>make </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sure I take breaks to keep my focus sharp</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Family – </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They would take my kids on little adventures and give them new experiences</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Spirituality – </a:t>
            </a:r>
            <a:r>
              <a:rPr lang="en-CA" sz="2400" dirty="0">
                <a:solidFill>
                  <a:schemeClr val="bg1"/>
                </a:solidFill>
                <a:latin typeface="Arial" panose="020B0604020202020204" pitchFamily="34" charset="0"/>
                <a:cs typeface="Arial" panose="020B0604020202020204" pitchFamily="34" charset="0"/>
              </a:rPr>
              <a:t>They would give</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me a willingness to believe in that which I cannot comprehend</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Intimate relationships – </a:t>
            </a:r>
            <a:r>
              <a:rPr lang="en-CA" sz="2400" dirty="0">
                <a:solidFill>
                  <a:schemeClr val="bg1"/>
                </a:solidFill>
                <a:latin typeface="Arial" panose="020B0604020202020204" pitchFamily="34" charset="0"/>
                <a:cs typeface="Arial" panose="020B0604020202020204" pitchFamily="34" charset="0"/>
              </a:rPr>
              <a:t>They would</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prioritize dates and time away from the kids</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Friendships – </a:t>
            </a:r>
            <a:r>
              <a:rPr lang="en-CA" sz="2400" dirty="0">
                <a:solidFill>
                  <a:schemeClr val="bg1"/>
                </a:solidFill>
                <a:latin typeface="Arial" panose="020B0604020202020204" pitchFamily="34" charset="0"/>
                <a:cs typeface="Arial" panose="020B0604020202020204" pitchFamily="34" charset="0"/>
              </a:rPr>
              <a:t>They would help</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me to take risks and put myself out there so that I can meet new people</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Community</a:t>
            </a:r>
            <a:r>
              <a:rPr lang="en-CA" sz="2400" dirty="0">
                <a:solidFill>
                  <a:srgbClr val="FFFFFF"/>
                </a:solidFill>
                <a:latin typeface="Arial" panose="020B0604020202020204" pitchFamily="34" charset="0"/>
                <a:cs typeface="Arial" panose="020B0604020202020204" pitchFamily="34" charset="0"/>
              </a:rPr>
              <a:t> – </a:t>
            </a:r>
            <a:r>
              <a:rPr lang="en-CA" sz="2400" dirty="0">
                <a:solidFill>
                  <a:schemeClr val="bg1"/>
                </a:solidFill>
                <a:latin typeface="Arial" panose="020B0604020202020204" pitchFamily="34" charset="0"/>
                <a:cs typeface="Arial" panose="020B0604020202020204" pitchFamily="34" charset="0"/>
              </a:rPr>
              <a:t>They would push myself to connect with others</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Vacations – </a:t>
            </a:r>
            <a:r>
              <a:rPr lang="en-CA" sz="2400" dirty="0">
                <a:solidFill>
                  <a:schemeClr val="bg1"/>
                </a:solidFill>
                <a:latin typeface="Arial" panose="020B0604020202020204" pitchFamily="34" charset="0"/>
                <a:cs typeface="Arial" panose="020B0604020202020204" pitchFamily="34" charset="0"/>
              </a:rPr>
              <a:t>They</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love experiencing new cultures, cuisines, architecture and landscapes</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Hobbies – </a:t>
            </a:r>
            <a:r>
              <a:rPr lang="en-CA" sz="2400" dirty="0">
                <a:solidFill>
                  <a:schemeClr val="bg1"/>
                </a:solidFill>
                <a:latin typeface="Arial" panose="020B0604020202020204" pitchFamily="34" charset="0"/>
                <a:cs typeface="Arial" panose="020B0604020202020204" pitchFamily="34" charset="0"/>
              </a:rPr>
              <a:t>They</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channel my inner creativity and make me feel bold in what I create</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Finances – </a:t>
            </a:r>
            <a:r>
              <a:rPr lang="en-CA" sz="2400" dirty="0">
                <a:solidFill>
                  <a:schemeClr val="bg1"/>
                </a:solidFill>
                <a:latin typeface="Arial" panose="020B0604020202020204" pitchFamily="34" charset="0"/>
                <a:cs typeface="Arial" panose="020B0604020202020204" pitchFamily="34" charset="0"/>
              </a:rPr>
              <a:t>They make</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sure I enjoy my money instead of just hoarding it away</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Charity work – </a:t>
            </a: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n/a</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57895675"/>
      </p:ext>
    </p:extLst>
  </p:cSld>
  <p:clrMapOvr>
    <a:masterClrMapping/>
  </p:clrMapOvr>
</p:sld>
</file>

<file path=ppt/slides/slide5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EF138-3993-08BA-B0BE-D565F4E1AE5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3F39D3C-8FC3-8839-E551-2BCE41A9E1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4004323953"/>
      </p:ext>
    </p:extLst>
  </p:cSld>
  <p:clrMapOvr>
    <a:masterClrMapping/>
  </p:clrMapOvr>
</p:sld>
</file>

<file path=ppt/slides/slide5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7F4E0-4EE0-833F-AA07-CD217EA05FA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065896F-FC12-58C8-3835-9266F5F2DC2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B58D30AD-EE66-10CC-362E-4C6BEB1ABC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2A8C79CE-B2FA-63DE-DC40-73658C0890E4}"/>
              </a:ext>
            </a:extLst>
          </p:cNvPr>
          <p:cNvSpPr txBox="1"/>
          <p:nvPr/>
        </p:nvSpPr>
        <p:spPr>
          <a:xfrm>
            <a:off x="3619885"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FUN PARTS P. 124</a:t>
            </a:r>
          </a:p>
        </p:txBody>
      </p:sp>
    </p:spTree>
    <p:extLst>
      <p:ext uri="{BB962C8B-B14F-4D97-AF65-F5344CB8AC3E}">
        <p14:creationId xmlns:p14="http://schemas.microsoft.com/office/powerpoint/2010/main" val="1933331393"/>
      </p:ext>
    </p:extLst>
  </p:cSld>
  <p:clrMapOvr>
    <a:masterClrMapping/>
  </p:clrMapOvr>
</p:sld>
</file>

<file path=ppt/slides/slide5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CEFCF-59AE-5B99-D333-7C92FE3E2FA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F8C2D1A-EAF1-0DA5-3A8B-CA0F1A10F2DC}"/>
              </a:ext>
            </a:extLst>
          </p:cNvPr>
          <p:cNvSpPr txBox="1"/>
          <p:nvPr/>
        </p:nvSpPr>
        <p:spPr>
          <a:xfrm>
            <a:off x="10886" y="-86188"/>
            <a:ext cx="12192000" cy="7294305"/>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List the good clean fun your firefighters provide in the following areas. Examples might include adding spontaneity, needed snack breaks, or enjoyable activities to look forward to after work; reminding you to play and pursue creative outlets; adding spice and excitement by trying new things, etc.</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Everyday life</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Work</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Family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Spirituality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Intimate relationships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Friendships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Community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Vacations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Hobbies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Finances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Charity work</a:t>
            </a: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5118461"/>
      </p:ext>
    </p:extLst>
  </p:cSld>
  <p:clrMapOvr>
    <a:masterClrMapping/>
  </p:clrMapOvr>
</p:sld>
</file>

<file path=ppt/slides/slide5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ED50CE-D1C1-2936-71BD-B69E35A0E434}"/>
              </a:ext>
            </a:extLst>
          </p:cNvPr>
          <p:cNvSpPr txBox="1"/>
          <p:nvPr/>
        </p:nvSpPr>
        <p:spPr>
          <a:xfrm>
            <a:off x="0" y="0"/>
            <a:ext cx="12048162" cy="6617196"/>
          </a:xfrm>
          <a:prstGeom prst="rect">
            <a:avLst/>
          </a:prstGeom>
          <a:noFill/>
        </p:spPr>
        <p:txBody>
          <a:bodyPr wrap="square">
            <a:spAutoFit/>
          </a:bodyPr>
          <a:lstStyle/>
          <a:p>
            <a:r>
              <a:rPr lang="en-US" sz="2400" dirty="0">
                <a:solidFill>
                  <a:srgbClr val="000000"/>
                </a:solidFill>
                <a:latin typeface="Arial" panose="020B0604020202020204" pitchFamily="34" charset="0"/>
                <a:cs typeface="Arial" panose="020B0604020202020204" pitchFamily="34" charset="0"/>
              </a:rPr>
              <a:t>    SECTION 9 SHOWING A LITTLE APPRECIATION FOR FIREFIGHTERS P.127</a:t>
            </a:r>
          </a:p>
          <a:p>
            <a:endParaRPr lang="en-US" sz="2800" dirty="0">
              <a:solidFill>
                <a:srgbClr val="000000"/>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Firefighter parts can cause friction in relationships and with authority figures or institutions. They are the parts that might embarrass you when they act out or show off. They frustrate your managers, who work hard to keep them under control. This might leave your firefighter parts feeling shamed and unloved, which will only cause them to act out more.</a:t>
            </a:r>
          </a:p>
          <a:p>
            <a:endParaRPr lang="en-CA" sz="2200" dirty="0">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In this exercise, you will have an opportunity to show your appreciation for your firefighters.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Firefighters like all parts, need connection to your Self to be healed.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one or two firefighter parts you'd like to show appreciation to?</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have they brought more joy and fulfilment to your life?</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have they protected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positive results have you experienced from risks they've made you take?</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5197670"/>
      </p:ext>
    </p:extLst>
  </p:cSld>
  <p:clrMapOvr>
    <a:masterClrMapping/>
  </p:clrMapOvr>
</p:sld>
</file>

<file path=ppt/slides/slide5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950DD-7359-D348-8914-3EC2A0F725E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F32A73EE-8303-3DF1-D5E0-6C4768F787D1}"/>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F3E6B2F8-94E2-1C00-FF8D-B921D6008944}"/>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DE5BE07A-0C58-A0A5-7CB3-6796252D81BB}"/>
              </a:ext>
            </a:extLst>
          </p:cNvPr>
          <p:cNvSpPr txBox="1"/>
          <p:nvPr/>
        </p:nvSpPr>
        <p:spPr>
          <a:xfrm>
            <a:off x="664029" y="335608"/>
            <a:ext cx="11734798"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SHOWING A LITTLE APPRECIATION FOR FIREFIGHTERS P.127</a:t>
            </a:r>
            <a:endParaRPr lang="en-CA" sz="2800" dirty="0"/>
          </a:p>
        </p:txBody>
      </p:sp>
    </p:spTree>
    <p:extLst>
      <p:ext uri="{BB962C8B-B14F-4D97-AF65-F5344CB8AC3E}">
        <p14:creationId xmlns:p14="http://schemas.microsoft.com/office/powerpoint/2010/main" val="1397178013"/>
      </p:ext>
    </p:extLst>
  </p:cSld>
  <p:clrMapOvr>
    <a:masterClrMapping/>
  </p:clrMapOvr>
</p:sld>
</file>

<file path=ppt/slides/slide5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49D739-0131-AC40-A9FC-1A861BE9EC86}"/>
              </a:ext>
            </a:extLst>
          </p:cNvPr>
          <p:cNvSpPr txBox="1"/>
          <p:nvPr/>
        </p:nvSpPr>
        <p:spPr>
          <a:xfrm>
            <a:off x="119743" y="190810"/>
            <a:ext cx="11952514" cy="4154984"/>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are one or two firefighter parts you'd like to show appreciation to?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My dear shitty outer critic</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brought more joy and fulfilment to your life?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It always compares me favorably to others even when some of my other parts don’t like it.</a:t>
            </a:r>
          </a:p>
          <a:p>
            <a:endParaRPr lang="en-CA" sz="2400" dirty="0">
              <a:solidFill>
                <a:schemeClr val="bg1"/>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have they protected you?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From feelings of inadequacy or not being good enough</a:t>
            </a:r>
          </a:p>
          <a:p>
            <a:endParaRPr lang="en-CA" sz="2400" dirty="0">
              <a:solidFill>
                <a:schemeClr val="bg1"/>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positive results have you experienced from risks they've made you take?</a:t>
            </a:r>
          </a:p>
        </p:txBody>
      </p:sp>
    </p:spTree>
    <p:extLst>
      <p:ext uri="{BB962C8B-B14F-4D97-AF65-F5344CB8AC3E}">
        <p14:creationId xmlns:p14="http://schemas.microsoft.com/office/powerpoint/2010/main" val="4225061599"/>
      </p:ext>
    </p:extLst>
  </p:cSld>
  <p:clrMapOvr>
    <a:masterClrMapping/>
  </p:clrMapOvr>
</p:sld>
</file>

<file path=ppt/slides/slide5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9F208-57F4-18BD-EFB1-D30D33836DE0}"/>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CCC5743E-8AB9-84BE-9B16-AFD949DFE4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9562C3E0-BD87-4BA8-BD8D-23693DBB6E1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82FE2957-EE47-C128-BA1B-ADBC6C9B7998}"/>
              </a:ext>
            </a:extLst>
          </p:cNvPr>
          <p:cNvSpPr txBox="1"/>
          <p:nvPr/>
        </p:nvSpPr>
        <p:spPr>
          <a:xfrm>
            <a:off x="441789" y="345141"/>
            <a:ext cx="11216812"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SHOWING A LITTLE APPRECIATION FOR FIREFIGHTERS P.127</a:t>
            </a:r>
            <a:endParaRPr lang="en-CA" sz="2800" dirty="0"/>
          </a:p>
        </p:txBody>
      </p:sp>
    </p:spTree>
    <p:extLst>
      <p:ext uri="{BB962C8B-B14F-4D97-AF65-F5344CB8AC3E}">
        <p14:creationId xmlns:p14="http://schemas.microsoft.com/office/powerpoint/2010/main" val="3303475068"/>
      </p:ext>
    </p:extLst>
  </p:cSld>
  <p:clrMapOvr>
    <a:masterClrMapping/>
  </p:clrMapOvr>
</p:sld>
</file>

<file path=ppt/slides/slide5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08716-EADB-B946-992C-2FAA045E710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1B7E55D-55FC-8DA4-F802-08C7985DF905}"/>
              </a:ext>
            </a:extLst>
          </p:cNvPr>
          <p:cNvSpPr txBox="1"/>
          <p:nvPr/>
        </p:nvSpPr>
        <p:spPr>
          <a:xfrm>
            <a:off x="4343400" y="58846"/>
            <a:ext cx="7728856" cy="674030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Kate are there any firefighters you'd like to show appreciation to?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Yes, my Wild Child and system shutdown.</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400" dirty="0">
                <a:solidFill>
                  <a:schemeClr val="bg1"/>
                </a:solidFill>
                <a:latin typeface="Arial" panose="020B0604020202020204" pitchFamily="34" charset="0"/>
                <a:cs typeface="Arial" panose="020B0604020202020204" pitchFamily="34" charset="0"/>
              </a:rPr>
              <a:t>Stu: </a:t>
            </a:r>
            <a:r>
              <a:rPr lang="en-CA" sz="2400" dirty="0">
                <a:latin typeface="Arial" panose="020B0604020202020204" pitchFamily="34" charset="0"/>
                <a:cs typeface="Arial" panose="020B0604020202020204" pitchFamily="34" charset="0"/>
              </a:rPr>
              <a:t>Why don’t we start with your wild child.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How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has she brought more joy and fulfilment to your life?</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400" dirty="0">
                <a:solidFill>
                  <a:schemeClr val="bg1"/>
                </a:solidFill>
                <a:latin typeface="Arial" panose="020B0604020202020204" pitchFamily="34" charset="0"/>
                <a:cs typeface="Arial" panose="020B0604020202020204" pitchFamily="34" charset="0"/>
              </a:rPr>
              <a:t>Kate: </a:t>
            </a:r>
            <a:r>
              <a:rPr lang="en-CA" sz="2400" dirty="0">
                <a:latin typeface="Arial" panose="020B0604020202020204" pitchFamily="34" charset="0"/>
                <a:cs typeface="Arial" panose="020B0604020202020204" pitchFamily="34" charset="0"/>
              </a:rPr>
              <a:t>She has made me more adventurous on vacation, and those are the best memories that I have – horseback riding in the DR, gondolas in Venice, mountain climbing in Whistler</a:t>
            </a:r>
            <a:r>
              <a:rPr lang="en-CA" sz="2400" dirty="0">
                <a:solidFill>
                  <a:schemeClr val="bg1"/>
                </a:solidFill>
                <a:latin typeface="Arial" panose="020B0604020202020204" pitchFamily="34" charset="0"/>
                <a:cs typeface="Arial" panose="020B0604020202020204" pitchFamily="34" charset="0"/>
              </a:rPr>
              <a:t>.</a:t>
            </a:r>
            <a:endPar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Does she also</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protect you from something?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lang="en-CA" sz="2400" dirty="0">
                <a:latin typeface="Arial" panose="020B0604020202020204" pitchFamily="34" charset="0"/>
                <a:cs typeface="Arial" panose="020B0604020202020204" pitchFamily="34" charset="0"/>
              </a:rPr>
              <a:t>Y</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es, she protects me by distracting from the pain of the Feral Teen.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Have you seen anything positive come from risks </a:t>
            </a:r>
            <a:r>
              <a:rPr lang="en-US" sz="2400" dirty="0">
                <a:solidFill>
                  <a:srgbClr val="FFFFFF"/>
                </a:solidFill>
                <a:latin typeface="Arial" panose="020B0604020202020204" pitchFamily="34" charset="0"/>
                <a:cs typeface="Arial" panose="020B0604020202020204" pitchFamily="34" charset="0"/>
              </a:rPr>
              <a:t>she’s</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made you take?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I’ve flown to the UK to visit a friend on a whim. I was proud of my spontaneity. I’ve also been unwilling to break under the abuse of my family. I credit Wild Child with embracing my family role as the Black Sheep. </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F7938B67-3BA0-50AA-01A2-7AC7878EBE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744" y="739944"/>
            <a:ext cx="3938548" cy="4822354"/>
          </a:xfrm>
          <a:prstGeom prst="rect">
            <a:avLst/>
          </a:prstGeom>
        </p:spPr>
      </p:pic>
    </p:spTree>
    <p:extLst>
      <p:ext uri="{BB962C8B-B14F-4D97-AF65-F5344CB8AC3E}">
        <p14:creationId xmlns:p14="http://schemas.microsoft.com/office/powerpoint/2010/main" val="1519945883"/>
      </p:ext>
    </p:extLst>
  </p:cSld>
  <p:clrMapOvr>
    <a:masterClrMapping/>
  </p:clrMapOvr>
</p:sld>
</file>

<file path=ppt/slides/slide5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0E66C-8635-17A2-F2E7-77D2BF6F16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9079C76-4DE5-F789-E422-24A622071C7C}"/>
              </a:ext>
            </a:extLst>
          </p:cNvPr>
          <p:cNvSpPr txBox="1"/>
          <p:nvPr/>
        </p:nvSpPr>
        <p:spPr>
          <a:xfrm>
            <a:off x="5774076" y="149714"/>
            <a:ext cx="6072149" cy="63709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Stu: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What about your System Shutdown, </a:t>
            </a:r>
            <a:r>
              <a:rPr lang="en-US" sz="2400" dirty="0">
                <a:latin typeface="Arial" panose="020B0604020202020204" pitchFamily="34" charset="0"/>
                <a:cs typeface="Arial" panose="020B0604020202020204" pitchFamily="34" charset="0"/>
              </a:rPr>
              <a:t>h</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ow has she brought more joy and fulfilment to your life?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lang="en-CA" sz="2400" dirty="0">
                <a:latin typeface="Arial" panose="020B0604020202020204" pitchFamily="34" charset="0"/>
                <a:cs typeface="Arial" panose="020B0604020202020204" pitchFamily="34" charset="0"/>
              </a:rPr>
              <a:t>She</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has given me an appreciation for rest as a way to replenish energy reserves. I enjoy the mini breaks to read, drink tea, have a bath, etc.</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And has she also</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protected you?</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lang="en-CA" sz="2400" dirty="0">
                <a:latin typeface="Arial" panose="020B0604020202020204" pitchFamily="34" charset="0"/>
                <a:cs typeface="Arial" panose="020B0604020202020204" pitchFamily="34" charset="0"/>
              </a:rPr>
              <a:t>She</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has protected me by preventing a meltdown or complete burnout. </a:t>
            </a:r>
            <a:r>
              <a:rPr lang="en-CA" sz="2400" dirty="0">
                <a:latin typeface="Arial" panose="020B0604020202020204" pitchFamily="34" charset="0"/>
                <a:cs typeface="Arial" panose="020B0604020202020204" pitchFamily="34" charset="0"/>
              </a:rPr>
              <a:t>She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stops me from pushing myself beyond what I can handle at any given time.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Anything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positive coming from the risks she makes you take?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I’ve been more aware of my personal dashboard – of when I’m running low on gas and more prone to a shutdown.</a:t>
            </a:r>
          </a:p>
        </p:txBody>
      </p:sp>
      <p:pic>
        <p:nvPicPr>
          <p:cNvPr id="2" name="Picture 1">
            <a:extLst>
              <a:ext uri="{FF2B5EF4-FFF2-40B4-BE49-F238E27FC236}">
                <a16:creationId xmlns:a16="http://schemas.microsoft.com/office/drawing/2014/main" id="{4AF213FB-B9BB-5A9C-E67F-F622551317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775" y="649151"/>
            <a:ext cx="4822354" cy="5372100"/>
          </a:xfrm>
          <a:prstGeom prst="rect">
            <a:avLst/>
          </a:prstGeom>
        </p:spPr>
      </p:pic>
    </p:spTree>
    <p:extLst>
      <p:ext uri="{BB962C8B-B14F-4D97-AF65-F5344CB8AC3E}">
        <p14:creationId xmlns:p14="http://schemas.microsoft.com/office/powerpoint/2010/main" val="4166024399"/>
      </p:ext>
    </p:extLst>
  </p:cSld>
  <p:clrMapOvr>
    <a:masterClrMapping/>
  </p:clrMapOvr>
</p:sld>
</file>

<file path=ppt/slides/slide5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D0B3B-0FCA-1D7E-3BD7-325DB2EF5F2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064E7C7-E0A0-74C6-8E05-03D3467092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741950185"/>
      </p:ext>
    </p:extLst>
  </p:cSld>
  <p:clrMapOvr>
    <a:masterClrMapping/>
  </p:clrMapOvr>
</p:sld>
</file>

<file path=ppt/slides/slide5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E4B4F-FE52-DF2F-EA19-9AF022FE1DE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F90742E-9FDA-D139-0870-9777246BE8D4}"/>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6420577D-C18E-AF91-189C-2329532B18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4CE16B7C-6970-BAA3-DFDC-5323A6C624F4}"/>
              </a:ext>
            </a:extLst>
          </p:cNvPr>
          <p:cNvSpPr txBox="1"/>
          <p:nvPr/>
        </p:nvSpPr>
        <p:spPr>
          <a:xfrm>
            <a:off x="544285" y="330575"/>
            <a:ext cx="11103429"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SHOWING A LITTLE APPRECIATION FOR FIREFIGHTERS P.127</a:t>
            </a:r>
            <a:endParaRPr lang="en-CA" sz="2800" dirty="0"/>
          </a:p>
        </p:txBody>
      </p:sp>
    </p:spTree>
    <p:extLst>
      <p:ext uri="{BB962C8B-B14F-4D97-AF65-F5344CB8AC3E}">
        <p14:creationId xmlns:p14="http://schemas.microsoft.com/office/powerpoint/2010/main" val="2949017736"/>
      </p:ext>
    </p:extLst>
  </p:cSld>
  <p:clrMapOvr>
    <a:masterClrMapping/>
  </p:clrMapOvr>
</p:sld>
</file>

<file path=ppt/slides/slide5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08716-EADB-B946-992C-2FAA045E710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1B7E55D-55FC-8DA4-F802-08C7985DF905}"/>
              </a:ext>
            </a:extLst>
          </p:cNvPr>
          <p:cNvSpPr txBox="1"/>
          <p:nvPr/>
        </p:nvSpPr>
        <p:spPr>
          <a:xfrm>
            <a:off x="119743" y="190810"/>
            <a:ext cx="11952514" cy="3539430"/>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What are one or two firefighter parts you'd like to show appreciation to?</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How have they brought more joy and fulfilment to your life?</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How have they protected you?</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What positive results have you experienced from risks they've made you take?</a:t>
            </a:r>
          </a:p>
        </p:txBody>
      </p:sp>
    </p:spTree>
    <p:extLst>
      <p:ext uri="{BB962C8B-B14F-4D97-AF65-F5344CB8AC3E}">
        <p14:creationId xmlns:p14="http://schemas.microsoft.com/office/powerpoint/2010/main" val="1914252326"/>
      </p:ext>
    </p:extLst>
  </p:cSld>
  <p:clrMapOvr>
    <a:masterClrMapping/>
  </p:clrMapOvr>
</p:sld>
</file>

<file path=ppt/slides/slide5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4FEBF6-C1CD-DB31-944A-F3CF359DB191}"/>
              </a:ext>
            </a:extLst>
          </p:cNvPr>
          <p:cNvSpPr txBox="1"/>
          <p:nvPr/>
        </p:nvSpPr>
        <p:spPr>
          <a:xfrm>
            <a:off x="0" y="114898"/>
            <a:ext cx="12102956" cy="366254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GOING INSIDE P.129</a:t>
            </a:r>
          </a:p>
          <a:p>
            <a:r>
              <a:rPr lang="en-US" sz="2800" dirty="0">
                <a:solidFill>
                  <a:schemeClr val="bg1"/>
                </a:solidFill>
                <a:latin typeface="Arial" panose="020B0604020202020204" pitchFamily="34" charset="0"/>
                <a:cs typeface="Arial" panose="020B0604020202020204" pitchFamily="34" charset="0"/>
              </a:rPr>
              <a:t> </a:t>
            </a:r>
          </a:p>
          <a:p>
            <a:r>
              <a:rPr lang="en-US" sz="2800" dirty="0">
                <a:solidFill>
                  <a:srgbClr val="FFC000"/>
                </a:solidFill>
                <a:latin typeface="Arial" panose="020B0604020202020204" pitchFamily="34" charset="0"/>
                <a:cs typeface="Arial" panose="020B0604020202020204" pitchFamily="34" charset="0"/>
              </a:rPr>
              <a:t>Take a moment in this exercise and share the appreciation you feel towards your firefighter parts. </a:t>
            </a:r>
            <a:r>
              <a:rPr lang="en-US" sz="2800" dirty="0">
                <a:latin typeface="Arial" panose="020B0604020202020204" pitchFamily="34" charset="0"/>
                <a:cs typeface="Arial" panose="020B0604020202020204" pitchFamily="34" charset="0"/>
              </a:rPr>
              <a:t>If you are feeling positive feelings towards this part, then extend some love and compassion. You can speak the words out loud or inside yourself. You might say, "I really appreciate…" or "thank you for the ways you have…" If you're not feeling positive feelings, that's okay. You can try again another time when you do feel sincere positive feelings.</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1207246"/>
      </p:ext>
    </p:extLst>
  </p:cSld>
  <p:clrMapOvr>
    <a:masterClrMapping/>
  </p:clrMapOvr>
</p:sld>
</file>

<file path=ppt/slides/slide5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0C178-1FB7-8394-C1F7-F86E0EF43779}"/>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D92C06FE-1BEF-42CC-EF19-A8AF903DB92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7E4394E2-413A-702A-A629-58C499891EC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01E059FA-D3A6-B2DB-5A1F-42263105BEB6}"/>
              </a:ext>
            </a:extLst>
          </p:cNvPr>
          <p:cNvSpPr txBox="1"/>
          <p:nvPr/>
        </p:nvSpPr>
        <p:spPr>
          <a:xfrm>
            <a:off x="3374570" y="372422"/>
            <a:ext cx="10058399"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GOING INSIDE P.129</a:t>
            </a:r>
          </a:p>
        </p:txBody>
      </p:sp>
    </p:spTree>
    <p:extLst>
      <p:ext uri="{BB962C8B-B14F-4D97-AF65-F5344CB8AC3E}">
        <p14:creationId xmlns:p14="http://schemas.microsoft.com/office/powerpoint/2010/main" val="3168525032"/>
      </p:ext>
    </p:extLst>
  </p:cSld>
  <p:clrMapOvr>
    <a:masterClrMapping/>
  </p:clrMapOvr>
</p:sld>
</file>

<file path=ppt/slides/slide5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8FB88-C109-31E9-8BC2-895B11541E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618E078-43E8-EEB9-302D-5E0006C2633F}"/>
              </a:ext>
            </a:extLst>
          </p:cNvPr>
          <p:cNvSpPr txBox="1"/>
          <p:nvPr/>
        </p:nvSpPr>
        <p:spPr>
          <a:xfrm>
            <a:off x="89044" y="0"/>
            <a:ext cx="12102956" cy="4647426"/>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GOING INSIDE</a:t>
            </a:r>
          </a:p>
          <a:p>
            <a:r>
              <a:rPr lang="en-US" sz="3600" dirty="0">
                <a:solidFill>
                  <a:schemeClr val="bg1"/>
                </a:solidFill>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Take a moment right now and share the appreciation you feel towards your firefighter parts. If you are feeling positive feelings towards this part, then extend some love and compassion. You can speak the words out loud or inside yourself. You might say, "I really appreciate…" or "thank you for the ways you have…" If you're not feeling positive feelings, that's okay. You can try again another time when you do feel sincere positive feelings.</a:t>
            </a:r>
          </a:p>
          <a:p>
            <a:endParaRPr lang="en-US" sz="2800" dirty="0">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Luis: </a:t>
            </a:r>
            <a:r>
              <a:rPr lang="en-US" sz="2800" dirty="0">
                <a:latin typeface="Arial" panose="020B0604020202020204" pitchFamily="34" charset="0"/>
                <a:cs typeface="Arial" panose="020B0604020202020204" pitchFamily="34" charset="0"/>
              </a:rPr>
              <a:t>I appreciate how you’re always standing up for me.</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5474606"/>
      </p:ext>
    </p:extLst>
  </p:cSld>
  <p:clrMapOvr>
    <a:masterClrMapping/>
  </p:clrMapOvr>
</p:sld>
</file>

<file path=ppt/slides/slide5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D9D4C-E120-EAE9-CE61-C63FA8566ECA}"/>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318B0E62-BF3F-EAC3-7881-39ED975E5A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4EE55E64-801D-4526-C2B3-1A321BAC417E}"/>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86E62C12-405B-EA32-6A23-E104F67B4409}"/>
              </a:ext>
            </a:extLst>
          </p:cNvPr>
          <p:cNvSpPr txBox="1"/>
          <p:nvPr/>
        </p:nvSpPr>
        <p:spPr>
          <a:xfrm>
            <a:off x="3354391" y="203191"/>
            <a:ext cx="6966857"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GOING INSIDE P.129</a:t>
            </a:r>
          </a:p>
        </p:txBody>
      </p:sp>
    </p:spTree>
    <p:extLst>
      <p:ext uri="{BB962C8B-B14F-4D97-AF65-F5344CB8AC3E}">
        <p14:creationId xmlns:p14="http://schemas.microsoft.com/office/powerpoint/2010/main" val="3877456256"/>
      </p:ext>
    </p:extLst>
  </p:cSld>
  <p:clrMapOvr>
    <a:masterClrMapping/>
  </p:clrMapOvr>
</p:sld>
</file>

<file path=ppt/slides/slide5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37C26E-5AED-C098-EA93-75BDADE25B0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D6C459C-ECB8-9302-4F01-B7A7E75E76CA}"/>
              </a:ext>
            </a:extLst>
          </p:cNvPr>
          <p:cNvSpPr txBox="1"/>
          <p:nvPr/>
        </p:nvSpPr>
        <p:spPr>
          <a:xfrm>
            <a:off x="89044" y="84076"/>
            <a:ext cx="12102956" cy="33547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                          GOING INSIDE p.129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 </a:t>
            </a:r>
            <a:endParaRPr kumimoji="0" 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Kate, would you like to take a moment and share the appreciation you feel towards your firefighter parts. (pause)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8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want to thank them for bringing excitement to my life, and for reminding me to put myself first.</a:t>
            </a:r>
            <a:endParaRPr kumimoji="0" lang="en-CA"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79325555"/>
      </p:ext>
    </p:extLst>
  </p:cSld>
  <p:clrMapOvr>
    <a:masterClrMapping/>
  </p:clrMapOvr>
</p:sld>
</file>

<file path=ppt/slides/slide5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00569-A329-8798-FB0C-9EF18180039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DA5071B-7411-E58E-A390-EBC18A3360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669932594"/>
      </p:ext>
    </p:extLst>
  </p:cSld>
  <p:clrMapOvr>
    <a:masterClrMapping/>
  </p:clrMapOvr>
</p:sld>
</file>

<file path=ppt/slides/slide5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59FD3-B3E0-3374-124D-604D2A8DF32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93FA920-DE80-0A04-AFD1-865EB3359A70}"/>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800056B3-7BB2-DCD6-7E97-664AF22412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69EEFAB7-CC21-51B6-C538-16CEBE4A846D}"/>
              </a:ext>
            </a:extLst>
          </p:cNvPr>
          <p:cNvSpPr txBox="1"/>
          <p:nvPr/>
        </p:nvSpPr>
        <p:spPr>
          <a:xfrm>
            <a:off x="3521528" y="402494"/>
            <a:ext cx="609600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GOING INSIDE P.129</a:t>
            </a:r>
          </a:p>
        </p:txBody>
      </p:sp>
    </p:spTree>
    <p:extLst>
      <p:ext uri="{BB962C8B-B14F-4D97-AF65-F5344CB8AC3E}">
        <p14:creationId xmlns:p14="http://schemas.microsoft.com/office/powerpoint/2010/main" val="3867256822"/>
      </p:ext>
    </p:extLst>
  </p:cSld>
  <p:clrMapOvr>
    <a:masterClrMapping/>
  </p:clrMapOvr>
</p:sld>
</file>

<file path=ppt/slides/slide5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37C26E-5AED-C098-EA93-75BDADE25B0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D6C459C-ECB8-9302-4F01-B7A7E75E76CA}"/>
              </a:ext>
            </a:extLst>
          </p:cNvPr>
          <p:cNvSpPr txBox="1"/>
          <p:nvPr/>
        </p:nvSpPr>
        <p:spPr>
          <a:xfrm>
            <a:off x="89044" y="84076"/>
            <a:ext cx="12102956" cy="3785652"/>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GOING INSIDE</a:t>
            </a:r>
          </a:p>
          <a:p>
            <a:r>
              <a:rPr lang="en-US" sz="3600" dirty="0">
                <a:solidFill>
                  <a:schemeClr val="bg1"/>
                </a:solidFill>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Take a moment right now and share the appreciation you feel towards your firefighter parts. If you are feeling positive feelings towards this part, then extend some love and compassion. You can speak the words out loud or inside yourself. You might say, "I really appreciate…" or "thank you for the ways you have…" If you're not feeling positive feelings, that's okay. You can try again another time when you do feel sincere positive feelings.</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8689199"/>
      </p:ext>
    </p:extLst>
  </p:cSld>
  <p:clrMapOvr>
    <a:masterClrMapping/>
  </p:clrMapOvr>
</p:sld>
</file>

<file path=ppt/slides/slide5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7EA245-6E22-5C50-753F-E876AB59CE04}"/>
              </a:ext>
            </a:extLst>
          </p:cNvPr>
          <p:cNvSpPr txBox="1"/>
          <p:nvPr/>
        </p:nvSpPr>
        <p:spPr>
          <a:xfrm>
            <a:off x="319783" y="1813173"/>
            <a:ext cx="6097712" cy="3231654"/>
          </a:xfrm>
          <a:prstGeom prst="rect">
            <a:avLst/>
          </a:prstGeom>
          <a:noFill/>
        </p:spPr>
        <p:txBody>
          <a:bodyPr wrap="square">
            <a:spAutoFit/>
          </a:bodyPr>
          <a:lstStyle/>
          <a:p>
            <a:endParaRPr lang="en-US" sz="3600" dirty="0">
              <a:solidFill>
                <a:srgbClr val="000000"/>
              </a:solidFill>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Are you ready to connect with one of your firefighters? In this meditation, you will have the opportunity to get to know some of your firefighter parts and show them appreciation for how they've been protecting you.</a:t>
            </a:r>
            <a:endParaRPr lang="en-CA"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B39ECDE-4851-FA3F-BD0E-2EB5B01FC438}"/>
              </a:ext>
            </a:extLst>
          </p:cNvPr>
          <p:cNvSpPr txBox="1"/>
          <p:nvPr/>
        </p:nvSpPr>
        <p:spPr>
          <a:xfrm>
            <a:off x="1024847" y="1311367"/>
            <a:ext cx="4687584"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7" name="Picture 6" descr="A firefighter standing on a wall&#10;&#10;AI-generated content may be incorrect.">
            <a:extLst>
              <a:ext uri="{FF2B5EF4-FFF2-40B4-BE49-F238E27FC236}">
                <a16:creationId xmlns:a16="http://schemas.microsoft.com/office/drawing/2014/main" id="{F74707AA-68C9-EAE7-DEFD-9F39ED862B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7835" y="981182"/>
            <a:ext cx="4237433" cy="5562044"/>
          </a:xfrm>
          <a:prstGeom prst="rect">
            <a:avLst/>
          </a:prstGeom>
        </p:spPr>
      </p:pic>
      <p:sp>
        <p:nvSpPr>
          <p:cNvPr id="4" name="TextBox 3">
            <a:extLst>
              <a:ext uri="{FF2B5EF4-FFF2-40B4-BE49-F238E27FC236}">
                <a16:creationId xmlns:a16="http://schemas.microsoft.com/office/drawing/2014/main" id="{5484E221-4172-A7AD-8CB7-941B64D3CE4E}"/>
              </a:ext>
            </a:extLst>
          </p:cNvPr>
          <p:cNvSpPr txBox="1"/>
          <p:nvPr/>
        </p:nvSpPr>
        <p:spPr>
          <a:xfrm>
            <a:off x="1764587" y="130115"/>
            <a:ext cx="9526712"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FIRE DRILL A MEDITATION p. 130</a:t>
            </a:r>
            <a:endParaRPr lang="en-CA" sz="3600" dirty="0"/>
          </a:p>
        </p:txBody>
      </p:sp>
    </p:spTree>
    <p:extLst>
      <p:ext uri="{BB962C8B-B14F-4D97-AF65-F5344CB8AC3E}">
        <p14:creationId xmlns:p14="http://schemas.microsoft.com/office/powerpoint/2010/main" val="1228930242"/>
      </p:ext>
    </p:extLst>
  </p:cSld>
  <p:clrMapOvr>
    <a:masterClrMapping/>
  </p:clrMapOvr>
</p:sld>
</file>

<file path=ppt/slides/slide5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0D7466-6E5F-8EA9-CB0F-0960F29365C6}"/>
              </a:ext>
            </a:extLst>
          </p:cNvPr>
          <p:cNvSpPr txBox="1"/>
          <p:nvPr/>
        </p:nvSpPr>
        <p:spPr>
          <a:xfrm>
            <a:off x="102742" y="172011"/>
            <a:ext cx="12089258" cy="4339650"/>
          </a:xfrm>
          <a:prstGeom prst="rect">
            <a:avLst/>
          </a:prstGeom>
          <a:noFill/>
        </p:spPr>
        <p:txBody>
          <a:bodyPr wrap="square">
            <a:spAutoFit/>
          </a:bodyPr>
          <a:lstStyle/>
          <a:p>
            <a:r>
              <a:rPr lang="en-US" sz="2400" dirty="0">
                <a:solidFill>
                  <a:srgbClr val="000000"/>
                </a:solidFill>
                <a:latin typeface="Arial" panose="020B0604020202020204" pitchFamily="34" charset="0"/>
                <a:cs typeface="Arial" panose="020B0604020202020204" pitchFamily="34" charset="0"/>
              </a:rPr>
              <a:t>     ON GUARD: RESPONDING TO OTHER PEOPLE'S FIREFIGHTERS P.134</a:t>
            </a:r>
          </a:p>
          <a:p>
            <a:r>
              <a:rPr lang="en-US" sz="3600" dirty="0">
                <a:solidFill>
                  <a:srgbClr val="000000"/>
                </a:solidFill>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Once you are able to show compassion for your parts, you will better be able to show compassion for other people's parts, especially when they resemble your own. This can help you resolve conflicts more peacefully and can also help deepen your relationships with other people.</a:t>
            </a:r>
            <a:r>
              <a:rPr lang="en-US" sz="2400" dirty="0">
                <a:latin typeface="Arial" panose="020B0604020202020204" pitchFamily="34" charset="0"/>
                <a:cs typeface="Arial" panose="020B0604020202020204" pitchFamily="34" charset="0"/>
              </a:rPr>
              <a:t> Understanding how your firefighters respond to trauma and uncomfortable emotions can keep your heart open and keep you curious towards others. </a:t>
            </a:r>
          </a:p>
          <a:p>
            <a:r>
              <a:rPr lang="en-US" sz="2400" dirty="0">
                <a:solidFill>
                  <a:srgbClr val="FFC000"/>
                </a:solidFill>
                <a:latin typeface="Arial" panose="020B0604020202020204" pitchFamily="34" charset="0"/>
                <a:cs typeface="Arial" panose="020B0604020202020204" pitchFamily="34" charset="0"/>
              </a:rPr>
              <a:t>The workbook offers an exercise to help you learn to stay curious when other people's firefighters are activated so that you can remain calm in a conflict. Please complete scenarios 1 to 4 in the workbook.</a:t>
            </a:r>
            <a:endParaRPr lang="en-CA" sz="24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9634076"/>
      </p:ext>
    </p:extLst>
  </p:cSld>
  <p:clrMapOvr>
    <a:masterClrMapping/>
  </p:clrMapOvr>
</p:sld>
</file>

<file path=ppt/slides/slide5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per with text on it&#10;&#10;AI-generated content may be incorrect.">
            <a:extLst>
              <a:ext uri="{FF2B5EF4-FFF2-40B4-BE49-F238E27FC236}">
                <a16:creationId xmlns:a16="http://schemas.microsoft.com/office/drawing/2014/main" id="{A9DD95F4-B044-6145-3E7A-FE307A4052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180113" cy="6858000"/>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79A3F43A-C48C-F3DF-2313-F39803DF31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93029" y="0"/>
            <a:ext cx="4397827" cy="6858000"/>
          </a:xfrm>
          <a:prstGeom prst="rect">
            <a:avLst/>
          </a:prstGeom>
        </p:spPr>
      </p:pic>
      <p:pic>
        <p:nvPicPr>
          <p:cNvPr id="7" name="Picture 6" descr="A screenshot of a questionnaire&#10;&#10;AI-generated content may be incorrect.">
            <a:extLst>
              <a:ext uri="{FF2B5EF4-FFF2-40B4-BE49-F238E27FC236}">
                <a16:creationId xmlns:a16="http://schemas.microsoft.com/office/drawing/2014/main" id="{AFA6043E-9CB1-4F61-ABDC-C05C75AC4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0857" y="0"/>
            <a:ext cx="3701142" cy="6858000"/>
          </a:xfrm>
          <a:prstGeom prst="rect">
            <a:avLst/>
          </a:prstGeom>
        </p:spPr>
      </p:pic>
    </p:spTree>
    <p:extLst>
      <p:ext uri="{BB962C8B-B14F-4D97-AF65-F5344CB8AC3E}">
        <p14:creationId xmlns:p14="http://schemas.microsoft.com/office/powerpoint/2010/main" val="1294128026"/>
      </p:ext>
    </p:extLst>
  </p:cSld>
  <p:clrMapOvr>
    <a:masterClrMapping/>
  </p:clrMapOvr>
</p:sld>
</file>

<file path=ppt/slides/slide5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A6E336-300C-1D84-23FA-94B50FE43F23}"/>
              </a:ext>
            </a:extLst>
          </p:cNvPr>
          <p:cNvSpPr txBox="1"/>
          <p:nvPr/>
        </p:nvSpPr>
        <p:spPr>
          <a:xfrm>
            <a:off x="4333125" y="914669"/>
            <a:ext cx="6097712" cy="1569660"/>
          </a:xfrm>
          <a:prstGeom prst="rect">
            <a:avLst/>
          </a:prstGeom>
          <a:noFill/>
        </p:spPr>
        <p:txBody>
          <a:bodyPr wrap="square">
            <a:spAutoFit/>
          </a:bodyPr>
          <a:lstStyle/>
          <a:p>
            <a:r>
              <a:rPr lang="en-US" sz="96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96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spTree>
    <p:extLst>
      <p:ext uri="{BB962C8B-B14F-4D97-AF65-F5344CB8AC3E}">
        <p14:creationId xmlns:p14="http://schemas.microsoft.com/office/powerpoint/2010/main" val="3069816823"/>
      </p:ext>
    </p:extLst>
  </p:cSld>
  <p:clrMapOvr>
    <a:masterClrMapping/>
  </p:clrMapOvr>
</p:sld>
</file>

<file path=ppt/slides/slide5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B4114-528F-3226-6841-C1D11D70349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5AA65BF-3B65-755D-0C64-0D6FDFAD78E4}"/>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D677F6C-901D-CD1D-B264-E9348A9E7A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F3529C1B-A9B8-8258-E673-EC44AF413299}"/>
              </a:ext>
            </a:extLst>
          </p:cNvPr>
          <p:cNvSpPr txBox="1"/>
          <p:nvPr/>
        </p:nvSpPr>
        <p:spPr>
          <a:xfrm>
            <a:off x="914401" y="402494"/>
            <a:ext cx="10548012"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INTERNAL FIREFIGHTER'S ASSESSMENT P.103</a:t>
            </a:r>
            <a:endParaRPr lang="en-CA" sz="3600" dirty="0">
              <a:solidFill>
                <a:schemeClr val="bg1"/>
              </a:solidFill>
            </a:endParaRPr>
          </a:p>
        </p:txBody>
      </p:sp>
    </p:spTree>
    <p:extLst>
      <p:ext uri="{BB962C8B-B14F-4D97-AF65-F5344CB8AC3E}">
        <p14:creationId xmlns:p14="http://schemas.microsoft.com/office/powerpoint/2010/main" val="498405427"/>
      </p:ext>
    </p:extLst>
  </p:cSld>
  <p:clrMapOvr>
    <a:masterClrMapping/>
  </p:clrMapOvr>
</p:sld>
</file>

<file path=ppt/slides/slide5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AE9E5F-BEDD-A74D-02B5-97932A89C7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43" y="0"/>
            <a:ext cx="12157714" cy="6858000"/>
          </a:xfrm>
          <a:prstGeom prst="rect">
            <a:avLst/>
          </a:prstGeom>
        </p:spPr>
      </p:pic>
    </p:spTree>
    <p:extLst>
      <p:ext uri="{BB962C8B-B14F-4D97-AF65-F5344CB8AC3E}">
        <p14:creationId xmlns:p14="http://schemas.microsoft.com/office/powerpoint/2010/main" val="1004690650"/>
      </p:ext>
    </p:extLst>
  </p:cSld>
  <p:clrMapOvr>
    <a:masterClrMapping/>
  </p:clrMapOvr>
</p:sld>
</file>

<file path=ppt/slides/slide5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2288DD-ED8D-E9CD-4AD0-901B3F7642FC}"/>
              </a:ext>
            </a:extLst>
          </p:cNvPr>
          <p:cNvSpPr txBox="1"/>
          <p:nvPr/>
        </p:nvSpPr>
        <p:spPr>
          <a:xfrm>
            <a:off x="0" y="164386"/>
            <a:ext cx="11825555" cy="138499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 If we try to group Dinko’s answers to the internal firefighter assessment exercise according to his likely state of activation when that behavior took place, it might look something like this:  </a:t>
            </a:r>
            <a:endParaRPr lang="en-CA" sz="2800" dirty="0"/>
          </a:p>
        </p:txBody>
      </p:sp>
      <p:sp>
        <p:nvSpPr>
          <p:cNvPr id="5" name="TextBox 4">
            <a:extLst>
              <a:ext uri="{FF2B5EF4-FFF2-40B4-BE49-F238E27FC236}">
                <a16:creationId xmlns:a16="http://schemas.microsoft.com/office/drawing/2014/main" id="{0BB1E56E-9FDA-3630-909A-854AF7ABB9A1}"/>
              </a:ext>
            </a:extLst>
          </p:cNvPr>
          <p:cNvSpPr txBox="1"/>
          <p:nvPr/>
        </p:nvSpPr>
        <p:spPr>
          <a:xfrm>
            <a:off x="233582" y="2042809"/>
            <a:ext cx="2544567" cy="4524315"/>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FIGHT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Regretted outburst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Cursed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Lost temper</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Road rage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Fantasized about revenge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1 star review</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Irritated with service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Silent treatment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Argued on social media</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CA" dirty="0"/>
          </a:p>
        </p:txBody>
      </p:sp>
      <p:sp>
        <p:nvSpPr>
          <p:cNvPr id="7" name="TextBox 6">
            <a:extLst>
              <a:ext uri="{FF2B5EF4-FFF2-40B4-BE49-F238E27FC236}">
                <a16:creationId xmlns:a16="http://schemas.microsoft.com/office/drawing/2014/main" id="{DC48ED15-5EBD-8A4F-DB9A-AC03ED12DFB5}"/>
              </a:ext>
            </a:extLst>
          </p:cNvPr>
          <p:cNvSpPr txBox="1"/>
          <p:nvPr/>
        </p:nvSpPr>
        <p:spPr>
          <a:xfrm>
            <a:off x="5683720" y="2015403"/>
            <a:ext cx="2432864" cy="2585323"/>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FREEZE/COLLAPSE/DISSOCIATION</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used food to numb</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Dissociated during day</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Escaped into imagination</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scrolled</a:t>
            </a:r>
          </a:p>
          <a:p>
            <a:pPr marL="285750" indent="-285750">
              <a:buFont typeface="Arial" panose="020B0604020202020204" pitchFamily="34" charset="0"/>
              <a:buChar char="•"/>
            </a:pPr>
            <a:endParaRPr lang="en-CA"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D0019DD-A21C-0DFE-F8BD-08669D3838B8}"/>
              </a:ext>
            </a:extLst>
          </p:cNvPr>
          <p:cNvSpPr txBox="1"/>
          <p:nvPr/>
        </p:nvSpPr>
        <p:spPr>
          <a:xfrm>
            <a:off x="9061196" y="2042809"/>
            <a:ext cx="275751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COMPLY/FAWN</a:t>
            </a:r>
            <a:endParaRPr lang="en-CA" dirty="0">
              <a:solidFill>
                <a:schemeClr val="bg1"/>
              </a:solidFill>
            </a:endParaRPr>
          </a:p>
        </p:txBody>
      </p:sp>
      <p:sp>
        <p:nvSpPr>
          <p:cNvPr id="11" name="TextBox 10">
            <a:extLst>
              <a:ext uri="{FF2B5EF4-FFF2-40B4-BE49-F238E27FC236}">
                <a16:creationId xmlns:a16="http://schemas.microsoft.com/office/drawing/2014/main" id="{69BC13E8-AF30-FE97-AEE4-DE8557575E41}"/>
              </a:ext>
            </a:extLst>
          </p:cNvPr>
          <p:cNvSpPr txBox="1"/>
          <p:nvPr/>
        </p:nvSpPr>
        <p:spPr>
          <a:xfrm>
            <a:off x="3593936" y="2040523"/>
            <a:ext cx="1273997"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FLIGHT</a:t>
            </a:r>
            <a:endParaRPr lang="en-CA" dirty="0">
              <a:solidFill>
                <a:schemeClr val="bg1"/>
              </a:solidFill>
            </a:endParaRPr>
          </a:p>
        </p:txBody>
      </p:sp>
      <p:sp>
        <p:nvSpPr>
          <p:cNvPr id="13" name="TextBox 12">
            <a:extLst>
              <a:ext uri="{FF2B5EF4-FFF2-40B4-BE49-F238E27FC236}">
                <a16:creationId xmlns:a16="http://schemas.microsoft.com/office/drawing/2014/main" id="{6D56E551-4C3C-942D-D807-4C39B0CC0EE6}"/>
              </a:ext>
            </a:extLst>
          </p:cNvPr>
          <p:cNvSpPr txBox="1"/>
          <p:nvPr/>
        </p:nvSpPr>
        <p:spPr>
          <a:xfrm>
            <a:off x="233582" y="5661330"/>
            <a:ext cx="11407037" cy="830997"/>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This suggests that Dinko’s firefighter parts are mostly in fight (anger, irritation, rage) or freeze</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742769210"/>
      </p:ext>
    </p:extLst>
  </p:cSld>
  <p:clrMapOvr>
    <a:masterClrMapping/>
  </p:clrMapOvr>
</p:sld>
</file>

<file path=ppt/slides/slide5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19E63-70CC-C650-3D41-2F405B8CD4E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36BFEBA-E739-855C-B6B8-B0EE73BA9F99}"/>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C6A89D39-40F6-3F1D-AE55-34FFFF3334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3613361A-4CFA-7FEB-1050-02DD3EAEF883}"/>
              </a:ext>
            </a:extLst>
          </p:cNvPr>
          <p:cNvSpPr txBox="1"/>
          <p:nvPr/>
        </p:nvSpPr>
        <p:spPr>
          <a:xfrm>
            <a:off x="1742082" y="494962"/>
            <a:ext cx="9273894"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FIREFIGHTERS TO THE RESCUE P.107 </a:t>
            </a:r>
            <a:endParaRPr lang="en-CA" sz="3600" dirty="0"/>
          </a:p>
        </p:txBody>
      </p:sp>
    </p:spTree>
    <p:extLst>
      <p:ext uri="{BB962C8B-B14F-4D97-AF65-F5344CB8AC3E}">
        <p14:creationId xmlns:p14="http://schemas.microsoft.com/office/powerpoint/2010/main" val="2679816307"/>
      </p:ext>
    </p:extLst>
  </p:cSld>
  <p:clrMapOvr>
    <a:masterClrMapping/>
  </p:clrMapOvr>
</p:sld>
</file>

<file path=ppt/slides/slide5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2FDEF0-A500-C9EC-5698-624CEA413F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39" y="0"/>
            <a:ext cx="12153122" cy="6858000"/>
          </a:xfrm>
          <a:prstGeom prst="rect">
            <a:avLst/>
          </a:prstGeom>
        </p:spPr>
      </p:pic>
    </p:spTree>
    <p:extLst>
      <p:ext uri="{BB962C8B-B14F-4D97-AF65-F5344CB8AC3E}">
        <p14:creationId xmlns:p14="http://schemas.microsoft.com/office/powerpoint/2010/main" val="857283369"/>
      </p:ext>
    </p:extLst>
  </p:cSld>
  <p:clrMapOvr>
    <a:masterClrMapping/>
  </p:clrMapOvr>
</p:sld>
</file>

<file path=ppt/slides/slide5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63125-D04F-DEBC-8F31-B3D0171B275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BBB1D87-2679-332C-F5BA-3364CE04EF36}"/>
              </a:ext>
            </a:extLst>
          </p:cNvPr>
          <p:cNvSpPr txBox="1"/>
          <p:nvPr/>
        </p:nvSpPr>
        <p:spPr>
          <a:xfrm>
            <a:off x="0" y="164386"/>
            <a:ext cx="11825555" cy="138499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If, as we did above, try to group Dinko’s answers to the firefighters to the rescue exercise according to his likely state of activation when he used that strategy, it might look something like this:  </a:t>
            </a:r>
            <a:endParaRPr lang="en-CA" sz="2800" dirty="0"/>
          </a:p>
        </p:txBody>
      </p:sp>
      <p:sp>
        <p:nvSpPr>
          <p:cNvPr id="5" name="TextBox 4">
            <a:extLst>
              <a:ext uri="{FF2B5EF4-FFF2-40B4-BE49-F238E27FC236}">
                <a16:creationId xmlns:a16="http://schemas.microsoft.com/office/drawing/2014/main" id="{24AAD7DD-069A-2945-D977-A0C17CD787B7}"/>
              </a:ext>
            </a:extLst>
          </p:cNvPr>
          <p:cNvSpPr txBox="1"/>
          <p:nvPr/>
        </p:nvSpPr>
        <p:spPr>
          <a:xfrm>
            <a:off x="233582" y="2042809"/>
            <a:ext cx="2544567" cy="2308324"/>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FIGHT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Confronting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Risk taking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Reckless driving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Acting violently</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CA" dirty="0"/>
          </a:p>
        </p:txBody>
      </p:sp>
      <p:sp>
        <p:nvSpPr>
          <p:cNvPr id="7" name="TextBox 6">
            <a:extLst>
              <a:ext uri="{FF2B5EF4-FFF2-40B4-BE49-F238E27FC236}">
                <a16:creationId xmlns:a16="http://schemas.microsoft.com/office/drawing/2014/main" id="{937EBAA8-6CF0-FEB0-D1C1-D4350BBD20B8}"/>
              </a:ext>
            </a:extLst>
          </p:cNvPr>
          <p:cNvSpPr txBox="1"/>
          <p:nvPr/>
        </p:nvSpPr>
        <p:spPr>
          <a:xfrm>
            <a:off x="5683720" y="2015403"/>
            <a:ext cx="2432864" cy="2031325"/>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FREEZE/COLLAPSE/DISSOCIATION</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Vegging on TV</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Comfort eating</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Scrolling</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Checking out</a:t>
            </a:r>
          </a:p>
          <a:p>
            <a:pPr marL="285750" indent="-285750">
              <a:buFont typeface="Arial" panose="020B0604020202020204" pitchFamily="34" charset="0"/>
              <a:buChar char="•"/>
            </a:pPr>
            <a:r>
              <a:rPr lang="en-CA" dirty="0">
                <a:latin typeface="Arial" panose="020B0604020202020204" pitchFamily="34" charset="0"/>
                <a:cs typeface="Arial" panose="020B0604020202020204" pitchFamily="34" charset="0"/>
              </a:rPr>
              <a:t>Shutting down</a:t>
            </a:r>
          </a:p>
        </p:txBody>
      </p:sp>
      <p:sp>
        <p:nvSpPr>
          <p:cNvPr id="9" name="TextBox 8">
            <a:extLst>
              <a:ext uri="{FF2B5EF4-FFF2-40B4-BE49-F238E27FC236}">
                <a16:creationId xmlns:a16="http://schemas.microsoft.com/office/drawing/2014/main" id="{B4EBC746-C910-333C-2996-08DF787928FF}"/>
              </a:ext>
            </a:extLst>
          </p:cNvPr>
          <p:cNvSpPr txBox="1"/>
          <p:nvPr/>
        </p:nvSpPr>
        <p:spPr>
          <a:xfrm>
            <a:off x="9061196" y="2042809"/>
            <a:ext cx="275751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COMPLY/FAWN</a:t>
            </a:r>
            <a:endParaRPr lang="en-CA" dirty="0">
              <a:solidFill>
                <a:schemeClr val="bg1"/>
              </a:solidFill>
            </a:endParaRPr>
          </a:p>
        </p:txBody>
      </p:sp>
      <p:sp>
        <p:nvSpPr>
          <p:cNvPr id="11" name="TextBox 10">
            <a:extLst>
              <a:ext uri="{FF2B5EF4-FFF2-40B4-BE49-F238E27FC236}">
                <a16:creationId xmlns:a16="http://schemas.microsoft.com/office/drawing/2014/main" id="{2BF587D7-032E-71CE-C206-2B511ACF21A6}"/>
              </a:ext>
            </a:extLst>
          </p:cNvPr>
          <p:cNvSpPr txBox="1"/>
          <p:nvPr/>
        </p:nvSpPr>
        <p:spPr>
          <a:xfrm>
            <a:off x="2867192" y="2042809"/>
            <a:ext cx="1871916" cy="1200329"/>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FLIGHT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Leaving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Cutting off relationships</a:t>
            </a:r>
            <a:endParaRPr lang="en-CA" dirty="0"/>
          </a:p>
        </p:txBody>
      </p:sp>
      <p:sp>
        <p:nvSpPr>
          <p:cNvPr id="13" name="TextBox 12">
            <a:extLst>
              <a:ext uri="{FF2B5EF4-FFF2-40B4-BE49-F238E27FC236}">
                <a16:creationId xmlns:a16="http://schemas.microsoft.com/office/drawing/2014/main" id="{5786890B-5BA8-CC49-C8A9-3EC5BE203A6B}"/>
              </a:ext>
            </a:extLst>
          </p:cNvPr>
          <p:cNvSpPr txBox="1"/>
          <p:nvPr/>
        </p:nvSpPr>
        <p:spPr>
          <a:xfrm>
            <a:off x="209258" y="5042118"/>
            <a:ext cx="11407037" cy="1815882"/>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These two surveys of behaviors and strategies commonly associated with firefighters suggest that when we begin to follow trailheads possibly leading to Dinko’s firefighters we should be alert for firefighters that are in fight or dissociated. </a:t>
            </a:r>
          </a:p>
        </p:txBody>
      </p:sp>
    </p:spTree>
    <p:extLst>
      <p:ext uri="{BB962C8B-B14F-4D97-AF65-F5344CB8AC3E}">
        <p14:creationId xmlns:p14="http://schemas.microsoft.com/office/powerpoint/2010/main" val="3408345905"/>
      </p:ext>
    </p:extLst>
  </p:cSld>
  <p:clrMapOvr>
    <a:masterClrMapping/>
  </p:clrMapOvr>
</p:sld>
</file>

<file path=ppt/slides/slide5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22462-63F1-4B96-BBD9-8D88251655F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BD58C38-F5BE-02A8-20D4-65CF3149286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C17BF00-F11D-346E-C45D-05F8E960E5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9A7143FA-6557-15AE-8259-092CF5E6A4BF}"/>
              </a:ext>
            </a:extLst>
          </p:cNvPr>
          <p:cNvSpPr txBox="1"/>
          <p:nvPr/>
        </p:nvSpPr>
        <p:spPr>
          <a:xfrm>
            <a:off x="3928109"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GOING INSIDE P.109</a:t>
            </a:r>
          </a:p>
        </p:txBody>
      </p:sp>
    </p:spTree>
    <p:extLst>
      <p:ext uri="{BB962C8B-B14F-4D97-AF65-F5344CB8AC3E}">
        <p14:creationId xmlns:p14="http://schemas.microsoft.com/office/powerpoint/2010/main" val="1016774558"/>
      </p:ext>
    </p:extLst>
  </p:cSld>
  <p:clrMapOvr>
    <a:masterClrMapping/>
  </p:clrMapOvr>
</p:sld>
</file>

<file path=ppt/slides/slide5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FDCB2-DB74-FCFB-ACC6-FE981A8D1F1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D8369CE-859F-A8D7-536B-0841E1CB298C}"/>
              </a:ext>
            </a:extLst>
          </p:cNvPr>
          <p:cNvSpPr txBox="1"/>
          <p:nvPr/>
        </p:nvSpPr>
        <p:spPr>
          <a:xfrm>
            <a:off x="0" y="209037"/>
            <a:ext cx="12192000" cy="5262979"/>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GOING INSIDE</a:t>
            </a:r>
          </a:p>
          <a:p>
            <a:endParaRPr lang="en-US" sz="3600"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Pause and go inside to see if any parts are reacting to the previous exercise. Are there firefighter parts reacting to these behaviors? Or are there manager parts that fear or hate them? Can you get those managers to relax so that you can get curious about the firefighters? Do they want you to know anything else about them? Close your eyes. Let them know you are there to listen to them. If you're feeling overwhelmed by a part, see if the part will give you some space so that you can continue working through these steps. Reassure them that they are welcome in your system and that you desire to connect with them.</a:t>
            </a:r>
            <a:r>
              <a:rPr lang="en-US" sz="2400" dirty="0">
                <a:solidFill>
                  <a:srgbClr val="000000"/>
                </a:solidFill>
                <a:latin typeface="Arial" panose="020B0604020202020204" pitchFamily="34" charset="0"/>
                <a:cs typeface="Arial" panose="020B0604020202020204" pitchFamily="34" charset="0"/>
              </a:rPr>
              <a:t> </a:t>
            </a:r>
          </a:p>
          <a:p>
            <a:endParaRPr lang="en-US" sz="3600" dirty="0">
              <a:solidFill>
                <a:srgbClr val="000000"/>
              </a:solidFill>
            </a:endParaRPr>
          </a:p>
          <a:p>
            <a:r>
              <a:rPr lang="en-US" sz="3600" dirty="0">
                <a:solidFill>
                  <a:srgbClr val="000000"/>
                </a:solidFill>
                <a:latin typeface="Arial" panose="020B0604020202020204" pitchFamily="34" charset="0"/>
                <a:cs typeface="Arial" panose="020B0604020202020204" pitchFamily="34" charset="0"/>
              </a:rPr>
              <a:t>                </a:t>
            </a:r>
            <a:endParaRPr lang="en-CA" sz="2400" dirty="0"/>
          </a:p>
        </p:txBody>
      </p:sp>
    </p:spTree>
    <p:extLst>
      <p:ext uri="{BB962C8B-B14F-4D97-AF65-F5344CB8AC3E}">
        <p14:creationId xmlns:p14="http://schemas.microsoft.com/office/powerpoint/2010/main" val="1731374684"/>
      </p:ext>
    </p:extLst>
  </p:cSld>
  <p:clrMapOvr>
    <a:masterClrMapping/>
  </p:clrMapOvr>
</p:sld>
</file>

<file path=ppt/slides/slide5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036320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Going Inside</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109</a:t>
            </a:r>
            <a:endParaRPr lang="en-US" sz="1467" dirty="0"/>
          </a:p>
        </p:txBody>
      </p:sp>
      <p:sp>
        <p:nvSpPr>
          <p:cNvPr id="5" name="Shape 3"/>
          <p:cNvSpPr/>
          <p:nvPr/>
        </p:nvSpPr>
        <p:spPr>
          <a:xfrm>
            <a:off x="365760" y="1219200"/>
            <a:ext cx="5120640" cy="5120640"/>
          </a:xfrm>
          <a:prstGeom prst="rect">
            <a:avLst/>
          </a:prstGeom>
          <a:solidFill>
            <a:srgbClr val="FFFFFF"/>
          </a:solidFill>
          <a:ln w="12700">
            <a:solidFill>
              <a:srgbClr val="D0DCE8"/>
            </a:solidFill>
            <a:prstDash val="solid"/>
          </a:ln>
          <a:effectLst>
            <a:outerShdw blurRad="50800" dist="12700" dir="8100000" algn="bl" rotWithShape="0">
              <a:srgbClr val="000000">
                <a:alpha val="8000"/>
              </a:srgbClr>
            </a:outerShdw>
          </a:effectLst>
        </p:spPr>
        <p:txBody>
          <a:bodyPr/>
          <a:lstStyle/>
          <a:p>
            <a:endParaRPr lang="en-CA" sz="2400"/>
          </a:p>
        </p:txBody>
      </p:sp>
      <p:sp>
        <p:nvSpPr>
          <p:cNvPr id="6" name="Text 4"/>
          <p:cNvSpPr/>
          <p:nvPr/>
        </p:nvSpPr>
        <p:spPr>
          <a:xfrm>
            <a:off x="609600" y="1341120"/>
            <a:ext cx="4632960" cy="4876800"/>
          </a:xfrm>
          <a:prstGeom prst="rect">
            <a:avLst/>
          </a:prstGeom>
          <a:noFill/>
          <a:ln/>
        </p:spPr>
        <p:txBody>
          <a:bodyPr wrap="square" rtlCol="0" anchor="t"/>
          <a:lstStyle/>
          <a:p>
            <a:r>
              <a:rPr lang="en-US" sz="1600" dirty="0">
                <a:solidFill>
                  <a:srgbClr val="4A6278"/>
                </a:solidFill>
                <a:latin typeface="Calibri" pitchFamily="34" charset="0"/>
                <a:ea typeface="Calibri" pitchFamily="34" charset="-122"/>
                <a:cs typeface="Calibri" pitchFamily="34" charset="-120"/>
              </a:rPr>
              <a:t>Pause and go inside to see if any parts are reacting to the previous exercise.</a:t>
            </a:r>
            <a:endParaRPr lang="en-US" sz="1600" dirty="0"/>
          </a:p>
          <a:p>
            <a:endParaRPr lang="en-US" sz="1600" dirty="0"/>
          </a:p>
          <a:p>
            <a:r>
              <a:rPr lang="en-US" sz="1600" dirty="0">
                <a:solidFill>
                  <a:srgbClr val="4A6278"/>
                </a:solidFill>
                <a:latin typeface="Calibri" pitchFamily="34" charset="0"/>
                <a:ea typeface="Calibri" pitchFamily="34" charset="-122"/>
                <a:cs typeface="Calibri" pitchFamily="34" charset="-120"/>
              </a:rPr>
              <a:t>• Are there firefighter parts reacting to these behaviors?</a:t>
            </a:r>
            <a:endParaRPr lang="en-US" sz="1600" dirty="0"/>
          </a:p>
          <a:p>
            <a:r>
              <a:rPr lang="en-US" sz="1600" dirty="0">
                <a:solidFill>
                  <a:srgbClr val="4A6278"/>
                </a:solidFill>
                <a:latin typeface="Calibri" pitchFamily="34" charset="0"/>
                <a:ea typeface="Calibri" pitchFamily="34" charset="-122"/>
                <a:cs typeface="Calibri" pitchFamily="34" charset="-120"/>
              </a:rPr>
              <a:t>• Or are there manager parts that fear or hate them?</a:t>
            </a:r>
            <a:endParaRPr lang="en-US" sz="1600" dirty="0"/>
          </a:p>
          <a:p>
            <a:r>
              <a:rPr lang="en-US" sz="1600" dirty="0">
                <a:solidFill>
                  <a:srgbClr val="4A6278"/>
                </a:solidFill>
                <a:latin typeface="Calibri" pitchFamily="34" charset="0"/>
                <a:ea typeface="Calibri" pitchFamily="34" charset="-122"/>
                <a:cs typeface="Calibri" pitchFamily="34" charset="-120"/>
              </a:rPr>
              <a:t>• Can you get those managers to relax so that you can get curious about the firefighters?</a:t>
            </a:r>
            <a:endParaRPr lang="en-US" sz="1600" dirty="0"/>
          </a:p>
          <a:p>
            <a:r>
              <a:rPr lang="en-US" sz="1600" dirty="0">
                <a:solidFill>
                  <a:srgbClr val="4A6278"/>
                </a:solidFill>
                <a:latin typeface="Calibri" pitchFamily="34" charset="0"/>
                <a:ea typeface="Calibri" pitchFamily="34" charset="-122"/>
                <a:cs typeface="Calibri" pitchFamily="34" charset="-120"/>
              </a:rPr>
              <a:t>• Reassure them that they are welcome in your system.</a:t>
            </a:r>
            <a:endParaRPr lang="en-US" sz="1600" dirty="0"/>
          </a:p>
        </p:txBody>
      </p:sp>
      <p:sp>
        <p:nvSpPr>
          <p:cNvPr id="7" name="Shape 5"/>
          <p:cNvSpPr/>
          <p:nvPr/>
        </p:nvSpPr>
        <p:spPr>
          <a:xfrm>
            <a:off x="6096000" y="1219200"/>
            <a:ext cx="5730240" cy="548640"/>
          </a:xfrm>
          <a:prstGeom prst="rect">
            <a:avLst/>
          </a:prstGeom>
          <a:solidFill>
            <a:srgbClr val="3D8B6E"/>
          </a:solidFill>
          <a:ln w="12700">
            <a:solidFill>
              <a:srgbClr val="3D8B6E"/>
            </a:solidFill>
            <a:prstDash val="solid"/>
          </a:ln>
        </p:spPr>
        <p:txBody>
          <a:bodyPr/>
          <a:lstStyle/>
          <a:p>
            <a:endParaRPr lang="en-CA" sz="2400"/>
          </a:p>
        </p:txBody>
      </p:sp>
      <p:sp>
        <p:nvSpPr>
          <p:cNvPr id="8" name="Text 6"/>
          <p:cNvSpPr/>
          <p:nvPr/>
        </p:nvSpPr>
        <p:spPr>
          <a:xfrm>
            <a:off x="6096000" y="1219200"/>
            <a:ext cx="5730240" cy="548640"/>
          </a:xfrm>
          <a:prstGeom prst="rect">
            <a:avLst/>
          </a:prstGeom>
          <a:noFill/>
          <a:ln/>
        </p:spPr>
        <p:txBody>
          <a:bodyPr wrap="square" rtlCol="0" anchor="ctr"/>
          <a:lstStyle/>
          <a:p>
            <a:pPr algn="ctr"/>
            <a:r>
              <a:rPr lang="en-US" sz="2800" b="1" dirty="0">
                <a:solidFill>
                  <a:srgbClr val="FFFFFF"/>
                </a:solidFill>
                <a:latin typeface="Calibri" pitchFamily="34" charset="0"/>
                <a:ea typeface="Calibri" pitchFamily="34" charset="-122"/>
                <a:cs typeface="Calibri" pitchFamily="34" charset="-120"/>
              </a:rPr>
              <a:t>DINKO'S RESPONSE</a:t>
            </a:r>
            <a:endParaRPr lang="en-US" sz="2800" dirty="0"/>
          </a:p>
        </p:txBody>
      </p:sp>
      <p:sp>
        <p:nvSpPr>
          <p:cNvPr id="9" name="Shape 7"/>
          <p:cNvSpPr/>
          <p:nvPr/>
        </p:nvSpPr>
        <p:spPr>
          <a:xfrm>
            <a:off x="6096000" y="1767840"/>
            <a:ext cx="5730240" cy="4572000"/>
          </a:xfrm>
          <a:prstGeom prst="rect">
            <a:avLst/>
          </a:prstGeom>
          <a:solidFill>
            <a:srgbClr val="FFFFFF"/>
          </a:solidFill>
          <a:ln w="19050">
            <a:solidFill>
              <a:srgbClr val="B8D4C0"/>
            </a:solidFill>
            <a:prstDash val="solid"/>
          </a:ln>
          <a:effectLst>
            <a:outerShdw blurRad="50800" dist="12700" dir="8100000" algn="bl" rotWithShape="0">
              <a:srgbClr val="000000">
                <a:alpha val="8000"/>
              </a:srgbClr>
            </a:outerShdw>
          </a:effectLst>
        </p:spPr>
        <p:txBody>
          <a:bodyPr/>
          <a:lstStyle/>
          <a:p>
            <a:endParaRPr lang="en-CA" sz="2400"/>
          </a:p>
        </p:txBody>
      </p:sp>
      <p:sp>
        <p:nvSpPr>
          <p:cNvPr id="10" name="Text 8"/>
          <p:cNvSpPr/>
          <p:nvPr/>
        </p:nvSpPr>
        <p:spPr>
          <a:xfrm>
            <a:off x="6278880" y="1889760"/>
            <a:ext cx="5364480" cy="4328160"/>
          </a:xfrm>
          <a:prstGeom prst="rect">
            <a:avLst/>
          </a:prstGeom>
          <a:noFill/>
          <a:ln/>
        </p:spPr>
        <p:txBody>
          <a:bodyPr wrap="square" rtlCol="0" anchor="t"/>
          <a:lstStyle/>
          <a:p>
            <a:r>
              <a:rPr lang="en-US" sz="2800" dirty="0">
                <a:solidFill>
                  <a:srgbClr val="1B2B3A"/>
                </a:solidFill>
                <a:latin typeface="Calibri" pitchFamily="34" charset="0"/>
                <a:ea typeface="Calibri" pitchFamily="34" charset="-122"/>
                <a:cs typeface="Calibri" pitchFamily="34" charset="-120"/>
              </a:rPr>
              <a:t>Firefighter strategy: Confronting &amp; dissociating</a:t>
            </a:r>
            <a:endParaRPr lang="en-US" sz="2800" dirty="0"/>
          </a:p>
          <a:p>
            <a:endParaRPr lang="en-US" sz="2800" dirty="0"/>
          </a:p>
          <a:p>
            <a:r>
              <a:rPr lang="en-US" sz="2800" dirty="0">
                <a:solidFill>
                  <a:srgbClr val="1B2B3A"/>
                </a:solidFill>
                <a:latin typeface="Calibri" pitchFamily="34" charset="0"/>
                <a:ea typeface="Calibri" pitchFamily="34" charset="-122"/>
                <a:cs typeface="Calibri" pitchFamily="34" charset="-120"/>
              </a:rPr>
              <a:t>Feelings:</a:t>
            </a:r>
            <a:endParaRPr lang="en-US" sz="2800" dirty="0"/>
          </a:p>
          <a:p>
            <a:r>
              <a:rPr lang="en-US" sz="2800" dirty="0">
                <a:solidFill>
                  <a:srgbClr val="1B2B3A"/>
                </a:solidFill>
                <a:latin typeface="Calibri" pitchFamily="34" charset="0"/>
                <a:ea typeface="Calibri" pitchFamily="34" charset="-122"/>
                <a:cs typeface="Calibri" pitchFamily="34" charset="-120"/>
              </a:rPr>
              <a:t>• Protecting immediately</a:t>
            </a:r>
            <a:endParaRPr lang="en-US" sz="2800" dirty="0"/>
          </a:p>
          <a:p>
            <a:r>
              <a:rPr lang="en-US" sz="2800" dirty="0">
                <a:solidFill>
                  <a:srgbClr val="1B2B3A"/>
                </a:solidFill>
                <a:latin typeface="Calibri" pitchFamily="34" charset="0"/>
                <a:ea typeface="Calibri" pitchFamily="34" charset="-122"/>
                <a:cs typeface="Calibri" pitchFamily="34" charset="-120"/>
              </a:rPr>
              <a:t>• Not pleasant</a:t>
            </a:r>
            <a:endParaRPr lang="en-US" sz="2800" dirty="0"/>
          </a:p>
          <a:p>
            <a:r>
              <a:rPr lang="en-US" sz="2800" dirty="0">
                <a:solidFill>
                  <a:srgbClr val="1B2B3A"/>
                </a:solidFill>
                <a:latin typeface="Calibri" pitchFamily="34" charset="0"/>
                <a:ea typeface="Calibri" pitchFamily="34" charset="-122"/>
                <a:cs typeface="Calibri" pitchFamily="34" charset="-120"/>
              </a:rPr>
              <a:t>• Protecting from mental abuse — feels good in the moment, feels safe</a:t>
            </a:r>
            <a:endParaRPr lang="en-US" sz="2800" dirty="0"/>
          </a:p>
          <a:p>
            <a:r>
              <a:rPr lang="en-US" sz="2800" dirty="0">
                <a:solidFill>
                  <a:srgbClr val="1B2B3A"/>
                </a:solidFill>
                <a:latin typeface="Calibri" pitchFamily="34" charset="0"/>
                <a:ea typeface="Calibri" pitchFamily="34" charset="-122"/>
                <a:cs typeface="Calibri" pitchFamily="34" charset="-120"/>
              </a:rPr>
              <a:t>• Long-term: not that well</a:t>
            </a:r>
            <a:endParaRPr lang="en-US" sz="2800" dirty="0"/>
          </a:p>
        </p:txBody>
      </p:sp>
    </p:spTree>
  </p:cSld>
  <p:clrMapOvr>
    <a:masterClrMapping/>
  </p:clrMapOvr>
</p:sld>
</file>

<file path=ppt/slides/slide5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84DD1-1E93-BC21-5F26-D99F8BCD6E5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C7B2842-E38B-CD17-2B37-B6C665924ADA}"/>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C303E875-CB48-DAF1-27A9-EF66934D10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504B0201-F0C2-069C-890C-EE4F4CE70E62}"/>
              </a:ext>
            </a:extLst>
          </p:cNvPr>
          <p:cNvSpPr txBox="1"/>
          <p:nvPr/>
        </p:nvSpPr>
        <p:spPr>
          <a:xfrm>
            <a:off x="606175" y="402494"/>
            <a:ext cx="11250203" cy="58477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ALL PARTS WELCOME, ALL BEHAVIORS ARE NOT P. 110 </a:t>
            </a:r>
            <a:endParaRPr lang="en-CA" sz="3200" dirty="0"/>
          </a:p>
        </p:txBody>
      </p:sp>
    </p:spTree>
    <p:extLst>
      <p:ext uri="{BB962C8B-B14F-4D97-AF65-F5344CB8AC3E}">
        <p14:creationId xmlns:p14="http://schemas.microsoft.com/office/powerpoint/2010/main" val="3634146525"/>
      </p:ext>
    </p:extLst>
  </p:cSld>
  <p:clrMapOvr>
    <a:masterClrMapping/>
  </p:clrMapOvr>
</p:sld>
</file>

<file path=ppt/slides/slide5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9E180-1DB6-921E-C937-3116154AA147}"/>
            </a:ext>
          </a:extLst>
        </p:cNvPr>
        <p:cNvGrpSpPr/>
        <p:nvPr/>
      </p:nvGrpSpPr>
      <p:grpSpPr>
        <a:xfrm>
          <a:off x="0" y="0"/>
          <a:ext cx="0" cy="0"/>
          <a:chOff x="0" y="0"/>
          <a:chExt cx="0" cy="0"/>
        </a:xfrm>
      </p:grpSpPr>
      <p:pic>
        <p:nvPicPr>
          <p:cNvPr id="3" name="Picture 2" descr="A white rectangular box with black text&#10;&#10;AI-generated content may be incorrect.">
            <a:extLst>
              <a:ext uri="{FF2B5EF4-FFF2-40B4-BE49-F238E27FC236}">
                <a16:creationId xmlns:a16="http://schemas.microsoft.com/office/drawing/2014/main" id="{1A4F292B-2E9C-535D-935F-6ED95EFB8F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2514600"/>
          </a:xfrm>
          <a:prstGeom prst="rect">
            <a:avLst/>
          </a:prstGeom>
        </p:spPr>
      </p:pic>
    </p:spTree>
    <p:extLst>
      <p:ext uri="{BB962C8B-B14F-4D97-AF65-F5344CB8AC3E}">
        <p14:creationId xmlns:p14="http://schemas.microsoft.com/office/powerpoint/2010/main" val="3213414982"/>
      </p:ext>
    </p:extLst>
  </p:cSld>
  <p:clrMapOvr>
    <a:masterClrMapping/>
  </p:clrMapOvr>
</p:sld>
</file>

<file path=ppt/slides/slide5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036320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All Parts Welcome, All Behaviors Are Not</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110</a:t>
            </a:r>
            <a:endParaRPr lang="en-US" sz="1467" dirty="0"/>
          </a:p>
        </p:txBody>
      </p:sp>
      <p:sp>
        <p:nvSpPr>
          <p:cNvPr id="5" name="Text 3"/>
          <p:cNvSpPr/>
          <p:nvPr/>
        </p:nvSpPr>
        <p:spPr>
          <a:xfrm>
            <a:off x="487680" y="1158240"/>
            <a:ext cx="11216640" cy="670560"/>
          </a:xfrm>
          <a:prstGeom prst="rect">
            <a:avLst/>
          </a:prstGeom>
          <a:noFill/>
          <a:ln/>
        </p:spPr>
        <p:txBody>
          <a:bodyPr wrap="square" rtlCol="0" anchor="t"/>
          <a:lstStyle/>
          <a:p>
            <a:r>
              <a:rPr lang="en-US" sz="1600" i="1" dirty="0">
                <a:solidFill>
                  <a:srgbClr val="4A6278"/>
                </a:solidFill>
                <a:latin typeface="Calibri" pitchFamily="34" charset="0"/>
                <a:ea typeface="Calibri" pitchFamily="34" charset="-122"/>
                <a:cs typeface="Calibri" pitchFamily="34" charset="-120"/>
              </a:rPr>
              <a:t>Dinko separated his firefighters' good intentions from their problematic behaviors:</a:t>
            </a:r>
            <a:endParaRPr lang="en-US" sz="1600" dirty="0"/>
          </a:p>
        </p:txBody>
      </p:sp>
      <p:graphicFrame>
        <p:nvGraphicFramePr>
          <p:cNvPr id="10" name="Table 0"/>
          <p:cNvGraphicFramePr>
            <a:graphicFrameLocks noGrp="1"/>
          </p:cNvGraphicFramePr>
          <p:nvPr/>
        </p:nvGraphicFramePr>
        <p:xfrm>
          <a:off x="365760" y="1889760"/>
          <a:ext cx="11460480" cy="3169920"/>
        </p:xfrm>
        <a:graphic>
          <a:graphicData uri="http://schemas.openxmlformats.org/drawingml/2006/table">
            <a:tbl>
              <a:tblPr/>
              <a:tblGrid>
                <a:gridCol w="365760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4145280">
                  <a:extLst>
                    <a:ext uri="{9D8B030D-6E8A-4147-A177-3AD203B41FA5}">
                      <a16:colId xmlns:a16="http://schemas.microsoft.com/office/drawing/2014/main" val="20002"/>
                    </a:ext>
                  </a:extLst>
                </a:gridCol>
              </a:tblGrid>
              <a:tr h="792480">
                <a:tc>
                  <a:txBody>
                    <a:bodyPr/>
                    <a:lstStyle/>
                    <a:p>
                      <a:pPr marL="0" indent="0" algn="ctr">
                        <a:buNone/>
                      </a:pPr>
                      <a:r>
                        <a:rPr lang="en-US" sz="1600" b="1" dirty="0">
                          <a:solidFill>
                            <a:srgbClr val="FFFFFF"/>
                          </a:solidFill>
                          <a:latin typeface="Calibri" pitchFamily="34" charset="0"/>
                          <a:ea typeface="Calibri" pitchFamily="34" charset="-122"/>
                          <a:cs typeface="Calibri" pitchFamily="34" charset="-120"/>
                        </a:rPr>
                        <a:t>Firefighter Part</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5BA4CF"/>
                    </a:solidFill>
                  </a:tcPr>
                </a:tc>
                <a:tc>
                  <a:txBody>
                    <a:bodyPr/>
                    <a:lstStyle/>
                    <a:p>
                      <a:pPr marL="0" indent="0" algn="ctr">
                        <a:buNone/>
                      </a:pPr>
                      <a:r>
                        <a:rPr lang="en-US" sz="1600" b="1" dirty="0">
                          <a:solidFill>
                            <a:srgbClr val="FFFFFF"/>
                          </a:solidFill>
                          <a:latin typeface="Calibri" pitchFamily="34" charset="0"/>
                          <a:ea typeface="Calibri" pitchFamily="34" charset="-122"/>
                          <a:cs typeface="Calibri" pitchFamily="34" charset="-120"/>
                        </a:rPr>
                        <a:t>Good Intention</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5BA4CF"/>
                    </a:solidFill>
                  </a:tcPr>
                </a:tc>
                <a:tc>
                  <a:txBody>
                    <a:bodyPr/>
                    <a:lstStyle/>
                    <a:p>
                      <a:pPr marL="0" indent="0" algn="ctr">
                        <a:buNone/>
                      </a:pPr>
                      <a:r>
                        <a:rPr lang="en-US" sz="1600" b="1" dirty="0">
                          <a:solidFill>
                            <a:srgbClr val="FFFFFF"/>
                          </a:solidFill>
                          <a:latin typeface="Calibri" pitchFamily="34" charset="0"/>
                          <a:ea typeface="Calibri" pitchFamily="34" charset="-122"/>
                          <a:cs typeface="Calibri" pitchFamily="34" charset="-120"/>
                        </a:rPr>
                        <a:t>Problematic Behavior</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5BA4CF"/>
                    </a:solidFill>
                  </a:tcPr>
                </a:tc>
                <a:extLst>
                  <a:ext uri="{0D108BD9-81ED-4DB2-BD59-A6C34878D82A}">
                    <a16:rowId xmlns:a16="http://schemas.microsoft.com/office/drawing/2014/main" val="10000"/>
                  </a:ext>
                </a:extLst>
              </a:tr>
              <a:tr h="79248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Eating sweets</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Temporary release</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Not good for health, depression</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9248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Flirting</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Makes you feel good</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Makes people uncomfortable</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9248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Oversleeping</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Fills out of reality — feels good</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Appears lazy; people don't call anymore</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5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FBB1C-0458-B683-BD70-8302D79C35C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241E14D-D4C2-F626-9634-F5FF0A7A7427}"/>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E499A936-0687-4455-DE1C-1B38A6496D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B4B937DF-2C29-FC30-3E9A-DEE85168D1BD}"/>
              </a:ext>
            </a:extLst>
          </p:cNvPr>
          <p:cNvSpPr txBox="1"/>
          <p:nvPr/>
        </p:nvSpPr>
        <p:spPr>
          <a:xfrm>
            <a:off x="1477190" y="305191"/>
            <a:ext cx="1029026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FIREFIGHTERS P.112</a:t>
            </a:r>
          </a:p>
        </p:txBody>
      </p:sp>
    </p:spTree>
    <p:extLst>
      <p:ext uri="{BB962C8B-B14F-4D97-AF65-F5344CB8AC3E}">
        <p14:creationId xmlns:p14="http://schemas.microsoft.com/office/powerpoint/2010/main" val="2598214883"/>
      </p:ext>
    </p:extLst>
  </p:cSld>
  <p:clrMapOvr>
    <a:masterClrMapping/>
  </p:clrMapOvr>
</p:sld>
</file>

<file path=ppt/slides/slide5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75131-ED06-28A4-0AEB-3F6326F43F8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E224963-3AD3-51E8-23D0-829C97E962BF}"/>
              </a:ext>
            </a:extLst>
          </p:cNvPr>
          <p:cNvSpPr txBox="1"/>
          <p:nvPr/>
        </p:nvSpPr>
        <p:spPr>
          <a:xfrm>
            <a:off x="266307" y="141402"/>
            <a:ext cx="6390427" cy="5447645"/>
          </a:xfrm>
          <a:prstGeom prst="rect">
            <a:avLst/>
          </a:prstGeom>
          <a:noFill/>
        </p:spPr>
        <p:txBody>
          <a:bodyPr wrap="square">
            <a:spAutoFit/>
          </a:bodyPr>
          <a:lstStyle/>
          <a:p>
            <a:pPr algn="ctr"/>
            <a:r>
              <a:rPr lang="en-US" sz="3600" dirty="0">
                <a:solidFill>
                  <a:srgbClr val="000000"/>
                </a:solidFill>
                <a:latin typeface="Arial" panose="020B0604020202020204" pitchFamily="34" charset="0"/>
                <a:cs typeface="Arial" panose="020B0604020202020204" pitchFamily="34" charset="0"/>
              </a:rPr>
              <a:t>FIND IT IN THE BODY: FIREFIGHTERS</a:t>
            </a:r>
          </a:p>
          <a:p>
            <a:r>
              <a:rPr lang="en-US" sz="3600" dirty="0">
                <a:solidFill>
                  <a:srgbClr val="000000"/>
                </a:solidFill>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It's common for firefighter parts to manifest in different parts of the body. The firefighter parts might manifest as physical cravings or impulses. A firefighter part may seek comfort in food when activated. Paying attention to the body is a way to get in touch with parts. Use a firefighter part that you have felt this week (procrastinating, shutting down, road raging, etc.) and map where you feel it in your body on the picture.</a:t>
            </a:r>
            <a:endParaRPr lang="en-CA"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A97B06E-F856-33CD-E0BB-EDE23A6AF6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2851301478"/>
      </p:ext>
    </p:extLst>
  </p:cSld>
  <p:clrMapOvr>
    <a:masterClrMapping/>
  </p:clrMapOvr>
</p:sld>
</file>

<file path=ppt/slides/slide5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036320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Find It in the Body: Firefighters</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112</a:t>
            </a:r>
            <a:endParaRPr lang="en-US" sz="1467" dirty="0"/>
          </a:p>
        </p:txBody>
      </p:sp>
      <p:sp>
        <p:nvSpPr>
          <p:cNvPr id="5" name="Shape 3"/>
          <p:cNvSpPr/>
          <p:nvPr/>
        </p:nvSpPr>
        <p:spPr>
          <a:xfrm>
            <a:off x="365760" y="1219200"/>
            <a:ext cx="5120640" cy="5120640"/>
          </a:xfrm>
          <a:prstGeom prst="rect">
            <a:avLst/>
          </a:prstGeom>
          <a:solidFill>
            <a:srgbClr val="FFFFFF"/>
          </a:solidFill>
          <a:ln w="12700">
            <a:solidFill>
              <a:srgbClr val="D0DCE8"/>
            </a:solidFill>
            <a:prstDash val="solid"/>
          </a:ln>
          <a:effectLst>
            <a:outerShdw blurRad="50800" dist="12700" dir="8100000" algn="bl" rotWithShape="0">
              <a:srgbClr val="000000">
                <a:alpha val="8000"/>
              </a:srgbClr>
            </a:outerShdw>
          </a:effectLst>
        </p:spPr>
        <p:txBody>
          <a:bodyPr/>
          <a:lstStyle/>
          <a:p>
            <a:endParaRPr lang="en-CA" sz="2400"/>
          </a:p>
        </p:txBody>
      </p:sp>
      <p:sp>
        <p:nvSpPr>
          <p:cNvPr id="6" name="Text 4"/>
          <p:cNvSpPr/>
          <p:nvPr/>
        </p:nvSpPr>
        <p:spPr>
          <a:xfrm>
            <a:off x="609600" y="1341120"/>
            <a:ext cx="4632960" cy="4876800"/>
          </a:xfrm>
          <a:prstGeom prst="rect">
            <a:avLst/>
          </a:prstGeom>
          <a:noFill/>
          <a:ln/>
        </p:spPr>
        <p:txBody>
          <a:bodyPr wrap="square" rtlCol="0" anchor="t"/>
          <a:lstStyle/>
          <a:p>
            <a:r>
              <a:rPr lang="en-US" sz="1600" dirty="0">
                <a:solidFill>
                  <a:srgbClr val="4A6278"/>
                </a:solidFill>
                <a:latin typeface="Calibri" pitchFamily="34" charset="0"/>
                <a:ea typeface="Calibri" pitchFamily="34" charset="-122"/>
                <a:cs typeface="Calibri" pitchFamily="34" charset="-120"/>
              </a:rPr>
              <a:t>It's common for firefighter parts to manifest in different parts of the body. The firefighter parts might manifest as physical cravings or impulses.</a:t>
            </a:r>
            <a:endParaRPr lang="en-US" sz="1600" dirty="0"/>
          </a:p>
          <a:p>
            <a:endParaRPr lang="en-US" sz="1600" dirty="0"/>
          </a:p>
          <a:p>
            <a:r>
              <a:rPr lang="en-US" sz="1600" dirty="0">
                <a:solidFill>
                  <a:srgbClr val="4A6278"/>
                </a:solidFill>
                <a:latin typeface="Calibri" pitchFamily="34" charset="0"/>
                <a:ea typeface="Calibri" pitchFamily="34" charset="-122"/>
                <a:cs typeface="Calibri" pitchFamily="34" charset="-120"/>
              </a:rPr>
              <a:t>A firefighter part may seek comfort in food when activated.</a:t>
            </a:r>
            <a:endParaRPr lang="en-US" sz="1600" dirty="0"/>
          </a:p>
          <a:p>
            <a:endParaRPr lang="en-US" sz="1600" dirty="0"/>
          </a:p>
          <a:p>
            <a:r>
              <a:rPr lang="en-US" sz="1600" dirty="0">
                <a:solidFill>
                  <a:srgbClr val="4A6278"/>
                </a:solidFill>
                <a:latin typeface="Calibri" pitchFamily="34" charset="0"/>
                <a:ea typeface="Calibri" pitchFamily="34" charset="-122"/>
                <a:cs typeface="Calibri" pitchFamily="34" charset="-120"/>
              </a:rPr>
              <a:t>Paying attention to the body is a way to get in touch with parts.</a:t>
            </a:r>
            <a:endParaRPr lang="en-US" sz="1600" dirty="0"/>
          </a:p>
          <a:p>
            <a:endParaRPr lang="en-US" sz="1600" dirty="0"/>
          </a:p>
          <a:p>
            <a:r>
              <a:rPr lang="en-US" sz="1600" dirty="0">
                <a:solidFill>
                  <a:srgbClr val="4A6278"/>
                </a:solidFill>
                <a:latin typeface="Calibri" pitchFamily="34" charset="0"/>
                <a:ea typeface="Calibri" pitchFamily="34" charset="-122"/>
                <a:cs typeface="Calibri" pitchFamily="34" charset="-120"/>
              </a:rPr>
              <a:t>Use a firefighter part that you have felt this week and map where you feel it in your body.</a:t>
            </a:r>
            <a:endParaRPr lang="en-US" sz="1600" dirty="0"/>
          </a:p>
        </p:txBody>
      </p:sp>
      <p:sp>
        <p:nvSpPr>
          <p:cNvPr id="7" name="Shape 5"/>
          <p:cNvSpPr/>
          <p:nvPr/>
        </p:nvSpPr>
        <p:spPr>
          <a:xfrm>
            <a:off x="6096000" y="1219200"/>
            <a:ext cx="5730240" cy="548640"/>
          </a:xfrm>
          <a:prstGeom prst="rect">
            <a:avLst/>
          </a:prstGeom>
          <a:solidFill>
            <a:srgbClr val="3D8B6E"/>
          </a:solidFill>
          <a:ln w="12700">
            <a:solidFill>
              <a:srgbClr val="3D8B6E"/>
            </a:solidFill>
            <a:prstDash val="solid"/>
          </a:ln>
        </p:spPr>
        <p:txBody>
          <a:bodyPr/>
          <a:lstStyle/>
          <a:p>
            <a:endParaRPr lang="en-CA" sz="2400"/>
          </a:p>
        </p:txBody>
      </p:sp>
      <p:sp>
        <p:nvSpPr>
          <p:cNvPr id="8" name="Text 6"/>
          <p:cNvSpPr/>
          <p:nvPr/>
        </p:nvSpPr>
        <p:spPr>
          <a:xfrm>
            <a:off x="6096000" y="1219200"/>
            <a:ext cx="5730240" cy="548640"/>
          </a:xfrm>
          <a:prstGeom prst="rect">
            <a:avLst/>
          </a:prstGeom>
          <a:noFill/>
          <a:ln/>
        </p:spPr>
        <p:txBody>
          <a:bodyPr wrap="square" rtlCol="0" anchor="ctr"/>
          <a:lstStyle/>
          <a:p>
            <a:pPr algn="ctr"/>
            <a:r>
              <a:rPr lang="en-US" sz="2800" b="1" dirty="0">
                <a:solidFill>
                  <a:srgbClr val="FFFFFF"/>
                </a:solidFill>
                <a:latin typeface="Calibri" pitchFamily="34" charset="0"/>
                <a:ea typeface="Calibri" pitchFamily="34" charset="-122"/>
                <a:cs typeface="Calibri" pitchFamily="34" charset="-120"/>
              </a:rPr>
              <a:t>DINKO'S RESPONSE</a:t>
            </a:r>
            <a:endParaRPr lang="en-US" sz="2800" dirty="0"/>
          </a:p>
        </p:txBody>
      </p:sp>
      <p:sp>
        <p:nvSpPr>
          <p:cNvPr id="9" name="Shape 7"/>
          <p:cNvSpPr/>
          <p:nvPr/>
        </p:nvSpPr>
        <p:spPr>
          <a:xfrm>
            <a:off x="6096000" y="1767840"/>
            <a:ext cx="5730240" cy="4572000"/>
          </a:xfrm>
          <a:prstGeom prst="rect">
            <a:avLst/>
          </a:prstGeom>
          <a:solidFill>
            <a:srgbClr val="FFFFFF"/>
          </a:solidFill>
          <a:ln w="19050">
            <a:solidFill>
              <a:srgbClr val="B8D4C0"/>
            </a:solidFill>
            <a:prstDash val="solid"/>
          </a:ln>
          <a:effectLst>
            <a:outerShdw blurRad="50800" dist="12700" dir="8100000" algn="bl" rotWithShape="0">
              <a:srgbClr val="000000">
                <a:alpha val="8000"/>
              </a:srgbClr>
            </a:outerShdw>
          </a:effectLst>
        </p:spPr>
        <p:txBody>
          <a:bodyPr/>
          <a:lstStyle/>
          <a:p>
            <a:endParaRPr lang="en-CA" sz="2400"/>
          </a:p>
        </p:txBody>
      </p:sp>
      <p:sp>
        <p:nvSpPr>
          <p:cNvPr id="10" name="Text 8"/>
          <p:cNvSpPr/>
          <p:nvPr/>
        </p:nvSpPr>
        <p:spPr>
          <a:xfrm>
            <a:off x="6278880" y="1889760"/>
            <a:ext cx="5364480" cy="4328160"/>
          </a:xfrm>
          <a:prstGeom prst="rect">
            <a:avLst/>
          </a:prstGeom>
          <a:noFill/>
          <a:ln/>
        </p:spPr>
        <p:txBody>
          <a:bodyPr wrap="square" rtlCol="0" anchor="t"/>
          <a:lstStyle/>
          <a:p>
            <a:r>
              <a:rPr lang="en-US" sz="2400" dirty="0">
                <a:solidFill>
                  <a:srgbClr val="1B2B3A"/>
                </a:solidFill>
                <a:latin typeface="Calibri" pitchFamily="34" charset="0"/>
                <a:ea typeface="Calibri" pitchFamily="34" charset="-122"/>
                <a:cs typeface="Calibri" pitchFamily="34" charset="-120"/>
              </a:rPr>
              <a:t>Dinko's firefighter parts and body locations:</a:t>
            </a:r>
            <a:endParaRPr lang="en-US" sz="2400" dirty="0"/>
          </a:p>
          <a:p>
            <a:endParaRPr lang="en-US" sz="2400" dirty="0"/>
          </a:p>
          <a:p>
            <a:r>
              <a:rPr lang="en-US" sz="2400" dirty="0">
                <a:solidFill>
                  <a:srgbClr val="1B2B3A"/>
                </a:solidFill>
                <a:latin typeface="Calibri" pitchFamily="34" charset="0"/>
                <a:ea typeface="Calibri" pitchFamily="34" charset="-122"/>
                <a:cs typeface="Calibri" pitchFamily="34" charset="-120"/>
              </a:rPr>
              <a:t>• Eating sweets</a:t>
            </a:r>
            <a:endParaRPr lang="en-US" sz="2400" dirty="0"/>
          </a:p>
          <a:p>
            <a:r>
              <a:rPr lang="en-US" sz="2400" dirty="0">
                <a:solidFill>
                  <a:srgbClr val="1B2B3A"/>
                </a:solidFill>
                <a:latin typeface="Calibri" pitchFamily="34" charset="0"/>
                <a:ea typeface="Calibri" pitchFamily="34" charset="-122"/>
                <a:cs typeface="Calibri" pitchFamily="34" charset="-120"/>
              </a:rPr>
              <a:t>• Flirting</a:t>
            </a:r>
            <a:endParaRPr lang="en-US" sz="2400" dirty="0"/>
          </a:p>
          <a:p>
            <a:r>
              <a:rPr lang="en-US" sz="2400" dirty="0">
                <a:solidFill>
                  <a:srgbClr val="1B2B3A"/>
                </a:solidFill>
                <a:latin typeface="Calibri" pitchFamily="34" charset="0"/>
                <a:ea typeface="Calibri" pitchFamily="34" charset="-122"/>
                <a:cs typeface="Calibri" pitchFamily="34" charset="-120"/>
              </a:rPr>
              <a:t>• Oversleeping</a:t>
            </a:r>
            <a:endParaRPr lang="en-US" sz="2400" dirty="0"/>
          </a:p>
          <a:p>
            <a:endParaRPr lang="en-US" sz="2400" dirty="0"/>
          </a:p>
          <a:p>
            <a:r>
              <a:rPr lang="en-US" sz="2400" dirty="0">
                <a:solidFill>
                  <a:srgbClr val="1B2B3A"/>
                </a:solidFill>
                <a:latin typeface="Calibri" pitchFamily="34" charset="0"/>
                <a:ea typeface="Calibri" pitchFamily="34" charset="-122"/>
                <a:cs typeface="Calibri" pitchFamily="34" charset="-120"/>
              </a:rPr>
              <a:t>(Body map completed in workbook P. 112)</a:t>
            </a:r>
            <a:endParaRPr lang="en-US" sz="2400" dirty="0"/>
          </a:p>
        </p:txBody>
      </p:sp>
    </p:spTree>
  </p:cSld>
  <p:clrMapOvr>
    <a:masterClrMapping/>
  </p:clrMapOvr>
</p:sld>
</file>

<file path=ppt/slides/slide5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75E9D6-660D-1210-125A-2FB99E092E0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312EEAB-08D8-6167-C518-692F7CDBC9CC}"/>
              </a:ext>
            </a:extLst>
          </p:cNvPr>
          <p:cNvSpPr txBox="1"/>
          <p:nvPr/>
        </p:nvSpPr>
        <p:spPr>
          <a:xfrm>
            <a:off x="7870371" y="2645620"/>
            <a:ext cx="3494315" cy="10156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6000" dirty="0">
                <a:solidFill>
                  <a:srgbClr val="2C2C2C"/>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kumimoji="0" lang="en-CA" sz="6000" b="0" i="0" u="none" strike="noStrike" kern="1200" cap="none" spc="0" normalizeH="0" baseline="0" noProof="0" dirty="0">
              <a:ln>
                <a:noFill/>
              </a:ln>
              <a:solidFill>
                <a:srgbClr val="2C2C2C"/>
              </a:solidFill>
              <a:effectLst/>
              <a:uLnTx/>
              <a:uFillTx/>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6F21927F-1F7C-BDE3-AE07-7AF20EA23A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CDFBF9AB-088B-57E9-6C25-85F5727F653B}"/>
              </a:ext>
            </a:extLst>
          </p:cNvPr>
          <p:cNvSpPr txBox="1"/>
          <p:nvPr/>
        </p:nvSpPr>
        <p:spPr>
          <a:xfrm>
            <a:off x="2253955" y="525784"/>
            <a:ext cx="825014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BEFRIENDING A FIREFIGHTER P118</a:t>
            </a:r>
            <a:endParaRPr lang="en-CA"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7419790"/>
      </p:ext>
    </p:extLst>
  </p:cSld>
  <p:clrMapOvr>
    <a:masterClrMapping/>
  </p:clrMapOvr>
</p:sld>
</file>

<file path=ppt/slides/slide5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C2EFF-09BB-E724-C9B0-8B12087D8F6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CDCA12D-C605-F1CA-B395-BE633868DA5A}"/>
              </a:ext>
            </a:extLst>
          </p:cNvPr>
          <p:cNvSpPr txBox="1"/>
          <p:nvPr/>
        </p:nvSpPr>
        <p:spPr>
          <a:xfrm>
            <a:off x="0" y="12680"/>
            <a:ext cx="12094029" cy="4832092"/>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Recall a recent situation when one of your firefighters was activated. </a:t>
            </a:r>
          </a:p>
          <a:p>
            <a:r>
              <a:rPr lang="en-US" sz="2200" dirty="0">
                <a:latin typeface="Arial" panose="020B0604020202020204" pitchFamily="34" charset="0"/>
                <a:cs typeface="Arial" panose="020B0604020202020204" pitchFamily="34" charset="0"/>
              </a:rPr>
              <a:t>Find, focus, and flesh out a firefighter part you'd like to befriend. </a:t>
            </a:r>
          </a:p>
          <a:p>
            <a:r>
              <a:rPr lang="en-US" sz="2200" dirty="0">
                <a:latin typeface="Arial" panose="020B0604020202020204" pitchFamily="34" charset="0"/>
                <a:cs typeface="Arial" panose="020B0604020202020204" pitchFamily="34" charset="0"/>
              </a:rPr>
              <a:t>Notice where it shows up in or around your body. </a:t>
            </a:r>
          </a:p>
          <a:p>
            <a:r>
              <a:rPr lang="en-US" sz="2200" dirty="0">
                <a:latin typeface="Arial" panose="020B0604020202020204" pitchFamily="34" charset="0"/>
                <a:cs typeface="Arial" panose="020B0604020202020204" pitchFamily="34" charset="0"/>
              </a:rPr>
              <a:t>Notice any thoughts, feelings, sensations, or images.</a:t>
            </a:r>
          </a:p>
          <a:p>
            <a:r>
              <a:rPr lang="en-US" sz="2200" dirty="0">
                <a:latin typeface="Arial" panose="020B0604020202020204" pitchFamily="34" charset="0"/>
                <a:cs typeface="Arial" panose="020B0604020202020204" pitchFamily="34" charset="0"/>
              </a:rPr>
              <a:t> How do you feel towards the part? </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Befriending a firefighter </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Check for self energy: </a:t>
            </a:r>
          </a:p>
          <a:p>
            <a:r>
              <a:rPr lang="en-US" sz="2200" dirty="0">
                <a:latin typeface="Arial" panose="020B0604020202020204" pitchFamily="34" charset="0"/>
                <a:cs typeface="Arial" panose="020B0604020202020204" pitchFamily="34" charset="0"/>
              </a:rPr>
              <a:t>Do you notice the qualities of self or similar feelings? </a:t>
            </a:r>
          </a:p>
          <a:p>
            <a:r>
              <a:rPr lang="en-US" sz="2200" dirty="0">
                <a:latin typeface="Arial" panose="020B0604020202020204" pitchFamily="34" charset="0"/>
                <a:cs typeface="Arial" panose="020B0604020202020204" pitchFamily="34" charset="0"/>
              </a:rPr>
              <a:t>If yes you are ready to befriend. </a:t>
            </a:r>
          </a:p>
          <a:p>
            <a:r>
              <a:rPr lang="en-US" sz="2200" dirty="0">
                <a:latin typeface="Arial" panose="020B0604020202020204" pitchFamily="34" charset="0"/>
                <a:cs typeface="Arial" panose="020B0604020202020204" pitchFamily="34" charset="0"/>
              </a:rPr>
              <a:t>If no, it's likely a part is interfering. Asked the part if it's willing to relax or step back while you work on the target part. </a:t>
            </a:r>
          </a:p>
          <a:p>
            <a:r>
              <a:rPr lang="en-US" sz="2200" dirty="0">
                <a:latin typeface="Arial" panose="020B0604020202020204" pitchFamily="34" charset="0"/>
                <a:cs typeface="Arial" panose="020B0604020202020204" pitchFamily="34" charset="0"/>
              </a:rPr>
              <a:t>If the part is willing to step back, return to the "feel towards" question.</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5160760"/>
      </p:ext>
    </p:extLst>
  </p:cSld>
  <p:clrMapOvr>
    <a:masterClrMapping/>
  </p:clrMapOvr>
</p:sld>
</file>

<file path=ppt/slides/slide5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905EA-687B-71AC-4410-45E93300206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91A723B-FFDE-F216-2075-2C08093391AF}"/>
              </a:ext>
            </a:extLst>
          </p:cNvPr>
          <p:cNvSpPr txBox="1"/>
          <p:nvPr/>
        </p:nvSpPr>
        <p:spPr>
          <a:xfrm>
            <a:off x="102741" y="96366"/>
            <a:ext cx="12192000" cy="6186309"/>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If it is not willing to step back, ask it why not. You can return to this exercise when your parts feel ready.</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Befriend. </a:t>
            </a:r>
          </a:p>
          <a:p>
            <a:r>
              <a:rPr lang="en-US" sz="2200" dirty="0">
                <a:latin typeface="Arial" panose="020B0604020202020204" pitchFamily="34" charset="0"/>
                <a:cs typeface="Arial" panose="020B0604020202020204" pitchFamily="34" charset="0"/>
              </a:rPr>
              <a:t>Spend time befriending the firefighter part. </a:t>
            </a:r>
          </a:p>
          <a:p>
            <a:r>
              <a:rPr lang="en-US" sz="2200" dirty="0">
                <a:latin typeface="Arial" panose="020B0604020202020204" pitchFamily="34" charset="0"/>
                <a:cs typeface="Arial" panose="020B0604020202020204" pitchFamily="34" charset="0"/>
              </a:rPr>
              <a:t>Create a self-to-part connection by extending compassion, kindness, and comforting words to the part.</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As the part feels comfortable with you, it will begin to tell you about itself. Write down anything it wants to tell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does the part want or need from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role does this part play for you?</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Find out what the part is afraid would happen if it didn't do this role.</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Thank the part for being open with you, make a plan to check back in with the part at a later date.</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0736321"/>
      </p:ext>
    </p:extLst>
  </p:cSld>
  <p:clrMapOvr>
    <a:masterClrMapping/>
  </p:clrMapOvr>
</p:sld>
</file>

<file path=ppt/slides/slide5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92468"/>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036320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Befriending a Firefighter – Dinko</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118</a:t>
            </a:r>
            <a:endParaRPr lang="en-US" sz="1467" dirty="0"/>
          </a:p>
        </p:txBody>
      </p:sp>
      <p:sp>
        <p:nvSpPr>
          <p:cNvPr id="5" name="Shape 3"/>
          <p:cNvSpPr/>
          <p:nvPr/>
        </p:nvSpPr>
        <p:spPr>
          <a:xfrm>
            <a:off x="365760" y="1219200"/>
            <a:ext cx="5608320" cy="1706880"/>
          </a:xfrm>
          <a:prstGeom prst="rect">
            <a:avLst/>
          </a:prstGeom>
          <a:solidFill>
            <a:srgbClr val="FFFFFF"/>
          </a:solidFill>
          <a:ln w="12700">
            <a:solidFill>
              <a:srgbClr val="C5D8EC"/>
            </a:solidFill>
            <a:prstDash val="solid"/>
          </a:ln>
          <a:effectLst>
            <a:outerShdw blurRad="38100" dist="12700" dir="8100000" algn="bl" rotWithShape="0">
              <a:srgbClr val="000000">
                <a:alpha val="7000"/>
              </a:srgbClr>
            </a:outerShdw>
          </a:effectLst>
        </p:spPr>
        <p:txBody>
          <a:bodyPr/>
          <a:lstStyle/>
          <a:p>
            <a:endParaRPr lang="en-CA" sz="2400"/>
          </a:p>
        </p:txBody>
      </p:sp>
      <p:sp>
        <p:nvSpPr>
          <p:cNvPr id="6" name="Shape 4"/>
          <p:cNvSpPr/>
          <p:nvPr/>
        </p:nvSpPr>
        <p:spPr>
          <a:xfrm>
            <a:off x="365760" y="1219200"/>
            <a:ext cx="5608320" cy="390144"/>
          </a:xfrm>
          <a:prstGeom prst="rect">
            <a:avLst/>
          </a:prstGeom>
          <a:solidFill>
            <a:srgbClr val="5BA4CF"/>
          </a:solidFill>
          <a:ln w="12700">
            <a:solidFill>
              <a:srgbClr val="5BA4CF"/>
            </a:solidFill>
            <a:prstDash val="solid"/>
          </a:ln>
        </p:spPr>
        <p:txBody>
          <a:bodyPr/>
          <a:lstStyle/>
          <a:p>
            <a:endParaRPr lang="en-CA" sz="2400"/>
          </a:p>
        </p:txBody>
      </p:sp>
      <p:sp>
        <p:nvSpPr>
          <p:cNvPr id="7" name="Text 5"/>
          <p:cNvSpPr/>
          <p:nvPr/>
        </p:nvSpPr>
        <p:spPr>
          <a:xfrm>
            <a:off x="487680" y="1219200"/>
            <a:ext cx="5364480" cy="390144"/>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Situation recalled</a:t>
            </a:r>
            <a:endParaRPr lang="en-US" sz="2400" dirty="0"/>
          </a:p>
        </p:txBody>
      </p:sp>
      <p:sp>
        <p:nvSpPr>
          <p:cNvPr id="8" name="Text 6"/>
          <p:cNvSpPr/>
          <p:nvPr/>
        </p:nvSpPr>
        <p:spPr>
          <a:xfrm>
            <a:off x="487680" y="1645920"/>
            <a:ext cx="5364480" cy="12192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Returning from a walk with the dogs. A skunk smell was strong. Grabbed the dog by the neck hair — the dog yelped. Froze in disbelief.</a:t>
            </a:r>
            <a:endParaRPr lang="en-US" sz="2000" dirty="0"/>
          </a:p>
        </p:txBody>
      </p:sp>
      <p:sp>
        <p:nvSpPr>
          <p:cNvPr id="9" name="Shape 7"/>
          <p:cNvSpPr/>
          <p:nvPr/>
        </p:nvSpPr>
        <p:spPr>
          <a:xfrm>
            <a:off x="365760" y="3048000"/>
            <a:ext cx="5608320" cy="1706880"/>
          </a:xfrm>
          <a:prstGeom prst="rect">
            <a:avLst/>
          </a:prstGeom>
          <a:solidFill>
            <a:srgbClr val="FFFFFF"/>
          </a:solidFill>
          <a:ln w="12700">
            <a:solidFill>
              <a:srgbClr val="C5D8EC"/>
            </a:solidFill>
            <a:prstDash val="solid"/>
          </a:ln>
          <a:effectLst>
            <a:outerShdw blurRad="38100" dist="12700" dir="8100000" algn="bl" rotWithShape="0">
              <a:srgbClr val="000000">
                <a:alpha val="7000"/>
              </a:srgbClr>
            </a:outerShdw>
          </a:effectLst>
        </p:spPr>
        <p:txBody>
          <a:bodyPr/>
          <a:lstStyle/>
          <a:p>
            <a:endParaRPr lang="en-CA" sz="2400"/>
          </a:p>
        </p:txBody>
      </p:sp>
      <p:sp>
        <p:nvSpPr>
          <p:cNvPr id="10" name="Shape 8"/>
          <p:cNvSpPr/>
          <p:nvPr/>
        </p:nvSpPr>
        <p:spPr>
          <a:xfrm>
            <a:off x="365760" y="3048000"/>
            <a:ext cx="5608320" cy="390144"/>
          </a:xfrm>
          <a:prstGeom prst="rect">
            <a:avLst/>
          </a:prstGeom>
          <a:solidFill>
            <a:srgbClr val="5BA4CF"/>
          </a:solidFill>
          <a:ln w="12700">
            <a:solidFill>
              <a:srgbClr val="5BA4CF"/>
            </a:solidFill>
            <a:prstDash val="solid"/>
          </a:ln>
        </p:spPr>
        <p:txBody>
          <a:bodyPr/>
          <a:lstStyle/>
          <a:p>
            <a:endParaRPr lang="en-CA" sz="2400"/>
          </a:p>
        </p:txBody>
      </p:sp>
      <p:sp>
        <p:nvSpPr>
          <p:cNvPr id="11" name="Text 9"/>
          <p:cNvSpPr/>
          <p:nvPr/>
        </p:nvSpPr>
        <p:spPr>
          <a:xfrm>
            <a:off x="487680" y="3048000"/>
            <a:ext cx="5364480" cy="390144"/>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Part to befriend</a:t>
            </a:r>
            <a:endParaRPr lang="en-US" sz="2400" dirty="0"/>
          </a:p>
        </p:txBody>
      </p:sp>
      <p:sp>
        <p:nvSpPr>
          <p:cNvPr id="12" name="Text 10"/>
          <p:cNvSpPr/>
          <p:nvPr/>
        </p:nvSpPr>
        <p:spPr>
          <a:xfrm>
            <a:off x="487680" y="3474720"/>
            <a:ext cx="5364480" cy="12192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Part 1 (aggressive firefighter): hates this part — feels aggressive and punishing.</a:t>
            </a:r>
            <a:endParaRPr lang="en-US" sz="2000" dirty="0"/>
          </a:p>
          <a:p>
            <a:r>
              <a:rPr lang="en-US" sz="2000" dirty="0">
                <a:solidFill>
                  <a:srgbClr val="1B2B3A"/>
                </a:solidFill>
                <a:latin typeface="Calibri" pitchFamily="34" charset="0"/>
                <a:ea typeface="Calibri" pitchFamily="34" charset="-122"/>
                <a:cs typeface="Calibri" pitchFamily="34" charset="-120"/>
              </a:rPr>
              <a:t>Part 2 (care firefighter): happy for this part — it saved him from bathing and smell.</a:t>
            </a:r>
            <a:endParaRPr lang="en-US" sz="2000" dirty="0"/>
          </a:p>
        </p:txBody>
      </p:sp>
      <p:sp>
        <p:nvSpPr>
          <p:cNvPr id="13" name="Shape 11"/>
          <p:cNvSpPr/>
          <p:nvPr/>
        </p:nvSpPr>
        <p:spPr>
          <a:xfrm>
            <a:off x="365760" y="4876800"/>
            <a:ext cx="5608320" cy="1706880"/>
          </a:xfrm>
          <a:prstGeom prst="rect">
            <a:avLst/>
          </a:prstGeom>
          <a:solidFill>
            <a:srgbClr val="FFFFFF"/>
          </a:solidFill>
          <a:ln w="12700">
            <a:solidFill>
              <a:srgbClr val="C5D8EC"/>
            </a:solidFill>
            <a:prstDash val="solid"/>
          </a:ln>
          <a:effectLst>
            <a:outerShdw blurRad="38100" dist="12700" dir="8100000" algn="bl" rotWithShape="0">
              <a:srgbClr val="000000">
                <a:alpha val="7000"/>
              </a:srgbClr>
            </a:outerShdw>
          </a:effectLst>
        </p:spPr>
        <p:txBody>
          <a:bodyPr/>
          <a:lstStyle/>
          <a:p>
            <a:endParaRPr lang="en-CA" sz="2400"/>
          </a:p>
        </p:txBody>
      </p:sp>
      <p:sp>
        <p:nvSpPr>
          <p:cNvPr id="14" name="Shape 12"/>
          <p:cNvSpPr/>
          <p:nvPr/>
        </p:nvSpPr>
        <p:spPr>
          <a:xfrm>
            <a:off x="365760" y="4876800"/>
            <a:ext cx="5608320" cy="390144"/>
          </a:xfrm>
          <a:prstGeom prst="rect">
            <a:avLst/>
          </a:prstGeom>
          <a:solidFill>
            <a:srgbClr val="5BA4CF"/>
          </a:solidFill>
          <a:ln w="12700">
            <a:solidFill>
              <a:srgbClr val="5BA4CF"/>
            </a:solidFill>
            <a:prstDash val="solid"/>
          </a:ln>
        </p:spPr>
        <p:txBody>
          <a:bodyPr/>
          <a:lstStyle/>
          <a:p>
            <a:endParaRPr lang="en-CA" sz="2400"/>
          </a:p>
        </p:txBody>
      </p:sp>
      <p:sp>
        <p:nvSpPr>
          <p:cNvPr id="15" name="Text 13"/>
          <p:cNvSpPr/>
          <p:nvPr/>
        </p:nvSpPr>
        <p:spPr>
          <a:xfrm>
            <a:off x="487680" y="4876800"/>
            <a:ext cx="5364480" cy="390144"/>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Body sensations</a:t>
            </a:r>
            <a:endParaRPr lang="en-US" sz="2400" dirty="0"/>
          </a:p>
        </p:txBody>
      </p:sp>
      <p:sp>
        <p:nvSpPr>
          <p:cNvPr id="16" name="Text 14"/>
          <p:cNvSpPr/>
          <p:nvPr/>
        </p:nvSpPr>
        <p:spPr>
          <a:xfrm>
            <a:off x="487680" y="5303520"/>
            <a:ext cx="5364480" cy="12192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Neck, shoulders, chest, stomach pain. Felt upset and angry with himself: 'What are you doing, idiot?'</a:t>
            </a:r>
            <a:endParaRPr lang="en-US" sz="2000" dirty="0"/>
          </a:p>
        </p:txBody>
      </p:sp>
      <p:sp>
        <p:nvSpPr>
          <p:cNvPr id="17" name="Shape 15"/>
          <p:cNvSpPr/>
          <p:nvPr/>
        </p:nvSpPr>
        <p:spPr>
          <a:xfrm>
            <a:off x="6339840" y="1219200"/>
            <a:ext cx="5608320" cy="1706880"/>
          </a:xfrm>
          <a:prstGeom prst="rect">
            <a:avLst/>
          </a:prstGeom>
          <a:solidFill>
            <a:srgbClr val="FFFFFF"/>
          </a:solidFill>
          <a:ln w="12700">
            <a:solidFill>
              <a:srgbClr val="C5D8EC"/>
            </a:solidFill>
            <a:prstDash val="solid"/>
          </a:ln>
          <a:effectLst>
            <a:outerShdw blurRad="38100" dist="12700" dir="8100000" algn="bl" rotWithShape="0">
              <a:srgbClr val="000000">
                <a:alpha val="7000"/>
              </a:srgbClr>
            </a:outerShdw>
          </a:effectLst>
        </p:spPr>
        <p:txBody>
          <a:bodyPr/>
          <a:lstStyle/>
          <a:p>
            <a:endParaRPr lang="en-CA" sz="2400"/>
          </a:p>
        </p:txBody>
      </p:sp>
      <p:sp>
        <p:nvSpPr>
          <p:cNvPr id="18" name="Shape 16"/>
          <p:cNvSpPr/>
          <p:nvPr/>
        </p:nvSpPr>
        <p:spPr>
          <a:xfrm>
            <a:off x="6339840" y="1219200"/>
            <a:ext cx="5608320" cy="390144"/>
          </a:xfrm>
          <a:prstGeom prst="rect">
            <a:avLst/>
          </a:prstGeom>
          <a:solidFill>
            <a:srgbClr val="5BA4CF"/>
          </a:solidFill>
          <a:ln w="12700">
            <a:solidFill>
              <a:srgbClr val="5BA4CF"/>
            </a:solidFill>
            <a:prstDash val="solid"/>
          </a:ln>
        </p:spPr>
        <p:txBody>
          <a:bodyPr/>
          <a:lstStyle/>
          <a:p>
            <a:endParaRPr lang="en-CA" sz="2400"/>
          </a:p>
        </p:txBody>
      </p:sp>
      <p:sp>
        <p:nvSpPr>
          <p:cNvPr id="19" name="Text 17"/>
          <p:cNvSpPr/>
          <p:nvPr/>
        </p:nvSpPr>
        <p:spPr>
          <a:xfrm>
            <a:off x="6461760" y="1219200"/>
            <a:ext cx="5364480" cy="390144"/>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Self energy check</a:t>
            </a:r>
            <a:endParaRPr lang="en-US" sz="2400" dirty="0"/>
          </a:p>
        </p:txBody>
      </p:sp>
      <p:sp>
        <p:nvSpPr>
          <p:cNvPr id="20" name="Text 18"/>
          <p:cNvSpPr/>
          <p:nvPr/>
        </p:nvSpPr>
        <p:spPr>
          <a:xfrm>
            <a:off x="6461760" y="1645920"/>
            <a:ext cx="5364480" cy="12192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No — a part is interfering</a:t>
            </a:r>
            <a:r>
              <a:rPr lang="en-US" sz="1467" dirty="0">
                <a:solidFill>
                  <a:srgbClr val="1B2B3A"/>
                </a:solidFill>
                <a:latin typeface="Calibri" pitchFamily="34" charset="0"/>
                <a:ea typeface="Calibri" pitchFamily="34" charset="-122"/>
                <a:cs typeface="Calibri" pitchFamily="34" charset="-120"/>
              </a:rPr>
              <a:t>.</a:t>
            </a:r>
            <a:endParaRPr lang="en-US" sz="1467" dirty="0"/>
          </a:p>
        </p:txBody>
      </p:sp>
      <p:sp>
        <p:nvSpPr>
          <p:cNvPr id="21" name="Shape 19"/>
          <p:cNvSpPr/>
          <p:nvPr/>
        </p:nvSpPr>
        <p:spPr>
          <a:xfrm>
            <a:off x="6339840" y="3048000"/>
            <a:ext cx="5608320" cy="1706880"/>
          </a:xfrm>
          <a:prstGeom prst="rect">
            <a:avLst/>
          </a:prstGeom>
          <a:solidFill>
            <a:srgbClr val="FFFFFF"/>
          </a:solidFill>
          <a:ln w="12700">
            <a:solidFill>
              <a:srgbClr val="C5D8EC"/>
            </a:solidFill>
            <a:prstDash val="solid"/>
          </a:ln>
          <a:effectLst>
            <a:outerShdw blurRad="38100" dist="12700" dir="8100000" algn="bl" rotWithShape="0">
              <a:srgbClr val="000000">
                <a:alpha val="7000"/>
              </a:srgbClr>
            </a:outerShdw>
          </a:effectLst>
        </p:spPr>
        <p:txBody>
          <a:bodyPr/>
          <a:lstStyle/>
          <a:p>
            <a:endParaRPr lang="en-CA" sz="2400"/>
          </a:p>
        </p:txBody>
      </p:sp>
      <p:sp>
        <p:nvSpPr>
          <p:cNvPr id="22" name="Shape 20"/>
          <p:cNvSpPr/>
          <p:nvPr/>
        </p:nvSpPr>
        <p:spPr>
          <a:xfrm>
            <a:off x="6339840" y="3048000"/>
            <a:ext cx="5608320" cy="390144"/>
          </a:xfrm>
          <a:prstGeom prst="rect">
            <a:avLst/>
          </a:prstGeom>
          <a:solidFill>
            <a:srgbClr val="5BA4CF"/>
          </a:solidFill>
          <a:ln w="12700">
            <a:solidFill>
              <a:srgbClr val="5BA4CF"/>
            </a:solidFill>
            <a:prstDash val="solid"/>
          </a:ln>
        </p:spPr>
        <p:txBody>
          <a:bodyPr/>
          <a:lstStyle/>
          <a:p>
            <a:endParaRPr lang="en-CA" sz="2400"/>
          </a:p>
        </p:txBody>
      </p:sp>
      <p:sp>
        <p:nvSpPr>
          <p:cNvPr id="23" name="Text 21"/>
          <p:cNvSpPr/>
          <p:nvPr/>
        </p:nvSpPr>
        <p:spPr>
          <a:xfrm>
            <a:off x="6461760" y="3048000"/>
            <a:ext cx="5364480" cy="390144"/>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What the part says</a:t>
            </a:r>
            <a:endParaRPr lang="en-US" sz="2400" dirty="0"/>
          </a:p>
        </p:txBody>
      </p:sp>
      <p:sp>
        <p:nvSpPr>
          <p:cNvPr id="24" name="Text 22"/>
          <p:cNvSpPr/>
          <p:nvPr/>
        </p:nvSpPr>
        <p:spPr>
          <a:xfrm>
            <a:off x="6461760" y="3474720"/>
            <a:ext cx="5364480" cy="12192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Part 1: aggression from abrasive youth.</a:t>
            </a:r>
            <a:endParaRPr lang="en-US" sz="2000" dirty="0"/>
          </a:p>
          <a:p>
            <a:r>
              <a:rPr lang="en-US" sz="2000" dirty="0">
                <a:solidFill>
                  <a:srgbClr val="1B2B3A"/>
                </a:solidFill>
                <a:latin typeface="Calibri" pitchFamily="34" charset="0"/>
                <a:ea typeface="Calibri" pitchFamily="34" charset="-122"/>
                <a:cs typeface="Calibri" pitchFamily="34" charset="-120"/>
              </a:rPr>
              <a:t>Part 2: care he was given and forced to give.</a:t>
            </a:r>
            <a:endParaRPr lang="en-US" sz="2000" dirty="0"/>
          </a:p>
        </p:txBody>
      </p:sp>
      <p:sp>
        <p:nvSpPr>
          <p:cNvPr id="25" name="Shape 23"/>
          <p:cNvSpPr/>
          <p:nvPr/>
        </p:nvSpPr>
        <p:spPr>
          <a:xfrm>
            <a:off x="6339840" y="4876800"/>
            <a:ext cx="5608320" cy="1706880"/>
          </a:xfrm>
          <a:prstGeom prst="rect">
            <a:avLst/>
          </a:prstGeom>
          <a:solidFill>
            <a:srgbClr val="FFFFFF"/>
          </a:solidFill>
          <a:ln w="12700">
            <a:solidFill>
              <a:srgbClr val="C5D8EC"/>
            </a:solidFill>
            <a:prstDash val="solid"/>
          </a:ln>
          <a:effectLst>
            <a:outerShdw blurRad="38100" dist="12700" dir="8100000" algn="bl" rotWithShape="0">
              <a:srgbClr val="000000">
                <a:alpha val="7000"/>
              </a:srgbClr>
            </a:outerShdw>
          </a:effectLst>
        </p:spPr>
        <p:txBody>
          <a:bodyPr/>
          <a:lstStyle/>
          <a:p>
            <a:endParaRPr lang="en-CA" sz="2400"/>
          </a:p>
        </p:txBody>
      </p:sp>
      <p:sp>
        <p:nvSpPr>
          <p:cNvPr id="26" name="Shape 24"/>
          <p:cNvSpPr/>
          <p:nvPr/>
        </p:nvSpPr>
        <p:spPr>
          <a:xfrm>
            <a:off x="6339840" y="4876800"/>
            <a:ext cx="5608320" cy="390144"/>
          </a:xfrm>
          <a:prstGeom prst="rect">
            <a:avLst/>
          </a:prstGeom>
          <a:solidFill>
            <a:srgbClr val="5BA4CF"/>
          </a:solidFill>
          <a:ln w="12700">
            <a:solidFill>
              <a:srgbClr val="5BA4CF"/>
            </a:solidFill>
            <a:prstDash val="solid"/>
          </a:ln>
        </p:spPr>
        <p:txBody>
          <a:bodyPr/>
          <a:lstStyle/>
          <a:p>
            <a:endParaRPr lang="en-CA" sz="2400"/>
          </a:p>
        </p:txBody>
      </p:sp>
      <p:sp>
        <p:nvSpPr>
          <p:cNvPr id="27" name="Text 25"/>
          <p:cNvSpPr/>
          <p:nvPr/>
        </p:nvSpPr>
        <p:spPr>
          <a:xfrm>
            <a:off x="6461760" y="4876800"/>
            <a:ext cx="5364480" cy="390144"/>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If it didn't act?</a:t>
            </a:r>
            <a:endParaRPr lang="en-US" sz="2400" dirty="0"/>
          </a:p>
        </p:txBody>
      </p:sp>
      <p:sp>
        <p:nvSpPr>
          <p:cNvPr id="28" name="Text 26"/>
          <p:cNvSpPr/>
          <p:nvPr/>
        </p:nvSpPr>
        <p:spPr>
          <a:xfrm>
            <a:off x="6461760" y="5303520"/>
            <a:ext cx="5364480" cy="12192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He would be bathing the dogs.</a:t>
            </a:r>
            <a:endParaRPr lang="en-US" sz="2000" dirty="0"/>
          </a:p>
        </p:txBody>
      </p:sp>
    </p:spTree>
  </p:cSld>
  <p:clrMapOvr>
    <a:masterClrMapping/>
  </p:clrMapOvr>
</p:sld>
</file>

<file path=ppt/slides/slide5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33E35-DBB1-35CD-A001-DED87CC71BB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2146F4D-5476-85F0-BA2D-E18311ECFBC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29D7DBA8-E29E-249C-1E97-14469E50D2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4CB79BF9-807C-CA27-9CD2-03E8CF94DB5C}"/>
              </a:ext>
            </a:extLst>
          </p:cNvPr>
          <p:cNvSpPr txBox="1"/>
          <p:nvPr/>
        </p:nvSpPr>
        <p:spPr>
          <a:xfrm>
            <a:off x="2334986" y="484687"/>
            <a:ext cx="8088086" cy="646331"/>
          </a:xfrm>
          <a:prstGeom prst="rect">
            <a:avLst/>
          </a:prstGeom>
          <a:noFill/>
        </p:spPr>
        <p:txBody>
          <a:bodyPr wrap="square">
            <a:spAutoFit/>
          </a:bodyPr>
          <a:lstStyle/>
          <a:p>
            <a:r>
              <a:rPr lang="en-US" sz="3600" dirty="0">
                <a:solidFill>
                  <a:srgbClr val="000000"/>
                </a:solidFill>
              </a:rPr>
              <a:t> WHAT ARE THEY PROTECTING? P.120</a:t>
            </a:r>
            <a:endParaRPr lang="en-CA" sz="3600" dirty="0"/>
          </a:p>
        </p:txBody>
      </p:sp>
    </p:spTree>
    <p:extLst>
      <p:ext uri="{BB962C8B-B14F-4D97-AF65-F5344CB8AC3E}">
        <p14:creationId xmlns:p14="http://schemas.microsoft.com/office/powerpoint/2010/main" val="1670926100"/>
      </p:ext>
    </p:extLst>
  </p:cSld>
  <p:clrMapOvr>
    <a:masterClrMapping/>
  </p:clrMapOvr>
</p:sld>
</file>

<file path=ppt/slides/slide5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B9553-6702-7B47-CBA6-5154905BF1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D591513-69D3-2BBC-250C-98B5C6FC1DE7}"/>
              </a:ext>
            </a:extLst>
          </p:cNvPr>
          <p:cNvSpPr txBox="1"/>
          <p:nvPr/>
        </p:nvSpPr>
        <p:spPr>
          <a:xfrm>
            <a:off x="0" y="111174"/>
            <a:ext cx="12192000" cy="1569660"/>
          </a:xfrm>
          <a:prstGeom prst="rect">
            <a:avLst/>
          </a:prstGeom>
          <a:noFill/>
        </p:spPr>
        <p:txBody>
          <a:bodyPr wrap="square">
            <a:spAutoFit/>
          </a:bodyPr>
          <a:lstStyle/>
          <a:p>
            <a:r>
              <a:rPr lang="en-US" sz="3600" dirty="0">
                <a:solidFill>
                  <a:srgbClr val="000000"/>
                </a:solidFill>
              </a:rPr>
              <a:t>                            WHAT ARE THEY PROTECTING?</a:t>
            </a:r>
          </a:p>
          <a:p>
            <a:r>
              <a:rPr lang="en-US" sz="2000" dirty="0"/>
              <a:t> </a:t>
            </a:r>
          </a:p>
          <a:p>
            <a:endParaRPr lang="en-CA" sz="2000" dirty="0"/>
          </a:p>
          <a:p>
            <a:r>
              <a:rPr lang="en-US" sz="2000" dirty="0"/>
              <a:t>                        Firefighter parts                                                          what are they protecting you from?</a:t>
            </a:r>
            <a:endParaRPr lang="en-CA" sz="2000" dirty="0"/>
          </a:p>
        </p:txBody>
      </p:sp>
      <p:sp>
        <p:nvSpPr>
          <p:cNvPr id="5" name="Arrow: Down 4">
            <a:extLst>
              <a:ext uri="{FF2B5EF4-FFF2-40B4-BE49-F238E27FC236}">
                <a16:creationId xmlns:a16="http://schemas.microsoft.com/office/drawing/2014/main" id="{2AE7DBCA-EB3D-BB0C-927E-D8218122318F}"/>
              </a:ext>
            </a:extLst>
          </p:cNvPr>
          <p:cNvSpPr/>
          <p:nvPr/>
        </p:nvSpPr>
        <p:spPr>
          <a:xfrm>
            <a:off x="2036852"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6" name="Arrow: Down 5">
            <a:extLst>
              <a:ext uri="{FF2B5EF4-FFF2-40B4-BE49-F238E27FC236}">
                <a16:creationId xmlns:a16="http://schemas.microsoft.com/office/drawing/2014/main" id="{70E69CA4-0054-5A21-75EC-64EF9733E320}"/>
              </a:ext>
            </a:extLst>
          </p:cNvPr>
          <p:cNvSpPr/>
          <p:nvPr/>
        </p:nvSpPr>
        <p:spPr>
          <a:xfrm>
            <a:off x="7588566" y="1680834"/>
            <a:ext cx="351033" cy="6138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a:p>
        </p:txBody>
      </p:sp>
      <p:sp>
        <p:nvSpPr>
          <p:cNvPr id="8" name="TextBox 7">
            <a:extLst>
              <a:ext uri="{FF2B5EF4-FFF2-40B4-BE49-F238E27FC236}">
                <a16:creationId xmlns:a16="http://schemas.microsoft.com/office/drawing/2014/main" id="{14F2B718-7395-68EC-3B27-D31234E98872}"/>
              </a:ext>
            </a:extLst>
          </p:cNvPr>
          <p:cNvSpPr txBox="1"/>
          <p:nvPr/>
        </p:nvSpPr>
        <p:spPr>
          <a:xfrm>
            <a:off x="1044906" y="2425091"/>
            <a:ext cx="11291300" cy="400110"/>
          </a:xfrm>
          <a:prstGeom prst="rect">
            <a:avLst/>
          </a:prstGeom>
          <a:noFill/>
        </p:spPr>
        <p:txBody>
          <a:bodyPr wrap="square">
            <a:spAutoFit/>
          </a:bodyPr>
          <a:lstStyle/>
          <a:p>
            <a:r>
              <a:rPr lang="en-US" sz="2000" dirty="0"/>
              <a:t>  Example: overeating                                              sad feelings, remembering past wounds </a:t>
            </a:r>
            <a:endParaRPr lang="en-CA" sz="2000" dirty="0"/>
          </a:p>
        </p:txBody>
      </p:sp>
    </p:spTree>
    <p:extLst>
      <p:ext uri="{BB962C8B-B14F-4D97-AF65-F5344CB8AC3E}">
        <p14:creationId xmlns:p14="http://schemas.microsoft.com/office/powerpoint/2010/main" val="693819730"/>
      </p:ext>
    </p:extLst>
  </p:cSld>
  <p:clrMapOvr>
    <a:masterClrMapping/>
  </p:clrMapOvr>
</p:sld>
</file>

<file path=ppt/slides/slide5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036320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What Are They Protecting?</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120</a:t>
            </a:r>
            <a:endParaRPr lang="en-US" sz="1467" dirty="0"/>
          </a:p>
        </p:txBody>
      </p:sp>
      <p:sp>
        <p:nvSpPr>
          <p:cNvPr id="5" name="Text 3"/>
          <p:cNvSpPr/>
          <p:nvPr/>
        </p:nvSpPr>
        <p:spPr>
          <a:xfrm>
            <a:off x="487680" y="1158240"/>
            <a:ext cx="11216640" cy="670560"/>
          </a:xfrm>
          <a:prstGeom prst="rect">
            <a:avLst/>
          </a:prstGeom>
          <a:noFill/>
          <a:ln/>
        </p:spPr>
        <p:txBody>
          <a:bodyPr wrap="square" rtlCol="0" anchor="t"/>
          <a:lstStyle/>
          <a:p>
            <a:r>
              <a:rPr lang="en-US" sz="1600" i="1" dirty="0">
                <a:solidFill>
                  <a:srgbClr val="4A6278"/>
                </a:solidFill>
                <a:latin typeface="Calibri" pitchFamily="34" charset="0"/>
                <a:ea typeface="Calibri" pitchFamily="34" charset="-122"/>
                <a:cs typeface="Calibri" pitchFamily="34" charset="-120"/>
              </a:rPr>
              <a:t>Dinko explored the protective functions of his firefighter parts:</a:t>
            </a:r>
            <a:endParaRPr lang="en-US" sz="1600" dirty="0"/>
          </a:p>
        </p:txBody>
      </p:sp>
      <p:graphicFrame>
        <p:nvGraphicFramePr>
          <p:cNvPr id="16" name="Table 0"/>
          <p:cNvGraphicFramePr>
            <a:graphicFrameLocks noGrp="1"/>
          </p:cNvGraphicFramePr>
          <p:nvPr>
            <p:extLst>
              <p:ext uri="{D42A27DB-BD31-4B8C-83A1-F6EECF244321}">
                <p14:modId xmlns:p14="http://schemas.microsoft.com/office/powerpoint/2010/main" val="151801880"/>
              </p:ext>
            </p:extLst>
          </p:nvPr>
        </p:nvGraphicFramePr>
        <p:xfrm>
          <a:off x="365760" y="1889760"/>
          <a:ext cx="11460480" cy="3169920"/>
        </p:xfrm>
        <a:graphic>
          <a:graphicData uri="http://schemas.openxmlformats.org/drawingml/2006/table">
            <a:tbl>
              <a:tblPr/>
              <a:tblGrid>
                <a:gridCol w="4632960">
                  <a:extLst>
                    <a:ext uri="{9D8B030D-6E8A-4147-A177-3AD203B41FA5}">
                      <a16:colId xmlns:a16="http://schemas.microsoft.com/office/drawing/2014/main" val="20000"/>
                    </a:ext>
                  </a:extLst>
                </a:gridCol>
                <a:gridCol w="6827520">
                  <a:extLst>
                    <a:ext uri="{9D8B030D-6E8A-4147-A177-3AD203B41FA5}">
                      <a16:colId xmlns:a16="http://schemas.microsoft.com/office/drawing/2014/main" val="20001"/>
                    </a:ext>
                  </a:extLst>
                </a:gridCol>
              </a:tblGrid>
              <a:tr h="792480">
                <a:tc>
                  <a:txBody>
                    <a:bodyPr/>
                    <a:lstStyle/>
                    <a:p>
                      <a:pPr marL="0" indent="0" algn="ctr">
                        <a:buNone/>
                      </a:pPr>
                      <a:r>
                        <a:rPr lang="en-US" sz="2400" b="1" dirty="0">
                          <a:solidFill>
                            <a:srgbClr val="FFFFFF"/>
                          </a:solidFill>
                          <a:latin typeface="Calibri" pitchFamily="34" charset="0"/>
                          <a:ea typeface="Calibri" pitchFamily="34" charset="-122"/>
                          <a:cs typeface="Calibri" pitchFamily="34" charset="-120"/>
                        </a:rPr>
                        <a:t>Firefighter Part</a:t>
                      </a:r>
                      <a:endParaRPr lang="en-US" sz="24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5BA4CF"/>
                    </a:solidFill>
                  </a:tcPr>
                </a:tc>
                <a:tc>
                  <a:txBody>
                    <a:bodyPr/>
                    <a:lstStyle/>
                    <a:p>
                      <a:pPr marL="0" indent="0" algn="ctr">
                        <a:buNone/>
                      </a:pPr>
                      <a:r>
                        <a:rPr lang="en-US" sz="2400" b="1" dirty="0">
                          <a:solidFill>
                            <a:srgbClr val="FFFFFF"/>
                          </a:solidFill>
                          <a:latin typeface="Calibri" pitchFamily="34" charset="0"/>
                          <a:ea typeface="Calibri" pitchFamily="34" charset="-122"/>
                          <a:cs typeface="Calibri" pitchFamily="34" charset="-120"/>
                        </a:rPr>
                        <a:t>What It Protects From</a:t>
                      </a:r>
                      <a:endParaRPr lang="en-US" sz="24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5BA4CF"/>
                    </a:solidFill>
                  </a:tcPr>
                </a:tc>
                <a:extLst>
                  <a:ext uri="{0D108BD9-81ED-4DB2-BD59-A6C34878D82A}">
                    <a16:rowId xmlns:a16="http://schemas.microsoft.com/office/drawing/2014/main" val="10000"/>
                  </a:ext>
                </a:extLst>
              </a:tr>
              <a:tr h="792480">
                <a:tc>
                  <a:txBody>
                    <a:bodyPr/>
                    <a:lstStyle/>
                    <a:p>
                      <a:pPr marL="0" indent="0">
                        <a:buNone/>
                      </a:pPr>
                      <a:r>
                        <a:rPr lang="en-US" sz="2800" dirty="0">
                          <a:solidFill>
                            <a:srgbClr val="1B2B3A"/>
                          </a:solidFill>
                          <a:latin typeface="Calibri" pitchFamily="34" charset="0"/>
                          <a:ea typeface="Calibri" pitchFamily="34" charset="-122"/>
                          <a:cs typeface="Calibri" pitchFamily="34" charset="-120"/>
                        </a:rPr>
                        <a:t>Shutting down</a:t>
                      </a:r>
                      <a:endParaRPr lang="en-US" sz="28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2800" dirty="0">
                          <a:solidFill>
                            <a:srgbClr val="1B2B3A"/>
                          </a:solidFill>
                          <a:latin typeface="Calibri" pitchFamily="34" charset="0"/>
                          <a:ea typeface="Calibri" pitchFamily="34" charset="-122"/>
                          <a:cs typeface="Calibri" pitchFamily="34" charset="-120"/>
                        </a:rPr>
                        <a:t>Environment, abuse</a:t>
                      </a:r>
                      <a:endParaRPr lang="en-US" sz="28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92480">
                <a:tc>
                  <a:txBody>
                    <a:bodyPr/>
                    <a:lstStyle/>
                    <a:p>
                      <a:pPr marL="0" indent="0">
                        <a:buNone/>
                      </a:pPr>
                      <a:r>
                        <a:rPr lang="en-US" sz="2800" dirty="0">
                          <a:solidFill>
                            <a:srgbClr val="1B2B3A"/>
                          </a:solidFill>
                          <a:latin typeface="Calibri" pitchFamily="34" charset="0"/>
                          <a:ea typeface="Calibri" pitchFamily="34" charset="-122"/>
                          <a:cs typeface="Calibri" pitchFamily="34" charset="-120"/>
                        </a:rPr>
                        <a:t>Cutting off relationships</a:t>
                      </a:r>
                      <a:endParaRPr lang="en-US" sz="28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2800" dirty="0">
                          <a:solidFill>
                            <a:srgbClr val="1B2B3A"/>
                          </a:solidFill>
                          <a:latin typeface="Calibri" pitchFamily="34" charset="0"/>
                          <a:ea typeface="Calibri" pitchFamily="34" charset="-122"/>
                          <a:cs typeface="Calibri" pitchFamily="34" charset="-120"/>
                        </a:rPr>
                        <a:t>Gossip and lies</a:t>
                      </a:r>
                      <a:endParaRPr lang="en-US" sz="28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92480">
                <a:tc>
                  <a:txBody>
                    <a:bodyPr/>
                    <a:lstStyle/>
                    <a:p>
                      <a:pPr marL="0" indent="0">
                        <a:buNone/>
                      </a:pPr>
                      <a:r>
                        <a:rPr lang="en-US" sz="2800" dirty="0">
                          <a:solidFill>
                            <a:srgbClr val="1B2B3A"/>
                          </a:solidFill>
                          <a:latin typeface="Calibri" pitchFamily="34" charset="0"/>
                          <a:ea typeface="Calibri" pitchFamily="34" charset="-122"/>
                          <a:cs typeface="Calibri" pitchFamily="34" charset="-120"/>
                        </a:rPr>
                        <a:t>Lashing out</a:t>
                      </a:r>
                      <a:endParaRPr lang="en-US" sz="28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2800" dirty="0">
                          <a:solidFill>
                            <a:srgbClr val="1B2B3A"/>
                          </a:solidFill>
                          <a:latin typeface="Calibri" pitchFamily="34" charset="0"/>
                          <a:ea typeface="Calibri" pitchFamily="34" charset="-122"/>
                          <a:cs typeface="Calibri" pitchFamily="34" charset="-120"/>
                        </a:rPr>
                        <a:t>Embarrassment</a:t>
                      </a:r>
                      <a:endParaRPr lang="en-US" sz="28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5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FF9E9-0D36-D003-FDFB-1F4FD936806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34F141B-092E-9623-BC88-F031E538E2D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054C541-403D-BC5C-4D71-83DA72653E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7B540D5F-402F-F136-712A-2013D25A468A}"/>
              </a:ext>
            </a:extLst>
          </p:cNvPr>
          <p:cNvSpPr txBox="1"/>
          <p:nvPr/>
        </p:nvSpPr>
        <p:spPr>
          <a:xfrm>
            <a:off x="3048000" y="484687"/>
            <a:ext cx="6096000" cy="646331"/>
          </a:xfrm>
          <a:prstGeom prst="rect">
            <a:avLst/>
          </a:prstGeom>
          <a:noFill/>
        </p:spPr>
        <p:txBody>
          <a:bodyPr wrap="square">
            <a:spAutoFit/>
          </a:bodyPr>
          <a:lstStyle/>
          <a:p>
            <a:r>
              <a:rPr lang="en-US" sz="1800" dirty="0">
                <a:solidFill>
                  <a:srgbClr val="000000"/>
                </a:solidFill>
                <a:latin typeface="Arial" panose="020B0604020202020204" pitchFamily="34" charset="0"/>
                <a:cs typeface="Arial" panose="020B0604020202020204" pitchFamily="34" charset="0"/>
              </a:rPr>
              <a:t> </a:t>
            </a:r>
            <a:r>
              <a:rPr lang="en-US" sz="3600" dirty="0">
                <a:solidFill>
                  <a:srgbClr val="000000"/>
                </a:solidFill>
                <a:latin typeface="Arial" panose="020B0604020202020204" pitchFamily="34" charset="0"/>
                <a:cs typeface="Arial" panose="020B0604020202020204" pitchFamily="34" charset="0"/>
              </a:rPr>
              <a:t>COMING IN HOT P. 122</a:t>
            </a:r>
            <a:endParaRPr lang="en-CA" sz="3600" dirty="0"/>
          </a:p>
        </p:txBody>
      </p:sp>
    </p:spTree>
    <p:extLst>
      <p:ext uri="{BB962C8B-B14F-4D97-AF65-F5344CB8AC3E}">
        <p14:creationId xmlns:p14="http://schemas.microsoft.com/office/powerpoint/2010/main" val="572656108"/>
      </p:ext>
    </p:extLst>
  </p:cSld>
  <p:clrMapOvr>
    <a:masterClrMapping/>
  </p:clrMapOvr>
</p:sld>
</file>

<file path=ppt/slides/slide5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47741-2D42-8BA4-644D-53C8662560F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A0D8C28-8C27-9E90-C55B-4D81FBC9F857}"/>
              </a:ext>
            </a:extLst>
          </p:cNvPr>
          <p:cNvSpPr txBox="1"/>
          <p:nvPr/>
        </p:nvSpPr>
        <p:spPr>
          <a:xfrm>
            <a:off x="51371" y="258901"/>
            <a:ext cx="12192000" cy="563231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are ways to slow down when you're feeling activated? Ex. count to 10, take 3 to 5 deep breaths, ask the part to separate from and trust you to handle the situation, get curious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are ways to get curious? Ex. ask the part why it's so upset.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can you speak from Self for your part? Ex. I have a part that is really angry you misunderstood me and I'm learning that it protects a younger part that was often misunderstood.</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future trailheads does the situation provide? Ex. I want to take some time to explore my explosive anger part in the next counselling session.</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Crisis plan are a good way of managing firefighters. Do you have a crisis plan for when your firefighters are activated?</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1808862"/>
      </p:ext>
    </p:extLst>
  </p:cSld>
  <p:clrMapOvr>
    <a:masterClrMapping/>
  </p:clrMapOvr>
</p:sld>
</file>

<file path=ppt/slides/slide5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146048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Coming in Hot – De-escalating Firefighters  •  Dinko</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122</a:t>
            </a:r>
            <a:endParaRPr lang="en-US" sz="1467" dirty="0"/>
          </a:p>
        </p:txBody>
      </p:sp>
      <p:sp>
        <p:nvSpPr>
          <p:cNvPr id="5" name="Shape 3"/>
          <p:cNvSpPr/>
          <p:nvPr/>
        </p:nvSpPr>
        <p:spPr>
          <a:xfrm>
            <a:off x="365760" y="1158240"/>
            <a:ext cx="5486400" cy="463296"/>
          </a:xfrm>
          <a:prstGeom prst="rect">
            <a:avLst/>
          </a:prstGeom>
          <a:solidFill>
            <a:srgbClr val="E8A838"/>
          </a:solidFill>
          <a:ln w="12700">
            <a:solidFill>
              <a:srgbClr val="E8A838"/>
            </a:solidFill>
            <a:prstDash val="solid"/>
          </a:ln>
        </p:spPr>
        <p:txBody>
          <a:bodyPr/>
          <a:lstStyle/>
          <a:p>
            <a:endParaRPr lang="en-CA" sz="2400"/>
          </a:p>
        </p:txBody>
      </p:sp>
      <p:sp>
        <p:nvSpPr>
          <p:cNvPr id="6" name="Text 4"/>
          <p:cNvSpPr/>
          <p:nvPr/>
        </p:nvSpPr>
        <p:spPr>
          <a:xfrm>
            <a:off x="487680" y="1158240"/>
            <a:ext cx="5242560" cy="463296"/>
          </a:xfrm>
          <a:prstGeom prst="rect">
            <a:avLst/>
          </a:prstGeom>
          <a:noFill/>
          <a:ln/>
        </p:spPr>
        <p:txBody>
          <a:bodyPr wrap="square" rtlCol="0" anchor="ctr"/>
          <a:lstStyle/>
          <a:p>
            <a:r>
              <a:rPr lang="en-US" sz="2400" b="1" dirty="0">
                <a:solidFill>
                  <a:srgbClr val="1B2B3A"/>
                </a:solidFill>
                <a:latin typeface="Calibri" pitchFamily="34" charset="0"/>
                <a:ea typeface="Calibri" pitchFamily="34" charset="-122"/>
                <a:cs typeface="Calibri" pitchFamily="34" charset="-120"/>
              </a:rPr>
              <a:t>Step 1 – Slow Down</a:t>
            </a:r>
            <a:endParaRPr lang="en-US" sz="2400" dirty="0"/>
          </a:p>
        </p:txBody>
      </p:sp>
      <p:sp>
        <p:nvSpPr>
          <p:cNvPr id="7" name="Shape 5"/>
          <p:cNvSpPr/>
          <p:nvPr/>
        </p:nvSpPr>
        <p:spPr>
          <a:xfrm>
            <a:off x="365760" y="1621536"/>
            <a:ext cx="5486400" cy="1645920"/>
          </a:xfrm>
          <a:prstGeom prst="rect">
            <a:avLst/>
          </a:prstGeom>
          <a:solidFill>
            <a:srgbClr val="FFFFFF"/>
          </a:solidFill>
          <a:ln w="12700">
            <a:solidFill>
              <a:srgbClr val="D8CCA0"/>
            </a:solidFill>
            <a:prstDash val="solid"/>
          </a:ln>
        </p:spPr>
        <p:txBody>
          <a:bodyPr/>
          <a:lstStyle/>
          <a:p>
            <a:endParaRPr lang="en-CA" sz="2400"/>
          </a:p>
        </p:txBody>
      </p:sp>
      <p:sp>
        <p:nvSpPr>
          <p:cNvPr id="8" name="Text 6"/>
          <p:cNvSpPr/>
          <p:nvPr/>
        </p:nvSpPr>
        <p:spPr>
          <a:xfrm>
            <a:off x="548640" y="1670304"/>
            <a:ext cx="5120640" cy="15240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Body scan</a:t>
            </a:r>
            <a:endParaRPr lang="en-US" sz="2000" dirty="0"/>
          </a:p>
        </p:txBody>
      </p:sp>
      <p:sp>
        <p:nvSpPr>
          <p:cNvPr id="9" name="Shape 7"/>
          <p:cNvSpPr/>
          <p:nvPr/>
        </p:nvSpPr>
        <p:spPr>
          <a:xfrm>
            <a:off x="6339840" y="1158240"/>
            <a:ext cx="5486400" cy="463296"/>
          </a:xfrm>
          <a:prstGeom prst="rect">
            <a:avLst/>
          </a:prstGeom>
          <a:solidFill>
            <a:srgbClr val="E8A838"/>
          </a:solidFill>
          <a:ln w="12700">
            <a:solidFill>
              <a:srgbClr val="E8A838"/>
            </a:solidFill>
            <a:prstDash val="solid"/>
          </a:ln>
        </p:spPr>
        <p:txBody>
          <a:bodyPr/>
          <a:lstStyle/>
          <a:p>
            <a:endParaRPr lang="en-CA" sz="2400"/>
          </a:p>
        </p:txBody>
      </p:sp>
      <p:sp>
        <p:nvSpPr>
          <p:cNvPr id="10" name="Text 8"/>
          <p:cNvSpPr/>
          <p:nvPr/>
        </p:nvSpPr>
        <p:spPr>
          <a:xfrm>
            <a:off x="6461760" y="1158240"/>
            <a:ext cx="5242560" cy="463296"/>
          </a:xfrm>
          <a:prstGeom prst="rect">
            <a:avLst/>
          </a:prstGeom>
          <a:noFill/>
          <a:ln/>
        </p:spPr>
        <p:txBody>
          <a:bodyPr wrap="square" rtlCol="0" anchor="ctr"/>
          <a:lstStyle/>
          <a:p>
            <a:r>
              <a:rPr lang="en-US" sz="2400" b="1" dirty="0">
                <a:solidFill>
                  <a:srgbClr val="1B2B3A"/>
                </a:solidFill>
                <a:latin typeface="Calibri" pitchFamily="34" charset="0"/>
                <a:ea typeface="Calibri" pitchFamily="34" charset="-122"/>
                <a:cs typeface="Calibri" pitchFamily="34" charset="-120"/>
              </a:rPr>
              <a:t>Step 2 – Get Curious</a:t>
            </a:r>
            <a:endParaRPr lang="en-US" sz="2400" dirty="0"/>
          </a:p>
        </p:txBody>
      </p:sp>
      <p:sp>
        <p:nvSpPr>
          <p:cNvPr id="11" name="Shape 9"/>
          <p:cNvSpPr/>
          <p:nvPr/>
        </p:nvSpPr>
        <p:spPr>
          <a:xfrm>
            <a:off x="6339840" y="1621536"/>
            <a:ext cx="5486400" cy="1645920"/>
          </a:xfrm>
          <a:prstGeom prst="rect">
            <a:avLst/>
          </a:prstGeom>
          <a:solidFill>
            <a:srgbClr val="FFFFFF"/>
          </a:solidFill>
          <a:ln w="12700">
            <a:solidFill>
              <a:srgbClr val="D8CCA0"/>
            </a:solidFill>
            <a:prstDash val="solid"/>
          </a:ln>
        </p:spPr>
        <p:txBody>
          <a:bodyPr/>
          <a:lstStyle/>
          <a:p>
            <a:endParaRPr lang="en-CA" sz="2400"/>
          </a:p>
        </p:txBody>
      </p:sp>
      <p:sp>
        <p:nvSpPr>
          <p:cNvPr id="12" name="Text 10"/>
          <p:cNvSpPr/>
          <p:nvPr/>
        </p:nvSpPr>
        <p:spPr>
          <a:xfrm>
            <a:off x="6522720" y="1670304"/>
            <a:ext cx="5120640" cy="15240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Ask the part where it's coming from.</a:t>
            </a:r>
            <a:endParaRPr lang="en-US" sz="2000" dirty="0"/>
          </a:p>
        </p:txBody>
      </p:sp>
      <p:sp>
        <p:nvSpPr>
          <p:cNvPr id="13" name="Shape 11"/>
          <p:cNvSpPr/>
          <p:nvPr/>
        </p:nvSpPr>
        <p:spPr>
          <a:xfrm>
            <a:off x="365760" y="3413760"/>
            <a:ext cx="5486400" cy="463296"/>
          </a:xfrm>
          <a:prstGeom prst="rect">
            <a:avLst/>
          </a:prstGeom>
          <a:solidFill>
            <a:srgbClr val="E8A838"/>
          </a:solidFill>
          <a:ln w="12700">
            <a:solidFill>
              <a:srgbClr val="E8A838"/>
            </a:solidFill>
            <a:prstDash val="solid"/>
          </a:ln>
        </p:spPr>
        <p:txBody>
          <a:bodyPr/>
          <a:lstStyle/>
          <a:p>
            <a:endParaRPr lang="en-CA" sz="2400"/>
          </a:p>
        </p:txBody>
      </p:sp>
      <p:sp>
        <p:nvSpPr>
          <p:cNvPr id="14" name="Text 12"/>
          <p:cNvSpPr/>
          <p:nvPr/>
        </p:nvSpPr>
        <p:spPr>
          <a:xfrm>
            <a:off x="487680" y="3413760"/>
            <a:ext cx="5242560" cy="463296"/>
          </a:xfrm>
          <a:prstGeom prst="rect">
            <a:avLst/>
          </a:prstGeom>
          <a:noFill/>
          <a:ln/>
        </p:spPr>
        <p:txBody>
          <a:bodyPr wrap="square" rtlCol="0" anchor="ctr"/>
          <a:lstStyle/>
          <a:p>
            <a:r>
              <a:rPr lang="en-US" sz="2400" b="1" dirty="0">
                <a:solidFill>
                  <a:srgbClr val="1B2B3A"/>
                </a:solidFill>
                <a:latin typeface="Calibri" pitchFamily="34" charset="0"/>
                <a:ea typeface="Calibri" pitchFamily="34" charset="-122"/>
                <a:cs typeface="Calibri" pitchFamily="34" charset="-120"/>
              </a:rPr>
              <a:t>Step 3 – Speak for Parts</a:t>
            </a:r>
            <a:endParaRPr lang="en-US" sz="2400" dirty="0"/>
          </a:p>
        </p:txBody>
      </p:sp>
      <p:sp>
        <p:nvSpPr>
          <p:cNvPr id="15" name="Shape 13"/>
          <p:cNvSpPr/>
          <p:nvPr/>
        </p:nvSpPr>
        <p:spPr>
          <a:xfrm>
            <a:off x="365760" y="3877056"/>
            <a:ext cx="5486400" cy="1645920"/>
          </a:xfrm>
          <a:prstGeom prst="rect">
            <a:avLst/>
          </a:prstGeom>
          <a:solidFill>
            <a:srgbClr val="FFFFFF"/>
          </a:solidFill>
          <a:ln w="12700">
            <a:solidFill>
              <a:srgbClr val="D8CCA0"/>
            </a:solidFill>
            <a:prstDash val="solid"/>
          </a:ln>
        </p:spPr>
        <p:txBody>
          <a:bodyPr/>
          <a:lstStyle/>
          <a:p>
            <a:endParaRPr lang="en-CA" sz="2400"/>
          </a:p>
        </p:txBody>
      </p:sp>
      <p:sp>
        <p:nvSpPr>
          <p:cNvPr id="16" name="Text 14"/>
          <p:cNvSpPr/>
          <p:nvPr/>
        </p:nvSpPr>
        <p:spPr>
          <a:xfrm>
            <a:off x="548640" y="3925824"/>
            <a:ext cx="5120640" cy="15240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Took me a while to accept the challenge from the part — 'I am not made for skiing.' Finally realized: 'I am not good for it now, as I was not then.'</a:t>
            </a:r>
            <a:endParaRPr lang="en-US" sz="2000" dirty="0"/>
          </a:p>
        </p:txBody>
      </p:sp>
      <p:sp>
        <p:nvSpPr>
          <p:cNvPr id="17" name="Shape 15"/>
          <p:cNvSpPr/>
          <p:nvPr/>
        </p:nvSpPr>
        <p:spPr>
          <a:xfrm>
            <a:off x="6339840" y="3413760"/>
            <a:ext cx="5486400" cy="463296"/>
          </a:xfrm>
          <a:prstGeom prst="rect">
            <a:avLst/>
          </a:prstGeom>
          <a:solidFill>
            <a:srgbClr val="E8A838"/>
          </a:solidFill>
          <a:ln w="12700">
            <a:solidFill>
              <a:srgbClr val="E8A838"/>
            </a:solidFill>
            <a:prstDash val="solid"/>
          </a:ln>
        </p:spPr>
        <p:txBody>
          <a:bodyPr/>
          <a:lstStyle/>
          <a:p>
            <a:endParaRPr lang="en-CA" sz="2400"/>
          </a:p>
        </p:txBody>
      </p:sp>
      <p:sp>
        <p:nvSpPr>
          <p:cNvPr id="18" name="Text 16"/>
          <p:cNvSpPr/>
          <p:nvPr/>
        </p:nvSpPr>
        <p:spPr>
          <a:xfrm>
            <a:off x="6461760" y="3413760"/>
            <a:ext cx="5242560" cy="463296"/>
          </a:xfrm>
          <a:prstGeom prst="rect">
            <a:avLst/>
          </a:prstGeom>
          <a:noFill/>
          <a:ln/>
        </p:spPr>
        <p:txBody>
          <a:bodyPr wrap="square" rtlCol="0" anchor="ctr"/>
          <a:lstStyle/>
          <a:p>
            <a:r>
              <a:rPr lang="en-US" sz="2400" b="1" dirty="0">
                <a:solidFill>
                  <a:srgbClr val="1B2B3A"/>
                </a:solidFill>
                <a:latin typeface="Calibri" pitchFamily="34" charset="0"/>
                <a:ea typeface="Calibri" pitchFamily="34" charset="-122"/>
                <a:cs typeface="Calibri" pitchFamily="34" charset="-120"/>
              </a:rPr>
              <a:t>Step 4 – Future Trailheads</a:t>
            </a:r>
            <a:endParaRPr lang="en-US" sz="2400" dirty="0"/>
          </a:p>
        </p:txBody>
      </p:sp>
      <p:sp>
        <p:nvSpPr>
          <p:cNvPr id="19" name="Shape 17"/>
          <p:cNvSpPr/>
          <p:nvPr/>
        </p:nvSpPr>
        <p:spPr>
          <a:xfrm>
            <a:off x="6339840" y="3877056"/>
            <a:ext cx="5486400" cy="1645920"/>
          </a:xfrm>
          <a:prstGeom prst="rect">
            <a:avLst/>
          </a:prstGeom>
          <a:solidFill>
            <a:srgbClr val="FFFFFF"/>
          </a:solidFill>
          <a:ln w="12700">
            <a:solidFill>
              <a:srgbClr val="D8CCA0"/>
            </a:solidFill>
            <a:prstDash val="solid"/>
          </a:ln>
        </p:spPr>
        <p:txBody>
          <a:bodyPr/>
          <a:lstStyle/>
          <a:p>
            <a:endParaRPr lang="en-CA" sz="2400"/>
          </a:p>
        </p:txBody>
      </p:sp>
      <p:sp>
        <p:nvSpPr>
          <p:cNvPr id="20" name="Text 18"/>
          <p:cNvSpPr/>
          <p:nvPr/>
        </p:nvSpPr>
        <p:spPr>
          <a:xfrm>
            <a:off x="6522720" y="3925824"/>
            <a:ext cx="5120640" cy="1524000"/>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I want to understand sadness and depression.</a:t>
            </a:r>
            <a:endParaRPr lang="en-US" sz="2000" dirty="0"/>
          </a:p>
        </p:txBody>
      </p:sp>
      <p:sp>
        <p:nvSpPr>
          <p:cNvPr id="21" name="Shape 19"/>
          <p:cNvSpPr/>
          <p:nvPr/>
        </p:nvSpPr>
        <p:spPr>
          <a:xfrm>
            <a:off x="365760" y="5669280"/>
            <a:ext cx="11460480" cy="463296"/>
          </a:xfrm>
          <a:prstGeom prst="rect">
            <a:avLst/>
          </a:prstGeom>
          <a:solidFill>
            <a:srgbClr val="E8A838"/>
          </a:solidFill>
          <a:ln w="12700">
            <a:solidFill>
              <a:srgbClr val="E8A838"/>
            </a:solidFill>
            <a:prstDash val="solid"/>
          </a:ln>
        </p:spPr>
        <p:txBody>
          <a:bodyPr/>
          <a:lstStyle/>
          <a:p>
            <a:endParaRPr lang="en-CA" sz="2400"/>
          </a:p>
        </p:txBody>
      </p:sp>
      <p:sp>
        <p:nvSpPr>
          <p:cNvPr id="22" name="Text 20"/>
          <p:cNvSpPr/>
          <p:nvPr/>
        </p:nvSpPr>
        <p:spPr>
          <a:xfrm>
            <a:off x="487680" y="5669280"/>
            <a:ext cx="11216640" cy="463296"/>
          </a:xfrm>
          <a:prstGeom prst="rect">
            <a:avLst/>
          </a:prstGeom>
          <a:noFill/>
          <a:ln/>
        </p:spPr>
        <p:txBody>
          <a:bodyPr wrap="square" rtlCol="0" anchor="ctr"/>
          <a:lstStyle/>
          <a:p>
            <a:r>
              <a:rPr lang="en-US" sz="2400" b="1" dirty="0">
                <a:solidFill>
                  <a:srgbClr val="1B2B3A"/>
                </a:solidFill>
                <a:latin typeface="Calibri" pitchFamily="34" charset="0"/>
                <a:ea typeface="Calibri" pitchFamily="34" charset="-122"/>
                <a:cs typeface="Calibri" pitchFamily="34" charset="-120"/>
              </a:rPr>
              <a:t>Crisis Plan</a:t>
            </a:r>
            <a:endParaRPr lang="en-US" sz="2400" dirty="0"/>
          </a:p>
        </p:txBody>
      </p:sp>
      <p:sp>
        <p:nvSpPr>
          <p:cNvPr id="23" name="Shape 21"/>
          <p:cNvSpPr/>
          <p:nvPr/>
        </p:nvSpPr>
        <p:spPr>
          <a:xfrm>
            <a:off x="365760" y="6132576"/>
            <a:ext cx="11460480" cy="609600"/>
          </a:xfrm>
          <a:prstGeom prst="rect">
            <a:avLst/>
          </a:prstGeom>
          <a:solidFill>
            <a:srgbClr val="FFFFFF"/>
          </a:solidFill>
          <a:ln w="12700">
            <a:solidFill>
              <a:srgbClr val="D8CCA0"/>
            </a:solidFill>
            <a:prstDash val="solid"/>
          </a:ln>
        </p:spPr>
        <p:txBody>
          <a:bodyPr/>
          <a:lstStyle/>
          <a:p>
            <a:endParaRPr lang="en-CA" sz="2400"/>
          </a:p>
        </p:txBody>
      </p:sp>
      <p:sp>
        <p:nvSpPr>
          <p:cNvPr id="24" name="Text 22"/>
          <p:cNvSpPr/>
          <p:nvPr/>
        </p:nvSpPr>
        <p:spPr>
          <a:xfrm>
            <a:off x="548640" y="6181344"/>
            <a:ext cx="11094720" cy="512064"/>
          </a:xfrm>
          <a:prstGeom prst="rect">
            <a:avLst/>
          </a:prstGeom>
          <a:noFill/>
          <a:ln/>
        </p:spPr>
        <p:txBody>
          <a:bodyPr wrap="square" rtlCol="0" anchor="t"/>
          <a:lstStyle/>
          <a:p>
            <a:r>
              <a:rPr lang="en-US" sz="2000" dirty="0">
                <a:solidFill>
                  <a:srgbClr val="1B2B3A"/>
                </a:solidFill>
                <a:latin typeface="Calibri" pitchFamily="34" charset="0"/>
                <a:ea typeface="Calibri" pitchFamily="34" charset="-122"/>
                <a:cs typeface="Calibri" pitchFamily="34" charset="-120"/>
              </a:rPr>
              <a:t>Yes — when I start spiralling out of nowhere</a:t>
            </a:r>
            <a:r>
              <a:rPr lang="en-US" sz="1600" dirty="0">
                <a:solidFill>
                  <a:srgbClr val="1B2B3A"/>
                </a:solidFill>
                <a:latin typeface="Calibri" pitchFamily="34" charset="0"/>
                <a:ea typeface="Calibri" pitchFamily="34" charset="-122"/>
                <a:cs typeface="Calibri" pitchFamily="34" charset="-120"/>
              </a:rPr>
              <a:t>.</a:t>
            </a:r>
            <a:endParaRPr lang="en-US" sz="1600" dirty="0"/>
          </a:p>
        </p:txBody>
      </p:sp>
    </p:spTree>
  </p:cSld>
  <p:clrMapOvr>
    <a:masterClrMapping/>
  </p:clrMapOvr>
</p:sld>
</file>

<file path=ppt/slides/slide5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E7976-ED2D-39E5-A4F8-C7B67B28581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B2FA5A5-EDF6-2921-84C0-534FDD7DD50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7B64A9D0-C735-55EA-EFB4-27689D93BD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C5A198D3-88BB-9B1C-56A3-D230018CDAFF}"/>
              </a:ext>
            </a:extLst>
          </p:cNvPr>
          <p:cNvSpPr txBox="1"/>
          <p:nvPr/>
        </p:nvSpPr>
        <p:spPr>
          <a:xfrm>
            <a:off x="3619885"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FUN PARTS P. 124</a:t>
            </a:r>
          </a:p>
        </p:txBody>
      </p:sp>
    </p:spTree>
    <p:extLst>
      <p:ext uri="{BB962C8B-B14F-4D97-AF65-F5344CB8AC3E}">
        <p14:creationId xmlns:p14="http://schemas.microsoft.com/office/powerpoint/2010/main" val="3707047086"/>
      </p:ext>
    </p:extLst>
  </p:cSld>
  <p:clrMapOvr>
    <a:masterClrMapping/>
  </p:clrMapOvr>
</p:sld>
</file>

<file path=ppt/slides/slide5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F1800-A0FC-865E-DA79-C10004E78A2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46C210A-4EB4-A662-C61A-28B01DBDDBDC}"/>
              </a:ext>
            </a:extLst>
          </p:cNvPr>
          <p:cNvSpPr txBox="1"/>
          <p:nvPr/>
        </p:nvSpPr>
        <p:spPr>
          <a:xfrm>
            <a:off x="10886" y="-86188"/>
            <a:ext cx="12192000" cy="7294305"/>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List the good clean fun your firefighters provide in the following areas. Examples might include adding spontaneity, needed snack breaks, or enjoyable activities to look forward to after work; reminding you to play and pursue creative outlets; adding spice and excitement by trying new things, etc.</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Everyday life</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Work</a:t>
            </a:r>
          </a:p>
          <a:p>
            <a:endParaRPr lang="en-CA"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Family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Spirituality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Intimate relationships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Friendships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Community</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Vacations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Hobbies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Finances</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Charity work</a:t>
            </a: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4254999"/>
      </p:ext>
    </p:extLst>
  </p:cSld>
  <p:clrMapOvr>
    <a:masterClrMapping/>
  </p:clrMapOvr>
</p:sld>
</file>

<file path=ppt/slides/slide5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036320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The Fun Parts – What Firefighters Offer When Unburdened</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124</a:t>
            </a:r>
            <a:endParaRPr lang="en-US" sz="1467" dirty="0"/>
          </a:p>
        </p:txBody>
      </p:sp>
      <p:sp>
        <p:nvSpPr>
          <p:cNvPr id="5" name="Text 3"/>
          <p:cNvSpPr/>
          <p:nvPr/>
        </p:nvSpPr>
        <p:spPr>
          <a:xfrm>
            <a:off x="487680" y="1158240"/>
            <a:ext cx="11216640" cy="670560"/>
          </a:xfrm>
          <a:prstGeom prst="rect">
            <a:avLst/>
          </a:prstGeom>
          <a:noFill/>
          <a:ln/>
        </p:spPr>
        <p:txBody>
          <a:bodyPr wrap="square" rtlCol="0" anchor="t"/>
          <a:lstStyle/>
          <a:p>
            <a:r>
              <a:rPr lang="en-US" sz="1600" i="1" dirty="0">
                <a:solidFill>
                  <a:srgbClr val="4A6278"/>
                </a:solidFill>
                <a:latin typeface="Calibri" pitchFamily="34" charset="0"/>
                <a:ea typeface="Calibri" pitchFamily="34" charset="-122"/>
                <a:cs typeface="Calibri" pitchFamily="34" charset="-120"/>
              </a:rPr>
              <a:t>Dinko identified positive contributions of firefighters when released from extreme roles:</a:t>
            </a:r>
            <a:endParaRPr lang="en-US" sz="1600" dirty="0"/>
          </a:p>
        </p:txBody>
      </p:sp>
      <p:graphicFrame>
        <p:nvGraphicFramePr>
          <p:cNvPr id="20" name="Table 0"/>
          <p:cNvGraphicFramePr>
            <a:graphicFrameLocks noGrp="1"/>
          </p:cNvGraphicFramePr>
          <p:nvPr/>
        </p:nvGraphicFramePr>
        <p:xfrm>
          <a:off x="365760" y="1889760"/>
          <a:ext cx="11460480" cy="4876800"/>
        </p:xfrm>
        <a:graphic>
          <a:graphicData uri="http://schemas.openxmlformats.org/drawingml/2006/table">
            <a:tbl>
              <a:tblPr/>
              <a:tblGrid>
                <a:gridCol w="4632960">
                  <a:extLst>
                    <a:ext uri="{9D8B030D-6E8A-4147-A177-3AD203B41FA5}">
                      <a16:colId xmlns:a16="http://schemas.microsoft.com/office/drawing/2014/main" val="20000"/>
                    </a:ext>
                  </a:extLst>
                </a:gridCol>
                <a:gridCol w="6827520">
                  <a:extLst>
                    <a:ext uri="{9D8B030D-6E8A-4147-A177-3AD203B41FA5}">
                      <a16:colId xmlns:a16="http://schemas.microsoft.com/office/drawing/2014/main" val="20001"/>
                    </a:ext>
                  </a:extLst>
                </a:gridCol>
              </a:tblGrid>
              <a:tr h="812800">
                <a:tc>
                  <a:txBody>
                    <a:bodyPr/>
                    <a:lstStyle/>
                    <a:p>
                      <a:pPr marL="0" indent="0" algn="ctr">
                        <a:buNone/>
                      </a:pPr>
                      <a:r>
                        <a:rPr lang="en-US" sz="1600" b="1" dirty="0">
                          <a:solidFill>
                            <a:srgbClr val="FFFFFF"/>
                          </a:solidFill>
                          <a:latin typeface="Calibri" pitchFamily="34" charset="0"/>
                          <a:ea typeface="Calibri" pitchFamily="34" charset="-122"/>
                          <a:cs typeface="Calibri" pitchFamily="34" charset="-120"/>
                        </a:rPr>
                        <a:t>Area</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5BA4CF"/>
                    </a:solidFill>
                  </a:tcPr>
                </a:tc>
                <a:tc>
                  <a:txBody>
                    <a:bodyPr/>
                    <a:lstStyle/>
                    <a:p>
                      <a:pPr marL="0" indent="0" algn="ctr">
                        <a:buNone/>
                      </a:pPr>
                      <a:r>
                        <a:rPr lang="en-US" sz="1600" b="1" dirty="0">
                          <a:solidFill>
                            <a:srgbClr val="FFFFFF"/>
                          </a:solidFill>
                          <a:latin typeface="Calibri" pitchFamily="34" charset="0"/>
                          <a:ea typeface="Calibri" pitchFamily="34" charset="-122"/>
                          <a:cs typeface="Calibri" pitchFamily="34" charset="-120"/>
                        </a:rPr>
                        <a:t>Dinko's Response</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5BA4CF"/>
                    </a:solidFill>
                  </a:tcPr>
                </a:tc>
                <a:extLst>
                  <a:ext uri="{0D108BD9-81ED-4DB2-BD59-A6C34878D82A}">
                    <a16:rowId xmlns:a16="http://schemas.microsoft.com/office/drawing/2014/main" val="10000"/>
                  </a:ext>
                </a:extLst>
              </a:tr>
              <a:tr h="81280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Everyday life</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Interaction with dogs</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81280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Family</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Visitation holidays, relaxing</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1280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Friendships</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Feel more support and love</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81280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Hobbies</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Dogs and stained glass — brings clarity</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812800">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Other areas</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EAF3FD"/>
                    </a:solidFill>
                  </a:tcPr>
                </a:tc>
                <a:tc>
                  <a:txBody>
                    <a:bodyPr/>
                    <a:lstStyle/>
                    <a:p>
                      <a:pPr marL="0" indent="0">
                        <a:buNone/>
                      </a:pPr>
                      <a:r>
                        <a:rPr lang="en-US" sz="1600" dirty="0">
                          <a:solidFill>
                            <a:srgbClr val="1B2B3A"/>
                          </a:solidFill>
                          <a:latin typeface="Calibri" pitchFamily="34" charset="0"/>
                          <a:ea typeface="Calibri" pitchFamily="34" charset="-122"/>
                          <a:cs typeface="Calibri" pitchFamily="34" charset="-120"/>
                        </a:rPr>
                        <a:t>(Not noted for Work, Spirituality, Intimate relationships, Community, Vacations, Finances, Charity)</a:t>
                      </a:r>
                      <a:endParaRPr lang="en-US" sz="1600" dirty="0">
                        <a:latin typeface="Calibri" charset="0"/>
                        <a:ea typeface="Calibri" charset="0"/>
                        <a:cs typeface="Calibri" charset="0"/>
                      </a:endParaRPr>
                    </a:p>
                  </a:txBody>
                  <a:tcPr marL="121920" marR="121920" marT="60960" marB="60960">
                    <a:lnL w="6350" cap="flat" cmpd="sng" algn="ctr">
                      <a:solidFill>
                        <a:srgbClr val="C5D8EC"/>
                      </a:solidFill>
                      <a:prstDash val="solid"/>
                      <a:round/>
                      <a:headEnd type="none" w="med" len="med"/>
                      <a:tailEnd type="none" w="med" len="med"/>
                    </a:lnL>
                    <a:lnR w="6350" cap="flat" cmpd="sng" algn="ctr">
                      <a:solidFill>
                        <a:srgbClr val="C5D8EC"/>
                      </a:solidFill>
                      <a:prstDash val="solid"/>
                      <a:round/>
                      <a:headEnd type="none" w="med" len="med"/>
                      <a:tailEnd type="none" w="med" len="med"/>
                    </a:lnR>
                    <a:lnT w="6350" cap="flat" cmpd="sng" algn="ctr">
                      <a:solidFill>
                        <a:srgbClr val="C5D8EC"/>
                      </a:solidFill>
                      <a:prstDash val="solid"/>
                      <a:round/>
                      <a:headEnd type="none" w="med" len="med"/>
                      <a:tailEnd type="none" w="med" len="med"/>
                    </a:lnT>
                    <a:lnB w="6350" cap="flat" cmpd="sng" algn="ctr">
                      <a:solidFill>
                        <a:srgbClr val="C5D8E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5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6427F-2E65-ECF3-CE51-D6894735A7A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983AAF4-8B9E-226C-6AA2-8914F9AA23FE}"/>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D4740C1-3DA9-0C94-9EB6-0B041116CF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F712263C-F141-10D0-2679-D81493A36019}"/>
              </a:ext>
            </a:extLst>
          </p:cNvPr>
          <p:cNvSpPr txBox="1"/>
          <p:nvPr/>
        </p:nvSpPr>
        <p:spPr>
          <a:xfrm>
            <a:off x="544285" y="330575"/>
            <a:ext cx="11103429"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SHOWING A LITTLE APPRECIATION FOR FIREFIGHTERS P.127</a:t>
            </a:r>
            <a:endParaRPr lang="en-CA" sz="2800" dirty="0"/>
          </a:p>
        </p:txBody>
      </p:sp>
    </p:spTree>
    <p:extLst>
      <p:ext uri="{BB962C8B-B14F-4D97-AF65-F5344CB8AC3E}">
        <p14:creationId xmlns:p14="http://schemas.microsoft.com/office/powerpoint/2010/main" val="1901918365"/>
      </p:ext>
    </p:extLst>
  </p:cSld>
  <p:clrMapOvr>
    <a:masterClrMapping/>
  </p:clrMapOvr>
</p:sld>
</file>

<file path=ppt/slides/slide5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896669-9739-CA20-FA49-702B895E848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E8D52CA-31A6-E5EA-F54B-89BCDF9A6E33}"/>
              </a:ext>
            </a:extLst>
          </p:cNvPr>
          <p:cNvSpPr txBox="1"/>
          <p:nvPr/>
        </p:nvSpPr>
        <p:spPr>
          <a:xfrm>
            <a:off x="119743" y="190810"/>
            <a:ext cx="11952514" cy="3539430"/>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What are one or two firefighter parts you'd like to show appreciation to?</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How have they brought more joy and fulfilment to your life?</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How have they protected you?</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What positive results have you experienced from risks they've made you take?</a:t>
            </a:r>
          </a:p>
        </p:txBody>
      </p:sp>
    </p:spTree>
    <p:extLst>
      <p:ext uri="{BB962C8B-B14F-4D97-AF65-F5344CB8AC3E}">
        <p14:creationId xmlns:p14="http://schemas.microsoft.com/office/powerpoint/2010/main" val="731809947"/>
      </p:ext>
    </p:extLst>
  </p:cSld>
  <p:clrMapOvr>
    <a:masterClrMapping/>
  </p:clrMapOvr>
</p:sld>
</file>

<file path=ppt/slides/slide5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146048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Showing Appreciation – Dinko</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127</a:t>
            </a:r>
            <a:endParaRPr lang="en-US" sz="1467" dirty="0"/>
          </a:p>
        </p:txBody>
      </p:sp>
      <p:sp>
        <p:nvSpPr>
          <p:cNvPr id="5" name="Shape 3"/>
          <p:cNvSpPr/>
          <p:nvPr/>
        </p:nvSpPr>
        <p:spPr>
          <a:xfrm>
            <a:off x="365760" y="1280160"/>
            <a:ext cx="11460480" cy="512064"/>
          </a:xfrm>
          <a:prstGeom prst="rect">
            <a:avLst/>
          </a:prstGeom>
          <a:solidFill>
            <a:srgbClr val="3D8B6E"/>
          </a:solidFill>
          <a:ln w="12700">
            <a:solidFill>
              <a:srgbClr val="3D8B6E"/>
            </a:solidFill>
            <a:prstDash val="solid"/>
          </a:ln>
        </p:spPr>
        <p:txBody>
          <a:bodyPr/>
          <a:lstStyle/>
          <a:p>
            <a:endParaRPr lang="en-CA" sz="2400"/>
          </a:p>
        </p:txBody>
      </p:sp>
      <p:sp>
        <p:nvSpPr>
          <p:cNvPr id="6" name="Text 4"/>
          <p:cNvSpPr/>
          <p:nvPr/>
        </p:nvSpPr>
        <p:spPr>
          <a:xfrm>
            <a:off x="548640" y="1280160"/>
            <a:ext cx="11094720" cy="512064"/>
          </a:xfrm>
          <a:prstGeom prst="rect">
            <a:avLst/>
          </a:prstGeom>
          <a:noFill/>
          <a:ln/>
        </p:spPr>
        <p:txBody>
          <a:bodyPr wrap="square" rtlCol="0" anchor="ctr"/>
          <a:lstStyle/>
          <a:p>
            <a:r>
              <a:rPr lang="en-US" sz="1600" b="1" dirty="0">
                <a:solidFill>
                  <a:srgbClr val="FFFFFF"/>
                </a:solidFill>
                <a:latin typeface="Calibri" pitchFamily="34" charset="0"/>
                <a:ea typeface="Calibri" pitchFamily="34" charset="-122"/>
                <a:cs typeface="Calibri" pitchFamily="34" charset="-120"/>
              </a:rPr>
              <a:t>Parts to appreciate</a:t>
            </a:r>
            <a:endParaRPr lang="en-US" sz="1600" dirty="0"/>
          </a:p>
        </p:txBody>
      </p:sp>
      <p:sp>
        <p:nvSpPr>
          <p:cNvPr id="7" name="Shape 5"/>
          <p:cNvSpPr/>
          <p:nvPr/>
        </p:nvSpPr>
        <p:spPr>
          <a:xfrm>
            <a:off x="365760" y="1792224"/>
            <a:ext cx="11460480" cy="999744"/>
          </a:xfrm>
          <a:prstGeom prst="rect">
            <a:avLst/>
          </a:prstGeom>
          <a:solidFill>
            <a:srgbClr val="FFFFFF"/>
          </a:solidFill>
          <a:ln w="12700">
            <a:solidFill>
              <a:srgbClr val="B8D4C0"/>
            </a:solidFill>
            <a:prstDash val="solid"/>
          </a:ln>
        </p:spPr>
        <p:txBody>
          <a:bodyPr/>
          <a:lstStyle/>
          <a:p>
            <a:endParaRPr lang="en-CA" sz="2400"/>
          </a:p>
        </p:txBody>
      </p:sp>
      <p:sp>
        <p:nvSpPr>
          <p:cNvPr id="8" name="Text 6"/>
          <p:cNvSpPr/>
          <p:nvPr/>
        </p:nvSpPr>
        <p:spPr>
          <a:xfrm>
            <a:off x="609600" y="1889760"/>
            <a:ext cx="10972800" cy="804672"/>
          </a:xfrm>
          <a:prstGeom prst="rect">
            <a:avLst/>
          </a:prstGeom>
          <a:noFill/>
          <a:ln/>
        </p:spPr>
        <p:txBody>
          <a:bodyPr wrap="square" rtlCol="0" anchor="t"/>
          <a:lstStyle/>
          <a:p>
            <a:r>
              <a:rPr lang="en-US" sz="1733" dirty="0">
                <a:solidFill>
                  <a:srgbClr val="1B2B3A"/>
                </a:solidFill>
                <a:latin typeface="Calibri" pitchFamily="34" charset="0"/>
                <a:ea typeface="Calibri" pitchFamily="34" charset="-122"/>
                <a:cs typeface="Calibri" pitchFamily="34" charset="-120"/>
              </a:rPr>
              <a:t>Quick analyzing ability, reactivity, and artistic eye</a:t>
            </a:r>
            <a:endParaRPr lang="en-US" sz="1733" dirty="0"/>
          </a:p>
        </p:txBody>
      </p:sp>
      <p:sp>
        <p:nvSpPr>
          <p:cNvPr id="9" name="Shape 7"/>
          <p:cNvSpPr/>
          <p:nvPr/>
        </p:nvSpPr>
        <p:spPr>
          <a:xfrm>
            <a:off x="365760" y="2926080"/>
            <a:ext cx="11460480" cy="512064"/>
          </a:xfrm>
          <a:prstGeom prst="rect">
            <a:avLst/>
          </a:prstGeom>
          <a:solidFill>
            <a:srgbClr val="3D8B6E"/>
          </a:solidFill>
          <a:ln w="12700">
            <a:solidFill>
              <a:srgbClr val="3D8B6E"/>
            </a:solidFill>
            <a:prstDash val="solid"/>
          </a:ln>
        </p:spPr>
        <p:txBody>
          <a:bodyPr/>
          <a:lstStyle/>
          <a:p>
            <a:endParaRPr lang="en-CA" sz="2400"/>
          </a:p>
        </p:txBody>
      </p:sp>
      <p:sp>
        <p:nvSpPr>
          <p:cNvPr id="10" name="Text 8"/>
          <p:cNvSpPr/>
          <p:nvPr/>
        </p:nvSpPr>
        <p:spPr>
          <a:xfrm>
            <a:off x="548640" y="2926080"/>
            <a:ext cx="11094720" cy="512064"/>
          </a:xfrm>
          <a:prstGeom prst="rect">
            <a:avLst/>
          </a:prstGeom>
          <a:noFill/>
          <a:ln/>
        </p:spPr>
        <p:txBody>
          <a:bodyPr wrap="square" rtlCol="0" anchor="ctr"/>
          <a:lstStyle/>
          <a:p>
            <a:r>
              <a:rPr lang="en-US" sz="1600" b="1" dirty="0">
                <a:solidFill>
                  <a:srgbClr val="FFFFFF"/>
                </a:solidFill>
                <a:latin typeface="Calibri" pitchFamily="34" charset="0"/>
                <a:ea typeface="Calibri" pitchFamily="34" charset="-122"/>
                <a:cs typeface="Calibri" pitchFamily="34" charset="-120"/>
              </a:rPr>
              <a:t>How they brought joy</a:t>
            </a:r>
            <a:endParaRPr lang="en-US" sz="1600" dirty="0"/>
          </a:p>
        </p:txBody>
      </p:sp>
      <p:sp>
        <p:nvSpPr>
          <p:cNvPr id="11" name="Shape 9"/>
          <p:cNvSpPr/>
          <p:nvPr/>
        </p:nvSpPr>
        <p:spPr>
          <a:xfrm>
            <a:off x="365760" y="3438144"/>
            <a:ext cx="11460480" cy="999744"/>
          </a:xfrm>
          <a:prstGeom prst="rect">
            <a:avLst/>
          </a:prstGeom>
          <a:solidFill>
            <a:srgbClr val="FFFFFF"/>
          </a:solidFill>
          <a:ln w="12700">
            <a:solidFill>
              <a:srgbClr val="B8D4C0"/>
            </a:solidFill>
            <a:prstDash val="solid"/>
          </a:ln>
        </p:spPr>
        <p:txBody>
          <a:bodyPr/>
          <a:lstStyle/>
          <a:p>
            <a:endParaRPr lang="en-CA" sz="2400"/>
          </a:p>
        </p:txBody>
      </p:sp>
      <p:sp>
        <p:nvSpPr>
          <p:cNvPr id="12" name="Text 10"/>
          <p:cNvSpPr/>
          <p:nvPr/>
        </p:nvSpPr>
        <p:spPr>
          <a:xfrm>
            <a:off x="609600" y="3535680"/>
            <a:ext cx="10972800" cy="804672"/>
          </a:xfrm>
          <a:prstGeom prst="rect">
            <a:avLst/>
          </a:prstGeom>
          <a:noFill/>
          <a:ln/>
        </p:spPr>
        <p:txBody>
          <a:bodyPr wrap="square" rtlCol="0" anchor="t"/>
          <a:lstStyle/>
          <a:p>
            <a:r>
              <a:rPr lang="en-US" sz="1733" dirty="0">
                <a:solidFill>
                  <a:srgbClr val="1B2B3A"/>
                </a:solidFill>
                <a:latin typeface="Calibri" pitchFamily="34" charset="0"/>
                <a:ea typeface="Calibri" pitchFamily="34" charset="-122"/>
                <a:cs typeface="Calibri" pitchFamily="34" charset="-120"/>
              </a:rPr>
              <a:t>Easy problem-solving and quick learning</a:t>
            </a:r>
            <a:endParaRPr lang="en-US" sz="1733" dirty="0"/>
          </a:p>
        </p:txBody>
      </p:sp>
      <p:sp>
        <p:nvSpPr>
          <p:cNvPr id="13" name="Shape 11"/>
          <p:cNvSpPr/>
          <p:nvPr/>
        </p:nvSpPr>
        <p:spPr>
          <a:xfrm>
            <a:off x="365760" y="4572000"/>
            <a:ext cx="11460480" cy="512064"/>
          </a:xfrm>
          <a:prstGeom prst="rect">
            <a:avLst/>
          </a:prstGeom>
          <a:solidFill>
            <a:srgbClr val="3D8B6E"/>
          </a:solidFill>
          <a:ln w="12700">
            <a:solidFill>
              <a:srgbClr val="3D8B6E"/>
            </a:solidFill>
            <a:prstDash val="solid"/>
          </a:ln>
        </p:spPr>
        <p:txBody>
          <a:bodyPr/>
          <a:lstStyle/>
          <a:p>
            <a:endParaRPr lang="en-CA" sz="2400"/>
          </a:p>
        </p:txBody>
      </p:sp>
      <p:sp>
        <p:nvSpPr>
          <p:cNvPr id="14" name="Text 12"/>
          <p:cNvSpPr/>
          <p:nvPr/>
        </p:nvSpPr>
        <p:spPr>
          <a:xfrm>
            <a:off x="548640" y="4572000"/>
            <a:ext cx="11094720" cy="512064"/>
          </a:xfrm>
          <a:prstGeom prst="rect">
            <a:avLst/>
          </a:prstGeom>
          <a:noFill/>
          <a:ln/>
        </p:spPr>
        <p:txBody>
          <a:bodyPr wrap="square" rtlCol="0" anchor="ctr"/>
          <a:lstStyle/>
          <a:p>
            <a:r>
              <a:rPr lang="en-US" sz="1600" b="1" dirty="0">
                <a:solidFill>
                  <a:srgbClr val="FFFFFF"/>
                </a:solidFill>
                <a:latin typeface="Calibri" pitchFamily="34" charset="0"/>
                <a:ea typeface="Calibri" pitchFamily="34" charset="-122"/>
                <a:cs typeface="Calibri" pitchFamily="34" charset="-120"/>
              </a:rPr>
              <a:t>How they protected</a:t>
            </a:r>
            <a:endParaRPr lang="en-US" sz="1600" dirty="0"/>
          </a:p>
        </p:txBody>
      </p:sp>
      <p:sp>
        <p:nvSpPr>
          <p:cNvPr id="15" name="Shape 13"/>
          <p:cNvSpPr/>
          <p:nvPr/>
        </p:nvSpPr>
        <p:spPr>
          <a:xfrm>
            <a:off x="365760" y="5084064"/>
            <a:ext cx="11460480" cy="999744"/>
          </a:xfrm>
          <a:prstGeom prst="rect">
            <a:avLst/>
          </a:prstGeom>
          <a:solidFill>
            <a:srgbClr val="FFFFFF"/>
          </a:solidFill>
          <a:ln w="12700">
            <a:solidFill>
              <a:srgbClr val="B8D4C0"/>
            </a:solidFill>
            <a:prstDash val="solid"/>
          </a:ln>
        </p:spPr>
        <p:txBody>
          <a:bodyPr/>
          <a:lstStyle/>
          <a:p>
            <a:endParaRPr lang="en-CA" sz="2400"/>
          </a:p>
        </p:txBody>
      </p:sp>
      <p:sp>
        <p:nvSpPr>
          <p:cNvPr id="16" name="Text 14"/>
          <p:cNvSpPr/>
          <p:nvPr/>
        </p:nvSpPr>
        <p:spPr>
          <a:xfrm>
            <a:off x="609600" y="5181600"/>
            <a:ext cx="10972800" cy="804672"/>
          </a:xfrm>
          <a:prstGeom prst="rect">
            <a:avLst/>
          </a:prstGeom>
          <a:noFill/>
          <a:ln/>
        </p:spPr>
        <p:txBody>
          <a:bodyPr wrap="square" rtlCol="0" anchor="t"/>
          <a:lstStyle/>
          <a:p>
            <a:r>
              <a:rPr lang="en-US" sz="1733" dirty="0">
                <a:solidFill>
                  <a:srgbClr val="1B2B3A"/>
                </a:solidFill>
                <a:latin typeface="Calibri" pitchFamily="34" charset="0"/>
                <a:ea typeface="Calibri" pitchFamily="34" charset="-122"/>
                <a:cs typeface="Calibri" pitchFamily="34" charset="-120"/>
              </a:rPr>
              <a:t>Scientific explanation — not to wonder around; effective discussion</a:t>
            </a:r>
            <a:endParaRPr lang="en-US" sz="1733" dirty="0"/>
          </a:p>
        </p:txBody>
      </p:sp>
    </p:spTree>
  </p:cSld>
  <p:clrMapOvr>
    <a:masterClrMapping/>
  </p:clrMapOvr>
</p:sld>
</file>

<file path=ppt/slides/slide5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117E5-FB93-5553-3376-0C3765044F1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58791EF-68B4-2757-3523-E32C1B9364FD}"/>
              </a:ext>
            </a:extLst>
          </p:cNvPr>
          <p:cNvSpPr txBox="1"/>
          <p:nvPr/>
        </p:nvSpPr>
        <p:spPr>
          <a:xfrm>
            <a:off x="7870371" y="2645620"/>
            <a:ext cx="3494315" cy="1015663"/>
          </a:xfrm>
          <a:prstGeom prst="rect">
            <a:avLst/>
          </a:prstGeom>
          <a:noFill/>
        </p:spPr>
        <p:txBody>
          <a:bodyPr wrap="square">
            <a:spAutoFit/>
          </a:bodyPr>
          <a:lstStyle/>
          <a:p>
            <a:r>
              <a:rPr lang="en-US" sz="600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DINKO</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27E79113-E001-6E11-3E7F-385A677FF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116B82D5-0588-FCBB-5DE8-B5D55F62FF37}"/>
              </a:ext>
            </a:extLst>
          </p:cNvPr>
          <p:cNvSpPr txBox="1"/>
          <p:nvPr/>
        </p:nvSpPr>
        <p:spPr>
          <a:xfrm>
            <a:off x="3521528" y="402494"/>
            <a:ext cx="609600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GOING INSIDE P.129</a:t>
            </a:r>
          </a:p>
        </p:txBody>
      </p:sp>
    </p:spTree>
    <p:extLst>
      <p:ext uri="{BB962C8B-B14F-4D97-AF65-F5344CB8AC3E}">
        <p14:creationId xmlns:p14="http://schemas.microsoft.com/office/powerpoint/2010/main" val="1879521144"/>
      </p:ext>
    </p:extLst>
  </p:cSld>
  <p:clrMapOvr>
    <a:masterClrMapping/>
  </p:clrMapOvr>
</p:sld>
</file>

<file path=ppt/slides/slide5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036320"/>
          </a:xfrm>
          <a:prstGeom prst="rect">
            <a:avLst/>
          </a:prstGeom>
          <a:solidFill>
            <a:srgbClr val="1B2B3A"/>
          </a:solidFill>
          <a:ln w="12700">
            <a:solidFill>
              <a:srgbClr val="1B2B3A"/>
            </a:solidFill>
            <a:prstDash val="solid"/>
          </a:ln>
        </p:spPr>
        <p:txBody>
          <a:bodyPr/>
          <a:lstStyle/>
          <a:p>
            <a:endParaRPr lang="en-CA" sz="2400"/>
          </a:p>
        </p:txBody>
      </p:sp>
      <p:sp>
        <p:nvSpPr>
          <p:cNvPr id="3" name="Text 1"/>
          <p:cNvSpPr/>
          <p:nvPr/>
        </p:nvSpPr>
        <p:spPr>
          <a:xfrm>
            <a:off x="365760" y="0"/>
            <a:ext cx="10363200" cy="1036320"/>
          </a:xfrm>
          <a:prstGeom prst="rect">
            <a:avLst/>
          </a:prstGeom>
          <a:noFill/>
          <a:ln/>
        </p:spPr>
        <p:txBody>
          <a:bodyPr wrap="square" rtlCol="0" anchor="ctr"/>
          <a:lstStyle/>
          <a:p>
            <a:r>
              <a:rPr lang="en-US" sz="2400" b="1" dirty="0">
                <a:solidFill>
                  <a:srgbClr val="FFFFFF"/>
                </a:solidFill>
                <a:latin typeface="Calibri" pitchFamily="34" charset="0"/>
                <a:ea typeface="Calibri" pitchFamily="34" charset="-122"/>
                <a:cs typeface="Calibri" pitchFamily="34" charset="-120"/>
              </a:rPr>
              <a:t>Going Inside – Appreciation</a:t>
            </a:r>
            <a:endParaRPr lang="en-US" sz="2400" dirty="0"/>
          </a:p>
        </p:txBody>
      </p:sp>
      <p:sp>
        <p:nvSpPr>
          <p:cNvPr id="4" name="Text 2"/>
          <p:cNvSpPr/>
          <p:nvPr/>
        </p:nvSpPr>
        <p:spPr>
          <a:xfrm>
            <a:off x="10728960" y="0"/>
            <a:ext cx="1341120" cy="1036320"/>
          </a:xfrm>
          <a:prstGeom prst="rect">
            <a:avLst/>
          </a:prstGeom>
          <a:noFill/>
          <a:ln/>
        </p:spPr>
        <p:txBody>
          <a:bodyPr wrap="square" rtlCol="0" anchor="ctr"/>
          <a:lstStyle/>
          <a:p>
            <a:pPr algn="r"/>
            <a:r>
              <a:rPr lang="en-US" sz="1467" dirty="0">
                <a:solidFill>
                  <a:srgbClr val="C8DCF0"/>
                </a:solidFill>
                <a:latin typeface="Calibri" pitchFamily="34" charset="0"/>
                <a:ea typeface="Calibri" pitchFamily="34" charset="-122"/>
                <a:cs typeface="Calibri" pitchFamily="34" charset="-120"/>
              </a:rPr>
              <a:t>P. 129</a:t>
            </a:r>
            <a:endParaRPr lang="en-US" sz="1467" dirty="0"/>
          </a:p>
        </p:txBody>
      </p:sp>
      <p:sp>
        <p:nvSpPr>
          <p:cNvPr id="5" name="Text 3"/>
          <p:cNvSpPr/>
          <p:nvPr/>
        </p:nvSpPr>
        <p:spPr>
          <a:xfrm>
            <a:off x="487680" y="1158240"/>
            <a:ext cx="11216640" cy="853440"/>
          </a:xfrm>
          <a:prstGeom prst="rect">
            <a:avLst/>
          </a:prstGeom>
          <a:noFill/>
          <a:ln/>
        </p:spPr>
        <p:txBody>
          <a:bodyPr wrap="square" rtlCol="0" anchor="t"/>
          <a:lstStyle/>
          <a:p>
            <a:r>
              <a:rPr lang="en-US" sz="1600" i="1" dirty="0">
                <a:solidFill>
                  <a:srgbClr val="4A6278"/>
                </a:solidFill>
                <a:latin typeface="Calibri" pitchFamily="34" charset="0"/>
                <a:ea typeface="Calibri" pitchFamily="34" charset="-122"/>
                <a:cs typeface="Calibri" pitchFamily="34" charset="-120"/>
              </a:rPr>
              <a:t>Take a moment to share the appreciation you feel towards your firefighter parts. If you're feeling positive feelings, extend some love and compassion.</a:t>
            </a:r>
            <a:endParaRPr lang="en-US" sz="1600" dirty="0"/>
          </a:p>
        </p:txBody>
      </p:sp>
      <p:sp>
        <p:nvSpPr>
          <p:cNvPr id="6" name="Shape 4"/>
          <p:cNvSpPr/>
          <p:nvPr/>
        </p:nvSpPr>
        <p:spPr>
          <a:xfrm>
            <a:off x="365760" y="2072640"/>
            <a:ext cx="11460480" cy="548640"/>
          </a:xfrm>
          <a:prstGeom prst="rect">
            <a:avLst/>
          </a:prstGeom>
          <a:solidFill>
            <a:srgbClr val="3D8B6E"/>
          </a:solidFill>
          <a:ln w="12700">
            <a:solidFill>
              <a:srgbClr val="3D8B6E"/>
            </a:solidFill>
            <a:prstDash val="solid"/>
          </a:ln>
        </p:spPr>
        <p:txBody>
          <a:bodyPr/>
          <a:lstStyle/>
          <a:p>
            <a:endParaRPr lang="en-CA" sz="2400"/>
          </a:p>
        </p:txBody>
      </p:sp>
      <p:sp>
        <p:nvSpPr>
          <p:cNvPr id="7" name="Text 5"/>
          <p:cNvSpPr/>
          <p:nvPr/>
        </p:nvSpPr>
        <p:spPr>
          <a:xfrm>
            <a:off x="365760" y="2072640"/>
            <a:ext cx="11460480" cy="54864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DINKO'S RESPONSE</a:t>
            </a:r>
            <a:endParaRPr lang="en-US" sz="1733" dirty="0"/>
          </a:p>
        </p:txBody>
      </p:sp>
      <p:sp>
        <p:nvSpPr>
          <p:cNvPr id="8" name="Shape 6"/>
          <p:cNvSpPr/>
          <p:nvPr/>
        </p:nvSpPr>
        <p:spPr>
          <a:xfrm>
            <a:off x="365760" y="2621280"/>
            <a:ext cx="11460480" cy="3779520"/>
          </a:xfrm>
          <a:prstGeom prst="rect">
            <a:avLst/>
          </a:prstGeom>
          <a:solidFill>
            <a:srgbClr val="FFFFFF"/>
          </a:solidFill>
          <a:ln w="19050">
            <a:solidFill>
              <a:srgbClr val="B8D4C0"/>
            </a:solidFill>
            <a:prstDash val="solid"/>
          </a:ln>
          <a:effectLst>
            <a:outerShdw blurRad="50800" dist="12700" dir="8100000" algn="bl" rotWithShape="0">
              <a:srgbClr val="000000">
                <a:alpha val="8000"/>
              </a:srgbClr>
            </a:outerShdw>
          </a:effectLst>
        </p:spPr>
        <p:txBody>
          <a:bodyPr/>
          <a:lstStyle/>
          <a:p>
            <a:endParaRPr lang="en-CA" sz="2400"/>
          </a:p>
        </p:txBody>
      </p:sp>
      <p:sp>
        <p:nvSpPr>
          <p:cNvPr id="9" name="Text 7"/>
          <p:cNvSpPr/>
          <p:nvPr/>
        </p:nvSpPr>
        <p:spPr>
          <a:xfrm>
            <a:off x="609600" y="2743200"/>
            <a:ext cx="10972800" cy="3535680"/>
          </a:xfrm>
          <a:prstGeom prst="rect">
            <a:avLst/>
          </a:prstGeom>
          <a:noFill/>
          <a:ln/>
        </p:spPr>
        <p:txBody>
          <a:bodyPr wrap="square" rtlCol="0" anchor="t"/>
          <a:lstStyle/>
          <a:p>
            <a:r>
              <a:rPr lang="en-US" sz="1867" dirty="0">
                <a:solidFill>
                  <a:srgbClr val="1B2B3A"/>
                </a:solidFill>
                <a:latin typeface="Calibri" pitchFamily="34" charset="0"/>
                <a:ea typeface="Calibri" pitchFamily="34" charset="-122"/>
                <a:cs typeface="Calibri" pitchFamily="34" charset="-120"/>
              </a:rPr>
              <a:t>"Thank you for being a guardian, even though I can't always identify you."</a:t>
            </a:r>
            <a:endParaRPr lang="en-US" sz="1867" dirty="0"/>
          </a:p>
        </p:txBody>
      </p:sp>
    </p:spTree>
  </p:cSld>
  <p:clrMapOvr>
    <a:masterClrMapping/>
  </p:clrMapOvr>
</p:sld>
</file>

<file path=ppt/slides/slide5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348A3-CEAB-98DA-A2CD-D3330DCFCFC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3C31706-329A-CE54-8F80-DAEF4DD166D8}"/>
              </a:ext>
            </a:extLst>
          </p:cNvPr>
          <p:cNvSpPr txBox="1"/>
          <p:nvPr/>
        </p:nvSpPr>
        <p:spPr>
          <a:xfrm>
            <a:off x="89044" y="84076"/>
            <a:ext cx="12102956" cy="3785652"/>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                                 GOING INSIDE</a:t>
            </a:r>
          </a:p>
          <a:p>
            <a:r>
              <a:rPr lang="en-US" sz="3600" dirty="0">
                <a:solidFill>
                  <a:schemeClr val="bg1"/>
                </a:solidFill>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Take a moment right now and share the appreciation you feel towards your firefighter parts. If you are feeling positive feelings towards this part, then extend some love and compassion. You can speak the words out loud or inside yourself. You might say, "I really appreciate…" or "thank you for the ways you have…" If you're not feeling positive feelings, that's okay. You can try again another time when you do feel sincere positive feelings.</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6907589"/>
      </p:ext>
    </p:extLst>
  </p:cSld>
  <p:clrMapOvr>
    <a:masterClrMapping/>
  </p:clrMapOvr>
</p:sld>
</file>

<file path=ppt/slides/slide5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548640" y="1463040"/>
            <a:ext cx="85344" cy="3901440"/>
          </a:xfrm>
          <a:prstGeom prst="rect">
            <a:avLst/>
          </a:prstGeom>
          <a:solidFill>
            <a:srgbClr val="2A7B74"/>
          </a:solidFill>
          <a:ln w="12700">
            <a:solidFill>
              <a:srgbClr val="2A7B74"/>
            </a:solidFill>
            <a:prstDash val="solid"/>
          </a:ln>
        </p:spPr>
        <p:txBody>
          <a:bodyPr/>
          <a:lstStyle/>
          <a:p>
            <a:endParaRPr lang="en-CA" sz="2400"/>
          </a:p>
        </p:txBody>
      </p:sp>
      <p:sp>
        <p:nvSpPr>
          <p:cNvPr id="3" name="Text 1"/>
          <p:cNvSpPr/>
          <p:nvPr/>
        </p:nvSpPr>
        <p:spPr>
          <a:xfrm>
            <a:off x="792480" y="1341120"/>
            <a:ext cx="10728960" cy="2682240"/>
          </a:xfrm>
          <a:prstGeom prst="rect">
            <a:avLst/>
          </a:prstGeom>
          <a:noFill/>
          <a:ln/>
        </p:spPr>
        <p:txBody>
          <a:bodyPr wrap="square" lIns="0" tIns="0" rIns="0" bIns="0" rtlCol="0" anchor="ctr"/>
          <a:lstStyle/>
          <a:p>
            <a:r>
              <a:rPr lang="en-US" sz="5067" b="1" dirty="0">
                <a:solidFill>
                  <a:srgbClr val="FFFFFF"/>
                </a:solidFill>
                <a:latin typeface="Calibri" pitchFamily="34" charset="0"/>
                <a:ea typeface="Calibri" pitchFamily="34" charset="-122"/>
                <a:cs typeface="Calibri" pitchFamily="34" charset="-120"/>
              </a:rPr>
              <a:t>IFS Session 26</a:t>
            </a:r>
            <a:endParaRPr lang="en-US" sz="5067" dirty="0"/>
          </a:p>
          <a:p>
            <a:r>
              <a:rPr lang="en-US" sz="5067" b="1" dirty="0">
                <a:solidFill>
                  <a:srgbClr val="FFFFFF"/>
                </a:solidFill>
                <a:latin typeface="Calibri" pitchFamily="34" charset="0"/>
                <a:ea typeface="Calibri" pitchFamily="34" charset="-122"/>
                <a:cs typeface="Calibri" pitchFamily="34" charset="-120"/>
              </a:rPr>
              <a:t>Befriending Firefighters</a:t>
            </a:r>
            <a:endParaRPr lang="en-US" sz="5067" dirty="0"/>
          </a:p>
        </p:txBody>
      </p:sp>
      <p:sp>
        <p:nvSpPr>
          <p:cNvPr id="4" name="Text 2"/>
          <p:cNvSpPr/>
          <p:nvPr/>
        </p:nvSpPr>
        <p:spPr>
          <a:xfrm>
            <a:off x="792479" y="4084320"/>
            <a:ext cx="11259107" cy="1097280"/>
          </a:xfrm>
          <a:prstGeom prst="rect">
            <a:avLst/>
          </a:prstGeom>
          <a:noFill/>
          <a:ln/>
        </p:spPr>
        <p:txBody>
          <a:bodyPr wrap="square" lIns="0" tIns="0" rIns="0" bIns="0" rtlCol="0" anchor="ctr"/>
          <a:lstStyle/>
          <a:p>
            <a:r>
              <a:rPr lang="en-US" sz="4000" dirty="0">
                <a:solidFill>
                  <a:srgbClr val="6BADA0"/>
                </a:solidFill>
                <a:latin typeface="Calibri" pitchFamily="34" charset="0"/>
                <a:ea typeface="Calibri" pitchFamily="34" charset="-122"/>
                <a:cs typeface="Calibri" pitchFamily="34" charset="-120"/>
              </a:rPr>
              <a:t>Dramatized Re-enactment Script with Dinko  ·  SIMPLE Course · Part Three of the IFS Workbook</a:t>
            </a:r>
            <a:endParaRPr lang="en-US" sz="4000" dirty="0"/>
          </a:p>
        </p:txBody>
      </p:sp>
    </p:spTree>
  </p:cSld>
  <p:clrMapOvr>
    <a:masterClrMapping/>
  </p:clrMapOvr>
</p:sld>
</file>

<file path=ppt/slides/slide5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rgbClr val="1B2E4E"/>
          </a:solidFill>
          <a:ln w="12700">
            <a:solidFill>
              <a:srgbClr val="1B2E4E"/>
            </a:solidFill>
            <a:prstDash val="solid"/>
          </a:ln>
        </p:spPr>
        <p:txBody>
          <a:bodyPr/>
          <a:lstStyle/>
          <a:p>
            <a:endParaRPr lang="en-CA" sz="2400"/>
          </a:p>
        </p:txBody>
      </p:sp>
      <p:sp>
        <p:nvSpPr>
          <p:cNvPr id="3" name="Text 1"/>
          <p:cNvSpPr/>
          <p:nvPr/>
        </p:nvSpPr>
        <p:spPr>
          <a:xfrm>
            <a:off x="548640" y="97536"/>
            <a:ext cx="11094720" cy="1072896"/>
          </a:xfrm>
          <a:prstGeom prst="rect">
            <a:avLst/>
          </a:prstGeom>
          <a:noFill/>
          <a:ln/>
        </p:spPr>
        <p:txBody>
          <a:bodyPr wrap="square" lIns="0" tIns="0" rIns="0" bIns="0" rtlCol="0" anchor="ctr"/>
          <a:lstStyle/>
          <a:p>
            <a:r>
              <a:rPr lang="en-US" sz="4400" b="1" dirty="0">
                <a:solidFill>
                  <a:srgbClr val="FFFFFF"/>
                </a:solidFill>
                <a:latin typeface="Calibri" pitchFamily="34" charset="0"/>
                <a:ea typeface="Calibri" pitchFamily="34" charset="-122"/>
                <a:cs typeface="Calibri" pitchFamily="34" charset="-120"/>
              </a:rPr>
              <a:t>Session Overview</a:t>
            </a:r>
            <a:endParaRPr lang="en-US" sz="4400" dirty="0"/>
          </a:p>
        </p:txBody>
      </p:sp>
      <p:sp>
        <p:nvSpPr>
          <p:cNvPr id="4" name="Text 2"/>
          <p:cNvSpPr/>
          <p:nvPr/>
        </p:nvSpPr>
        <p:spPr>
          <a:xfrm>
            <a:off x="609600" y="1463040"/>
            <a:ext cx="10972800" cy="5120640"/>
          </a:xfrm>
          <a:prstGeom prst="rect">
            <a:avLst/>
          </a:prstGeom>
          <a:noFill/>
          <a:ln/>
        </p:spPr>
        <p:txBody>
          <a:bodyPr wrap="square" rtlCol="0" anchor="ctr"/>
          <a:lstStyle/>
          <a:p>
            <a:pPr marL="457189" indent="-457189">
              <a:spcAft>
                <a:spcPts val="800"/>
              </a:spcAft>
              <a:buSzPct val="100000"/>
              <a:buChar char="•"/>
            </a:pPr>
            <a:r>
              <a:rPr lang="en-US" sz="2800" dirty="0">
                <a:latin typeface="Calibri" pitchFamily="34" charset="0"/>
                <a:ea typeface="Calibri" pitchFamily="34" charset="-122"/>
                <a:cs typeface="Calibri" pitchFamily="34" charset="-120"/>
              </a:rPr>
              <a:t>This is a dramatized version of the session that took place on April 15.</a:t>
            </a:r>
            <a:endParaRPr lang="en-US" sz="2800" dirty="0"/>
          </a:p>
          <a:p>
            <a:pPr marL="457189" indent="-457189">
              <a:spcAft>
                <a:spcPts val="800"/>
              </a:spcAft>
              <a:buSzPct val="100000"/>
              <a:buChar char="•"/>
            </a:pPr>
            <a:r>
              <a:rPr lang="en-US" sz="2800" dirty="0">
                <a:latin typeface="Calibri" pitchFamily="34" charset="0"/>
                <a:ea typeface="Calibri" pitchFamily="34" charset="-122"/>
                <a:cs typeface="Calibri" pitchFamily="34" charset="-120"/>
              </a:rPr>
              <a:t>We focused on Part Three of the IFS Workbook — Befriending Your Activated Firefighters.</a:t>
            </a:r>
            <a:endParaRPr lang="en-US" sz="2800" dirty="0"/>
          </a:p>
          <a:p>
            <a:pPr marL="457189" indent="-457189">
              <a:spcAft>
                <a:spcPts val="800"/>
              </a:spcAft>
              <a:buSzPct val="100000"/>
              <a:buChar char="•"/>
            </a:pPr>
            <a:r>
              <a:rPr lang="en-US" sz="2800" dirty="0">
                <a:latin typeface="Calibri" pitchFamily="34" charset="0"/>
                <a:ea typeface="Calibri" pitchFamily="34" charset="-122"/>
                <a:cs typeface="Calibri" pitchFamily="34" charset="-120"/>
              </a:rPr>
              <a:t>Our work began with the workbook's first two exercises, then unfolded organically into deeper parts work.</a:t>
            </a:r>
            <a:endParaRPr lang="en-US" sz="2800" dirty="0"/>
          </a:p>
          <a:p>
            <a:pPr marL="457189" indent="-457189">
              <a:spcAft>
                <a:spcPts val="800"/>
              </a:spcAft>
              <a:buSzPct val="100000"/>
              <a:buChar char="•"/>
            </a:pPr>
            <a:r>
              <a:rPr lang="en-US" sz="2800" dirty="0">
                <a:latin typeface="Calibri" pitchFamily="34" charset="0"/>
                <a:ea typeface="Calibri" pitchFamily="34" charset="-122"/>
                <a:cs typeface="Calibri" pitchFamily="34" charset="-120"/>
              </a:rPr>
              <a:t>This session is mapping parts work — not unburdening.</a:t>
            </a:r>
            <a:endParaRPr lang="en-US" sz="2800" dirty="0"/>
          </a:p>
        </p:txBody>
      </p:sp>
    </p:spTree>
  </p:cSld>
  <p:clrMapOvr>
    <a:masterClrMapping/>
  </p:clrMapOvr>
</p:sld>
</file>

<file path=ppt/slides/slide5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2194560"/>
            <a:ext cx="10972800" cy="2438400"/>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Part 1 — Opening the Session</a:t>
            </a:r>
            <a:endParaRPr lang="en-US" sz="4267" dirty="0"/>
          </a:p>
        </p:txBody>
      </p:sp>
    </p:spTree>
  </p:cSld>
  <p:clrMapOvr>
    <a:masterClrMapping/>
  </p:clrMapOvr>
</p:sld>
</file>

<file path=ppt/slides/slide5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71B07F-2A63-1347-BFDA-55E8D07AC0E3}"/>
              </a:ext>
            </a:extLst>
          </p:cNvPr>
          <p:cNvSpPr txBox="1"/>
          <p:nvPr/>
        </p:nvSpPr>
        <p:spPr>
          <a:xfrm>
            <a:off x="0" y="0"/>
            <a:ext cx="12192000" cy="6742872"/>
          </a:xfrm>
          <a:prstGeom prst="rect">
            <a:avLst/>
          </a:prstGeom>
          <a:noFill/>
        </p:spPr>
        <p:txBody>
          <a:bodyPr wrap="square">
            <a:spAutoFit/>
          </a:bodyPr>
          <a:lstStyle/>
          <a:p>
            <a:pPr>
              <a:spcBef>
                <a:spcPts val="600"/>
              </a:spcBef>
              <a:spcAft>
                <a:spcPts val="300"/>
              </a:spcAft>
              <a:buNone/>
            </a:pPr>
            <a:r>
              <a:rPr lang="en-CA" sz="2000" b="1" dirty="0">
                <a:solidFill>
                  <a:srgbClr val="1A3A5C"/>
                </a:solidFill>
                <a:effectLst/>
                <a:latin typeface="Arial" panose="020B0604020202020204" pitchFamily="34" charset="0"/>
                <a:ea typeface="Arial" panose="020B0604020202020204" pitchFamily="34" charset="0"/>
              </a:rPr>
              <a:t>THERAPIST:  </a:t>
            </a:r>
            <a:r>
              <a:rPr lang="en-CA" sz="2000" dirty="0">
                <a:effectLst/>
                <a:latin typeface="Arial" panose="020B0604020202020204" pitchFamily="34" charset="0"/>
                <a:ea typeface="Arial" panose="020B0604020202020204" pitchFamily="34" charset="0"/>
              </a:rPr>
              <a:t>D, first of all thank you for being willing to do this work with me in front of the group. Before we begin, I want to say that you can slow us down or stop at any point, this is your work, and you're in charge of the pace.</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r>
              <a:rPr lang="en-CA" sz="2000" b="1" dirty="0">
                <a:solidFill>
                  <a:srgbClr val="1A3A5C"/>
                </a:solidFill>
                <a:effectLst/>
                <a:latin typeface="Arial" panose="020B0604020202020204" pitchFamily="34" charset="0"/>
                <a:ea typeface="Arial" panose="020B0604020202020204" pitchFamily="34" charset="0"/>
              </a:rPr>
              <a:t>THERAPIST:  </a:t>
            </a:r>
            <a:r>
              <a:rPr lang="en-CA" sz="2000" dirty="0">
                <a:effectLst/>
                <a:latin typeface="Arial" panose="020B0604020202020204" pitchFamily="34" charset="0"/>
                <a:ea typeface="Arial" panose="020B0604020202020204" pitchFamily="34" charset="0"/>
              </a:rPr>
              <a:t>In Part Three of the IFS workbook, Befriending Your Activated Firefighters, the first two exercises are called 'Your Internal Firefighter's Assessment' and 'Firefighters to the Rescue.' These exercises offer a long list of behaviors and strategies that firefighters commonly use, things like reckless driving, substance use, zoning out, overworking, impulsive spending, rage and so on, and they ask you simply to circle the ones that feel familiar. Not to judge or fix them these behaviors or strategies but just to recognize them.</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r>
              <a:rPr lang="en-CA" sz="2000" b="1" dirty="0">
                <a:solidFill>
                  <a:srgbClr val="1A3A5C"/>
                </a:solidFill>
                <a:effectLst/>
                <a:latin typeface="Arial" panose="020B0604020202020204" pitchFamily="34" charset="0"/>
                <a:ea typeface="Arial" panose="020B0604020202020204" pitchFamily="34" charset="0"/>
              </a:rPr>
              <a:t>THERAPIST:  </a:t>
            </a:r>
            <a:r>
              <a:rPr lang="en-CA" sz="2000" dirty="0">
                <a:effectLst/>
                <a:latin typeface="Arial" panose="020B0604020202020204" pitchFamily="34" charset="0"/>
                <a:ea typeface="Arial" panose="020B0604020202020204" pitchFamily="34" charset="0"/>
              </a:rPr>
              <a:t>The second part of that exercise then asks you to bring to mind a recent situation where one of the behaviors you circled actually showed up. A real moment. Something with some texture and feeling in it.</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r>
              <a:rPr lang="en-CA" sz="2000" b="1" dirty="0">
                <a:solidFill>
                  <a:srgbClr val="1A3A5C"/>
                </a:solidFill>
                <a:effectLst/>
                <a:latin typeface="Arial" panose="020B0604020202020204" pitchFamily="34" charset="0"/>
                <a:ea typeface="Arial" panose="020B0604020202020204" pitchFamily="34" charset="0"/>
              </a:rPr>
              <a:t>THERAPIST:  </a:t>
            </a:r>
            <a:r>
              <a:rPr lang="en-CA" sz="2000" dirty="0">
                <a:effectLst/>
                <a:latin typeface="Arial" panose="020B0604020202020204" pitchFamily="34" charset="0"/>
                <a:ea typeface="Arial" panose="020B0604020202020204" pitchFamily="34" charset="0"/>
              </a:rPr>
              <a:t>You did this work before we met today. From what you circled and what came to mind, can you share the two situations that felt most alive for you?</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a:spcBef>
                <a:spcPts val="600"/>
              </a:spcBef>
              <a:spcAft>
                <a:spcPts val="300"/>
              </a:spcAft>
              <a:buNone/>
            </a:pPr>
            <a:r>
              <a:rPr lang="en-CA" sz="2000" b="1" dirty="0">
                <a:solidFill>
                  <a:srgbClr val="3B5E3B"/>
                </a:solidFill>
                <a:effectLst/>
                <a:latin typeface="Arial" panose="020B0604020202020204" pitchFamily="34" charset="0"/>
                <a:ea typeface="Arial" panose="020B0604020202020204" pitchFamily="34" charset="0"/>
              </a:rPr>
              <a:t>D:  </a:t>
            </a:r>
            <a:r>
              <a:rPr lang="en-CA" sz="2000" dirty="0">
                <a:effectLst/>
                <a:latin typeface="Arial" panose="020B0604020202020204" pitchFamily="34" charset="0"/>
                <a:ea typeface="Arial" panose="020B0604020202020204" pitchFamily="34" charset="0"/>
              </a:rPr>
              <a:t>Yeah… there are two that came to mind pretty quickly.</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a:spcBef>
                <a:spcPts val="600"/>
              </a:spcBef>
              <a:spcAft>
                <a:spcPts val="300"/>
              </a:spcAft>
              <a:buNone/>
            </a:pPr>
            <a:r>
              <a:rPr lang="en-CA" sz="2000" b="1" dirty="0">
                <a:solidFill>
                  <a:srgbClr val="1A3A5C"/>
                </a:solidFill>
                <a:effectLst/>
                <a:latin typeface="Arial" panose="020B0604020202020204" pitchFamily="34" charset="0"/>
                <a:ea typeface="Arial" panose="020B0604020202020204" pitchFamily="34" charset="0"/>
              </a:rPr>
              <a:t>THERAPIST:  </a:t>
            </a:r>
            <a:r>
              <a:rPr lang="en-CA" sz="2000" dirty="0">
                <a:effectLst/>
                <a:latin typeface="Arial" panose="020B0604020202020204" pitchFamily="34" charset="0"/>
                <a:ea typeface="Arial" panose="020B0604020202020204" pitchFamily="34" charset="0"/>
              </a:rPr>
              <a:t>Take your time.</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1555955672"/>
      </p:ext>
    </p:extLst>
  </p:cSld>
  <p:clrMapOvr>
    <a:masterClrMapping/>
  </p:clrMapOvr>
</p:sld>
</file>

<file path=ppt/slides/slide5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898527-0E41-1765-A515-A8F90197EBE2}"/>
              </a:ext>
            </a:extLst>
          </p:cNvPr>
          <p:cNvSpPr txBox="1"/>
          <p:nvPr/>
        </p:nvSpPr>
        <p:spPr>
          <a:xfrm>
            <a:off x="39385" y="0"/>
            <a:ext cx="12113230" cy="7699544"/>
          </a:xfrm>
          <a:prstGeom prst="rect">
            <a:avLst/>
          </a:prstGeom>
          <a:noFill/>
        </p:spPr>
        <p:txBody>
          <a:bodyPr wrap="square">
            <a:spAutoFit/>
          </a:bodyPr>
          <a:lstStyle/>
          <a:p>
            <a:pPr>
              <a:spcBef>
                <a:spcPts val="600"/>
              </a:spcBef>
              <a:spcAft>
                <a:spcPts val="300"/>
              </a:spcAft>
              <a:buNone/>
            </a:pPr>
            <a:r>
              <a:rPr lang="en-CA" sz="2000" b="1" dirty="0">
                <a:solidFill>
                  <a:srgbClr val="3B5E3B"/>
                </a:solidFill>
                <a:effectLst/>
                <a:latin typeface="Arial" panose="020B0604020202020204" pitchFamily="34" charset="0"/>
                <a:ea typeface="Arial" panose="020B0604020202020204" pitchFamily="34" charset="0"/>
              </a:rPr>
              <a:t>D:  </a:t>
            </a:r>
            <a:r>
              <a:rPr lang="en-CA" sz="2000" dirty="0">
                <a:effectLst/>
                <a:latin typeface="Arial" panose="020B0604020202020204" pitchFamily="34" charset="0"/>
                <a:ea typeface="Arial" panose="020B0604020202020204" pitchFamily="34" charset="0"/>
              </a:rPr>
              <a:t>The first one… I've been noticing that I sometimes drive recklessly. Not all the time. But it happens. A few days ago, I realized mid-drive that I was going ninety-two kilometers an hour in a fifty zone. I just… hadn't noticed. And then something caught my attention and I slowed down. And actually, there was a kind of satisfaction in that. In catching it.</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a:spcBef>
                <a:spcPts val="600"/>
              </a:spcBef>
              <a:spcAft>
                <a:spcPts val="300"/>
              </a:spcAft>
              <a:buNone/>
            </a:pPr>
            <a:r>
              <a:rPr lang="en-CA" sz="2000" b="1" dirty="0">
                <a:solidFill>
                  <a:srgbClr val="1A3A5C"/>
                </a:solidFill>
                <a:effectLst/>
                <a:latin typeface="Arial" panose="020B0604020202020204" pitchFamily="34" charset="0"/>
                <a:ea typeface="Arial" panose="020B0604020202020204" pitchFamily="34" charset="0"/>
              </a:rPr>
              <a:t>THERAPIST:  </a:t>
            </a:r>
            <a:r>
              <a:rPr lang="en-CA" sz="2000" dirty="0">
                <a:effectLst/>
                <a:latin typeface="Arial" panose="020B0604020202020204" pitchFamily="34" charset="0"/>
                <a:ea typeface="Arial" panose="020B0604020202020204" pitchFamily="34" charset="0"/>
              </a:rPr>
              <a:t>Interesting that there was satisfaction.</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a:spcBef>
                <a:spcPts val="600"/>
              </a:spcBef>
              <a:spcAft>
                <a:spcPts val="300"/>
              </a:spcAft>
              <a:buNone/>
            </a:pPr>
            <a:r>
              <a:rPr lang="en-CA" sz="2000" b="1" dirty="0">
                <a:solidFill>
                  <a:srgbClr val="3B5E3B"/>
                </a:solidFill>
                <a:effectLst/>
                <a:latin typeface="Arial" panose="020B0604020202020204" pitchFamily="34" charset="0"/>
                <a:ea typeface="Arial" panose="020B0604020202020204" pitchFamily="34" charset="0"/>
              </a:rPr>
              <a:t>D:  </a:t>
            </a:r>
            <a:r>
              <a:rPr lang="en-CA" sz="2000" dirty="0">
                <a:effectLst/>
                <a:latin typeface="Arial" panose="020B0604020202020204" pitchFamily="34" charset="0"/>
                <a:ea typeface="Arial" panose="020B0604020202020204" pitchFamily="34" charset="0"/>
              </a:rPr>
              <a:t>Yeah. And the second one was with my dogs. I was walking them and I thought there might be a skunk nearby. I suddenly grabbed the leash and yanked, pretty hard, to pull them away. One of them yelped.</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marL="355600">
              <a:spcBef>
                <a:spcPts val="400"/>
              </a:spcBef>
              <a:spcAft>
                <a:spcPts val="400"/>
              </a:spcAft>
              <a:buNone/>
            </a:pPr>
            <a:r>
              <a:rPr lang="en-CA" sz="2000" dirty="0">
                <a:effectLst/>
                <a:latin typeface="Arial" panose="020B0604020202020204" pitchFamily="34" charset="0"/>
                <a:ea typeface="Arial" panose="020B0604020202020204" pitchFamily="34" charset="0"/>
              </a:rPr>
              <a:t>pauses. </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a:spcBef>
                <a:spcPts val="600"/>
              </a:spcBef>
              <a:spcAft>
                <a:spcPts val="300"/>
              </a:spcAft>
              <a:buNone/>
            </a:pPr>
            <a:r>
              <a:rPr lang="en-CA" sz="2000" b="1" dirty="0">
                <a:solidFill>
                  <a:srgbClr val="3B5E3B"/>
                </a:solidFill>
                <a:effectLst/>
                <a:latin typeface="Arial" panose="020B0604020202020204" pitchFamily="34" charset="0"/>
                <a:ea typeface="Arial" panose="020B0604020202020204" pitchFamily="34" charset="0"/>
              </a:rPr>
              <a:t>D:  </a:t>
            </a:r>
            <a:r>
              <a:rPr lang="en-CA" sz="2000" dirty="0">
                <a:effectLst/>
                <a:latin typeface="Arial" panose="020B0604020202020204" pitchFamily="34" charset="0"/>
                <a:ea typeface="Arial" panose="020B0604020202020204" pitchFamily="34" charset="0"/>
              </a:rPr>
              <a:t>I love my dogs. And I hurt one of them. I felt terrible.</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a:spcBef>
                <a:spcPts val="600"/>
              </a:spcBef>
              <a:spcAft>
                <a:spcPts val="300"/>
              </a:spcAft>
              <a:buNone/>
            </a:pPr>
            <a:r>
              <a:rPr lang="en-CA" sz="2000" b="1" dirty="0">
                <a:solidFill>
                  <a:srgbClr val="1A3A5C"/>
                </a:solidFill>
                <a:effectLst/>
                <a:latin typeface="Arial" panose="020B0604020202020204" pitchFamily="34" charset="0"/>
                <a:ea typeface="Arial" panose="020B0604020202020204" pitchFamily="34" charset="0"/>
              </a:rPr>
              <a:t>THERAPIST:  </a:t>
            </a:r>
            <a:r>
              <a:rPr lang="en-CA" sz="2000" dirty="0">
                <a:effectLst/>
                <a:latin typeface="Arial" panose="020B0604020202020204" pitchFamily="34" charset="0"/>
                <a:ea typeface="Arial" panose="020B0604020202020204" pitchFamily="34" charset="0"/>
              </a:rPr>
              <a:t>So, in both moments there was a fast, forceful reaction. And then an awareness afterward, something noticing what had just happened.</a:t>
            </a:r>
          </a:p>
          <a:p>
            <a:pPr>
              <a:spcBef>
                <a:spcPts val="400"/>
              </a:spcBef>
              <a:spcAft>
                <a:spcPts val="400"/>
              </a:spcAft>
              <a:buNone/>
            </a:pPr>
            <a:r>
              <a:rPr lang="en-CA" sz="2000" dirty="0">
                <a:effectLst/>
                <a:latin typeface="Arial" panose="020B0604020202020204" pitchFamily="34" charset="0"/>
                <a:ea typeface="Arial" panose="020B0604020202020204" pitchFamily="34" charset="0"/>
              </a:rPr>
              <a:t> </a:t>
            </a:r>
          </a:p>
          <a:p>
            <a:pPr>
              <a:spcBef>
                <a:spcPts val="600"/>
              </a:spcBef>
              <a:spcAft>
                <a:spcPts val="300"/>
              </a:spcAft>
              <a:buNone/>
            </a:pPr>
            <a:r>
              <a:rPr lang="en-CA" sz="2000" b="1" dirty="0">
                <a:solidFill>
                  <a:srgbClr val="3B5E3B"/>
                </a:solidFill>
                <a:effectLst/>
                <a:latin typeface="Arial" panose="020B0604020202020204" pitchFamily="34" charset="0"/>
                <a:ea typeface="Arial" panose="020B0604020202020204" pitchFamily="34" charset="0"/>
              </a:rPr>
              <a:t>D:  </a:t>
            </a:r>
            <a:r>
              <a:rPr lang="en-CA" sz="2000" dirty="0">
                <a:effectLst/>
                <a:latin typeface="Arial" panose="020B0604020202020204" pitchFamily="34" charset="0"/>
                <a:ea typeface="Arial" panose="020B0604020202020204" pitchFamily="34" charset="0"/>
              </a:rPr>
              <a:t>Yes. Exactly.</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023132792"/>
      </p:ext>
    </p:extLst>
  </p:cSld>
  <p:clrMapOvr>
    <a:masterClrMapping/>
  </p:clrMapOvr>
</p:sld>
</file>

<file path=ppt/slides/slide5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rgbClr val="1B2E4E"/>
          </a:solidFill>
          <a:ln w="12700">
            <a:solidFill>
              <a:srgbClr val="1B2E4E"/>
            </a:solidFill>
            <a:prstDash val="solid"/>
          </a:ln>
        </p:spPr>
        <p:txBody>
          <a:bodyPr/>
          <a:lstStyle/>
          <a:p>
            <a:endParaRPr lang="en-CA" sz="2400"/>
          </a:p>
        </p:txBody>
      </p:sp>
      <p:sp>
        <p:nvSpPr>
          <p:cNvPr id="3" name="Text 1"/>
          <p:cNvSpPr/>
          <p:nvPr/>
        </p:nvSpPr>
        <p:spPr>
          <a:xfrm>
            <a:off x="670560" y="0"/>
            <a:ext cx="11094720" cy="1072896"/>
          </a:xfrm>
          <a:prstGeom prst="rect">
            <a:avLst/>
          </a:prstGeom>
          <a:noFill/>
          <a:ln/>
        </p:spPr>
        <p:txBody>
          <a:bodyPr wrap="square" lIns="0" tIns="0" rIns="0" bIns="0" rtlCol="0" anchor="ctr"/>
          <a:lstStyle/>
          <a:p>
            <a:r>
              <a:rPr lang="en-US" sz="3600" b="1" dirty="0">
                <a:solidFill>
                  <a:srgbClr val="FFFFFF"/>
                </a:solidFill>
                <a:latin typeface="Calibri" pitchFamily="34" charset="0"/>
                <a:ea typeface="Calibri" pitchFamily="34" charset="-122"/>
                <a:cs typeface="Calibri" pitchFamily="34" charset="-120"/>
              </a:rPr>
              <a:t>D's Two Firefighter Moments (From the Exercises)</a:t>
            </a:r>
            <a:endParaRPr lang="en-US" sz="3600" dirty="0"/>
          </a:p>
        </p:txBody>
      </p:sp>
      <p:sp>
        <p:nvSpPr>
          <p:cNvPr id="4" name="Shape 2"/>
          <p:cNvSpPr/>
          <p:nvPr/>
        </p:nvSpPr>
        <p:spPr>
          <a:xfrm>
            <a:off x="487680" y="1402080"/>
            <a:ext cx="5242560" cy="5181600"/>
          </a:xfrm>
          <a:prstGeom prst="rect">
            <a:avLst/>
          </a:prstGeom>
          <a:solidFill>
            <a:srgbClr val="FFFFFF"/>
          </a:solidFill>
          <a:ln w="6350">
            <a:solidFill>
              <a:srgbClr val="DDDDDD"/>
            </a:solidFill>
            <a:prstDash val="solid"/>
          </a:ln>
          <a:effectLst>
            <a:outerShdw blurRad="50800" dist="25400" dir="8100000" algn="bl" rotWithShape="0">
              <a:srgbClr val="000000">
                <a:alpha val="8000"/>
              </a:srgbClr>
            </a:outerShdw>
          </a:effectLst>
        </p:spPr>
        <p:txBody>
          <a:bodyPr/>
          <a:lstStyle/>
          <a:p>
            <a:endParaRPr lang="en-CA" sz="2400"/>
          </a:p>
        </p:txBody>
      </p:sp>
      <p:sp>
        <p:nvSpPr>
          <p:cNvPr id="5" name="Text 3"/>
          <p:cNvSpPr/>
          <p:nvPr/>
        </p:nvSpPr>
        <p:spPr>
          <a:xfrm>
            <a:off x="670560" y="1487424"/>
            <a:ext cx="4876800" cy="512064"/>
          </a:xfrm>
          <a:prstGeom prst="rect">
            <a:avLst/>
          </a:prstGeom>
          <a:noFill/>
          <a:ln/>
        </p:spPr>
        <p:txBody>
          <a:bodyPr wrap="square" lIns="0" tIns="0" rIns="0" bIns="0" rtlCol="0" anchor="ctr"/>
          <a:lstStyle/>
          <a:p>
            <a:r>
              <a:rPr lang="en-US" sz="3600" b="1" dirty="0">
                <a:solidFill>
                  <a:srgbClr val="2A7B74"/>
                </a:solidFill>
                <a:latin typeface="Calibri" pitchFamily="34" charset="0"/>
                <a:ea typeface="Calibri" pitchFamily="34" charset="-122"/>
                <a:cs typeface="Calibri" pitchFamily="34" charset="-120"/>
              </a:rPr>
              <a:t>Reckless Driving</a:t>
            </a:r>
            <a:endParaRPr lang="en-US" sz="3600" dirty="0"/>
          </a:p>
        </p:txBody>
      </p:sp>
      <p:sp>
        <p:nvSpPr>
          <p:cNvPr id="6" name="Text 4"/>
          <p:cNvSpPr/>
          <p:nvPr/>
        </p:nvSpPr>
        <p:spPr>
          <a:xfrm>
            <a:off x="670560" y="1975104"/>
            <a:ext cx="4876800" cy="4450080"/>
          </a:xfrm>
          <a:prstGeom prst="rect">
            <a:avLst/>
          </a:prstGeom>
          <a:noFill/>
          <a:ln/>
        </p:spPr>
        <p:txBody>
          <a:bodyPr wrap="square" rtlCol="0" anchor="ctr"/>
          <a:lstStyle/>
          <a:p>
            <a:pPr marL="457189" indent="-457189">
              <a:spcAft>
                <a:spcPts val="667"/>
              </a:spcAft>
              <a:buSzPct val="100000"/>
              <a:buChar char="•"/>
            </a:pPr>
            <a:r>
              <a:rPr lang="en-US" sz="2800" dirty="0">
                <a:solidFill>
                  <a:srgbClr val="1B2E4E"/>
                </a:solidFill>
                <a:latin typeface="Calibri" pitchFamily="34" charset="0"/>
                <a:ea typeface="Calibri" pitchFamily="34" charset="-122"/>
                <a:cs typeface="Calibri" pitchFamily="34" charset="-120"/>
              </a:rPr>
              <a:t>Driving 92 km/h in a 50 zone — unaware until something caught his attention.</a:t>
            </a:r>
            <a:endParaRPr lang="en-US" sz="2800" dirty="0"/>
          </a:p>
          <a:p>
            <a:pPr marL="457189" indent="-457189">
              <a:spcAft>
                <a:spcPts val="667"/>
              </a:spcAft>
              <a:buSzPct val="100000"/>
              <a:buChar char="•"/>
            </a:pPr>
            <a:r>
              <a:rPr lang="en-US" sz="2800" dirty="0">
                <a:solidFill>
                  <a:srgbClr val="1B2E4E"/>
                </a:solidFill>
                <a:latin typeface="Calibri" pitchFamily="34" charset="0"/>
                <a:ea typeface="Calibri" pitchFamily="34" charset="-122"/>
                <a:cs typeface="Calibri" pitchFamily="34" charset="-120"/>
              </a:rPr>
              <a:t>A kind of satisfaction in catching it, in noticing.</a:t>
            </a:r>
            <a:endParaRPr lang="en-US" sz="2800" dirty="0"/>
          </a:p>
          <a:p>
            <a:pPr marL="457189" indent="-457189">
              <a:spcAft>
                <a:spcPts val="667"/>
              </a:spcAft>
              <a:buSzPct val="100000"/>
              <a:buChar char="•"/>
            </a:pPr>
            <a:r>
              <a:rPr lang="en-US" sz="2800" dirty="0">
                <a:solidFill>
                  <a:srgbClr val="1B2E4E"/>
                </a:solidFill>
                <a:latin typeface="Calibri" pitchFamily="34" charset="0"/>
                <a:ea typeface="Calibri" pitchFamily="34" charset="-122"/>
                <a:cs typeface="Calibri" pitchFamily="34" charset="-120"/>
              </a:rPr>
              <a:t>The awareness itself was meaningful.</a:t>
            </a:r>
            <a:endParaRPr lang="en-US" sz="2800" dirty="0"/>
          </a:p>
        </p:txBody>
      </p:sp>
      <p:sp>
        <p:nvSpPr>
          <p:cNvPr id="7" name="Shape 5"/>
          <p:cNvSpPr/>
          <p:nvPr/>
        </p:nvSpPr>
        <p:spPr>
          <a:xfrm>
            <a:off x="6461762" y="1402080"/>
            <a:ext cx="5242560" cy="5181600"/>
          </a:xfrm>
          <a:prstGeom prst="rect">
            <a:avLst/>
          </a:prstGeom>
          <a:solidFill>
            <a:srgbClr val="FFFFFF"/>
          </a:solidFill>
          <a:ln w="6350">
            <a:solidFill>
              <a:srgbClr val="DDDDDD"/>
            </a:solidFill>
            <a:prstDash val="solid"/>
          </a:ln>
          <a:effectLst>
            <a:outerShdw blurRad="50800" dist="25400" dir="8100000" algn="bl" rotWithShape="0">
              <a:srgbClr val="000000">
                <a:alpha val="8000"/>
              </a:srgbClr>
            </a:outerShdw>
          </a:effectLst>
        </p:spPr>
        <p:txBody>
          <a:bodyPr/>
          <a:lstStyle/>
          <a:p>
            <a:endParaRPr lang="en-CA" sz="2400"/>
          </a:p>
        </p:txBody>
      </p:sp>
      <p:sp>
        <p:nvSpPr>
          <p:cNvPr id="8" name="Text 6"/>
          <p:cNvSpPr/>
          <p:nvPr/>
        </p:nvSpPr>
        <p:spPr>
          <a:xfrm>
            <a:off x="6644640" y="1487424"/>
            <a:ext cx="4876800" cy="512064"/>
          </a:xfrm>
          <a:prstGeom prst="rect">
            <a:avLst/>
          </a:prstGeom>
          <a:noFill/>
          <a:ln/>
        </p:spPr>
        <p:txBody>
          <a:bodyPr wrap="square" lIns="0" tIns="0" rIns="0" bIns="0" rtlCol="0" anchor="ctr"/>
          <a:lstStyle/>
          <a:p>
            <a:r>
              <a:rPr lang="en-US" sz="3600" b="1" dirty="0">
                <a:solidFill>
                  <a:srgbClr val="C9796A"/>
                </a:solidFill>
                <a:latin typeface="Calibri" pitchFamily="34" charset="0"/>
                <a:ea typeface="Calibri" pitchFamily="34" charset="-122"/>
                <a:cs typeface="Calibri" pitchFamily="34" charset="-120"/>
              </a:rPr>
              <a:t>Yanking the Dog's Leash</a:t>
            </a:r>
            <a:endParaRPr lang="en-US" sz="3600" dirty="0"/>
          </a:p>
        </p:txBody>
      </p:sp>
      <p:sp>
        <p:nvSpPr>
          <p:cNvPr id="9" name="Text 7"/>
          <p:cNvSpPr/>
          <p:nvPr/>
        </p:nvSpPr>
        <p:spPr>
          <a:xfrm>
            <a:off x="6644640" y="2048256"/>
            <a:ext cx="4876800" cy="4389120"/>
          </a:xfrm>
          <a:prstGeom prst="rect">
            <a:avLst/>
          </a:prstGeom>
          <a:noFill/>
          <a:ln/>
        </p:spPr>
        <p:txBody>
          <a:bodyPr wrap="square" rtlCol="0" anchor="ctr"/>
          <a:lstStyle/>
          <a:p>
            <a:pPr marL="457189" indent="-457189">
              <a:spcAft>
                <a:spcPts val="667"/>
              </a:spcAft>
              <a:buSzPct val="100000"/>
              <a:buChar char="•"/>
            </a:pPr>
            <a:r>
              <a:rPr lang="en-US" sz="2800" dirty="0">
                <a:solidFill>
                  <a:srgbClr val="1B2E4E"/>
                </a:solidFill>
                <a:latin typeface="Calibri" pitchFamily="34" charset="0"/>
                <a:ea typeface="Calibri" pitchFamily="34" charset="-122"/>
                <a:cs typeface="Calibri" pitchFamily="34" charset="-120"/>
              </a:rPr>
              <a:t>Sensed a possible skunk nearby; grabbed the leash and pulled hard.</a:t>
            </a:r>
            <a:endParaRPr lang="en-US" sz="2800" dirty="0"/>
          </a:p>
          <a:p>
            <a:pPr marL="457189" indent="-457189">
              <a:spcAft>
                <a:spcPts val="667"/>
              </a:spcAft>
              <a:buSzPct val="100000"/>
              <a:buChar char="•"/>
            </a:pPr>
            <a:r>
              <a:rPr lang="en-US" sz="2800" dirty="0">
                <a:solidFill>
                  <a:srgbClr val="1B2E4E"/>
                </a:solidFill>
                <a:latin typeface="Calibri" pitchFamily="34" charset="0"/>
                <a:ea typeface="Calibri" pitchFamily="34" charset="-122"/>
                <a:cs typeface="Calibri" pitchFamily="34" charset="-120"/>
              </a:rPr>
              <a:t>One of the dogs yelped.</a:t>
            </a:r>
            <a:endParaRPr lang="en-US" sz="2800" dirty="0"/>
          </a:p>
          <a:p>
            <a:pPr marL="457189" indent="-457189">
              <a:spcAft>
                <a:spcPts val="667"/>
              </a:spcAft>
              <a:buSzPct val="100000"/>
              <a:buChar char="•"/>
            </a:pPr>
            <a:r>
              <a:rPr lang="en-US" sz="2800" dirty="0">
                <a:solidFill>
                  <a:srgbClr val="1B2E4E"/>
                </a:solidFill>
                <a:latin typeface="Calibri" pitchFamily="34" charset="0"/>
                <a:ea typeface="Calibri" pitchFamily="34" charset="-122"/>
                <a:cs typeface="Calibri" pitchFamily="34" charset="-120"/>
              </a:rPr>
              <a:t>'I love my dogs. And I hurt one of them. I felt terrible.'</a:t>
            </a:r>
            <a:endParaRPr lang="en-US" sz="2800" dirty="0"/>
          </a:p>
          <a:p>
            <a:pPr marL="457189" indent="-457189">
              <a:spcAft>
                <a:spcPts val="667"/>
              </a:spcAft>
              <a:buSzPct val="100000"/>
              <a:buChar char="•"/>
            </a:pPr>
            <a:r>
              <a:rPr lang="en-US" sz="2800" dirty="0">
                <a:solidFill>
                  <a:srgbClr val="1B2E4E"/>
                </a:solidFill>
                <a:latin typeface="Calibri" pitchFamily="34" charset="0"/>
                <a:ea typeface="Calibri" pitchFamily="34" charset="-122"/>
                <a:cs typeface="Calibri" pitchFamily="34" charset="-120"/>
              </a:rPr>
              <a:t>D chose this moment as the trailhead — it still had energy.</a:t>
            </a:r>
            <a:endParaRPr lang="en-US" sz="2800" dirty="0"/>
          </a:p>
        </p:txBody>
      </p:sp>
    </p:spTree>
  </p:cSld>
  <p:clrMapOvr>
    <a:masterClrMapping/>
  </p:clrMapOvr>
</p:sld>
</file>

<file path=ppt/slides/slide5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2194560"/>
            <a:ext cx="10972800" cy="2438400"/>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Part 2 — Following the Trailhead</a:t>
            </a:r>
            <a:endParaRPr lang="en-US" sz="4267" dirty="0"/>
          </a:p>
        </p:txBody>
      </p:sp>
    </p:spTree>
  </p:cSld>
  <p:clrMapOvr>
    <a:masterClrMapping/>
  </p:clrMapOvr>
</p:sld>
</file>

<file path=ppt/slides/slide5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775D4-7E65-CC1D-518D-5DA1AD1793A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D9DDBCB-C329-B677-9609-13C490309A77}"/>
              </a:ext>
            </a:extLst>
          </p:cNvPr>
          <p:cNvSpPr txBox="1"/>
          <p:nvPr/>
        </p:nvSpPr>
        <p:spPr>
          <a:xfrm>
            <a:off x="39385" y="0"/>
            <a:ext cx="12113230" cy="7694414"/>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Let's use one of those as our starting point, a trailhead into your system. Which one feels more present for you right now? Not necessarily more dramatic, just more alive, like it still has some energy in it.</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The dogs.</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Good. Let's go there.</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Bring yourself back into that moment. You're walking the dogs. Something tells you there's a skunk nearby. Just let yourself be there for a moment.</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marL="355600">
              <a:spcBef>
                <a:spcPts val="400"/>
              </a:spcBef>
              <a:spcAft>
                <a:spcPts val="400"/>
              </a:spcAft>
              <a:buNone/>
            </a:pPr>
            <a:r>
              <a:rPr lang="en-CA" sz="1400" dirty="0">
                <a:effectLst/>
                <a:latin typeface="Arial" panose="020B0604020202020204" pitchFamily="34" charset="0"/>
                <a:ea typeface="Arial" panose="020B0604020202020204" pitchFamily="34" charset="0"/>
              </a:rPr>
              <a:t>Pause. </a:t>
            </a:r>
            <a:endParaRPr lang="en-CA" sz="1800" dirty="0">
              <a:effectLst/>
              <a:latin typeface="Arial" panose="020B0604020202020204" pitchFamily="34" charset="0"/>
              <a:ea typeface="Arial" panose="020B0604020202020204" pitchFamily="34" charset="0"/>
            </a:endParaRP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What do you notice in your body as you're there?</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Tight. Tense. Like something has to happen fast.</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Stay with that. See if you can locate the part of you that pulled the leash, the one that acted in that moment. Where do you notice it in your body?</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2574990554"/>
      </p:ext>
    </p:extLst>
  </p:cSld>
  <p:clrMapOvr>
    <a:masterClrMapping/>
  </p:clrMapOvr>
</p:sld>
</file>

<file path=ppt/slides/slide5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361D69-A345-B1E2-39AD-827AD76C14B0}"/>
              </a:ext>
            </a:extLst>
          </p:cNvPr>
          <p:cNvSpPr txBox="1"/>
          <p:nvPr/>
        </p:nvSpPr>
        <p:spPr>
          <a:xfrm>
            <a:off x="0" y="0"/>
            <a:ext cx="12192000" cy="7166064"/>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In my chest. It feels urgent.</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If that part had a job, a role, what would it say its job was?</a:t>
            </a:r>
          </a:p>
          <a:p>
            <a:pPr>
              <a:spcBef>
                <a:spcPts val="600"/>
              </a:spcBef>
              <a:spcAft>
                <a:spcPts val="300"/>
              </a:spcAft>
              <a:buNone/>
            </a:pPr>
            <a:endParaRPr lang="en-CA" dirty="0">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To prevent something bad from happening.</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Ask it: what's it afraid would happen if it didn't act?</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marL="355600">
              <a:spcBef>
                <a:spcPts val="400"/>
              </a:spcBef>
              <a:spcAft>
                <a:spcPts val="400"/>
              </a:spcAft>
              <a:buNone/>
            </a:pPr>
            <a:r>
              <a:rPr lang="en-CA" sz="1400" dirty="0">
                <a:latin typeface="Arial" panose="020B0604020202020204" pitchFamily="34" charset="0"/>
                <a:ea typeface="Arial" panose="020B0604020202020204" pitchFamily="34" charset="0"/>
              </a:rPr>
              <a:t>Pause</a:t>
            </a:r>
            <a:r>
              <a:rPr lang="en-CA" sz="1400" dirty="0">
                <a:solidFill>
                  <a:srgbClr val="888888"/>
                </a:solidFill>
                <a:latin typeface="Arial" panose="020B0604020202020204" pitchFamily="34" charset="0"/>
                <a:ea typeface="Arial" panose="020B0604020202020204" pitchFamily="34" charset="0"/>
              </a:rPr>
              <a:t>.</a:t>
            </a:r>
            <a:endParaRPr lang="en-CA" dirty="0">
              <a:latin typeface="Arial" panose="020B0604020202020204" pitchFamily="34" charset="0"/>
              <a:ea typeface="Arial" panose="020B0604020202020204" pitchFamily="34" charset="0"/>
            </a:endParaRP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That something would go terribly wrong. That things could get dangerous.</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As you stay with this part, what else do you notice?</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There's shame. And something else that says, 'nothing to see here, move on.'</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Notice that. It's as if something in the system wants to shut this exploration down. How do you feel toward that part?</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462874548"/>
      </p:ext>
    </p:extLst>
  </p:cSld>
  <p:clrMapOvr>
    <a:masterClrMapping/>
  </p:clrMapOvr>
</p:sld>
</file>

<file path=ppt/slides/slide5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1F3C41-66B2-C372-9FCA-A209A50CFFF2}"/>
              </a:ext>
            </a:extLst>
          </p:cNvPr>
          <p:cNvSpPr txBox="1"/>
          <p:nvPr/>
        </p:nvSpPr>
        <p:spPr>
          <a:xfrm>
            <a:off x="0" y="0"/>
            <a:ext cx="12192000" cy="7301999"/>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A bit frustrated. But I understand it.</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Can you let it know, we're not here to judge or expose anything. We're just here to understand. And ask it: would it be willing to step back just a little, just enough for us to look around?</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marL="355600">
              <a:spcBef>
                <a:spcPts val="400"/>
              </a:spcBef>
              <a:spcAft>
                <a:spcPts val="400"/>
              </a:spcAft>
              <a:buNone/>
            </a:pPr>
            <a:r>
              <a:rPr lang="en-CA" sz="1400" dirty="0">
                <a:effectLst/>
                <a:latin typeface="Arial" panose="020B0604020202020204" pitchFamily="34" charset="0"/>
                <a:ea typeface="Arial" panose="020B0604020202020204" pitchFamily="34" charset="0"/>
              </a:rPr>
              <a:t>Pause.</a:t>
            </a:r>
            <a:endParaRPr lang="en-CA" sz="1800" dirty="0">
              <a:effectLst/>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It softened a bit.</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Good. Thank it for that.</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Return to the part that pulled the leash. Now that there's a little more space, is there any emotion underneath the urgency?</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My… from a more observing place, I think I can see there might be anger there. But it's really hard to access. It's like it's behind glass.</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Notice what happens the moment anger starts to come toward the surface.</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Something immediately says it's not okay.</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1630771170"/>
      </p:ext>
    </p:extLst>
  </p:cSld>
  <p:clrMapOvr>
    <a:masterClrMapping/>
  </p:clrMapOvr>
</p:sld>
</file>

<file path=ppt/slides/slide5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6D863C-F1A2-D1D3-09E8-B989633977E3}"/>
              </a:ext>
            </a:extLst>
          </p:cNvPr>
          <p:cNvSpPr txBox="1"/>
          <p:nvPr/>
        </p:nvSpPr>
        <p:spPr>
          <a:xfrm>
            <a:off x="0" y="232505"/>
            <a:ext cx="12192000" cy="7343036"/>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Let's get to know that part, the one that says anger isn't okay. What else does it say?</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'Anger is wrong.' 'If you feel angry, there's something fundamentally wrong with you.’</a:t>
            </a:r>
          </a:p>
          <a:p>
            <a:pPr>
              <a:spcBef>
                <a:spcPts val="600"/>
              </a:spcBef>
              <a:spcAft>
                <a:spcPts val="300"/>
              </a:spcAft>
              <a:buNone/>
            </a:pPr>
            <a:endParaRPr lang="en-CA" dirty="0">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When the critic says that what happens next, inside? What does the system do?</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I go numb. Like I disconnect. I go into my head.</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So, there's a part that numbs things. Can you sense that part right now?</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Yeah. It's like a fog. Everything gets quieter.</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And from inside the fog, is there much feeling?</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No. Not really.</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514400048"/>
      </p:ext>
    </p:extLst>
  </p:cSld>
  <p:clrMapOvr>
    <a:masterClrMapping/>
  </p:clrMapOvr>
</p:sld>
</file>

<file path=ppt/slides/slide5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2194560"/>
            <a:ext cx="10972800" cy="2438400"/>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Part 3 — Self and the Exile Emerge</a:t>
            </a:r>
            <a:endParaRPr lang="en-US" sz="4267" dirty="0"/>
          </a:p>
        </p:txBody>
      </p:sp>
    </p:spTree>
  </p:cSld>
  <p:clrMapOvr>
    <a:masterClrMapping/>
  </p:clrMapOvr>
</p:sld>
</file>

<file path=ppt/slides/slide5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445F19-4E73-34E6-76AE-093A703BEA8F}"/>
              </a:ext>
            </a:extLst>
          </p:cNvPr>
          <p:cNvSpPr txBox="1"/>
          <p:nvPr/>
        </p:nvSpPr>
        <p:spPr>
          <a:xfrm>
            <a:off x="0" y="0"/>
            <a:ext cx="12192000" cy="8153514"/>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As you observe all of these, the urgency, the shame, the critic, the numbness, see if you can find a place in you that can simply notice all of them. Not be pulled into any of them. Just observe. Find Self…</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marL="355600">
              <a:spcBef>
                <a:spcPts val="400"/>
              </a:spcBef>
              <a:spcAft>
                <a:spcPts val="400"/>
              </a:spcAft>
              <a:buNone/>
            </a:pPr>
            <a:r>
              <a:rPr lang="en-CA" sz="1400" dirty="0">
                <a:effectLst/>
                <a:latin typeface="Arial" panose="020B0604020202020204" pitchFamily="34" charset="0"/>
                <a:ea typeface="Arial" panose="020B0604020202020204" pitchFamily="34" charset="0"/>
              </a:rPr>
              <a:t>Longer pause.</a:t>
            </a:r>
            <a:endParaRPr lang="en-CA" sz="1800" dirty="0">
              <a:effectLst/>
              <a:latin typeface="Arial" panose="020B0604020202020204" pitchFamily="34" charset="0"/>
              <a:ea typeface="Arial" panose="020B0604020202020204" pitchFamily="34" charset="0"/>
            </a:endParaRP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There's more space. It's calmer.</a:t>
            </a:r>
          </a:p>
          <a:p>
            <a:pPr>
              <a:spcBef>
                <a:spcPts val="600"/>
              </a:spcBef>
              <a:spcAft>
                <a:spcPts val="300"/>
              </a:spcAft>
              <a:buNone/>
            </a:pPr>
            <a:endParaRPr lang="en-CA" dirty="0">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That's your Self. From that place, from that spaciousness, I want to ask: what is all of this protecting you from?</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marL="355600">
              <a:spcBef>
                <a:spcPts val="400"/>
              </a:spcBef>
              <a:spcAft>
                <a:spcPts val="400"/>
              </a:spcAft>
              <a:buNone/>
            </a:pPr>
            <a:r>
              <a:rPr lang="en-CA" sz="1400" dirty="0">
                <a:latin typeface="Arial" panose="020B0604020202020204" pitchFamily="34" charset="0"/>
                <a:ea typeface="Arial" panose="020B0604020202020204" pitchFamily="34" charset="0"/>
              </a:rPr>
              <a:t>Longer pause. </a:t>
            </a:r>
            <a:endParaRPr lang="en-CA" dirty="0">
              <a:latin typeface="Arial" panose="020B0604020202020204" pitchFamily="34" charset="0"/>
              <a:ea typeface="Arial" panose="020B0604020202020204" pitchFamily="34" charset="0"/>
            </a:endParaRP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…it feels like a child. A frightened child.</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Stay with that child. What is the frightened child afraid of?</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Something bad happening suddenly. Out of nowhere.</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Does this connect to anything from earlier in your life?</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a:p>
            <a:pPr>
              <a:spcBef>
                <a:spcPts val="600"/>
              </a:spcBef>
              <a:spcAft>
                <a:spcPts val="300"/>
              </a:spcAft>
              <a:buNone/>
            </a:pPr>
            <a:endParaRPr lang="en-CA" dirty="0">
              <a:latin typeface="Arial" panose="020B0604020202020204" pitchFamily="34" charset="0"/>
              <a:ea typeface="Arial" panose="020B0604020202020204" pitchFamily="34" charset="0"/>
            </a:endParaRP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914113544"/>
      </p:ext>
    </p:extLst>
  </p:cSld>
  <p:clrMapOvr>
    <a:masterClrMapping/>
  </p:clrMapOvr>
</p:sld>
</file>

<file path=ppt/slides/slide5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33971A-A28B-B3AA-8668-57E538D58EE9}"/>
              </a:ext>
            </a:extLst>
          </p:cNvPr>
          <p:cNvSpPr txBox="1"/>
          <p:nvPr/>
        </p:nvSpPr>
        <p:spPr>
          <a:xfrm>
            <a:off x="20548" y="79835"/>
            <a:ext cx="12192000" cy="7545655"/>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Yes. My father. He could go from zero to a hundred in an instant. There was never any warning. One moment things were fine. The next, he was explosive. Verbally. Physically. Emotionally.</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marL="355600">
              <a:spcBef>
                <a:spcPts val="400"/>
              </a:spcBef>
              <a:spcAft>
                <a:spcPts val="400"/>
              </a:spcAft>
              <a:buNone/>
            </a:pPr>
            <a:r>
              <a:rPr lang="en-CA" sz="1400" dirty="0">
                <a:effectLst/>
                <a:latin typeface="Arial" panose="020B0604020202020204" pitchFamily="34" charset="0"/>
                <a:ea typeface="Arial" panose="020B0604020202020204" pitchFamily="34" charset="0"/>
              </a:rPr>
              <a:t>Pause.</a:t>
            </a:r>
            <a:endParaRPr lang="en-CA" sz="1800" dirty="0">
              <a:effectLst/>
              <a:latin typeface="Arial" panose="020B0604020202020204" pitchFamily="34" charset="0"/>
              <a:ea typeface="Arial" panose="020B0604020202020204" pitchFamily="34" charset="0"/>
            </a:endParaRP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I spent my whole childhood not knowing when it was coming.</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So, for that child, danger was always just around the corner.</a:t>
            </a:r>
          </a:p>
          <a:p>
            <a:pPr>
              <a:spcBef>
                <a:spcPts val="600"/>
              </a:spcBef>
              <a:spcAft>
                <a:spcPts val="300"/>
              </a:spcAft>
              <a:buNone/>
            </a:pPr>
            <a:endParaRPr lang="en-CA" dirty="0">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Yes.</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And in that moment with the skunk, for your system, it wasn't just a skunk.</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No. It felt… it felt like something catastrophic could happen. Like a danger of a much greater magnitude.</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And anger, the healthy, protective response to danger, what happened to it in your house growing up?</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It was dangerous. If I got angry at my father, it would only make things worse. It would escalate his rage.</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764310385"/>
      </p:ext>
    </p:extLst>
  </p:cSld>
  <p:clrMapOvr>
    <a:masterClrMapping/>
  </p:clrMapOvr>
</p:sld>
</file>

<file path=ppt/slides/slide5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A50EF6-BE1B-7090-86FB-A886228404CC}"/>
              </a:ext>
            </a:extLst>
          </p:cNvPr>
          <p:cNvSpPr txBox="1"/>
          <p:nvPr/>
        </p:nvSpPr>
        <p:spPr>
          <a:xfrm>
            <a:off x="136989" y="145802"/>
            <a:ext cx="12102957" cy="6412012"/>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So, you learned to turn the anger inward instead.</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Yes. I get angry at myself. That's what I'm much more familiar with. When I yanked the leash, I immediately turned </a:t>
            </a:r>
            <a:r>
              <a:rPr lang="en-CA" dirty="0">
                <a:latin typeface="Arial" panose="020B0604020202020204" pitchFamily="34" charset="0"/>
                <a:ea typeface="Arial" panose="020B0604020202020204" pitchFamily="34" charset="0"/>
              </a:rPr>
              <a:t>the anger</a:t>
            </a:r>
            <a:r>
              <a:rPr lang="en-CA" sz="1800" dirty="0">
                <a:effectLst/>
                <a:latin typeface="Arial" panose="020B0604020202020204" pitchFamily="34" charset="0"/>
                <a:ea typeface="Arial" panose="020B0604020202020204" pitchFamily="34" charset="0"/>
              </a:rPr>
              <a:t> on myself. What kind of a person does that to something he loves?</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And then something stepped in to try to explain it away, “nothing to see here”</a:t>
            </a:r>
          </a:p>
          <a:p>
            <a:pPr>
              <a:spcBef>
                <a:spcPts val="600"/>
              </a:spcBef>
              <a:spcAft>
                <a:spcPts val="300"/>
              </a:spcAft>
              <a:buNone/>
            </a:pPr>
            <a:endParaRPr lang="en-CA" dirty="0">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Yes, ' I prevented him from being sprayed by the skunk. No anger here, nothing to see' It’s like a rationalizer steps in to try to make it better.</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As we wrap up let's see if we can name what we've found together. There is a young part, a child, carrying real fear of sudden, catastrophic danger. Around him is a natural, healthy anger that arose to protect him. But in your family, anger directed outward was too dangerous. So, the anger got exiled too.</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And the parts that keep that anger in exile are:</a:t>
            </a:r>
            <a:r>
              <a:rPr lang="en-CA" b="1" dirty="0">
                <a:solidFill>
                  <a:srgbClr val="1A3A5C"/>
                </a:solidFill>
                <a:latin typeface="Arial" panose="020B0604020202020204" pitchFamily="34" charset="0"/>
                <a:ea typeface="Arial" panose="020B0604020202020204" pitchFamily="34" charset="0"/>
              </a:rPr>
              <a:t> </a:t>
            </a:r>
            <a:r>
              <a:rPr lang="en-CA" dirty="0">
                <a:latin typeface="Arial" panose="020B0604020202020204" pitchFamily="34" charset="0"/>
                <a:ea typeface="Arial" panose="020B0604020202020204" pitchFamily="34" charset="0"/>
              </a:rPr>
              <a:t>A critic who says anger makes you fundamentally bad. An intellectualizer who provides a rational explanation to reduce the heat. And a dissociative, numbing part that shuts the whole system down when things get too close.</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718649574"/>
      </p:ext>
    </p:extLst>
  </p:cSld>
  <p:clrMapOvr>
    <a:masterClrMapping/>
  </p:clrMapOvr>
</p:sld>
</file>

<file path=ppt/slides/slide5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C68FDA-E239-0115-77E2-2316B120EA26}"/>
              </a:ext>
            </a:extLst>
          </p:cNvPr>
          <p:cNvSpPr txBox="1"/>
          <p:nvPr/>
        </p:nvSpPr>
        <p:spPr>
          <a:xfrm>
            <a:off x="47946" y="41097"/>
            <a:ext cx="12192000" cy="6948056"/>
          </a:xfrm>
          <a:prstGeom prst="rect">
            <a:avLst/>
          </a:prstGeom>
          <a:noFill/>
        </p:spPr>
        <p:txBody>
          <a:bodyPr wrap="square">
            <a:spAutoFit/>
          </a:bodyPr>
          <a:lstStyle/>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Does that feel right?</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3B5E3B"/>
                </a:solidFill>
                <a:effectLst/>
                <a:latin typeface="Arial" panose="020B0604020202020204" pitchFamily="34" charset="0"/>
                <a:ea typeface="Arial" panose="020B0604020202020204" pitchFamily="34" charset="0"/>
              </a:rPr>
              <a:t>D:  </a:t>
            </a:r>
            <a:r>
              <a:rPr lang="en-CA" sz="1800" dirty="0">
                <a:effectLst/>
                <a:latin typeface="Arial" panose="020B0604020202020204" pitchFamily="34" charset="0"/>
                <a:ea typeface="Arial" panose="020B0604020202020204" pitchFamily="34" charset="0"/>
              </a:rPr>
              <a:t>Yes. That fits.</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a:p>
            <a:pPr>
              <a:spcBef>
                <a:spcPts val="600"/>
              </a:spcBef>
              <a:spcAft>
                <a:spcPts val="300"/>
              </a:spcAft>
              <a:buNone/>
            </a:pPr>
            <a:r>
              <a:rPr lang="en-CA" sz="1800" b="1" dirty="0">
                <a:solidFill>
                  <a:srgbClr val="1A3A5C"/>
                </a:solidFill>
                <a:effectLst/>
                <a:latin typeface="Arial" panose="020B0604020202020204" pitchFamily="34" charset="0"/>
                <a:ea typeface="Arial" panose="020B0604020202020204" pitchFamily="34" charset="0"/>
              </a:rPr>
              <a:t>THERAPIST:  </a:t>
            </a:r>
            <a:r>
              <a:rPr lang="en-CA" sz="1800" dirty="0">
                <a:effectLst/>
                <a:latin typeface="Arial" panose="020B0604020202020204" pitchFamily="34" charset="0"/>
                <a:ea typeface="Arial" panose="020B0604020202020204" pitchFamily="34" charset="0"/>
              </a:rPr>
              <a:t>Let all of these parts know that we're not trying to change them today. We're not here to push anything out or force anything open. We're just here to understand them. They've worked very hard for a very long time.</a:t>
            </a:r>
          </a:p>
          <a:p>
            <a:pPr>
              <a:spcBef>
                <a:spcPts val="600"/>
              </a:spcBef>
              <a:spcAft>
                <a:spcPts val="300"/>
              </a:spcAft>
              <a:buNone/>
            </a:pPr>
            <a:endParaRPr lang="en-CA" dirty="0">
              <a:latin typeface="Arial" panose="020B0604020202020204" pitchFamily="34" charset="0"/>
              <a:ea typeface="Arial" panose="020B0604020202020204" pitchFamily="34" charset="0"/>
            </a:endParaRP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And from your Self, that calm, spacious place you found, see if you can offer a little presence to that young part. Not words, necessarily. Just… being there with him.</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marL="355600">
              <a:spcBef>
                <a:spcPts val="400"/>
              </a:spcBef>
              <a:spcAft>
                <a:spcPts val="400"/>
              </a:spcAft>
              <a:buNone/>
            </a:pPr>
            <a:r>
              <a:rPr lang="en-CA" sz="1400" dirty="0">
                <a:latin typeface="Arial" panose="020B0604020202020204" pitchFamily="34" charset="0"/>
                <a:ea typeface="Arial" panose="020B0604020202020204" pitchFamily="34" charset="0"/>
              </a:rPr>
              <a:t>Pause. </a:t>
            </a:r>
            <a:endParaRPr lang="en-CA" dirty="0">
              <a:latin typeface="Arial" panose="020B0604020202020204" pitchFamily="34" charset="0"/>
              <a:ea typeface="Arial" panose="020B0604020202020204" pitchFamily="34" charset="0"/>
            </a:endParaRP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3B5E3B"/>
                </a:solidFill>
                <a:latin typeface="Arial" panose="020B0604020202020204" pitchFamily="34" charset="0"/>
                <a:ea typeface="Arial" panose="020B0604020202020204" pitchFamily="34" charset="0"/>
              </a:rPr>
              <a:t>D:  </a:t>
            </a:r>
            <a:r>
              <a:rPr lang="en-CA" dirty="0">
                <a:latin typeface="Arial" panose="020B0604020202020204" pitchFamily="34" charset="0"/>
                <a:ea typeface="Arial" panose="020B0604020202020204" pitchFamily="34" charset="0"/>
              </a:rPr>
              <a:t>It feels… calmer. He feels less alone.</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Good. That's where the healing begins. Not in the understanding, though that matters, but in that contact between your Self and the parts that have been waiting.</a:t>
            </a:r>
          </a:p>
          <a:p>
            <a:pPr>
              <a:spcBef>
                <a:spcPts val="400"/>
              </a:spcBef>
              <a:spcAft>
                <a:spcPts val="400"/>
              </a:spcAft>
              <a:buNone/>
            </a:pPr>
            <a:r>
              <a:rPr lang="en-CA" dirty="0">
                <a:latin typeface="Arial" panose="020B0604020202020204" pitchFamily="34" charset="0"/>
                <a:ea typeface="Arial" panose="020B0604020202020204" pitchFamily="34" charset="0"/>
              </a:rPr>
              <a:t> </a:t>
            </a:r>
          </a:p>
          <a:p>
            <a:pPr>
              <a:spcBef>
                <a:spcPts val="600"/>
              </a:spcBef>
              <a:spcAft>
                <a:spcPts val="300"/>
              </a:spcAft>
              <a:buNone/>
            </a:pPr>
            <a:r>
              <a:rPr lang="en-CA" b="1" dirty="0">
                <a:solidFill>
                  <a:srgbClr val="1A3A5C"/>
                </a:solidFill>
                <a:latin typeface="Arial" panose="020B0604020202020204" pitchFamily="34" charset="0"/>
                <a:ea typeface="Arial" panose="020B0604020202020204" pitchFamily="34" charset="0"/>
              </a:rPr>
              <a:t>THERAPIST:  </a:t>
            </a:r>
            <a:r>
              <a:rPr lang="en-CA" dirty="0">
                <a:latin typeface="Arial" panose="020B0604020202020204" pitchFamily="34" charset="0"/>
                <a:ea typeface="Arial" panose="020B0604020202020204" pitchFamily="34" charset="0"/>
              </a:rPr>
              <a:t>That's the work ahead. And you've just taken a real step into it.</a:t>
            </a:r>
          </a:p>
          <a:p>
            <a:pPr>
              <a:spcBef>
                <a:spcPts val="600"/>
              </a:spcBef>
              <a:spcAft>
                <a:spcPts val="300"/>
              </a:spcAft>
              <a:buNone/>
            </a:pPr>
            <a:endParaRPr lang="en-CA"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586204373"/>
      </p:ext>
    </p:extLst>
  </p:cSld>
  <p:clrMapOvr>
    <a:masterClrMapping/>
  </p:clrMapOvr>
</p:sld>
</file>

<file path=ppt/slides/slide5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2194560"/>
            <a:ext cx="10972800" cy="2438400"/>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Part 4 — Understanding D's System</a:t>
            </a:r>
            <a:endParaRPr lang="en-US" sz="4267" dirty="0"/>
          </a:p>
        </p:txBody>
      </p:sp>
    </p:spTree>
  </p:cSld>
  <p:clrMapOvr>
    <a:masterClrMapping/>
  </p:clrMapOvr>
</p:sld>
</file>

<file path=ppt/slides/slide5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3BEAC-4374-3CDC-89F6-FA56DFCD4E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BE75FFD-C515-B7EE-AD6A-7D63CD6818C9}"/>
              </a:ext>
            </a:extLst>
          </p:cNvPr>
          <p:cNvSpPr txBox="1"/>
          <p:nvPr/>
        </p:nvSpPr>
        <p:spPr>
          <a:xfrm>
            <a:off x="-106166" y="71919"/>
            <a:ext cx="12192000" cy="5955476"/>
          </a:xfrm>
          <a:prstGeom prst="rect">
            <a:avLst/>
          </a:prstGeom>
          <a:noFill/>
        </p:spPr>
        <p:txBody>
          <a:bodyPr wrap="square">
            <a:spAutoFit/>
          </a:bodyPr>
          <a:lstStyle/>
          <a:p>
            <a:pPr>
              <a:spcBef>
                <a:spcPts val="1800"/>
              </a:spcBef>
              <a:spcAft>
                <a:spcPts val="900"/>
              </a:spcAft>
              <a:buNone/>
            </a:pPr>
            <a:r>
              <a:rPr lang="en-CA" sz="2800" b="1" kern="0" dirty="0">
                <a:solidFill>
                  <a:srgbClr val="2E4057"/>
                </a:solidFill>
                <a:effectLst/>
                <a:latin typeface="Arial" panose="020B0604020202020204" pitchFamily="34" charset="0"/>
              </a:rPr>
              <a:t>                                          D'S FAMILY DYNAMICS</a:t>
            </a:r>
          </a:p>
          <a:p>
            <a:pPr marL="342900" indent="-342900">
              <a:spcBef>
                <a:spcPts val="1800"/>
              </a:spcBef>
              <a:spcAft>
                <a:spcPts val="900"/>
              </a:spcAft>
              <a:buFont typeface="Arial" panose="020B0604020202020204" pitchFamily="34" charset="0"/>
              <a:buChar char="•"/>
            </a:pPr>
            <a:r>
              <a:rPr lang="en-CA" sz="2800" dirty="0">
                <a:effectLst/>
                <a:latin typeface="Arial" panose="020B0604020202020204" pitchFamily="34" charset="0"/>
                <a:ea typeface="Arial" panose="020B0604020202020204" pitchFamily="34" charset="0"/>
              </a:rPr>
              <a:t>Dinko grew up with a father who was critical, emotionally volatile, and capable of sudden physical, verbal, and emotional abuse. Crucially, the danger was unpredictable, the father could move from calm to explosive in an instant, with little or no provocation. This meant that as a child D lived in a state of chronic hypervigilance: the threat was always present but never foreseeable.</a:t>
            </a:r>
          </a:p>
          <a:p>
            <a:pPr marL="342900" indent="-342900">
              <a:spcBef>
                <a:spcPts val="1800"/>
              </a:spcBef>
              <a:spcAft>
                <a:spcPts val="900"/>
              </a:spcAft>
              <a:buFont typeface="Arial" panose="020B0604020202020204" pitchFamily="34" charset="0"/>
              <a:buChar char="•"/>
            </a:pPr>
            <a:r>
              <a:rPr lang="en-CA" sz="2800" dirty="0">
                <a:effectLst/>
                <a:latin typeface="Arial" panose="020B0604020202020204" pitchFamily="34" charset="0"/>
                <a:ea typeface="Arial" panose="020B0604020202020204" pitchFamily="34" charset="0"/>
              </a:rPr>
              <a:t>In a safe environment, anger is a child's natural protective response to threat or injustice. In D's household, anger directed toward his father was not just suppressed, it was genuinely dangerous, as it risked escalating the father's rage. D learned very early that outward anger increased his own danger. The only safe direction for anger was inward, toward himself.</a:t>
            </a:r>
          </a:p>
        </p:txBody>
      </p:sp>
    </p:spTree>
    <p:extLst>
      <p:ext uri="{BB962C8B-B14F-4D97-AF65-F5344CB8AC3E}">
        <p14:creationId xmlns:p14="http://schemas.microsoft.com/office/powerpoint/2010/main" val="2729025365"/>
      </p:ext>
    </p:extLst>
  </p:cSld>
  <p:clrMapOvr>
    <a:masterClrMapping/>
  </p:clrMapOvr>
</p:sld>
</file>

<file path=ppt/slides/slide5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C1827-0D6F-E5C3-824A-D0160C27835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F05B3C7-75AF-DE1C-B442-48757B859F2C}"/>
              </a:ext>
            </a:extLst>
          </p:cNvPr>
          <p:cNvSpPr txBox="1"/>
          <p:nvPr/>
        </p:nvSpPr>
        <p:spPr>
          <a:xfrm>
            <a:off x="-126715" y="0"/>
            <a:ext cx="12192000" cy="6386364"/>
          </a:xfrm>
          <a:prstGeom prst="rect">
            <a:avLst/>
          </a:prstGeom>
          <a:noFill/>
        </p:spPr>
        <p:txBody>
          <a:bodyPr wrap="square">
            <a:spAutoFit/>
          </a:bodyPr>
          <a:lstStyle/>
          <a:p>
            <a:pPr>
              <a:spcBef>
                <a:spcPts val="1800"/>
              </a:spcBef>
              <a:spcAft>
                <a:spcPts val="900"/>
              </a:spcAft>
              <a:buNone/>
            </a:pPr>
            <a:r>
              <a:rPr lang="en-CA" sz="2800" b="1" kern="0" dirty="0">
                <a:solidFill>
                  <a:srgbClr val="2E4057"/>
                </a:solidFill>
                <a:effectLst/>
                <a:latin typeface="Arial" panose="020B0604020202020204" pitchFamily="34" charset="0"/>
              </a:rPr>
              <a:t>                                          D'S FAMILY DYNAMICS</a:t>
            </a:r>
          </a:p>
          <a:p>
            <a:pPr marL="342900" indent="-342900">
              <a:spcBef>
                <a:spcPts val="1800"/>
              </a:spcBef>
              <a:spcAft>
                <a:spcPts val="900"/>
              </a:spcAft>
              <a:buFont typeface="Arial" panose="020B0604020202020204" pitchFamily="34" charset="0"/>
              <a:buChar char="•"/>
            </a:pPr>
            <a:r>
              <a:rPr lang="en-CA" sz="2800" dirty="0">
                <a:effectLst/>
                <a:latin typeface="Arial" panose="020B0604020202020204" pitchFamily="34" charset="0"/>
                <a:ea typeface="Arial" panose="020B0604020202020204" pitchFamily="34" charset="0"/>
              </a:rPr>
              <a:t>D's internal system organized itself around one core imperative: keep outward anger out of sight. The self-critical voice became a primary manager. Numbing and intellectualization developed as reliable protectors. The angry part, which was originally a healthy protective response, was itself exiled. And at the center of all of it, a young child was frozen in time, still living as if sudden catastrophic danger could arrive at any moment.</a:t>
            </a:r>
          </a:p>
          <a:p>
            <a:pPr marL="342900" indent="-342900">
              <a:spcBef>
                <a:spcPts val="1800"/>
              </a:spcBef>
              <a:spcAft>
                <a:spcPts val="900"/>
              </a:spcAft>
              <a:buFont typeface="Arial" panose="020B0604020202020204" pitchFamily="34" charset="0"/>
              <a:buChar char="•"/>
            </a:pPr>
            <a:r>
              <a:rPr lang="en-CA" sz="2800" dirty="0">
                <a:effectLst/>
                <a:latin typeface="Arial" panose="020B0604020202020204" pitchFamily="34" charset="0"/>
                <a:ea typeface="Arial" panose="020B0604020202020204" pitchFamily="34" charset="0"/>
              </a:rPr>
              <a:t>When D yanked his dog's leash, the threat of a skunk registered in the child exile's nervous system as something equivalent in magnitude to his father's rage. The speed and force of his reaction were not disproportionate to what the child once faced, they were precisely calibrated to a world where danger was total and arrived without warning.</a:t>
            </a:r>
          </a:p>
        </p:txBody>
      </p:sp>
    </p:spTree>
    <p:extLst>
      <p:ext uri="{BB962C8B-B14F-4D97-AF65-F5344CB8AC3E}">
        <p14:creationId xmlns:p14="http://schemas.microsoft.com/office/powerpoint/2010/main" val="990685124"/>
      </p:ext>
    </p:extLst>
  </p:cSld>
  <p:clrMapOvr>
    <a:masterClrMapping/>
  </p:clrMapOvr>
</p:sld>
</file>

<file path=ppt/slides/slide5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rgbClr val="1B2E4E"/>
          </a:solidFill>
          <a:ln w="12700">
            <a:solidFill>
              <a:srgbClr val="1B2E4E"/>
            </a:solidFill>
            <a:prstDash val="solid"/>
          </a:ln>
        </p:spPr>
        <p:txBody>
          <a:bodyPr/>
          <a:lstStyle/>
          <a:p>
            <a:endParaRPr lang="en-CA" sz="2400"/>
          </a:p>
        </p:txBody>
      </p:sp>
      <p:sp>
        <p:nvSpPr>
          <p:cNvPr id="3" name="Text 1"/>
          <p:cNvSpPr/>
          <p:nvPr/>
        </p:nvSpPr>
        <p:spPr>
          <a:xfrm>
            <a:off x="2624019" y="103632"/>
            <a:ext cx="7927540" cy="1072896"/>
          </a:xfrm>
          <a:prstGeom prst="rect">
            <a:avLst/>
          </a:prstGeom>
          <a:noFill/>
          <a:ln/>
        </p:spPr>
        <p:txBody>
          <a:bodyPr wrap="square" lIns="0" tIns="0" rIns="0" bIns="0" rtlCol="0" anchor="ctr"/>
          <a:lstStyle/>
          <a:p>
            <a:r>
              <a:rPr lang="en-US" sz="4400" b="1" dirty="0">
                <a:solidFill>
                  <a:srgbClr val="FFFFFF"/>
                </a:solidFill>
                <a:latin typeface="Calibri" pitchFamily="34" charset="0"/>
                <a:ea typeface="Calibri" pitchFamily="34" charset="-122"/>
                <a:cs typeface="Calibri" pitchFamily="34" charset="-120"/>
              </a:rPr>
              <a:t>D'S PARTS — REFERENCE MAP</a:t>
            </a:r>
            <a:endParaRPr lang="en-US" sz="4400" dirty="0"/>
          </a:p>
        </p:txBody>
      </p:sp>
      <p:graphicFrame>
        <p:nvGraphicFramePr>
          <p:cNvPr id="17" name="Table 0"/>
          <p:cNvGraphicFramePr>
            <a:graphicFrameLocks noGrp="1"/>
          </p:cNvGraphicFramePr>
          <p:nvPr>
            <p:extLst>
              <p:ext uri="{D42A27DB-BD31-4B8C-83A1-F6EECF244321}">
                <p14:modId xmlns:p14="http://schemas.microsoft.com/office/powerpoint/2010/main" val="3694718340"/>
              </p:ext>
            </p:extLst>
          </p:nvPr>
        </p:nvGraphicFramePr>
        <p:xfrm>
          <a:off x="133564" y="1383792"/>
          <a:ext cx="12349283" cy="4949952"/>
        </p:xfrm>
        <a:graphic>
          <a:graphicData uri="http://schemas.openxmlformats.org/drawingml/2006/table">
            <a:tbl>
              <a:tblPr/>
              <a:tblGrid>
                <a:gridCol w="2528062">
                  <a:extLst>
                    <a:ext uri="{9D8B030D-6E8A-4147-A177-3AD203B41FA5}">
                      <a16:colId xmlns:a16="http://schemas.microsoft.com/office/drawing/2014/main" val="20000"/>
                    </a:ext>
                  </a:extLst>
                </a:gridCol>
                <a:gridCol w="1636870">
                  <a:extLst>
                    <a:ext uri="{9D8B030D-6E8A-4147-A177-3AD203B41FA5}">
                      <a16:colId xmlns:a16="http://schemas.microsoft.com/office/drawing/2014/main" val="20001"/>
                    </a:ext>
                  </a:extLst>
                </a:gridCol>
                <a:gridCol w="4281045">
                  <a:extLst>
                    <a:ext uri="{9D8B030D-6E8A-4147-A177-3AD203B41FA5}">
                      <a16:colId xmlns:a16="http://schemas.microsoft.com/office/drawing/2014/main" val="20002"/>
                    </a:ext>
                  </a:extLst>
                </a:gridCol>
                <a:gridCol w="3903306">
                  <a:extLst>
                    <a:ext uri="{9D8B030D-6E8A-4147-A177-3AD203B41FA5}">
                      <a16:colId xmlns:a16="http://schemas.microsoft.com/office/drawing/2014/main" val="20003"/>
                    </a:ext>
                  </a:extLst>
                </a:gridCol>
              </a:tblGrid>
              <a:tr h="707136">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                Part</a:t>
                      </a:r>
                      <a:endParaRPr lang="en-US" sz="1600" dirty="0"/>
                    </a:p>
                  </a:txBody>
                  <a:tcPr marL="0" marR="101600" marT="67733" marB="0" anchor="ct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A7B74"/>
                    </a:solidFill>
                  </a:tcPr>
                </a:tc>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IFS Role</a:t>
                      </a:r>
                      <a:endParaRPr lang="en-US" sz="1600" dirty="0"/>
                    </a:p>
                  </a:txBody>
                  <a:tcPr marL="0" marR="101600" marT="67733" marB="0" anchor="ct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A7B74"/>
                    </a:solidFill>
                  </a:tcPr>
                </a:tc>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Function &amp; Beliefs</a:t>
                      </a:r>
                      <a:endParaRPr lang="en-US" sz="1600" dirty="0"/>
                    </a:p>
                  </a:txBody>
                  <a:tcPr marL="0" marR="101600" marT="67733" marB="0" anchor="ct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A7B74"/>
                    </a:solidFill>
                  </a:tcPr>
                </a:tc>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Activation Cues</a:t>
                      </a:r>
                      <a:endParaRPr lang="en-US" sz="1600" dirty="0"/>
                    </a:p>
                  </a:txBody>
                  <a:tcPr marL="0" marR="101600" marT="67733" marB="0" anchor="ct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A7B74"/>
                    </a:solidFill>
                  </a:tcPr>
                </a:tc>
                <a:extLst>
                  <a:ext uri="{0D108BD9-81ED-4DB2-BD59-A6C34878D82A}">
                    <a16:rowId xmlns:a16="http://schemas.microsoft.com/office/drawing/2014/main" val="10000"/>
                  </a:ext>
                </a:extLst>
              </a:tr>
              <a:tr h="707136">
                <a:tc>
                  <a:txBody>
                    <a:bodyPr/>
                    <a:lstStyle/>
                    <a:p>
                      <a:pPr marL="0" indent="0">
                        <a:buNone/>
                      </a:pPr>
                      <a:r>
                        <a:rPr lang="en-US" sz="1500" b="1" dirty="0">
                          <a:solidFill>
                            <a:srgbClr val="2A7B74"/>
                          </a:solidFill>
                          <a:latin typeface="Calibri" pitchFamily="34" charset="0"/>
                          <a:ea typeface="Calibri" pitchFamily="34" charset="-122"/>
                          <a:cs typeface="Calibri" pitchFamily="34" charset="-120"/>
                        </a:rPr>
                        <a:t>Terrified Child</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EFF8F7"/>
                    </a:solidFill>
                  </a:tcPr>
                </a:tc>
                <a:tc>
                  <a:txBody>
                    <a:bodyPr/>
                    <a:lstStyle/>
                    <a:p>
                      <a:pPr marL="0" indent="0">
                        <a:buNone/>
                      </a:pPr>
                      <a:r>
                        <a:rPr lang="en-US" sz="1500" dirty="0">
                          <a:solidFill>
                            <a:srgbClr val="6B7280"/>
                          </a:solidFill>
                          <a:latin typeface="Calibri" pitchFamily="34" charset="0"/>
                          <a:ea typeface="Calibri" pitchFamily="34" charset="-122"/>
                          <a:cs typeface="Calibri" pitchFamily="34" charset="-120"/>
                        </a:rPr>
                        <a:t>Exile (core)</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Carries original wound: constant fear of sudden, catastrophic danger. Frozen at age of abuse. Does not distinguish past from present.</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Sudden threats, loud sounds, things out of control, animal in danger, confrontation.</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07136">
                <a:tc>
                  <a:txBody>
                    <a:bodyPr/>
                    <a:lstStyle/>
                    <a:p>
                      <a:pPr marL="0" indent="0">
                        <a:buNone/>
                      </a:pPr>
                      <a:r>
                        <a:rPr lang="en-US" sz="1500" b="1" dirty="0">
                          <a:solidFill>
                            <a:srgbClr val="2A7B74"/>
                          </a:solidFill>
                          <a:latin typeface="Calibri" pitchFamily="34" charset="0"/>
                          <a:ea typeface="Calibri" pitchFamily="34" charset="-122"/>
                          <a:cs typeface="Calibri" pitchFamily="34" charset="-120"/>
                        </a:rPr>
                        <a:t>Angry Firefighter</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EFF8F7"/>
                    </a:solidFill>
                  </a:tcPr>
                </a:tc>
                <a:tc>
                  <a:txBody>
                    <a:bodyPr/>
                    <a:lstStyle/>
                    <a:p>
                      <a:pPr marL="0" indent="0">
                        <a:buNone/>
                      </a:pPr>
                      <a:r>
                        <a:rPr lang="en-US" sz="1500" dirty="0">
                          <a:solidFill>
                            <a:srgbClr val="6B7280"/>
                          </a:solidFill>
                          <a:latin typeface="Calibri" pitchFamily="34" charset="0"/>
                          <a:ea typeface="Calibri" pitchFamily="34" charset="-122"/>
                          <a:cs typeface="Calibri" pitchFamily="34" charset="-120"/>
                        </a:rPr>
                        <a:t>Exiled Firefighter</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Natural protective anger — because anger was unsafe, it was itself exiled. Surfaces in brief, uncontrolled bursts.</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Reckless driving, yanking leash, irritability, disproportionate urgency.</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07136">
                <a:tc>
                  <a:txBody>
                    <a:bodyPr/>
                    <a:lstStyle/>
                    <a:p>
                      <a:pPr marL="0" indent="0">
                        <a:buNone/>
                      </a:pPr>
                      <a:r>
                        <a:rPr lang="en-US" sz="1500" b="1" dirty="0">
                          <a:solidFill>
                            <a:srgbClr val="2A7B74"/>
                          </a:solidFill>
                          <a:latin typeface="Calibri" pitchFamily="34" charset="0"/>
                          <a:ea typeface="Calibri" pitchFamily="34" charset="-122"/>
                          <a:cs typeface="Calibri" pitchFamily="34" charset="-120"/>
                        </a:rPr>
                        <a:t>Internal Critic</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EFF8F7"/>
                    </a:solidFill>
                  </a:tcPr>
                </a:tc>
                <a:tc>
                  <a:txBody>
                    <a:bodyPr/>
                    <a:lstStyle/>
                    <a:p>
                      <a:pPr marL="0" indent="0">
                        <a:buNone/>
                      </a:pPr>
                      <a:r>
                        <a:rPr lang="en-US" sz="1500" dirty="0">
                          <a:solidFill>
                            <a:srgbClr val="6B7280"/>
                          </a:solidFill>
                          <a:latin typeface="Calibri" pitchFamily="34" charset="0"/>
                          <a:ea typeface="Calibri" pitchFamily="34" charset="-122"/>
                          <a:cs typeface="Calibri" pitchFamily="34" charset="-120"/>
                        </a:rPr>
                        <a:t>Manager</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Suppresses outward anger by turning it inward. Believes anger = fundamentally bad. Produces shame rapidly.</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Self-condemnation after reactive moments, shame following anger, harsh internal voice.</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07136">
                <a:tc>
                  <a:txBody>
                    <a:bodyPr/>
                    <a:lstStyle/>
                    <a:p>
                      <a:pPr marL="0" indent="0">
                        <a:buNone/>
                      </a:pPr>
                      <a:r>
                        <a:rPr lang="en-US" sz="1500" b="1" dirty="0">
                          <a:solidFill>
                            <a:srgbClr val="2A7B74"/>
                          </a:solidFill>
                          <a:latin typeface="Calibri" pitchFamily="34" charset="0"/>
                          <a:ea typeface="Calibri" pitchFamily="34" charset="-122"/>
                          <a:cs typeface="Calibri" pitchFamily="34" charset="-120"/>
                        </a:rPr>
                        <a:t>Intellectualizing Part</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EFF8F7"/>
                    </a:solidFill>
                  </a:tcPr>
                </a:tc>
                <a:tc>
                  <a:txBody>
                    <a:bodyPr/>
                    <a:lstStyle/>
                    <a:p>
                      <a:pPr marL="0" indent="0">
                        <a:buNone/>
                      </a:pPr>
                      <a:r>
                        <a:rPr lang="en-US" sz="1500" dirty="0">
                          <a:solidFill>
                            <a:srgbClr val="6B7280"/>
                          </a:solidFill>
                          <a:latin typeface="Calibri" pitchFamily="34" charset="0"/>
                          <a:ea typeface="Calibri" pitchFamily="34" charset="-122"/>
                          <a:cs typeface="Calibri" pitchFamily="34" charset="-120"/>
                        </a:rPr>
                        <a:t>Manager</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Provides rational explanations to reduce intensity. Post-hoc reasoning to defuse the critic's shame. D's default mode.</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Quick logic after reaction, talking about feelings vs. feeling them, difficulty with body sensation.</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707136">
                <a:tc>
                  <a:txBody>
                    <a:bodyPr/>
                    <a:lstStyle/>
                    <a:p>
                      <a:pPr marL="0" indent="0">
                        <a:buNone/>
                      </a:pPr>
                      <a:r>
                        <a:rPr lang="en-US" sz="1500" b="1" dirty="0">
                          <a:solidFill>
                            <a:srgbClr val="2A7B74"/>
                          </a:solidFill>
                          <a:latin typeface="Calibri" pitchFamily="34" charset="0"/>
                          <a:ea typeface="Calibri" pitchFamily="34" charset="-122"/>
                          <a:cs typeface="Calibri" pitchFamily="34" charset="-120"/>
                        </a:rPr>
                        <a:t>Numbing / Dissociative</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EFF8F7"/>
                    </a:solidFill>
                  </a:tcPr>
                </a:tc>
                <a:tc>
                  <a:txBody>
                    <a:bodyPr/>
                    <a:lstStyle/>
                    <a:p>
                      <a:pPr marL="0" indent="0">
                        <a:buNone/>
                      </a:pPr>
                      <a:r>
                        <a:rPr lang="en-US" sz="1500" dirty="0">
                          <a:solidFill>
                            <a:srgbClr val="6B7280"/>
                          </a:solidFill>
                          <a:latin typeface="Calibri" pitchFamily="34" charset="0"/>
                          <a:ea typeface="Calibri" pitchFamily="34" charset="-122"/>
                          <a:cs typeface="Calibri" pitchFamily="34" charset="-120"/>
                        </a:rPr>
                        <a:t>Firefighter</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Shuts down emotional system when overwhelm approaches. Fog-like disconnection, low affect.</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Flat affect, reported numbness, sudden loss of emotional contact, fog or glass barrier feeling.</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707136">
                <a:tc>
                  <a:txBody>
                    <a:bodyPr/>
                    <a:lstStyle/>
                    <a:p>
                      <a:pPr marL="0" indent="0">
                        <a:buNone/>
                      </a:pPr>
                      <a:r>
                        <a:rPr lang="en-US" sz="1500" b="1" dirty="0">
                          <a:solidFill>
                            <a:srgbClr val="2A7B74"/>
                          </a:solidFill>
                          <a:latin typeface="Calibri" pitchFamily="34" charset="0"/>
                          <a:ea typeface="Calibri" pitchFamily="34" charset="-122"/>
                          <a:cs typeface="Calibri" pitchFamily="34" charset="-120"/>
                        </a:rPr>
                        <a:t>Shame / 'Nothing to See Here'</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EFF8F7"/>
                    </a:solidFill>
                  </a:tcPr>
                </a:tc>
                <a:tc>
                  <a:txBody>
                    <a:bodyPr/>
                    <a:lstStyle/>
                    <a:p>
                      <a:pPr marL="0" indent="0">
                        <a:buNone/>
                      </a:pPr>
                      <a:r>
                        <a:rPr lang="en-US" sz="1500" dirty="0">
                          <a:solidFill>
                            <a:srgbClr val="6B7280"/>
                          </a:solidFill>
                          <a:latin typeface="Calibri" pitchFamily="34" charset="0"/>
                          <a:ea typeface="Calibri" pitchFamily="34" charset="-122"/>
                          <a:cs typeface="Calibri" pitchFamily="34" charset="-120"/>
                        </a:rPr>
                        <a:t>Protector (blocking)</a:t>
                      </a:r>
                      <a:endParaRPr lang="en-US" sz="15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Monitors the exploration and tries to shut it down when too close to exiled material. Minimization and shame.</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B2E4E"/>
                          </a:solidFill>
                          <a:latin typeface="Calibri" pitchFamily="34" charset="0"/>
                          <a:ea typeface="Calibri" pitchFamily="34" charset="-122"/>
                          <a:cs typeface="Calibri" pitchFamily="34" charset="-120"/>
                        </a:rPr>
                        <a:t>Urge to change subject, minimizing statements, withdrawal when inquiry deepens.</a:t>
                      </a:r>
                      <a:endParaRPr lang="en-US" sz="1300" dirty="0">
                        <a:latin typeface="Calibri" charset="0"/>
                        <a:ea typeface="Calibri" charset="0"/>
                        <a:cs typeface="Calibri" charset="0"/>
                      </a:endParaRPr>
                    </a:p>
                  </a:txBody>
                  <a:tcPr marL="0" marR="101600" marT="67733"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5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109728"/>
            <a:ext cx="12192000" cy="1280160"/>
          </a:xfrm>
          <a:prstGeom prst="rect">
            <a:avLst/>
          </a:prstGeom>
          <a:solidFill>
            <a:srgbClr val="1B2E4E"/>
          </a:solidFill>
          <a:ln w="12700">
            <a:solidFill>
              <a:srgbClr val="1B2E4E"/>
            </a:solidFill>
            <a:prstDash val="solid"/>
          </a:ln>
        </p:spPr>
        <p:txBody>
          <a:bodyPr/>
          <a:lstStyle/>
          <a:p>
            <a:endParaRPr lang="en-CA" sz="2400"/>
          </a:p>
        </p:txBody>
      </p:sp>
      <p:sp>
        <p:nvSpPr>
          <p:cNvPr id="3" name="Text 1"/>
          <p:cNvSpPr/>
          <p:nvPr/>
        </p:nvSpPr>
        <p:spPr>
          <a:xfrm>
            <a:off x="1812361" y="91440"/>
            <a:ext cx="11094720" cy="1072896"/>
          </a:xfrm>
          <a:prstGeom prst="rect">
            <a:avLst/>
          </a:prstGeom>
          <a:noFill/>
          <a:ln/>
        </p:spPr>
        <p:txBody>
          <a:bodyPr wrap="square" lIns="0" tIns="0" rIns="0" bIns="0" rtlCol="0" anchor="ctr"/>
          <a:lstStyle/>
          <a:p>
            <a:r>
              <a:rPr lang="en-US" sz="3600" b="1" dirty="0">
                <a:solidFill>
                  <a:srgbClr val="FFFFFF"/>
                </a:solidFill>
                <a:latin typeface="Calibri" pitchFamily="34" charset="0"/>
                <a:ea typeface="Calibri" pitchFamily="34" charset="-122"/>
                <a:cs typeface="Calibri" pitchFamily="34" charset="-120"/>
              </a:rPr>
              <a:t>THE SYSTEM'S CORE ACTIVATION PATTERN</a:t>
            </a:r>
            <a:endParaRPr lang="en-US" sz="3600" dirty="0"/>
          </a:p>
        </p:txBody>
      </p:sp>
      <p:sp>
        <p:nvSpPr>
          <p:cNvPr id="4" name="Shape 2"/>
          <p:cNvSpPr/>
          <p:nvPr/>
        </p:nvSpPr>
        <p:spPr>
          <a:xfrm>
            <a:off x="426720" y="1828799"/>
            <a:ext cx="1645920" cy="2873827"/>
          </a:xfrm>
          <a:prstGeom prst="rect">
            <a:avLst/>
          </a:prstGeom>
          <a:solidFill>
            <a:srgbClr val="C9796A"/>
          </a:solidFill>
          <a:ln w="12700">
            <a:solidFill>
              <a:srgbClr val="C9796A"/>
            </a:solidFill>
            <a:prstDash val="solid"/>
          </a:ln>
          <a:effectLst>
            <a:outerShdw blurRad="50800" dist="25400" dir="8100000" algn="bl" rotWithShape="0">
              <a:srgbClr val="000000">
                <a:alpha val="12000"/>
              </a:srgbClr>
            </a:outerShdw>
          </a:effectLst>
        </p:spPr>
        <p:txBody>
          <a:bodyPr/>
          <a:lstStyle/>
          <a:p>
            <a:endParaRPr lang="en-CA" sz="2400"/>
          </a:p>
        </p:txBody>
      </p:sp>
      <p:sp>
        <p:nvSpPr>
          <p:cNvPr id="5" name="Text 3"/>
          <p:cNvSpPr/>
          <p:nvPr/>
        </p:nvSpPr>
        <p:spPr>
          <a:xfrm>
            <a:off x="499872" y="2048256"/>
            <a:ext cx="1499616" cy="1511808"/>
          </a:xfrm>
          <a:prstGeom prst="rect">
            <a:avLst/>
          </a:prstGeom>
          <a:noFill/>
          <a:ln/>
        </p:spPr>
        <p:txBody>
          <a:bodyPr wrap="square" lIns="0" tIns="0" rIns="0" bIns="0" rtlCol="0" anchor="t"/>
          <a:lstStyle/>
          <a:p>
            <a:r>
              <a:rPr lang="en-US" sz="2000" b="1" dirty="0">
                <a:solidFill>
                  <a:srgbClr val="FFFFFF"/>
                </a:solidFill>
                <a:latin typeface="Calibri" pitchFamily="34" charset="0"/>
                <a:ea typeface="Calibri" pitchFamily="34" charset="-122"/>
                <a:cs typeface="Calibri" pitchFamily="34" charset="-120"/>
              </a:rPr>
              <a:t>1. Threat</a:t>
            </a:r>
            <a:endParaRPr lang="en-US" sz="2000" dirty="0"/>
          </a:p>
          <a:p>
            <a:r>
              <a:rPr lang="en-US" sz="2000" dirty="0">
                <a:solidFill>
                  <a:srgbClr val="FFFFFF"/>
                </a:solidFill>
                <a:latin typeface="Calibri" pitchFamily="34" charset="0"/>
                <a:ea typeface="Calibri" pitchFamily="34" charset="-122"/>
                <a:cs typeface="Calibri" pitchFamily="34" charset="-120"/>
              </a:rPr>
              <a:t>Present-day trigger activates</a:t>
            </a:r>
            <a:endParaRPr lang="en-US" sz="2000" dirty="0"/>
          </a:p>
          <a:p>
            <a:r>
              <a:rPr lang="en-US" sz="2000" dirty="0">
                <a:solidFill>
                  <a:srgbClr val="FFFFFF"/>
                </a:solidFill>
                <a:latin typeface="Calibri" pitchFamily="34" charset="0"/>
                <a:ea typeface="Calibri" pitchFamily="34" charset="-122"/>
                <a:cs typeface="Calibri" pitchFamily="34" charset="-120"/>
              </a:rPr>
              <a:t>child exile's nervous system</a:t>
            </a:r>
            <a:endParaRPr lang="en-US" sz="2000" dirty="0"/>
          </a:p>
        </p:txBody>
      </p:sp>
      <p:sp>
        <p:nvSpPr>
          <p:cNvPr id="6" name="Shape 4"/>
          <p:cNvSpPr/>
          <p:nvPr/>
        </p:nvSpPr>
        <p:spPr>
          <a:xfrm>
            <a:off x="2109216" y="2743200"/>
            <a:ext cx="292608" cy="0"/>
          </a:xfrm>
          <a:prstGeom prst="line">
            <a:avLst/>
          </a:prstGeom>
          <a:noFill/>
          <a:ln w="19050">
            <a:solidFill>
              <a:srgbClr val="1B2E4E"/>
            </a:solidFill>
            <a:prstDash val="solid"/>
          </a:ln>
        </p:spPr>
        <p:txBody>
          <a:bodyPr/>
          <a:lstStyle/>
          <a:p>
            <a:endParaRPr lang="en-CA" sz="2400"/>
          </a:p>
        </p:txBody>
      </p:sp>
      <p:sp>
        <p:nvSpPr>
          <p:cNvPr id="7" name="Shape 5"/>
          <p:cNvSpPr/>
          <p:nvPr/>
        </p:nvSpPr>
        <p:spPr>
          <a:xfrm>
            <a:off x="2292096" y="1828800"/>
            <a:ext cx="1645920" cy="2873826"/>
          </a:xfrm>
          <a:prstGeom prst="rect">
            <a:avLst/>
          </a:prstGeom>
          <a:solidFill>
            <a:srgbClr val="C97A3A"/>
          </a:solidFill>
          <a:ln w="12700">
            <a:solidFill>
              <a:srgbClr val="C97A3A"/>
            </a:solidFill>
            <a:prstDash val="solid"/>
          </a:ln>
          <a:effectLst>
            <a:outerShdw blurRad="50800" dist="25400" dir="8100000" algn="bl" rotWithShape="0">
              <a:srgbClr val="000000">
                <a:alpha val="12000"/>
              </a:srgbClr>
            </a:outerShdw>
          </a:effectLst>
        </p:spPr>
        <p:txBody>
          <a:bodyPr/>
          <a:lstStyle/>
          <a:p>
            <a:endParaRPr lang="en-CA" sz="2400"/>
          </a:p>
        </p:txBody>
      </p:sp>
      <p:sp>
        <p:nvSpPr>
          <p:cNvPr id="8" name="Text 6"/>
          <p:cNvSpPr/>
          <p:nvPr/>
        </p:nvSpPr>
        <p:spPr>
          <a:xfrm>
            <a:off x="2365248" y="2048256"/>
            <a:ext cx="1499616" cy="1511808"/>
          </a:xfrm>
          <a:prstGeom prst="rect">
            <a:avLst/>
          </a:prstGeom>
          <a:noFill/>
          <a:ln/>
        </p:spPr>
        <p:txBody>
          <a:bodyPr wrap="square" lIns="0" tIns="0" rIns="0" bIns="0" rtlCol="0" anchor="t"/>
          <a:lstStyle/>
          <a:p>
            <a:r>
              <a:rPr lang="en-US" sz="2000" b="1" dirty="0">
                <a:solidFill>
                  <a:srgbClr val="FFFFFF"/>
                </a:solidFill>
                <a:latin typeface="Calibri" pitchFamily="34" charset="0"/>
                <a:ea typeface="Calibri" pitchFamily="34" charset="-122"/>
                <a:cs typeface="Calibri" pitchFamily="34" charset="-120"/>
              </a:rPr>
              <a:t>2. Anger</a:t>
            </a:r>
            <a:endParaRPr lang="en-US" sz="2000" dirty="0"/>
          </a:p>
          <a:p>
            <a:r>
              <a:rPr lang="en-US" sz="2000" dirty="0">
                <a:solidFill>
                  <a:srgbClr val="FFFFFF"/>
                </a:solidFill>
                <a:latin typeface="Calibri" pitchFamily="34" charset="0"/>
                <a:ea typeface="Calibri" pitchFamily="34" charset="-122"/>
                <a:cs typeface="Calibri" pitchFamily="34" charset="-120"/>
              </a:rPr>
              <a:t>Exile's fear evokes</a:t>
            </a:r>
            <a:endParaRPr lang="en-US" sz="2000" dirty="0"/>
          </a:p>
          <a:p>
            <a:r>
              <a:rPr lang="en-US" sz="2000" dirty="0">
                <a:solidFill>
                  <a:srgbClr val="FFFFFF"/>
                </a:solidFill>
                <a:latin typeface="Calibri" pitchFamily="34" charset="0"/>
                <a:ea typeface="Calibri" pitchFamily="34" charset="-122"/>
                <a:cs typeface="Calibri" pitchFamily="34" charset="-120"/>
              </a:rPr>
              <a:t>the angry firefighter</a:t>
            </a:r>
            <a:endParaRPr lang="en-US" sz="2000" dirty="0"/>
          </a:p>
        </p:txBody>
      </p:sp>
      <p:sp>
        <p:nvSpPr>
          <p:cNvPr id="9" name="Shape 7"/>
          <p:cNvSpPr/>
          <p:nvPr/>
        </p:nvSpPr>
        <p:spPr>
          <a:xfrm>
            <a:off x="3974592" y="2743200"/>
            <a:ext cx="292608" cy="0"/>
          </a:xfrm>
          <a:prstGeom prst="line">
            <a:avLst/>
          </a:prstGeom>
          <a:noFill/>
          <a:ln w="19050">
            <a:solidFill>
              <a:srgbClr val="1B2E4E"/>
            </a:solidFill>
            <a:prstDash val="solid"/>
          </a:ln>
        </p:spPr>
        <p:txBody>
          <a:bodyPr/>
          <a:lstStyle/>
          <a:p>
            <a:endParaRPr lang="en-CA" sz="2400"/>
          </a:p>
        </p:txBody>
      </p:sp>
      <p:sp>
        <p:nvSpPr>
          <p:cNvPr id="10" name="Shape 8"/>
          <p:cNvSpPr/>
          <p:nvPr/>
        </p:nvSpPr>
        <p:spPr>
          <a:xfrm>
            <a:off x="4157472" y="1828799"/>
            <a:ext cx="1645920" cy="2873825"/>
          </a:xfrm>
          <a:prstGeom prst="rect">
            <a:avLst/>
          </a:prstGeom>
          <a:solidFill>
            <a:srgbClr val="8B5E8B"/>
          </a:solidFill>
          <a:ln w="12700">
            <a:solidFill>
              <a:srgbClr val="8B5E8B"/>
            </a:solidFill>
            <a:prstDash val="solid"/>
          </a:ln>
          <a:effectLst>
            <a:outerShdw blurRad="50800" dist="25400" dir="8100000" algn="bl" rotWithShape="0">
              <a:srgbClr val="000000">
                <a:alpha val="12000"/>
              </a:srgbClr>
            </a:outerShdw>
          </a:effectLst>
        </p:spPr>
        <p:txBody>
          <a:bodyPr/>
          <a:lstStyle/>
          <a:p>
            <a:endParaRPr lang="en-CA" sz="2400"/>
          </a:p>
        </p:txBody>
      </p:sp>
      <p:sp>
        <p:nvSpPr>
          <p:cNvPr id="11" name="Text 9"/>
          <p:cNvSpPr/>
          <p:nvPr/>
        </p:nvSpPr>
        <p:spPr>
          <a:xfrm>
            <a:off x="4230624" y="2048256"/>
            <a:ext cx="1499616" cy="1141258"/>
          </a:xfrm>
          <a:prstGeom prst="rect">
            <a:avLst/>
          </a:prstGeom>
          <a:noFill/>
          <a:ln/>
        </p:spPr>
        <p:txBody>
          <a:bodyPr wrap="square" lIns="0" tIns="0" rIns="0" bIns="0" rtlCol="0" anchor="t"/>
          <a:lstStyle/>
          <a:p>
            <a:r>
              <a:rPr lang="en-US" sz="2000" b="1" dirty="0">
                <a:solidFill>
                  <a:srgbClr val="FFFFFF"/>
                </a:solidFill>
                <a:latin typeface="Calibri" pitchFamily="34" charset="0"/>
                <a:ea typeface="Calibri" pitchFamily="34" charset="-122"/>
                <a:cs typeface="Calibri" pitchFamily="34" charset="-120"/>
              </a:rPr>
              <a:t>3. Critic</a:t>
            </a:r>
            <a:endParaRPr lang="en-US" sz="2000" dirty="0"/>
          </a:p>
          <a:p>
            <a:r>
              <a:rPr lang="en-US" sz="2000" dirty="0">
                <a:solidFill>
                  <a:srgbClr val="FFFFFF"/>
                </a:solidFill>
                <a:latin typeface="Calibri" pitchFamily="34" charset="0"/>
                <a:ea typeface="Calibri" pitchFamily="34" charset="-122"/>
                <a:cs typeface="Calibri" pitchFamily="34" charset="-120"/>
              </a:rPr>
              <a:t>Internal critic suppresses anger</a:t>
            </a:r>
            <a:endParaRPr lang="en-US" sz="2000" dirty="0"/>
          </a:p>
          <a:p>
            <a:r>
              <a:rPr lang="en-US" sz="2000" dirty="0">
                <a:solidFill>
                  <a:srgbClr val="FFFFFF"/>
                </a:solidFill>
                <a:latin typeface="Calibri" pitchFamily="34" charset="0"/>
                <a:ea typeface="Calibri" pitchFamily="34" charset="-122"/>
                <a:cs typeface="Calibri" pitchFamily="34" charset="-120"/>
              </a:rPr>
              <a:t>'anger makes you bad'</a:t>
            </a:r>
            <a:endParaRPr lang="en-US" sz="2000" dirty="0"/>
          </a:p>
        </p:txBody>
      </p:sp>
      <p:sp>
        <p:nvSpPr>
          <p:cNvPr id="12" name="Shape 10"/>
          <p:cNvSpPr/>
          <p:nvPr/>
        </p:nvSpPr>
        <p:spPr>
          <a:xfrm>
            <a:off x="5839968" y="2743200"/>
            <a:ext cx="292608" cy="0"/>
          </a:xfrm>
          <a:prstGeom prst="line">
            <a:avLst/>
          </a:prstGeom>
          <a:noFill/>
          <a:ln w="19050">
            <a:solidFill>
              <a:srgbClr val="1B2E4E"/>
            </a:solidFill>
            <a:prstDash val="solid"/>
          </a:ln>
        </p:spPr>
        <p:txBody>
          <a:bodyPr/>
          <a:lstStyle/>
          <a:p>
            <a:endParaRPr lang="en-CA" sz="2400"/>
          </a:p>
        </p:txBody>
      </p:sp>
      <p:sp>
        <p:nvSpPr>
          <p:cNvPr id="13" name="Shape 11"/>
          <p:cNvSpPr/>
          <p:nvPr/>
        </p:nvSpPr>
        <p:spPr>
          <a:xfrm>
            <a:off x="6022848" y="1828799"/>
            <a:ext cx="1645920" cy="2873823"/>
          </a:xfrm>
          <a:prstGeom prst="rect">
            <a:avLst/>
          </a:prstGeom>
          <a:solidFill>
            <a:srgbClr val="A05050"/>
          </a:solidFill>
          <a:ln w="12700">
            <a:solidFill>
              <a:srgbClr val="A05050"/>
            </a:solidFill>
            <a:prstDash val="solid"/>
          </a:ln>
          <a:effectLst>
            <a:outerShdw blurRad="50800" dist="25400" dir="8100000" algn="bl" rotWithShape="0">
              <a:srgbClr val="000000">
                <a:alpha val="12000"/>
              </a:srgbClr>
            </a:outerShdw>
          </a:effectLst>
        </p:spPr>
        <p:txBody>
          <a:bodyPr/>
          <a:lstStyle/>
          <a:p>
            <a:endParaRPr lang="en-CA" sz="2400"/>
          </a:p>
        </p:txBody>
      </p:sp>
      <p:sp>
        <p:nvSpPr>
          <p:cNvPr id="14" name="Text 12"/>
          <p:cNvSpPr/>
          <p:nvPr/>
        </p:nvSpPr>
        <p:spPr>
          <a:xfrm>
            <a:off x="6096000" y="2048256"/>
            <a:ext cx="1499616" cy="1511808"/>
          </a:xfrm>
          <a:prstGeom prst="rect">
            <a:avLst/>
          </a:prstGeom>
          <a:noFill/>
          <a:ln/>
        </p:spPr>
        <p:txBody>
          <a:bodyPr wrap="square" lIns="0" tIns="0" rIns="0" bIns="0" rtlCol="0" anchor="t"/>
          <a:lstStyle/>
          <a:p>
            <a:r>
              <a:rPr lang="en-US" sz="2000" b="1" dirty="0">
                <a:solidFill>
                  <a:srgbClr val="FFFFFF"/>
                </a:solidFill>
                <a:latin typeface="Calibri" pitchFamily="34" charset="0"/>
                <a:ea typeface="Calibri" pitchFamily="34" charset="-122"/>
                <a:cs typeface="Calibri" pitchFamily="34" charset="-120"/>
              </a:rPr>
              <a:t>4. Shame</a:t>
            </a:r>
            <a:endParaRPr lang="en-US" sz="2000" dirty="0"/>
          </a:p>
          <a:p>
            <a:r>
              <a:rPr lang="en-US" sz="2000" dirty="0">
                <a:solidFill>
                  <a:srgbClr val="FFFFFF"/>
                </a:solidFill>
                <a:latin typeface="Calibri" pitchFamily="34" charset="0"/>
                <a:ea typeface="Calibri" pitchFamily="34" charset="-122"/>
                <a:cs typeface="Calibri" pitchFamily="34" charset="-120"/>
              </a:rPr>
              <a:t>Shame floods</a:t>
            </a:r>
            <a:endParaRPr lang="en-US" sz="2000" dirty="0"/>
          </a:p>
          <a:p>
            <a:r>
              <a:rPr lang="en-US" sz="2000" dirty="0">
                <a:solidFill>
                  <a:srgbClr val="FFFFFF"/>
                </a:solidFill>
                <a:latin typeface="Calibri" pitchFamily="34" charset="0"/>
                <a:ea typeface="Calibri" pitchFamily="34" charset="-122"/>
                <a:cs typeface="Calibri" pitchFamily="34" charset="-120"/>
              </a:rPr>
              <a:t>the system</a:t>
            </a:r>
            <a:endParaRPr lang="en-US" sz="2000" dirty="0"/>
          </a:p>
        </p:txBody>
      </p:sp>
      <p:sp>
        <p:nvSpPr>
          <p:cNvPr id="15" name="Shape 13"/>
          <p:cNvSpPr/>
          <p:nvPr/>
        </p:nvSpPr>
        <p:spPr>
          <a:xfrm>
            <a:off x="7705344" y="2743200"/>
            <a:ext cx="292608" cy="0"/>
          </a:xfrm>
          <a:prstGeom prst="line">
            <a:avLst/>
          </a:prstGeom>
          <a:noFill/>
          <a:ln w="19050">
            <a:solidFill>
              <a:srgbClr val="1B2E4E"/>
            </a:solidFill>
            <a:prstDash val="solid"/>
          </a:ln>
        </p:spPr>
        <p:txBody>
          <a:bodyPr/>
          <a:lstStyle/>
          <a:p>
            <a:endParaRPr lang="en-CA" sz="2400"/>
          </a:p>
        </p:txBody>
      </p:sp>
      <p:sp>
        <p:nvSpPr>
          <p:cNvPr id="16" name="Shape 14"/>
          <p:cNvSpPr/>
          <p:nvPr/>
        </p:nvSpPr>
        <p:spPr>
          <a:xfrm>
            <a:off x="7961376" y="1828799"/>
            <a:ext cx="1645920" cy="2873818"/>
          </a:xfrm>
          <a:prstGeom prst="rect">
            <a:avLst/>
          </a:prstGeom>
          <a:solidFill>
            <a:srgbClr val="4A7E8A"/>
          </a:solidFill>
          <a:ln w="12700">
            <a:solidFill>
              <a:srgbClr val="4A7E8A"/>
            </a:solidFill>
            <a:prstDash val="solid"/>
          </a:ln>
          <a:effectLst>
            <a:outerShdw blurRad="50800" dist="25400" dir="8100000" algn="bl" rotWithShape="0">
              <a:srgbClr val="000000">
                <a:alpha val="12000"/>
              </a:srgbClr>
            </a:outerShdw>
          </a:effectLst>
        </p:spPr>
        <p:txBody>
          <a:bodyPr/>
          <a:lstStyle/>
          <a:p>
            <a:endParaRPr lang="en-CA" sz="2400"/>
          </a:p>
        </p:txBody>
      </p:sp>
      <p:sp>
        <p:nvSpPr>
          <p:cNvPr id="17" name="Text 15"/>
          <p:cNvSpPr/>
          <p:nvPr/>
        </p:nvSpPr>
        <p:spPr>
          <a:xfrm>
            <a:off x="7961376" y="2048256"/>
            <a:ext cx="1645920" cy="1511808"/>
          </a:xfrm>
          <a:prstGeom prst="rect">
            <a:avLst/>
          </a:prstGeom>
          <a:noFill/>
          <a:ln/>
        </p:spPr>
        <p:txBody>
          <a:bodyPr wrap="square" lIns="0" tIns="0" rIns="0" bIns="0" rtlCol="0" anchor="t"/>
          <a:lstStyle/>
          <a:p>
            <a:r>
              <a:rPr lang="en-US" sz="2000" b="1" dirty="0">
                <a:solidFill>
                  <a:srgbClr val="FFFFFF"/>
                </a:solidFill>
                <a:latin typeface="Calibri" pitchFamily="34" charset="0"/>
                <a:ea typeface="Calibri" pitchFamily="34" charset="-122"/>
                <a:cs typeface="Calibri" pitchFamily="34" charset="-120"/>
              </a:rPr>
              <a:t>5. Rationalize</a:t>
            </a:r>
            <a:endParaRPr lang="en-US" sz="2000" dirty="0"/>
          </a:p>
          <a:p>
            <a:r>
              <a:rPr lang="en-US" sz="2000" dirty="0">
                <a:solidFill>
                  <a:srgbClr val="FFFFFF"/>
                </a:solidFill>
                <a:latin typeface="Calibri" pitchFamily="34" charset="0"/>
                <a:ea typeface="Calibri" pitchFamily="34" charset="-122"/>
                <a:cs typeface="Calibri" pitchFamily="34" charset="-120"/>
              </a:rPr>
              <a:t>Intellectualizing part offers</a:t>
            </a:r>
            <a:endParaRPr lang="en-US" sz="2000" dirty="0"/>
          </a:p>
          <a:p>
            <a:r>
              <a:rPr lang="en-US" sz="2000" dirty="0">
                <a:solidFill>
                  <a:srgbClr val="FFFFFF"/>
                </a:solidFill>
                <a:latin typeface="Calibri" pitchFamily="34" charset="0"/>
                <a:ea typeface="Calibri" pitchFamily="34" charset="-122"/>
                <a:cs typeface="Calibri" pitchFamily="34" charset="-120"/>
              </a:rPr>
              <a:t>logical explanation</a:t>
            </a:r>
            <a:endParaRPr lang="en-US" sz="2000" dirty="0"/>
          </a:p>
        </p:txBody>
      </p:sp>
      <p:sp>
        <p:nvSpPr>
          <p:cNvPr id="18" name="Shape 16"/>
          <p:cNvSpPr/>
          <p:nvPr/>
        </p:nvSpPr>
        <p:spPr>
          <a:xfrm>
            <a:off x="9570720" y="2743200"/>
            <a:ext cx="292608" cy="0"/>
          </a:xfrm>
          <a:prstGeom prst="line">
            <a:avLst/>
          </a:prstGeom>
          <a:noFill/>
          <a:ln w="19050">
            <a:solidFill>
              <a:srgbClr val="1B2E4E"/>
            </a:solidFill>
            <a:prstDash val="solid"/>
          </a:ln>
        </p:spPr>
        <p:txBody>
          <a:bodyPr/>
          <a:lstStyle/>
          <a:p>
            <a:endParaRPr lang="en-CA" sz="2400"/>
          </a:p>
        </p:txBody>
      </p:sp>
      <p:sp>
        <p:nvSpPr>
          <p:cNvPr id="19" name="Shape 17"/>
          <p:cNvSpPr/>
          <p:nvPr/>
        </p:nvSpPr>
        <p:spPr>
          <a:xfrm>
            <a:off x="9753600" y="1828799"/>
            <a:ext cx="1645920" cy="2873821"/>
          </a:xfrm>
          <a:prstGeom prst="rect">
            <a:avLst/>
          </a:prstGeom>
          <a:solidFill>
            <a:srgbClr val="6B7280"/>
          </a:solidFill>
          <a:ln w="12700">
            <a:solidFill>
              <a:srgbClr val="6B7280"/>
            </a:solidFill>
            <a:prstDash val="solid"/>
          </a:ln>
          <a:effectLst>
            <a:outerShdw blurRad="50800" dist="25400" dir="8100000" algn="bl" rotWithShape="0">
              <a:srgbClr val="000000">
                <a:alpha val="12000"/>
              </a:srgbClr>
            </a:outerShdw>
          </a:effectLst>
        </p:spPr>
        <p:txBody>
          <a:bodyPr/>
          <a:lstStyle/>
          <a:p>
            <a:endParaRPr lang="en-CA" sz="2400"/>
          </a:p>
        </p:txBody>
      </p:sp>
      <p:sp>
        <p:nvSpPr>
          <p:cNvPr id="20" name="Text 18"/>
          <p:cNvSpPr/>
          <p:nvPr/>
        </p:nvSpPr>
        <p:spPr>
          <a:xfrm>
            <a:off x="9826752" y="2048256"/>
            <a:ext cx="1499616" cy="1511808"/>
          </a:xfrm>
          <a:prstGeom prst="rect">
            <a:avLst/>
          </a:prstGeom>
          <a:noFill/>
          <a:ln/>
        </p:spPr>
        <p:txBody>
          <a:bodyPr wrap="square" lIns="0" tIns="0" rIns="0" bIns="0" rtlCol="0" anchor="t"/>
          <a:lstStyle/>
          <a:p>
            <a:r>
              <a:rPr lang="en-US" sz="2000" b="1" dirty="0">
                <a:solidFill>
                  <a:srgbClr val="FFFFFF"/>
                </a:solidFill>
                <a:latin typeface="Calibri" pitchFamily="34" charset="0"/>
                <a:ea typeface="Calibri" pitchFamily="34" charset="-122"/>
                <a:cs typeface="Calibri" pitchFamily="34" charset="-120"/>
              </a:rPr>
              <a:t>6. Numb</a:t>
            </a:r>
            <a:endParaRPr lang="en-US" sz="2000" dirty="0"/>
          </a:p>
          <a:p>
            <a:r>
              <a:rPr lang="en-US" sz="2000" dirty="0">
                <a:solidFill>
                  <a:srgbClr val="FFFFFF"/>
                </a:solidFill>
                <a:latin typeface="Calibri" pitchFamily="34" charset="0"/>
                <a:ea typeface="Calibri" pitchFamily="34" charset="-122"/>
                <a:cs typeface="Calibri" pitchFamily="34" charset="-120"/>
              </a:rPr>
              <a:t>Dissociative part shuts</a:t>
            </a:r>
            <a:endParaRPr lang="en-US" sz="2000" dirty="0"/>
          </a:p>
          <a:p>
            <a:r>
              <a:rPr lang="en-US" sz="2000" dirty="0">
                <a:solidFill>
                  <a:srgbClr val="FFFFFF"/>
                </a:solidFill>
                <a:latin typeface="Calibri" pitchFamily="34" charset="0"/>
                <a:ea typeface="Calibri" pitchFamily="34" charset="-122"/>
                <a:cs typeface="Calibri" pitchFamily="34" charset="-120"/>
              </a:rPr>
              <a:t>emotion down</a:t>
            </a:r>
            <a:endParaRPr lang="en-US" sz="2000" dirty="0"/>
          </a:p>
        </p:txBody>
      </p:sp>
      <p:sp>
        <p:nvSpPr>
          <p:cNvPr id="21" name="Text 19"/>
          <p:cNvSpPr/>
          <p:nvPr/>
        </p:nvSpPr>
        <p:spPr>
          <a:xfrm>
            <a:off x="670560" y="5023104"/>
            <a:ext cx="10972800" cy="1036320"/>
          </a:xfrm>
          <a:prstGeom prst="rect">
            <a:avLst/>
          </a:prstGeom>
          <a:noFill/>
          <a:ln/>
        </p:spPr>
        <p:txBody>
          <a:bodyPr wrap="square" rtlCol="0" anchor="ctr"/>
          <a:lstStyle/>
          <a:p>
            <a:pPr algn="ctr"/>
            <a:r>
              <a:rPr lang="en-US" sz="2800" dirty="0">
                <a:latin typeface="Calibri" pitchFamily="34" charset="0"/>
                <a:ea typeface="Calibri" pitchFamily="34" charset="-122"/>
                <a:cs typeface="Calibri" pitchFamily="34" charset="-120"/>
              </a:rPr>
              <a:t>What looks like overreaction in the present is </a:t>
            </a:r>
            <a:r>
              <a:rPr lang="en-US" sz="2800">
                <a:latin typeface="Calibri" pitchFamily="34" charset="0"/>
                <a:ea typeface="Calibri" pitchFamily="34" charset="-122"/>
                <a:cs typeface="Calibri" pitchFamily="34" charset="-120"/>
              </a:rPr>
              <a:t>really Dinko trying </a:t>
            </a:r>
            <a:r>
              <a:rPr lang="en-US" sz="2800" dirty="0">
                <a:latin typeface="Calibri" pitchFamily="34" charset="0"/>
                <a:ea typeface="Calibri" pitchFamily="34" charset="-122"/>
                <a:cs typeface="Calibri" pitchFamily="34" charset="-120"/>
              </a:rPr>
              <a:t>to survive a past where anger was dangerous and fear was constant.</a:t>
            </a:r>
            <a:endParaRPr lang="en-US" sz="2800" dirty="0"/>
          </a:p>
        </p:txBody>
      </p:sp>
    </p:spTree>
  </p:cSld>
  <p:clrMapOvr>
    <a:masterClrMapping/>
  </p:clrMapOvr>
</p:sld>
</file>

<file path=ppt/slides/slide5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2194560"/>
            <a:ext cx="10972800" cy="2438400"/>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Part 5 — Takeaways</a:t>
            </a:r>
            <a:endParaRPr lang="en-US" sz="4267" dirty="0"/>
          </a:p>
        </p:txBody>
      </p:sp>
    </p:spTree>
  </p:cSld>
  <p:clrMapOvr>
    <a:masterClrMapping/>
  </p:clrMapOvr>
</p:sld>
</file>

<file path=ppt/slides/slide5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1DCE7-6FE7-0AAB-F6E5-B846430AD65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E3F9917-E760-6F7B-D4A7-A2F9D806FCE1}"/>
              </a:ext>
            </a:extLst>
          </p:cNvPr>
          <p:cNvSpPr txBox="1"/>
          <p:nvPr/>
        </p:nvSpPr>
        <p:spPr>
          <a:xfrm>
            <a:off x="0" y="0"/>
            <a:ext cx="12192000" cy="7337906"/>
          </a:xfrm>
          <a:prstGeom prst="rect">
            <a:avLst/>
          </a:prstGeom>
          <a:noFill/>
        </p:spPr>
        <p:txBody>
          <a:bodyPr wrap="square">
            <a:spAutoFit/>
          </a:bodyPr>
          <a:lstStyle/>
          <a:p>
            <a:pPr marL="342900" indent="-342900">
              <a:spcBef>
                <a:spcPts val="300"/>
              </a:spcBef>
              <a:spcAft>
                <a:spcPts val="300"/>
              </a:spcAft>
              <a:buFont typeface="Arial" panose="020B0604020202020204" pitchFamily="34" charset="0"/>
              <a:buChar char="•"/>
            </a:pPr>
            <a:r>
              <a:rPr lang="en-CA" sz="2400" dirty="0">
                <a:latin typeface="Arial" panose="020B0604020202020204" pitchFamily="34" charset="0"/>
                <a:ea typeface="Arial" panose="020B0604020202020204" pitchFamily="34" charset="0"/>
              </a:rPr>
              <a:t>Our</a:t>
            </a:r>
            <a:r>
              <a:rPr lang="en-CA" sz="2400" dirty="0">
                <a:effectLst/>
                <a:latin typeface="Arial" panose="020B0604020202020204" pitchFamily="34" charset="0"/>
                <a:ea typeface="Arial" panose="020B0604020202020204" pitchFamily="34" charset="0"/>
              </a:rPr>
              <a:t> session opened </a:t>
            </a:r>
            <a:r>
              <a:rPr lang="en-CA" sz="2400" dirty="0">
                <a:latin typeface="Arial" panose="020B0604020202020204" pitchFamily="34" charset="0"/>
                <a:ea typeface="Arial" panose="020B0604020202020204" pitchFamily="34" charset="0"/>
              </a:rPr>
              <a:t>with the exercises</a:t>
            </a:r>
            <a:r>
              <a:rPr lang="en-CA" sz="2400" dirty="0">
                <a:effectLst/>
                <a:latin typeface="Arial" panose="020B0604020202020204" pitchFamily="34" charset="0"/>
                <a:ea typeface="Arial" panose="020B0604020202020204" pitchFamily="34" charset="0"/>
              </a:rPr>
              <a:t> the workbook prescribes. The first two exercises in Part Three function as a gentle way to identify firefighter behaviors without shame, and to anchor the session in a specific, recent, concrete moment. This is important</a:t>
            </a:r>
            <a:r>
              <a:rPr lang="en-CA" sz="2400" dirty="0">
                <a:latin typeface="Arial" panose="020B0604020202020204" pitchFamily="34" charset="0"/>
                <a:ea typeface="Arial" panose="020B0604020202020204" pitchFamily="34" charset="0"/>
              </a:rPr>
              <a:t> as </a:t>
            </a:r>
            <a:r>
              <a:rPr lang="en-CA" sz="2400" dirty="0">
                <a:effectLst/>
                <a:latin typeface="Arial" panose="020B0604020202020204" pitchFamily="34" charset="0"/>
                <a:ea typeface="Arial" panose="020B0604020202020204" pitchFamily="34" charset="0"/>
              </a:rPr>
              <a:t>it grounds what could become an abstract discussion in lived experience.</a:t>
            </a:r>
          </a:p>
          <a:p>
            <a:pPr marL="342900" indent="-342900">
              <a:spcBef>
                <a:spcPts val="300"/>
              </a:spcBef>
              <a:spcAft>
                <a:spcPts val="300"/>
              </a:spcAft>
              <a:buFont typeface="Arial" panose="020B0604020202020204" pitchFamily="34" charset="0"/>
              <a:buChar char="•"/>
            </a:pPr>
            <a:r>
              <a:rPr lang="en-CA" sz="2400" dirty="0">
                <a:effectLst/>
                <a:latin typeface="Arial" panose="020B0604020202020204" pitchFamily="34" charset="0"/>
                <a:ea typeface="Arial" panose="020B0604020202020204" pitchFamily="34" charset="0"/>
              </a:rPr>
              <a:t>The session worked to cultivate Self-energy before attempting deeper exploration. The blocking part (shame/'nothing to see here’) </a:t>
            </a:r>
            <a:r>
              <a:rPr lang="en-CA" sz="2400" dirty="0">
                <a:latin typeface="Arial" panose="020B0604020202020204" pitchFamily="34" charset="0"/>
                <a:ea typeface="Arial" panose="020B0604020202020204" pitchFamily="34" charset="0"/>
              </a:rPr>
              <a:t>was</a:t>
            </a:r>
            <a:r>
              <a:rPr lang="en-CA" sz="2400" dirty="0">
                <a:effectLst/>
                <a:latin typeface="Arial" panose="020B0604020202020204" pitchFamily="34" charset="0"/>
                <a:ea typeface="Arial" panose="020B0604020202020204" pitchFamily="34" charset="0"/>
              </a:rPr>
              <a:t> met with care and was asked permission before the inquiry proceeded. This models unblending as a prior step to any meaningful contact with exiles.</a:t>
            </a:r>
          </a:p>
          <a:p>
            <a:pPr marL="342900" indent="-342900">
              <a:spcBef>
                <a:spcPts val="300"/>
              </a:spcBef>
              <a:spcAft>
                <a:spcPts val="300"/>
              </a:spcAft>
              <a:buFont typeface="Arial" panose="020B0604020202020204" pitchFamily="34" charset="0"/>
              <a:buChar char="•"/>
            </a:pPr>
            <a:r>
              <a:rPr lang="en-CA" sz="2400" dirty="0">
                <a:effectLst/>
                <a:latin typeface="Arial" panose="020B0604020202020204" pitchFamily="34" charset="0"/>
                <a:ea typeface="Arial" panose="020B0604020202020204" pitchFamily="34" charset="0"/>
              </a:rPr>
              <a:t>D's case offers a rich teaching moment we can all learn from: the angry part is not a conventional manager or firefighter; it is itself exiled. The parts that exile it (critic, intellectualizer, dissociative part) are what we might expect to find as managers protecting an exile, but here this firefighter 'exile' carries a form of energy (anger) that was forbidden rather than simply hurt.</a:t>
            </a:r>
          </a:p>
          <a:p>
            <a:pPr marL="342900" indent="-342900">
              <a:spcBef>
                <a:spcPts val="300"/>
              </a:spcBef>
              <a:spcAft>
                <a:spcPts val="300"/>
              </a:spcAft>
              <a:buFont typeface="Arial" panose="020B0604020202020204" pitchFamily="34" charset="0"/>
              <a:buChar char="•"/>
            </a:pPr>
            <a:r>
              <a:rPr lang="en-CA" sz="2400" dirty="0">
                <a:effectLst/>
                <a:latin typeface="Arial" panose="020B0604020202020204" pitchFamily="34" charset="0"/>
                <a:ea typeface="Arial" panose="020B0604020202020204" pitchFamily="34" charset="0"/>
              </a:rPr>
              <a:t>This session is mapping work. The healing work, sustained Self-to-part contact, witnessing the exile's experience, the unburdening, is not attempted here. Getting to know parts is the beginning; healing happens through the quality of relationship between Self and parts over time.</a:t>
            </a:r>
          </a:p>
          <a:p>
            <a:pPr>
              <a:spcBef>
                <a:spcPts val="400"/>
              </a:spcBef>
              <a:spcAft>
                <a:spcPts val="400"/>
              </a:spcAft>
              <a:buNone/>
            </a:pPr>
            <a:r>
              <a:rPr lang="en-CA" sz="1800" dirty="0">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1104724446"/>
      </p:ext>
    </p:extLst>
  </p:cSld>
  <p:clrMapOvr>
    <a:masterClrMapping/>
  </p:clrMapOvr>
</p:sld>
</file>

<file path=ppt/slides/slide5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479EF-ECAE-D9F2-D24E-ED204833C47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17041EB-F5AD-9C8B-16AA-7A13AD6FB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901164022"/>
      </p:ext>
    </p:extLst>
  </p:cSld>
  <p:clrMapOvr>
    <a:masterClrMapping/>
  </p:clrMapOvr>
</p:sld>
</file>

<file path=ppt/slides/slide5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7EF0E-2994-1BB2-5F30-C926C0655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E7DAFA-FF73-4BF6-1B08-0D99A72E0285}"/>
              </a:ext>
            </a:extLst>
          </p:cNvPr>
          <p:cNvSpPr>
            <a:spLocks noGrp="1"/>
          </p:cNvSpPr>
          <p:nvPr>
            <p:ph type="ctrTitle" idx="4294967295"/>
          </p:nvPr>
        </p:nvSpPr>
        <p:spPr>
          <a:xfrm>
            <a:off x="2579914" y="2096181"/>
            <a:ext cx="7747000" cy="1738312"/>
          </a:xfrm>
        </p:spPr>
        <p:txBody>
          <a:bodyPr>
            <a:normAutofit/>
          </a:bodyPr>
          <a:lstStyle/>
          <a:p>
            <a:r>
              <a:rPr lang="en-CA" sz="8000" dirty="0">
                <a:solidFill>
                  <a:schemeClr val="bg1"/>
                </a:solidFill>
              </a:rPr>
              <a:t>End of week 26</a:t>
            </a:r>
          </a:p>
        </p:txBody>
      </p:sp>
    </p:spTree>
    <p:extLst>
      <p:ext uri="{BB962C8B-B14F-4D97-AF65-F5344CB8AC3E}">
        <p14:creationId xmlns:p14="http://schemas.microsoft.com/office/powerpoint/2010/main" val="1705786199"/>
      </p:ext>
    </p:extLst>
  </p:cSld>
  <p:clrMapOvr>
    <a:masterClrMapping/>
  </p:clrMapOvr>
</p:sld>
</file>

<file path=ppt/slides/slide5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A510C-52A3-A91D-4BB2-3C0AA3EC18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2C16F-EDE7-02DD-05B8-E56C1C4DEF86}"/>
              </a:ext>
            </a:extLst>
          </p:cNvPr>
          <p:cNvSpPr>
            <a:spLocks noGrp="1"/>
          </p:cNvSpPr>
          <p:nvPr>
            <p:ph type="ctrTitle" idx="4294967295"/>
          </p:nvPr>
        </p:nvSpPr>
        <p:spPr>
          <a:xfrm>
            <a:off x="768350" y="1420331"/>
            <a:ext cx="10655300" cy="1738313"/>
          </a:xfrm>
        </p:spPr>
        <p:txBody>
          <a:bodyPr>
            <a:noAutofit/>
          </a:bodyPr>
          <a:lstStyle/>
          <a:p>
            <a:pPr algn="ctr"/>
            <a:r>
              <a:rPr lang="en-CA" sz="6600" dirty="0">
                <a:solidFill>
                  <a:schemeClr val="bg1"/>
                </a:solidFill>
              </a:rPr>
              <a:t>Beginning of week 27</a:t>
            </a:r>
            <a:br>
              <a:rPr lang="en-CA" sz="6600" dirty="0">
                <a:solidFill>
                  <a:schemeClr val="bg1"/>
                </a:solidFill>
              </a:rPr>
            </a:br>
            <a:r>
              <a:rPr lang="en-CA" sz="6600" dirty="0">
                <a:solidFill>
                  <a:schemeClr val="bg1"/>
                </a:solidFill>
              </a:rPr>
              <a:t>part 4 OF IFS WORKBOOK p.141-175</a:t>
            </a:r>
          </a:p>
        </p:txBody>
      </p:sp>
      <p:sp>
        <p:nvSpPr>
          <p:cNvPr id="4" name="TextBox 3">
            <a:extLst>
              <a:ext uri="{FF2B5EF4-FFF2-40B4-BE49-F238E27FC236}">
                <a16:creationId xmlns:a16="http://schemas.microsoft.com/office/drawing/2014/main" id="{2066D4B3-8D56-CCF1-310D-3D1432A151BE}"/>
              </a:ext>
            </a:extLst>
          </p:cNvPr>
          <p:cNvSpPr txBox="1"/>
          <p:nvPr/>
        </p:nvSpPr>
        <p:spPr>
          <a:xfrm>
            <a:off x="1270212" y="4418156"/>
            <a:ext cx="10071244" cy="707886"/>
          </a:xfrm>
          <a:prstGeom prst="rect">
            <a:avLst/>
          </a:prstGeom>
          <a:noFill/>
        </p:spPr>
        <p:txBody>
          <a:bodyPr wrap="square">
            <a:spAutoFit/>
          </a:bodyPr>
          <a:lstStyle/>
          <a:p>
            <a:r>
              <a:rPr lang="en-CA" sz="4000" kern="0" dirty="0">
                <a:effectLst/>
                <a:latin typeface="Arial" panose="020B0604020202020204" pitchFamily="34" charset="0"/>
                <a:ea typeface="Times New Roman" panose="02020603050405020304" pitchFamily="18" charset="0"/>
                <a:cs typeface="Times New Roman" panose="02020603050405020304" pitchFamily="18" charset="0"/>
              </a:rPr>
              <a:t>EMBRACING YOUR BURDENED EXILES</a:t>
            </a:r>
            <a:endParaRPr lang="en-CA" sz="4000" dirty="0"/>
          </a:p>
        </p:txBody>
      </p:sp>
    </p:spTree>
    <p:extLst>
      <p:ext uri="{BB962C8B-B14F-4D97-AF65-F5344CB8AC3E}">
        <p14:creationId xmlns:p14="http://schemas.microsoft.com/office/powerpoint/2010/main" val="3957132877"/>
      </p:ext>
    </p:extLst>
  </p:cSld>
  <p:clrMapOvr>
    <a:masterClrMapping/>
  </p:clrMapOvr>
</p:sld>
</file>

<file path=ppt/slides/slide5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72EA38-B6D1-CE19-38E8-DE921C42FF0A}"/>
              </a:ext>
            </a:extLst>
          </p:cNvPr>
          <p:cNvSpPr txBox="1"/>
          <p:nvPr/>
        </p:nvSpPr>
        <p:spPr>
          <a:xfrm>
            <a:off x="0" y="78512"/>
            <a:ext cx="12070080" cy="6370975"/>
          </a:xfrm>
          <a:prstGeom prst="rect">
            <a:avLst/>
          </a:prstGeom>
          <a:noFill/>
        </p:spPr>
        <p:txBody>
          <a:bodyPr wrap="square">
            <a:spAutoFit/>
          </a:bodyPr>
          <a:lstStyle/>
          <a:p>
            <a:pPr algn="l">
              <a:buNone/>
            </a:pPr>
            <a:r>
              <a:rPr lang="en-US" sz="2400" b="1" i="0" dirty="0">
                <a:solidFill>
                  <a:srgbClr val="222222"/>
                </a:solidFill>
                <a:effectLst/>
                <a:latin typeface="Arial" panose="020B0604020202020204" pitchFamily="34" charset="0"/>
              </a:rPr>
              <a:t>            OPENING REMARKS – ADDRESSING LAST WEEK'S GROUP</a:t>
            </a:r>
            <a:endParaRPr lang="en-US" sz="2400" b="0" i="0" dirty="0">
              <a:solidFill>
                <a:srgbClr val="222222"/>
              </a:solidFill>
              <a:effectLst/>
              <a:latin typeface="Arial" panose="020B0604020202020204" pitchFamily="34" charset="0"/>
            </a:endParaRPr>
          </a:p>
          <a:p>
            <a:pPr marL="342900" indent="-342900" algn="l">
              <a:buFont typeface="Arial" panose="020B0604020202020204" pitchFamily="34" charset="0"/>
              <a:buChar char="•"/>
            </a:pPr>
            <a:r>
              <a:rPr lang="en-US" sz="2400" b="0" i="0" dirty="0">
                <a:effectLst/>
                <a:latin typeface="Arial" panose="020B0604020202020204" pitchFamily="34" charset="0"/>
              </a:rPr>
              <a:t>The SIMPLE course is designed to help us transform dysregulated emotions, thoughts, and behaviors into well-regulated, Self-led responses. An important part of what we teach is that we won't always be able to use our skills in the moment and that's okay. When that happens, doing a remediation afterward is both appropriate and valuable. This means recognizing that dysregulation occurred and using our tools, including holes diary cards, chain analysis and </a:t>
            </a:r>
            <a:r>
              <a:rPr lang="en-US" sz="2400" dirty="0">
                <a:latin typeface="Arial" panose="020B0604020202020204" pitchFamily="34" charset="0"/>
              </a:rPr>
              <a:t>Self-led</a:t>
            </a:r>
            <a:r>
              <a:rPr lang="en-US" sz="2400" b="0" i="0" dirty="0">
                <a:effectLst/>
                <a:latin typeface="Arial" panose="020B0604020202020204" pitchFamily="34" charset="0"/>
              </a:rPr>
              <a:t> remediation to revisit the situation with Self rather than parts leading.</a:t>
            </a:r>
            <a:endParaRPr lang="en-US" sz="2400" dirty="0">
              <a:latin typeface="Arial" panose="020B0604020202020204" pitchFamily="34" charset="0"/>
            </a:endParaRPr>
          </a:p>
          <a:p>
            <a:pPr marL="342900" indent="-342900" algn="l">
              <a:buFont typeface="Arial" panose="020B0604020202020204" pitchFamily="34" charset="0"/>
              <a:buChar char="•"/>
            </a:pPr>
            <a:r>
              <a:rPr lang="en-US" sz="2400" b="0" i="0" dirty="0">
                <a:effectLst/>
                <a:latin typeface="Arial" panose="020B0604020202020204" pitchFamily="34" charset="0"/>
              </a:rPr>
              <a:t>Last week, at one point there was a significant spike in the collective activation in the group. What makes this particularly worth reflecting on is that the topic we were covering was </a:t>
            </a:r>
            <a:r>
              <a:rPr lang="en-US" sz="2400" b="0" u="sng" dirty="0">
                <a:effectLst/>
                <a:latin typeface="Arial" panose="020B0604020202020204" pitchFamily="34" charset="0"/>
              </a:rPr>
              <a:t>befriending our activated firefighters. </a:t>
            </a:r>
            <a:r>
              <a:rPr lang="en-US" sz="2400" b="0" i="0" dirty="0">
                <a:effectLst/>
                <a:latin typeface="Arial" panose="020B0604020202020204" pitchFamily="34" charset="0"/>
              </a:rPr>
              <a:t>Two of the co-leaders were demonstrating a session in which firefighters were being explored. As you may know from your own experience, witnessing that kind of work can itself be activating, it can stir up our own firefighters simply by proximity.</a:t>
            </a:r>
          </a:p>
          <a:p>
            <a:pPr marL="342900" indent="-342900" algn="l">
              <a:buFont typeface="Arial" panose="020B0604020202020204" pitchFamily="34" charset="0"/>
              <a:buChar char="•"/>
            </a:pPr>
            <a:r>
              <a:rPr lang="en-US" sz="2400" b="0" i="0" dirty="0">
                <a:effectLst/>
                <a:latin typeface="Arial" panose="020B0604020202020204" pitchFamily="34" charset="0"/>
              </a:rPr>
              <a:t>That's exactly what happened. One participant's firefighters became activated through exposure to the demonstration, and that participant expressed what they were experiencing speaking, understandably, from the firefighter. </a:t>
            </a:r>
          </a:p>
        </p:txBody>
      </p:sp>
    </p:spTree>
    <p:extLst>
      <p:ext uri="{BB962C8B-B14F-4D97-AF65-F5344CB8AC3E}">
        <p14:creationId xmlns:p14="http://schemas.microsoft.com/office/powerpoint/2010/main" val="2984676467"/>
      </p:ext>
    </p:extLst>
  </p:cSld>
  <p:clrMapOvr>
    <a:masterClrMapping/>
  </p:clrMapOvr>
</p:sld>
</file>

<file path=ppt/slides/slide5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17636-A9A3-0E41-A0ED-E4047BEF15F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9B9CE44-A0F8-BF5D-B60D-F132667B9031}"/>
              </a:ext>
            </a:extLst>
          </p:cNvPr>
          <p:cNvSpPr txBox="1"/>
          <p:nvPr/>
        </p:nvSpPr>
        <p:spPr>
          <a:xfrm>
            <a:off x="0" y="78512"/>
            <a:ext cx="12070080" cy="5632311"/>
          </a:xfrm>
          <a:prstGeom prst="rect">
            <a:avLst/>
          </a:prstGeom>
          <a:noFill/>
        </p:spPr>
        <p:txBody>
          <a:bodyPr wrap="square">
            <a:spAutoFit/>
          </a:bodyPr>
          <a:lstStyle/>
          <a:p>
            <a:pPr algn="l">
              <a:buNone/>
            </a:pPr>
            <a:r>
              <a:rPr lang="en-US" sz="2400" b="1" i="0" dirty="0">
                <a:solidFill>
                  <a:srgbClr val="222222"/>
                </a:solidFill>
                <a:effectLst/>
                <a:latin typeface="Arial" panose="020B0604020202020204" pitchFamily="34" charset="0"/>
              </a:rPr>
              <a:t>            OPENING REMARKS – ADDRESSING LAST WEEK'S GROUP</a:t>
            </a:r>
            <a:endParaRPr lang="en-US" sz="2400" b="0" i="0" dirty="0">
              <a:solidFill>
                <a:srgbClr val="222222"/>
              </a:solidFill>
              <a:effectLst/>
              <a:latin typeface="Arial" panose="020B0604020202020204" pitchFamily="34" charset="0"/>
            </a:endParaRPr>
          </a:p>
          <a:p>
            <a:pPr marL="342900" indent="-342900" algn="l">
              <a:buFont typeface="Arial" panose="020B0604020202020204" pitchFamily="34" charset="0"/>
              <a:buChar char="•"/>
            </a:pPr>
            <a:r>
              <a:rPr lang="en-US" sz="2400" b="0" i="0" dirty="0">
                <a:effectLst/>
                <a:latin typeface="Arial" panose="020B0604020202020204" pitchFamily="34" charset="0"/>
              </a:rPr>
              <a:t>What followed was a kind of chain reaction: one person's activated firefighters elicited activation in others. My own inability to recognize this dynamic quickly enough, and to respond from Self in that moment, contributed to activation further spreading through the group.</a:t>
            </a:r>
          </a:p>
          <a:p>
            <a:pPr marL="342900" indent="-342900" algn="l">
              <a:buFont typeface="Arial" panose="020B0604020202020204" pitchFamily="34" charset="0"/>
              <a:buChar char="•"/>
            </a:pPr>
            <a:r>
              <a:rPr lang="en-US" sz="2400" b="0" i="0" dirty="0">
                <a:effectLst/>
                <a:latin typeface="Arial" panose="020B0604020202020204" pitchFamily="34" charset="0"/>
              </a:rPr>
              <a:t>That, in essence, is the chain analysis of what happened.</a:t>
            </a:r>
          </a:p>
          <a:p>
            <a:pPr marL="342900" indent="-342900" algn="l">
              <a:buFont typeface="Arial" panose="020B0604020202020204" pitchFamily="34" charset="0"/>
              <a:buChar char="•"/>
            </a:pPr>
            <a:r>
              <a:rPr lang="en-US" sz="2400" b="0" i="0" dirty="0">
                <a:effectLst/>
                <a:latin typeface="Arial" panose="020B0604020202020204" pitchFamily="34" charset="0"/>
              </a:rPr>
              <a:t>I want to share my remediation as well, because I think it models something important. When I reflected afterward, I could see that had I been in Self, I would have recognized what was unfolding. From Self, I would have named the dynamic openly, pointing out that the demonstration had stirred firefighters in the room, that this was understandable, and that attempting to continue the demonstration while simultaneously working with newly emerging firefighters was likely too much to hold at once. I would have called for a DBT pause, giving the group time and space to settle, and allowing us to approach what was happening from a more regulated place rather than pressing forward into greater dysregulation.</a:t>
            </a:r>
          </a:p>
        </p:txBody>
      </p:sp>
    </p:spTree>
    <p:extLst>
      <p:ext uri="{BB962C8B-B14F-4D97-AF65-F5344CB8AC3E}">
        <p14:creationId xmlns:p14="http://schemas.microsoft.com/office/powerpoint/2010/main" val="3001895205"/>
      </p:ext>
    </p:extLst>
  </p:cSld>
  <p:clrMapOvr>
    <a:masterClrMapping/>
  </p:clrMapOvr>
</p:sld>
</file>

<file path=ppt/slides/slide5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34791-4AE3-2012-C5EB-49FC9CB2541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0DCDC35-1CEB-37E7-EEED-C3D261FA3FDE}"/>
              </a:ext>
            </a:extLst>
          </p:cNvPr>
          <p:cNvSpPr txBox="1"/>
          <p:nvPr/>
        </p:nvSpPr>
        <p:spPr>
          <a:xfrm>
            <a:off x="0" y="-55880"/>
            <a:ext cx="12070080" cy="7478970"/>
          </a:xfrm>
          <a:prstGeom prst="rect">
            <a:avLst/>
          </a:prstGeom>
          <a:noFill/>
        </p:spPr>
        <p:txBody>
          <a:bodyPr wrap="square">
            <a:spAutoFit/>
          </a:bodyPr>
          <a:lstStyle/>
          <a:p>
            <a:pPr algn="l">
              <a:buNone/>
            </a:pPr>
            <a:r>
              <a:rPr lang="en-US" sz="2400" b="1" i="0" dirty="0">
                <a:solidFill>
                  <a:srgbClr val="222222"/>
                </a:solidFill>
                <a:effectLst/>
                <a:latin typeface="Arial" panose="020B0604020202020204" pitchFamily="34" charset="0"/>
              </a:rPr>
              <a:t>            OPENING REMARKS – ADDRESSING LAST WEEK'S GROUP</a:t>
            </a:r>
            <a:endParaRPr lang="en-US" sz="2400" b="0" i="0" dirty="0">
              <a:solidFill>
                <a:srgbClr val="222222"/>
              </a:solidFill>
              <a:effectLst/>
              <a:latin typeface="Arial" panose="020B0604020202020204" pitchFamily="34" charset="0"/>
            </a:endParaRPr>
          </a:p>
          <a:p>
            <a:pPr marL="342900" indent="-342900" algn="l">
              <a:buFont typeface="Arial" panose="020B0604020202020204" pitchFamily="34" charset="0"/>
              <a:buChar char="•"/>
            </a:pPr>
            <a:r>
              <a:rPr lang="en-US" sz="2400" b="0" i="0" dirty="0">
                <a:effectLst/>
                <a:latin typeface="Arial" panose="020B0604020202020204" pitchFamily="34" charset="0"/>
              </a:rPr>
              <a:t>Being consistent with what we teach in this course means accepting that none of us, including the facilitators, will always be perfectly Self-led. What matters is that we return to ourselves afterward, learn from what happened, and repair what needs repairing. This, here, is my attempt to do that.</a:t>
            </a:r>
          </a:p>
          <a:p>
            <a:pPr marL="342900" indent="-342900" algn="l">
              <a:buFont typeface="Arial" panose="020B0604020202020204" pitchFamily="34" charset="0"/>
              <a:buChar char="•"/>
            </a:pPr>
            <a:r>
              <a:rPr lang="en-US" sz="2400" b="0" i="0" dirty="0">
                <a:effectLst/>
                <a:latin typeface="Arial" panose="020B0604020202020204" pitchFamily="34" charset="0"/>
              </a:rPr>
              <a:t>Going forward, the co-leaders will continue to welcome and encourage participation from everyone in the group. What we're now more attuned to is the importance of recognizing </a:t>
            </a:r>
            <a:r>
              <a:rPr lang="en-US" sz="2400" b="0" u="sng" dirty="0">
                <a:effectLst/>
                <a:latin typeface="Arial" panose="020B0604020202020204" pitchFamily="34" charset="0"/>
              </a:rPr>
              <a:t>where</a:t>
            </a:r>
            <a:r>
              <a:rPr lang="en-US" sz="2400" b="0" i="0" dirty="0">
                <a:effectLst/>
                <a:latin typeface="Arial" panose="020B0604020202020204" pitchFamily="34" charset="0"/>
              </a:rPr>
              <a:t> participation is coming from, whether it's from Self, from a rational manager, or from a protector, and particularly a firefighter. Contributions from Self or a rational manager can generally be engaged with directly. But when a comment or question seems to be coming from a firefighter, the most helpful response may not be to explore it immediately. Instead, we'll aim to gently name what we're noticing and invite the group to use the pause technique first, creating the conditions for a more regulated exploration perhaps in the boing group.</a:t>
            </a:r>
            <a:endParaRPr lang="en-US" sz="2400" dirty="0">
              <a:latin typeface="Arial" panose="020B0604020202020204" pitchFamily="34" charset="0"/>
            </a:endParaRPr>
          </a:p>
          <a:p>
            <a:pPr marL="342900" indent="-342900" algn="l">
              <a:buFont typeface="Arial" panose="020B0604020202020204" pitchFamily="34" charset="0"/>
              <a:buChar char="•"/>
            </a:pPr>
            <a:r>
              <a:rPr lang="en-US" sz="2400" b="0" i="0" dirty="0">
                <a:effectLst/>
                <a:latin typeface="Arial" panose="020B0604020202020204" pitchFamily="34" charset="0"/>
              </a:rPr>
              <a:t>Finally, I want to invite all of you to bring curiosity rather than judgment to what happened last week, including toward yourselves if you notice judgment arising. Judgment is a very human response, and it often signals that a part is present. In the spirit of this course, that's not something to push away, it's something to get curious about.</a:t>
            </a:r>
          </a:p>
          <a:p>
            <a:pPr algn="l">
              <a:buNone/>
            </a:pPr>
            <a:r>
              <a:rPr lang="en-US" sz="2400" b="0" i="0" dirty="0">
                <a:effectLst/>
                <a:latin typeface="Arial" panose="020B0604020202020204" pitchFamily="34" charset="0"/>
              </a:rPr>
              <a:t>Thank you for being here and for your willingness to learn alongside us.</a:t>
            </a:r>
          </a:p>
        </p:txBody>
      </p:sp>
    </p:spTree>
    <p:extLst>
      <p:ext uri="{BB962C8B-B14F-4D97-AF65-F5344CB8AC3E}">
        <p14:creationId xmlns:p14="http://schemas.microsoft.com/office/powerpoint/2010/main" val="2485678716"/>
      </p:ext>
    </p:extLst>
  </p:cSld>
  <p:clrMapOvr>
    <a:masterClrMapping/>
  </p:clrMapOvr>
</p:sld>
</file>

<file path=ppt/slides/slide5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64BB6F-E078-30E0-CF56-E6420F870601}"/>
              </a:ext>
            </a:extLst>
          </p:cNvPr>
          <p:cNvSpPr txBox="1"/>
          <p:nvPr/>
        </p:nvSpPr>
        <p:spPr>
          <a:xfrm>
            <a:off x="1432560" y="74414"/>
            <a:ext cx="11338560" cy="523220"/>
          </a:xfrm>
          <a:prstGeom prst="rect">
            <a:avLst/>
          </a:prstGeom>
          <a:noFill/>
        </p:spPr>
        <p:txBody>
          <a:bodyPr wrap="square">
            <a:spAutoFit/>
          </a:bodyPr>
          <a:lstStyle/>
          <a:p>
            <a:r>
              <a:rPr lang="en-US" sz="2800" dirty="0">
                <a:solidFill>
                  <a:schemeClr val="bg1"/>
                </a:solidFill>
                <a:latin typeface="Arial" panose="020B0604020202020204" pitchFamily="34" charset="0"/>
              </a:rPr>
              <a:t>SOME GENTLE SUGGESTIONS FOR PARTICIPANTS  </a:t>
            </a:r>
            <a:endParaRPr lang="en-CA" sz="2800" dirty="0">
              <a:solidFill>
                <a:schemeClr val="bg1"/>
              </a:solidFill>
            </a:endParaRPr>
          </a:p>
        </p:txBody>
      </p:sp>
      <p:sp>
        <p:nvSpPr>
          <p:cNvPr id="5" name="TextBox 4">
            <a:extLst>
              <a:ext uri="{FF2B5EF4-FFF2-40B4-BE49-F238E27FC236}">
                <a16:creationId xmlns:a16="http://schemas.microsoft.com/office/drawing/2014/main" id="{C10E4314-BB90-2542-DC7F-F98D604FC014}"/>
              </a:ext>
            </a:extLst>
          </p:cNvPr>
          <p:cNvSpPr txBox="1"/>
          <p:nvPr/>
        </p:nvSpPr>
        <p:spPr>
          <a:xfrm>
            <a:off x="256540" y="734814"/>
            <a:ext cx="11549380" cy="4093428"/>
          </a:xfrm>
          <a:prstGeom prst="rect">
            <a:avLst/>
          </a:prstGeom>
          <a:noFill/>
        </p:spPr>
        <p:txBody>
          <a:bodyPr wrap="square">
            <a:spAutoFit/>
          </a:bodyPr>
          <a:lstStyle/>
          <a:p>
            <a:pPr marL="285750" indent="-285750">
              <a:buFont typeface="Arial" panose="020B0604020202020204" pitchFamily="34" charset="0"/>
              <a:buChar char="•"/>
            </a:pPr>
            <a:r>
              <a:rPr lang="en-US" sz="2000" dirty="0">
                <a:latin typeface="Arial" panose="020B0604020202020204" pitchFamily="34" charset="0"/>
              </a:rPr>
              <a:t>The IFS portion of the course can be quite triggering.</a:t>
            </a:r>
          </a:p>
          <a:p>
            <a:pPr marL="285750" indent="-285750">
              <a:buFont typeface="Arial" panose="020B0604020202020204" pitchFamily="34" charset="0"/>
              <a:buChar char="•"/>
            </a:pPr>
            <a:r>
              <a:rPr lang="en-US" sz="2000" dirty="0">
                <a:latin typeface="Arial" panose="020B0604020202020204" pitchFamily="34" charset="0"/>
              </a:rPr>
              <a:t>We value all participant’s contributions. </a:t>
            </a:r>
          </a:p>
          <a:p>
            <a:pPr marL="285750" indent="-285750">
              <a:buFont typeface="Arial" panose="020B0604020202020204" pitchFamily="34" charset="0"/>
              <a:buChar char="•"/>
            </a:pPr>
            <a:r>
              <a:rPr lang="en-US" sz="2000" dirty="0">
                <a:latin typeface="Arial" panose="020B0604020202020204" pitchFamily="34" charset="0"/>
              </a:rPr>
              <a:t>The contributions of our rational managers or made when there’s significant Self energy present typically occur when we’re in the “window of tolerance”.</a:t>
            </a:r>
          </a:p>
          <a:p>
            <a:pPr marL="285750" indent="-285750">
              <a:buFont typeface="Arial" panose="020B0604020202020204" pitchFamily="34" charset="0"/>
              <a:buChar char="•"/>
            </a:pPr>
            <a:r>
              <a:rPr lang="en-US" sz="2000" dirty="0">
                <a:latin typeface="Arial" panose="020B0604020202020204" pitchFamily="34" charset="0"/>
              </a:rPr>
              <a:t>The contributions of exiles or firefighters often come when we are outside the window of tolerance.</a:t>
            </a:r>
          </a:p>
          <a:p>
            <a:pPr marL="285750" indent="-285750">
              <a:buFont typeface="Arial" panose="020B0604020202020204" pitchFamily="34" charset="0"/>
              <a:buChar char="•"/>
            </a:pPr>
            <a:r>
              <a:rPr lang="en-US" sz="2000" dirty="0">
                <a:latin typeface="Arial" panose="020B0604020202020204" pitchFamily="34" charset="0"/>
              </a:rPr>
              <a:t>The voices of all our parts are important but it’s important to consider what is the best setting for them to be heard. </a:t>
            </a:r>
          </a:p>
          <a:p>
            <a:pPr marL="285750" indent="-285750">
              <a:buFont typeface="Arial" panose="020B0604020202020204" pitchFamily="34" charset="0"/>
              <a:buChar char="•"/>
            </a:pPr>
            <a:r>
              <a:rPr lang="en-US" sz="2000" dirty="0">
                <a:latin typeface="Arial" panose="020B0604020202020204" pitchFamily="34" charset="0"/>
              </a:rPr>
              <a:t>The Wednesday group is a great place for contributions from the window of tolerance.</a:t>
            </a:r>
          </a:p>
          <a:p>
            <a:pPr marL="285750" indent="-285750">
              <a:buFont typeface="Arial" panose="020B0604020202020204" pitchFamily="34" charset="0"/>
              <a:buChar char="•"/>
            </a:pPr>
            <a:r>
              <a:rPr lang="en-US" sz="2000" dirty="0">
                <a:latin typeface="Arial" panose="020B0604020202020204" pitchFamily="34" charset="0"/>
              </a:rPr>
              <a:t>Those made from outside the window of tolerance are very important and, in this course, can offer us great insights if properly explored in the right setting.</a:t>
            </a:r>
          </a:p>
          <a:p>
            <a:pPr marL="285750" indent="-285750">
              <a:buFont typeface="Arial" panose="020B0604020202020204" pitchFamily="34" charset="0"/>
              <a:buChar char="•"/>
            </a:pPr>
            <a:r>
              <a:rPr lang="en-US" sz="2000" dirty="0">
                <a:latin typeface="Arial" panose="020B0604020202020204" pitchFamily="34" charset="0"/>
              </a:rPr>
              <a:t>We would therefor gently suggest that for this very triggering portion of the course before you make a contribution to the group you check in with your personal dashboard especially your crisis risk and window of tolerance gauges. </a:t>
            </a:r>
            <a:endParaRPr lang="en-CA" sz="2000" dirty="0"/>
          </a:p>
        </p:txBody>
      </p:sp>
      <p:pic>
        <p:nvPicPr>
          <p:cNvPr id="6" name="Picture 5" descr="A picture containing text, device, gauge, meter&#10;&#10;Description automatically generated">
            <a:extLst>
              <a:ext uri="{FF2B5EF4-FFF2-40B4-BE49-F238E27FC236}">
                <a16:creationId xmlns:a16="http://schemas.microsoft.com/office/drawing/2014/main" id="{CAB20B15-2F07-5593-9627-D0516054A526}"/>
              </a:ext>
            </a:extLst>
          </p:cNvPr>
          <p:cNvPicPr>
            <a:picLocks noChangeAspect="1"/>
          </p:cNvPicPr>
          <p:nvPr/>
        </p:nvPicPr>
        <p:blipFill>
          <a:blip r:embed="rId2"/>
          <a:stretch>
            <a:fillRect/>
          </a:stretch>
        </p:blipFill>
        <p:spPr>
          <a:xfrm>
            <a:off x="1432560" y="5019737"/>
            <a:ext cx="3194694" cy="1763849"/>
          </a:xfrm>
          <a:prstGeom prst="rect">
            <a:avLst/>
          </a:prstGeom>
        </p:spPr>
      </p:pic>
      <p:pic>
        <p:nvPicPr>
          <p:cNvPr id="7" name="Content Placeholder 4">
            <a:extLst>
              <a:ext uri="{FF2B5EF4-FFF2-40B4-BE49-F238E27FC236}">
                <a16:creationId xmlns:a16="http://schemas.microsoft.com/office/drawing/2014/main" id="{6BC52D6E-4A06-7073-11E1-BEE1EE7C9B55}"/>
              </a:ext>
            </a:extLst>
          </p:cNvPr>
          <p:cNvPicPr>
            <a:picLocks noChangeAspect="1"/>
          </p:cNvPicPr>
          <p:nvPr/>
        </p:nvPicPr>
        <p:blipFill>
          <a:blip r:embed="rId3"/>
          <a:stretch>
            <a:fillRect/>
          </a:stretch>
        </p:blipFill>
        <p:spPr>
          <a:xfrm>
            <a:off x="7101840" y="5019737"/>
            <a:ext cx="3251200" cy="1763712"/>
          </a:xfrm>
          <a:prstGeom prst="rect">
            <a:avLst/>
          </a:prstGeom>
        </p:spPr>
      </p:pic>
    </p:spTree>
    <p:extLst>
      <p:ext uri="{BB962C8B-B14F-4D97-AF65-F5344CB8AC3E}">
        <p14:creationId xmlns:p14="http://schemas.microsoft.com/office/powerpoint/2010/main" val="1505037591"/>
      </p:ext>
    </p:extLst>
  </p:cSld>
  <p:clrMapOvr>
    <a:masterClrMapping/>
  </p:clrMapOvr>
</p:sld>
</file>

<file path=ppt/slides/slide5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8E5257-43EC-1D78-4B6D-6C089CA29A11}"/>
              </a:ext>
            </a:extLst>
          </p:cNvPr>
          <p:cNvSpPr txBox="1"/>
          <p:nvPr/>
        </p:nvSpPr>
        <p:spPr>
          <a:xfrm>
            <a:off x="455526" y="192948"/>
            <a:ext cx="11150320" cy="3046988"/>
          </a:xfrm>
          <a:prstGeom prst="rect">
            <a:avLst/>
          </a:prstGeom>
          <a:noFill/>
        </p:spPr>
        <p:txBody>
          <a:bodyPr wrap="square">
            <a:spAutoFit/>
          </a:bodyPr>
          <a:lstStyle/>
          <a:p>
            <a:pPr marL="285750" indent="-285750">
              <a:buFont typeface="Arial" panose="020B0604020202020204" pitchFamily="34" charset="0"/>
              <a:buChar char="•"/>
            </a:pPr>
            <a:r>
              <a:rPr lang="en-US" sz="2400" dirty="0">
                <a:latin typeface="Arial" panose="020B0604020202020204" pitchFamily="34" charset="0"/>
              </a:rPr>
              <a:t>If you notice that both are OK, go ahead and share with the group</a:t>
            </a:r>
          </a:p>
          <a:p>
            <a:pPr marL="285750" indent="-285750">
              <a:buFont typeface="Arial" panose="020B0604020202020204" pitchFamily="34" charset="0"/>
              <a:buChar char="•"/>
            </a:pPr>
            <a:r>
              <a:rPr lang="en-US" sz="2400" dirty="0">
                <a:latin typeface="Arial" panose="020B0604020202020204" pitchFamily="34" charset="0"/>
              </a:rPr>
              <a:t>If, however, you are significantly outside the window of tolerance or at a high risk for crisis you may find it more appropriate to use the DBT emotional regulation skills and then trying to understand your activation from an IFS perspective before making your contribution.</a:t>
            </a:r>
          </a:p>
          <a:p>
            <a:pPr marL="285750" indent="-285750">
              <a:buFont typeface="Arial" panose="020B0604020202020204" pitchFamily="34" charset="0"/>
              <a:buChar char="•"/>
            </a:pPr>
            <a:r>
              <a:rPr lang="en-US" sz="2400" dirty="0">
                <a:latin typeface="Arial" panose="020B0604020202020204" pitchFamily="34" charset="0"/>
              </a:rPr>
              <a:t>This does not only apply to the group, but it is especially important in our daily lives outside of group.</a:t>
            </a:r>
          </a:p>
          <a:p>
            <a:pPr marL="285750" indent="-285750">
              <a:buFont typeface="Arial" panose="020B0604020202020204" pitchFamily="34" charset="0"/>
              <a:buChar char="•"/>
            </a:pPr>
            <a:r>
              <a:rPr lang="en-US" sz="2400" dirty="0">
                <a:latin typeface="Arial" panose="020B0604020202020204" pitchFamily="34" charset="0"/>
              </a:rPr>
              <a:t>Now over to Stu…</a:t>
            </a:r>
            <a:endParaRPr lang="en-CA" sz="2400" dirty="0"/>
          </a:p>
        </p:txBody>
      </p:sp>
    </p:spTree>
    <p:extLst>
      <p:ext uri="{BB962C8B-B14F-4D97-AF65-F5344CB8AC3E}">
        <p14:creationId xmlns:p14="http://schemas.microsoft.com/office/powerpoint/2010/main" val="2565567699"/>
      </p:ext>
    </p:extLst>
  </p:cSld>
  <p:clrMapOvr>
    <a:masterClrMapping/>
  </p:clrMapOvr>
</p:sld>
</file>

<file path=ppt/slides/slide5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9F3F97-C206-54E0-9393-C515B780FCB8}"/>
              </a:ext>
            </a:extLst>
          </p:cNvPr>
          <p:cNvSpPr txBox="1"/>
          <p:nvPr/>
        </p:nvSpPr>
        <p:spPr>
          <a:xfrm>
            <a:off x="70338" y="197346"/>
            <a:ext cx="12192000" cy="6463308"/>
          </a:xfrm>
          <a:prstGeom prst="rect">
            <a:avLst/>
          </a:prstGeom>
          <a:noFill/>
        </p:spPr>
        <p:txBody>
          <a:bodyPr wrap="square">
            <a:spAutoFit/>
          </a:bodyPr>
          <a:lstStyle/>
          <a:p>
            <a:pPr rtl="0">
              <a:buNone/>
            </a:pPr>
            <a:r>
              <a:rPr lang="en-US" sz="2400" b="1" i="0" u="none" strike="noStrike" dirty="0">
                <a:solidFill>
                  <a:srgbClr val="000000"/>
                </a:solidFill>
                <a:effectLst/>
                <a:latin typeface="Arial" panose="020B0604020202020204" pitchFamily="34" charset="0"/>
              </a:rPr>
              <a:t>WHAT IS THE DIFFERENCE IN SPEAKING </a:t>
            </a:r>
            <a:r>
              <a:rPr lang="en-US" sz="2400" b="1" i="0" u="sng" strike="noStrike" dirty="0">
                <a:solidFill>
                  <a:srgbClr val="000000"/>
                </a:solidFill>
                <a:effectLst/>
                <a:latin typeface="Arial" panose="020B0604020202020204" pitchFamily="34" charset="0"/>
              </a:rPr>
              <a:t>FOR</a:t>
            </a:r>
            <a:r>
              <a:rPr lang="en-US" sz="2400" b="1" i="0" u="none" strike="noStrike" dirty="0">
                <a:solidFill>
                  <a:srgbClr val="000000"/>
                </a:solidFill>
                <a:effectLst/>
                <a:latin typeface="Arial" panose="020B0604020202020204" pitchFamily="34" charset="0"/>
              </a:rPr>
              <a:t> MY PARTS INSTEAD OF </a:t>
            </a:r>
            <a:r>
              <a:rPr lang="en-US" sz="2400" b="1" i="0" u="sng" strike="noStrike" dirty="0">
                <a:solidFill>
                  <a:srgbClr val="000000"/>
                </a:solidFill>
                <a:effectLst/>
                <a:latin typeface="Arial" panose="020B0604020202020204" pitchFamily="34" charset="0"/>
              </a:rPr>
              <a:t>FROM</a:t>
            </a:r>
            <a:r>
              <a:rPr lang="en-US" sz="2400" b="1" i="0" u="none" strike="noStrike" dirty="0">
                <a:solidFill>
                  <a:srgbClr val="000000"/>
                </a:solidFill>
                <a:effectLst/>
                <a:latin typeface="Arial" panose="020B0604020202020204" pitchFamily="34" charset="0"/>
              </a:rPr>
              <a:t> THEM?</a:t>
            </a:r>
            <a:endParaRPr lang="en-US" sz="2400" b="0" dirty="0">
              <a:effectLst/>
            </a:endParaRPr>
          </a:p>
          <a:p>
            <a:pPr marL="285750" indent="-285750">
              <a:buFont typeface="Arial" panose="020B0604020202020204" pitchFamily="34" charset="0"/>
              <a:buChar char="•"/>
            </a:pPr>
            <a:r>
              <a:rPr lang="en-US" sz="2400" b="0" i="0" u="none" strike="noStrike" dirty="0">
                <a:effectLst/>
                <a:latin typeface="Arial" panose="020B0604020202020204" pitchFamily="34" charset="0"/>
              </a:rPr>
              <a:t>Speaking for parts involves holding some self energy and focuses on advocating for the positive intention of a part rather than it blending and acting in more extreme ways. Speaking for parts involves holding self energy and checking in with your system to express needs assertively.</a:t>
            </a:r>
          </a:p>
          <a:p>
            <a:pPr marL="285750" indent="-285750">
              <a:buFont typeface="Arial" panose="020B0604020202020204" pitchFamily="34" charset="0"/>
              <a:buChar char="•"/>
            </a:pPr>
            <a:endParaRPr lang="en-US" sz="2400" b="0" i="0" u="none" strike="noStrike" dirty="0">
              <a:effectLst/>
              <a:latin typeface="Arial" panose="020B0604020202020204" pitchFamily="34" charset="0"/>
            </a:endParaRPr>
          </a:p>
          <a:p>
            <a:pPr rtl="0">
              <a:buNone/>
            </a:pPr>
            <a:endParaRPr lang="en-US" b="0" dirty="0">
              <a:effectLst/>
            </a:endParaRPr>
          </a:p>
          <a:p>
            <a:pPr>
              <a:buNone/>
            </a:pPr>
            <a:r>
              <a:rPr lang="en-US" sz="2400" b="1" i="0" u="none" strike="noStrike" dirty="0">
                <a:solidFill>
                  <a:srgbClr val="000000"/>
                </a:solidFill>
                <a:effectLst/>
                <a:latin typeface="Arial" panose="020B0604020202020204" pitchFamily="34" charset="0"/>
              </a:rPr>
              <a:t>HOW DO I SPEAK </a:t>
            </a:r>
            <a:r>
              <a:rPr lang="en-US" sz="2400" b="1" i="0" u="sng" strike="noStrike" dirty="0">
                <a:solidFill>
                  <a:srgbClr val="000000"/>
                </a:solidFill>
                <a:effectLst/>
                <a:latin typeface="Arial" panose="020B0604020202020204" pitchFamily="34" charset="0"/>
              </a:rPr>
              <a:t>FOR</a:t>
            </a:r>
            <a:r>
              <a:rPr lang="en-US" sz="2400" b="1" i="0" u="none" strike="noStrike" dirty="0">
                <a:solidFill>
                  <a:srgbClr val="000000"/>
                </a:solidFill>
                <a:effectLst/>
                <a:latin typeface="Arial" panose="020B0604020202020204" pitchFamily="34" charset="0"/>
              </a:rPr>
              <a:t> MY PARTS INSTEAD OF </a:t>
            </a:r>
            <a:r>
              <a:rPr lang="en-US" sz="2400" b="1" i="0" u="sng" strike="noStrike" dirty="0">
                <a:solidFill>
                  <a:srgbClr val="000000"/>
                </a:solidFill>
                <a:effectLst/>
                <a:latin typeface="Arial" panose="020B0604020202020204" pitchFamily="34" charset="0"/>
              </a:rPr>
              <a:t>FROM</a:t>
            </a:r>
            <a:r>
              <a:rPr lang="en-US" sz="2400" b="1" i="0" u="none" strike="noStrike" dirty="0">
                <a:solidFill>
                  <a:srgbClr val="000000"/>
                </a:solidFill>
                <a:effectLst/>
                <a:latin typeface="Arial" panose="020B0604020202020204" pitchFamily="34" charset="0"/>
              </a:rPr>
              <a:t> THEM, ESPECIALLY WHEN MY FIREFIGHTERS ARE ACTIVATED?</a:t>
            </a:r>
            <a:endParaRPr lang="en-US" sz="2400" b="0" dirty="0">
              <a:effectLst/>
            </a:endParaRPr>
          </a:p>
          <a:p>
            <a:pPr marL="285750" indent="-285750">
              <a:buFont typeface="Arial" panose="020B0604020202020204" pitchFamily="34" charset="0"/>
              <a:buChar char="•"/>
            </a:pPr>
            <a:r>
              <a:rPr lang="en-US" sz="2400" b="0" i="0" u="none" strike="noStrike" dirty="0">
                <a:effectLst/>
                <a:latin typeface="Arial" panose="020B0604020202020204" pitchFamily="34" charset="0"/>
              </a:rPr>
              <a:t>Advocating for our parts</a:t>
            </a:r>
            <a:r>
              <a:rPr lang="en-US" sz="2400" dirty="0"/>
              <a:t>: </a:t>
            </a:r>
            <a:r>
              <a:rPr lang="en-US" sz="2400" b="0" i="0" u="none" strike="noStrike" dirty="0">
                <a:effectLst/>
                <a:latin typeface="Arial" panose="020B0604020202020204" pitchFamily="34" charset="0"/>
              </a:rPr>
              <a:t>It is important to be able to advocate for our parts. This can be especially true of our firefighters. Firefighters are often trying very hard to accomplish their task but are unable to do so in a way that doesn’t impact the rest of the system. It is important to be an advocate for all of your parts. This means advocating for firefighters without having them take over and impact the rest of the system. </a:t>
            </a:r>
            <a:endParaRPr lang="en-US" sz="2400" b="0" dirty="0">
              <a:effectLst/>
            </a:endParaRPr>
          </a:p>
          <a:p>
            <a:pPr>
              <a:buNone/>
            </a:pPr>
            <a:br>
              <a:rPr lang="en-US" dirty="0"/>
            </a:br>
            <a:endParaRPr lang="en-CA" dirty="0"/>
          </a:p>
        </p:txBody>
      </p:sp>
    </p:spTree>
    <p:extLst>
      <p:ext uri="{BB962C8B-B14F-4D97-AF65-F5344CB8AC3E}">
        <p14:creationId xmlns:p14="http://schemas.microsoft.com/office/powerpoint/2010/main" val="1497138586"/>
      </p:ext>
    </p:extLst>
  </p:cSld>
  <p:clrMapOvr>
    <a:masterClrMapping/>
  </p:clrMapOvr>
</p:sld>
</file>

<file path=ppt/slides/slide5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A3B5FA-6B72-8E6E-A565-F60EA1F83A5C}"/>
              </a:ext>
            </a:extLst>
          </p:cNvPr>
          <p:cNvSpPr txBox="1"/>
          <p:nvPr/>
        </p:nvSpPr>
        <p:spPr>
          <a:xfrm>
            <a:off x="81280" y="25360"/>
            <a:ext cx="12110720" cy="6463308"/>
          </a:xfrm>
          <a:prstGeom prst="rect">
            <a:avLst/>
          </a:prstGeom>
          <a:noFill/>
        </p:spPr>
        <p:txBody>
          <a:bodyPr wrap="square">
            <a:spAutoFit/>
          </a:bodyPr>
          <a:lstStyle/>
          <a:p>
            <a:pPr>
              <a:buNone/>
            </a:pPr>
            <a:r>
              <a:rPr lang="en-US" sz="2400" b="0" i="0" u="none" strike="noStrike" dirty="0">
                <a:solidFill>
                  <a:srgbClr val="000000"/>
                </a:solidFill>
                <a:effectLst/>
                <a:latin typeface="Arial" panose="020B0604020202020204" pitchFamily="34" charset="0"/>
              </a:rPr>
              <a:t>HOW TO ADVOCATE FOR YOUR FIREFIGHTER PARTS</a:t>
            </a:r>
            <a:endParaRPr lang="en-US" sz="2400" b="0" dirty="0">
              <a:effectLst/>
            </a:endParaRPr>
          </a:p>
          <a:p>
            <a:pPr marL="285750" indent="-285750">
              <a:buFont typeface="Arial" panose="020B0604020202020204" pitchFamily="34" charset="0"/>
              <a:buChar char="•"/>
            </a:pPr>
            <a:r>
              <a:rPr lang="en-US" sz="2400" b="0" i="0" u="none" strike="noStrike" dirty="0">
                <a:effectLst/>
                <a:latin typeface="Arial" panose="020B0604020202020204" pitchFamily="34" charset="0"/>
              </a:rPr>
              <a:t>Step 1: Identify Firefighter Energy </a:t>
            </a:r>
            <a:endParaRPr lang="en-US" sz="2400" dirty="0"/>
          </a:p>
          <a:p>
            <a:pPr marL="285750" indent="-285750">
              <a:buFont typeface="Arial" panose="020B0604020202020204" pitchFamily="34" charset="0"/>
              <a:buChar char="•"/>
            </a:pPr>
            <a:r>
              <a:rPr lang="en-US" sz="2400" b="0" i="0" u="none" strike="noStrike" dirty="0">
                <a:effectLst/>
                <a:latin typeface="Arial" panose="020B0604020202020204" pitchFamily="34" charset="0"/>
              </a:rPr>
              <a:t>Step 2: Increase access to self energy</a:t>
            </a:r>
            <a:endParaRPr lang="en-US" sz="2400" dirty="0"/>
          </a:p>
          <a:p>
            <a:pPr marL="285750" indent="-285750">
              <a:buFont typeface="Arial" panose="020B0604020202020204" pitchFamily="34" charset="0"/>
              <a:buChar char="•"/>
            </a:pPr>
            <a:r>
              <a:rPr lang="en-US" sz="2400" b="0" i="0" u="none" strike="noStrike" dirty="0">
                <a:effectLst/>
                <a:latin typeface="Arial" panose="020B0604020202020204" pitchFamily="34" charset="0"/>
              </a:rPr>
              <a:t>Step 3: understand the intent or desired outcome of the firefight</a:t>
            </a:r>
            <a:endParaRPr lang="en-US" sz="2400" dirty="0"/>
          </a:p>
          <a:p>
            <a:pPr marL="285750" indent="-285750">
              <a:buFont typeface="Arial" panose="020B0604020202020204" pitchFamily="34" charset="0"/>
              <a:buChar char="•"/>
            </a:pPr>
            <a:r>
              <a:rPr lang="en-US" sz="2400" b="0" i="0" u="none" strike="noStrike" dirty="0">
                <a:effectLst/>
                <a:latin typeface="Arial" panose="020B0604020202020204" pitchFamily="34" charset="0"/>
              </a:rPr>
              <a:t>Step 4: Speak out or soothe internally from Self </a:t>
            </a:r>
            <a:endParaRPr lang="en-US" sz="2400" b="0" dirty="0">
              <a:effectLst/>
            </a:endParaRPr>
          </a:p>
          <a:p>
            <a:pPr>
              <a:buNone/>
            </a:pPr>
            <a:br>
              <a:rPr lang="en-US" b="0" dirty="0">
                <a:effectLst/>
              </a:rPr>
            </a:br>
            <a:r>
              <a:rPr lang="en-US" sz="2400" b="0" i="0" u="none" strike="noStrike" dirty="0">
                <a:solidFill>
                  <a:srgbClr val="000000"/>
                </a:solidFill>
                <a:effectLst/>
                <a:latin typeface="Arial" panose="020B0604020202020204" pitchFamily="34" charset="0"/>
              </a:rPr>
              <a:t>STEP 1: IDENTIFY FIREFIGHTER ENERGY </a:t>
            </a:r>
            <a:endParaRPr lang="en-US" sz="2400" b="0" dirty="0">
              <a:effectLst/>
            </a:endParaRPr>
          </a:p>
          <a:p>
            <a:pPr marL="342900" indent="-342900">
              <a:buFont typeface="Arial" panose="020B0604020202020204" pitchFamily="34" charset="0"/>
              <a:buChar char="•"/>
            </a:pPr>
            <a:r>
              <a:rPr lang="en-US" sz="2400" b="0" i="0" u="none" strike="noStrike" dirty="0">
                <a:effectLst/>
                <a:latin typeface="Arial" panose="020B0604020202020204" pitchFamily="34" charset="0"/>
              </a:rPr>
              <a:t>Physical </a:t>
            </a:r>
            <a:r>
              <a:rPr lang="en-US" sz="2400" dirty="0">
                <a:latin typeface="Arial" panose="020B0604020202020204" pitchFamily="34" charset="0"/>
              </a:rPr>
              <a:t>c</a:t>
            </a:r>
            <a:r>
              <a:rPr lang="en-US" sz="2400" b="0" i="0" u="none" strike="noStrike" dirty="0">
                <a:effectLst/>
                <a:latin typeface="Arial" panose="020B0604020202020204" pitchFamily="34" charset="0"/>
              </a:rPr>
              <a:t>ues:</a:t>
            </a:r>
            <a:endParaRPr lang="en-US" sz="2400" dirty="0"/>
          </a:p>
          <a:p>
            <a:pPr marL="342900" indent="-342900">
              <a:buFont typeface="Arial" panose="020B0604020202020204" pitchFamily="34" charset="0"/>
              <a:buChar char="•"/>
            </a:pPr>
            <a:r>
              <a:rPr lang="en-US" sz="2400" b="0" i="0" u="none" strike="noStrike" dirty="0">
                <a:effectLst/>
                <a:latin typeface="Arial" panose="020B0604020202020204" pitchFamily="34" charset="0"/>
              </a:rPr>
              <a:t>Significant muscle tension</a:t>
            </a:r>
            <a:endParaRPr lang="en-US" sz="2400" dirty="0"/>
          </a:p>
          <a:p>
            <a:pPr marL="342900" indent="-342900">
              <a:buFont typeface="Arial" panose="020B0604020202020204" pitchFamily="34" charset="0"/>
              <a:buChar char="•"/>
            </a:pPr>
            <a:r>
              <a:rPr lang="en-US" sz="2400" b="0" i="0" u="none" strike="noStrike" dirty="0">
                <a:effectLst/>
                <a:latin typeface="Arial" panose="020B0604020202020204" pitchFamily="34" charset="0"/>
              </a:rPr>
              <a:t>Shorter Breaths</a:t>
            </a:r>
            <a:endParaRPr lang="en-US" sz="2400" dirty="0"/>
          </a:p>
          <a:p>
            <a:pPr marL="342900" indent="-342900">
              <a:buFont typeface="Arial" panose="020B0604020202020204" pitchFamily="34" charset="0"/>
              <a:buChar char="•"/>
            </a:pPr>
            <a:r>
              <a:rPr lang="en-US" sz="2400" b="0" i="0" u="none" strike="noStrike" dirty="0">
                <a:effectLst/>
                <a:latin typeface="Arial" panose="020B0604020202020204" pitchFamily="34" charset="0"/>
              </a:rPr>
              <a:t>Quicker Heart Rate</a:t>
            </a:r>
            <a:endParaRPr lang="en-US" sz="2400" dirty="0"/>
          </a:p>
          <a:p>
            <a:pPr marL="342900" indent="-342900">
              <a:buFont typeface="Arial" panose="020B0604020202020204" pitchFamily="34" charset="0"/>
              <a:buChar char="•"/>
            </a:pPr>
            <a:endParaRPr lang="en-US" sz="2400" b="0" i="0" u="none" strike="noStrike" dirty="0">
              <a:effectLst/>
              <a:latin typeface="Arial" panose="020B0604020202020204" pitchFamily="34" charset="0"/>
            </a:endParaRPr>
          </a:p>
          <a:p>
            <a:pPr marL="342900" indent="-342900">
              <a:buFont typeface="Arial" panose="020B0604020202020204" pitchFamily="34" charset="0"/>
              <a:buChar char="•"/>
            </a:pPr>
            <a:r>
              <a:rPr lang="en-US" sz="2400" b="0" i="0" u="none" strike="noStrike" dirty="0">
                <a:effectLst/>
                <a:latin typeface="Arial" panose="020B0604020202020204" pitchFamily="34" charset="0"/>
              </a:rPr>
              <a:t>Emotional </a:t>
            </a:r>
            <a:r>
              <a:rPr lang="en-US" sz="2400" dirty="0">
                <a:latin typeface="Arial" panose="020B0604020202020204" pitchFamily="34" charset="0"/>
              </a:rPr>
              <a:t>c</a:t>
            </a:r>
            <a:r>
              <a:rPr lang="en-US" sz="2400" b="0" i="0" u="none" strike="noStrike" dirty="0">
                <a:effectLst/>
                <a:latin typeface="Arial" panose="020B0604020202020204" pitchFamily="34" charset="0"/>
              </a:rPr>
              <a:t>ues:</a:t>
            </a:r>
            <a:endParaRPr lang="en-US" sz="2400" dirty="0"/>
          </a:p>
          <a:p>
            <a:pPr marL="342900" indent="-342900">
              <a:buFont typeface="Arial" panose="020B0604020202020204" pitchFamily="34" charset="0"/>
              <a:buChar char="•"/>
            </a:pPr>
            <a:r>
              <a:rPr lang="en-US" sz="2400" b="0" i="0" u="none" strike="noStrike" dirty="0">
                <a:effectLst/>
                <a:latin typeface="Arial" panose="020B0604020202020204" pitchFamily="34" charset="0"/>
              </a:rPr>
              <a:t>Sense Of Urgency</a:t>
            </a:r>
            <a:endParaRPr lang="en-US" sz="2400" dirty="0"/>
          </a:p>
          <a:p>
            <a:pPr marL="342900" indent="-342900">
              <a:buFont typeface="Arial" panose="020B0604020202020204" pitchFamily="34" charset="0"/>
              <a:buChar char="•"/>
            </a:pPr>
            <a:r>
              <a:rPr lang="en-US" sz="2400" b="0" i="0" u="none" strike="noStrike" dirty="0">
                <a:effectLst/>
                <a:latin typeface="Arial" panose="020B0604020202020204" pitchFamily="34" charset="0"/>
              </a:rPr>
              <a:t>Sense Of Anger</a:t>
            </a:r>
            <a:endParaRPr lang="en-US" sz="2400" dirty="0"/>
          </a:p>
          <a:p>
            <a:pPr marL="342900" indent="-342900">
              <a:buFont typeface="Arial" panose="020B0604020202020204" pitchFamily="34" charset="0"/>
              <a:buChar char="•"/>
            </a:pPr>
            <a:r>
              <a:rPr lang="en-US" sz="2400" b="0" i="0" u="none" strike="noStrike" dirty="0">
                <a:effectLst/>
                <a:latin typeface="Arial" panose="020B0604020202020204" pitchFamily="34" charset="0"/>
              </a:rPr>
              <a:t>Singular focus</a:t>
            </a:r>
            <a:endParaRPr lang="en-US" sz="2400" b="0" dirty="0">
              <a:effectLst/>
            </a:endParaRPr>
          </a:p>
          <a:p>
            <a:pPr>
              <a:buNone/>
            </a:pPr>
            <a:br>
              <a:rPr lang="en-US" b="0" dirty="0">
                <a:effectLst/>
              </a:rPr>
            </a:br>
            <a:endParaRPr lang="en-CA" dirty="0"/>
          </a:p>
        </p:txBody>
      </p:sp>
    </p:spTree>
    <p:extLst>
      <p:ext uri="{BB962C8B-B14F-4D97-AF65-F5344CB8AC3E}">
        <p14:creationId xmlns:p14="http://schemas.microsoft.com/office/powerpoint/2010/main" val="1609949193"/>
      </p:ext>
    </p:extLst>
  </p:cSld>
  <p:clrMapOvr>
    <a:masterClrMapping/>
  </p:clrMapOvr>
</p:sld>
</file>

<file path=ppt/slides/slide6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DDA67E-ADA1-913E-7B17-A695AA4A9F65}"/>
              </a:ext>
            </a:extLst>
          </p:cNvPr>
          <p:cNvSpPr txBox="1"/>
          <p:nvPr/>
        </p:nvSpPr>
        <p:spPr>
          <a:xfrm>
            <a:off x="147376" y="-80387"/>
            <a:ext cx="11897248" cy="7663636"/>
          </a:xfrm>
          <a:prstGeom prst="rect">
            <a:avLst/>
          </a:prstGeom>
          <a:noFill/>
        </p:spPr>
        <p:txBody>
          <a:bodyPr wrap="square">
            <a:spAutoFit/>
          </a:bodyPr>
          <a:lstStyle/>
          <a:p>
            <a:pPr rtl="0">
              <a:buNone/>
            </a:pPr>
            <a:r>
              <a:rPr lang="en-US" sz="2400" b="0" i="0" u="none" strike="noStrike" dirty="0">
                <a:solidFill>
                  <a:srgbClr val="000000"/>
                </a:solidFill>
                <a:effectLst/>
                <a:latin typeface="Arial" panose="020B0604020202020204" pitchFamily="34" charset="0"/>
              </a:rPr>
              <a:t>STEP 2: INCREASE ACCESS TO SELF ENERGY</a:t>
            </a:r>
            <a:endParaRPr lang="en-US" sz="2400" b="0" dirty="0">
              <a:effectLst/>
            </a:endParaRPr>
          </a:p>
          <a:p>
            <a:pPr marL="285750" indent="-285750">
              <a:buFont typeface="Arial" panose="020B0604020202020204" pitchFamily="34" charset="0"/>
              <a:buChar char="•"/>
            </a:pPr>
            <a:r>
              <a:rPr lang="en-US" sz="2400" b="0" i="0" u="none" strike="noStrike" dirty="0">
                <a:effectLst/>
                <a:latin typeface="Arial" panose="020B0604020202020204" pitchFamily="34" charset="0"/>
              </a:rPr>
              <a:t>Self Energy is like a dimmer switch. It is not just on and off. Increasing Self energy can be increased using a variety of techniques and a little goes a long way.. Utilizing the Pause Skill after identifying firefighter energy can be a good tool to increase access to self energy. It can be the starting point to be able to listen to your firefighter. </a:t>
            </a:r>
            <a:endParaRPr lang="en-US" sz="2400" dirty="0"/>
          </a:p>
          <a:p>
            <a:pPr marL="285750" indent="-285750">
              <a:buFont typeface="Arial" panose="020B0604020202020204" pitchFamily="34" charset="0"/>
              <a:buChar char="•"/>
            </a:pPr>
            <a:r>
              <a:rPr lang="en-US" sz="2400" b="0" i="0" u="none" strike="noStrike" dirty="0">
                <a:effectLst/>
                <a:latin typeface="Arial" panose="020B0604020202020204" pitchFamily="34" charset="0"/>
              </a:rPr>
              <a:t>Many of the DBT skills learned in group can help with increasing self energy. Pairing your favorites together with the intention of listening back in when you are able is a great plan</a:t>
            </a:r>
            <a:endParaRPr lang="en-US" sz="2400" b="0" dirty="0">
              <a:effectLst/>
            </a:endParaRPr>
          </a:p>
          <a:p>
            <a:pPr>
              <a:buNone/>
            </a:pPr>
            <a:r>
              <a:rPr lang="en-US" sz="2400" b="0" i="0" u="none" strike="noStrike" dirty="0">
                <a:solidFill>
                  <a:schemeClr val="bg1"/>
                </a:solidFill>
                <a:effectLst/>
                <a:latin typeface="Arial" panose="020B0604020202020204" pitchFamily="34" charset="0"/>
              </a:rPr>
              <a:t>STEP 3</a:t>
            </a:r>
            <a:r>
              <a:rPr lang="en-US" sz="2400" dirty="0">
                <a:solidFill>
                  <a:schemeClr val="bg1"/>
                </a:solidFill>
              </a:rPr>
              <a:t>: </a:t>
            </a:r>
            <a:r>
              <a:rPr lang="en-US" sz="2400" b="0" i="0" u="none" strike="noStrike" dirty="0">
                <a:solidFill>
                  <a:schemeClr val="bg1"/>
                </a:solidFill>
                <a:effectLst/>
                <a:latin typeface="Arial" panose="020B0604020202020204" pitchFamily="34" charset="0"/>
              </a:rPr>
              <a:t>LISTENING  TO OUR PARTS. </a:t>
            </a:r>
            <a:endParaRPr lang="en-US" sz="2400" b="0" dirty="0">
              <a:solidFill>
                <a:schemeClr val="bg1"/>
              </a:solidFill>
              <a:effectLst/>
            </a:endParaRPr>
          </a:p>
          <a:p>
            <a:pPr marL="285750" indent="-285750" rtl="0">
              <a:buFont typeface="Arial" panose="020B0604020202020204" pitchFamily="34" charset="0"/>
              <a:buChar char="•"/>
            </a:pPr>
            <a:r>
              <a:rPr lang="en-US" sz="2400" b="0" i="0" u="none" strike="noStrike" dirty="0">
                <a:effectLst/>
                <a:latin typeface="Arial" panose="020B0604020202020204" pitchFamily="34" charset="0"/>
              </a:rPr>
              <a:t>When there is a sense of calm internally see if you can get curious about the intention of the firefighters desire. This may trigger other parts, but you can offer those parts to step back or to join you in another round of whatever DBT skill helps the most. </a:t>
            </a:r>
            <a:endParaRPr lang="en-US" sz="2400" dirty="0"/>
          </a:p>
          <a:p>
            <a:pPr marL="285750" indent="-285750" rtl="0">
              <a:buFont typeface="Arial" panose="020B0604020202020204" pitchFamily="34" charset="0"/>
              <a:buChar char="•"/>
            </a:pPr>
            <a:r>
              <a:rPr lang="en-US" sz="2400" b="0" i="0" u="none" strike="noStrike" dirty="0">
                <a:effectLst/>
                <a:latin typeface="Arial" panose="020B0604020202020204" pitchFamily="34" charset="0"/>
              </a:rPr>
              <a:t>Once you have identified the firefighters desire it should become clear what it needs. This could be that the intent needs to be expressed, or that another part needs to be soothed.</a:t>
            </a:r>
          </a:p>
          <a:p>
            <a:pPr marL="285750" indent="-285750" rtl="0">
              <a:buFont typeface="Arial" panose="020B0604020202020204" pitchFamily="34" charset="0"/>
              <a:buChar char="•"/>
            </a:pPr>
            <a:r>
              <a:rPr lang="en-US" sz="2400" b="0" i="0" u="none" strike="noStrike" dirty="0">
                <a:effectLst/>
                <a:latin typeface="Arial" panose="020B0604020202020204" pitchFamily="34" charset="0"/>
              </a:rPr>
              <a:t>If there is a desire for something to be expressed, taking the time to find the words that feel correct to highlight the intention is important. </a:t>
            </a:r>
            <a:endParaRPr lang="en-US" sz="2400" b="0" dirty="0">
              <a:effectLst/>
            </a:endParaRPr>
          </a:p>
          <a:p>
            <a:pPr>
              <a:buNone/>
            </a:pPr>
            <a:br>
              <a:rPr lang="en-US" dirty="0"/>
            </a:br>
            <a:endParaRPr lang="en-CA" dirty="0"/>
          </a:p>
        </p:txBody>
      </p:sp>
    </p:spTree>
    <p:extLst>
      <p:ext uri="{BB962C8B-B14F-4D97-AF65-F5344CB8AC3E}">
        <p14:creationId xmlns:p14="http://schemas.microsoft.com/office/powerpoint/2010/main" val="3083266330"/>
      </p:ext>
    </p:extLst>
  </p:cSld>
  <p:clrMapOvr>
    <a:masterClrMapping/>
  </p:clrMapOvr>
</p:sld>
</file>

<file path=ppt/slides/slide6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ADBF31-DA53-1F0F-F4D5-A850AEC2A99A}"/>
              </a:ext>
            </a:extLst>
          </p:cNvPr>
          <p:cNvSpPr txBox="1"/>
          <p:nvPr/>
        </p:nvSpPr>
        <p:spPr>
          <a:xfrm>
            <a:off x="110532" y="119133"/>
            <a:ext cx="12192000" cy="2123658"/>
          </a:xfrm>
          <a:prstGeom prst="rect">
            <a:avLst/>
          </a:prstGeom>
          <a:noFill/>
        </p:spPr>
        <p:txBody>
          <a:bodyPr wrap="square">
            <a:spAutoFit/>
          </a:bodyPr>
          <a:lstStyle/>
          <a:p>
            <a:pPr rtl="0">
              <a:buNone/>
            </a:pPr>
            <a:r>
              <a:rPr lang="en-US" sz="2400" b="0" i="0" u="none" strike="noStrike" dirty="0">
                <a:solidFill>
                  <a:srgbClr val="000000"/>
                </a:solidFill>
                <a:effectLst/>
                <a:latin typeface="Arial" panose="020B0604020202020204" pitchFamily="34" charset="0"/>
              </a:rPr>
              <a:t>STEP 4: SPEAK OUT OR SOOTHE INTERNALLY FROM SELF</a:t>
            </a:r>
          </a:p>
          <a:p>
            <a:pPr marL="285750" indent="-285750" rtl="0">
              <a:buFont typeface="Arial" panose="020B0604020202020204" pitchFamily="34" charset="0"/>
              <a:buChar char="•"/>
            </a:pPr>
            <a:r>
              <a:rPr lang="en-US" sz="2400" b="0" i="0" u="none" strike="noStrike" dirty="0">
                <a:effectLst/>
                <a:latin typeface="Arial" panose="020B0604020202020204" pitchFamily="34" charset="0"/>
              </a:rPr>
              <a:t>Inviting Self or a rational manager part to speak on behalf of the firefighter to the group</a:t>
            </a:r>
            <a:endParaRPr lang="en-US" sz="2400" dirty="0"/>
          </a:p>
          <a:p>
            <a:pPr marL="285750" indent="-285750" rtl="0">
              <a:buFont typeface="Arial" panose="020B0604020202020204" pitchFamily="34" charset="0"/>
              <a:buChar char="•"/>
            </a:pPr>
            <a:r>
              <a:rPr lang="en-US" sz="2400" b="0" i="0" u="none" strike="noStrike" dirty="0">
                <a:effectLst/>
                <a:latin typeface="Arial" panose="020B0604020202020204" pitchFamily="34" charset="0"/>
              </a:rPr>
              <a:t>Or spending the time with the identified part that needs soothing internally and offering space or a DBT skill. </a:t>
            </a:r>
            <a:endParaRPr lang="en-US" sz="2400" b="0" dirty="0">
              <a:effectLst/>
            </a:endParaRPr>
          </a:p>
          <a:p>
            <a:pPr>
              <a:buNone/>
            </a:pPr>
            <a:br>
              <a:rPr lang="en-US" b="0" dirty="0">
                <a:effectLst/>
              </a:rPr>
            </a:br>
            <a:endParaRPr lang="en-CA" dirty="0"/>
          </a:p>
        </p:txBody>
      </p:sp>
    </p:spTree>
    <p:extLst>
      <p:ext uri="{BB962C8B-B14F-4D97-AF65-F5344CB8AC3E}">
        <p14:creationId xmlns:p14="http://schemas.microsoft.com/office/powerpoint/2010/main" val="1849466526"/>
      </p:ext>
    </p:extLst>
  </p:cSld>
  <p:clrMapOvr>
    <a:masterClrMapping/>
  </p:clrMapOvr>
</p:sld>
</file>

<file path=ppt/slides/slide6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1C2D7-21C8-8610-C449-CC4528EBE01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9BA7A76-FCA5-4510-D2AD-85FCA4F49B1F}"/>
              </a:ext>
            </a:extLst>
          </p:cNvPr>
          <p:cNvSpPr txBox="1"/>
          <p:nvPr/>
        </p:nvSpPr>
        <p:spPr>
          <a:xfrm>
            <a:off x="-193040" y="391160"/>
            <a:ext cx="12070080" cy="1446550"/>
          </a:xfrm>
          <a:prstGeom prst="rect">
            <a:avLst/>
          </a:prstGeom>
          <a:noFill/>
        </p:spPr>
        <p:txBody>
          <a:bodyPr wrap="square">
            <a:spAutoFit/>
          </a:bodyPr>
          <a:lstStyle/>
          <a:p>
            <a:pPr algn="ctr"/>
            <a:r>
              <a:rPr lang="en-US" sz="4400" b="0" i="0" dirty="0">
                <a:effectLst/>
                <a:latin typeface="Arial" panose="020B0604020202020204" pitchFamily="34" charset="0"/>
              </a:rPr>
              <a:t>Thank you for being here and for your willingness to learn alongside us.</a:t>
            </a:r>
          </a:p>
        </p:txBody>
      </p:sp>
    </p:spTree>
    <p:extLst>
      <p:ext uri="{BB962C8B-B14F-4D97-AF65-F5344CB8AC3E}">
        <p14:creationId xmlns:p14="http://schemas.microsoft.com/office/powerpoint/2010/main" val="1239912795"/>
      </p:ext>
    </p:extLst>
  </p:cSld>
  <p:clrMapOvr>
    <a:masterClrMapping/>
  </p:clrMapOvr>
</p:sld>
</file>

<file path=ppt/slides/slide6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50F44-9A73-B00D-FB61-2D1F59E2035B}"/>
            </a:ext>
          </a:extLst>
        </p:cNvPr>
        <p:cNvGrpSpPr/>
        <p:nvPr/>
      </p:nvGrpSpPr>
      <p:grpSpPr>
        <a:xfrm>
          <a:off x="0" y="0"/>
          <a:ext cx="0" cy="0"/>
          <a:chOff x="0" y="0"/>
          <a:chExt cx="0" cy="0"/>
        </a:xfrm>
      </p:grpSpPr>
      <p:pic>
        <p:nvPicPr>
          <p:cNvPr id="3" name="Picture 2" descr="A logo on a blue background&#10;&#10;AI-generated content may be incorrect.">
            <a:extLst>
              <a:ext uri="{FF2B5EF4-FFF2-40B4-BE49-F238E27FC236}">
                <a16:creationId xmlns:a16="http://schemas.microsoft.com/office/drawing/2014/main" id="{C67B1FFB-1F0A-656B-D7E2-1F8A4BB667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9600" y="1492593"/>
            <a:ext cx="3668412" cy="4507515"/>
          </a:xfrm>
          <a:prstGeom prst="rect">
            <a:avLst/>
          </a:prstGeom>
        </p:spPr>
      </p:pic>
      <p:pic>
        <p:nvPicPr>
          <p:cNvPr id="5" name="Picture 4">
            <a:extLst>
              <a:ext uri="{FF2B5EF4-FFF2-40B4-BE49-F238E27FC236}">
                <a16:creationId xmlns:a16="http://schemas.microsoft.com/office/drawing/2014/main" id="{E507CFD7-BDE9-743D-C2D6-F040655DC0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3990" y="1492593"/>
            <a:ext cx="3840754" cy="4507515"/>
          </a:xfrm>
          <a:prstGeom prst="rect">
            <a:avLst/>
          </a:prstGeom>
        </p:spPr>
      </p:pic>
      <p:sp>
        <p:nvSpPr>
          <p:cNvPr id="4" name="TextBox 3">
            <a:extLst>
              <a:ext uri="{FF2B5EF4-FFF2-40B4-BE49-F238E27FC236}">
                <a16:creationId xmlns:a16="http://schemas.microsoft.com/office/drawing/2014/main" id="{B2E12320-D0F1-7F28-D4A5-016507511340}"/>
              </a:ext>
            </a:extLst>
          </p:cNvPr>
          <p:cNvSpPr txBox="1"/>
          <p:nvPr/>
        </p:nvSpPr>
        <p:spPr>
          <a:xfrm>
            <a:off x="477012" y="-47732"/>
            <a:ext cx="11314415" cy="1138773"/>
          </a:xfrm>
          <a:prstGeom prst="rect">
            <a:avLst/>
          </a:prstGeom>
          <a:noFill/>
        </p:spPr>
        <p:txBody>
          <a:bodyPr wrap="square">
            <a:spAutoFit/>
          </a:bodyPr>
          <a:lstStyle/>
          <a:p>
            <a:pPr algn="ctr"/>
            <a:r>
              <a:rPr lang="en-US" sz="4000" dirty="0">
                <a:solidFill>
                  <a:schemeClr val="bg1"/>
                </a:solidFill>
                <a:latin typeface="Arial" panose="020B0604020202020204" pitchFamily="34" charset="0"/>
              </a:rPr>
              <a:t>WEEK 27 </a:t>
            </a:r>
          </a:p>
          <a:p>
            <a:pPr algn="ctr"/>
            <a:r>
              <a:rPr lang="en-US" sz="2800" dirty="0">
                <a:latin typeface="Arial" panose="020B0604020202020204" pitchFamily="34" charset="0"/>
              </a:rPr>
              <a:t>IFS WORKBOOK GUIDED AI ASSISTED SELF THERAPY</a:t>
            </a:r>
            <a:r>
              <a:rPr lang="en-US" sz="2800" b="0" i="0" dirty="0">
                <a:effectLst/>
                <a:latin typeface="Arial" panose="020B0604020202020204" pitchFamily="34" charset="0"/>
              </a:rPr>
              <a:t> </a:t>
            </a:r>
            <a:endParaRPr lang="en-CA" sz="2800" dirty="0"/>
          </a:p>
        </p:txBody>
      </p:sp>
      <p:sp>
        <p:nvSpPr>
          <p:cNvPr id="6" name="TextBox 5">
            <a:extLst>
              <a:ext uri="{FF2B5EF4-FFF2-40B4-BE49-F238E27FC236}">
                <a16:creationId xmlns:a16="http://schemas.microsoft.com/office/drawing/2014/main" id="{FE93624D-92DF-C20B-4AFF-6988F0DC16C6}"/>
              </a:ext>
            </a:extLst>
          </p:cNvPr>
          <p:cNvSpPr txBox="1"/>
          <p:nvPr/>
        </p:nvSpPr>
        <p:spPr>
          <a:xfrm>
            <a:off x="2960327" y="6078494"/>
            <a:ext cx="8930811" cy="646331"/>
          </a:xfrm>
          <a:prstGeom prst="rect">
            <a:avLst/>
          </a:prstGeom>
          <a:noFill/>
        </p:spPr>
        <p:txBody>
          <a:bodyPr wrap="square">
            <a:spAutoFit/>
          </a:bodyPr>
          <a:lstStyle/>
          <a:p>
            <a:r>
              <a:rPr lang="en-US" sz="3600" dirty="0">
                <a:solidFill>
                  <a:srgbClr val="FFC000"/>
                </a:solidFill>
                <a:latin typeface="Arial" panose="020B0604020202020204" pitchFamily="34" charset="0"/>
              </a:rPr>
              <a:t>PLEASE START RECORDING</a:t>
            </a:r>
            <a:endParaRPr lang="en-CA" sz="3600" dirty="0">
              <a:solidFill>
                <a:srgbClr val="FFC000"/>
              </a:solidFill>
            </a:endParaRPr>
          </a:p>
        </p:txBody>
      </p:sp>
    </p:spTree>
    <p:extLst>
      <p:ext uri="{BB962C8B-B14F-4D97-AF65-F5344CB8AC3E}">
        <p14:creationId xmlns:p14="http://schemas.microsoft.com/office/powerpoint/2010/main" val="2376128834"/>
      </p:ext>
    </p:extLst>
  </p:cSld>
  <p:clrMapOvr>
    <a:masterClrMapping/>
  </p:clrMapOvr>
</p:sld>
</file>

<file path=ppt/slides/slide6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5D69B-B0CE-B564-2BCA-6A3909C132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D19A25-BFE3-2496-DA71-23C9476972B9}"/>
              </a:ext>
            </a:extLst>
          </p:cNvPr>
          <p:cNvSpPr>
            <a:spLocks noGrp="1"/>
          </p:cNvSpPr>
          <p:nvPr>
            <p:ph type="title"/>
          </p:nvPr>
        </p:nvSpPr>
        <p:spPr>
          <a:xfrm>
            <a:off x="7865806" y="643463"/>
            <a:ext cx="3706762" cy="1608124"/>
          </a:xfrm>
        </p:spPr>
        <p:txBody>
          <a:bodyPr>
            <a:normAutofit fontScale="90000"/>
          </a:bodyPr>
          <a:lstStyle/>
          <a:p>
            <a:pPr algn="ctr"/>
            <a:r>
              <a:rPr lang="en-CA" dirty="0">
                <a:solidFill>
                  <a:schemeClr val="bg2"/>
                </a:solidFill>
              </a:rPr>
              <a:t>Warning about meditation</a:t>
            </a:r>
          </a:p>
        </p:txBody>
      </p:sp>
      <p:sp>
        <p:nvSpPr>
          <p:cNvPr id="3" name="Content Placeholder 2">
            <a:extLst>
              <a:ext uri="{FF2B5EF4-FFF2-40B4-BE49-F238E27FC236}">
                <a16:creationId xmlns:a16="http://schemas.microsoft.com/office/drawing/2014/main" id="{1BD6FE98-C1D8-A35A-7FD4-9D101D319091}"/>
              </a:ext>
            </a:extLst>
          </p:cNvPr>
          <p:cNvSpPr>
            <a:spLocks noGrp="1"/>
          </p:cNvSpPr>
          <p:nvPr>
            <p:ph idx="1"/>
          </p:nvPr>
        </p:nvSpPr>
        <p:spPr>
          <a:xfrm>
            <a:off x="1822681" y="838573"/>
            <a:ext cx="8546638" cy="5647170"/>
          </a:xfrm>
        </p:spPr>
        <p:txBody>
          <a:bodyPr>
            <a:normAutofit/>
          </a:bodyPr>
          <a:lstStyle/>
          <a:p>
            <a:pPr marL="0" indent="0">
              <a:buNone/>
            </a:pPr>
            <a:r>
              <a:rPr lang="en-CA" sz="2400" b="1" dirty="0">
                <a:solidFill>
                  <a:schemeClr val="bg1"/>
                </a:solidFill>
              </a:rPr>
              <a:t>                   </a:t>
            </a:r>
            <a:r>
              <a:rPr lang="en-CA" sz="2400" b="1" dirty="0">
                <a:solidFill>
                  <a:srgbClr val="FF0000"/>
                </a:solidFill>
              </a:rPr>
              <a:t> Feel free to skip it. Followed by one minute silence</a:t>
            </a:r>
          </a:p>
          <a:p>
            <a:pPr marL="0" indent="0">
              <a:buNone/>
            </a:pPr>
            <a:r>
              <a:rPr lang="en-CA" dirty="0"/>
              <a:t> </a:t>
            </a:r>
          </a:p>
        </p:txBody>
      </p:sp>
      <p:sp>
        <p:nvSpPr>
          <p:cNvPr id="8" name="TextBox 7">
            <a:extLst>
              <a:ext uri="{FF2B5EF4-FFF2-40B4-BE49-F238E27FC236}">
                <a16:creationId xmlns:a16="http://schemas.microsoft.com/office/drawing/2014/main" id="{DDF6D6D7-39B2-519F-4A2F-9FCFA273A61F}"/>
              </a:ext>
            </a:extLst>
          </p:cNvPr>
          <p:cNvSpPr txBox="1"/>
          <p:nvPr/>
        </p:nvSpPr>
        <p:spPr>
          <a:xfrm>
            <a:off x="5286229" y="2008751"/>
            <a:ext cx="7354855" cy="769441"/>
          </a:xfrm>
          <a:prstGeom prst="rect">
            <a:avLst/>
          </a:prstGeom>
          <a:noFill/>
          <a:effectLst>
            <a:glow rad="63500">
              <a:schemeClr val="accent4">
                <a:satMod val="175000"/>
                <a:alpha val="40000"/>
              </a:schemeClr>
            </a:glow>
          </a:effectLst>
          <a:scene3d>
            <a:camera prst="orthographicFront"/>
            <a:lightRig rig="threePt" dir="t"/>
          </a:scene3d>
          <a:sp3d>
            <a:bevelT/>
          </a:sp3d>
        </p:spPr>
        <p:txBody>
          <a:bodyPr wrap="square">
            <a:spAutoFit/>
          </a:bodyPr>
          <a:lstStyle/>
          <a:p>
            <a:r>
              <a:rPr lang="en-CA" sz="4400" b="1" dirty="0">
                <a:solidFill>
                  <a:srgbClr val="FF0000"/>
                </a:solidFill>
              </a:rPr>
              <a:t>Warning about meditation</a:t>
            </a:r>
          </a:p>
        </p:txBody>
      </p:sp>
      <p:pic>
        <p:nvPicPr>
          <p:cNvPr id="9" name="Picture 8" descr="Rippled surface of water close-up">
            <a:extLst>
              <a:ext uri="{FF2B5EF4-FFF2-40B4-BE49-F238E27FC236}">
                <a16:creationId xmlns:a16="http://schemas.microsoft.com/office/drawing/2014/main" id="{496D2A07-7E6C-04F2-E56C-7447C5AC71F2}"/>
              </a:ext>
            </a:extLst>
          </p:cNvPr>
          <p:cNvPicPr>
            <a:picLocks noChangeAspect="1"/>
          </p:cNvPicPr>
          <p:nvPr/>
        </p:nvPicPr>
        <p:blipFill>
          <a:blip r:embed="rId2"/>
          <a:stretch>
            <a:fillRect/>
          </a:stretch>
        </p:blipFill>
        <p:spPr>
          <a:xfrm>
            <a:off x="0" y="0"/>
            <a:ext cx="12191999" cy="6858000"/>
          </a:xfrm>
          <a:prstGeom prst="rect">
            <a:avLst/>
          </a:prstGeom>
        </p:spPr>
      </p:pic>
      <p:sp>
        <p:nvSpPr>
          <p:cNvPr id="11" name="TextBox 10">
            <a:extLst>
              <a:ext uri="{FF2B5EF4-FFF2-40B4-BE49-F238E27FC236}">
                <a16:creationId xmlns:a16="http://schemas.microsoft.com/office/drawing/2014/main" id="{1B92947E-1AF4-E390-36C6-BF6B5E94AF68}"/>
              </a:ext>
            </a:extLst>
          </p:cNvPr>
          <p:cNvSpPr txBox="1"/>
          <p:nvPr/>
        </p:nvSpPr>
        <p:spPr>
          <a:xfrm>
            <a:off x="834653" y="1345529"/>
            <a:ext cx="10336621" cy="830997"/>
          </a:xfrm>
          <a:prstGeom prst="rect">
            <a:avLst/>
          </a:prstGeom>
          <a:noFill/>
        </p:spPr>
        <p:txBody>
          <a:bodyPr wrap="square">
            <a:spAutoFit/>
          </a:bodyPr>
          <a:lstStyle/>
          <a:p>
            <a:r>
              <a:rPr lang="en-CA" sz="4800" b="1" dirty="0">
                <a:solidFill>
                  <a:schemeClr val="bg1"/>
                </a:solidFill>
              </a:rPr>
              <a:t>WARNING ABOUT MEDITATION</a:t>
            </a:r>
          </a:p>
        </p:txBody>
      </p:sp>
      <p:sp>
        <p:nvSpPr>
          <p:cNvPr id="13" name="TextBox 12">
            <a:extLst>
              <a:ext uri="{FF2B5EF4-FFF2-40B4-BE49-F238E27FC236}">
                <a16:creationId xmlns:a16="http://schemas.microsoft.com/office/drawing/2014/main" id="{8B527E42-01AA-58C4-36EE-C52D5E2DDF23}"/>
              </a:ext>
            </a:extLst>
          </p:cNvPr>
          <p:cNvSpPr txBox="1"/>
          <p:nvPr/>
        </p:nvSpPr>
        <p:spPr>
          <a:xfrm>
            <a:off x="1469432" y="2077249"/>
            <a:ext cx="7354855" cy="400110"/>
          </a:xfrm>
          <a:prstGeom prst="rect">
            <a:avLst/>
          </a:prstGeom>
          <a:noFill/>
        </p:spPr>
        <p:txBody>
          <a:bodyPr wrap="square">
            <a:spAutoFit/>
          </a:bodyPr>
          <a:lstStyle/>
          <a:p>
            <a:pPr marL="0" indent="0">
              <a:buNone/>
            </a:pPr>
            <a:r>
              <a:rPr lang="en-CA" sz="2000" b="1" dirty="0">
                <a:solidFill>
                  <a:schemeClr val="bg1"/>
                </a:solidFill>
              </a:rPr>
              <a:t>           Feel free to skip it. Followed by a moment of silence</a:t>
            </a:r>
          </a:p>
        </p:txBody>
      </p:sp>
    </p:spTree>
    <p:extLst>
      <p:ext uri="{BB962C8B-B14F-4D97-AF65-F5344CB8AC3E}">
        <p14:creationId xmlns:p14="http://schemas.microsoft.com/office/powerpoint/2010/main" val="3139389336"/>
      </p:ext>
    </p:extLst>
  </p:cSld>
  <p:clrMapOvr>
    <a:masterClrMapping/>
  </p:clrMapOvr>
</p:sld>
</file>

<file path=ppt/slides/slide6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EA21C-57ED-BC00-6E73-E36C1C467952}"/>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A9DCFDA-21C5-E8FF-0C5D-4B173B6FD4DE}"/>
              </a:ext>
            </a:extLst>
          </p:cNvPr>
          <p:cNvSpPr>
            <a:spLocks noGrp="1"/>
          </p:cNvSpPr>
          <p:nvPr>
            <p:ph type="sldNum" sz="quarter" idx="12"/>
          </p:nvPr>
        </p:nvSpPr>
        <p:spPr/>
        <p:txBody>
          <a:bodyPr/>
          <a:lstStyle/>
          <a:p>
            <a:fld id="{F48A3050-3C4F-4E17-905D-E7C5B5406460}" type="slidenum">
              <a:rPr lang="en-CA" smtClean="0"/>
              <a:t>605</a:t>
            </a:fld>
            <a:endParaRPr lang="en-CA" dirty="0"/>
          </a:p>
        </p:txBody>
      </p:sp>
      <p:sp>
        <p:nvSpPr>
          <p:cNvPr id="6" name="Text Placeholder 5">
            <a:extLst>
              <a:ext uri="{FF2B5EF4-FFF2-40B4-BE49-F238E27FC236}">
                <a16:creationId xmlns:a16="http://schemas.microsoft.com/office/drawing/2014/main" id="{F8415E3C-24AE-0B38-7DCE-4B348B7EEAE5}"/>
              </a:ext>
            </a:extLst>
          </p:cNvPr>
          <p:cNvSpPr>
            <a:spLocks noGrp="1"/>
          </p:cNvSpPr>
          <p:nvPr>
            <p:ph type="body" idx="4294967295"/>
          </p:nvPr>
        </p:nvSpPr>
        <p:spPr>
          <a:xfrm>
            <a:off x="0" y="603250"/>
            <a:ext cx="1973263" cy="565150"/>
          </a:xfrm>
        </p:spPr>
        <p:txBody>
          <a:bodyPr>
            <a:normAutofit/>
          </a:bodyPr>
          <a:lstStyle/>
          <a:p>
            <a:pPr marL="0" indent="0">
              <a:buNone/>
            </a:pPr>
            <a:r>
              <a:rPr lang="en-CA" sz="1800" b="0" dirty="0"/>
              <a:t>    </a:t>
            </a:r>
            <a:r>
              <a:rPr lang="en-CA" sz="1600" b="0" dirty="0"/>
              <a:t>CRISIS RISK</a:t>
            </a:r>
          </a:p>
        </p:txBody>
      </p:sp>
      <p:pic>
        <p:nvPicPr>
          <p:cNvPr id="5" name="Content Placeholder 4">
            <a:extLst>
              <a:ext uri="{FF2B5EF4-FFF2-40B4-BE49-F238E27FC236}">
                <a16:creationId xmlns:a16="http://schemas.microsoft.com/office/drawing/2014/main" id="{5C9E6E41-19E7-551C-016E-FAAC47B507FC}"/>
              </a:ext>
            </a:extLst>
          </p:cNvPr>
          <p:cNvPicPr>
            <a:picLocks noGrp="1" noChangeAspect="1"/>
          </p:cNvPicPr>
          <p:nvPr>
            <p:ph sz="half" idx="4294967295"/>
          </p:nvPr>
        </p:nvPicPr>
        <p:blipFill>
          <a:blip r:embed="rId2"/>
          <a:stretch>
            <a:fillRect/>
          </a:stretch>
        </p:blipFill>
        <p:spPr>
          <a:xfrm>
            <a:off x="0" y="995363"/>
            <a:ext cx="3251200" cy="1763712"/>
          </a:xfrm>
          <a:prstGeom prst="rect">
            <a:avLst/>
          </a:prstGeom>
        </p:spPr>
      </p:pic>
      <p:sp>
        <p:nvSpPr>
          <p:cNvPr id="10" name="Text Placeholder 9">
            <a:extLst>
              <a:ext uri="{FF2B5EF4-FFF2-40B4-BE49-F238E27FC236}">
                <a16:creationId xmlns:a16="http://schemas.microsoft.com/office/drawing/2014/main" id="{DAF9CF66-36B6-7CE7-3E40-72D99E56CE1C}"/>
              </a:ext>
            </a:extLst>
          </p:cNvPr>
          <p:cNvSpPr>
            <a:spLocks noGrp="1"/>
          </p:cNvSpPr>
          <p:nvPr>
            <p:ph type="body" sz="quarter" idx="4294967295"/>
          </p:nvPr>
        </p:nvSpPr>
        <p:spPr>
          <a:xfrm>
            <a:off x="0" y="2870200"/>
            <a:ext cx="2905125" cy="338138"/>
          </a:xfrm>
        </p:spPr>
        <p:txBody>
          <a:bodyPr>
            <a:normAutofit/>
          </a:bodyPr>
          <a:lstStyle/>
          <a:p>
            <a:pPr marL="0" indent="0">
              <a:buNone/>
            </a:pPr>
            <a:r>
              <a:rPr lang="en-CA" sz="1600" b="0" dirty="0"/>
              <a:t>ENERGY RESERVES</a:t>
            </a:r>
          </a:p>
        </p:txBody>
      </p:sp>
      <p:sp>
        <p:nvSpPr>
          <p:cNvPr id="2" name="Title 1">
            <a:extLst>
              <a:ext uri="{FF2B5EF4-FFF2-40B4-BE49-F238E27FC236}">
                <a16:creationId xmlns:a16="http://schemas.microsoft.com/office/drawing/2014/main" id="{F4742611-7559-D1A6-AE1E-72544C831595}"/>
              </a:ext>
            </a:extLst>
          </p:cNvPr>
          <p:cNvSpPr>
            <a:spLocks noGrp="1"/>
          </p:cNvSpPr>
          <p:nvPr>
            <p:ph type="title" idx="4294967295"/>
          </p:nvPr>
        </p:nvSpPr>
        <p:spPr>
          <a:xfrm>
            <a:off x="0" y="-115888"/>
            <a:ext cx="7523163" cy="1000126"/>
          </a:xfrm>
        </p:spPr>
        <p:txBody>
          <a:bodyPr>
            <a:normAutofit/>
          </a:bodyPr>
          <a:lstStyle/>
          <a:p>
            <a:pPr algn="ctr"/>
            <a:r>
              <a:rPr lang="en-CA" sz="2000" dirty="0">
                <a:solidFill>
                  <a:schemeClr val="bg1"/>
                </a:solidFill>
              </a:rPr>
              <a:t>Check in regularly with your Personal dashboard                </a:t>
            </a:r>
            <a:endParaRPr lang="en-CA" sz="2000" dirty="0">
              <a:solidFill>
                <a:schemeClr val="bg1"/>
              </a:solidFill>
              <a:latin typeface="+mn-lt"/>
            </a:endParaRPr>
          </a:p>
        </p:txBody>
      </p:sp>
      <p:pic>
        <p:nvPicPr>
          <p:cNvPr id="18" name="Content Placeholder 17">
            <a:extLst>
              <a:ext uri="{FF2B5EF4-FFF2-40B4-BE49-F238E27FC236}">
                <a16:creationId xmlns:a16="http://schemas.microsoft.com/office/drawing/2014/main" id="{4F297063-BA60-AADF-3699-3515FDA1C07E}"/>
              </a:ext>
            </a:extLst>
          </p:cNvPr>
          <p:cNvPicPr>
            <a:picLocks noGrp="1"/>
          </p:cNvPicPr>
          <p:nvPr>
            <p:ph sz="quarter" idx="4294967295"/>
          </p:nvPr>
        </p:nvPicPr>
        <p:blipFill>
          <a:blip r:embed="rId3" r:link="rId4">
            <a:extLst>
              <a:ext uri="{28A0092B-C50C-407E-A947-70E740481C1C}">
                <a14:useLocalDpi xmlns:a14="http://schemas.microsoft.com/office/drawing/2010/main" val="0"/>
              </a:ext>
            </a:extLst>
          </a:blip>
          <a:srcRect/>
          <a:stretch>
            <a:fillRect/>
          </a:stretch>
        </p:blipFill>
        <p:spPr bwMode="auto">
          <a:xfrm>
            <a:off x="0" y="3208338"/>
            <a:ext cx="3243263" cy="1693862"/>
          </a:xfrm>
          <a:prstGeom prst="rect">
            <a:avLst/>
          </a:prstGeom>
          <a:noFill/>
          <a:ln>
            <a:noFill/>
          </a:ln>
        </p:spPr>
      </p:pic>
      <p:pic>
        <p:nvPicPr>
          <p:cNvPr id="11" name="Picture 10" descr="A picture containing text, device, gauge, meter&#10;&#10;Description automatically generated">
            <a:extLst>
              <a:ext uri="{FF2B5EF4-FFF2-40B4-BE49-F238E27FC236}">
                <a16:creationId xmlns:a16="http://schemas.microsoft.com/office/drawing/2014/main" id="{BFD1BFB0-94D9-D9C8-62D6-79D2192736AC}"/>
              </a:ext>
            </a:extLst>
          </p:cNvPr>
          <p:cNvPicPr>
            <a:picLocks noChangeAspect="1"/>
          </p:cNvPicPr>
          <p:nvPr/>
        </p:nvPicPr>
        <p:blipFill>
          <a:blip r:embed="rId5"/>
          <a:stretch>
            <a:fillRect/>
          </a:stretch>
        </p:blipFill>
        <p:spPr>
          <a:xfrm>
            <a:off x="4186541" y="995827"/>
            <a:ext cx="3194694" cy="1763849"/>
          </a:xfrm>
          <a:prstGeom prst="rect">
            <a:avLst/>
          </a:prstGeom>
        </p:spPr>
      </p:pic>
      <p:sp>
        <p:nvSpPr>
          <p:cNvPr id="9" name="TextBox 8">
            <a:extLst>
              <a:ext uri="{FF2B5EF4-FFF2-40B4-BE49-F238E27FC236}">
                <a16:creationId xmlns:a16="http://schemas.microsoft.com/office/drawing/2014/main" id="{B906A61C-B7E1-2018-ECFF-B236B396CFCC}"/>
              </a:ext>
            </a:extLst>
          </p:cNvPr>
          <p:cNvSpPr txBox="1"/>
          <p:nvPr/>
        </p:nvSpPr>
        <p:spPr>
          <a:xfrm>
            <a:off x="4548232" y="601875"/>
            <a:ext cx="3095536" cy="338554"/>
          </a:xfrm>
          <a:prstGeom prst="rect">
            <a:avLst/>
          </a:prstGeom>
          <a:noFill/>
        </p:spPr>
        <p:txBody>
          <a:bodyPr wrap="square">
            <a:spAutoFit/>
          </a:bodyPr>
          <a:lstStyle/>
          <a:p>
            <a:r>
              <a:rPr lang="en-CA" sz="1600" dirty="0"/>
              <a:t>WINDOW OF TOLERANCE</a:t>
            </a:r>
          </a:p>
        </p:txBody>
      </p:sp>
      <p:sp>
        <p:nvSpPr>
          <p:cNvPr id="13" name="TextBox 12">
            <a:extLst>
              <a:ext uri="{FF2B5EF4-FFF2-40B4-BE49-F238E27FC236}">
                <a16:creationId xmlns:a16="http://schemas.microsoft.com/office/drawing/2014/main" id="{318D9F38-8151-1D6E-1974-F40597FB5E6C}"/>
              </a:ext>
            </a:extLst>
          </p:cNvPr>
          <p:cNvSpPr txBox="1"/>
          <p:nvPr/>
        </p:nvSpPr>
        <p:spPr>
          <a:xfrm>
            <a:off x="8808133" y="603361"/>
            <a:ext cx="2905125" cy="369332"/>
          </a:xfrm>
          <a:prstGeom prst="rect">
            <a:avLst/>
          </a:prstGeom>
          <a:noFill/>
        </p:spPr>
        <p:txBody>
          <a:bodyPr wrap="square">
            <a:spAutoFit/>
          </a:bodyPr>
          <a:lstStyle/>
          <a:p>
            <a:pPr algn="ctr"/>
            <a:endParaRPr lang="en-CA" dirty="0"/>
          </a:p>
        </p:txBody>
      </p:sp>
      <p:sp>
        <p:nvSpPr>
          <p:cNvPr id="14" name="TextBox 13">
            <a:extLst>
              <a:ext uri="{FF2B5EF4-FFF2-40B4-BE49-F238E27FC236}">
                <a16:creationId xmlns:a16="http://schemas.microsoft.com/office/drawing/2014/main" id="{440B55FB-28AE-CDAB-8B45-17CB057FA804}"/>
              </a:ext>
            </a:extLst>
          </p:cNvPr>
          <p:cNvSpPr txBox="1"/>
          <p:nvPr/>
        </p:nvSpPr>
        <p:spPr>
          <a:xfrm>
            <a:off x="7659339" y="388329"/>
            <a:ext cx="4500538" cy="7140416"/>
          </a:xfrm>
          <a:prstGeom prst="rect">
            <a:avLst/>
          </a:prstGeom>
          <a:noFill/>
        </p:spPr>
        <p:txBody>
          <a:bodyPr wrap="square">
            <a:spAutoFit/>
          </a:bodyPr>
          <a:lstStyle/>
          <a:p>
            <a:r>
              <a:rPr lang="en-CA" sz="2000" dirty="0"/>
              <a:t>Spend a few moments checking in with yourself by asking:</a:t>
            </a:r>
          </a:p>
          <a:p>
            <a:endParaRPr lang="en-CA" sz="2000" dirty="0"/>
          </a:p>
          <a:p>
            <a:r>
              <a:rPr lang="en-CA" sz="2000" dirty="0">
                <a:solidFill>
                  <a:schemeClr val="bg1"/>
                </a:solidFill>
              </a:rPr>
              <a:t>1)</a:t>
            </a:r>
            <a:r>
              <a:rPr lang="en-CA" sz="2000" dirty="0"/>
              <a:t>What is the current risk that I’ll experience a state of crisis ?</a:t>
            </a:r>
          </a:p>
          <a:p>
            <a:pPr marL="342900" indent="-342900">
              <a:buAutoNum type="alphaLcParenR"/>
            </a:pPr>
            <a:r>
              <a:rPr lang="en-CA" sz="2000" dirty="0"/>
              <a:t>Low b) Moderate c) high d) very high e) extreme</a:t>
            </a:r>
          </a:p>
          <a:p>
            <a:pPr marL="342900" indent="-342900">
              <a:buAutoNum type="alphaLcParenR"/>
            </a:pPr>
            <a:endParaRPr lang="en-CA" sz="2000" dirty="0"/>
          </a:p>
          <a:p>
            <a:r>
              <a:rPr lang="en-CA" sz="2000" dirty="0">
                <a:solidFill>
                  <a:schemeClr val="bg1"/>
                </a:solidFill>
              </a:rPr>
              <a:t>2) </a:t>
            </a:r>
            <a:r>
              <a:rPr lang="en-CA" sz="2000" dirty="0"/>
              <a:t>Am I in the window of tolerance?</a:t>
            </a:r>
          </a:p>
          <a:p>
            <a:r>
              <a:rPr lang="en-CA" sz="2000" dirty="0"/>
              <a:t>a) Yes  b) I’m a little outside c) very outside</a:t>
            </a:r>
          </a:p>
          <a:p>
            <a:endParaRPr lang="en-CA" sz="2000" dirty="0"/>
          </a:p>
          <a:p>
            <a:r>
              <a:rPr lang="en-CA" sz="2000" dirty="0">
                <a:solidFill>
                  <a:schemeClr val="bg1"/>
                </a:solidFill>
              </a:rPr>
              <a:t>3) </a:t>
            </a:r>
            <a:r>
              <a:rPr lang="en-CA" sz="2000" dirty="0"/>
              <a:t>Where is my energy tank right now?</a:t>
            </a:r>
          </a:p>
          <a:p>
            <a:pPr marL="457200" indent="-457200">
              <a:buAutoNum type="alphaLcParenR"/>
            </a:pPr>
            <a:r>
              <a:rPr lang="en-CA" sz="2000" dirty="0"/>
              <a:t>Full b) ¾ c) ½ d) near empty</a:t>
            </a:r>
          </a:p>
          <a:p>
            <a:pPr marL="457200" indent="-457200">
              <a:buAutoNum type="alphaLcParenR"/>
            </a:pPr>
            <a:endParaRPr lang="en-CA" sz="2000" dirty="0"/>
          </a:p>
          <a:p>
            <a:r>
              <a:rPr lang="en-CA" sz="2000" dirty="0">
                <a:solidFill>
                  <a:schemeClr val="bg1"/>
                </a:solidFill>
              </a:rPr>
              <a:t>4) </a:t>
            </a:r>
            <a:r>
              <a:rPr lang="en-CA" sz="2000" dirty="0"/>
              <a:t>Have I been tracking my targets using the holes diary card ? how would I rate my targets right now?</a:t>
            </a:r>
          </a:p>
          <a:p>
            <a:endParaRPr lang="en-CA" sz="2000" dirty="0"/>
          </a:p>
          <a:p>
            <a:r>
              <a:rPr lang="en-CA" sz="2000" dirty="0">
                <a:solidFill>
                  <a:schemeClr val="bg1"/>
                </a:solidFill>
              </a:rPr>
              <a:t>5) </a:t>
            </a:r>
            <a:r>
              <a:rPr lang="en-CA" sz="2000" dirty="0"/>
              <a:t>How well am I focusing on what I’m doing. (for example, the course)  </a:t>
            </a:r>
          </a:p>
          <a:p>
            <a:pPr marL="342900" indent="-342900">
              <a:buAutoNum type="alphaLcParenR"/>
            </a:pPr>
            <a:endParaRPr lang="en-CA" sz="2000" dirty="0"/>
          </a:p>
          <a:p>
            <a:endParaRPr lang="en-CA" dirty="0"/>
          </a:p>
        </p:txBody>
      </p:sp>
      <p:sp>
        <p:nvSpPr>
          <p:cNvPr id="17" name="TextBox 16">
            <a:extLst>
              <a:ext uri="{FF2B5EF4-FFF2-40B4-BE49-F238E27FC236}">
                <a16:creationId xmlns:a16="http://schemas.microsoft.com/office/drawing/2014/main" id="{A23AC15B-395E-9F64-51A7-B70161317EF6}"/>
              </a:ext>
            </a:extLst>
          </p:cNvPr>
          <p:cNvSpPr txBox="1"/>
          <p:nvPr/>
        </p:nvSpPr>
        <p:spPr>
          <a:xfrm>
            <a:off x="4716610" y="2815074"/>
            <a:ext cx="2314327" cy="338554"/>
          </a:xfrm>
          <a:prstGeom prst="rect">
            <a:avLst/>
          </a:prstGeom>
          <a:noFill/>
        </p:spPr>
        <p:txBody>
          <a:bodyPr wrap="square">
            <a:spAutoFit/>
          </a:bodyPr>
          <a:lstStyle/>
          <a:p>
            <a:r>
              <a:rPr lang="en-US" sz="1600" dirty="0"/>
              <a:t>R</a:t>
            </a:r>
            <a:r>
              <a:rPr lang="en-CA" sz="1600" dirty="0"/>
              <a:t>ATING MY TARGETS</a:t>
            </a:r>
          </a:p>
        </p:txBody>
      </p:sp>
      <p:pic>
        <p:nvPicPr>
          <p:cNvPr id="3" name="Picture 2">
            <a:extLst>
              <a:ext uri="{FF2B5EF4-FFF2-40B4-BE49-F238E27FC236}">
                <a16:creationId xmlns:a16="http://schemas.microsoft.com/office/drawing/2014/main" id="{A5F26794-C4F2-9B01-6E18-BF7B59EA945C}"/>
              </a:ext>
            </a:extLst>
          </p:cNvPr>
          <p:cNvPicPr/>
          <p:nvPr/>
        </p:nvPicPr>
        <p:blipFill>
          <a:blip r:embed="rId6" r:link="rId7">
            <a:extLst>
              <a:ext uri="{28A0092B-C50C-407E-A947-70E740481C1C}">
                <a14:useLocalDpi xmlns:a14="http://schemas.microsoft.com/office/drawing/2010/main" val="0"/>
              </a:ext>
            </a:extLst>
          </a:blip>
          <a:stretch>
            <a:fillRect/>
          </a:stretch>
        </p:blipFill>
        <p:spPr bwMode="auto">
          <a:xfrm>
            <a:off x="4186541" y="3196486"/>
            <a:ext cx="3250721" cy="1692955"/>
          </a:xfrm>
          <a:prstGeom prst="rect">
            <a:avLst/>
          </a:prstGeom>
          <a:noFill/>
        </p:spPr>
      </p:pic>
      <p:pic>
        <p:nvPicPr>
          <p:cNvPr id="7" name="Picture 6">
            <a:extLst>
              <a:ext uri="{FF2B5EF4-FFF2-40B4-BE49-F238E27FC236}">
                <a16:creationId xmlns:a16="http://schemas.microsoft.com/office/drawing/2014/main" id="{F1DECA95-E267-2681-34CD-C233184AFB9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2381" y="5338324"/>
            <a:ext cx="3281507" cy="1478357"/>
          </a:xfrm>
          <a:prstGeom prst="rect">
            <a:avLst/>
          </a:prstGeom>
        </p:spPr>
      </p:pic>
      <p:sp>
        <p:nvSpPr>
          <p:cNvPr id="12" name="TextBox 11">
            <a:extLst>
              <a:ext uri="{FF2B5EF4-FFF2-40B4-BE49-F238E27FC236}">
                <a16:creationId xmlns:a16="http://schemas.microsoft.com/office/drawing/2014/main" id="{573EC09D-AA9A-75AB-5D78-863EC88B363B}"/>
              </a:ext>
            </a:extLst>
          </p:cNvPr>
          <p:cNvSpPr txBox="1"/>
          <p:nvPr/>
        </p:nvSpPr>
        <p:spPr>
          <a:xfrm>
            <a:off x="3103606" y="4981065"/>
            <a:ext cx="2514600" cy="338554"/>
          </a:xfrm>
          <a:prstGeom prst="rect">
            <a:avLst/>
          </a:prstGeom>
          <a:noFill/>
        </p:spPr>
        <p:txBody>
          <a:bodyPr wrap="square">
            <a:spAutoFit/>
          </a:bodyPr>
          <a:lstStyle/>
          <a:p>
            <a:r>
              <a:rPr lang="en-US" sz="1600" dirty="0"/>
              <a:t>ATTENTION METER</a:t>
            </a:r>
            <a:endParaRPr lang="en-CA" sz="1600" dirty="0"/>
          </a:p>
        </p:txBody>
      </p:sp>
      <p:sp>
        <p:nvSpPr>
          <p:cNvPr id="16" name="TextBox 15">
            <a:extLst>
              <a:ext uri="{FF2B5EF4-FFF2-40B4-BE49-F238E27FC236}">
                <a16:creationId xmlns:a16="http://schemas.microsoft.com/office/drawing/2014/main" id="{B1F88B37-0A96-DF36-0728-118673A3DA60}"/>
              </a:ext>
            </a:extLst>
          </p:cNvPr>
          <p:cNvSpPr txBox="1"/>
          <p:nvPr/>
        </p:nvSpPr>
        <p:spPr>
          <a:xfrm>
            <a:off x="2885687" y="5347889"/>
            <a:ext cx="613307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 attention I’m paying</a:t>
            </a:r>
            <a:endParaRPr lang="en-CA" dirty="0">
              <a:solidFill>
                <a:schemeClr val="bg1"/>
              </a:solidFill>
            </a:endParaRPr>
          </a:p>
        </p:txBody>
      </p:sp>
      <p:sp>
        <p:nvSpPr>
          <p:cNvPr id="20" name="TextBox 19">
            <a:extLst>
              <a:ext uri="{FF2B5EF4-FFF2-40B4-BE49-F238E27FC236}">
                <a16:creationId xmlns:a16="http://schemas.microsoft.com/office/drawing/2014/main" id="{9FDC8E42-68FC-3415-C639-9503E0DDE0F2}"/>
              </a:ext>
            </a:extLst>
          </p:cNvPr>
          <p:cNvSpPr txBox="1"/>
          <p:nvPr/>
        </p:nvSpPr>
        <p:spPr>
          <a:xfrm>
            <a:off x="2959444" y="6399473"/>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100</a:t>
            </a:r>
            <a:endParaRPr lang="en-CA" dirty="0"/>
          </a:p>
        </p:txBody>
      </p:sp>
      <p:sp>
        <p:nvSpPr>
          <p:cNvPr id="22" name="TextBox 21">
            <a:extLst>
              <a:ext uri="{FF2B5EF4-FFF2-40B4-BE49-F238E27FC236}">
                <a16:creationId xmlns:a16="http://schemas.microsoft.com/office/drawing/2014/main" id="{6B19D09B-1537-0759-D3BB-302B3B69BABA}"/>
              </a:ext>
            </a:extLst>
          </p:cNvPr>
          <p:cNvSpPr txBox="1"/>
          <p:nvPr/>
        </p:nvSpPr>
        <p:spPr>
          <a:xfrm>
            <a:off x="4862384" y="6422854"/>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0</a:t>
            </a:r>
            <a:endParaRPr lang="en-CA" dirty="0"/>
          </a:p>
        </p:txBody>
      </p:sp>
    </p:spTree>
    <p:extLst>
      <p:ext uri="{BB962C8B-B14F-4D97-AF65-F5344CB8AC3E}">
        <p14:creationId xmlns:p14="http://schemas.microsoft.com/office/powerpoint/2010/main" val="2005869776"/>
      </p:ext>
    </p:extLst>
  </p:cSld>
  <p:clrMapOvr>
    <a:masterClrMapping/>
  </p:clrMapOvr>
  <mc:AlternateContent xmlns:mc="http://schemas.openxmlformats.org/markup-compatibility/2006" xmlns:p14="http://schemas.microsoft.com/office/powerpoint/2010/main">
    <mc:Choice Requires="p14">
      <p:transition spd="med" p14:dur="700" advTm="87897">
        <p:fade/>
      </p:transition>
    </mc:Choice>
    <mc:Fallback xmlns="">
      <p:transition spd="med" advTm="8789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EA251C2-8A32-A158-D89E-B509BDA9E5BF}"/>
              </a:ext>
            </a:extLst>
          </p:cNvPr>
          <p:cNvSpPr txBox="1"/>
          <p:nvPr/>
        </p:nvSpPr>
        <p:spPr>
          <a:xfrm>
            <a:off x="0" y="99338"/>
            <a:ext cx="12080240" cy="7325082"/>
          </a:xfrm>
          <a:prstGeom prst="rect">
            <a:avLst/>
          </a:prstGeom>
          <a:noFill/>
        </p:spPr>
        <p:txBody>
          <a:bodyPr wrap="square">
            <a:spAutoFit/>
          </a:bodyPr>
          <a:lstStyle/>
          <a:p>
            <a:pPr algn="l">
              <a:buNone/>
            </a:pPr>
            <a:r>
              <a:rPr lang="en-US" sz="2400" b="1" i="0" dirty="0">
                <a:solidFill>
                  <a:srgbClr val="222222"/>
                </a:solidFill>
                <a:effectLst/>
                <a:latin typeface="Arial" panose="020B0604020202020204" pitchFamily="34" charset="0"/>
              </a:rPr>
              <a:t>                   OPENING MINDFULNESS – FINDING SELF AFTER ACTIVATION</a:t>
            </a:r>
            <a:endParaRPr lang="en-US" sz="2400" b="0" i="0" dirty="0">
              <a:solidFill>
                <a:srgbClr val="222222"/>
              </a:solidFill>
              <a:effectLst/>
              <a:latin typeface="Arial" panose="020B0604020202020204" pitchFamily="34" charset="0"/>
            </a:endParaRPr>
          </a:p>
          <a:p>
            <a:pPr>
              <a:buNone/>
            </a:pPr>
            <a:br>
              <a:rPr lang="en-US" dirty="0"/>
            </a:br>
            <a:r>
              <a:rPr lang="en-US" sz="2400" b="0" i="0" dirty="0">
                <a:effectLst/>
                <a:latin typeface="Arial" panose="020B0604020202020204" pitchFamily="34" charset="0"/>
              </a:rPr>
              <a:t>Find a comfortable position… letting your feet rest on the floor… your hands soft in your lap… and gently allowing your eyes to close or soften their gaze downward.</a:t>
            </a:r>
          </a:p>
          <a:p>
            <a:pPr algn="l">
              <a:buNone/>
            </a:pPr>
            <a:r>
              <a:rPr lang="en-US" sz="2400" b="0" i="0" dirty="0">
                <a:effectLst/>
                <a:latin typeface="Arial" panose="020B0604020202020204" pitchFamily="34" charset="0"/>
              </a:rPr>
              <a:t>Take a breath in… and slowly release it…</a:t>
            </a:r>
          </a:p>
          <a:p>
            <a:pPr algn="l">
              <a:buNone/>
            </a:pPr>
            <a:r>
              <a:rPr lang="en-US" sz="2400" b="0" i="0" dirty="0">
                <a:effectLst/>
                <a:latin typeface="Arial" panose="020B0604020202020204" pitchFamily="34" charset="0"/>
              </a:rPr>
              <a:t>And another… letting the out-breath be just a little longer than the in-breath…</a:t>
            </a:r>
          </a:p>
          <a:p>
            <a:pPr algn="l">
              <a:buNone/>
            </a:pPr>
            <a:r>
              <a:rPr lang="en-US" sz="2400" b="0" i="0" dirty="0">
                <a:effectLst/>
                <a:latin typeface="Arial" panose="020B0604020202020204" pitchFamily="34" charset="0"/>
              </a:rPr>
              <a:t>One more… and as you exhale, let your body settle a little more fully into this moment.</a:t>
            </a:r>
          </a:p>
          <a:p>
            <a:pPr>
              <a:buNone/>
            </a:pPr>
            <a:br>
              <a:rPr lang="en-US" sz="2400" dirty="0"/>
            </a:br>
            <a:endParaRPr lang="en-US" sz="2400" dirty="0"/>
          </a:p>
          <a:p>
            <a:pPr>
              <a:buNone/>
            </a:pPr>
            <a:r>
              <a:rPr lang="en-US" sz="2400" b="0" i="0" dirty="0">
                <a:effectLst/>
                <a:latin typeface="Arial" panose="020B0604020202020204" pitchFamily="34" charset="0"/>
              </a:rPr>
              <a:t>We begin today by simply arriving. Not fixing anything. Not figuring anything out. Just… arriving here, in this room, in this body, in this breath.</a:t>
            </a:r>
          </a:p>
          <a:p>
            <a:pPr algn="l">
              <a:buNone/>
            </a:pPr>
            <a:r>
              <a:rPr lang="en-US" sz="2400" b="0" i="0" dirty="0">
                <a:effectLst/>
                <a:latin typeface="Arial" panose="020B0604020202020204" pitchFamily="34" charset="0"/>
              </a:rPr>
              <a:t>Notice what's present for you right now. There may be thoughts… perhaps some feelings left over from last week, or from the week in between. There may be some tension somewhere in the body… or perhaps a kind of guardedness you hadn't quite noticed until now.</a:t>
            </a:r>
          </a:p>
          <a:p>
            <a:pPr algn="l">
              <a:buNone/>
            </a:pPr>
            <a:r>
              <a:rPr lang="en-US" sz="2400" b="0" i="0" dirty="0">
                <a:effectLst/>
                <a:latin typeface="Arial" panose="020B0604020202020204" pitchFamily="34" charset="0"/>
              </a:rPr>
              <a:t>Whatever is here… just let it be noticed. You don't need to change it. You don't need to push it away.</a:t>
            </a:r>
          </a:p>
          <a:p>
            <a:pPr>
              <a:buNone/>
            </a:pPr>
            <a:br>
              <a:rPr lang="en-US" sz="2400" dirty="0"/>
            </a:br>
            <a:endParaRPr lang="en-US" sz="2400" dirty="0"/>
          </a:p>
          <a:p>
            <a:pPr algn="l">
              <a:buNone/>
            </a:pPr>
            <a:endParaRPr lang="en-US" sz="2000" b="0" i="0" dirty="0">
              <a:effectLst/>
              <a:latin typeface="Arial" panose="020B0604020202020204" pitchFamily="34" charset="0"/>
            </a:endParaRPr>
          </a:p>
        </p:txBody>
      </p:sp>
    </p:spTree>
    <p:extLst>
      <p:ext uri="{BB962C8B-B14F-4D97-AF65-F5344CB8AC3E}">
        <p14:creationId xmlns:p14="http://schemas.microsoft.com/office/powerpoint/2010/main" val="1480586427"/>
      </p:ext>
    </p:extLst>
  </p:cSld>
  <p:clrMapOvr>
    <a:masterClrMapping/>
  </p:clrMapOvr>
</p:sld>
</file>

<file path=ppt/slides/slide6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D0F5B-C54B-930E-8433-32D6535A8A1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92F8827-3E8A-457F-BEE6-A0DBE93D3F42}"/>
              </a:ext>
            </a:extLst>
          </p:cNvPr>
          <p:cNvSpPr txBox="1"/>
          <p:nvPr/>
        </p:nvSpPr>
        <p:spPr>
          <a:xfrm>
            <a:off x="0" y="99338"/>
            <a:ext cx="12080240" cy="7140416"/>
          </a:xfrm>
          <a:prstGeom prst="rect">
            <a:avLst/>
          </a:prstGeom>
          <a:noFill/>
        </p:spPr>
        <p:txBody>
          <a:bodyPr wrap="square">
            <a:spAutoFit/>
          </a:bodyPr>
          <a:lstStyle/>
          <a:p>
            <a:pPr>
              <a:buNone/>
            </a:pPr>
            <a:r>
              <a:rPr lang="en-US" sz="2200" b="0" i="0" dirty="0">
                <a:effectLst/>
                <a:latin typeface="Arial" panose="020B0604020202020204" pitchFamily="34" charset="0"/>
              </a:rPr>
              <a:t>Now, gently bring to mind the idea that everything you're noticing — every thought, every feeling, every sensation — may be a part of you trying to do something. Trying to protect. Trying to manage. Trying to make sense of something that felt difficult or confusing.</a:t>
            </a:r>
          </a:p>
          <a:p>
            <a:pPr algn="l">
              <a:buNone/>
            </a:pPr>
            <a:r>
              <a:rPr lang="en-US" sz="2200" b="0" i="0" dirty="0">
                <a:effectLst/>
                <a:latin typeface="Arial" panose="020B0604020202020204" pitchFamily="34" charset="0"/>
              </a:rPr>
              <a:t>See if you can bring a little curiosity to what's present… the way you might look at something unfamiliar and simply wonder about it… without needing to judge it, fix it, or understand it completely right now.</a:t>
            </a:r>
          </a:p>
          <a:p>
            <a:pPr algn="l">
              <a:buNone/>
            </a:pPr>
            <a:r>
              <a:rPr lang="en-US" sz="2200" b="0" i="0" dirty="0">
                <a:effectLst/>
                <a:latin typeface="Arial" panose="020B0604020202020204" pitchFamily="34" charset="0"/>
              </a:rPr>
              <a:t>If you notice judgment arising — toward yourself, toward others, toward what happened last week — that's okay. Just notice it. And ask gently… </a:t>
            </a:r>
            <a:r>
              <a:rPr lang="en-US" sz="2200" b="0" i="1" dirty="0">
                <a:effectLst/>
                <a:latin typeface="Arial" panose="020B0604020202020204" pitchFamily="34" charset="0"/>
              </a:rPr>
              <a:t>is this me? Or is this a part of me that's trying to protect something?</a:t>
            </a:r>
            <a:endParaRPr lang="en-US" sz="2200" b="0" i="0" dirty="0">
              <a:effectLst/>
              <a:latin typeface="Arial" panose="020B0604020202020204" pitchFamily="34" charset="0"/>
            </a:endParaRPr>
          </a:p>
          <a:p>
            <a:pPr>
              <a:buNone/>
            </a:pPr>
            <a:br>
              <a:rPr lang="en-US" sz="2200" dirty="0"/>
            </a:br>
            <a:endParaRPr lang="en-US" sz="2200" dirty="0"/>
          </a:p>
          <a:p>
            <a:pPr algn="l">
              <a:buNone/>
            </a:pPr>
            <a:r>
              <a:rPr lang="en-US" sz="2200" b="0" i="0" dirty="0">
                <a:effectLst/>
                <a:latin typeface="Arial" panose="020B0604020202020204" pitchFamily="34" charset="0"/>
              </a:rPr>
              <a:t>Take a breath…</a:t>
            </a:r>
          </a:p>
          <a:p>
            <a:pPr algn="l">
              <a:buNone/>
            </a:pPr>
            <a:r>
              <a:rPr lang="en-US" sz="2200" b="0" i="0" dirty="0">
                <a:effectLst/>
                <a:latin typeface="Arial" panose="020B0604020202020204" pitchFamily="34" charset="0"/>
              </a:rPr>
              <a:t>And now, see if you can sense — even faintly — that place within you that can simply </a:t>
            </a:r>
            <a:r>
              <a:rPr lang="en-US" sz="2200" b="0" i="1" dirty="0">
                <a:effectLst/>
                <a:latin typeface="Arial" panose="020B0604020202020204" pitchFamily="34" charset="0"/>
              </a:rPr>
              <a:t>observe.</a:t>
            </a:r>
            <a:r>
              <a:rPr lang="en-US" sz="2200" b="0" i="0" dirty="0">
                <a:effectLst/>
                <a:latin typeface="Arial" panose="020B0604020202020204" pitchFamily="34" charset="0"/>
              </a:rPr>
              <a:t> The part of you that has been here through everything… that can notice your parts without becoming them… that is curious rather than reactive… steady rather than swept away.</a:t>
            </a:r>
          </a:p>
          <a:p>
            <a:pPr algn="l">
              <a:buNone/>
            </a:pPr>
            <a:r>
              <a:rPr lang="en-US" sz="2200" b="0" i="0" dirty="0">
                <a:effectLst/>
                <a:latin typeface="Arial" panose="020B0604020202020204" pitchFamily="34" charset="0"/>
              </a:rPr>
              <a:t>This is Self.</a:t>
            </a:r>
          </a:p>
          <a:p>
            <a:pPr algn="l">
              <a:buNone/>
            </a:pPr>
            <a:r>
              <a:rPr lang="en-US" sz="2200" b="0" i="0" dirty="0">
                <a:effectLst/>
                <a:latin typeface="Arial" panose="020B0604020202020204" pitchFamily="34" charset="0"/>
              </a:rPr>
              <a:t>You may only feel a whisper of it right now, and that's enough. Even a small opening toward Self… is Self.</a:t>
            </a:r>
          </a:p>
          <a:p>
            <a:pPr>
              <a:buNone/>
            </a:pPr>
            <a:br>
              <a:rPr lang="en-US" sz="2000" dirty="0"/>
            </a:br>
            <a:endParaRPr lang="en-US" sz="2000" dirty="0"/>
          </a:p>
        </p:txBody>
      </p:sp>
    </p:spTree>
    <p:extLst>
      <p:ext uri="{BB962C8B-B14F-4D97-AF65-F5344CB8AC3E}">
        <p14:creationId xmlns:p14="http://schemas.microsoft.com/office/powerpoint/2010/main" val="1386200798"/>
      </p:ext>
    </p:extLst>
  </p:cSld>
  <p:clrMapOvr>
    <a:masterClrMapping/>
  </p:clrMapOvr>
</p:sld>
</file>

<file path=ppt/slides/slide6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A3274-212F-CCEB-DDF4-56F771A6980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8DBA3BC-2E65-C13B-5EB4-D1074F4AD4EF}"/>
              </a:ext>
            </a:extLst>
          </p:cNvPr>
          <p:cNvSpPr txBox="1"/>
          <p:nvPr/>
        </p:nvSpPr>
        <p:spPr>
          <a:xfrm>
            <a:off x="0" y="-282416"/>
            <a:ext cx="12080240" cy="7140416"/>
          </a:xfrm>
          <a:prstGeom prst="rect">
            <a:avLst/>
          </a:prstGeom>
          <a:noFill/>
        </p:spPr>
        <p:txBody>
          <a:bodyPr wrap="square">
            <a:spAutoFit/>
          </a:bodyPr>
          <a:lstStyle/>
          <a:p>
            <a:pPr>
              <a:buNone/>
            </a:pPr>
            <a:br>
              <a:rPr lang="en-US" dirty="0"/>
            </a:br>
            <a:r>
              <a:rPr lang="en-US" sz="2200" b="0" i="0" dirty="0">
                <a:effectLst/>
                <a:latin typeface="Arial" panose="020B0604020202020204" pitchFamily="34" charset="0"/>
              </a:rPr>
              <a:t>From this place… this steadier, quieter ground… bring to mind last week. Not to relive it, but simply to look at it with fresh eyes. To see it, if you can, with the same gentle curiosity you might offer to a friend who had a hard moment.</a:t>
            </a:r>
          </a:p>
          <a:p>
            <a:pPr algn="l">
              <a:buNone/>
            </a:pPr>
            <a:r>
              <a:rPr lang="en-US" sz="2200" b="0" i="0" dirty="0">
                <a:effectLst/>
                <a:latin typeface="Arial" panose="020B0604020202020204" pitchFamily="34" charset="0"/>
              </a:rPr>
              <a:t>Something difficult happened. Parts were activated — in all of us. That is not a failure. That is the work… lived out loud, in real time, in a room full of people who are all trying to learn the same things.</a:t>
            </a:r>
          </a:p>
          <a:p>
            <a:pPr algn="l">
              <a:buNone/>
            </a:pPr>
            <a:r>
              <a:rPr lang="en-US" sz="2200" b="0" i="0" dirty="0">
                <a:effectLst/>
                <a:latin typeface="Arial" panose="020B0604020202020204" pitchFamily="34" charset="0"/>
              </a:rPr>
              <a:t>What might it mean to hold that with compassion rather than judgment?</a:t>
            </a:r>
          </a:p>
          <a:p>
            <a:pPr algn="l">
              <a:buNone/>
            </a:pPr>
            <a:r>
              <a:rPr lang="en-US" sz="2200" b="0" i="0" dirty="0">
                <a:effectLst/>
                <a:latin typeface="Arial" panose="020B0604020202020204" pitchFamily="34" charset="0"/>
              </a:rPr>
              <a:t>What might it feel like to say to the parts that were stirred last week… </a:t>
            </a:r>
            <a:r>
              <a:rPr lang="en-US" sz="2200" b="0" i="1" dirty="0">
                <a:effectLst/>
                <a:latin typeface="Arial" panose="020B0604020202020204" pitchFamily="34" charset="0"/>
              </a:rPr>
              <a:t>I see you. I understand you were trying to help. And I'm here now.</a:t>
            </a:r>
            <a:endParaRPr lang="en-US" sz="2200" b="0" i="0" dirty="0">
              <a:effectLst/>
              <a:latin typeface="Arial" panose="020B0604020202020204" pitchFamily="34" charset="0"/>
            </a:endParaRPr>
          </a:p>
          <a:p>
            <a:pPr>
              <a:buNone/>
            </a:pPr>
            <a:br>
              <a:rPr lang="en-US" sz="2200" dirty="0"/>
            </a:br>
            <a:endParaRPr lang="en-US" sz="2200" dirty="0"/>
          </a:p>
          <a:p>
            <a:pPr algn="l">
              <a:buNone/>
            </a:pPr>
            <a:r>
              <a:rPr lang="en-US" sz="2200" b="0" i="0" dirty="0">
                <a:effectLst/>
                <a:latin typeface="Arial" panose="020B0604020202020204" pitchFamily="34" charset="0"/>
              </a:rPr>
              <a:t>Take a breath in…</a:t>
            </a:r>
          </a:p>
          <a:p>
            <a:pPr algn="l">
              <a:buNone/>
            </a:pPr>
            <a:r>
              <a:rPr lang="en-US" sz="2200" b="0" i="0" dirty="0">
                <a:effectLst/>
                <a:latin typeface="Arial" panose="020B0604020202020204" pitchFamily="34" charset="0"/>
              </a:rPr>
              <a:t>And as you exhale, let go of any need for last week to have been different than it was.</a:t>
            </a:r>
          </a:p>
          <a:p>
            <a:pPr algn="l">
              <a:buNone/>
            </a:pPr>
            <a:r>
              <a:rPr lang="en-US" sz="2200" b="0" i="0" dirty="0">
                <a:effectLst/>
                <a:latin typeface="Arial" panose="020B0604020202020204" pitchFamily="34" charset="0"/>
              </a:rPr>
              <a:t>It was what it was. And we are here now — learning from it, together.</a:t>
            </a:r>
          </a:p>
          <a:p>
            <a:pPr>
              <a:buNone/>
            </a:pPr>
            <a:br>
              <a:rPr lang="en-US" sz="2200" dirty="0"/>
            </a:br>
            <a:endParaRPr lang="en-US" sz="2200" dirty="0"/>
          </a:p>
          <a:p>
            <a:pPr algn="l">
              <a:buNone/>
            </a:pPr>
            <a:r>
              <a:rPr lang="en-US" sz="2200" b="0" i="0" dirty="0">
                <a:effectLst/>
                <a:latin typeface="Arial" panose="020B0604020202020204" pitchFamily="34" charset="0"/>
              </a:rPr>
              <a:t>When you're ready… gently begin to bring your awareness back to the room. Feel the weight of your body. Notice any sounds around you. Take one more slow breath…</a:t>
            </a:r>
          </a:p>
          <a:p>
            <a:pPr algn="l">
              <a:buNone/>
            </a:pPr>
            <a:r>
              <a:rPr lang="en-US" sz="2200" b="0" i="0" dirty="0">
                <a:effectLst/>
                <a:latin typeface="Arial" panose="020B0604020202020204" pitchFamily="34" charset="0"/>
              </a:rPr>
              <a:t>And when it feels right… let your eyes open softly.</a:t>
            </a:r>
          </a:p>
          <a:p>
            <a:pPr algn="l">
              <a:buNone/>
            </a:pPr>
            <a:r>
              <a:rPr lang="en-US" sz="2200" b="0" i="0" dirty="0">
                <a:effectLst/>
                <a:latin typeface="Arial" panose="020B0604020202020204" pitchFamily="34" charset="0"/>
              </a:rPr>
              <a:t>Welcome back.</a:t>
            </a:r>
          </a:p>
        </p:txBody>
      </p:sp>
    </p:spTree>
    <p:extLst>
      <p:ext uri="{BB962C8B-B14F-4D97-AF65-F5344CB8AC3E}">
        <p14:creationId xmlns:p14="http://schemas.microsoft.com/office/powerpoint/2010/main" val="2056108794"/>
      </p:ext>
    </p:extLst>
  </p:cSld>
  <p:clrMapOvr>
    <a:masterClrMapping/>
  </p:clrMapOvr>
</p:sld>
</file>

<file path=ppt/slides/slide6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022CE1-E8A4-8504-48D7-D7227B366CD6}"/>
              </a:ext>
            </a:extLst>
          </p:cNvPr>
          <p:cNvSpPr txBox="1"/>
          <p:nvPr/>
        </p:nvSpPr>
        <p:spPr>
          <a:xfrm>
            <a:off x="462337" y="0"/>
            <a:ext cx="11897474" cy="533672"/>
          </a:xfrm>
          <a:prstGeom prst="rect">
            <a:avLst/>
          </a:prstGeom>
          <a:noFill/>
        </p:spPr>
        <p:txBody>
          <a:bodyPr wrap="square">
            <a:spAutoFit/>
          </a:bodyPr>
          <a:lstStyle/>
          <a:p>
            <a:pPr>
              <a:lnSpc>
                <a:spcPct val="107000"/>
              </a:lnSpc>
              <a:spcAft>
                <a:spcPts val="800"/>
              </a:spcAft>
              <a:buNone/>
            </a:pPr>
            <a:r>
              <a:rPr lang="en-CA" sz="28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5-MINUTE MEDITATION: EMBRACING YOUR BURDENED EXILES</a:t>
            </a:r>
            <a:endPar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B1DC7006-CED6-8A54-E9F6-BD5D048FAAA7}"/>
              </a:ext>
            </a:extLst>
          </p:cNvPr>
          <p:cNvSpPr txBox="1"/>
          <p:nvPr/>
        </p:nvSpPr>
        <p:spPr>
          <a:xfrm>
            <a:off x="0" y="543362"/>
            <a:ext cx="12192000" cy="6729214"/>
          </a:xfrm>
          <a:prstGeom prst="rect">
            <a:avLst/>
          </a:prstGeom>
          <a:noFill/>
        </p:spPr>
        <p:txBody>
          <a:bodyPr wrap="square">
            <a:spAutoFit/>
          </a:bodyPr>
          <a:lstStyle/>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Let’s begin by settling in…</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Allow yourself to sit comfortably.</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Feet on the ground… hands resting gently.</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If it feels okay, let your eyes close… or soften your gaze.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Take a slow breath in…</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…and a longer breath out.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Again… breathing in…</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…and letting go.</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Now just notice your body.</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No need to change anything.</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Just sensing… the weight of your body…</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contact with the chair…</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rhythm of your breathing.</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Oval 1">
            <a:extLst>
              <a:ext uri="{FF2B5EF4-FFF2-40B4-BE49-F238E27FC236}">
                <a16:creationId xmlns:a16="http://schemas.microsoft.com/office/drawing/2014/main" id="{A76526C3-41D0-4FE2-B53B-680C9D56F91B}"/>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12553300"/>
      </p:ext>
    </p:extLst>
  </p:cSld>
  <p:clrMapOvr>
    <a:masterClrMapping/>
  </p:clrMapOvr>
</p:sld>
</file>

<file path=ppt/slides/slide6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333C2-A939-EF65-25F3-A6765438CC8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AE97B51-62BA-2F89-886E-79F3FC45A978}"/>
              </a:ext>
            </a:extLst>
          </p:cNvPr>
          <p:cNvSpPr txBox="1"/>
          <p:nvPr/>
        </p:nvSpPr>
        <p:spPr>
          <a:xfrm>
            <a:off x="85617" y="0"/>
            <a:ext cx="12192000" cy="7333354"/>
          </a:xfrm>
          <a:prstGeom prst="rect">
            <a:avLst/>
          </a:prstGeom>
          <a:noFill/>
        </p:spPr>
        <p:txBody>
          <a:bodyPr wrap="square">
            <a:spAutoFit/>
          </a:bodyPr>
          <a:lstStyle/>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As you settle… begin to notice your inner world.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Not trying to analyze…</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just gently observing.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You might notice thoughts… feelings… images…</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different parts of you present right now.</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as you do… see if you can access just a little bit of that steady, calm awareness—</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 place in you that can notice… without getting pulled in.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This is what we call Self energy—</a:t>
            </a:r>
            <a:b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curious… calm… compassionate.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Now, from this place… gently invite the possibility</a:t>
            </a:r>
            <a:br>
              <a:rPr lang="en-CA" sz="2000" kern="0" dirty="0">
                <a:effectLst/>
                <a:latin typeface="Arial" panose="020B0604020202020204" pitchFamily="34" charset="0"/>
                <a:ea typeface="Times New Roman" panose="02020603050405020304" pitchFamily="18" charset="0"/>
                <a:cs typeface="Arial" panose="020B0604020202020204" pitchFamily="34" charset="0"/>
              </a:rPr>
            </a:br>
            <a:r>
              <a:rPr lang="en-CA" sz="2000" kern="0" dirty="0">
                <a:effectLst/>
                <a:latin typeface="Arial" panose="020B0604020202020204" pitchFamily="34" charset="0"/>
                <a:ea typeface="Times New Roman" panose="02020603050405020304" pitchFamily="18" charset="0"/>
                <a:cs typeface="Arial" panose="020B0604020202020204" pitchFamily="34" charset="0"/>
              </a:rPr>
              <a:t>that somewhere inside you…</a:t>
            </a:r>
            <a:br>
              <a:rPr lang="en-CA" sz="2000" kern="0" dirty="0">
                <a:effectLst/>
                <a:latin typeface="Arial" panose="020B0604020202020204" pitchFamily="34" charset="0"/>
                <a:ea typeface="Times New Roman" panose="02020603050405020304" pitchFamily="18" charset="0"/>
                <a:cs typeface="Arial" panose="020B0604020202020204" pitchFamily="34" charset="0"/>
              </a:rPr>
            </a:br>
            <a:r>
              <a:rPr lang="en-CA" sz="2000" kern="0" dirty="0">
                <a:effectLst/>
                <a:latin typeface="Arial" panose="020B0604020202020204" pitchFamily="34" charset="0"/>
                <a:ea typeface="Times New Roman" panose="02020603050405020304" pitchFamily="18" charset="0"/>
                <a:cs typeface="Arial" panose="020B0604020202020204" pitchFamily="34" charset="0"/>
              </a:rPr>
              <a:t>there may be a part that carries pain.</a:t>
            </a:r>
          </a:p>
          <a:p>
            <a:r>
              <a:rPr lang="en-CA" sz="2000" dirty="0">
                <a:latin typeface="Arial" panose="020B0604020202020204" pitchFamily="34" charset="0"/>
                <a:cs typeface="Arial" panose="020B0604020202020204" pitchFamily="34" charset="0"/>
              </a:rPr>
              <a:t> An exile.</a:t>
            </a:r>
          </a:p>
          <a:p>
            <a:r>
              <a:rPr lang="en-CA" sz="2000" dirty="0">
                <a:latin typeface="Arial" panose="020B0604020202020204" pitchFamily="34" charset="0"/>
                <a:cs typeface="Arial" panose="020B0604020202020204" pitchFamily="34" charset="0"/>
              </a:rPr>
              <a:t>You don’t have to go looking hard.</a:t>
            </a: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Just notice what naturally comes.</a:t>
            </a:r>
          </a:p>
          <a:p>
            <a:r>
              <a:rPr lang="en-CA" sz="2000" dirty="0">
                <a:latin typeface="Arial" panose="020B0604020202020204" pitchFamily="34" charset="0"/>
                <a:cs typeface="Arial" panose="020B0604020202020204" pitchFamily="34" charset="0"/>
              </a:rPr>
              <a:t>It might be a feeling…</a:t>
            </a: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a younger version of you…</a:t>
            </a: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a memory…</a:t>
            </a: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or just a vague sense.</a:t>
            </a:r>
          </a:p>
          <a:p>
            <a:pPr>
              <a:lnSpc>
                <a:spcPct val="107000"/>
              </a:lnSpc>
              <a:spcAft>
                <a:spcPts val="800"/>
              </a:spcAft>
              <a:buNone/>
            </a:pP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Oval 1">
            <a:extLst>
              <a:ext uri="{FF2B5EF4-FFF2-40B4-BE49-F238E27FC236}">
                <a16:creationId xmlns:a16="http://schemas.microsoft.com/office/drawing/2014/main" id="{F3820629-597E-0B0B-57BF-733FF81575C1}"/>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396802315"/>
      </p:ext>
    </p:extLst>
  </p:cSld>
  <p:clrMapOvr>
    <a:masterClrMapping/>
  </p:clrMapOvr>
</p:sld>
</file>

<file path=ppt/slides/slide6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5B95F3-0AAC-D217-C79E-656F4E803C6E}"/>
              </a:ext>
            </a:extLst>
          </p:cNvPr>
          <p:cNvSpPr txBox="1"/>
          <p:nvPr/>
        </p:nvSpPr>
        <p:spPr>
          <a:xfrm>
            <a:off x="0" y="61331"/>
            <a:ext cx="11311847" cy="6796669"/>
          </a:xfrm>
          <a:prstGeom prst="rect">
            <a:avLst/>
          </a:prstGeom>
          <a:noFill/>
        </p:spPr>
        <p:txBody>
          <a:bodyPr wrap="square">
            <a:spAutoFit/>
          </a:bodyPr>
          <a:lstStyle/>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If something begins to show itself…</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see if you can simply be with it.</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Not fixing it.</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Not analyzing it.</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Just noticing:</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"Something in me feels this way."</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 And now… gently bring a sense of curiosity toward this part.</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You might ask, silently:</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“What do you want me to know?”</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or</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“What have you been carrying?”</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No need to force an answer.</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Just creating space.</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 See if you can also bring a sense of compassion.</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As if you are sitting beside this part…</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rather than trying to change it.</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Oval 1">
            <a:extLst>
              <a:ext uri="{FF2B5EF4-FFF2-40B4-BE49-F238E27FC236}">
                <a16:creationId xmlns:a16="http://schemas.microsoft.com/office/drawing/2014/main" id="{7CEBCFFC-7561-C8F2-B3FF-D4E57FF7C558}"/>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3131146590"/>
      </p:ext>
    </p:extLst>
  </p:cSld>
  <p:clrMapOvr>
    <a:masterClrMapping/>
  </p:clrMapOvr>
</p:sld>
</file>

<file path=ppt/slides/slide6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939857-6E19-127A-5D3A-7A7CEDC1F0F4}"/>
              </a:ext>
            </a:extLst>
          </p:cNvPr>
          <p:cNvSpPr txBox="1"/>
          <p:nvPr/>
        </p:nvSpPr>
        <p:spPr>
          <a:xfrm>
            <a:off x="71920" y="0"/>
            <a:ext cx="9146568" cy="6836167"/>
          </a:xfrm>
          <a:prstGeom prst="rect">
            <a:avLst/>
          </a:prstGeom>
          <a:noFill/>
        </p:spPr>
        <p:txBody>
          <a:bodyPr wrap="square">
            <a:spAutoFit/>
          </a:bodyPr>
          <a:lstStyle/>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You might imagine:</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sitting with it </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placing a hand nearby </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or simply letting it know:</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“I see you.” </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 And if it feels right…</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you might gently say inside:</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“You don’t have to carry this alone anymore.”</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 Now, also notice if any other parts of you show up—</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perhaps parts that want to pull away…</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or fix things…</a:t>
            </a:r>
            <a:b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or feel uncomfortable.</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That’s okay too.</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Just acknowledging:</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“There are many parts here… and I can hold space for all of them.”</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Oval 1">
            <a:extLst>
              <a:ext uri="{FF2B5EF4-FFF2-40B4-BE49-F238E27FC236}">
                <a16:creationId xmlns:a16="http://schemas.microsoft.com/office/drawing/2014/main" id="{6948156B-BB3E-7CAA-E228-B5EB06225919}"/>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276126831"/>
      </p:ext>
    </p:extLst>
  </p:cSld>
  <p:clrMapOvr>
    <a:masterClrMapping/>
  </p:clrMapOvr>
</p:sld>
</file>

<file path=ppt/slides/slide6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B50895-1327-EBB6-8209-17ED16C0E78E}"/>
              </a:ext>
            </a:extLst>
          </p:cNvPr>
          <p:cNvSpPr txBox="1"/>
          <p:nvPr/>
        </p:nvSpPr>
        <p:spPr>
          <a:xfrm>
            <a:off x="154113" y="0"/>
            <a:ext cx="7739008" cy="6919202"/>
          </a:xfrm>
          <a:prstGeom prst="rect">
            <a:avLst/>
          </a:prstGeom>
          <a:noFill/>
        </p:spPr>
        <p:txBody>
          <a:bodyPr wrap="square">
            <a:spAutoFit/>
          </a:bodyPr>
          <a:lstStyle/>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For a moment… just rest in that awareness: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There is pain…</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There are protectors…</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And there is also Self—</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part of you that can stay present with all of it.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Take a deeper breath in…</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…and slowly out.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As we begin to come back…</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you don’t have to leave this connection behind.</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Just gently widening your awareness…</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bringing your attention back to the room…</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group…</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this shared space.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And when you’re ready…</a:t>
            </a:r>
            <a:b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you can open your eyes.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Oval 1">
            <a:extLst>
              <a:ext uri="{FF2B5EF4-FFF2-40B4-BE49-F238E27FC236}">
                <a16:creationId xmlns:a16="http://schemas.microsoft.com/office/drawing/2014/main" id="{377B5182-78C0-F4E6-9D3E-C3CC0CFCB550}"/>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843294960"/>
      </p:ext>
    </p:extLst>
  </p:cSld>
  <p:clrMapOvr>
    <a:masterClrMapping/>
  </p:clrMapOvr>
</p:sld>
</file>

<file path=ppt/slides/slide6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C30E3-CC3C-5A61-D800-B1FD4F8316F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B3652E7-3933-C45B-94AF-21D9AD7777E1}"/>
              </a:ext>
            </a:extLst>
          </p:cNvPr>
          <p:cNvSpPr txBox="1"/>
          <p:nvPr/>
        </p:nvSpPr>
        <p:spPr>
          <a:xfrm>
            <a:off x="216966" y="579358"/>
            <a:ext cx="4520631" cy="7017306"/>
          </a:xfrm>
          <a:prstGeom prst="rect">
            <a:avLst/>
          </a:prstGeom>
          <a:noFill/>
        </p:spPr>
        <p:txBody>
          <a:bodyPr wrap="square">
            <a:spAutoFit/>
          </a:bodyPr>
          <a:lstStyle/>
          <a:p>
            <a:r>
              <a:rPr lang="en-US" sz="2400" dirty="0">
                <a:latin typeface="Corbel" panose="020B0503020204020204" pitchFamily="34" charset="0"/>
              </a:rPr>
              <a:t>Week 1- October 1</a:t>
            </a:r>
          </a:p>
          <a:p>
            <a:r>
              <a:rPr lang="en-US" sz="2400" dirty="0">
                <a:latin typeface="Corbel" panose="020B0503020204020204" pitchFamily="34" charset="0"/>
              </a:rPr>
              <a:t>Week 2- October 8</a:t>
            </a:r>
          </a:p>
          <a:p>
            <a:r>
              <a:rPr lang="en-US" sz="2400" dirty="0">
                <a:latin typeface="Corbel" panose="020B0503020204020204" pitchFamily="34" charset="0"/>
              </a:rPr>
              <a:t>Week 3- October 15</a:t>
            </a:r>
          </a:p>
          <a:p>
            <a:r>
              <a:rPr lang="en-US" sz="2400" dirty="0">
                <a:latin typeface="Corbel" panose="020B0503020204020204" pitchFamily="34" charset="0"/>
              </a:rPr>
              <a:t>Week 4- October 22</a:t>
            </a:r>
          </a:p>
          <a:p>
            <a:r>
              <a:rPr lang="en-US" sz="2400" dirty="0">
                <a:latin typeface="Corbel" panose="020B0503020204020204" pitchFamily="34" charset="0"/>
              </a:rPr>
              <a:t>Week 5- October 29</a:t>
            </a:r>
          </a:p>
          <a:p>
            <a:r>
              <a:rPr lang="en-US" sz="2400" dirty="0">
                <a:latin typeface="Corbel" panose="020B0503020204020204" pitchFamily="34" charset="0"/>
              </a:rPr>
              <a:t>Week 6- November 5</a:t>
            </a:r>
          </a:p>
          <a:p>
            <a:r>
              <a:rPr lang="en-US" sz="2400" dirty="0">
                <a:latin typeface="Corbel" panose="020B0503020204020204" pitchFamily="34" charset="0"/>
              </a:rPr>
              <a:t>Week 7- November 12</a:t>
            </a:r>
          </a:p>
          <a:p>
            <a:r>
              <a:rPr lang="en-US" sz="2400" dirty="0">
                <a:latin typeface="Corbel" panose="020B0503020204020204" pitchFamily="34" charset="0"/>
              </a:rPr>
              <a:t>Week 8- November 19</a:t>
            </a:r>
          </a:p>
          <a:p>
            <a:r>
              <a:rPr lang="en-US" sz="2400" dirty="0">
                <a:latin typeface="Corbel" panose="020B0503020204020204" pitchFamily="34" charset="0"/>
              </a:rPr>
              <a:t>Week 9- November 26</a:t>
            </a:r>
          </a:p>
          <a:p>
            <a:r>
              <a:rPr lang="en-US" sz="2400" dirty="0">
                <a:latin typeface="Corbel" panose="020B0503020204020204" pitchFamily="34" charset="0"/>
              </a:rPr>
              <a:t>Week 10- December 3</a:t>
            </a:r>
          </a:p>
          <a:p>
            <a:r>
              <a:rPr lang="en-US" sz="2400" dirty="0">
                <a:latin typeface="Corbel" panose="020B0503020204020204" pitchFamily="34" charset="0"/>
              </a:rPr>
              <a:t>Week 11- December 10</a:t>
            </a:r>
          </a:p>
          <a:p>
            <a:r>
              <a:rPr lang="en-US" sz="2400" dirty="0">
                <a:latin typeface="Corbel" panose="020B0503020204020204" pitchFamily="34" charset="0"/>
              </a:rPr>
              <a:t>Week 12- December 17 </a:t>
            </a:r>
          </a:p>
          <a:p>
            <a:r>
              <a:rPr lang="en-US" sz="2400" dirty="0">
                <a:latin typeface="Corbel" panose="020B0503020204020204" pitchFamily="34" charset="0"/>
              </a:rPr>
              <a:t>December 24 and 31</a:t>
            </a:r>
          </a:p>
          <a:p>
            <a:r>
              <a:rPr lang="en-US" sz="2400" dirty="0">
                <a:latin typeface="Corbel" panose="020B0503020204020204" pitchFamily="34" charset="0"/>
              </a:rPr>
              <a:t>Week 13- January 7</a:t>
            </a:r>
          </a:p>
          <a:p>
            <a:r>
              <a:rPr lang="en-US" sz="2400" dirty="0">
                <a:latin typeface="Corbel" panose="020B0503020204020204" pitchFamily="34" charset="0"/>
              </a:rPr>
              <a:t>Week 14- January 14</a:t>
            </a:r>
          </a:p>
          <a:p>
            <a:r>
              <a:rPr lang="en-US" sz="2400" dirty="0">
                <a:latin typeface="Corbel" panose="020B0503020204020204" pitchFamily="34" charset="0"/>
              </a:rPr>
              <a:t>Week 15- January 21</a:t>
            </a:r>
          </a:p>
          <a:p>
            <a:r>
              <a:rPr lang="en-US" sz="2400" dirty="0">
                <a:latin typeface="Corbel" panose="020B0503020204020204" pitchFamily="34" charset="0"/>
              </a:rPr>
              <a:t>Week 16- January 28</a:t>
            </a:r>
          </a:p>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7B851040-B1EE-F0BF-39EB-21AFBCF3750D}"/>
              </a:ext>
            </a:extLst>
          </p:cNvPr>
          <p:cNvSpPr txBox="1"/>
          <p:nvPr/>
        </p:nvSpPr>
        <p:spPr>
          <a:xfrm>
            <a:off x="3860305" y="579358"/>
            <a:ext cx="4279815" cy="6924973"/>
          </a:xfrm>
          <a:prstGeom prst="rect">
            <a:avLst/>
          </a:prstGeom>
          <a:noFill/>
        </p:spPr>
        <p:txBody>
          <a:bodyPr wrap="square">
            <a:spAutoFit/>
          </a:bodyPr>
          <a:lstStyle/>
          <a:p>
            <a:r>
              <a:rPr lang="en-US" sz="2400" dirty="0">
                <a:latin typeface="Corbel" panose="020B0503020204020204" pitchFamily="34" charset="0"/>
              </a:rPr>
              <a:t>Week 17- February 4</a:t>
            </a:r>
          </a:p>
          <a:p>
            <a:r>
              <a:rPr lang="en-US" sz="2400" dirty="0">
                <a:latin typeface="Corbel" panose="020B0503020204020204" pitchFamily="34" charset="0"/>
              </a:rPr>
              <a:t>Week 18- February 11</a:t>
            </a:r>
          </a:p>
          <a:p>
            <a:r>
              <a:rPr lang="en-US" sz="2400" dirty="0">
                <a:latin typeface="Corbel" panose="020B0503020204020204" pitchFamily="34" charset="0"/>
              </a:rPr>
              <a:t>Week 19- February 18</a:t>
            </a:r>
          </a:p>
          <a:p>
            <a:r>
              <a:rPr lang="en-US" sz="2400" dirty="0">
                <a:latin typeface="Corbel" panose="020B0503020204020204" pitchFamily="34" charset="0"/>
              </a:rPr>
              <a:t>Week 20- February 25</a:t>
            </a:r>
          </a:p>
          <a:p>
            <a:r>
              <a:rPr lang="en-US" sz="2400" dirty="0">
                <a:latin typeface="Corbel" panose="020B0503020204020204" pitchFamily="34" charset="0"/>
              </a:rPr>
              <a:t>Week 21- March 4</a:t>
            </a:r>
          </a:p>
          <a:p>
            <a:r>
              <a:rPr lang="en-US" sz="2400" dirty="0">
                <a:latin typeface="Corbel" panose="020B0503020204020204" pitchFamily="34" charset="0"/>
              </a:rPr>
              <a:t>March 11 and 18 no course</a:t>
            </a:r>
          </a:p>
          <a:p>
            <a:r>
              <a:rPr lang="en-US" sz="2400" dirty="0">
                <a:latin typeface="Corbel" panose="020B0503020204020204" pitchFamily="34" charset="0"/>
              </a:rPr>
              <a:t>Week 22- March 25</a:t>
            </a:r>
          </a:p>
          <a:p>
            <a:r>
              <a:rPr lang="en-US" sz="2400" dirty="0">
                <a:latin typeface="Corbel" panose="020B0503020204020204" pitchFamily="34" charset="0"/>
              </a:rPr>
              <a:t>Week 23- April 1</a:t>
            </a:r>
          </a:p>
          <a:p>
            <a:r>
              <a:rPr lang="en-US" sz="2400" dirty="0">
                <a:latin typeface="Corbel" panose="020B0503020204020204" pitchFamily="34" charset="0"/>
              </a:rPr>
              <a:t>Week 24- April 8 </a:t>
            </a:r>
          </a:p>
          <a:p>
            <a:r>
              <a:rPr lang="en-US" sz="2400" dirty="0">
                <a:latin typeface="Corbel" panose="020B0503020204020204" pitchFamily="34" charset="0"/>
              </a:rPr>
              <a:t>Week 25- April 15</a:t>
            </a:r>
          </a:p>
          <a:p>
            <a:r>
              <a:rPr lang="en-US" sz="2400" dirty="0">
                <a:latin typeface="Corbel" panose="020B0503020204020204" pitchFamily="34" charset="0"/>
              </a:rPr>
              <a:t>Week 26- April 22</a:t>
            </a:r>
          </a:p>
          <a:p>
            <a:r>
              <a:rPr lang="en-US" sz="2400" dirty="0">
                <a:solidFill>
                  <a:schemeClr val="bg1"/>
                </a:solidFill>
                <a:latin typeface="Corbel" panose="020B0503020204020204" pitchFamily="34" charset="0"/>
              </a:rPr>
              <a:t>Week 27- April 29</a:t>
            </a:r>
          </a:p>
          <a:p>
            <a:r>
              <a:rPr lang="en-US" sz="2400" dirty="0">
                <a:latin typeface="Corbel" panose="020B0503020204020204" pitchFamily="34" charset="0"/>
              </a:rPr>
              <a:t>Week 28- May 6</a:t>
            </a:r>
          </a:p>
          <a:p>
            <a:r>
              <a:rPr lang="en-US" sz="2400" dirty="0">
                <a:latin typeface="Corbel" panose="020B0503020204020204" pitchFamily="34" charset="0"/>
              </a:rPr>
              <a:t>Week 29- May 13</a:t>
            </a:r>
          </a:p>
          <a:p>
            <a:r>
              <a:rPr lang="en-US" sz="2400" dirty="0">
                <a:latin typeface="Corbel" panose="020B0503020204020204" pitchFamily="34" charset="0"/>
              </a:rPr>
              <a:t>Week 30- May 20- 9am to 1pm</a:t>
            </a:r>
          </a:p>
          <a:p>
            <a:r>
              <a:rPr lang="en-US" sz="2400" dirty="0">
                <a:latin typeface="Corbel" panose="020B0503020204020204" pitchFamily="34" charset="0"/>
              </a:rPr>
              <a:t>Week 31- May 27</a:t>
            </a:r>
          </a:p>
          <a:p>
            <a:r>
              <a:rPr lang="en-US" sz="2400" dirty="0">
                <a:latin typeface="Corbel" panose="020B0503020204020204" pitchFamily="34" charset="0"/>
              </a:rPr>
              <a:t>Week 32- June 3</a:t>
            </a: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A0F84D8F-9AD6-E49A-FEC9-6ED31958C17F}"/>
              </a:ext>
            </a:extLst>
          </p:cNvPr>
          <p:cNvSpPr txBox="1"/>
          <p:nvPr/>
        </p:nvSpPr>
        <p:spPr>
          <a:xfrm>
            <a:off x="1677587" y="0"/>
            <a:ext cx="9221836" cy="707886"/>
          </a:xfrm>
          <a:prstGeom prst="rect">
            <a:avLst/>
          </a:prstGeom>
          <a:noFill/>
        </p:spPr>
        <p:txBody>
          <a:bodyPr wrap="square">
            <a:spAutoFit/>
          </a:bodyPr>
          <a:lstStyle/>
          <a:p>
            <a:r>
              <a:rPr lang="en-US" sz="4000" dirty="0">
                <a:solidFill>
                  <a:schemeClr val="bg1"/>
                </a:solidFill>
                <a:latin typeface="Corbel" panose="020B0503020204020204" pitchFamily="34" charset="0"/>
              </a:rPr>
              <a:t>SIMPLE COURSE SCHEDULE 2025-26</a:t>
            </a:r>
          </a:p>
        </p:txBody>
      </p:sp>
      <p:sp>
        <p:nvSpPr>
          <p:cNvPr id="2" name="Slide Number Placeholder 1">
            <a:extLst>
              <a:ext uri="{FF2B5EF4-FFF2-40B4-BE49-F238E27FC236}">
                <a16:creationId xmlns:a16="http://schemas.microsoft.com/office/drawing/2014/main" id="{7D1C6AEF-D7FF-5804-1C6F-286FFD8593C1}"/>
              </a:ext>
            </a:extLst>
          </p:cNvPr>
          <p:cNvSpPr>
            <a:spLocks noGrp="1"/>
          </p:cNvSpPr>
          <p:nvPr>
            <p:ph type="sldNum" sz="quarter" idx="12"/>
          </p:nvPr>
        </p:nvSpPr>
        <p:spPr/>
        <p:txBody>
          <a:bodyPr/>
          <a:lstStyle/>
          <a:p>
            <a:fld id="{5B621ED0-B45F-441E-93E9-023E2B55C8A5}" type="slidenum">
              <a:rPr lang="en-CA" smtClean="0"/>
              <a:t>614</a:t>
            </a:fld>
            <a:endParaRPr lang="en-CA" dirty="0"/>
          </a:p>
        </p:txBody>
      </p:sp>
      <p:sp>
        <p:nvSpPr>
          <p:cNvPr id="6" name="TextBox 5">
            <a:extLst>
              <a:ext uri="{FF2B5EF4-FFF2-40B4-BE49-F238E27FC236}">
                <a16:creationId xmlns:a16="http://schemas.microsoft.com/office/drawing/2014/main" id="{C22E3D61-6940-68BC-CFA7-ECA403F13256}"/>
              </a:ext>
            </a:extLst>
          </p:cNvPr>
          <p:cNvSpPr txBox="1"/>
          <p:nvPr/>
        </p:nvSpPr>
        <p:spPr>
          <a:xfrm>
            <a:off x="7741874" y="641384"/>
            <a:ext cx="3334007" cy="461665"/>
          </a:xfrm>
          <a:prstGeom prst="rect">
            <a:avLst/>
          </a:prstGeom>
          <a:noFill/>
        </p:spPr>
        <p:txBody>
          <a:bodyPr wrap="square">
            <a:spAutoFit/>
          </a:bodyPr>
          <a:lstStyle/>
          <a:p>
            <a:r>
              <a:rPr lang="en-US" sz="2400" dirty="0">
                <a:latin typeface="Corbel" panose="020B0503020204020204" pitchFamily="34" charset="0"/>
              </a:rPr>
              <a:t>Week 33- June 10 pilot</a:t>
            </a:r>
          </a:p>
        </p:txBody>
      </p:sp>
    </p:spTree>
    <p:extLst>
      <p:ext uri="{BB962C8B-B14F-4D97-AF65-F5344CB8AC3E}">
        <p14:creationId xmlns:p14="http://schemas.microsoft.com/office/powerpoint/2010/main" val="3319104396"/>
      </p:ext>
    </p:extLst>
  </p:cSld>
  <p:clrMapOvr>
    <a:masterClrMapping/>
  </p:clrMapOvr>
</p:sld>
</file>

<file path=ppt/slides/slide6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D4F76-3240-D378-BFDB-15040BE7369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CE0D88-D3D9-C11C-DED3-144E110CA7BB}"/>
              </a:ext>
            </a:extLst>
          </p:cNvPr>
          <p:cNvSpPr txBox="1"/>
          <p:nvPr/>
        </p:nvSpPr>
        <p:spPr>
          <a:xfrm>
            <a:off x="1225466" y="70021"/>
            <a:ext cx="9433461" cy="646331"/>
          </a:xfrm>
          <a:prstGeom prst="rect">
            <a:avLst/>
          </a:prstGeom>
          <a:noFill/>
        </p:spPr>
        <p:txBody>
          <a:bodyPr wrap="square">
            <a:spAutoFit/>
          </a:bodyPr>
          <a:lstStyle/>
          <a:p>
            <a:pPr algn="ctr"/>
            <a:r>
              <a:rPr lang="en-US" sz="3600" dirty="0">
                <a:solidFill>
                  <a:schemeClr val="bg1"/>
                </a:solidFill>
              </a:rPr>
              <a:t>PRACTICE SESSIONS SCHEDULE</a:t>
            </a:r>
            <a:endParaRPr lang="en-CA" sz="3600" dirty="0">
              <a:solidFill>
                <a:schemeClr val="bg1"/>
              </a:solidFill>
            </a:endParaRPr>
          </a:p>
        </p:txBody>
      </p:sp>
      <p:sp>
        <p:nvSpPr>
          <p:cNvPr id="5" name="TextBox 4">
            <a:extLst>
              <a:ext uri="{FF2B5EF4-FFF2-40B4-BE49-F238E27FC236}">
                <a16:creationId xmlns:a16="http://schemas.microsoft.com/office/drawing/2014/main" id="{400F6F42-9D7E-F00F-FC86-7CB9701435F3}"/>
              </a:ext>
            </a:extLst>
          </p:cNvPr>
          <p:cNvSpPr txBox="1"/>
          <p:nvPr/>
        </p:nvSpPr>
        <p:spPr>
          <a:xfrm>
            <a:off x="322612" y="716352"/>
            <a:ext cx="11869388" cy="3600986"/>
          </a:xfrm>
          <a:prstGeom prst="rect">
            <a:avLst/>
          </a:prstGeom>
          <a:noFill/>
        </p:spPr>
        <p:txBody>
          <a:bodyPr wrap="square">
            <a:spAutoFit/>
          </a:bodyPr>
          <a:lstStyle/>
          <a:p>
            <a:r>
              <a:rPr lang="en-US" dirty="0">
                <a:solidFill>
                  <a:schemeClr val="bg1"/>
                </a:solidFill>
              </a:rPr>
              <a:t>   </a:t>
            </a:r>
            <a:r>
              <a:rPr lang="en-US" dirty="0"/>
              <a:t>         practice                                             </a:t>
            </a:r>
          </a:p>
          <a:p>
            <a:endParaRPr lang="en-US" sz="2000" dirty="0">
              <a:solidFill>
                <a:srgbClr val="FFC000"/>
              </a:solidFill>
            </a:endParaRPr>
          </a:p>
          <a:p>
            <a:endParaRPr lang="en-US" dirty="0"/>
          </a:p>
          <a:p>
            <a:endParaRPr lang="en-US" dirty="0">
              <a:solidFill>
                <a:srgbClr val="FFC000"/>
              </a:solidFill>
            </a:endParaRPr>
          </a:p>
          <a:p>
            <a:endParaRPr lang="en-US" dirty="0"/>
          </a:p>
          <a:p>
            <a:endParaRPr lang="en-US" dirty="0"/>
          </a:p>
          <a:p>
            <a:r>
              <a:rPr lang="en-US" sz="2800" dirty="0">
                <a:solidFill>
                  <a:srgbClr val="FFC000"/>
                </a:solidFill>
              </a:rPr>
              <a:t>9. TODAY April 29 Part 4 p. 141-175 of the IFS workbook with Carolynn.</a:t>
            </a:r>
          </a:p>
          <a:p>
            <a:endParaRPr lang="en-US" dirty="0"/>
          </a:p>
          <a:p>
            <a:r>
              <a:rPr lang="en-US" dirty="0">
                <a:solidFill>
                  <a:schemeClr val="accent1"/>
                </a:solidFill>
              </a:rPr>
              <a:t>10. Week 28 May 6                </a:t>
            </a:r>
            <a:r>
              <a:rPr lang="en-US" u="sng" dirty="0">
                <a:solidFill>
                  <a:schemeClr val="accent1"/>
                </a:solidFill>
              </a:rPr>
              <a:t>April 29, 1:30</a:t>
            </a:r>
            <a:r>
              <a:rPr lang="en-US" dirty="0">
                <a:solidFill>
                  <a:schemeClr val="accent1"/>
                </a:solidFill>
              </a:rPr>
              <a:t>              Part 5 p. 179-207                                  Meaghan                                   </a:t>
            </a:r>
          </a:p>
          <a:p>
            <a:endParaRPr lang="en-US" dirty="0"/>
          </a:p>
          <a:p>
            <a:r>
              <a:rPr lang="en-US" dirty="0"/>
              <a:t>11.Week 29 May 13            April 22, 3 pm               Wise mind remediation                    Rob T.                                                                                </a:t>
            </a:r>
          </a:p>
          <a:p>
            <a:pPr algn="ctr"/>
            <a:endParaRPr lang="en-CA" sz="1800" dirty="0">
              <a:solidFill>
                <a:schemeClr val="bg1"/>
              </a:solidFill>
            </a:endParaRPr>
          </a:p>
        </p:txBody>
      </p:sp>
      <p:sp>
        <p:nvSpPr>
          <p:cNvPr id="4" name="TextBox 3">
            <a:extLst>
              <a:ext uri="{FF2B5EF4-FFF2-40B4-BE49-F238E27FC236}">
                <a16:creationId xmlns:a16="http://schemas.microsoft.com/office/drawing/2014/main" id="{63D8FC1F-2A30-BEA1-BDFC-A06E10D5FD47}"/>
              </a:ext>
            </a:extLst>
          </p:cNvPr>
          <p:cNvSpPr txBox="1"/>
          <p:nvPr/>
        </p:nvSpPr>
        <p:spPr>
          <a:xfrm>
            <a:off x="2710028" y="950225"/>
            <a:ext cx="6097712" cy="369332"/>
          </a:xfrm>
          <a:prstGeom prst="rect">
            <a:avLst/>
          </a:prstGeom>
          <a:noFill/>
        </p:spPr>
        <p:txBody>
          <a:bodyPr wrap="square">
            <a:spAutoFit/>
          </a:bodyPr>
          <a:lstStyle/>
          <a:p>
            <a:r>
              <a:rPr lang="en-US" dirty="0"/>
              <a:t>Preparation                IFS Workbook</a:t>
            </a:r>
            <a:endParaRPr lang="en-CA" dirty="0"/>
          </a:p>
        </p:txBody>
      </p:sp>
      <p:sp>
        <p:nvSpPr>
          <p:cNvPr id="2" name="Slide Number Placeholder 1">
            <a:extLst>
              <a:ext uri="{FF2B5EF4-FFF2-40B4-BE49-F238E27FC236}">
                <a16:creationId xmlns:a16="http://schemas.microsoft.com/office/drawing/2014/main" id="{04042441-F18C-B605-5978-4783E95C51A0}"/>
              </a:ext>
            </a:extLst>
          </p:cNvPr>
          <p:cNvSpPr>
            <a:spLocks noGrp="1"/>
          </p:cNvSpPr>
          <p:nvPr>
            <p:ph type="sldNum" sz="quarter" idx="12"/>
          </p:nvPr>
        </p:nvSpPr>
        <p:spPr/>
        <p:txBody>
          <a:bodyPr/>
          <a:lstStyle/>
          <a:p>
            <a:fld id="{5B621ED0-B45F-441E-93E9-023E2B55C8A5}" type="slidenum">
              <a:rPr lang="en-CA" smtClean="0"/>
              <a:t>615</a:t>
            </a:fld>
            <a:endParaRPr lang="en-CA" dirty="0"/>
          </a:p>
        </p:txBody>
      </p:sp>
    </p:spTree>
    <p:extLst>
      <p:ext uri="{BB962C8B-B14F-4D97-AF65-F5344CB8AC3E}">
        <p14:creationId xmlns:p14="http://schemas.microsoft.com/office/powerpoint/2010/main" val="3602365578"/>
      </p:ext>
    </p:extLst>
  </p:cSld>
  <p:clrMapOvr>
    <a:masterClrMapping/>
  </p:clrMapOvr>
</p:sld>
</file>

<file path=ppt/slides/slide6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93B52-10D4-0573-13C9-893D919A6ED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8D77A33-4902-FFF8-11B8-1470C75A5D3F}"/>
              </a:ext>
            </a:extLst>
          </p:cNvPr>
          <p:cNvSpPr txBox="1"/>
          <p:nvPr/>
        </p:nvSpPr>
        <p:spPr>
          <a:xfrm>
            <a:off x="314425" y="70021"/>
            <a:ext cx="11877575" cy="6863417"/>
          </a:xfrm>
          <a:prstGeom prst="rect">
            <a:avLst/>
          </a:prstGeom>
          <a:noFill/>
        </p:spPr>
        <p:txBody>
          <a:bodyPr wrap="square">
            <a:spAutoFit/>
          </a:bodyPr>
          <a:lstStyle/>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24- </a:t>
            </a:r>
            <a:r>
              <a:rPr lang="en-US" sz="2600" dirty="0">
                <a:latin typeface="Arial" panose="020B0604020202020204" pitchFamily="34" charset="0"/>
                <a:cs typeface="Arial" panose="020B0604020202020204" pitchFamily="34" charset="0"/>
              </a:rPr>
              <a:t>April 8, IFS workbook Part One: Getting to Know Your Self &amp; Parts  P.17 </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25- </a:t>
            </a:r>
            <a:r>
              <a:rPr lang="en-US" sz="2600" dirty="0">
                <a:latin typeface="Arial" panose="020B0604020202020204" pitchFamily="34" charset="0"/>
                <a:cs typeface="Arial" panose="020B0604020202020204" pitchFamily="34" charset="0"/>
              </a:rPr>
              <a:t>April 15, IFS Workbook Part Two: Appreciating Your Overworked Managers P. 63</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26- </a:t>
            </a:r>
            <a:r>
              <a:rPr lang="en-US" sz="2600" dirty="0">
                <a:latin typeface="Arial" panose="020B0604020202020204" pitchFamily="34" charset="0"/>
                <a:cs typeface="Arial" panose="020B0604020202020204" pitchFamily="34" charset="0"/>
              </a:rPr>
              <a:t>April 22, IFS Workbook Part Three: Befriending Your Activated Firefighters  P. 101</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rgbClr val="FFC000"/>
                </a:solidFill>
                <a:latin typeface="Arial" panose="020B0604020202020204" pitchFamily="34" charset="0"/>
                <a:cs typeface="Arial" panose="020B0604020202020204" pitchFamily="34" charset="0"/>
              </a:rPr>
              <a:t>Week 27- April 29, IFS Workbook Part Four: Embracing Your Burdened Exiles  P.139</a:t>
            </a:r>
          </a:p>
          <a:p>
            <a:r>
              <a:rPr lang="en-US" sz="2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28- </a:t>
            </a:r>
            <a:r>
              <a:rPr lang="en-US" sz="2600" dirty="0">
                <a:latin typeface="Arial" panose="020B0604020202020204" pitchFamily="34" charset="0"/>
                <a:cs typeface="Arial" panose="020B0604020202020204" pitchFamily="34" charset="0"/>
              </a:rPr>
              <a:t>May 6, IFS Workbook Part Five: Accessing Your Unlimited Self-Leadership P. 177</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29- </a:t>
            </a:r>
            <a:r>
              <a:rPr lang="en-US" sz="2600" dirty="0">
                <a:latin typeface="Arial" panose="020B0604020202020204" pitchFamily="34" charset="0"/>
                <a:cs typeface="Arial" panose="020B0604020202020204" pitchFamily="34" charset="0"/>
              </a:rPr>
              <a:t>May 13,  Simple Manual Session 23 Wise mind remediation  </a:t>
            </a:r>
          </a:p>
          <a:p>
            <a:r>
              <a:rPr lang="en-US" sz="2400" b="0" i="0" dirty="0">
                <a:solidFill>
                  <a:srgbClr val="222222"/>
                </a:solidFill>
                <a:effectLst/>
                <a:latin typeface="Arial" panose="020B0604020202020204" pitchFamily="34" charset="0"/>
                <a:cs typeface="Arial" panose="020B0604020202020204" pitchFamily="34" charset="0"/>
              </a:rPr>
              <a:t> </a:t>
            </a:r>
            <a:endParaRPr lang="en-US" sz="2400" dirty="0">
              <a:solidFill>
                <a:srgbClr val="22222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57FE7495-5379-3ADF-B07B-E3966EA5EF82}"/>
              </a:ext>
            </a:extLst>
          </p:cNvPr>
          <p:cNvSpPr>
            <a:spLocks noGrp="1"/>
          </p:cNvSpPr>
          <p:nvPr>
            <p:ph type="sldNum" sz="quarter" idx="12"/>
          </p:nvPr>
        </p:nvSpPr>
        <p:spPr/>
        <p:txBody>
          <a:bodyPr/>
          <a:lstStyle/>
          <a:p>
            <a:fld id="{2AD020D2-200F-4F62-BA0E-6801AFACC176}" type="slidenum">
              <a:rPr lang="en-CA" smtClean="0"/>
              <a:t>616</a:t>
            </a:fld>
            <a:endParaRPr lang="en-CA"/>
          </a:p>
        </p:txBody>
      </p:sp>
    </p:spTree>
    <p:extLst>
      <p:ext uri="{BB962C8B-B14F-4D97-AF65-F5344CB8AC3E}">
        <p14:creationId xmlns:p14="http://schemas.microsoft.com/office/powerpoint/2010/main" val="189475659"/>
      </p:ext>
    </p:extLst>
  </p:cSld>
  <p:clrMapOvr>
    <a:masterClrMapping/>
  </p:clrMapOvr>
</p:sld>
</file>

<file path=ppt/slides/slide6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8B72D-B366-F8A0-5B7E-560F51C3FC6D}"/>
            </a:ext>
          </a:extLst>
        </p:cNvPr>
        <p:cNvGrpSpPr/>
        <p:nvPr/>
      </p:nvGrpSpPr>
      <p:grpSpPr>
        <a:xfrm>
          <a:off x="0" y="0"/>
          <a:ext cx="0" cy="0"/>
          <a:chOff x="0" y="0"/>
          <a:chExt cx="0" cy="0"/>
        </a:xfrm>
      </p:grpSpPr>
      <p:pic>
        <p:nvPicPr>
          <p:cNvPr id="1026" name="Picture 2" descr="Reminders: - St. Catherine of Genoa ~ St. Thérèse of Lisieux">
            <a:extLst>
              <a:ext uri="{FF2B5EF4-FFF2-40B4-BE49-F238E27FC236}">
                <a16:creationId xmlns:a16="http://schemas.microsoft.com/office/drawing/2014/main" id="{EBA998BB-9343-8E9A-49A2-44CF4A8360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302" r="1" b="14164"/>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74017739-0229-967B-DF51-2300DD4C171B}"/>
              </a:ext>
            </a:extLst>
          </p:cNvPr>
          <p:cNvSpPr>
            <a:spLocks noGrp="1"/>
          </p:cNvSpPr>
          <p:nvPr>
            <p:ph type="sldNum" sz="quarter" idx="12"/>
          </p:nvPr>
        </p:nvSpPr>
        <p:spPr/>
        <p:txBody>
          <a:bodyPr/>
          <a:lstStyle/>
          <a:p>
            <a:fld id="{F7CB6ECF-184C-441C-A277-9D9EC902153F}" type="slidenum">
              <a:rPr lang="en-CA" smtClean="0"/>
              <a:t>617</a:t>
            </a:fld>
            <a:endParaRPr lang="en-CA" dirty="0"/>
          </a:p>
        </p:txBody>
      </p:sp>
    </p:spTree>
    <p:extLst>
      <p:ext uri="{BB962C8B-B14F-4D97-AF65-F5344CB8AC3E}">
        <p14:creationId xmlns:p14="http://schemas.microsoft.com/office/powerpoint/2010/main" val="4037997181"/>
      </p:ext>
    </p:extLst>
  </p:cSld>
  <p:clrMapOvr>
    <a:masterClrMapping/>
  </p:clrMapOvr>
</p:sld>
</file>

<file path=ppt/slides/slide6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2CBC3A-6F33-78B5-37D9-18570DE1770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F630D58-631C-063A-3895-DA8987BD50C8}"/>
              </a:ext>
            </a:extLst>
          </p:cNvPr>
          <p:cNvSpPr txBox="1"/>
          <p:nvPr/>
        </p:nvSpPr>
        <p:spPr>
          <a:xfrm>
            <a:off x="2137024" y="298219"/>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FROM LAST WEEK</a:t>
            </a:r>
            <a:endParaRPr lang="en-CA" sz="3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F518D8-79BA-97AC-4A12-06F8C6732FBE}"/>
              </a:ext>
            </a:extLst>
          </p:cNvPr>
          <p:cNvSpPr txBox="1"/>
          <p:nvPr/>
        </p:nvSpPr>
        <p:spPr>
          <a:xfrm>
            <a:off x="184934" y="1156718"/>
            <a:ext cx="11455685"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III of the IFS workbook “befriending your activated firefighters” pages 104 to 137 of the workbook or the third part of the session 24 to 29 slides sent to you. (which can also be found on the website)</a:t>
            </a:r>
            <a:endParaRPr lang="en-CA" sz="2800" dirty="0"/>
          </a:p>
        </p:txBody>
      </p:sp>
    </p:spTree>
    <p:extLst>
      <p:ext uri="{BB962C8B-B14F-4D97-AF65-F5344CB8AC3E}">
        <p14:creationId xmlns:p14="http://schemas.microsoft.com/office/powerpoint/2010/main" val="2913288559"/>
      </p:ext>
    </p:extLst>
  </p:cSld>
  <p:clrMapOvr>
    <a:masterClrMapping/>
  </p:clrMapOvr>
</p:sld>
</file>

<file path=ppt/slides/slide6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EA543-5D8D-440B-055B-C65C29020E2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A32C460-3ABD-E5C3-C1E2-B64D0DBEC73F}"/>
              </a:ext>
            </a:extLst>
          </p:cNvPr>
          <p:cNvSpPr txBox="1"/>
          <p:nvPr/>
        </p:nvSpPr>
        <p:spPr>
          <a:xfrm>
            <a:off x="1736332" y="380412"/>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FOR THE NEXT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A49979D-E581-20D8-4CD2-EBFC48F46C6F}"/>
              </a:ext>
            </a:extLst>
          </p:cNvPr>
          <p:cNvSpPr txBox="1"/>
          <p:nvPr/>
        </p:nvSpPr>
        <p:spPr>
          <a:xfrm>
            <a:off x="308223" y="1233168"/>
            <a:ext cx="10831531"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IV of the IFS workbook “embracing your burdened exiles” pages 142 to 175 of the workbook or the fourth part of the session 24 to 29 slides sent to you. (which can also be found on the website)</a:t>
            </a:r>
            <a:endParaRPr lang="en-CA" sz="2800" dirty="0"/>
          </a:p>
        </p:txBody>
      </p:sp>
    </p:spTree>
    <p:extLst>
      <p:ext uri="{BB962C8B-B14F-4D97-AF65-F5344CB8AC3E}">
        <p14:creationId xmlns:p14="http://schemas.microsoft.com/office/powerpoint/2010/main" val="1661484492"/>
      </p:ext>
    </p:extLst>
  </p:cSld>
  <p:clrMapOvr>
    <a:masterClrMapping/>
  </p:clrMapOvr>
</p:sld>
</file>

<file path=ppt/slides/slide6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023D2-C26B-5663-2ED7-72972034BB5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CED37B-341E-4C9A-B876-3A77D0D345F1}"/>
              </a:ext>
            </a:extLst>
          </p:cNvPr>
          <p:cNvSpPr>
            <a:spLocks noGrp="1"/>
          </p:cNvSpPr>
          <p:nvPr>
            <p:ph type="sldNum" sz="quarter" idx="12"/>
          </p:nvPr>
        </p:nvSpPr>
        <p:spPr/>
        <p:txBody>
          <a:bodyPr/>
          <a:lstStyle/>
          <a:p>
            <a:fld id="{1CD6768F-DFF3-4201-B2DD-5C0ADDD0A949}" type="slidenum">
              <a:rPr lang="en-CA" smtClean="0"/>
              <a:t>620</a:t>
            </a:fld>
            <a:endParaRPr lang="en-CA" dirty="0"/>
          </a:p>
        </p:txBody>
      </p:sp>
      <p:sp>
        <p:nvSpPr>
          <p:cNvPr id="4" name="TextBox 3">
            <a:extLst>
              <a:ext uri="{FF2B5EF4-FFF2-40B4-BE49-F238E27FC236}">
                <a16:creationId xmlns:a16="http://schemas.microsoft.com/office/drawing/2014/main" id="{8B8D85AE-0E94-6526-3117-92D10EEE2BBF}"/>
              </a:ext>
            </a:extLst>
          </p:cNvPr>
          <p:cNvSpPr txBox="1"/>
          <p:nvPr/>
        </p:nvSpPr>
        <p:spPr>
          <a:xfrm>
            <a:off x="94268" y="0"/>
            <a:ext cx="12191999" cy="6318589"/>
          </a:xfrm>
          <a:prstGeom prst="rect">
            <a:avLst/>
          </a:prstGeom>
          <a:noFill/>
        </p:spPr>
        <p:txBody>
          <a:bodyPr wrap="square">
            <a:spAutoFit/>
          </a:bodyPr>
          <a:lstStyle/>
          <a:p>
            <a:pPr>
              <a:lnSpc>
                <a:spcPct val="115000"/>
              </a:lnSpc>
              <a:spcAft>
                <a:spcPts val="800"/>
              </a:spcAft>
              <a:buNone/>
            </a:pPr>
            <a:r>
              <a:rPr lang="en-CA"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CA" kern="100" dirty="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1800" kern="100" dirty="0">
                <a:effectLst/>
                <a:latin typeface="Arial" panose="020B0604020202020204" pitchFamily="34" charset="0"/>
                <a:ea typeface="Calibri" panose="020F0502020204030204" pitchFamily="34" charset="0"/>
                <a:cs typeface="Arial" panose="020B0604020202020204" pitchFamily="34" charset="0"/>
              </a:rPr>
              <a:t>                                          </a:t>
            </a:r>
            <a:r>
              <a:rPr lang="en-CA" sz="32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HOMEWORK HABITS CHECKLIST</a:t>
            </a:r>
            <a:endParaRPr lang="en-CA" sz="3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Circle or check what you will try this week.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1. Preparation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schedule a specific time for homework.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choose a consistent location with minimal distractions.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gather what I need ahead of time (notebook, worksheet, pen).</a:t>
            </a:r>
          </a:p>
          <a:p>
            <a:pPr>
              <a:lnSpc>
                <a:spcPct val="115000"/>
              </a:lnSpc>
              <a:spcAft>
                <a:spcPts val="800"/>
              </a:spcAft>
              <a:buNone/>
            </a:pP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2. Focus &amp; pacing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start with a tiny step (2–5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use a timer (10–15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remove distractions (phone away / Do Not Disturb).</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1C7B1FB9-49DA-98D7-B631-F112AAC73ED4}"/>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591258005"/>
      </p:ext>
    </p:extLst>
  </p:cSld>
  <p:clrMapOvr>
    <a:masterClrMapping/>
  </p:clrMapOvr>
</p:sld>
</file>

<file path=ppt/slides/slide6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81409-4C6B-6F09-0BD4-0A46FCB2A0A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5144F1D-61E4-A3B4-9F04-96D5FB9BE9D4}"/>
              </a:ext>
            </a:extLst>
          </p:cNvPr>
          <p:cNvSpPr>
            <a:spLocks noGrp="1"/>
          </p:cNvSpPr>
          <p:nvPr>
            <p:ph type="sldNum" sz="quarter" idx="12"/>
          </p:nvPr>
        </p:nvSpPr>
        <p:spPr/>
        <p:txBody>
          <a:bodyPr/>
          <a:lstStyle/>
          <a:p>
            <a:fld id="{1CD6768F-DFF3-4201-B2DD-5C0ADDD0A949}" type="slidenum">
              <a:rPr lang="en-CA" smtClean="0"/>
              <a:t>621</a:t>
            </a:fld>
            <a:endParaRPr lang="en-CA" dirty="0"/>
          </a:p>
        </p:txBody>
      </p:sp>
      <p:sp>
        <p:nvSpPr>
          <p:cNvPr id="4" name="TextBox 3">
            <a:extLst>
              <a:ext uri="{FF2B5EF4-FFF2-40B4-BE49-F238E27FC236}">
                <a16:creationId xmlns:a16="http://schemas.microsoft.com/office/drawing/2014/main" id="{E489E0BE-F46C-CCBA-4974-BFEE4C99AB59}"/>
              </a:ext>
            </a:extLst>
          </p:cNvPr>
          <p:cNvSpPr txBox="1"/>
          <p:nvPr/>
        </p:nvSpPr>
        <p:spPr>
          <a:xfrm>
            <a:off x="94268" y="0"/>
            <a:ext cx="12191999" cy="6950621"/>
          </a:xfrm>
          <a:prstGeom prst="rect">
            <a:avLst/>
          </a:prstGeom>
          <a:noFill/>
        </p:spPr>
        <p:txBody>
          <a:bodyPr wrap="square">
            <a:spAutoFit/>
          </a:bodyPr>
          <a:lstStyle/>
          <a:p>
            <a:pPr>
              <a:lnSpc>
                <a:spcPct val="115000"/>
              </a:lnSpc>
              <a:spcAft>
                <a:spcPts val="800"/>
              </a:spcAft>
              <a:buNone/>
            </a:pPr>
            <a:r>
              <a:rPr lang="en-CA"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HOMEWORK HABITS CHECKLIST</a:t>
            </a:r>
            <a:endParaRPr lang="en-CA"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3. Tracking &amp; organization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keep materials in one place (binder / folder / notebook).</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write down insights right after doing the homework.</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4. Self-compassion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aim for progress, not perfection.</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notice resistance without judgment.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5. Accountability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review my week: What worked? What didn’t?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share honestly with my buddy — even when I didn’t do it.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Micro commitment: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This week I will focus on: ■ Time ■ Place ■ Tiny step ■ Timer ■ Other please specify:</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8D2784F6-9E02-393A-FC23-09382A84161A}"/>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441626723"/>
      </p:ext>
    </p:extLst>
  </p:cSld>
  <p:clrMapOvr>
    <a:masterClrMapping/>
  </p:clrMapOvr>
</p:sld>
</file>

<file path=ppt/slides/slide6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04136-9714-787B-91EC-BFF38B9470B9}"/>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5B8F264-A984-D153-8F52-5622A878AADD}"/>
              </a:ext>
            </a:extLst>
          </p:cNvPr>
          <p:cNvSpPr>
            <a:spLocks noGrp="1"/>
          </p:cNvSpPr>
          <p:nvPr>
            <p:ph type="sldNum" sz="quarter" idx="12"/>
          </p:nvPr>
        </p:nvSpPr>
        <p:spPr/>
        <p:txBody>
          <a:bodyPr/>
          <a:lstStyle/>
          <a:p>
            <a:fld id="{33ED1689-1C0B-4D00-A14A-39B713266422}" type="slidenum">
              <a:rPr lang="en-CA" smtClean="0"/>
              <a:t>622</a:t>
            </a:fld>
            <a:endParaRPr lang="en-CA" dirty="0"/>
          </a:p>
        </p:txBody>
      </p:sp>
      <p:sp>
        <p:nvSpPr>
          <p:cNvPr id="2" name="Title 1">
            <a:extLst>
              <a:ext uri="{FF2B5EF4-FFF2-40B4-BE49-F238E27FC236}">
                <a16:creationId xmlns:a16="http://schemas.microsoft.com/office/drawing/2014/main" id="{603B6518-F6CD-DEA6-6BA3-483A90C7F3F1}"/>
              </a:ext>
            </a:extLst>
          </p:cNvPr>
          <p:cNvSpPr>
            <a:spLocks noGrp="1"/>
          </p:cNvSpPr>
          <p:nvPr>
            <p:ph type="title" idx="4294967295"/>
          </p:nvPr>
        </p:nvSpPr>
        <p:spPr>
          <a:xfrm>
            <a:off x="4846638" y="225425"/>
            <a:ext cx="7345362" cy="695325"/>
          </a:xfrm>
        </p:spPr>
        <p:txBody>
          <a:bodyPr>
            <a:normAutofit fontScale="90000"/>
          </a:bodyPr>
          <a:lstStyle/>
          <a:p>
            <a:pPr algn="ctr"/>
            <a:r>
              <a:rPr lang="en-CA" sz="3600" dirty="0">
                <a:solidFill>
                  <a:schemeClr val="tx1"/>
                </a:solidFill>
              </a:rPr>
              <a:t> </a:t>
            </a:r>
            <a:r>
              <a:rPr lang="en-CA" sz="3600" dirty="0">
                <a:solidFill>
                  <a:schemeClr val="bg1"/>
                </a:solidFill>
              </a:rPr>
              <a:t>REMINDER PARTICIPANT AGREEMENTS </a:t>
            </a:r>
          </a:p>
        </p:txBody>
      </p:sp>
      <p:sp>
        <p:nvSpPr>
          <p:cNvPr id="3" name="Content Placeholder 2">
            <a:extLst>
              <a:ext uri="{FF2B5EF4-FFF2-40B4-BE49-F238E27FC236}">
                <a16:creationId xmlns:a16="http://schemas.microsoft.com/office/drawing/2014/main" id="{480C713A-E74A-21CF-EAF8-F708D6E1B6F6}"/>
              </a:ext>
            </a:extLst>
          </p:cNvPr>
          <p:cNvSpPr>
            <a:spLocks noGrp="1"/>
          </p:cNvSpPr>
          <p:nvPr>
            <p:ph idx="4294967295"/>
          </p:nvPr>
        </p:nvSpPr>
        <p:spPr>
          <a:xfrm>
            <a:off x="4846638" y="1068388"/>
            <a:ext cx="7345362" cy="5734050"/>
          </a:xfrm>
        </p:spPr>
        <p:txBody>
          <a:bodyPr>
            <a:normAutofit/>
          </a:bodyPr>
          <a:lstStyle/>
          <a:p>
            <a:r>
              <a:rPr lang="en-CA" sz="2400" dirty="0">
                <a:solidFill>
                  <a:schemeClr val="tx1"/>
                </a:solidFill>
              </a:rPr>
              <a:t>If you have questions, comments, or feedback, please save them for the two question periods. You can put them in the chat box or raise your real/virtual hand.</a:t>
            </a:r>
          </a:p>
          <a:p>
            <a:r>
              <a:rPr lang="en-CA" sz="2800" dirty="0">
                <a:solidFill>
                  <a:schemeClr val="bg1"/>
                </a:solidFill>
              </a:rPr>
              <a:t>Keep comments, questions, and feedback relatively brief so everyone has a chance to participate.(one breath sharing)</a:t>
            </a:r>
          </a:p>
          <a:p>
            <a:r>
              <a:rPr lang="en-CA" sz="2400" dirty="0">
                <a:solidFill>
                  <a:schemeClr val="tx1"/>
                </a:solidFill>
              </a:rPr>
              <a:t>If you’re on zoom, make sure no one can overhear what is being said</a:t>
            </a:r>
          </a:p>
          <a:p>
            <a:r>
              <a:rPr lang="en-CA" sz="2400" dirty="0">
                <a:solidFill>
                  <a:schemeClr val="tx1"/>
                </a:solidFill>
              </a:rPr>
              <a:t>For reasons that will become clear later in the course please avoid giving advice to other participants about what they should or should not do. Validation, encouragement , and understanding are however very much appreciated.</a:t>
            </a:r>
          </a:p>
          <a:p>
            <a:pPr marL="45720" indent="0">
              <a:buNone/>
            </a:pPr>
            <a:endParaRPr lang="en-CA" dirty="0"/>
          </a:p>
          <a:p>
            <a:endParaRPr lang="en-CA" dirty="0"/>
          </a:p>
        </p:txBody>
      </p:sp>
      <p:pic>
        <p:nvPicPr>
          <p:cNvPr id="8" name="Picture 2" descr="Counseling Group Rules Confidentiality Poster Counselor Office | Etsy in  2021 | School counselor posters, Guidance counselors office, Counselors  office decor">
            <a:extLst>
              <a:ext uri="{FF2B5EF4-FFF2-40B4-BE49-F238E27FC236}">
                <a16:creationId xmlns:a16="http://schemas.microsoft.com/office/drawing/2014/main" id="{28CD351A-8EB1-CBA5-7FB5-508628E7AD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041" y="73497"/>
            <a:ext cx="4300723" cy="33555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oster of a video conference&#10;&#10;Description automatically generated">
            <a:extLst>
              <a:ext uri="{FF2B5EF4-FFF2-40B4-BE49-F238E27FC236}">
                <a16:creationId xmlns:a16="http://schemas.microsoft.com/office/drawing/2014/main" id="{E30FCBA5-D129-CE05-3136-DB919B9EAC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42" y="3486150"/>
            <a:ext cx="4300723" cy="3298353"/>
          </a:xfrm>
          <a:prstGeom prst="rect">
            <a:avLst/>
          </a:prstGeom>
        </p:spPr>
      </p:pic>
      <p:sp>
        <p:nvSpPr>
          <p:cNvPr id="6" name="Oval 5">
            <a:extLst>
              <a:ext uri="{FF2B5EF4-FFF2-40B4-BE49-F238E27FC236}">
                <a16:creationId xmlns:a16="http://schemas.microsoft.com/office/drawing/2014/main" id="{FE355605-3266-FD7A-1E8C-AA92813DB12A}"/>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746984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C003C-4635-4960-5D20-9FB78E87012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626AC25-9A2B-71CF-EEB4-3AB40644B783}"/>
              </a:ext>
            </a:extLst>
          </p:cNvPr>
          <p:cNvSpPr txBox="1"/>
          <p:nvPr/>
        </p:nvSpPr>
        <p:spPr>
          <a:xfrm>
            <a:off x="253656" y="967951"/>
            <a:ext cx="4817878" cy="523220"/>
          </a:xfrm>
          <a:prstGeom prst="rect">
            <a:avLst/>
          </a:prstGeom>
          <a:noFill/>
        </p:spPr>
        <p:txBody>
          <a:bodyPr wrap="square">
            <a:spAutoFit/>
          </a:bodyPr>
          <a:lstStyle/>
          <a:p>
            <a:r>
              <a:rPr lang="en-US" sz="2800" dirty="0">
                <a:solidFill>
                  <a:schemeClr val="bg1"/>
                </a:solidFill>
              </a:rPr>
              <a:t>W</a:t>
            </a:r>
            <a:r>
              <a:rPr lang="en-CA" sz="2800" dirty="0">
                <a:solidFill>
                  <a:schemeClr val="bg1"/>
                </a:solidFill>
              </a:rPr>
              <a:t>EEKLY ANNOUNCEMENTS</a:t>
            </a:r>
          </a:p>
        </p:txBody>
      </p:sp>
      <p:pic>
        <p:nvPicPr>
          <p:cNvPr id="7" name="Picture 6" descr="A person in garment holding a sign&#10;&#10;Description automatically generated">
            <a:extLst>
              <a:ext uri="{FF2B5EF4-FFF2-40B4-BE49-F238E27FC236}">
                <a16:creationId xmlns:a16="http://schemas.microsoft.com/office/drawing/2014/main" id="{1275A37F-A4C0-7075-6440-52B761509C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56" y="1863305"/>
            <a:ext cx="4534826" cy="3131389"/>
          </a:xfrm>
          <a:prstGeom prst="rect">
            <a:avLst/>
          </a:prstGeom>
        </p:spPr>
      </p:pic>
      <p:sp>
        <p:nvSpPr>
          <p:cNvPr id="2" name="Slide Number Placeholder 1">
            <a:extLst>
              <a:ext uri="{FF2B5EF4-FFF2-40B4-BE49-F238E27FC236}">
                <a16:creationId xmlns:a16="http://schemas.microsoft.com/office/drawing/2014/main" id="{56C68475-A0E4-3B55-908A-CFD88D4C4EFB}"/>
              </a:ext>
            </a:extLst>
          </p:cNvPr>
          <p:cNvSpPr>
            <a:spLocks noGrp="1"/>
          </p:cNvSpPr>
          <p:nvPr>
            <p:ph type="sldNum" sz="quarter" idx="12"/>
          </p:nvPr>
        </p:nvSpPr>
        <p:spPr/>
        <p:txBody>
          <a:bodyPr/>
          <a:lstStyle/>
          <a:p>
            <a:fld id="{8954F5B7-5279-43BB-AF99-55E064283C57}" type="slidenum">
              <a:rPr lang="en-CA" smtClean="0"/>
              <a:t>623</a:t>
            </a:fld>
            <a:endParaRPr lang="en-CA" dirty="0"/>
          </a:p>
        </p:txBody>
      </p:sp>
      <p:sp>
        <p:nvSpPr>
          <p:cNvPr id="5" name="TextBox 4">
            <a:extLst>
              <a:ext uri="{FF2B5EF4-FFF2-40B4-BE49-F238E27FC236}">
                <a16:creationId xmlns:a16="http://schemas.microsoft.com/office/drawing/2014/main" id="{F367F4B6-4940-9C44-291C-1D40910C6364}"/>
              </a:ext>
            </a:extLst>
          </p:cNvPr>
          <p:cNvSpPr txBox="1"/>
          <p:nvPr/>
        </p:nvSpPr>
        <p:spPr>
          <a:xfrm>
            <a:off x="5357878" y="1380939"/>
            <a:ext cx="6096000" cy="3416320"/>
          </a:xfrm>
          <a:prstGeom prst="rect">
            <a:avLst/>
          </a:prstGeom>
          <a:noFill/>
        </p:spPr>
        <p:txBody>
          <a:bodyPr wrap="square">
            <a:spAutoFit/>
          </a:bodyPr>
          <a:lstStyle/>
          <a:p>
            <a:pPr marL="285750" indent="-285750">
              <a:buFont typeface="Arial" panose="020B0604020202020204" pitchFamily="34" charset="0"/>
              <a:buChar char="•"/>
            </a:pPr>
            <a:r>
              <a:rPr lang="en-CA" sz="2400" dirty="0">
                <a:solidFill>
                  <a:schemeClr val="tx1"/>
                </a:solidFill>
                <a:latin typeface="Arial" panose="020B0604020202020204" pitchFamily="34" charset="0"/>
                <a:cs typeface="Arial" panose="020B0604020202020204" pitchFamily="34" charset="0"/>
              </a:rPr>
              <a:t>As you know this is the first year we’re </a:t>
            </a:r>
            <a:r>
              <a:rPr lang="en-CA" sz="2400" dirty="0">
                <a:latin typeface="Arial" panose="020B0604020202020204" pitchFamily="34" charset="0"/>
                <a:cs typeface="Arial" panose="020B0604020202020204" pitchFamily="34" charset="0"/>
              </a:rPr>
              <a:t>expanding the IFS section of the course as such we’re learning “on the fly”</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A few people suggested</a:t>
            </a:r>
            <a:r>
              <a:rPr lang="en-CA" sz="2400" dirty="0">
                <a:solidFill>
                  <a:schemeClr val="tx1"/>
                </a:solidFill>
                <a:latin typeface="Arial" panose="020B0604020202020204" pitchFamily="34" charset="0"/>
                <a:cs typeface="Arial" panose="020B0604020202020204" pitchFamily="34" charset="0"/>
              </a:rPr>
              <a:t> that we should leave question</a:t>
            </a:r>
            <a:r>
              <a:rPr lang="en-CA" sz="2400" dirty="0">
                <a:latin typeface="Arial" panose="020B0604020202020204" pitchFamily="34" charset="0"/>
                <a:cs typeface="Arial" panose="020B0604020202020204" pitchFamily="34" charset="0"/>
              </a:rPr>
              <a:t>s and comments to the end of Kate and Stu’s segment rather than have after each little section.</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We’re grateful for your feed back. We will </a:t>
            </a:r>
            <a:r>
              <a:rPr lang="en-CA" sz="2400">
                <a:latin typeface="Arial" panose="020B0604020202020204" pitchFamily="34" charset="0"/>
                <a:cs typeface="Arial" panose="020B0604020202020204" pitchFamily="34" charset="0"/>
              </a:rPr>
              <a:t>try that.</a:t>
            </a:r>
            <a:endParaRPr lang="en-CA"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6362992"/>
      </p:ext>
    </p:extLst>
  </p:cSld>
  <p:clrMapOvr>
    <a:masterClrMapping/>
  </p:clrMapOvr>
</p:sld>
</file>

<file path=ppt/slides/slide6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9F704-34B1-5FE6-3AAD-6919EB0E68DA}"/>
            </a:ext>
          </a:extLst>
        </p:cNvPr>
        <p:cNvGrpSpPr/>
        <p:nvPr/>
      </p:nvGrpSpPr>
      <p:grpSpPr>
        <a:xfrm>
          <a:off x="0" y="0"/>
          <a:ext cx="0" cy="0"/>
          <a:chOff x="0" y="0"/>
          <a:chExt cx="0" cy="0"/>
        </a:xfrm>
      </p:grpSpPr>
      <p:pic>
        <p:nvPicPr>
          <p:cNvPr id="6" name="Picture 5" descr="Cacti in the wild">
            <a:extLst>
              <a:ext uri="{FF2B5EF4-FFF2-40B4-BE49-F238E27FC236}">
                <a16:creationId xmlns:a16="http://schemas.microsoft.com/office/drawing/2014/main" id="{9DAB70D6-7A63-37DC-AA8B-DD303F95575C}"/>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3" name="Slide Number Placeholder 2">
            <a:extLst>
              <a:ext uri="{FF2B5EF4-FFF2-40B4-BE49-F238E27FC236}">
                <a16:creationId xmlns:a16="http://schemas.microsoft.com/office/drawing/2014/main" id="{D64C10A3-BD63-F4BA-ADF6-630E8407EB2F}"/>
              </a:ext>
            </a:extLst>
          </p:cNvPr>
          <p:cNvSpPr>
            <a:spLocks noGrp="1"/>
          </p:cNvSpPr>
          <p:nvPr>
            <p:ph type="sldNum" sz="quarter" idx="12"/>
          </p:nvPr>
        </p:nvSpPr>
        <p:spPr/>
        <p:txBody>
          <a:bodyPr/>
          <a:lstStyle/>
          <a:p>
            <a:fld id="{DE029615-5FE5-4EA1-B607-8DEE73EA6451}" type="slidenum">
              <a:rPr lang="en-CA" smtClean="0"/>
              <a:t>624</a:t>
            </a:fld>
            <a:endParaRPr lang="en-CA" dirty="0"/>
          </a:p>
        </p:txBody>
      </p:sp>
      <p:sp>
        <p:nvSpPr>
          <p:cNvPr id="2" name="Title 1">
            <a:extLst>
              <a:ext uri="{FF2B5EF4-FFF2-40B4-BE49-F238E27FC236}">
                <a16:creationId xmlns:a16="http://schemas.microsoft.com/office/drawing/2014/main" id="{6825D195-64D0-A8C4-17C6-97C3B6E0E166}"/>
              </a:ext>
            </a:extLst>
          </p:cNvPr>
          <p:cNvSpPr>
            <a:spLocks noGrp="1"/>
          </p:cNvSpPr>
          <p:nvPr>
            <p:ph type="title" idx="4294967295"/>
          </p:nvPr>
        </p:nvSpPr>
        <p:spPr>
          <a:xfrm>
            <a:off x="719138" y="2166938"/>
            <a:ext cx="11472862" cy="1738312"/>
          </a:xfrm>
        </p:spPr>
        <p:txBody>
          <a:bodyPr vert="horz" lIns="91440" tIns="45720" rIns="91440" bIns="45720" rtlCol="0" anchor="ctr">
            <a:normAutofit/>
          </a:bodyPr>
          <a:lstStyle/>
          <a:p>
            <a:pPr algn="ctr">
              <a:lnSpc>
                <a:spcPct val="80000"/>
              </a:lnSpc>
            </a:pPr>
            <a:r>
              <a:rPr lang="en-US" sz="6000" spc="150" dirty="0">
                <a:solidFill>
                  <a:schemeClr val="bg1"/>
                </a:solidFill>
                <a:effectLst>
                  <a:outerShdw blurRad="38100" dist="38100" dir="2700000" algn="tl">
                    <a:srgbClr val="000000">
                      <a:alpha val="43137"/>
                    </a:srgbClr>
                  </a:outerShdw>
                </a:effectLst>
              </a:rPr>
              <a:t>E-mailed questions, comments, feedback </a:t>
            </a:r>
          </a:p>
        </p:txBody>
      </p:sp>
    </p:spTree>
    <p:extLst>
      <p:ext uri="{BB962C8B-B14F-4D97-AF65-F5344CB8AC3E}">
        <p14:creationId xmlns:p14="http://schemas.microsoft.com/office/powerpoint/2010/main" val="1012576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0961AF-8FDD-0903-57AA-512160ECE964}"/>
              </a:ext>
            </a:extLst>
          </p:cNvPr>
          <p:cNvSpPr txBox="1"/>
          <p:nvPr/>
        </p:nvSpPr>
        <p:spPr>
          <a:xfrm>
            <a:off x="0" y="115054"/>
            <a:ext cx="11998960" cy="1200329"/>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Last week you mentioned something about Barbara Coloroso. Can you elaborate please.</a:t>
            </a:r>
            <a:endParaRPr lang="en-CA" sz="3600" dirty="0"/>
          </a:p>
        </p:txBody>
      </p:sp>
      <p:sp>
        <p:nvSpPr>
          <p:cNvPr id="5" name="TextBox 4">
            <a:extLst>
              <a:ext uri="{FF2B5EF4-FFF2-40B4-BE49-F238E27FC236}">
                <a16:creationId xmlns:a16="http://schemas.microsoft.com/office/drawing/2014/main" id="{AC1BA1C2-7BD2-BC30-1492-6D7B850345B7}"/>
              </a:ext>
            </a:extLst>
          </p:cNvPr>
          <p:cNvSpPr txBox="1"/>
          <p:nvPr/>
        </p:nvSpPr>
        <p:spPr>
          <a:xfrm>
            <a:off x="-10160" y="1315383"/>
            <a:ext cx="11998960" cy="4516621"/>
          </a:xfrm>
          <a:prstGeom prst="rect">
            <a:avLst/>
          </a:prstGeom>
          <a:noFill/>
        </p:spPr>
        <p:txBody>
          <a:bodyPr wrap="square">
            <a:spAutoFit/>
          </a:bodyPr>
          <a:lstStyle/>
          <a:p>
            <a:pPr marL="285750" indent="-285750" algn="l">
              <a:buFont typeface="Arial" panose="020B0604020202020204" pitchFamily="34" charset="0"/>
              <a:buChar char="•"/>
            </a:pPr>
            <a:r>
              <a:rPr lang="en-US" sz="2400" dirty="0">
                <a:effectLst/>
                <a:latin typeface="Arial" panose="020B0604020202020204" pitchFamily="34" charset="0"/>
                <a:cs typeface="Arial" panose="020B0604020202020204" pitchFamily="34" charset="0"/>
              </a:rPr>
              <a:t>Barbara Coloroso teaches a simple, framework for non-negotiable limits in parenting that can also be applied to help us determine behaviors that must be stopped and distinguish them from those that can be discussed in other contexts:</a:t>
            </a:r>
          </a:p>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The behaviors that must be stopped are: </a:t>
            </a:r>
          </a:p>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1. Illegal-Anything that breaks the law (e.g., stealing, vandalism, assault)</a:t>
            </a:r>
          </a:p>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2. Immoral</a:t>
            </a:r>
            <a:r>
              <a:rPr lang="en-US" sz="2400" dirty="0">
                <a:latin typeface="Arial" panose="020B0604020202020204" pitchFamily="34" charset="0"/>
                <a:cs typeface="Arial" panose="020B0604020202020204" pitchFamily="34" charset="0"/>
              </a:rPr>
              <a:t>-</a:t>
            </a:r>
            <a:r>
              <a:rPr lang="en-US" sz="2400" dirty="0">
                <a:effectLst/>
                <a:latin typeface="Arial" panose="020B0604020202020204" pitchFamily="34" charset="0"/>
                <a:cs typeface="Arial" panose="020B0604020202020204" pitchFamily="34" charset="0"/>
              </a:rPr>
              <a:t>Behaviors that violate core ethical principles—especially harm to others (e.g., cruelty, bullying, lying in ways that hurt others)</a:t>
            </a:r>
          </a:p>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3. Unhealthy (or harmful/dangerous)</a:t>
            </a:r>
            <a:r>
              <a:rPr lang="en-US" sz="2400" dirty="0">
                <a:latin typeface="Arial" panose="020B0604020202020204" pitchFamily="34" charset="0"/>
                <a:cs typeface="Arial" panose="020B0604020202020204" pitchFamily="34" charset="0"/>
              </a:rPr>
              <a:t>-</a:t>
            </a:r>
            <a:r>
              <a:rPr lang="en-US" sz="2400" dirty="0">
                <a:effectLst/>
                <a:latin typeface="Arial" panose="020B0604020202020204" pitchFamily="34" charset="0"/>
                <a:cs typeface="Arial" panose="020B0604020202020204" pitchFamily="34" charset="0"/>
              </a:rPr>
              <a:t>Actions that put the child or others at physical or psychological risk (e.g., substance abuse, reckless behavior, self-harm, dangerous online activity)</a:t>
            </a:r>
          </a:p>
        </p:txBody>
      </p:sp>
    </p:spTree>
    <p:extLst>
      <p:ext uri="{BB962C8B-B14F-4D97-AF65-F5344CB8AC3E}">
        <p14:creationId xmlns:p14="http://schemas.microsoft.com/office/powerpoint/2010/main" val="354421033"/>
      </p:ext>
    </p:extLst>
  </p:cSld>
  <p:clrMapOvr>
    <a:masterClrMapping/>
  </p:clrMapOvr>
</p:sld>
</file>

<file path=ppt/slides/slide6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6FC90-00AC-FD86-6A57-9E33686D2D1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402A883-1A9A-4E68-217C-DE38B0730E68}"/>
              </a:ext>
            </a:extLst>
          </p:cNvPr>
          <p:cNvSpPr txBox="1"/>
          <p:nvPr/>
        </p:nvSpPr>
        <p:spPr>
          <a:xfrm>
            <a:off x="0" y="115054"/>
            <a:ext cx="11998960" cy="1200329"/>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Last week you mentioned something about Barbara Coloroso. Can you elaborate please.</a:t>
            </a:r>
            <a:endParaRPr lang="en-CA" sz="3600" dirty="0"/>
          </a:p>
        </p:txBody>
      </p:sp>
      <p:sp>
        <p:nvSpPr>
          <p:cNvPr id="5" name="TextBox 4">
            <a:extLst>
              <a:ext uri="{FF2B5EF4-FFF2-40B4-BE49-F238E27FC236}">
                <a16:creationId xmlns:a16="http://schemas.microsoft.com/office/drawing/2014/main" id="{57C12B4C-E944-F79E-54C7-E7941E8F87D7}"/>
              </a:ext>
            </a:extLst>
          </p:cNvPr>
          <p:cNvSpPr txBox="1"/>
          <p:nvPr/>
        </p:nvSpPr>
        <p:spPr>
          <a:xfrm>
            <a:off x="-10160" y="1315383"/>
            <a:ext cx="11998960" cy="4924425"/>
          </a:xfrm>
          <a:prstGeom prst="rect">
            <a:avLst/>
          </a:prstGeom>
          <a:noFill/>
        </p:spPr>
        <p:txBody>
          <a:bodyPr wrap="square">
            <a:spAutoFit/>
          </a:bodyPr>
          <a:lstStyle/>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Coloroso’s deeper point is:</a:t>
            </a:r>
            <a:endParaRPr lang="en-US" sz="2400" dirty="0">
              <a:latin typeface="Arial" panose="020B0604020202020204" pitchFamily="34" charset="0"/>
              <a:cs typeface="Arial" panose="020B0604020202020204" pitchFamily="34" charset="0"/>
            </a:endParaRPr>
          </a:p>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Be firm and absolute with these three categories</a:t>
            </a:r>
            <a:r>
              <a:rPr lang="en-US" sz="2400" dirty="0">
                <a:latin typeface="Arial" panose="020B0604020202020204" pitchFamily="34" charset="0"/>
                <a:cs typeface="Arial" panose="020B0604020202020204" pitchFamily="34" charset="0"/>
              </a:rPr>
              <a:t>, but</a:t>
            </a:r>
            <a:r>
              <a:rPr lang="en-US" sz="2400" dirty="0">
                <a:effectLst/>
                <a:latin typeface="Arial" panose="020B0604020202020204" pitchFamily="34" charset="0"/>
                <a:cs typeface="Arial" panose="020B0604020202020204" pitchFamily="34" charset="0"/>
              </a:rPr>
              <a:t> flexible and negotiable with most other things. This allows parents, clinicians and all of us, to</a:t>
            </a:r>
            <a:r>
              <a:rPr lang="en-US" sz="2400" dirty="0">
                <a:latin typeface="Arial" panose="020B0604020202020204" pitchFamily="34" charset="0"/>
                <a:cs typeface="Arial" panose="020B0604020202020204" pitchFamily="34" charset="0"/>
              </a:rPr>
              <a:t> a</a:t>
            </a:r>
            <a:r>
              <a:rPr lang="en-US" sz="2400" dirty="0">
                <a:effectLst/>
                <a:latin typeface="Arial" panose="020B0604020202020204" pitchFamily="34" charset="0"/>
                <a:cs typeface="Arial" panose="020B0604020202020204" pitchFamily="34" charset="0"/>
              </a:rPr>
              <a:t>void unnecessary power struggles, focus authority where it truly matters and support other people’s autonomy in areas that are not core safety or moral concerns. </a:t>
            </a:r>
          </a:p>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“If it’s illegal, immoral, or unhealthy, it’s not negotiable.”</a:t>
            </a:r>
            <a:endParaRPr lang="en-US" sz="2400" dirty="0">
              <a:latin typeface="Arial" panose="020B0604020202020204" pitchFamily="34" charset="0"/>
              <a:cs typeface="Arial" panose="020B0604020202020204" pitchFamily="34" charset="0"/>
            </a:endParaRPr>
          </a:p>
          <a:p>
            <a:pPr marL="285750" indent="-285750" algn="l">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These “must-stop” behaviors are often protector-driven actions (firefighters, especially). The limits are set on the behaviors, not the part, or the person.</a:t>
            </a:r>
            <a:endParaRPr lang="en-US" sz="2400" dirty="0">
              <a:latin typeface="Arial" panose="020B0604020202020204" pitchFamily="34" charset="0"/>
              <a:cs typeface="Arial" panose="020B0604020202020204" pitchFamily="34" charset="0"/>
            </a:endParaRPr>
          </a:p>
          <a:p>
            <a:pPr marL="285750" indent="-285750">
              <a:spcBef>
                <a:spcPts val="1200"/>
              </a:spcBef>
              <a:spcAft>
                <a:spcPts val="300"/>
              </a:spcAft>
              <a:buFont typeface="Arial" panose="020B0604020202020204" pitchFamily="34" charset="0"/>
              <a:buChar char="•"/>
            </a:pPr>
            <a:r>
              <a:rPr lang="en-US" sz="2400" dirty="0">
                <a:effectLst/>
                <a:latin typeface="Arial" panose="020B0604020202020204" pitchFamily="34" charset="0"/>
                <a:cs typeface="Arial" panose="020B0604020202020204" pitchFamily="34" charset="0"/>
              </a:rPr>
              <a:t>The stance becomes: “I understand why a part of you wants to do this</a:t>
            </a:r>
            <a:r>
              <a:rPr lang="en-US" sz="2400" dirty="0">
                <a:latin typeface="Arial" panose="020B0604020202020204" pitchFamily="34" charset="0"/>
                <a:cs typeface="Arial" panose="020B0604020202020204" pitchFamily="34" charset="0"/>
              </a:rPr>
              <a:t>, at an appropriate time and place we want to help you understand that part at other times we want to help your system use DBT skills to PAUSE its behavior</a:t>
            </a:r>
            <a:r>
              <a:rPr lang="en-US" sz="2400" dirty="0">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45481575"/>
      </p:ext>
    </p:extLst>
  </p:cSld>
  <p:clrMapOvr>
    <a:masterClrMapping/>
  </p:clrMapOvr>
</p:sld>
</file>

<file path=ppt/slides/slide6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9C1635-4234-11F4-19D6-F4B7B93F1943}"/>
              </a:ext>
            </a:extLst>
          </p:cNvPr>
          <p:cNvSpPr txBox="1"/>
          <p:nvPr/>
        </p:nvSpPr>
        <p:spPr>
          <a:xfrm>
            <a:off x="2092960" y="1283454"/>
            <a:ext cx="8818880" cy="830997"/>
          </a:xfrm>
          <a:prstGeom prst="rect">
            <a:avLst/>
          </a:prstGeom>
          <a:noFill/>
        </p:spPr>
        <p:txBody>
          <a:bodyPr wrap="square">
            <a:spAutoFit/>
          </a:bodyPr>
          <a:lstStyle/>
          <a:p>
            <a:r>
              <a:rPr lang="en-US" sz="4800" dirty="0">
                <a:solidFill>
                  <a:srgbClr val="FFC000"/>
                </a:solidFill>
                <a:latin typeface="Arial" panose="020B0604020202020204" pitchFamily="34" charset="0"/>
                <a:cs typeface="Arial" panose="020B0604020202020204" pitchFamily="34" charset="0"/>
              </a:rPr>
              <a:t>PLEASE STOP RECORDING </a:t>
            </a:r>
            <a:endParaRPr lang="en-CA" sz="4800" dirty="0">
              <a:solidFill>
                <a:srgbClr val="FFC000"/>
              </a:solidFill>
            </a:endParaRPr>
          </a:p>
        </p:txBody>
      </p:sp>
    </p:spTree>
    <p:extLst>
      <p:ext uri="{BB962C8B-B14F-4D97-AF65-F5344CB8AC3E}">
        <p14:creationId xmlns:p14="http://schemas.microsoft.com/office/powerpoint/2010/main" val="3164574601"/>
      </p:ext>
    </p:extLst>
  </p:cSld>
  <p:clrMapOvr>
    <a:masterClrMapping/>
  </p:clrMapOvr>
</p:sld>
</file>

<file path=ppt/slides/slide6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943A8B-3BED-EE01-9185-9B560F5A382A}"/>
              </a:ext>
            </a:extLst>
          </p:cNvPr>
          <p:cNvSpPr txBox="1"/>
          <p:nvPr/>
        </p:nvSpPr>
        <p:spPr>
          <a:xfrm>
            <a:off x="6466115" y="655383"/>
            <a:ext cx="6028706" cy="1200329"/>
          </a:xfrm>
          <a:prstGeom prst="rect">
            <a:avLst/>
          </a:prstGeom>
          <a:noFill/>
        </p:spPr>
        <p:txBody>
          <a:bodyPr wrap="square">
            <a:spAutoFit/>
          </a:bodyPr>
          <a:lstStyle/>
          <a:p>
            <a:r>
              <a:rPr lang="en-CA" sz="7200" dirty="0"/>
              <a:t>ZOOM POLL</a:t>
            </a:r>
            <a:r>
              <a:rPr lang="en-CA" sz="4800" dirty="0"/>
              <a:t> </a:t>
            </a:r>
          </a:p>
        </p:txBody>
      </p:sp>
      <p:pic>
        <p:nvPicPr>
          <p:cNvPr id="4" name="Picture 3" descr="A screenshot of a computer&#10;&#10;Description automatically generated">
            <a:extLst>
              <a:ext uri="{FF2B5EF4-FFF2-40B4-BE49-F238E27FC236}">
                <a16:creationId xmlns:a16="http://schemas.microsoft.com/office/drawing/2014/main" id="{FE2F377C-C9BC-D798-119E-35B0D20E5D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309" y="382250"/>
            <a:ext cx="5594035" cy="6273870"/>
          </a:xfrm>
          <a:prstGeom prst="rect">
            <a:avLst/>
          </a:prstGeom>
        </p:spPr>
      </p:pic>
      <p:sp>
        <p:nvSpPr>
          <p:cNvPr id="6" name="TextBox 5">
            <a:extLst>
              <a:ext uri="{FF2B5EF4-FFF2-40B4-BE49-F238E27FC236}">
                <a16:creationId xmlns:a16="http://schemas.microsoft.com/office/drawing/2014/main" id="{2562A69F-10CD-E4EA-7259-9128FCEF4478}"/>
              </a:ext>
            </a:extLst>
          </p:cNvPr>
          <p:cNvSpPr txBox="1"/>
          <p:nvPr/>
        </p:nvSpPr>
        <p:spPr>
          <a:xfrm>
            <a:off x="5993690" y="2093300"/>
            <a:ext cx="6095010" cy="2246769"/>
          </a:xfrm>
          <a:prstGeom prst="rect">
            <a:avLst/>
          </a:prstGeom>
          <a:noFill/>
        </p:spPr>
        <p:txBody>
          <a:bodyPr wrap="square">
            <a:spAutoFit/>
          </a:bodyPr>
          <a:lstStyle/>
          <a:p>
            <a:pPr marL="285750" indent="-285750">
              <a:buFont typeface="Arial" panose="020B0604020202020204" pitchFamily="34" charset="0"/>
              <a:buChar char="•"/>
            </a:pPr>
            <a:r>
              <a:rPr lang="en-CA" sz="2800" dirty="0"/>
              <a:t>Please answer the following question</a:t>
            </a:r>
          </a:p>
          <a:p>
            <a:pPr marL="285750" indent="-285750">
              <a:buFont typeface="Arial" panose="020B0604020202020204" pitchFamily="34" charset="0"/>
              <a:buChar char="•"/>
            </a:pPr>
            <a:r>
              <a:rPr lang="en-CA" sz="2800" dirty="0"/>
              <a:t>Answers are anonymous</a:t>
            </a:r>
          </a:p>
          <a:p>
            <a:pPr marL="285750" indent="-285750">
              <a:buFont typeface="Arial" panose="020B0604020202020204" pitchFamily="34" charset="0"/>
              <a:buChar char="•"/>
            </a:pPr>
            <a:r>
              <a:rPr lang="en-CA" sz="2800" dirty="0"/>
              <a:t>In person participants please answer the page that was handed out.</a:t>
            </a:r>
          </a:p>
          <a:p>
            <a:pPr marL="285750" indent="-285750">
              <a:buFont typeface="Arial" panose="020B0604020202020204" pitchFamily="34" charset="0"/>
              <a:buChar char="•"/>
            </a:pPr>
            <a:endParaRPr lang="en-CA" sz="2800" dirty="0"/>
          </a:p>
        </p:txBody>
      </p:sp>
      <p:sp>
        <p:nvSpPr>
          <p:cNvPr id="2" name="Slide Number Placeholder 1">
            <a:extLst>
              <a:ext uri="{FF2B5EF4-FFF2-40B4-BE49-F238E27FC236}">
                <a16:creationId xmlns:a16="http://schemas.microsoft.com/office/drawing/2014/main" id="{B87F7C0B-43E9-74C1-CF56-78706C4C1275}"/>
              </a:ext>
            </a:extLst>
          </p:cNvPr>
          <p:cNvSpPr>
            <a:spLocks noGrp="1"/>
          </p:cNvSpPr>
          <p:nvPr>
            <p:ph type="sldNum" sz="quarter" idx="12"/>
          </p:nvPr>
        </p:nvSpPr>
        <p:spPr/>
        <p:txBody>
          <a:bodyPr/>
          <a:lstStyle/>
          <a:p>
            <a:fld id="{C80DD30B-5064-4626-87C8-8CC75587A8E1}" type="slidenum">
              <a:rPr lang="en-CA" smtClean="0"/>
              <a:t>628</a:t>
            </a:fld>
            <a:endParaRPr lang="en-CA"/>
          </a:p>
        </p:txBody>
      </p:sp>
    </p:spTree>
    <p:extLst>
      <p:ext uri="{BB962C8B-B14F-4D97-AF65-F5344CB8AC3E}">
        <p14:creationId xmlns:p14="http://schemas.microsoft.com/office/powerpoint/2010/main" val="1077935118"/>
      </p:ext>
    </p:extLst>
  </p:cSld>
  <p:clrMapOvr>
    <a:masterClrMapping/>
  </p:clrMapOvr>
</p:sld>
</file>

<file path=ppt/slides/slide6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3E6635-1C4E-AC0D-1A0A-B1341631A2CE}"/>
              </a:ext>
            </a:extLst>
          </p:cNvPr>
          <p:cNvSpPr txBox="1"/>
          <p:nvPr/>
        </p:nvSpPr>
        <p:spPr>
          <a:xfrm>
            <a:off x="226031" y="246850"/>
            <a:ext cx="11739937" cy="2308324"/>
          </a:xfrm>
          <a:prstGeom prst="rect">
            <a:avLst/>
          </a:prstGeom>
          <a:noFill/>
        </p:spPr>
        <p:txBody>
          <a:bodyPr wrap="square">
            <a:spAutoFit/>
          </a:bodyPr>
          <a:lstStyle/>
          <a:p>
            <a:r>
              <a:rPr lang="en-US" sz="4800" dirty="0">
                <a:solidFill>
                  <a:srgbClr val="000000"/>
                </a:solidFill>
                <a:latin typeface="Arial" panose="020B0604020202020204" pitchFamily="34" charset="0"/>
                <a:cs typeface="Arial" panose="020B0604020202020204" pitchFamily="34" charset="0"/>
              </a:rPr>
              <a:t>                        PART FOUR </a:t>
            </a:r>
          </a:p>
          <a:p>
            <a:endParaRPr lang="en-US" sz="4800" dirty="0">
              <a:solidFill>
                <a:srgbClr val="000000"/>
              </a:solidFill>
              <a:latin typeface="Arial" panose="020B0604020202020204" pitchFamily="34" charset="0"/>
              <a:cs typeface="Arial" panose="020B0604020202020204" pitchFamily="34" charset="0"/>
            </a:endParaRPr>
          </a:p>
          <a:p>
            <a:r>
              <a:rPr lang="en-US" sz="4800" dirty="0">
                <a:solidFill>
                  <a:srgbClr val="000000"/>
                </a:solidFill>
                <a:latin typeface="Arial" panose="020B0604020202020204" pitchFamily="34" charset="0"/>
                <a:cs typeface="Arial" panose="020B0604020202020204" pitchFamily="34" charset="0"/>
              </a:rPr>
              <a:t>EMBRACING YOUR BURDENED EXILES</a:t>
            </a:r>
            <a:endParaRPr lang="en-CA"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7035192"/>
      </p:ext>
    </p:extLst>
  </p:cSld>
  <p:clrMapOvr>
    <a:masterClrMapping/>
  </p:clrMapOvr>
</p:sld>
</file>

<file path=ppt/slides/slide6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ADE8AE-7643-5ECC-FC30-397A65E1028B}"/>
              </a:ext>
            </a:extLst>
          </p:cNvPr>
          <p:cNvSpPr txBox="1"/>
          <p:nvPr/>
        </p:nvSpPr>
        <p:spPr>
          <a:xfrm>
            <a:off x="61645" y="134142"/>
            <a:ext cx="12099533" cy="6863417"/>
          </a:xfrm>
          <a:prstGeom prst="rect">
            <a:avLst/>
          </a:prstGeom>
          <a:noFill/>
        </p:spPr>
        <p:txBody>
          <a:bodyPr wrap="square">
            <a:spAutoFit/>
          </a:bodyPr>
          <a:lstStyle/>
          <a:p>
            <a:r>
              <a:rPr lang="en-US" sz="2200" dirty="0">
                <a:solidFill>
                  <a:srgbClr val="FFC000"/>
                </a:solidFill>
                <a:latin typeface="Arial" panose="020B0604020202020204" pitchFamily="34" charset="0"/>
                <a:cs typeface="Arial" panose="020B0604020202020204" pitchFamily="34" charset="0"/>
              </a:rPr>
              <a:t>Part four of the workbook, encourages us to get in touch with our most vulnerable younger parts: exiles. We all have exiled parts or what some might call inner children. Before they are hurt, there are open, playful, and innocent. Because they are sensitive, they get hurt the most by the things that happen to us. When they get hurt, terrified, or feel ashamed and carry these burdens, some of our other parts don't want anything to do with them because they make us feel bad all the time. As a result, we tend to lock them away.</a:t>
            </a: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When you have a lot of exiles, you feel more vulnerable, the world feels more dangerous, and other parts have to shift out of their natural qualities to become protectors</a:t>
            </a:r>
            <a:r>
              <a:rPr lang="en-US" sz="2200" dirty="0">
                <a:latin typeface="Arial" panose="020B0604020202020204" pitchFamily="34" charset="0"/>
                <a:cs typeface="Arial" panose="020B0604020202020204" pitchFamily="34" charset="0"/>
              </a:rPr>
              <a:t>. Many of them are parentified children. Like in a family, the older siblings often take on parental roles, but they aren't equipped, even though some of them seem very wise and confident. </a:t>
            </a:r>
            <a:r>
              <a:rPr lang="en-US" sz="2200" dirty="0">
                <a:solidFill>
                  <a:srgbClr val="FFC000"/>
                </a:solidFill>
                <a:latin typeface="Arial" panose="020B0604020202020204" pitchFamily="34" charset="0"/>
                <a:cs typeface="Arial" panose="020B0604020202020204" pitchFamily="34" charset="0"/>
              </a:rPr>
              <a:t>Many of us have many exiles each stuck in different hurtful scenes and carrying different burdens. Connecting with our inner exiles can be the most life-changing experience.</a:t>
            </a:r>
            <a:r>
              <a:rPr lang="en-US" sz="2200" dirty="0">
                <a:latin typeface="Arial" panose="020B0604020202020204" pitchFamily="34" charset="0"/>
                <a:cs typeface="Arial" panose="020B0604020202020204" pitchFamily="34" charset="0"/>
              </a:rPr>
              <a:t> These are young, hurting parts in need of love and healing.</a:t>
            </a:r>
          </a:p>
          <a:p>
            <a:endParaRPr lang="en-CA" sz="2200" dirty="0">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Part four of the workbook, gives us the opportunity to extend love to these tender parts.</a:t>
            </a:r>
          </a:p>
          <a:p>
            <a:endParaRPr lang="en-CA" sz="2200" dirty="0">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Remember, as you do this work, go at your own pace. Only do what feels safe enough for your system. Be sure to check in with your system regularly. If you notice protector parts jumping in, return to some of the previous exercises until they feel ready to let you continue.</a:t>
            </a:r>
            <a:endParaRPr lang="en-CA" sz="22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6806901"/>
      </p:ext>
    </p:extLst>
  </p:cSld>
  <p:clrMapOvr>
    <a:masterClrMapping/>
  </p:clrMapOvr>
</p:sld>
</file>

<file path=ppt/slides/slide6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9F3303-C333-E560-35D7-62416668AA29}"/>
              </a:ext>
            </a:extLst>
          </p:cNvPr>
          <p:cNvSpPr txBox="1"/>
          <p:nvPr/>
        </p:nvSpPr>
        <p:spPr>
          <a:xfrm>
            <a:off x="71919" y="349994"/>
            <a:ext cx="12120081" cy="2369880"/>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EXILES INVENTORY P.142</a:t>
            </a:r>
          </a:p>
          <a:p>
            <a:r>
              <a:rPr lang="en-US" sz="2800" dirty="0">
                <a:solidFill>
                  <a:srgbClr val="FFC000"/>
                </a:solidFill>
                <a:latin typeface="Arial" panose="020B0604020202020204" pitchFamily="34" charset="0"/>
                <a:cs typeface="Arial" panose="020B0604020202020204" pitchFamily="34" charset="0"/>
              </a:rPr>
              <a:t> </a:t>
            </a:r>
          </a:p>
          <a:p>
            <a:r>
              <a:rPr lang="en-US" sz="2800" dirty="0">
                <a:solidFill>
                  <a:srgbClr val="FFC000"/>
                </a:solidFill>
                <a:latin typeface="Arial" panose="020B0604020202020204" pitchFamily="34" charset="0"/>
                <a:cs typeface="Arial" panose="020B0604020202020204" pitchFamily="34" charset="0"/>
              </a:rPr>
              <a:t>As we’ve done in previous weeks, to start to identify exiles, we are encouraged to read through a list of inner messages that exiles fear are true about them and circle the ones that resonate for us.</a:t>
            </a:r>
            <a:endParaRPr lang="en-CA" sz="28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0701670"/>
      </p:ext>
    </p:extLst>
  </p:cSld>
  <p:clrMapOvr>
    <a:masterClrMapping/>
  </p:clrMapOvr>
</p:sld>
</file>

<file path=ppt/slides/slide6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and black text&#10;&#10;AI-generated content may be incorrect.">
            <a:extLst>
              <a:ext uri="{FF2B5EF4-FFF2-40B4-BE49-F238E27FC236}">
                <a16:creationId xmlns:a16="http://schemas.microsoft.com/office/drawing/2014/main" id="{4929C7DC-5325-D3A9-A3A7-56F732BF2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71" y="228600"/>
            <a:ext cx="4310743" cy="2293218"/>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6A7CDAAA-0AC5-3514-11D1-CBEA7078CB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2070" y="228600"/>
            <a:ext cx="3025018" cy="6466113"/>
          </a:xfrm>
          <a:prstGeom prst="rect">
            <a:avLst/>
          </a:prstGeom>
        </p:spPr>
      </p:pic>
      <p:pic>
        <p:nvPicPr>
          <p:cNvPr id="9" name="Picture 8" descr="A white paper with black text&#10;&#10;AI-generated content may be incorrect.">
            <a:extLst>
              <a:ext uri="{FF2B5EF4-FFF2-40B4-BE49-F238E27FC236}">
                <a16:creationId xmlns:a16="http://schemas.microsoft.com/office/drawing/2014/main" id="{3F61C18D-342E-AD37-4CE8-39782E2DA2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05796" y="228599"/>
            <a:ext cx="3025017" cy="6466113"/>
          </a:xfrm>
          <a:prstGeom prst="rect">
            <a:avLst/>
          </a:prstGeom>
        </p:spPr>
      </p:pic>
    </p:spTree>
    <p:extLst>
      <p:ext uri="{BB962C8B-B14F-4D97-AF65-F5344CB8AC3E}">
        <p14:creationId xmlns:p14="http://schemas.microsoft.com/office/powerpoint/2010/main" val="554330187"/>
      </p:ext>
    </p:extLst>
  </p:cSld>
  <p:clrMapOvr>
    <a:masterClrMapping/>
  </p:clrMapOvr>
</p:sld>
</file>

<file path=ppt/slides/slide6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6D9D1-8878-66DE-32E5-C87946A4462F}"/>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38AC0F9C-4363-10C8-FC91-44F5824D7AC2}"/>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3440ACF3-F8C2-D58E-BE7B-6FDCAEA2E24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560E8AEA-DC1E-6F16-F4D6-43FD71EE9F6D}"/>
              </a:ext>
            </a:extLst>
          </p:cNvPr>
          <p:cNvSpPr txBox="1"/>
          <p:nvPr/>
        </p:nvSpPr>
        <p:spPr>
          <a:xfrm>
            <a:off x="2987699" y="428074"/>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EXILES INVENTORY P.142</a:t>
            </a:r>
          </a:p>
        </p:txBody>
      </p:sp>
    </p:spTree>
    <p:extLst>
      <p:ext uri="{BB962C8B-B14F-4D97-AF65-F5344CB8AC3E}">
        <p14:creationId xmlns:p14="http://schemas.microsoft.com/office/powerpoint/2010/main" val="2824574948"/>
      </p:ext>
    </p:extLst>
  </p:cSld>
  <p:clrMapOvr>
    <a:masterClrMapping/>
  </p:clrMapOvr>
</p:sld>
</file>

<file path=ppt/slides/slide6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FA81E-C1AC-8CEB-C462-A07BAC451F5B}"/>
            </a:ext>
          </a:extLst>
        </p:cNvPr>
        <p:cNvGrpSpPr/>
        <p:nvPr/>
      </p:nvGrpSpPr>
      <p:grpSpPr>
        <a:xfrm>
          <a:off x="0" y="0"/>
          <a:ext cx="0" cy="0"/>
          <a:chOff x="0" y="0"/>
          <a:chExt cx="0" cy="0"/>
        </a:xfrm>
      </p:grpSpPr>
      <p:pic>
        <p:nvPicPr>
          <p:cNvPr id="5" name="Picture 4" descr="A white and black text&#10;&#10;AI-generated content may be incorrect.">
            <a:extLst>
              <a:ext uri="{FF2B5EF4-FFF2-40B4-BE49-F238E27FC236}">
                <a16:creationId xmlns:a16="http://schemas.microsoft.com/office/drawing/2014/main" id="{054FBF7F-DC46-6F50-FC36-0FBD03973F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71" y="228600"/>
            <a:ext cx="4310743" cy="2293218"/>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F3DFFC29-6BA4-8D8A-23AF-80E86FA4C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2070" y="228600"/>
            <a:ext cx="3025018" cy="6466113"/>
          </a:xfrm>
          <a:prstGeom prst="rect">
            <a:avLst/>
          </a:prstGeom>
        </p:spPr>
      </p:pic>
      <p:pic>
        <p:nvPicPr>
          <p:cNvPr id="9" name="Picture 8" descr="A white paper with black text&#10;&#10;AI-generated content may be incorrect.">
            <a:extLst>
              <a:ext uri="{FF2B5EF4-FFF2-40B4-BE49-F238E27FC236}">
                <a16:creationId xmlns:a16="http://schemas.microsoft.com/office/drawing/2014/main" id="{B651617E-02B2-B55B-EB66-E08305BF6E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05796" y="228599"/>
            <a:ext cx="3025017" cy="6466113"/>
          </a:xfrm>
          <a:prstGeom prst="rect">
            <a:avLst/>
          </a:prstGeom>
        </p:spPr>
      </p:pic>
      <p:sp>
        <p:nvSpPr>
          <p:cNvPr id="3" name="TextBox 2">
            <a:extLst>
              <a:ext uri="{FF2B5EF4-FFF2-40B4-BE49-F238E27FC236}">
                <a16:creationId xmlns:a16="http://schemas.microsoft.com/office/drawing/2014/main" id="{A363C67B-F3BD-A44F-0513-AEAB92DC34CB}"/>
              </a:ext>
            </a:extLst>
          </p:cNvPr>
          <p:cNvSpPr txBox="1"/>
          <p:nvPr/>
        </p:nvSpPr>
        <p:spPr>
          <a:xfrm>
            <a:off x="4682070" y="1005877"/>
            <a:ext cx="315686"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x</a:t>
            </a:r>
          </a:p>
        </p:txBody>
      </p:sp>
      <p:sp>
        <p:nvSpPr>
          <p:cNvPr id="6" name="TextBox 5">
            <a:extLst>
              <a:ext uri="{FF2B5EF4-FFF2-40B4-BE49-F238E27FC236}">
                <a16:creationId xmlns:a16="http://schemas.microsoft.com/office/drawing/2014/main" id="{2C3FFECA-67D2-2D2D-B894-65BC232A1AF4}"/>
              </a:ext>
            </a:extLst>
          </p:cNvPr>
          <p:cNvSpPr txBox="1"/>
          <p:nvPr/>
        </p:nvSpPr>
        <p:spPr>
          <a:xfrm>
            <a:off x="4682070" y="3244334"/>
            <a:ext cx="315686"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x</a:t>
            </a:r>
          </a:p>
        </p:txBody>
      </p:sp>
      <p:sp>
        <p:nvSpPr>
          <p:cNvPr id="10" name="TextBox 9">
            <a:extLst>
              <a:ext uri="{FF2B5EF4-FFF2-40B4-BE49-F238E27FC236}">
                <a16:creationId xmlns:a16="http://schemas.microsoft.com/office/drawing/2014/main" id="{755A0D86-B60C-7A14-5E41-C2959E0A8158}"/>
              </a:ext>
            </a:extLst>
          </p:cNvPr>
          <p:cNvSpPr txBox="1"/>
          <p:nvPr/>
        </p:nvSpPr>
        <p:spPr>
          <a:xfrm>
            <a:off x="4682070" y="4060763"/>
            <a:ext cx="468086"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x</a:t>
            </a:r>
          </a:p>
        </p:txBody>
      </p:sp>
      <p:sp>
        <p:nvSpPr>
          <p:cNvPr id="12" name="TextBox 11">
            <a:extLst>
              <a:ext uri="{FF2B5EF4-FFF2-40B4-BE49-F238E27FC236}">
                <a16:creationId xmlns:a16="http://schemas.microsoft.com/office/drawing/2014/main" id="{9F821AEA-6360-C7FB-86D5-3C0A35525F89}"/>
              </a:ext>
            </a:extLst>
          </p:cNvPr>
          <p:cNvSpPr txBox="1"/>
          <p:nvPr/>
        </p:nvSpPr>
        <p:spPr>
          <a:xfrm>
            <a:off x="8137067" y="544676"/>
            <a:ext cx="337457"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x</a:t>
            </a:r>
          </a:p>
        </p:txBody>
      </p:sp>
      <p:sp>
        <p:nvSpPr>
          <p:cNvPr id="14" name="TextBox 13">
            <a:extLst>
              <a:ext uri="{FF2B5EF4-FFF2-40B4-BE49-F238E27FC236}">
                <a16:creationId xmlns:a16="http://schemas.microsoft.com/office/drawing/2014/main" id="{0558244F-56C4-4104-7C99-52B8F734EC7E}"/>
              </a:ext>
            </a:extLst>
          </p:cNvPr>
          <p:cNvSpPr txBox="1"/>
          <p:nvPr/>
        </p:nvSpPr>
        <p:spPr>
          <a:xfrm>
            <a:off x="8137067" y="1161495"/>
            <a:ext cx="435429"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x</a:t>
            </a:r>
          </a:p>
        </p:txBody>
      </p:sp>
      <p:sp>
        <p:nvSpPr>
          <p:cNvPr id="16" name="TextBox 15">
            <a:extLst>
              <a:ext uri="{FF2B5EF4-FFF2-40B4-BE49-F238E27FC236}">
                <a16:creationId xmlns:a16="http://schemas.microsoft.com/office/drawing/2014/main" id="{6051E16D-4243-5381-E6F5-1C49FA27DBA3}"/>
              </a:ext>
            </a:extLst>
          </p:cNvPr>
          <p:cNvSpPr txBox="1"/>
          <p:nvPr/>
        </p:nvSpPr>
        <p:spPr>
          <a:xfrm>
            <a:off x="8240481" y="2875002"/>
            <a:ext cx="468086"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x</a:t>
            </a:r>
          </a:p>
        </p:txBody>
      </p:sp>
      <p:sp>
        <p:nvSpPr>
          <p:cNvPr id="18" name="TextBox 17">
            <a:extLst>
              <a:ext uri="{FF2B5EF4-FFF2-40B4-BE49-F238E27FC236}">
                <a16:creationId xmlns:a16="http://schemas.microsoft.com/office/drawing/2014/main" id="{0BD617EA-276E-46C5-AF4C-B161B91C9CFE}"/>
              </a:ext>
            </a:extLst>
          </p:cNvPr>
          <p:cNvSpPr txBox="1"/>
          <p:nvPr/>
        </p:nvSpPr>
        <p:spPr>
          <a:xfrm>
            <a:off x="8218709" y="3092323"/>
            <a:ext cx="272143"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x</a:t>
            </a:r>
          </a:p>
        </p:txBody>
      </p:sp>
    </p:spTree>
    <p:extLst>
      <p:ext uri="{BB962C8B-B14F-4D97-AF65-F5344CB8AC3E}">
        <p14:creationId xmlns:p14="http://schemas.microsoft.com/office/powerpoint/2010/main" val="1858663097"/>
      </p:ext>
    </p:extLst>
  </p:cSld>
  <p:clrMapOvr>
    <a:masterClrMapping/>
  </p:clrMapOvr>
</p:sld>
</file>

<file path=ppt/slides/slide6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7C92E-C16A-2C21-D9FA-C64CC0C4CF36}"/>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87F2C595-20C8-DB21-0A73-476825E38E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ABDC4626-B793-CC4F-5D51-79145F96F112}"/>
              </a:ext>
            </a:extLst>
          </p:cNvPr>
          <p:cNvSpPr txBox="1"/>
          <p:nvPr/>
        </p:nvSpPr>
        <p:spPr>
          <a:xfrm>
            <a:off x="5885211" y="1345853"/>
            <a:ext cx="5755410" cy="4401205"/>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Good morning, Kate. Can we take a look at your exiles inventory?</a:t>
            </a: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Good morning, Stu, sure.</a:t>
            </a:r>
          </a:p>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As we’ve seen in previous weeks this exercise is a really good way to start mapping out your parts. I this case your exiles.</a:t>
            </a: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Yes, these felt like great trailheads for my exiles</a:t>
            </a:r>
            <a:endParaRPr lang="en-CA"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4DBE011-5AA8-1F22-0755-85CA29C11362}"/>
              </a:ext>
            </a:extLst>
          </p:cNvPr>
          <p:cNvSpPr txBox="1"/>
          <p:nvPr/>
        </p:nvSpPr>
        <p:spPr>
          <a:xfrm>
            <a:off x="3198198" y="203191"/>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EXILES INVENTORY P.142</a:t>
            </a:r>
          </a:p>
        </p:txBody>
      </p:sp>
    </p:spTree>
    <p:extLst>
      <p:ext uri="{BB962C8B-B14F-4D97-AF65-F5344CB8AC3E}">
        <p14:creationId xmlns:p14="http://schemas.microsoft.com/office/powerpoint/2010/main" val="3130943940"/>
      </p:ext>
    </p:extLst>
  </p:cSld>
  <p:clrMapOvr>
    <a:masterClrMapping/>
  </p:clrMapOvr>
</p:sld>
</file>

<file path=ppt/slides/slide6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FA81E-C1AC-8CEB-C462-A07BAC451F5B}"/>
            </a:ext>
          </a:extLst>
        </p:cNvPr>
        <p:cNvGrpSpPr/>
        <p:nvPr/>
      </p:nvGrpSpPr>
      <p:grpSpPr>
        <a:xfrm>
          <a:off x="0" y="0"/>
          <a:ext cx="0" cy="0"/>
          <a:chOff x="0" y="0"/>
          <a:chExt cx="0" cy="0"/>
        </a:xfrm>
      </p:grpSpPr>
      <p:pic>
        <p:nvPicPr>
          <p:cNvPr id="5" name="Picture 4" descr="A white and black text&#10;&#10;AI-generated content may be incorrect.">
            <a:extLst>
              <a:ext uri="{FF2B5EF4-FFF2-40B4-BE49-F238E27FC236}">
                <a16:creationId xmlns:a16="http://schemas.microsoft.com/office/drawing/2014/main" id="{054FBF7F-DC46-6F50-FC36-0FBD03973F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71" y="228600"/>
            <a:ext cx="4310743" cy="2293218"/>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F3DFFC29-6BA4-8D8A-23AF-80E86FA4C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2070" y="228600"/>
            <a:ext cx="3025018" cy="6466113"/>
          </a:xfrm>
          <a:prstGeom prst="rect">
            <a:avLst/>
          </a:prstGeom>
        </p:spPr>
      </p:pic>
      <p:pic>
        <p:nvPicPr>
          <p:cNvPr id="9" name="Picture 8" descr="A white paper with black text&#10;&#10;AI-generated content may be incorrect.">
            <a:extLst>
              <a:ext uri="{FF2B5EF4-FFF2-40B4-BE49-F238E27FC236}">
                <a16:creationId xmlns:a16="http://schemas.microsoft.com/office/drawing/2014/main" id="{B651617E-02B2-B55B-EB66-E08305BF6E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05796" y="228599"/>
            <a:ext cx="3025017" cy="6466113"/>
          </a:xfrm>
          <a:prstGeom prst="rect">
            <a:avLst/>
          </a:prstGeom>
        </p:spPr>
      </p:pic>
      <p:sp>
        <p:nvSpPr>
          <p:cNvPr id="3" name="TextBox 2">
            <a:extLst>
              <a:ext uri="{FF2B5EF4-FFF2-40B4-BE49-F238E27FC236}">
                <a16:creationId xmlns:a16="http://schemas.microsoft.com/office/drawing/2014/main" id="{A363C67B-F3BD-A44F-0513-AEAB92DC34CB}"/>
              </a:ext>
            </a:extLst>
          </p:cNvPr>
          <p:cNvSpPr txBox="1"/>
          <p:nvPr/>
        </p:nvSpPr>
        <p:spPr>
          <a:xfrm>
            <a:off x="4656011" y="163287"/>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6" name="TextBox 5">
            <a:extLst>
              <a:ext uri="{FF2B5EF4-FFF2-40B4-BE49-F238E27FC236}">
                <a16:creationId xmlns:a16="http://schemas.microsoft.com/office/drawing/2014/main" id="{2C3FFECA-67D2-2D2D-B894-65BC232A1AF4}"/>
              </a:ext>
            </a:extLst>
          </p:cNvPr>
          <p:cNvSpPr txBox="1"/>
          <p:nvPr/>
        </p:nvSpPr>
        <p:spPr>
          <a:xfrm>
            <a:off x="4653643" y="3765231"/>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0" name="TextBox 9">
            <a:extLst>
              <a:ext uri="{FF2B5EF4-FFF2-40B4-BE49-F238E27FC236}">
                <a16:creationId xmlns:a16="http://schemas.microsoft.com/office/drawing/2014/main" id="{755A0D86-B60C-7A14-5E41-C2959E0A8158}"/>
              </a:ext>
            </a:extLst>
          </p:cNvPr>
          <p:cNvSpPr txBox="1"/>
          <p:nvPr/>
        </p:nvSpPr>
        <p:spPr>
          <a:xfrm>
            <a:off x="4653643" y="413266"/>
            <a:ext cx="4680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2" name="TextBox 11">
            <a:extLst>
              <a:ext uri="{FF2B5EF4-FFF2-40B4-BE49-F238E27FC236}">
                <a16:creationId xmlns:a16="http://schemas.microsoft.com/office/drawing/2014/main" id="{9F821AEA-6360-C7FB-86D5-3C0A35525F89}"/>
              </a:ext>
            </a:extLst>
          </p:cNvPr>
          <p:cNvSpPr txBox="1"/>
          <p:nvPr/>
        </p:nvSpPr>
        <p:spPr>
          <a:xfrm>
            <a:off x="8137067" y="544676"/>
            <a:ext cx="3374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4" name="TextBox 13">
            <a:extLst>
              <a:ext uri="{FF2B5EF4-FFF2-40B4-BE49-F238E27FC236}">
                <a16:creationId xmlns:a16="http://schemas.microsoft.com/office/drawing/2014/main" id="{0558244F-56C4-4104-7C99-52B8F734EC7E}"/>
              </a:ext>
            </a:extLst>
          </p:cNvPr>
          <p:cNvSpPr txBox="1"/>
          <p:nvPr/>
        </p:nvSpPr>
        <p:spPr>
          <a:xfrm>
            <a:off x="8145585" y="1086617"/>
            <a:ext cx="43542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6" name="TextBox 15">
            <a:extLst>
              <a:ext uri="{FF2B5EF4-FFF2-40B4-BE49-F238E27FC236}">
                <a16:creationId xmlns:a16="http://schemas.microsoft.com/office/drawing/2014/main" id="{6051E16D-4243-5381-E6F5-1C49FA27DBA3}"/>
              </a:ext>
            </a:extLst>
          </p:cNvPr>
          <p:cNvSpPr txBox="1"/>
          <p:nvPr/>
        </p:nvSpPr>
        <p:spPr>
          <a:xfrm>
            <a:off x="8153396" y="2844706"/>
            <a:ext cx="4680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8" name="TextBox 17">
            <a:extLst>
              <a:ext uri="{FF2B5EF4-FFF2-40B4-BE49-F238E27FC236}">
                <a16:creationId xmlns:a16="http://schemas.microsoft.com/office/drawing/2014/main" id="{0BD617EA-276E-46C5-AF4C-B161B91C9CFE}"/>
              </a:ext>
            </a:extLst>
          </p:cNvPr>
          <p:cNvSpPr txBox="1"/>
          <p:nvPr/>
        </p:nvSpPr>
        <p:spPr>
          <a:xfrm>
            <a:off x="8153722" y="3120649"/>
            <a:ext cx="272143"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 name="TextBox 1">
            <a:extLst>
              <a:ext uri="{FF2B5EF4-FFF2-40B4-BE49-F238E27FC236}">
                <a16:creationId xmlns:a16="http://schemas.microsoft.com/office/drawing/2014/main" id="{5E781743-8402-FFF1-55FC-F97260C18090}"/>
              </a:ext>
            </a:extLst>
          </p:cNvPr>
          <p:cNvSpPr txBox="1"/>
          <p:nvPr/>
        </p:nvSpPr>
        <p:spPr>
          <a:xfrm>
            <a:off x="4653643" y="3489981"/>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4" name="TextBox 3">
            <a:extLst>
              <a:ext uri="{FF2B5EF4-FFF2-40B4-BE49-F238E27FC236}">
                <a16:creationId xmlns:a16="http://schemas.microsoft.com/office/drawing/2014/main" id="{05F33484-083D-A584-0A2D-AB923CE1D92F}"/>
              </a:ext>
            </a:extLst>
          </p:cNvPr>
          <p:cNvSpPr txBox="1"/>
          <p:nvPr/>
        </p:nvSpPr>
        <p:spPr>
          <a:xfrm>
            <a:off x="4656011" y="2926174"/>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8" name="TextBox 7">
            <a:extLst>
              <a:ext uri="{FF2B5EF4-FFF2-40B4-BE49-F238E27FC236}">
                <a16:creationId xmlns:a16="http://schemas.microsoft.com/office/drawing/2014/main" id="{0C142DCE-B5E5-51B1-F228-E4E8802D1754}"/>
              </a:ext>
            </a:extLst>
          </p:cNvPr>
          <p:cNvSpPr txBox="1"/>
          <p:nvPr/>
        </p:nvSpPr>
        <p:spPr>
          <a:xfrm>
            <a:off x="4653643" y="2667105"/>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1" name="TextBox 10">
            <a:extLst>
              <a:ext uri="{FF2B5EF4-FFF2-40B4-BE49-F238E27FC236}">
                <a16:creationId xmlns:a16="http://schemas.microsoft.com/office/drawing/2014/main" id="{F0021E42-D1B1-22A1-E582-4D2261038359}"/>
              </a:ext>
            </a:extLst>
          </p:cNvPr>
          <p:cNvSpPr txBox="1"/>
          <p:nvPr/>
        </p:nvSpPr>
        <p:spPr>
          <a:xfrm>
            <a:off x="4653643" y="2398166"/>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3" name="TextBox 12">
            <a:extLst>
              <a:ext uri="{FF2B5EF4-FFF2-40B4-BE49-F238E27FC236}">
                <a16:creationId xmlns:a16="http://schemas.microsoft.com/office/drawing/2014/main" id="{06B7E50D-9BD5-16DF-3B29-1C8EC537AB35}"/>
              </a:ext>
            </a:extLst>
          </p:cNvPr>
          <p:cNvSpPr txBox="1"/>
          <p:nvPr/>
        </p:nvSpPr>
        <p:spPr>
          <a:xfrm>
            <a:off x="4653643" y="2113107"/>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5" name="TextBox 14">
            <a:extLst>
              <a:ext uri="{FF2B5EF4-FFF2-40B4-BE49-F238E27FC236}">
                <a16:creationId xmlns:a16="http://schemas.microsoft.com/office/drawing/2014/main" id="{D305DE36-A4DB-0709-235E-1FE6FFBFBD46}"/>
              </a:ext>
            </a:extLst>
          </p:cNvPr>
          <p:cNvSpPr txBox="1"/>
          <p:nvPr/>
        </p:nvSpPr>
        <p:spPr>
          <a:xfrm>
            <a:off x="4653643" y="1825281"/>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7" name="TextBox 16">
            <a:extLst>
              <a:ext uri="{FF2B5EF4-FFF2-40B4-BE49-F238E27FC236}">
                <a16:creationId xmlns:a16="http://schemas.microsoft.com/office/drawing/2014/main" id="{CA3B7A5D-287D-2D42-4432-ACD959B8B394}"/>
              </a:ext>
            </a:extLst>
          </p:cNvPr>
          <p:cNvSpPr txBox="1"/>
          <p:nvPr/>
        </p:nvSpPr>
        <p:spPr>
          <a:xfrm>
            <a:off x="4653643" y="1559109"/>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19" name="TextBox 18">
            <a:extLst>
              <a:ext uri="{FF2B5EF4-FFF2-40B4-BE49-F238E27FC236}">
                <a16:creationId xmlns:a16="http://schemas.microsoft.com/office/drawing/2014/main" id="{CDEDC8CA-B590-1F18-CBC5-F27B5F49B931}"/>
              </a:ext>
            </a:extLst>
          </p:cNvPr>
          <p:cNvSpPr txBox="1"/>
          <p:nvPr/>
        </p:nvSpPr>
        <p:spPr>
          <a:xfrm>
            <a:off x="4653643" y="1271283"/>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0" name="TextBox 19">
            <a:extLst>
              <a:ext uri="{FF2B5EF4-FFF2-40B4-BE49-F238E27FC236}">
                <a16:creationId xmlns:a16="http://schemas.microsoft.com/office/drawing/2014/main" id="{4782BB92-DE97-CFFF-1C65-5D2F3349B572}"/>
              </a:ext>
            </a:extLst>
          </p:cNvPr>
          <p:cNvSpPr txBox="1"/>
          <p:nvPr/>
        </p:nvSpPr>
        <p:spPr>
          <a:xfrm>
            <a:off x="4653643" y="1005111"/>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1" name="TextBox 20">
            <a:extLst>
              <a:ext uri="{FF2B5EF4-FFF2-40B4-BE49-F238E27FC236}">
                <a16:creationId xmlns:a16="http://schemas.microsoft.com/office/drawing/2014/main" id="{60713D5A-76CD-D690-4E37-F4830ECA5C82}"/>
              </a:ext>
            </a:extLst>
          </p:cNvPr>
          <p:cNvSpPr txBox="1"/>
          <p:nvPr/>
        </p:nvSpPr>
        <p:spPr>
          <a:xfrm>
            <a:off x="4653643" y="717285"/>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2" name="TextBox 21">
            <a:extLst>
              <a:ext uri="{FF2B5EF4-FFF2-40B4-BE49-F238E27FC236}">
                <a16:creationId xmlns:a16="http://schemas.microsoft.com/office/drawing/2014/main" id="{0E189C69-852D-39D8-6E38-6AFC3D7B47D3}"/>
              </a:ext>
            </a:extLst>
          </p:cNvPr>
          <p:cNvSpPr txBox="1"/>
          <p:nvPr/>
        </p:nvSpPr>
        <p:spPr>
          <a:xfrm>
            <a:off x="8153396" y="3726836"/>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3" name="TextBox 22">
            <a:extLst>
              <a:ext uri="{FF2B5EF4-FFF2-40B4-BE49-F238E27FC236}">
                <a16:creationId xmlns:a16="http://schemas.microsoft.com/office/drawing/2014/main" id="{EA7D2F8C-339C-F1DF-FD17-DDF515CC3E29}"/>
              </a:ext>
            </a:extLst>
          </p:cNvPr>
          <p:cNvSpPr txBox="1"/>
          <p:nvPr/>
        </p:nvSpPr>
        <p:spPr>
          <a:xfrm>
            <a:off x="8153396" y="3424181"/>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4" name="TextBox 23">
            <a:extLst>
              <a:ext uri="{FF2B5EF4-FFF2-40B4-BE49-F238E27FC236}">
                <a16:creationId xmlns:a16="http://schemas.microsoft.com/office/drawing/2014/main" id="{37C7FB6E-FCED-0168-9DD5-A76F9E8E4015}"/>
              </a:ext>
            </a:extLst>
          </p:cNvPr>
          <p:cNvSpPr txBox="1"/>
          <p:nvPr/>
        </p:nvSpPr>
        <p:spPr>
          <a:xfrm>
            <a:off x="8137067" y="2566773"/>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5" name="TextBox 24">
            <a:extLst>
              <a:ext uri="{FF2B5EF4-FFF2-40B4-BE49-F238E27FC236}">
                <a16:creationId xmlns:a16="http://schemas.microsoft.com/office/drawing/2014/main" id="{1F7127BE-BF75-55F8-5E6A-815B6F24CB66}"/>
              </a:ext>
            </a:extLst>
          </p:cNvPr>
          <p:cNvSpPr txBox="1"/>
          <p:nvPr/>
        </p:nvSpPr>
        <p:spPr>
          <a:xfrm>
            <a:off x="8137067" y="2258544"/>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6" name="TextBox 25">
            <a:extLst>
              <a:ext uri="{FF2B5EF4-FFF2-40B4-BE49-F238E27FC236}">
                <a16:creationId xmlns:a16="http://schemas.microsoft.com/office/drawing/2014/main" id="{6DA2E6A4-3941-B22C-0CC5-BF1A738AC0E1}"/>
              </a:ext>
            </a:extLst>
          </p:cNvPr>
          <p:cNvSpPr txBox="1"/>
          <p:nvPr/>
        </p:nvSpPr>
        <p:spPr>
          <a:xfrm>
            <a:off x="8145585" y="1412844"/>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7" name="TextBox 26">
            <a:extLst>
              <a:ext uri="{FF2B5EF4-FFF2-40B4-BE49-F238E27FC236}">
                <a16:creationId xmlns:a16="http://schemas.microsoft.com/office/drawing/2014/main" id="{B0A65558-AF1D-4C62-CDBA-C408143CDF7B}"/>
              </a:ext>
            </a:extLst>
          </p:cNvPr>
          <p:cNvSpPr txBox="1"/>
          <p:nvPr/>
        </p:nvSpPr>
        <p:spPr>
          <a:xfrm>
            <a:off x="8145585" y="820445"/>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8" name="TextBox 27">
            <a:extLst>
              <a:ext uri="{FF2B5EF4-FFF2-40B4-BE49-F238E27FC236}">
                <a16:creationId xmlns:a16="http://schemas.microsoft.com/office/drawing/2014/main" id="{874D5D30-6D67-DE78-C512-3166C8E1E7DE}"/>
              </a:ext>
            </a:extLst>
          </p:cNvPr>
          <p:cNvSpPr txBox="1"/>
          <p:nvPr/>
        </p:nvSpPr>
        <p:spPr>
          <a:xfrm>
            <a:off x="8147952" y="268397"/>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29" name="TextBox 28">
            <a:extLst>
              <a:ext uri="{FF2B5EF4-FFF2-40B4-BE49-F238E27FC236}">
                <a16:creationId xmlns:a16="http://schemas.microsoft.com/office/drawing/2014/main" id="{8F00F995-BCF5-BCC0-A358-3828607DA118}"/>
              </a:ext>
            </a:extLst>
          </p:cNvPr>
          <p:cNvSpPr txBox="1"/>
          <p:nvPr/>
        </p:nvSpPr>
        <p:spPr>
          <a:xfrm>
            <a:off x="4653643" y="6260068"/>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30" name="TextBox 29">
            <a:extLst>
              <a:ext uri="{FF2B5EF4-FFF2-40B4-BE49-F238E27FC236}">
                <a16:creationId xmlns:a16="http://schemas.microsoft.com/office/drawing/2014/main" id="{471B34B4-5F72-07BD-6178-01E2DA9218E7}"/>
              </a:ext>
            </a:extLst>
          </p:cNvPr>
          <p:cNvSpPr txBox="1"/>
          <p:nvPr/>
        </p:nvSpPr>
        <p:spPr>
          <a:xfrm>
            <a:off x="4653643" y="5680463"/>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31" name="TextBox 30">
            <a:extLst>
              <a:ext uri="{FF2B5EF4-FFF2-40B4-BE49-F238E27FC236}">
                <a16:creationId xmlns:a16="http://schemas.microsoft.com/office/drawing/2014/main" id="{318A407C-8E00-DE83-8604-D4E154AAFF8E}"/>
              </a:ext>
            </a:extLst>
          </p:cNvPr>
          <p:cNvSpPr txBox="1"/>
          <p:nvPr/>
        </p:nvSpPr>
        <p:spPr>
          <a:xfrm>
            <a:off x="4653643" y="5404877"/>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32" name="TextBox 31">
            <a:extLst>
              <a:ext uri="{FF2B5EF4-FFF2-40B4-BE49-F238E27FC236}">
                <a16:creationId xmlns:a16="http://schemas.microsoft.com/office/drawing/2014/main" id="{9144FBB0-5124-08D4-D6FF-866E39D69E23}"/>
              </a:ext>
            </a:extLst>
          </p:cNvPr>
          <p:cNvSpPr txBox="1"/>
          <p:nvPr/>
        </p:nvSpPr>
        <p:spPr>
          <a:xfrm>
            <a:off x="4653643" y="5135063"/>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33" name="TextBox 32">
            <a:extLst>
              <a:ext uri="{FF2B5EF4-FFF2-40B4-BE49-F238E27FC236}">
                <a16:creationId xmlns:a16="http://schemas.microsoft.com/office/drawing/2014/main" id="{B4867FE2-59B2-0D8C-481B-D45714D15915}"/>
              </a:ext>
            </a:extLst>
          </p:cNvPr>
          <p:cNvSpPr txBox="1"/>
          <p:nvPr/>
        </p:nvSpPr>
        <p:spPr>
          <a:xfrm>
            <a:off x="4653643" y="4850879"/>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34" name="TextBox 33">
            <a:extLst>
              <a:ext uri="{FF2B5EF4-FFF2-40B4-BE49-F238E27FC236}">
                <a16:creationId xmlns:a16="http://schemas.microsoft.com/office/drawing/2014/main" id="{4F9EF340-A882-1544-F133-0231F53014FC}"/>
              </a:ext>
            </a:extLst>
          </p:cNvPr>
          <p:cNvSpPr txBox="1"/>
          <p:nvPr/>
        </p:nvSpPr>
        <p:spPr>
          <a:xfrm>
            <a:off x="4653643" y="4581065"/>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35" name="TextBox 34">
            <a:extLst>
              <a:ext uri="{FF2B5EF4-FFF2-40B4-BE49-F238E27FC236}">
                <a16:creationId xmlns:a16="http://schemas.microsoft.com/office/drawing/2014/main" id="{B8F68041-B44A-8755-2527-CD86A9E2B322}"/>
              </a:ext>
            </a:extLst>
          </p:cNvPr>
          <p:cNvSpPr txBox="1"/>
          <p:nvPr/>
        </p:nvSpPr>
        <p:spPr>
          <a:xfrm>
            <a:off x="4653643" y="4021583"/>
            <a:ext cx="3156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p>
        </p:txBody>
      </p:sp>
      <p:sp>
        <p:nvSpPr>
          <p:cNvPr id="36" name="TextBox 35">
            <a:extLst>
              <a:ext uri="{FF2B5EF4-FFF2-40B4-BE49-F238E27FC236}">
                <a16:creationId xmlns:a16="http://schemas.microsoft.com/office/drawing/2014/main" id="{E5C37018-CE6E-D716-D4CD-4FCD432F54ED}"/>
              </a:ext>
            </a:extLst>
          </p:cNvPr>
          <p:cNvSpPr txBox="1"/>
          <p:nvPr/>
        </p:nvSpPr>
        <p:spPr>
          <a:xfrm>
            <a:off x="8294909" y="5771383"/>
            <a:ext cx="3035903"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0000"/>
                </a:solidFill>
                <a:latin typeface="Arial" panose="020B0604020202020204" pitchFamily="34" charset="0"/>
                <a:cs typeface="Arial" panose="020B0604020202020204" pitchFamily="34" charset="0"/>
              </a:rPr>
              <a:t>So sorry they carry these deep-seated feelings about themselves.</a:t>
            </a:r>
            <a:endPar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1135486"/>
      </p:ext>
    </p:extLst>
  </p:cSld>
  <p:clrMapOvr>
    <a:masterClrMapping/>
  </p:clrMapOvr>
</p:sld>
</file>

<file path=ppt/slides/slide6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9F407-3EE0-6F29-E21F-7119CC86A18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4C9C776-5A02-B71C-9A93-46713C09EEA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73765A61-15FE-7591-5210-A8D60BF949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39899F88-293D-C373-E558-D123CB620DCD}"/>
              </a:ext>
            </a:extLst>
          </p:cNvPr>
          <p:cNvSpPr txBox="1"/>
          <p:nvPr/>
        </p:nvSpPr>
        <p:spPr>
          <a:xfrm>
            <a:off x="3712029"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EXILES INVENTORY P.142</a:t>
            </a:r>
          </a:p>
        </p:txBody>
      </p:sp>
    </p:spTree>
    <p:extLst>
      <p:ext uri="{BB962C8B-B14F-4D97-AF65-F5344CB8AC3E}">
        <p14:creationId xmlns:p14="http://schemas.microsoft.com/office/powerpoint/2010/main" val="2587868476"/>
      </p:ext>
    </p:extLst>
  </p:cSld>
  <p:clrMapOvr>
    <a:masterClrMapping/>
  </p:clrMapOvr>
</p:sld>
</file>

<file path=ppt/slides/slide6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A536C-E6D8-5062-5D91-28A53E3CB614}"/>
            </a:ext>
          </a:extLst>
        </p:cNvPr>
        <p:cNvGrpSpPr/>
        <p:nvPr/>
      </p:nvGrpSpPr>
      <p:grpSpPr>
        <a:xfrm>
          <a:off x="0" y="0"/>
          <a:ext cx="0" cy="0"/>
          <a:chOff x="0" y="0"/>
          <a:chExt cx="0" cy="0"/>
        </a:xfrm>
      </p:grpSpPr>
      <p:pic>
        <p:nvPicPr>
          <p:cNvPr id="5" name="Picture 4" descr="A white and black text&#10;&#10;AI-generated content may be incorrect.">
            <a:extLst>
              <a:ext uri="{FF2B5EF4-FFF2-40B4-BE49-F238E27FC236}">
                <a16:creationId xmlns:a16="http://schemas.microsoft.com/office/drawing/2014/main" id="{CEE5BEEB-CBCE-20A4-3E4D-5EA4FDA00A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71" y="228600"/>
            <a:ext cx="4310743" cy="2293218"/>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D10B50F3-0252-3442-4D05-247CBF2D06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2070" y="228600"/>
            <a:ext cx="3025018" cy="6466113"/>
          </a:xfrm>
          <a:prstGeom prst="rect">
            <a:avLst/>
          </a:prstGeom>
        </p:spPr>
      </p:pic>
      <p:pic>
        <p:nvPicPr>
          <p:cNvPr id="9" name="Picture 8" descr="A white paper with black text&#10;&#10;AI-generated content may be incorrect.">
            <a:extLst>
              <a:ext uri="{FF2B5EF4-FFF2-40B4-BE49-F238E27FC236}">
                <a16:creationId xmlns:a16="http://schemas.microsoft.com/office/drawing/2014/main" id="{27C52F3E-11A5-4E8E-A610-BF908AA5BD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05796" y="228599"/>
            <a:ext cx="3025017" cy="6466113"/>
          </a:xfrm>
          <a:prstGeom prst="rect">
            <a:avLst/>
          </a:prstGeom>
        </p:spPr>
      </p:pic>
    </p:spTree>
    <p:extLst>
      <p:ext uri="{BB962C8B-B14F-4D97-AF65-F5344CB8AC3E}">
        <p14:creationId xmlns:p14="http://schemas.microsoft.com/office/powerpoint/2010/main" val="3690623408"/>
      </p:ext>
    </p:extLst>
  </p:cSld>
  <p:clrMapOvr>
    <a:masterClrMapping/>
  </p:clrMapOvr>
</p:sld>
</file>

<file path=ppt/slides/slide6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FE2291-D39F-C774-B0D6-EF59E81A91F4}"/>
              </a:ext>
            </a:extLst>
          </p:cNvPr>
          <p:cNvSpPr txBox="1"/>
          <p:nvPr/>
        </p:nvSpPr>
        <p:spPr>
          <a:xfrm>
            <a:off x="349321" y="2440986"/>
            <a:ext cx="6390526" cy="3046988"/>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a:t>
            </a:r>
          </a:p>
          <a:p>
            <a:r>
              <a:rPr lang="en-US" sz="3600" dirty="0">
                <a:solidFill>
                  <a:srgbClr val="000000"/>
                </a:solidFill>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In this meditation, you will explore how open or closed your heart is. This might be challenging for your parts. Don't push to make anything happen. If it feels like too much you can stop at any point.</a:t>
            </a:r>
            <a:endParaRPr lang="en-CA"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F850A76-E72B-8DD4-1DD0-7A12149CAB29}"/>
              </a:ext>
            </a:extLst>
          </p:cNvPr>
          <p:cNvSpPr txBox="1"/>
          <p:nvPr/>
        </p:nvSpPr>
        <p:spPr>
          <a:xfrm>
            <a:off x="850187" y="2071654"/>
            <a:ext cx="6149082"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9" name="Picture 8">
            <a:extLst>
              <a:ext uri="{FF2B5EF4-FFF2-40B4-BE49-F238E27FC236}">
                <a16:creationId xmlns:a16="http://schemas.microsoft.com/office/drawing/2014/main" id="{495DC448-2B43-C274-04AB-CC2C93F4C5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8969" y="616450"/>
            <a:ext cx="5003709" cy="5778944"/>
          </a:xfrm>
          <a:prstGeom prst="rect">
            <a:avLst/>
          </a:prstGeom>
        </p:spPr>
      </p:pic>
      <p:sp>
        <p:nvSpPr>
          <p:cNvPr id="4" name="TextBox 3">
            <a:extLst>
              <a:ext uri="{FF2B5EF4-FFF2-40B4-BE49-F238E27FC236}">
                <a16:creationId xmlns:a16="http://schemas.microsoft.com/office/drawing/2014/main" id="{1325B14F-A5A0-4A9D-AC7C-06F7766CF078}"/>
              </a:ext>
            </a:extLst>
          </p:cNvPr>
          <p:cNvSpPr txBox="1"/>
          <p:nvPr/>
        </p:nvSpPr>
        <p:spPr>
          <a:xfrm>
            <a:off x="166953" y="662140"/>
            <a:ext cx="5722707" cy="707886"/>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a:t>
            </a:r>
            <a:r>
              <a:rPr lang="en-US" sz="4000" dirty="0">
                <a:solidFill>
                  <a:srgbClr val="000000"/>
                </a:solidFill>
                <a:latin typeface="Arial" panose="020B0604020202020204" pitchFamily="34" charset="0"/>
                <a:cs typeface="Arial" panose="020B0604020202020204" pitchFamily="34" charset="0"/>
              </a:rPr>
              <a:t>HEART: A MEDITATION</a:t>
            </a:r>
            <a:endParaRPr lang="en-CA" sz="4000" dirty="0"/>
          </a:p>
        </p:txBody>
      </p:sp>
    </p:spTree>
    <p:extLst>
      <p:ext uri="{BB962C8B-B14F-4D97-AF65-F5344CB8AC3E}">
        <p14:creationId xmlns:p14="http://schemas.microsoft.com/office/powerpoint/2010/main" val="1151603526"/>
      </p:ext>
    </p:extLst>
  </p:cSld>
  <p:clrMapOvr>
    <a:masterClrMapping/>
  </p:clrMapOvr>
</p:sld>
</file>

<file path=ppt/slides/slide6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39AEBC-47FB-6548-301C-27A83AAA4724}"/>
              </a:ext>
            </a:extLst>
          </p:cNvPr>
          <p:cNvSpPr txBox="1"/>
          <p:nvPr/>
        </p:nvSpPr>
        <p:spPr>
          <a:xfrm>
            <a:off x="326204" y="0"/>
            <a:ext cx="6097712" cy="6617196"/>
          </a:xfrm>
          <a:prstGeom prst="rect">
            <a:avLst/>
          </a:prstGeom>
          <a:noFill/>
        </p:spPr>
        <p:txBody>
          <a:bodyPr wrap="square">
            <a:spAutoFit/>
          </a:bodyPr>
          <a:lstStyle/>
          <a:p>
            <a:pPr algn="ctr"/>
            <a:r>
              <a:rPr lang="en-US" sz="3200" dirty="0">
                <a:solidFill>
                  <a:srgbClr val="000000"/>
                </a:solidFill>
                <a:latin typeface="Arial" panose="020B0604020202020204" pitchFamily="34" charset="0"/>
                <a:cs typeface="Arial" panose="020B0604020202020204" pitchFamily="34" charset="0"/>
              </a:rPr>
              <a:t>  SECTION 1 FIND IT IN THE BODY: EXILES P.148</a:t>
            </a:r>
          </a:p>
          <a:p>
            <a:r>
              <a:rPr lang="en-US" sz="2400" dirty="0">
                <a:solidFill>
                  <a:srgbClr val="FFC000"/>
                </a:solidFill>
                <a:latin typeface="Arial" panose="020B0604020202020204" pitchFamily="34" charset="0"/>
                <a:cs typeface="Arial" panose="020B0604020202020204" pitchFamily="34" charset="0"/>
              </a:rPr>
              <a:t>As with other parts, it's common for exile parts to manifest in different places in the body, or even outside it. </a:t>
            </a:r>
            <a:r>
              <a:rPr lang="en-US" sz="2400" dirty="0">
                <a:latin typeface="Arial" panose="020B0604020202020204" pitchFamily="34" charset="0"/>
                <a:cs typeface="Arial" panose="020B0604020202020204" pitchFamily="34" charset="0"/>
              </a:rPr>
              <a:t>An exiled part might manifest as a pit in your stomach, as an impulse of dread, or in your heart as tightness or fear. Paying attention to the body is a way to get in touch with parts. Where do you feel exile parts in your body?</a:t>
            </a:r>
          </a:p>
          <a:p>
            <a:endParaRPr lang="en-CA" sz="2400" dirty="0">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Choose an exile part that you have identified</a:t>
            </a:r>
            <a:r>
              <a:rPr lang="en-US" sz="2400" dirty="0">
                <a:latin typeface="Arial" panose="020B0604020202020204" pitchFamily="34" charset="0"/>
                <a:cs typeface="Arial" panose="020B0604020202020204" pitchFamily="34" charset="0"/>
              </a:rPr>
              <a:t> </a:t>
            </a:r>
            <a:r>
              <a:rPr lang="en-US" sz="2400" dirty="0">
                <a:solidFill>
                  <a:srgbClr val="FFC000"/>
                </a:solidFill>
                <a:latin typeface="Arial" panose="020B0604020202020204" pitchFamily="34" charset="0"/>
                <a:cs typeface="Arial" panose="020B0604020202020204" pitchFamily="34" charset="0"/>
              </a:rPr>
              <a:t>("I am worthless" "I am sad" "I am scared" etc.) and map where you feel them in your body on the picture</a:t>
            </a:r>
            <a:r>
              <a:rPr lang="en-US" sz="2400" dirty="0">
                <a:latin typeface="Arial" panose="020B0604020202020204" pitchFamily="34" charset="0"/>
                <a:cs typeface="Arial" panose="020B0604020202020204" pitchFamily="34" charset="0"/>
              </a:rPr>
              <a:t>. If nothing comes to mind, that's okay. You can return to this exercise at any time.</a:t>
            </a:r>
            <a:endParaRPr lang="en-CA"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37C6174-A04F-DAAF-BCEE-400A195227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3763475352"/>
      </p:ext>
    </p:extLst>
  </p:cSld>
  <p:clrMapOvr>
    <a:masterClrMapping/>
  </p:clrMapOvr>
</p:sld>
</file>

<file path=ppt/slides/slide6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FE2D7-A154-49D2-8817-2C2213DAD0DF}"/>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5B14F3D6-7A69-57D1-5C96-93A16277BE42}"/>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87C0FD3F-E1CD-658C-933D-69069DC69940}"/>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38EF479E-567F-36B6-045F-0FB5642BE700}"/>
              </a:ext>
            </a:extLst>
          </p:cNvPr>
          <p:cNvSpPr txBox="1"/>
          <p:nvPr/>
        </p:nvSpPr>
        <p:spPr>
          <a:xfrm>
            <a:off x="2133601" y="438349"/>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EXILES P.148</a:t>
            </a:r>
          </a:p>
        </p:txBody>
      </p:sp>
    </p:spTree>
    <p:extLst>
      <p:ext uri="{BB962C8B-B14F-4D97-AF65-F5344CB8AC3E}">
        <p14:creationId xmlns:p14="http://schemas.microsoft.com/office/powerpoint/2010/main" val="305013928"/>
      </p:ext>
    </p:extLst>
  </p:cSld>
  <p:clrMapOvr>
    <a:masterClrMapping/>
  </p:clrMapOvr>
</p:sld>
</file>

<file path=ppt/slides/slide6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A0D0A-21B9-D884-1F6E-49A0800D8FC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146DC65-DED4-49A5-CF4F-FD5915F60941}"/>
              </a:ext>
            </a:extLst>
          </p:cNvPr>
          <p:cNvSpPr txBox="1"/>
          <p:nvPr/>
        </p:nvSpPr>
        <p:spPr>
          <a:xfrm>
            <a:off x="326204" y="0"/>
            <a:ext cx="6097712" cy="6617196"/>
          </a:xfrm>
          <a:prstGeom prst="rect">
            <a:avLst/>
          </a:prstGeom>
          <a:noFill/>
        </p:spPr>
        <p:txBody>
          <a:bodyPr wrap="square">
            <a:spAutoFit/>
          </a:bodyPr>
          <a:lstStyle/>
          <a:p>
            <a:pPr algn="ctr"/>
            <a:r>
              <a:rPr lang="en-US" sz="3200" dirty="0">
                <a:solidFill>
                  <a:srgbClr val="000000"/>
                </a:solidFill>
                <a:latin typeface="Arial" panose="020B0604020202020204" pitchFamily="34" charset="0"/>
                <a:cs typeface="Arial" panose="020B0604020202020204" pitchFamily="34" charset="0"/>
              </a:rPr>
              <a:t>  FIND IT IN THE BODY: EXILES P.148</a:t>
            </a:r>
          </a:p>
          <a:p>
            <a:r>
              <a:rPr lang="en-US" sz="2000" dirty="0">
                <a:latin typeface="Arial" panose="020B0604020202020204" pitchFamily="34" charset="0"/>
                <a:cs typeface="Arial" panose="020B0604020202020204" pitchFamily="34" charset="0"/>
              </a:rPr>
              <a:t>It's common for exile parts to manifest in different places in the body, or even outside it. An exiled part might manifest as a pit in your stomach, as an impulse of dread, or in your heart as tightness or fear. Paying attention to the body is a way to get in touch with parts. Where do you feel exile parts in your body?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Choose an exile part that you have felt this week ("I am worthless" "I am sad" "I am scared" etc.) and map where you feel them in your body on the picture. If nothing comes to mind, that's okay. You can return to this exercise at any time.</a:t>
            </a:r>
          </a:p>
          <a:p>
            <a:endParaRPr lang="en-US" sz="2000" dirty="0">
              <a:latin typeface="Arial" panose="020B0604020202020204" pitchFamily="34" charset="0"/>
              <a:cs typeface="Arial" panose="020B0604020202020204" pitchFamily="34" charset="0"/>
            </a:endParaRP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I identified many different exiles (please see below) and they are clearly associated with different parts of my body. Shame boy for example is in my diaphragm and throat.</a:t>
            </a:r>
            <a:endParaRPr lang="en-CA"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27392DD-5549-7386-CAD4-8D8D276768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953472995"/>
      </p:ext>
    </p:extLst>
  </p:cSld>
  <p:clrMapOvr>
    <a:masterClrMapping/>
  </p:clrMapOvr>
</p:sld>
</file>

<file path=ppt/slides/slide6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6109A-8DD8-65BA-4077-6AE8D830726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C9EF45A-8BBD-9D6B-88F6-67A133B45F1F}"/>
              </a:ext>
            </a:extLst>
          </p:cNvPr>
          <p:cNvSpPr txBox="1"/>
          <p:nvPr/>
        </p:nvSpPr>
        <p:spPr>
          <a:xfrm>
            <a:off x="8836088" y="343456"/>
            <a:ext cx="4294616" cy="707886"/>
          </a:xfrm>
          <a:prstGeom prst="rect">
            <a:avLst/>
          </a:prstGeom>
          <a:noFill/>
        </p:spPr>
        <p:txBody>
          <a:bodyPr wrap="square">
            <a:spAutoFit/>
          </a:bodyPr>
          <a:lstStyle/>
          <a:p>
            <a:r>
              <a:rPr lang="en-US" sz="4000" b="0" i="0" dirty="0">
                <a:solidFill>
                  <a:srgbClr val="222222"/>
                </a:solidFill>
                <a:effectLst/>
                <a:latin typeface="Arial" panose="020B0604020202020204" pitchFamily="34" charset="0"/>
              </a:rPr>
              <a:t> EXILES</a:t>
            </a:r>
            <a:endParaRPr lang="en-CA" sz="4000" dirty="0"/>
          </a:p>
        </p:txBody>
      </p:sp>
      <p:pic>
        <p:nvPicPr>
          <p:cNvPr id="5" name="Picture 4" descr="A child sitting on the floor&#10;&#10;AI-generated content may be incorrect.">
            <a:extLst>
              <a:ext uri="{FF2B5EF4-FFF2-40B4-BE49-F238E27FC236}">
                <a16:creationId xmlns:a16="http://schemas.microsoft.com/office/drawing/2014/main" id="{56A130FE-D9F7-4ABB-48DA-817A5BB5B15D}"/>
              </a:ext>
            </a:extLst>
          </p:cNvPr>
          <p:cNvPicPr>
            <a:picLocks noChangeAspect="1"/>
          </p:cNvPicPr>
          <p:nvPr/>
        </p:nvPicPr>
        <p:blipFill>
          <a:blip r:embed="rId2"/>
          <a:stretch>
            <a:fillRect/>
          </a:stretch>
        </p:blipFill>
        <p:spPr>
          <a:xfrm>
            <a:off x="2871925" y="103969"/>
            <a:ext cx="2462075" cy="3463529"/>
          </a:xfrm>
          <a:prstGeom prst="rect">
            <a:avLst/>
          </a:prstGeom>
        </p:spPr>
      </p:pic>
      <p:sp>
        <p:nvSpPr>
          <p:cNvPr id="9" name="TextBox 8">
            <a:extLst>
              <a:ext uri="{FF2B5EF4-FFF2-40B4-BE49-F238E27FC236}">
                <a16:creationId xmlns:a16="http://schemas.microsoft.com/office/drawing/2014/main" id="{75DC42CC-08D0-A0C7-2C3A-3A88AB8EDC3C}"/>
              </a:ext>
            </a:extLst>
          </p:cNvPr>
          <p:cNvSpPr txBox="1"/>
          <p:nvPr/>
        </p:nvSpPr>
        <p:spPr>
          <a:xfrm>
            <a:off x="2871924" y="3139761"/>
            <a:ext cx="232586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BOY-chest</a:t>
            </a:r>
            <a:endParaRPr lang="en-CA" sz="1200" dirty="0"/>
          </a:p>
        </p:txBody>
      </p:sp>
      <p:pic>
        <p:nvPicPr>
          <p:cNvPr id="2" name="Picture 1" descr="A person and child sitting at a table&#10;&#10;AI-generated content may be incorrect.">
            <a:extLst>
              <a:ext uri="{FF2B5EF4-FFF2-40B4-BE49-F238E27FC236}">
                <a16:creationId xmlns:a16="http://schemas.microsoft.com/office/drawing/2014/main" id="{DCF32773-C126-D172-9F08-19EC758B5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942" y="103970"/>
            <a:ext cx="2371092" cy="3509772"/>
          </a:xfrm>
          <a:prstGeom prst="rect">
            <a:avLst/>
          </a:prstGeom>
        </p:spPr>
      </p:pic>
      <p:sp>
        <p:nvSpPr>
          <p:cNvPr id="14" name="TextBox 13">
            <a:extLst>
              <a:ext uri="{FF2B5EF4-FFF2-40B4-BE49-F238E27FC236}">
                <a16:creationId xmlns:a16="http://schemas.microsoft.com/office/drawing/2014/main" id="{34FDA62A-791B-34CF-AEE3-50751E3D1233}"/>
              </a:ext>
            </a:extLst>
          </p:cNvPr>
          <p:cNvSpPr txBox="1"/>
          <p:nvPr/>
        </p:nvSpPr>
        <p:spPr>
          <a:xfrm>
            <a:off x="352596" y="3181742"/>
            <a:ext cx="211628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BOY-pit of stomach</a:t>
            </a:r>
            <a:endParaRPr lang="en-CA" sz="1200" dirty="0"/>
          </a:p>
        </p:txBody>
      </p:sp>
      <p:pic>
        <p:nvPicPr>
          <p:cNvPr id="26" name="Picture 25" descr="A person sitting in a chair reading a book&#10;&#10;AI-generated content may be incorrect.">
            <a:extLst>
              <a:ext uri="{FF2B5EF4-FFF2-40B4-BE49-F238E27FC236}">
                <a16:creationId xmlns:a16="http://schemas.microsoft.com/office/drawing/2014/main" id="{5F764693-D150-97F0-5772-8C30D7F876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71924" y="3777344"/>
            <a:ext cx="2462075" cy="2895598"/>
          </a:xfrm>
          <a:prstGeom prst="rect">
            <a:avLst/>
          </a:prstGeom>
        </p:spPr>
      </p:pic>
      <p:sp>
        <p:nvSpPr>
          <p:cNvPr id="28" name="TextBox 27">
            <a:extLst>
              <a:ext uri="{FF2B5EF4-FFF2-40B4-BE49-F238E27FC236}">
                <a16:creationId xmlns:a16="http://schemas.microsoft.com/office/drawing/2014/main" id="{2211A31F-EF12-727A-2E4C-811E909B09D7}"/>
              </a:ext>
            </a:extLst>
          </p:cNvPr>
          <p:cNvSpPr txBox="1"/>
          <p:nvPr/>
        </p:nvSpPr>
        <p:spPr>
          <a:xfrm>
            <a:off x="2918875" y="6121593"/>
            <a:ext cx="241512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TEENAGER-whole body</a:t>
            </a:r>
            <a:endParaRPr lang="en-CA" sz="1200" dirty="0"/>
          </a:p>
        </p:txBody>
      </p:sp>
      <p:pic>
        <p:nvPicPr>
          <p:cNvPr id="6" name="Picture 5">
            <a:extLst>
              <a:ext uri="{FF2B5EF4-FFF2-40B4-BE49-F238E27FC236}">
                <a16:creationId xmlns:a16="http://schemas.microsoft.com/office/drawing/2014/main" id="{9EE3B7AC-FC92-C1B8-8006-CA0C009FAB38}"/>
              </a:ext>
            </a:extLst>
          </p:cNvPr>
          <p:cNvPicPr>
            <a:picLocks noChangeAspect="1"/>
          </p:cNvPicPr>
          <p:nvPr/>
        </p:nvPicPr>
        <p:blipFill>
          <a:blip r:embed="rId5"/>
          <a:stretch>
            <a:fillRect/>
          </a:stretch>
        </p:blipFill>
        <p:spPr>
          <a:xfrm>
            <a:off x="5570938" y="103969"/>
            <a:ext cx="2583509" cy="3455344"/>
          </a:xfrm>
          <a:prstGeom prst="rect">
            <a:avLst/>
          </a:prstGeom>
        </p:spPr>
      </p:pic>
      <p:sp>
        <p:nvSpPr>
          <p:cNvPr id="17" name="TextBox 16">
            <a:extLst>
              <a:ext uri="{FF2B5EF4-FFF2-40B4-BE49-F238E27FC236}">
                <a16:creationId xmlns:a16="http://schemas.microsoft.com/office/drawing/2014/main" id="{2BE6FE7D-EAA2-4EC9-384E-CE4FC2F8F825}"/>
              </a:ext>
            </a:extLst>
          </p:cNvPr>
          <p:cNvSpPr txBox="1"/>
          <p:nvPr/>
        </p:nvSpPr>
        <p:spPr>
          <a:xfrm>
            <a:off x="5570938" y="3139761"/>
            <a:ext cx="2462075"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BOY-throat</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C9C5D122-A944-FAC5-945B-127297123291}"/>
              </a:ext>
            </a:extLst>
          </p:cNvPr>
          <p:cNvPicPr>
            <a:picLocks noChangeAspect="1"/>
          </p:cNvPicPr>
          <p:nvPr/>
        </p:nvPicPr>
        <p:blipFill>
          <a:blip r:embed="rId6"/>
          <a:srcRect l="27694" r="3944" b="-2"/>
          <a:stretch/>
        </p:blipFill>
        <p:spPr>
          <a:xfrm>
            <a:off x="216942" y="3777343"/>
            <a:ext cx="2371092" cy="2895599"/>
          </a:xfrm>
          <a:prstGeom prst="rect">
            <a:avLst/>
          </a:prstGeom>
        </p:spPr>
      </p:pic>
      <p:sp>
        <p:nvSpPr>
          <p:cNvPr id="23" name="TextBox 22">
            <a:extLst>
              <a:ext uri="{FF2B5EF4-FFF2-40B4-BE49-F238E27FC236}">
                <a16:creationId xmlns:a16="http://schemas.microsoft.com/office/drawing/2014/main" id="{93862850-F8F3-9BA5-3FFF-A879961A4041}"/>
              </a:ext>
            </a:extLst>
          </p:cNvPr>
          <p:cNvSpPr txBox="1"/>
          <p:nvPr/>
        </p:nvSpPr>
        <p:spPr>
          <a:xfrm>
            <a:off x="229447" y="6248726"/>
            <a:ext cx="240553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BOY-legs</a:t>
            </a:r>
            <a:endParaRPr lang="en-CA" sz="1200" dirty="0"/>
          </a:p>
        </p:txBody>
      </p:sp>
      <p:pic>
        <p:nvPicPr>
          <p:cNvPr id="15" name="Picture 14" descr="A child standing in a alley&#10;&#10;AI-generated content may be incorrect.">
            <a:extLst>
              <a:ext uri="{FF2B5EF4-FFF2-40B4-BE49-F238E27FC236}">
                <a16:creationId xmlns:a16="http://schemas.microsoft.com/office/drawing/2014/main" id="{7EC2A649-CB52-2B1E-FD71-B98E21302AD0}"/>
              </a:ext>
            </a:extLst>
          </p:cNvPr>
          <p:cNvPicPr>
            <a:picLocks noChangeAspect="1"/>
          </p:cNvPicPr>
          <p:nvPr/>
        </p:nvPicPr>
        <p:blipFill>
          <a:blip r:embed="rId7"/>
          <a:stretch>
            <a:fillRect/>
          </a:stretch>
        </p:blipFill>
        <p:spPr>
          <a:xfrm>
            <a:off x="5570938" y="3777343"/>
            <a:ext cx="2583509" cy="2922356"/>
          </a:xfrm>
          <a:prstGeom prst="rect">
            <a:avLst/>
          </a:prstGeom>
        </p:spPr>
      </p:pic>
      <p:sp>
        <p:nvSpPr>
          <p:cNvPr id="29" name="TextBox 28">
            <a:extLst>
              <a:ext uri="{FF2B5EF4-FFF2-40B4-BE49-F238E27FC236}">
                <a16:creationId xmlns:a16="http://schemas.microsoft.com/office/drawing/2014/main" id="{8B429110-657E-C074-7C51-B2D57103EB70}"/>
              </a:ext>
            </a:extLst>
          </p:cNvPr>
          <p:cNvSpPr txBox="1"/>
          <p:nvPr/>
        </p:nvSpPr>
        <p:spPr>
          <a:xfrm>
            <a:off x="5570938" y="6235337"/>
            <a:ext cx="656408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SON OF COUNTRY HICK-?</a:t>
            </a:r>
            <a:endParaRPr lang="en-CA" sz="1200" dirty="0"/>
          </a:p>
        </p:txBody>
      </p:sp>
    </p:spTree>
    <p:extLst>
      <p:ext uri="{BB962C8B-B14F-4D97-AF65-F5344CB8AC3E}">
        <p14:creationId xmlns:p14="http://schemas.microsoft.com/office/powerpoint/2010/main" val="317192858"/>
      </p:ext>
    </p:extLst>
  </p:cSld>
  <p:clrMapOvr>
    <a:masterClrMapping/>
  </p:clrMapOvr>
</p:sld>
</file>

<file path=ppt/slides/slide6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EC87B-A633-0109-695E-4E2DF1C38DAD}"/>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9F0A0943-F0ED-4078-3C66-FD096C0A79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131367F9-FB03-22E7-AC67-A94AB155BE21}"/>
              </a:ext>
            </a:extLst>
          </p:cNvPr>
          <p:cNvSpPr txBox="1"/>
          <p:nvPr/>
        </p:nvSpPr>
        <p:spPr>
          <a:xfrm>
            <a:off x="6096000" y="2119448"/>
            <a:ext cx="4832833" cy="2246769"/>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did you associate some of your exiles with specific regions of your body?</a:t>
            </a:r>
          </a:p>
          <a:p>
            <a:endParaRPr lang="en-US" sz="2800" dirty="0">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I did, let’s take a look</a:t>
            </a:r>
            <a:endParaRPr lang="en-CA"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A3D7478-A11D-D7A0-30CA-7FDCCDCF2F8A}"/>
              </a:ext>
            </a:extLst>
          </p:cNvPr>
          <p:cNvSpPr txBox="1"/>
          <p:nvPr/>
        </p:nvSpPr>
        <p:spPr>
          <a:xfrm>
            <a:off x="2155230" y="203191"/>
            <a:ext cx="903514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EXILES P.147</a:t>
            </a:r>
          </a:p>
        </p:txBody>
      </p:sp>
    </p:spTree>
    <p:extLst>
      <p:ext uri="{BB962C8B-B14F-4D97-AF65-F5344CB8AC3E}">
        <p14:creationId xmlns:p14="http://schemas.microsoft.com/office/powerpoint/2010/main" val="1919800927"/>
      </p:ext>
    </p:extLst>
  </p:cSld>
  <p:clrMapOvr>
    <a:masterClrMapping/>
  </p:clrMapOvr>
</p:sld>
</file>

<file path=ppt/slides/slide6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0C09A-B10A-C92A-CECB-1B2DC81240D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F90BB9A-FA0D-9828-BCB0-14E2BADACB3C}"/>
              </a:ext>
            </a:extLst>
          </p:cNvPr>
          <p:cNvSpPr txBox="1"/>
          <p:nvPr/>
        </p:nvSpPr>
        <p:spPr>
          <a:xfrm>
            <a:off x="326204" y="0"/>
            <a:ext cx="6097712" cy="113877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Find it in the body: exiles p.147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ACD115F3-11CC-5FD4-C3A7-6B18969A75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1309" y="134332"/>
            <a:ext cx="4777130" cy="6589336"/>
          </a:xfrm>
          <a:prstGeom prst="rect">
            <a:avLst/>
          </a:prstGeom>
        </p:spPr>
      </p:pic>
      <p:sp>
        <p:nvSpPr>
          <p:cNvPr id="2" name="TextBox 1">
            <a:extLst>
              <a:ext uri="{FF2B5EF4-FFF2-40B4-BE49-F238E27FC236}">
                <a16:creationId xmlns:a16="http://schemas.microsoft.com/office/drawing/2014/main" id="{A0073289-2D1A-8754-F571-1B86E3432CE2}"/>
              </a:ext>
            </a:extLst>
          </p:cNvPr>
          <p:cNvSpPr txBox="1"/>
          <p:nvPr/>
        </p:nvSpPr>
        <p:spPr>
          <a:xfrm>
            <a:off x="7241309" y="2872509"/>
            <a:ext cx="1385454" cy="830997"/>
          </a:xfrm>
          <a:prstGeom prst="rect">
            <a:avLst/>
          </a:prstGeom>
          <a:noFill/>
        </p:spPr>
        <p:txBody>
          <a:bodyPr wrap="square" rtlCol="0">
            <a:spAutoFit/>
          </a:bodyPr>
          <a:lstStyle/>
          <a:p>
            <a:r>
              <a:rPr lang="en-US" sz="2400" dirty="0">
                <a:solidFill>
                  <a:schemeClr val="bg1"/>
                </a:solidFill>
              </a:rPr>
              <a:t>Feral Teen</a:t>
            </a:r>
            <a:endParaRPr lang="en-CA" sz="2400" dirty="0">
              <a:solidFill>
                <a:schemeClr val="bg1"/>
              </a:solidFill>
            </a:endParaRPr>
          </a:p>
        </p:txBody>
      </p:sp>
      <p:cxnSp>
        <p:nvCxnSpPr>
          <p:cNvPr id="7" name="Straight Arrow Connector 6">
            <a:extLst>
              <a:ext uri="{FF2B5EF4-FFF2-40B4-BE49-F238E27FC236}">
                <a16:creationId xmlns:a16="http://schemas.microsoft.com/office/drawing/2014/main" id="{1E52ED63-8564-2E26-C956-3E868F37E062}"/>
              </a:ext>
            </a:extLst>
          </p:cNvPr>
          <p:cNvCxnSpPr>
            <a:stCxn id="2" idx="2"/>
          </p:cNvCxnSpPr>
          <p:nvPr/>
        </p:nvCxnSpPr>
        <p:spPr>
          <a:xfrm flipV="1">
            <a:off x="7934036" y="3509818"/>
            <a:ext cx="443346" cy="19368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7446CF8F-3C2A-3D48-821D-5C41A33B3382}"/>
              </a:ext>
            </a:extLst>
          </p:cNvPr>
          <p:cNvPicPr>
            <a:picLocks noChangeAspect="1"/>
          </p:cNvPicPr>
          <p:nvPr/>
        </p:nvPicPr>
        <p:blipFill>
          <a:blip r:embed="rId3"/>
          <a:stretch>
            <a:fillRect/>
          </a:stretch>
        </p:blipFill>
        <p:spPr>
          <a:xfrm>
            <a:off x="1176473" y="1256055"/>
            <a:ext cx="4822354" cy="4822354"/>
          </a:xfrm>
          <a:prstGeom prst="rect">
            <a:avLst/>
          </a:prstGeom>
        </p:spPr>
      </p:pic>
      <p:sp>
        <p:nvSpPr>
          <p:cNvPr id="10" name="TextBox 9">
            <a:extLst>
              <a:ext uri="{FF2B5EF4-FFF2-40B4-BE49-F238E27FC236}">
                <a16:creationId xmlns:a16="http://schemas.microsoft.com/office/drawing/2014/main" id="{545C3B01-4280-FAB8-EB7B-A202FA2BD674}"/>
              </a:ext>
            </a:extLst>
          </p:cNvPr>
          <p:cNvSpPr txBox="1"/>
          <p:nvPr/>
        </p:nvSpPr>
        <p:spPr>
          <a:xfrm>
            <a:off x="2411858" y="6195691"/>
            <a:ext cx="6097712" cy="369332"/>
          </a:xfrm>
          <a:prstGeom prst="rect">
            <a:avLst/>
          </a:prstGeom>
          <a:noFill/>
        </p:spPr>
        <p:txBody>
          <a:bodyPr wrap="square">
            <a:spAutoFit/>
          </a:bodyPr>
          <a:lstStyle/>
          <a:p>
            <a:r>
              <a:rPr lang="en-US" sz="1800" dirty="0">
                <a:solidFill>
                  <a:srgbClr val="FFFFFF"/>
                </a:solidFill>
                <a:latin typeface="Arial" panose="020B0604020202020204" pitchFamily="34" charset="0"/>
                <a:cs typeface="Arial" panose="020B0604020202020204" pitchFamily="34" charset="0"/>
              </a:rPr>
              <a:t>FERAL TEEN EXILE</a:t>
            </a:r>
            <a:endParaRPr lang="en-CA" dirty="0"/>
          </a:p>
        </p:txBody>
      </p:sp>
    </p:spTree>
    <p:extLst>
      <p:ext uri="{BB962C8B-B14F-4D97-AF65-F5344CB8AC3E}">
        <p14:creationId xmlns:p14="http://schemas.microsoft.com/office/powerpoint/2010/main" val="4245318269"/>
      </p:ext>
    </p:extLst>
  </p:cSld>
  <p:clrMapOvr>
    <a:masterClrMapping/>
  </p:clrMapOvr>
</p:sld>
</file>

<file path=ppt/slides/slide6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A4024-D10E-7108-94F1-9B768DEDB8A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7973251-29AB-CCD4-0718-1550FC979C84}"/>
              </a:ext>
            </a:extLst>
          </p:cNvPr>
          <p:cNvSpPr txBox="1"/>
          <p:nvPr/>
        </p:nvSpPr>
        <p:spPr>
          <a:xfrm>
            <a:off x="326204" y="0"/>
            <a:ext cx="6097712" cy="113877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Find it in the body: exiles p.147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34AB5942-3525-CF94-B78C-4A7011ADE3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
        <p:nvSpPr>
          <p:cNvPr id="5" name="TextBox 4">
            <a:extLst>
              <a:ext uri="{FF2B5EF4-FFF2-40B4-BE49-F238E27FC236}">
                <a16:creationId xmlns:a16="http://schemas.microsoft.com/office/drawing/2014/main" id="{F259E21E-81AB-3DAD-08D4-A4A9CD678082}"/>
              </a:ext>
            </a:extLst>
          </p:cNvPr>
          <p:cNvSpPr txBox="1"/>
          <p:nvPr/>
        </p:nvSpPr>
        <p:spPr>
          <a:xfrm>
            <a:off x="10508050" y="1574800"/>
            <a:ext cx="1512714" cy="830997"/>
          </a:xfrm>
          <a:prstGeom prst="rect">
            <a:avLst/>
          </a:prstGeom>
          <a:noFill/>
        </p:spPr>
        <p:txBody>
          <a:bodyPr wrap="square" rtlCol="0">
            <a:spAutoFit/>
          </a:bodyPr>
          <a:lstStyle/>
          <a:p>
            <a:r>
              <a:rPr lang="en-US" sz="2400" dirty="0">
                <a:solidFill>
                  <a:schemeClr val="bg1"/>
                </a:solidFill>
              </a:rPr>
              <a:t>Wounded Child </a:t>
            </a:r>
            <a:endParaRPr lang="en-CA" sz="2400" dirty="0">
              <a:solidFill>
                <a:schemeClr val="bg1"/>
              </a:solidFill>
            </a:endParaRPr>
          </a:p>
        </p:txBody>
      </p:sp>
      <p:cxnSp>
        <p:nvCxnSpPr>
          <p:cNvPr id="8" name="Straight Arrow Connector 7">
            <a:extLst>
              <a:ext uri="{FF2B5EF4-FFF2-40B4-BE49-F238E27FC236}">
                <a16:creationId xmlns:a16="http://schemas.microsoft.com/office/drawing/2014/main" id="{285DFC8A-9DBC-5548-79D8-6C71CA8C5A76}"/>
              </a:ext>
            </a:extLst>
          </p:cNvPr>
          <p:cNvCxnSpPr>
            <a:cxnSpLocks/>
            <a:stCxn id="5" idx="1"/>
          </p:cNvCxnSpPr>
          <p:nvPr/>
        </p:nvCxnSpPr>
        <p:spPr>
          <a:xfrm flipH="1" flipV="1">
            <a:off x="9633527" y="1897965"/>
            <a:ext cx="874523" cy="9233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68D824CA-80F3-05F6-B0C8-D63F646C8117}"/>
              </a:ext>
            </a:extLst>
          </p:cNvPr>
          <p:cNvPicPr>
            <a:picLocks noChangeAspect="1"/>
          </p:cNvPicPr>
          <p:nvPr/>
        </p:nvPicPr>
        <p:blipFill>
          <a:blip r:embed="rId3"/>
          <a:stretch>
            <a:fillRect/>
          </a:stretch>
        </p:blipFill>
        <p:spPr>
          <a:xfrm>
            <a:off x="1083727" y="964652"/>
            <a:ext cx="4822354" cy="4822354"/>
          </a:xfrm>
          <a:prstGeom prst="rect">
            <a:avLst/>
          </a:prstGeom>
        </p:spPr>
      </p:pic>
      <p:sp>
        <p:nvSpPr>
          <p:cNvPr id="12" name="TextBox 11">
            <a:extLst>
              <a:ext uri="{FF2B5EF4-FFF2-40B4-BE49-F238E27FC236}">
                <a16:creationId xmlns:a16="http://schemas.microsoft.com/office/drawing/2014/main" id="{8876ECF3-D36D-2B0D-CA31-F114E008BAFD}"/>
              </a:ext>
            </a:extLst>
          </p:cNvPr>
          <p:cNvSpPr txBox="1"/>
          <p:nvPr/>
        </p:nvSpPr>
        <p:spPr>
          <a:xfrm>
            <a:off x="2107811" y="5893348"/>
            <a:ext cx="6097712"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WOUNDED CHILD EXILE</a:t>
            </a:r>
          </a:p>
        </p:txBody>
      </p:sp>
    </p:spTree>
    <p:extLst>
      <p:ext uri="{BB962C8B-B14F-4D97-AF65-F5344CB8AC3E}">
        <p14:creationId xmlns:p14="http://schemas.microsoft.com/office/powerpoint/2010/main" val="2992237939"/>
      </p:ext>
    </p:extLst>
  </p:cSld>
  <p:clrMapOvr>
    <a:masterClrMapping/>
  </p:clrMapOvr>
</p:sld>
</file>

<file path=ppt/slides/slide6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B7F3B-B293-D3D4-5B0B-9AD7F256BC8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4928A11-C48E-3AEA-51E3-4B9D27CCA20C}"/>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01AD8A55-8971-E6CB-F354-FE92470C46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D138969F-D993-92FB-061B-AB8D2BEA651C}"/>
              </a:ext>
            </a:extLst>
          </p:cNvPr>
          <p:cNvSpPr txBox="1"/>
          <p:nvPr/>
        </p:nvSpPr>
        <p:spPr>
          <a:xfrm>
            <a:off x="2054831" y="494962"/>
            <a:ext cx="909152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EXILES P.148</a:t>
            </a:r>
          </a:p>
        </p:txBody>
      </p:sp>
    </p:spTree>
    <p:extLst>
      <p:ext uri="{BB962C8B-B14F-4D97-AF65-F5344CB8AC3E}">
        <p14:creationId xmlns:p14="http://schemas.microsoft.com/office/powerpoint/2010/main" val="2463171466"/>
      </p:ext>
    </p:extLst>
  </p:cSld>
  <p:clrMapOvr>
    <a:masterClrMapping/>
  </p:clrMapOvr>
</p:sld>
</file>

<file path=ppt/slides/slide6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D3F22-3EAA-CD98-7147-2F12B09E6C8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305817B-EE99-EDF7-A3A5-C66409FEAFF3}"/>
              </a:ext>
            </a:extLst>
          </p:cNvPr>
          <p:cNvSpPr txBox="1"/>
          <p:nvPr/>
        </p:nvSpPr>
        <p:spPr>
          <a:xfrm>
            <a:off x="326204" y="0"/>
            <a:ext cx="6097712" cy="6678751"/>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Find it in the body: exiles p.147</a:t>
            </a:r>
          </a:p>
          <a:p>
            <a:endParaRPr lang="en-US" sz="3600"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It's common for exile parts to manifest in different places in the body, or even outside it. An exiled part might manifest as a pit in your stomach, as an impulse of dread, or in your heart as tightness or fear. Paying attention to the body is a way to get in touch with parts. Where do you feel exile parts in your body?</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Choose an exile part that you have felt this week ("I am worthless" "I am sad" "I am scared" etc.) and map where you feel them in your body on the picture. If nothing comes to mind, that's okay. You can return to this exercise at any time.</a:t>
            </a:r>
            <a:endParaRPr lang="en-CA"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E3CD6BC-1543-DDD7-70C4-9F970D1221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Tree>
    <p:extLst>
      <p:ext uri="{BB962C8B-B14F-4D97-AF65-F5344CB8AC3E}">
        <p14:creationId xmlns:p14="http://schemas.microsoft.com/office/powerpoint/2010/main" val="291552837"/>
      </p:ext>
    </p:extLst>
  </p:cSld>
  <p:clrMapOvr>
    <a:masterClrMapping/>
  </p:clrMapOvr>
</p:sld>
</file>

<file path=ppt/slides/slide6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2308B5-8D40-9D63-275F-609BE293243D}"/>
              </a:ext>
            </a:extLst>
          </p:cNvPr>
          <p:cNvSpPr txBox="1"/>
          <p:nvPr/>
        </p:nvSpPr>
        <p:spPr>
          <a:xfrm>
            <a:off x="0" y="100102"/>
            <a:ext cx="12192000" cy="674030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2 THE STORY OF YOUR LIFE P.150</a:t>
            </a:r>
          </a:p>
          <a:p>
            <a:r>
              <a:rPr lang="en-US" sz="2200" dirty="0">
                <a:solidFill>
                  <a:srgbClr val="000000"/>
                </a:solidFill>
                <a:latin typeface="Arial" panose="020B0604020202020204" pitchFamily="34" charset="0"/>
                <a:cs typeface="Arial" panose="020B0604020202020204" pitchFamily="34" charset="0"/>
              </a:rPr>
              <a:t> </a:t>
            </a:r>
          </a:p>
          <a:p>
            <a:r>
              <a:rPr lang="en-US" sz="2200" dirty="0">
                <a:solidFill>
                  <a:srgbClr val="FFC000"/>
                </a:solidFill>
                <a:latin typeface="Arial" panose="020B0604020202020204" pitchFamily="34" charset="0"/>
                <a:cs typeface="Arial" panose="020B0604020202020204" pitchFamily="34" charset="0"/>
              </a:rPr>
              <a:t>One way to identify exiled parts is to look back on your life story. By revisiting significant memories and moments in your life, you can notice patterns and parts that you may have not seen before. </a:t>
            </a:r>
          </a:p>
          <a:p>
            <a:r>
              <a:rPr lang="en-US" sz="2200" dirty="0">
                <a:solidFill>
                  <a:srgbClr val="FFC000"/>
                </a:solidFill>
                <a:latin typeface="Arial" panose="020B0604020202020204" pitchFamily="34" charset="0"/>
                <a:cs typeface="Arial" panose="020B0604020202020204" pitchFamily="34" charset="0"/>
              </a:rPr>
              <a:t>In this exercise, you are invited to reflect on the significant moments that define you as a way to witness your own story. </a:t>
            </a:r>
          </a:p>
          <a:p>
            <a:r>
              <a:rPr lang="en-US" sz="2200" dirty="0">
                <a:solidFill>
                  <a:srgbClr val="FFC000"/>
                </a:solidFill>
                <a:latin typeface="Arial" panose="020B0604020202020204" pitchFamily="34" charset="0"/>
                <a:cs typeface="Arial" panose="020B0604020202020204" pitchFamily="34" charset="0"/>
              </a:rPr>
              <a:t>Notice what happens in your inner system as you reflect on different moments. You might feel sadness or sensations in your body as you move from one scene to another. Be aware of any emotions or messages that may be connected to the events.</a:t>
            </a: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You can draw or use AI to create an image that corresponds to a significant life event or memory for example a milestone birthday, a graduation, a big move, the death of someone close, etc.</a:t>
            </a:r>
          </a:p>
          <a:p>
            <a:r>
              <a:rPr lang="en-US" sz="2200" dirty="0">
                <a:solidFill>
                  <a:srgbClr val="FFC000"/>
                </a:solidFill>
                <a:latin typeface="Arial" panose="020B0604020202020204" pitchFamily="34" charset="0"/>
                <a:cs typeface="Arial" panose="020B0604020202020204" pitchFamily="34" charset="0"/>
              </a:rPr>
              <a:t> </a:t>
            </a:r>
          </a:p>
          <a:p>
            <a:endParaRPr lang="en-US" sz="2200" dirty="0">
              <a:solidFill>
                <a:srgbClr val="FFC000"/>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Put a star next to the memories that were the most impactful in either a positive or negative way.</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messages about yourself did you internalize from these events?</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1814559"/>
      </p:ext>
    </p:extLst>
  </p:cSld>
  <p:clrMapOvr>
    <a:masterClrMapping/>
  </p:clrMapOvr>
</p:sld>
</file>

<file path=ppt/slides/slide6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76302-A15B-0AC9-AFFB-9D72E9BD6889}"/>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D085D598-558E-1D9D-0D47-CD6520E12A13}"/>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F5B18ECE-0CD5-FA50-A882-E77B93F022D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37323612-E6EC-3108-0852-5FCEC0E47FC6}"/>
              </a:ext>
            </a:extLst>
          </p:cNvPr>
          <p:cNvSpPr txBox="1"/>
          <p:nvPr/>
        </p:nvSpPr>
        <p:spPr>
          <a:xfrm>
            <a:off x="1857543" y="520542"/>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STORY OF YOUR LIFE P.150</a:t>
            </a:r>
          </a:p>
        </p:txBody>
      </p:sp>
    </p:spTree>
    <p:extLst>
      <p:ext uri="{BB962C8B-B14F-4D97-AF65-F5344CB8AC3E}">
        <p14:creationId xmlns:p14="http://schemas.microsoft.com/office/powerpoint/2010/main" val="741173134"/>
      </p:ext>
    </p:extLst>
  </p:cSld>
  <p:clrMapOvr>
    <a:masterClrMapping/>
  </p:clrMapOvr>
</p:sld>
</file>

<file path=ppt/slides/slide6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E8CB6-1216-BFD5-CFFE-84F7E3E89CF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60F4C7-A2B7-0C2A-455C-3116ED177767}"/>
              </a:ext>
            </a:extLst>
          </p:cNvPr>
          <p:cNvSpPr txBox="1"/>
          <p:nvPr/>
        </p:nvSpPr>
        <p:spPr>
          <a:xfrm>
            <a:off x="639136" y="-123817"/>
            <a:ext cx="4385151"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EXILES</a:t>
            </a:r>
            <a:endParaRPr lang="en-CA" sz="3600" dirty="0"/>
          </a:p>
        </p:txBody>
      </p:sp>
      <p:pic>
        <p:nvPicPr>
          <p:cNvPr id="5" name="Picture 4" descr="A child sitting on the floor&#10;&#10;AI-generated content may be incorrect.">
            <a:extLst>
              <a:ext uri="{FF2B5EF4-FFF2-40B4-BE49-F238E27FC236}">
                <a16:creationId xmlns:a16="http://schemas.microsoft.com/office/drawing/2014/main" id="{F1413C8D-17B1-BE6C-5CA6-188545222A5F}"/>
              </a:ext>
            </a:extLst>
          </p:cNvPr>
          <p:cNvPicPr>
            <a:picLocks noChangeAspect="1"/>
          </p:cNvPicPr>
          <p:nvPr/>
        </p:nvPicPr>
        <p:blipFill>
          <a:blip r:embed="rId2"/>
          <a:stretch>
            <a:fillRect/>
          </a:stretch>
        </p:blipFill>
        <p:spPr>
          <a:xfrm>
            <a:off x="3351185" y="3541547"/>
            <a:ext cx="2855661" cy="3042670"/>
          </a:xfrm>
          <a:prstGeom prst="rect">
            <a:avLst/>
          </a:prstGeom>
        </p:spPr>
      </p:pic>
      <p:sp>
        <p:nvSpPr>
          <p:cNvPr id="9" name="TextBox 8">
            <a:extLst>
              <a:ext uri="{FF2B5EF4-FFF2-40B4-BE49-F238E27FC236}">
                <a16:creationId xmlns:a16="http://schemas.microsoft.com/office/drawing/2014/main" id="{4029AA70-AC2F-A711-4EED-C811BA446575}"/>
              </a:ext>
            </a:extLst>
          </p:cNvPr>
          <p:cNvSpPr txBox="1"/>
          <p:nvPr/>
        </p:nvSpPr>
        <p:spPr>
          <a:xfrm>
            <a:off x="4165562" y="5930330"/>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pic>
        <p:nvPicPr>
          <p:cNvPr id="2" name="Picture 1" descr="A person and child sitting at a table&#10;&#10;AI-generated content may be incorrect.">
            <a:extLst>
              <a:ext uri="{FF2B5EF4-FFF2-40B4-BE49-F238E27FC236}">
                <a16:creationId xmlns:a16="http://schemas.microsoft.com/office/drawing/2014/main" id="{F653440E-590B-AF9F-E22C-0921B4D166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093" y="522514"/>
            <a:ext cx="2855661" cy="3559628"/>
          </a:xfrm>
          <a:prstGeom prst="rect">
            <a:avLst/>
          </a:prstGeom>
        </p:spPr>
      </p:pic>
      <p:sp>
        <p:nvSpPr>
          <p:cNvPr id="14" name="TextBox 13">
            <a:extLst>
              <a:ext uri="{FF2B5EF4-FFF2-40B4-BE49-F238E27FC236}">
                <a16:creationId xmlns:a16="http://schemas.microsoft.com/office/drawing/2014/main" id="{D0922A23-2146-8B38-D878-375F61CBEBDC}"/>
              </a:ext>
            </a:extLst>
          </p:cNvPr>
          <p:cNvSpPr txBox="1"/>
          <p:nvPr/>
        </p:nvSpPr>
        <p:spPr>
          <a:xfrm>
            <a:off x="1020599" y="3669860"/>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sp>
        <p:nvSpPr>
          <p:cNvPr id="13" name="TextBox 12">
            <a:extLst>
              <a:ext uri="{FF2B5EF4-FFF2-40B4-BE49-F238E27FC236}">
                <a16:creationId xmlns:a16="http://schemas.microsoft.com/office/drawing/2014/main" id="{1365BA3F-E943-40E5-E22F-7A671AF0408A}"/>
              </a:ext>
            </a:extLst>
          </p:cNvPr>
          <p:cNvSpPr txBox="1"/>
          <p:nvPr/>
        </p:nvSpPr>
        <p:spPr>
          <a:xfrm>
            <a:off x="3621163" y="789170"/>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endParaRPr lang="en-CA" sz="3600" dirty="0"/>
          </a:p>
        </p:txBody>
      </p:sp>
      <p:pic>
        <p:nvPicPr>
          <p:cNvPr id="26" name="Picture 25" descr="A person sitting in a chair reading a book&#10;&#10;AI-generated content may be incorrect.">
            <a:extLst>
              <a:ext uri="{FF2B5EF4-FFF2-40B4-BE49-F238E27FC236}">
                <a16:creationId xmlns:a16="http://schemas.microsoft.com/office/drawing/2014/main" id="{0B9406CB-E6FD-B079-7F71-4BFA67EB13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8191" y="76200"/>
            <a:ext cx="2556632" cy="3256597"/>
          </a:xfrm>
          <a:prstGeom prst="rect">
            <a:avLst/>
          </a:prstGeom>
        </p:spPr>
      </p:pic>
      <p:sp>
        <p:nvSpPr>
          <p:cNvPr id="28" name="TextBox 27">
            <a:extLst>
              <a:ext uri="{FF2B5EF4-FFF2-40B4-BE49-F238E27FC236}">
                <a16:creationId xmlns:a16="http://schemas.microsoft.com/office/drawing/2014/main" id="{4C88FE97-A1BC-6F91-4B13-07BBDC85E7BE}"/>
              </a:ext>
            </a:extLst>
          </p:cNvPr>
          <p:cNvSpPr txBox="1"/>
          <p:nvPr/>
        </p:nvSpPr>
        <p:spPr>
          <a:xfrm>
            <a:off x="7714420" y="2879163"/>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pic>
        <p:nvPicPr>
          <p:cNvPr id="6" name="Picture 5">
            <a:extLst>
              <a:ext uri="{FF2B5EF4-FFF2-40B4-BE49-F238E27FC236}">
                <a16:creationId xmlns:a16="http://schemas.microsoft.com/office/drawing/2014/main" id="{09C4C9F6-1B6F-2E1D-14C1-F3EE4DE26970}"/>
              </a:ext>
            </a:extLst>
          </p:cNvPr>
          <p:cNvPicPr>
            <a:picLocks noChangeAspect="1"/>
          </p:cNvPicPr>
          <p:nvPr/>
        </p:nvPicPr>
        <p:blipFill>
          <a:blip r:embed="rId5"/>
          <a:stretch>
            <a:fillRect/>
          </a:stretch>
        </p:blipFill>
        <p:spPr>
          <a:xfrm>
            <a:off x="3989597" y="76200"/>
            <a:ext cx="2556632" cy="2835097"/>
          </a:xfrm>
          <a:prstGeom prst="rect">
            <a:avLst/>
          </a:prstGeom>
        </p:spPr>
      </p:pic>
      <p:sp>
        <p:nvSpPr>
          <p:cNvPr id="17" name="TextBox 16">
            <a:extLst>
              <a:ext uri="{FF2B5EF4-FFF2-40B4-BE49-F238E27FC236}">
                <a16:creationId xmlns:a16="http://schemas.microsoft.com/office/drawing/2014/main" id="{EC3A66FA-2330-894D-60A1-F43BAF1314C8}"/>
              </a:ext>
            </a:extLst>
          </p:cNvPr>
          <p:cNvSpPr txBox="1"/>
          <p:nvPr/>
        </p:nvSpPr>
        <p:spPr>
          <a:xfrm>
            <a:off x="4597365" y="2490060"/>
            <a:ext cx="1487079"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9D52EE2B-D570-C664-2299-C6C56E7ACB5E}"/>
              </a:ext>
            </a:extLst>
          </p:cNvPr>
          <p:cNvPicPr>
            <a:picLocks noChangeAspect="1"/>
          </p:cNvPicPr>
          <p:nvPr/>
        </p:nvPicPr>
        <p:blipFill>
          <a:blip r:embed="rId6"/>
          <a:srcRect l="27694" r="3944" b="-2"/>
          <a:stretch/>
        </p:blipFill>
        <p:spPr>
          <a:xfrm>
            <a:off x="6853834" y="3434583"/>
            <a:ext cx="2556632" cy="3256597"/>
          </a:xfrm>
          <a:prstGeom prst="rect">
            <a:avLst/>
          </a:prstGeom>
        </p:spPr>
      </p:pic>
      <p:sp>
        <p:nvSpPr>
          <p:cNvPr id="23" name="TextBox 22">
            <a:extLst>
              <a:ext uri="{FF2B5EF4-FFF2-40B4-BE49-F238E27FC236}">
                <a16:creationId xmlns:a16="http://schemas.microsoft.com/office/drawing/2014/main" id="{9693E5BA-6C29-D3E5-0A9D-47B426890DA5}"/>
              </a:ext>
            </a:extLst>
          </p:cNvPr>
          <p:cNvSpPr txBox="1"/>
          <p:nvPr/>
        </p:nvSpPr>
        <p:spPr>
          <a:xfrm>
            <a:off x="7469349" y="6469760"/>
            <a:ext cx="1568487"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a:t>
            </a:r>
            <a:endParaRPr lang="en-CA" sz="1200" dirty="0"/>
          </a:p>
        </p:txBody>
      </p:sp>
      <p:pic>
        <p:nvPicPr>
          <p:cNvPr id="15" name="Picture 14" descr="A child standing in a alley&#10;&#10;AI-generated content may be incorrect.">
            <a:extLst>
              <a:ext uri="{FF2B5EF4-FFF2-40B4-BE49-F238E27FC236}">
                <a16:creationId xmlns:a16="http://schemas.microsoft.com/office/drawing/2014/main" id="{48139FAA-BD06-B73A-C8D8-4AD54605444A}"/>
              </a:ext>
            </a:extLst>
          </p:cNvPr>
          <p:cNvPicPr>
            <a:picLocks noChangeAspect="1"/>
          </p:cNvPicPr>
          <p:nvPr/>
        </p:nvPicPr>
        <p:blipFill>
          <a:blip r:embed="rId7"/>
          <a:stretch>
            <a:fillRect/>
          </a:stretch>
        </p:blipFill>
        <p:spPr>
          <a:xfrm>
            <a:off x="9664823" y="3620874"/>
            <a:ext cx="2407433" cy="3070306"/>
          </a:xfrm>
          <a:prstGeom prst="rect">
            <a:avLst/>
          </a:prstGeom>
        </p:spPr>
      </p:pic>
      <p:sp>
        <p:nvSpPr>
          <p:cNvPr id="29" name="TextBox 28">
            <a:extLst>
              <a:ext uri="{FF2B5EF4-FFF2-40B4-BE49-F238E27FC236}">
                <a16:creationId xmlns:a16="http://schemas.microsoft.com/office/drawing/2014/main" id="{0FDB973B-9E6C-403D-8CC0-0036315948F8}"/>
              </a:ext>
            </a:extLst>
          </p:cNvPr>
          <p:cNvSpPr txBox="1"/>
          <p:nvPr/>
        </p:nvSpPr>
        <p:spPr>
          <a:xfrm>
            <a:off x="10057454" y="6146594"/>
            <a:ext cx="1854612"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SON OF COUNTRY HICK</a:t>
            </a:r>
            <a:endParaRPr lang="en-CA" sz="1200" dirty="0"/>
          </a:p>
        </p:txBody>
      </p:sp>
    </p:spTree>
    <p:extLst>
      <p:ext uri="{BB962C8B-B14F-4D97-AF65-F5344CB8AC3E}">
        <p14:creationId xmlns:p14="http://schemas.microsoft.com/office/powerpoint/2010/main" val="2009931471"/>
      </p:ext>
    </p:extLst>
  </p:cSld>
  <p:clrMapOvr>
    <a:masterClrMapping/>
  </p:clrMapOvr>
</p:sld>
</file>

<file path=ppt/slides/slide6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89D481-FB48-6C37-1C47-2ADD956EA452}"/>
              </a:ext>
            </a:extLst>
          </p:cNvPr>
          <p:cNvSpPr txBox="1"/>
          <p:nvPr/>
        </p:nvSpPr>
        <p:spPr>
          <a:xfrm>
            <a:off x="87086" y="0"/>
            <a:ext cx="12192000" cy="6740307"/>
          </a:xfrm>
          <a:prstGeom prst="rect">
            <a:avLst/>
          </a:prstGeom>
          <a:noFill/>
        </p:spPr>
        <p:txBody>
          <a:bodyPr wrap="square">
            <a:spAutoFit/>
          </a:bodyPr>
          <a:lstStyle/>
          <a:p>
            <a:r>
              <a:rPr lang="en-US" sz="2200" b="0" i="0" dirty="0">
                <a:solidFill>
                  <a:schemeClr val="bg1"/>
                </a:solidFill>
                <a:effectLst/>
                <a:latin typeface="Arial" panose="020B0604020202020204" pitchFamily="34" charset="0"/>
              </a:rPr>
              <a:t>Marble boy- </a:t>
            </a:r>
            <a:r>
              <a:rPr lang="en-US" sz="2200" b="0" i="0" dirty="0">
                <a:effectLst/>
                <a:latin typeface="Arial" panose="020B0604020202020204" pitchFamily="34" charset="0"/>
              </a:rPr>
              <a:t>The exile is a boy playing marbles by himself. He’s 5 years old and is all alone in the apartment his parents live in.  He’s sitting on the floor in the hallway. He's sad. He looks blank. He's very quiet. He feels all alone, he wonders if anyone is ever coming home. He both wants and doesn’t want them to. His grandfather loves him, and he wishes he was with his grandparent's home, not here, but he has no say in this. His parents </a:t>
            </a:r>
            <a:r>
              <a:rPr lang="en-US" sz="2200" dirty="0">
                <a:latin typeface="Arial" panose="020B0604020202020204" pitchFamily="34" charset="0"/>
              </a:rPr>
              <a:t>are</a:t>
            </a:r>
            <a:r>
              <a:rPr lang="en-US" sz="2200" b="0" i="0" dirty="0">
                <a:effectLst/>
                <a:latin typeface="Arial" panose="020B0604020202020204" pitchFamily="34" charset="0"/>
              </a:rPr>
              <a:t> always </a:t>
            </a:r>
            <a:r>
              <a:rPr lang="en-US" sz="2200" dirty="0">
                <a:latin typeface="Arial" panose="020B0604020202020204" pitchFamily="34" charset="0"/>
              </a:rPr>
              <a:t>fighting and that’s frightening</a:t>
            </a:r>
            <a:r>
              <a:rPr lang="en-US" sz="2200" b="0" i="0" dirty="0">
                <a:effectLst/>
                <a:latin typeface="Arial" panose="020B0604020202020204" pitchFamily="34" charset="0"/>
              </a:rPr>
              <a:t>. </a:t>
            </a:r>
            <a:r>
              <a:rPr lang="en-US" sz="2200" dirty="0">
                <a:latin typeface="Arial" panose="020B0604020202020204" pitchFamily="34" charset="0"/>
              </a:rPr>
              <a:t>The boy is</a:t>
            </a:r>
            <a:r>
              <a:rPr lang="en-US" sz="2200" b="0" i="0" dirty="0">
                <a:effectLst/>
                <a:latin typeface="Arial" panose="020B0604020202020204" pitchFamily="34" charset="0"/>
              </a:rPr>
              <a:t> always expecting something terrible to happen. </a:t>
            </a:r>
            <a:r>
              <a:rPr lang="en-US" sz="2200" dirty="0">
                <a:latin typeface="Arial" panose="020B0604020202020204" pitchFamily="34" charset="0"/>
              </a:rPr>
              <a:t>He feels</a:t>
            </a:r>
            <a:r>
              <a:rPr lang="en-US" sz="2200" b="0" i="0" dirty="0">
                <a:effectLst/>
                <a:latin typeface="Arial" panose="020B0604020202020204" pitchFamily="34" charset="0"/>
              </a:rPr>
              <a:t> dread and powerlessness. His mother often tells him that before he was born, she was happy. She also often threatens to take him to an orphanage. That boy wants a kind loving adult to protect </a:t>
            </a:r>
            <a:r>
              <a:rPr lang="en-US" sz="2200" dirty="0">
                <a:latin typeface="Arial" panose="020B0604020202020204" pitchFamily="34" charset="0"/>
              </a:rPr>
              <a:t>him</a:t>
            </a:r>
            <a:r>
              <a:rPr lang="en-US" sz="2200" b="0" i="0" dirty="0">
                <a:effectLst/>
                <a:latin typeface="Arial" panose="020B0604020202020204" pitchFamily="34" charset="0"/>
              </a:rPr>
              <a:t>. His father is never around; he’s frightened of his wife.</a:t>
            </a:r>
            <a:r>
              <a:rPr lang="en-US" sz="2200" dirty="0">
                <a:solidFill>
                  <a:srgbClr val="222222"/>
                </a:solidFill>
                <a:latin typeface="Arial" panose="020B0604020202020204" pitchFamily="34" charset="0"/>
              </a:rPr>
              <a:t> </a:t>
            </a:r>
          </a:p>
          <a:p>
            <a:r>
              <a:rPr lang="en-US" sz="2200" dirty="0">
                <a:solidFill>
                  <a:srgbClr val="222222"/>
                </a:solidFill>
                <a:latin typeface="Arial" panose="020B0604020202020204" pitchFamily="34" charset="0"/>
              </a:rPr>
              <a:t>Shame boy – </a:t>
            </a:r>
            <a:r>
              <a:rPr lang="en-US" sz="2200" dirty="0">
                <a:latin typeface="Arial" panose="020B0604020202020204" pitchFamily="34" charset="0"/>
              </a:rPr>
              <a:t>For as long as I remember my mother projected her feelings of inadequacy unto me. She was often disappointed with me. As a child I assumed she was right because she was an adult who in my eyes was wise and knew things I didn’t. I assumed that I was in some way defective or there was something fundamentally wrong with me. She would reinforce this saying that before I was born she was happy. This I think gave rise to another exile. Marble Boy felt abandoned. This boy felt shame and inadequacy because his mother was always disappointed in him. Its protector is a part that is very attuned to others and has a very difficult time when they express anger or disappointment. It also tries to fix things and smooth emotions. I think this is part of the reason I became a therapist.</a:t>
            </a:r>
            <a:r>
              <a:rPr lang="en-US" sz="2200" dirty="0">
                <a:latin typeface="Arial" panose="020B0604020202020204" pitchFamily="34" charset="0"/>
                <a:cs typeface="Arial" panose="020B0604020202020204" pitchFamily="34" charset="0"/>
              </a:rPr>
              <a:t> </a:t>
            </a:r>
          </a:p>
          <a:p>
            <a:endParaRPr lang="en-CA" dirty="0"/>
          </a:p>
          <a:p>
            <a:endParaRPr lang="en-CA" dirty="0"/>
          </a:p>
        </p:txBody>
      </p:sp>
    </p:spTree>
    <p:extLst>
      <p:ext uri="{BB962C8B-B14F-4D97-AF65-F5344CB8AC3E}">
        <p14:creationId xmlns:p14="http://schemas.microsoft.com/office/powerpoint/2010/main" val="192905948"/>
      </p:ext>
    </p:extLst>
  </p:cSld>
  <p:clrMapOvr>
    <a:masterClrMapping/>
  </p:clrMapOvr>
</p:sld>
</file>

<file path=ppt/slides/slide6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3CB4B-9E27-C676-4351-55E88A59DAFA}"/>
              </a:ext>
            </a:extLst>
          </p:cNvPr>
          <p:cNvSpPr txBox="1"/>
          <p:nvPr/>
        </p:nvSpPr>
        <p:spPr>
          <a:xfrm>
            <a:off x="0" y="0"/>
            <a:ext cx="12192000" cy="7109639"/>
          </a:xfrm>
          <a:prstGeom prst="rect">
            <a:avLst/>
          </a:prstGeom>
          <a:noFill/>
        </p:spPr>
        <p:txBody>
          <a:bodyPr wrap="square">
            <a:spAutoFit/>
          </a:bodyPr>
          <a:lstStyle/>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Lone cafeteria boy </a:t>
            </a:r>
            <a:r>
              <a:rPr lang="en-US" sz="2000" dirty="0">
                <a:latin typeface="Arial" panose="020B0604020202020204" pitchFamily="34" charset="0"/>
                <a:cs typeface="Arial" panose="020B0604020202020204" pitchFamily="34" charset="0"/>
              </a:rPr>
              <a:t>-</a:t>
            </a:r>
            <a:r>
              <a:rPr lang="en-US" sz="2000" b="0" i="0" dirty="0">
                <a:solidFill>
                  <a:srgbClr val="222222"/>
                </a:solidFill>
                <a:effectLst/>
                <a:latin typeface="Arial" panose="020B0604020202020204" pitchFamily="34" charset="0"/>
              </a:rPr>
              <a:t> </a:t>
            </a:r>
            <a:r>
              <a:rPr lang="en-US" sz="2000" b="0" i="0" dirty="0">
                <a:effectLst/>
                <a:latin typeface="Arial" panose="020B0604020202020204" pitchFamily="34" charset="0"/>
              </a:rPr>
              <a:t>I was 11 years old when I immigrated to Canada from Portugal. In Portugal I had my grandparents and extended family to buffer me from my parents’ </a:t>
            </a:r>
            <a:r>
              <a:rPr lang="en-US" sz="2000" dirty="0">
                <a:latin typeface="Arial" panose="020B0604020202020204" pitchFamily="34" charset="0"/>
              </a:rPr>
              <a:t>mental health issues</a:t>
            </a:r>
            <a:r>
              <a:rPr lang="en-US" sz="2000" b="0" i="0" dirty="0">
                <a:effectLst/>
                <a:latin typeface="Arial" panose="020B0604020202020204" pitchFamily="34" charset="0"/>
              </a:rPr>
              <a:t> and </a:t>
            </a:r>
            <a:r>
              <a:rPr lang="en-US" sz="2000" dirty="0">
                <a:latin typeface="Arial" panose="020B0604020202020204" pitchFamily="34" charset="0"/>
              </a:rPr>
              <a:t>marital discord</a:t>
            </a:r>
            <a:r>
              <a:rPr lang="en-US" sz="2000" b="0" i="0" dirty="0">
                <a:effectLst/>
                <a:latin typeface="Arial" panose="020B0604020202020204" pitchFamily="34" charset="0"/>
              </a:rPr>
              <a:t>. Arriving in Canada I was thrown into a new school system, didn’t speak the </a:t>
            </a:r>
            <a:r>
              <a:rPr lang="en-US" sz="2000" dirty="0">
                <a:latin typeface="Arial" panose="020B0604020202020204" pitchFamily="34" charset="0"/>
              </a:rPr>
              <a:t>English or French</a:t>
            </a:r>
            <a:r>
              <a:rPr lang="en-US" sz="2000" b="0" i="0" dirty="0">
                <a:effectLst/>
                <a:latin typeface="Arial" panose="020B0604020202020204" pitchFamily="34" charset="0"/>
              </a:rPr>
              <a:t>, knew no one, had no extended family, and experienced economic duress</a:t>
            </a:r>
            <a:r>
              <a:rPr lang="en-US" sz="2000" dirty="0">
                <a:latin typeface="Arial" panose="020B0604020202020204" pitchFamily="34" charset="0"/>
              </a:rPr>
              <a:t>. (our family of three lived on my father’s salary as a dishwasher in a hotel which in the 1970s was doable). I was unfamiliar with the Canadian youth culture </a:t>
            </a:r>
            <a:r>
              <a:rPr lang="en-US" sz="2000" b="0" i="0" dirty="0">
                <a:effectLst/>
                <a:latin typeface="Arial" panose="020B0604020202020204" pitchFamily="34" charset="0"/>
              </a:rPr>
              <a:t>and felt out of place both at school and at home. School lunches were one of the most painful parts of </a:t>
            </a:r>
            <a:r>
              <a:rPr lang="en-US" sz="2000" dirty="0">
                <a:latin typeface="Arial" panose="020B0604020202020204" pitchFamily="34" charset="0"/>
              </a:rPr>
              <a:t>my</a:t>
            </a:r>
            <a:r>
              <a:rPr lang="en-US" sz="2000" b="0" i="0" dirty="0">
                <a:effectLst/>
                <a:latin typeface="Arial" panose="020B0604020202020204" pitchFamily="34" charset="0"/>
              </a:rPr>
              <a:t> day. I sat at the edge of the cafeteria where hardly anyone else sat at a table by myself. </a:t>
            </a:r>
            <a:r>
              <a:rPr lang="en-US" sz="2000" dirty="0">
                <a:latin typeface="Arial" panose="020B0604020202020204" pitchFamily="34" charset="0"/>
              </a:rPr>
              <a:t>E</a:t>
            </a:r>
            <a:r>
              <a:rPr lang="en-US" sz="2000" b="0" i="0" dirty="0">
                <a:effectLst/>
                <a:latin typeface="Arial" panose="020B0604020202020204" pitchFamily="34" charset="0"/>
              </a:rPr>
              <a:t>veryone else sat with friends. I developed severe anxiety which manifested mostly at lunch time. After a while rather than sit by myself in the cafeteria I began to hide in a remote unused room during lunch hour. </a:t>
            </a:r>
            <a:r>
              <a:rPr lang="en-US" sz="2000" dirty="0">
                <a:latin typeface="Arial" panose="020B0604020202020204" pitchFamily="34" charset="0"/>
                <a:cs typeface="Arial" panose="020B0604020202020204" pitchFamily="34" charset="0"/>
              </a:rPr>
              <a:t>I felt humiliated, isolated, disconnected, and ashamed. I thought “I don’t belong.” “I’m different.” “There’s something wrong with me.” “Other families are normal, mine is not.” From shame I told lies about myself and family trying to make us look ok. </a:t>
            </a:r>
          </a:p>
          <a:p>
            <a:pPr marL="342900" indent="-342900">
              <a:buFont typeface="Arial" panose="020B0604020202020204" pitchFamily="34" charset="0"/>
              <a:buChar char="•"/>
            </a:pPr>
            <a:r>
              <a:rPr lang="en-US" sz="2000" dirty="0">
                <a:solidFill>
                  <a:schemeClr val="bg1"/>
                </a:solidFill>
                <a:latin typeface="Arial" panose="020B0604020202020204" pitchFamily="34" charset="0"/>
              </a:rPr>
              <a:t>The lost teenager- </a:t>
            </a:r>
            <a:r>
              <a:rPr lang="en-US" sz="2000" dirty="0">
                <a:latin typeface="Arial" panose="020B0604020202020204" pitchFamily="34" charset="0"/>
              </a:rPr>
              <a:t>My parents chronic conflict got worse over time. From ages 15 to 18 I felt anxious, depressed and lost. Home was a place of constant conflict and fear. There was no emotional intimacy. School was barely tolerable. I had panic attacks. I didn’t do any school related work beyond the bare minimum and my grades reflected that. Then my mother moved to from Montreal to Toronto and my father started dating and spent most of his time with a girlfriend. They went out for supper every night. I started Junior college while working full time as a waiter, a job I’d gotten over the summer. In my first semester failed all but one of all my courses and was on academic probation. My father was totally absent physically and emotionally. He didn’t buy groceries or give me money to do so. </a:t>
            </a:r>
            <a:r>
              <a:rPr lang="en-US" sz="2000" dirty="0">
                <a:latin typeface="Arial" panose="020B0604020202020204" pitchFamily="34" charset="0"/>
                <a:cs typeface="Arial" panose="020B0604020202020204" pitchFamily="34" charset="0"/>
              </a:rPr>
              <a:t>I hit rock bottom and became alarmed about where my life was heading. </a:t>
            </a:r>
            <a:endParaRPr lang="en-CA"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1835177"/>
      </p:ext>
    </p:extLst>
  </p:cSld>
  <p:clrMapOvr>
    <a:masterClrMapping/>
  </p:clrMapOvr>
</p:sld>
</file>

<file path=ppt/slides/slide6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02BFF7-8645-100F-440D-36329BE63A9C}"/>
              </a:ext>
            </a:extLst>
          </p:cNvPr>
          <p:cNvSpPr txBox="1"/>
          <p:nvPr/>
        </p:nvSpPr>
        <p:spPr>
          <a:xfrm>
            <a:off x="0" y="0"/>
            <a:ext cx="12192000" cy="5509200"/>
          </a:xfrm>
          <a:prstGeom prst="rect">
            <a:avLst/>
          </a:prstGeom>
          <a:noFill/>
        </p:spPr>
        <p:txBody>
          <a:bodyPr wrap="square">
            <a:spAutoFit/>
          </a:bodyPr>
          <a:lstStyle/>
          <a:p>
            <a:pPr marL="342900" indent="-342900">
              <a:buFont typeface="Arial" panose="020B0604020202020204" pitchFamily="34" charset="0"/>
              <a:buChar char="•"/>
            </a:pPr>
            <a:r>
              <a:rPr lang="en-US" sz="2200" b="0" i="0" dirty="0">
                <a:solidFill>
                  <a:schemeClr val="bg1"/>
                </a:solidFill>
                <a:effectLst/>
                <a:latin typeface="Arial" panose="020B0604020202020204" pitchFamily="34" charset="0"/>
              </a:rPr>
              <a:t>Cemetery boy- </a:t>
            </a:r>
            <a:r>
              <a:rPr lang="en-US" sz="2200" b="0" i="0" dirty="0">
                <a:effectLst/>
                <a:latin typeface="Arial" panose="020B0604020202020204" pitchFamily="34" charset="0"/>
              </a:rPr>
              <a:t>When I was 5 or 6 years old, after yet another of my parent’s major blowouts there was an incident that was highly emotional. Ater another separation my father forced his way back into the house, my parents began yelling at each other and my father started breaking bottles and dishes in the kitchen. He then started taking an overdose of my mother’s prescription barbiturates (very lethal in an overdose, his first suicide attempt of the two that I recall)</a:t>
            </a:r>
            <a:r>
              <a:rPr lang="en-US" sz="2200" dirty="0">
                <a:latin typeface="Arial" panose="020B0604020202020204" pitchFamily="34" charset="0"/>
              </a:rPr>
              <a:t>. My mother called the</a:t>
            </a:r>
            <a:r>
              <a:rPr lang="en-US" sz="2200" b="0" i="0" dirty="0">
                <a:effectLst/>
                <a:latin typeface="Arial" panose="020B0604020202020204" pitchFamily="34" charset="0"/>
              </a:rPr>
              <a:t> police and </a:t>
            </a:r>
            <a:r>
              <a:rPr lang="en-US" sz="2200" dirty="0">
                <a:latin typeface="Arial" panose="020B0604020202020204" pitchFamily="34" charset="0"/>
              </a:rPr>
              <a:t>an</a:t>
            </a:r>
            <a:r>
              <a:rPr lang="en-US" sz="2200" b="0" i="0" dirty="0">
                <a:effectLst/>
                <a:latin typeface="Arial" panose="020B0604020202020204" pitchFamily="34" charset="0"/>
              </a:rPr>
              <a:t> ambulance and when they arrived went with them and leaving me alone in the house overnight. </a:t>
            </a:r>
          </a:p>
          <a:p>
            <a:pPr marL="342900" indent="-342900">
              <a:buFont typeface="Arial" panose="020B0604020202020204" pitchFamily="34" charset="0"/>
              <a:buChar char="•"/>
            </a:pPr>
            <a:r>
              <a:rPr lang="en-US" sz="2200" b="0" i="0" dirty="0">
                <a:effectLst/>
                <a:latin typeface="Arial" panose="020B0604020202020204" pitchFamily="34" charset="0"/>
              </a:rPr>
              <a:t>The next day she took me to the house of an acquaintance where I stayed for what seems like weeks. I didn’t previously know these people. I didn’t hear from my mother or anyone in my family for a long time and nobody gave me any information about my father’s condition. </a:t>
            </a:r>
            <a:r>
              <a:rPr lang="en-US" sz="2200" dirty="0">
                <a:latin typeface="Arial" panose="020B0604020202020204" pitchFamily="34" charset="0"/>
              </a:rPr>
              <a:t>The house was</a:t>
            </a:r>
            <a:r>
              <a:rPr lang="en-US" sz="2200" b="0" i="0" dirty="0">
                <a:effectLst/>
                <a:latin typeface="Arial" panose="020B0604020202020204" pitchFamily="34" charset="0"/>
              </a:rPr>
              <a:t> right next to a cemetery. Every time there was a funeral I would hear the bells in the cemetery chapel. Each time I thought it was my father and each time I felt waves of grief. </a:t>
            </a:r>
          </a:p>
          <a:p>
            <a:pPr marL="342900" indent="-342900">
              <a:buFont typeface="Arial" panose="020B0604020202020204" pitchFamily="34" charset="0"/>
              <a:buChar char="•"/>
            </a:pPr>
            <a:r>
              <a:rPr lang="en-US" sz="2200" dirty="0">
                <a:solidFill>
                  <a:schemeClr val="bg1"/>
                </a:solidFill>
                <a:latin typeface="Arial" panose="020B0604020202020204" pitchFamily="34" charset="0"/>
              </a:rPr>
              <a:t>Son of a country hick- </a:t>
            </a:r>
            <a:r>
              <a:rPr lang="en-US" sz="2200" dirty="0">
                <a:latin typeface="Arial" panose="020B0604020202020204" pitchFamily="34" charset="0"/>
              </a:rPr>
              <a:t>this is a legacy burden that captures my mothers experience of migrating from a small town to a big city where despite being smart she was ridiculed. She felt inferior and distrusted and was hostile to others. Her outer critic saw others as inferior. These others included me and my autism spectrum father. </a:t>
            </a:r>
            <a:endParaRPr lang="en-US" sz="2200" b="0" i="0" dirty="0">
              <a:effectLst/>
              <a:latin typeface="Arial" panose="020B0604020202020204" pitchFamily="34" charset="0"/>
            </a:endParaRPr>
          </a:p>
        </p:txBody>
      </p:sp>
    </p:spTree>
    <p:extLst>
      <p:ext uri="{BB962C8B-B14F-4D97-AF65-F5344CB8AC3E}">
        <p14:creationId xmlns:p14="http://schemas.microsoft.com/office/powerpoint/2010/main" val="1227520759"/>
      </p:ext>
    </p:extLst>
  </p:cSld>
  <p:clrMapOvr>
    <a:masterClrMapping/>
  </p:clrMapOvr>
</p:sld>
</file>

<file path=ppt/slides/slide6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B6A55-72F9-471C-6041-7E33333E7599}"/>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76E43B05-E8F4-A1E2-B47D-47EF275F60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45643B10-2C3B-98E8-2695-CC7E4E3E3B61}"/>
              </a:ext>
            </a:extLst>
          </p:cNvPr>
          <p:cNvSpPr txBox="1"/>
          <p:nvPr/>
        </p:nvSpPr>
        <p:spPr>
          <a:xfrm>
            <a:off x="5455578" y="1084434"/>
            <a:ext cx="6544638" cy="6001643"/>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Kate, one way to identify exiled parts is to look back on your life story as the workbook suggests, revisiting significant memories and moments in your life, can help you notice patterns and parts that you may have not seen before. This exercise invites you to reflect on the significant moments that define you as a way to witness your own story and on how these moments may still live inside you as exiles. What would you say were some of the significant defining moments in your life?</a:t>
            </a: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Stu doing this exercise took some time but eventually I found 6 such moments that I can share with you and the group, let’s take a look… There’s a slide for each moment. </a:t>
            </a:r>
          </a:p>
          <a:p>
            <a:r>
              <a:rPr lang="en-US" sz="2400" dirty="0">
                <a:solidFill>
                  <a:schemeClr val="bg1"/>
                </a:solidFill>
                <a:latin typeface="Arial" panose="020B0604020202020204" pitchFamily="34" charset="0"/>
                <a:cs typeface="Arial" panose="020B0604020202020204" pitchFamily="34" charset="0"/>
              </a:rPr>
              <a:t> </a:t>
            </a:r>
            <a:endParaRPr lang="en-CA" sz="2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ED526EA-245A-A993-240B-96000FCA1506}"/>
              </a:ext>
            </a:extLst>
          </p:cNvPr>
          <p:cNvSpPr txBox="1"/>
          <p:nvPr/>
        </p:nvSpPr>
        <p:spPr>
          <a:xfrm>
            <a:off x="2215549" y="233588"/>
            <a:ext cx="7760902"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STORY OF YOUR LIFE P.150</a:t>
            </a:r>
          </a:p>
        </p:txBody>
      </p:sp>
    </p:spTree>
    <p:extLst>
      <p:ext uri="{BB962C8B-B14F-4D97-AF65-F5344CB8AC3E}">
        <p14:creationId xmlns:p14="http://schemas.microsoft.com/office/powerpoint/2010/main" val="23106554"/>
      </p:ext>
    </p:extLst>
  </p:cSld>
  <p:clrMapOvr>
    <a:masterClrMapping/>
  </p:clrMapOvr>
</p:sld>
</file>

<file path=ppt/slides/slide6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7F275-79A5-8CA4-07D1-1D1AFEB4A70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AC371EA-1B3B-F7F4-8427-9304AFB1BF79}"/>
              </a:ext>
            </a:extLst>
          </p:cNvPr>
          <p:cNvSpPr txBox="1"/>
          <p:nvPr/>
        </p:nvSpPr>
        <p:spPr>
          <a:xfrm>
            <a:off x="5614672" y="826213"/>
            <a:ext cx="6428510" cy="5632311"/>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Wow… Interesting menacing image, can you tell us more about it</a:t>
            </a:r>
          </a:p>
          <a:p>
            <a:pPr marR="0" lvl="0" algn="l" defTabSz="457200" rtl="0" eaLnBrk="1" fontAlgn="auto" latinLnBrk="0" hangingPunct="1">
              <a:lnSpc>
                <a:spcPct val="100000"/>
              </a:lnSpc>
              <a:spcBef>
                <a:spcPts val="0"/>
              </a:spcBef>
              <a:spcAft>
                <a:spcPts val="0"/>
              </a:spcAft>
              <a:buClrTx/>
              <a:buSzTx/>
              <a:tabLst/>
              <a:defRPr/>
            </a:pPr>
            <a:endParaRPr lang="en-US" sz="2400" dirty="0">
              <a:latin typeface="Arial" panose="020B0604020202020204" pitchFamily="34" charset="0"/>
              <a:cs typeface="Arial" panose="020B0604020202020204" pitchFamily="34" charset="0"/>
            </a:endParaRPr>
          </a:p>
          <a:p>
            <a:pPr marR="0" lvl="0" algn="ctr" defTabSz="457200" rtl="0" eaLnBrk="1" fontAlgn="auto" latinLnBrk="0" hangingPunct="1">
              <a:lnSpc>
                <a:spcPct val="100000"/>
              </a:lnSpc>
              <a:spcBef>
                <a:spcPts val="0"/>
              </a:spcBef>
              <a:spcAft>
                <a:spcPts val="0"/>
              </a:spcAft>
              <a:buClrTx/>
              <a:buSzTx/>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That’s a moment from when I was</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age 3</a:t>
            </a:r>
          </a:p>
          <a:p>
            <a:pPr marR="0" lvl="0" algn="l" defTabSz="457200" rtl="0" eaLnBrk="1" fontAlgn="auto" latinLnBrk="0" hangingPunct="1">
              <a:lnSpc>
                <a:spcPct val="100000"/>
              </a:lnSpc>
              <a:spcBef>
                <a:spcPts val="0"/>
              </a:spcBef>
              <a:spcAft>
                <a:spcPts val="0"/>
              </a:spcAft>
              <a:buClrTx/>
              <a:buSzTx/>
              <a:tabLst/>
              <a:defRPr/>
            </a:pPr>
            <a:r>
              <a:rPr lang="en-US" sz="2400" dirty="0">
                <a:solidFill>
                  <a:srgbClr val="FFFFFF"/>
                </a:solidFill>
                <a:latin typeface="Arial" panose="020B0604020202020204" pitchFamily="34" charset="0"/>
                <a:cs typeface="Arial" panose="020B0604020202020204" pitchFamily="34" charset="0"/>
              </a:rPr>
              <a:t>We were on a family trip to Disney World, and we went on the Jaws ride. I was scared because I thought the shark was real. When the shark came up to our side of the boat, my mom shoved me toward it. She says it’s because she wanted me to get wet instead of her, but…</a:t>
            </a:r>
          </a:p>
          <a:p>
            <a:pPr marR="0" lvl="0" algn="l" defTabSz="4572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r>
              <a:rPr lang="en-US" sz="2400" dirty="0">
                <a:solidFill>
                  <a:srgbClr val="FFFFFF"/>
                </a:solidFill>
                <a:latin typeface="Arial" panose="020B0604020202020204" pitchFamily="34" charset="0"/>
                <a:cs typeface="Arial" panose="020B0604020202020204" pitchFamily="34" charset="0"/>
              </a:rPr>
              <a:t>This confirmed for me that I was not safe with my parents, that I was all alone in the world, that I was not valued by my family.</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22552F41-DC0D-3940-88EA-0B5AC45039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990600"/>
            <a:ext cx="4876800" cy="4876800"/>
          </a:xfrm>
          <a:prstGeom prst="rect">
            <a:avLst/>
          </a:prstGeom>
        </p:spPr>
      </p:pic>
    </p:spTree>
    <p:extLst>
      <p:ext uri="{BB962C8B-B14F-4D97-AF65-F5344CB8AC3E}">
        <p14:creationId xmlns:p14="http://schemas.microsoft.com/office/powerpoint/2010/main" val="2300057892"/>
      </p:ext>
    </p:extLst>
  </p:cSld>
  <p:clrMapOvr>
    <a:masterClrMapping/>
  </p:clrMapOvr>
</p:sld>
</file>

<file path=ppt/slides/slide6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45B62-6FC5-105D-BA95-D6A94A2B3B8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ECC67FE-A455-EDA8-92B1-3DD82F2C4A3B}"/>
              </a:ext>
            </a:extLst>
          </p:cNvPr>
          <p:cNvSpPr txBox="1"/>
          <p:nvPr/>
        </p:nvSpPr>
        <p:spPr>
          <a:xfrm>
            <a:off x="5763490" y="243512"/>
            <a:ext cx="6428510" cy="6370975"/>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And this one?</a:t>
            </a:r>
          </a:p>
          <a:p>
            <a:pPr marR="0" lvl="0" algn="l" defTabSz="4572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That one is from when I was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age 5</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My sister, who was 2 years old, fell down the stairs and hit her head at the bottom. My parents came running and started yelling at me for pushing her down the stairs. I hadn’t, but they were insistent, and I was punished.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memory is the start of me being the cause of all problems in my family, regardless of what I did or didn’t do. I became the black sheep and scapegoat from here on out. My word didn’t count for anything, and every time I made a mistake, I was told I had done it on purpose. This period of time is what formed the Wounded Child exile.</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CEF152C7-90E0-ED1A-5823-FAFFE159DD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64" y="990600"/>
            <a:ext cx="4876800" cy="4876800"/>
          </a:xfrm>
          <a:prstGeom prst="rect">
            <a:avLst/>
          </a:prstGeom>
        </p:spPr>
      </p:pic>
    </p:spTree>
    <p:extLst>
      <p:ext uri="{BB962C8B-B14F-4D97-AF65-F5344CB8AC3E}">
        <p14:creationId xmlns:p14="http://schemas.microsoft.com/office/powerpoint/2010/main" val="2048650949"/>
      </p:ext>
    </p:extLst>
  </p:cSld>
  <p:clrMapOvr>
    <a:masterClrMapping/>
  </p:clrMapOvr>
</p:sld>
</file>

<file path=ppt/slides/slide6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5D28C-F068-95C0-4FB7-B115F4BA43C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848A0D4-298C-A820-B758-0575199E13AA}"/>
              </a:ext>
            </a:extLst>
          </p:cNvPr>
          <p:cNvSpPr txBox="1"/>
          <p:nvPr/>
        </p:nvSpPr>
        <p:spPr>
          <a:xfrm>
            <a:off x="5624946" y="990600"/>
            <a:ext cx="6428510" cy="5262979"/>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Uhm! A sandwich what is that memory about?</a:t>
            </a:r>
          </a:p>
          <a:p>
            <a:pPr marR="0" lvl="0" algn="l" defTabSz="4572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This one is from when I was</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age 8</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After my mom went to the washroom (#2), she informed me that she hadn’t washed her hands and proceeded to wipe her hands on the sandwich she was making for me. She then forced me to eat it.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4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is one of the earliest memories I have of my mom messing with me psychologically. It progressed from </a:t>
            </a:r>
            <a:r>
              <a:rPr lang="en-US" sz="2400" dirty="0">
                <a:solidFill>
                  <a:srgbClr val="FFFFFF"/>
                </a:solidFill>
                <a:latin typeface="Arial" panose="020B0604020202020204" pitchFamily="34" charset="0"/>
                <a:cs typeface="Arial" panose="020B0604020202020204" pitchFamily="34" charset="0"/>
              </a:rPr>
              <a:t>there.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That’s when I started to </a:t>
            </a:r>
            <a:r>
              <a:rPr lang="en-US" sz="2400" dirty="0">
                <a:solidFill>
                  <a:srgbClr val="FFFFFF"/>
                </a:solidFill>
                <a:latin typeface="Arial" panose="020B0604020202020204" pitchFamily="34" charset="0"/>
                <a:cs typeface="Arial" panose="020B0604020202020204" pitchFamily="34" charset="0"/>
              </a:rPr>
              <a:t>have panic</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attacks. </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9" name="Picture 8">
            <a:extLst>
              <a:ext uri="{FF2B5EF4-FFF2-40B4-BE49-F238E27FC236}">
                <a16:creationId xmlns:a16="http://schemas.microsoft.com/office/drawing/2014/main" id="{AF482DDF-97B2-5723-B280-A57D15BFDA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582" y="990600"/>
            <a:ext cx="4876800" cy="4876800"/>
          </a:xfrm>
          <a:prstGeom prst="rect">
            <a:avLst/>
          </a:prstGeom>
        </p:spPr>
      </p:pic>
    </p:spTree>
    <p:extLst>
      <p:ext uri="{BB962C8B-B14F-4D97-AF65-F5344CB8AC3E}">
        <p14:creationId xmlns:p14="http://schemas.microsoft.com/office/powerpoint/2010/main" val="1603985547"/>
      </p:ext>
    </p:extLst>
  </p:cSld>
  <p:clrMapOvr>
    <a:masterClrMapping/>
  </p:clrMapOvr>
</p:sld>
</file>

<file path=ppt/slides/slide6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3A00A-2154-DA81-B4E3-E2C41A7406C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0BF82C7-7805-3AE2-7CC3-728D05598483}"/>
              </a:ext>
            </a:extLst>
          </p:cNvPr>
          <p:cNvSpPr txBox="1"/>
          <p:nvPr/>
        </p:nvSpPr>
        <p:spPr>
          <a:xfrm>
            <a:off x="5681297" y="316207"/>
            <a:ext cx="6428510" cy="563231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You on a scale?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400" dirty="0">
              <a:solidFill>
                <a:schemeClr val="bg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Yes me,</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age 11 on a scale.</a:t>
            </a:r>
            <a:r>
              <a:rPr lang="en-US" sz="2400" dirty="0">
                <a:latin typeface="Arial" panose="020B0604020202020204" pitchFamily="34" charset="0"/>
                <a:cs typeface="Arial" panose="020B0604020202020204" pitchFamily="34" charset="0"/>
              </a:rPr>
              <a:t>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Before every meal, my mom would bring the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bathroom scale into the kitchen to check my weight. My weight would determine how much food I would get to eat at that meal. </a:t>
            </a:r>
            <a:r>
              <a:rPr lang="en-US" sz="2400" dirty="0">
                <a:solidFill>
                  <a:srgbClr val="FFFFFF"/>
                </a:solidFill>
                <a:latin typeface="Arial" panose="020B0604020202020204" pitchFamily="34" charset="0"/>
                <a:cs typeface="Arial" panose="020B0604020202020204" pitchFamily="34" charset="0"/>
              </a:rPr>
              <a:t>Mind you, she did this in front of the rest of my family, and I was the only one who had to do this.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FFFFFF"/>
                </a:solidFill>
                <a:latin typeface="Arial" panose="020B0604020202020204" pitchFamily="34" charset="0"/>
                <a:cs typeface="Arial" panose="020B0604020202020204" pitchFamily="34" charset="0"/>
              </a:rPr>
              <a:t>This was the start of my disturbed relationship with food, and with my body. It hadn’t occurred to me to be self-conscious before this point. I became infused with shame and self-loathing.</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106508F5-8826-A017-A974-DF9BBFD6B2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527" y="990600"/>
            <a:ext cx="4876800" cy="4876800"/>
          </a:xfrm>
          <a:prstGeom prst="rect">
            <a:avLst/>
          </a:prstGeom>
        </p:spPr>
      </p:pic>
    </p:spTree>
    <p:extLst>
      <p:ext uri="{BB962C8B-B14F-4D97-AF65-F5344CB8AC3E}">
        <p14:creationId xmlns:p14="http://schemas.microsoft.com/office/powerpoint/2010/main" val="273562024"/>
      </p:ext>
    </p:extLst>
  </p:cSld>
  <p:clrMapOvr>
    <a:masterClrMapping/>
  </p:clrMapOvr>
</p:sld>
</file>

<file path=ppt/slides/slide6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FEEA8-2555-B8B3-E39E-DBBF2587BA8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B555EEA-362D-FBD9-B80B-3B3C789D6C84}"/>
              </a:ext>
            </a:extLst>
          </p:cNvPr>
          <p:cNvSpPr txBox="1"/>
          <p:nvPr/>
        </p:nvSpPr>
        <p:spPr>
          <a:xfrm>
            <a:off x="5486400" y="612844"/>
            <a:ext cx="6608153" cy="563231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 door and is that? … a screwdriver?</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Yes, this memory is from when I was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age 13. At that age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 was told I was to be “supervised” while I was in the washroom at all times. I was desperate for privacy when showering, etc. so I would try to sneak away and lock the bathroom door. When my mom realized, she would get the screwdriver and unlock the door. The sound of the screwdriver on the door lock was panic-inducing.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4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is near the beginning of the sexual abuse, and it was absolutely traumatizing. This period of time is what formed the Feral Teen exile. </a:t>
            </a:r>
          </a:p>
        </p:txBody>
      </p:sp>
      <p:pic>
        <p:nvPicPr>
          <p:cNvPr id="5" name="Picture 4">
            <a:extLst>
              <a:ext uri="{FF2B5EF4-FFF2-40B4-BE49-F238E27FC236}">
                <a16:creationId xmlns:a16="http://schemas.microsoft.com/office/drawing/2014/main" id="{A3306E9E-F184-B06F-1F61-139EB71C79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818" y="990600"/>
            <a:ext cx="4876800" cy="4876800"/>
          </a:xfrm>
          <a:prstGeom prst="rect">
            <a:avLst/>
          </a:prstGeom>
        </p:spPr>
      </p:pic>
    </p:spTree>
    <p:extLst>
      <p:ext uri="{BB962C8B-B14F-4D97-AF65-F5344CB8AC3E}">
        <p14:creationId xmlns:p14="http://schemas.microsoft.com/office/powerpoint/2010/main" val="485330677"/>
      </p:ext>
    </p:extLst>
  </p:cSld>
  <p:clrMapOvr>
    <a:masterClrMapping/>
  </p:clrMapOvr>
</p:sld>
</file>

<file path=ppt/slides/slide6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9EC718-D48A-A645-71FC-D2DB2F609FB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E64750C-E42D-B0C7-1924-6E23874F783F}"/>
              </a:ext>
            </a:extLst>
          </p:cNvPr>
          <p:cNvSpPr txBox="1"/>
          <p:nvPr/>
        </p:nvSpPr>
        <p:spPr>
          <a:xfrm>
            <a:off x="5676317" y="117298"/>
            <a:ext cx="6428510" cy="710963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Last image… Is that you screaming?</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No that’s my mother. This memory is from when I was</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16.</a:t>
            </a:r>
            <a:r>
              <a:rPr lang="en-US" sz="2400" dirty="0">
                <a:latin typeface="Arial" panose="020B0604020202020204" pitchFamily="34" charset="0"/>
                <a:cs typeface="Arial" panose="020B0604020202020204" pitchFamily="34" charset="0"/>
              </a:rPr>
              <a:t> </a:t>
            </a:r>
            <a:r>
              <a:rPr lang="en-US" sz="2400" dirty="0">
                <a:solidFill>
                  <a:srgbClr val="FFFFFF"/>
                </a:solidFill>
                <a:latin typeface="Arial" panose="020B0604020202020204" pitchFamily="34" charset="0"/>
                <a:cs typeface="Arial" panose="020B0604020202020204" pitchFamily="34" charset="0"/>
              </a:rPr>
              <a:t>Right before we left on a family road trip to Quebec City, I unaccepted an invitation to prom because I heard that the guy had planned to skip prom and take me to a motel instead. My mother was furious with me for cancelling the prom invitation and proceeded to scream at me for the entire 8-hour trip.</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FFFFFF"/>
                </a:solidFill>
                <a:latin typeface="Arial" panose="020B0604020202020204" pitchFamily="34" charset="0"/>
                <a:cs typeface="Arial" panose="020B0604020202020204" pitchFamily="34" charset="0"/>
              </a:rPr>
              <a:t>This event confirmed the idea that I was to be at the mercy of men, that my wishes did not matter, that my worth was tied to how I pleased men.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4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Thank you for sharing such important but painful memories with us Kate…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3AE1C865-B6F6-976B-2EE3-D09E760C53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055" y="990600"/>
            <a:ext cx="4876800" cy="4876800"/>
          </a:xfrm>
          <a:prstGeom prst="rect">
            <a:avLst/>
          </a:prstGeom>
        </p:spPr>
      </p:pic>
    </p:spTree>
    <p:extLst>
      <p:ext uri="{BB962C8B-B14F-4D97-AF65-F5344CB8AC3E}">
        <p14:creationId xmlns:p14="http://schemas.microsoft.com/office/powerpoint/2010/main" val="1675671999"/>
      </p:ext>
    </p:extLst>
  </p:cSld>
  <p:clrMapOvr>
    <a:masterClrMapping/>
  </p:clrMapOvr>
</p:sld>
</file>

<file path=ppt/slides/slide6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38757-FAB0-1EC4-A2C1-1C000423ADA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8480AD3-8C70-8C9F-9192-E03BC4D870A4}"/>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CD45D563-06C0-FDAA-D516-8E19EE4FC7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995FD147-6AF5-97F3-B358-D7D4445C3FCF}"/>
              </a:ext>
            </a:extLst>
          </p:cNvPr>
          <p:cNvSpPr txBox="1"/>
          <p:nvPr/>
        </p:nvSpPr>
        <p:spPr>
          <a:xfrm>
            <a:off x="2577162" y="402494"/>
            <a:ext cx="760373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STORY OF YOUR LIFE P.150</a:t>
            </a:r>
          </a:p>
        </p:txBody>
      </p:sp>
    </p:spTree>
    <p:extLst>
      <p:ext uri="{BB962C8B-B14F-4D97-AF65-F5344CB8AC3E}">
        <p14:creationId xmlns:p14="http://schemas.microsoft.com/office/powerpoint/2010/main" val="4208381778"/>
      </p:ext>
    </p:extLst>
  </p:cSld>
  <p:clrMapOvr>
    <a:masterClrMapping/>
  </p:clrMapOvr>
</p:sld>
</file>

<file path=ppt/slides/slide6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20695-3890-FA27-74EF-AA064D67ED1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DE88FF4-C9B2-0694-F90F-28CAFEB2B4C5}"/>
              </a:ext>
            </a:extLst>
          </p:cNvPr>
          <p:cNvSpPr txBox="1"/>
          <p:nvPr/>
        </p:nvSpPr>
        <p:spPr>
          <a:xfrm>
            <a:off x="0" y="100102"/>
            <a:ext cx="12192000" cy="6124754"/>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THE STORY OF YOUR LIFE P.150</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One way to identify exiled parts is to look back on your life story. By revisiting significant memories and moments in your life, you can notice patterns and parts that you may have not seen before. </a:t>
            </a:r>
          </a:p>
          <a:p>
            <a:r>
              <a:rPr lang="en-US" sz="2000" dirty="0">
                <a:latin typeface="Arial" panose="020B0604020202020204" pitchFamily="34" charset="0"/>
                <a:cs typeface="Arial" panose="020B0604020202020204" pitchFamily="34" charset="0"/>
              </a:rPr>
              <a:t>In this exercise, you are invited to reflect on the significant moments that define you as a way to witness your own story. </a:t>
            </a:r>
          </a:p>
          <a:p>
            <a:r>
              <a:rPr lang="en-US" sz="2000" dirty="0">
                <a:latin typeface="Arial" panose="020B0604020202020204" pitchFamily="34" charset="0"/>
                <a:cs typeface="Arial" panose="020B0604020202020204" pitchFamily="34" charset="0"/>
              </a:rPr>
              <a:t>Notice what happens in your inner system as you reflect on different moments. You might feel sadness or sensation in your body as you move from one scene to another. Be aware of any emotions or messages that may be connected to the events.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You can draw or use AI to create an image that corresponds to a significant life event or memory for example a milestone birthday, a graduation, a big move, the death of someone close, etc.</a:t>
            </a:r>
          </a:p>
          <a:p>
            <a:r>
              <a:rPr lang="en-US" sz="2000" dirty="0">
                <a:latin typeface="Arial" panose="020B0604020202020204" pitchFamily="34" charset="0"/>
                <a:cs typeface="Arial" panose="020B0604020202020204" pitchFamily="34" charset="0"/>
              </a:rPr>
              <a:t>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Put a star next to the memories that were the most impactful in either a positive or negative way.</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messages about yourself did you internalize from these events?</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7980517"/>
      </p:ext>
    </p:extLst>
  </p:cSld>
  <p:clrMapOvr>
    <a:masterClrMapping/>
  </p:clrMapOvr>
</p:sld>
</file>

<file path=ppt/slides/slide6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C296C1-9576-246B-079E-97144E07D268}"/>
              </a:ext>
            </a:extLst>
          </p:cNvPr>
          <p:cNvSpPr txBox="1"/>
          <p:nvPr/>
        </p:nvSpPr>
        <p:spPr>
          <a:xfrm>
            <a:off x="0" y="143609"/>
            <a:ext cx="12192000" cy="674030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3 PERSONAL BURDENS P.154</a:t>
            </a:r>
          </a:p>
          <a:p>
            <a:r>
              <a:rPr lang="en-US" sz="2200" dirty="0">
                <a:solidFill>
                  <a:srgbClr val="FFC000"/>
                </a:solidFill>
                <a:latin typeface="Arial" panose="020B0604020202020204" pitchFamily="34" charset="0"/>
                <a:cs typeface="Arial" panose="020B0604020202020204" pitchFamily="34" charset="0"/>
              </a:rPr>
              <a:t>Every part is burdened, not just exiles. Some of those burdens are personal ones and others are legacy burdens that come from someone else. This exercise encourages us to explore some of the burdens that those parts have experienced or may currently be experiencing. By understanding these burdens, we can help parts know they aren't alone and provide support for them. Even naming and acknowledging burdens can be a source of relief or freedom for parts. </a:t>
            </a:r>
            <a:r>
              <a:rPr lang="en-US" sz="2200" dirty="0">
                <a:latin typeface="Arial" panose="020B0604020202020204" pitchFamily="34" charset="0"/>
                <a:cs typeface="Arial" panose="020B0604020202020204" pitchFamily="34" charset="0"/>
              </a:rPr>
              <a:t>In this exercise you will explore some of the personal burdens your parts may be carrying, knowingly or unknowingly. </a:t>
            </a:r>
          </a:p>
          <a:p>
            <a:r>
              <a:rPr lang="en-US" sz="2200" dirty="0">
                <a:latin typeface="Arial" panose="020B0604020202020204" pitchFamily="34" charset="0"/>
                <a:cs typeface="Arial" panose="020B0604020202020204" pitchFamily="34" charset="0"/>
              </a:rPr>
              <a:t>Personal burdens are burdens that have been passed on to you from direct encounters with other people such as family, teachers, authority figures, romantic interests, strangers, or friends, or from traumatizing events. Burdens could be something you experience directly or witnessed indirectly.</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In the workbook circle any of the experiences offered may have left you with personal burdens.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do you feel towards the parts that are holding these burdens?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If you can open your heart to them, then take some time right now to connect with those parts and tell them how you feel.</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5979693"/>
      </p:ext>
    </p:extLst>
  </p:cSld>
  <p:clrMapOvr>
    <a:masterClrMapping/>
  </p:clrMapOvr>
</p:sld>
</file>

<file path=ppt/slides/slide6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E7573-8EC7-0D21-397D-E81F192BC4CE}"/>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34D1556C-239F-BC34-AB97-B0FE7A2B71B5}"/>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805B09A0-136D-C090-D26E-1FAE5B560D13}"/>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A91C3C19-0013-FC63-A9CB-FC63AE80FDF6}"/>
              </a:ext>
            </a:extLst>
          </p:cNvPr>
          <p:cNvSpPr txBox="1"/>
          <p:nvPr/>
        </p:nvSpPr>
        <p:spPr>
          <a:xfrm>
            <a:off x="2919205" y="397252"/>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PERSONAL BURDENS P.154</a:t>
            </a:r>
          </a:p>
        </p:txBody>
      </p:sp>
    </p:spTree>
    <p:extLst>
      <p:ext uri="{BB962C8B-B14F-4D97-AF65-F5344CB8AC3E}">
        <p14:creationId xmlns:p14="http://schemas.microsoft.com/office/powerpoint/2010/main" val="2052921351"/>
      </p:ext>
    </p:extLst>
  </p:cSld>
  <p:clrMapOvr>
    <a:masterClrMapping/>
  </p:clrMapOvr>
</p:sld>
</file>

<file path=ppt/slides/slide6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words on a white background&#10;&#10;AI-generated content may be incorrect.">
            <a:extLst>
              <a:ext uri="{FF2B5EF4-FFF2-40B4-BE49-F238E27FC236}">
                <a16:creationId xmlns:a16="http://schemas.microsoft.com/office/drawing/2014/main" id="{80DB37B6-5495-9CE8-C0FB-074FFC5F87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66" y="335642"/>
            <a:ext cx="4117147" cy="5627913"/>
          </a:xfrm>
          <a:prstGeom prst="rect">
            <a:avLst/>
          </a:prstGeom>
        </p:spPr>
      </p:pic>
      <p:pic>
        <p:nvPicPr>
          <p:cNvPr id="5" name="Picture 4" descr="A close-up of a questionnaire&#10;&#10;AI-generated content may be incorrect.">
            <a:extLst>
              <a:ext uri="{FF2B5EF4-FFF2-40B4-BE49-F238E27FC236}">
                <a16:creationId xmlns:a16="http://schemas.microsoft.com/office/drawing/2014/main" id="{2224660E-4B43-74CD-444D-F0023EC65B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0936" y="0"/>
            <a:ext cx="5004240" cy="6858000"/>
          </a:xfrm>
          <a:prstGeom prst="rect">
            <a:avLst/>
          </a:prstGeom>
        </p:spPr>
      </p:pic>
      <p:sp>
        <p:nvSpPr>
          <p:cNvPr id="7" name="TextBox 6">
            <a:extLst>
              <a:ext uri="{FF2B5EF4-FFF2-40B4-BE49-F238E27FC236}">
                <a16:creationId xmlns:a16="http://schemas.microsoft.com/office/drawing/2014/main" id="{BC36AB23-9DD0-E6B2-DF04-D0E4F4390211}"/>
              </a:ext>
            </a:extLst>
          </p:cNvPr>
          <p:cNvSpPr txBox="1"/>
          <p:nvPr/>
        </p:nvSpPr>
        <p:spPr>
          <a:xfrm>
            <a:off x="413657" y="2017877"/>
            <a:ext cx="4027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9" name="TextBox 8">
            <a:extLst>
              <a:ext uri="{FF2B5EF4-FFF2-40B4-BE49-F238E27FC236}">
                <a16:creationId xmlns:a16="http://schemas.microsoft.com/office/drawing/2014/main" id="{12C1390A-A28B-7B24-3C83-99A6AE082BF1}"/>
              </a:ext>
            </a:extLst>
          </p:cNvPr>
          <p:cNvSpPr txBox="1"/>
          <p:nvPr/>
        </p:nvSpPr>
        <p:spPr>
          <a:xfrm>
            <a:off x="380999" y="2387209"/>
            <a:ext cx="435429"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1" name="TextBox 10">
            <a:extLst>
              <a:ext uri="{FF2B5EF4-FFF2-40B4-BE49-F238E27FC236}">
                <a16:creationId xmlns:a16="http://schemas.microsoft.com/office/drawing/2014/main" id="{A1CFAE34-44EF-BA11-26A2-800FD936605D}"/>
              </a:ext>
            </a:extLst>
          </p:cNvPr>
          <p:cNvSpPr txBox="1"/>
          <p:nvPr/>
        </p:nvSpPr>
        <p:spPr>
          <a:xfrm>
            <a:off x="408213" y="2780267"/>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3" name="TextBox 12">
            <a:extLst>
              <a:ext uri="{FF2B5EF4-FFF2-40B4-BE49-F238E27FC236}">
                <a16:creationId xmlns:a16="http://schemas.microsoft.com/office/drawing/2014/main" id="{8781474C-8702-5692-0731-598538C511BD}"/>
              </a:ext>
            </a:extLst>
          </p:cNvPr>
          <p:cNvSpPr txBox="1"/>
          <p:nvPr/>
        </p:nvSpPr>
        <p:spPr>
          <a:xfrm>
            <a:off x="435428" y="3149599"/>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5" name="TextBox 14">
            <a:extLst>
              <a:ext uri="{FF2B5EF4-FFF2-40B4-BE49-F238E27FC236}">
                <a16:creationId xmlns:a16="http://schemas.microsoft.com/office/drawing/2014/main" id="{E1A48093-8DFF-D433-E7D3-0C8385D2887D}"/>
              </a:ext>
            </a:extLst>
          </p:cNvPr>
          <p:cNvSpPr txBox="1"/>
          <p:nvPr/>
        </p:nvSpPr>
        <p:spPr>
          <a:xfrm>
            <a:off x="435428" y="3518931"/>
            <a:ext cx="4898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7" name="TextBox 16">
            <a:extLst>
              <a:ext uri="{FF2B5EF4-FFF2-40B4-BE49-F238E27FC236}">
                <a16:creationId xmlns:a16="http://schemas.microsoft.com/office/drawing/2014/main" id="{EA380C7A-89C5-274D-C40E-BDD81EB88A8C}"/>
              </a:ext>
            </a:extLst>
          </p:cNvPr>
          <p:cNvSpPr txBox="1"/>
          <p:nvPr/>
        </p:nvSpPr>
        <p:spPr>
          <a:xfrm>
            <a:off x="408212" y="3888263"/>
            <a:ext cx="55207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9" name="TextBox 18">
            <a:extLst>
              <a:ext uri="{FF2B5EF4-FFF2-40B4-BE49-F238E27FC236}">
                <a16:creationId xmlns:a16="http://schemas.microsoft.com/office/drawing/2014/main" id="{F1DFC270-8B3E-3A57-93DE-805EE7EFF04C}"/>
              </a:ext>
            </a:extLst>
          </p:cNvPr>
          <p:cNvSpPr txBox="1"/>
          <p:nvPr/>
        </p:nvSpPr>
        <p:spPr>
          <a:xfrm>
            <a:off x="408212" y="4281321"/>
            <a:ext cx="468086"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1" name="TextBox 20">
            <a:extLst>
              <a:ext uri="{FF2B5EF4-FFF2-40B4-BE49-F238E27FC236}">
                <a16:creationId xmlns:a16="http://schemas.microsoft.com/office/drawing/2014/main" id="{50A64115-D79E-B06E-B3D9-1DB0A9261715}"/>
              </a:ext>
            </a:extLst>
          </p:cNvPr>
          <p:cNvSpPr txBox="1"/>
          <p:nvPr/>
        </p:nvSpPr>
        <p:spPr>
          <a:xfrm>
            <a:off x="408212" y="4674379"/>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3" name="TextBox 22">
            <a:extLst>
              <a:ext uri="{FF2B5EF4-FFF2-40B4-BE49-F238E27FC236}">
                <a16:creationId xmlns:a16="http://schemas.microsoft.com/office/drawing/2014/main" id="{02C90C54-F639-3CC3-F17C-E7CABDF5F8B9}"/>
              </a:ext>
            </a:extLst>
          </p:cNvPr>
          <p:cNvSpPr txBox="1"/>
          <p:nvPr/>
        </p:nvSpPr>
        <p:spPr>
          <a:xfrm>
            <a:off x="380999" y="5043711"/>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5" name="TextBox 24">
            <a:extLst>
              <a:ext uri="{FF2B5EF4-FFF2-40B4-BE49-F238E27FC236}">
                <a16:creationId xmlns:a16="http://schemas.microsoft.com/office/drawing/2014/main" id="{88AC722E-9C92-5D98-6E6F-BB95DDC6AC20}"/>
              </a:ext>
            </a:extLst>
          </p:cNvPr>
          <p:cNvSpPr txBox="1"/>
          <p:nvPr/>
        </p:nvSpPr>
        <p:spPr>
          <a:xfrm>
            <a:off x="413655" y="5389317"/>
            <a:ext cx="4572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7" name="TextBox 26">
            <a:extLst>
              <a:ext uri="{FF2B5EF4-FFF2-40B4-BE49-F238E27FC236}">
                <a16:creationId xmlns:a16="http://schemas.microsoft.com/office/drawing/2014/main" id="{38A81234-7FB2-3A95-D48F-02D87CDA8F4A}"/>
              </a:ext>
            </a:extLst>
          </p:cNvPr>
          <p:cNvSpPr txBox="1"/>
          <p:nvPr/>
        </p:nvSpPr>
        <p:spPr>
          <a:xfrm>
            <a:off x="4669971" y="150976"/>
            <a:ext cx="4789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29" name="TextBox 28">
            <a:extLst>
              <a:ext uri="{FF2B5EF4-FFF2-40B4-BE49-F238E27FC236}">
                <a16:creationId xmlns:a16="http://schemas.microsoft.com/office/drawing/2014/main" id="{8126B87E-D1C5-1653-A99A-4DCF78D219AF}"/>
              </a:ext>
            </a:extLst>
          </p:cNvPr>
          <p:cNvSpPr txBox="1"/>
          <p:nvPr/>
        </p:nvSpPr>
        <p:spPr>
          <a:xfrm>
            <a:off x="4669971" y="335642"/>
            <a:ext cx="500743"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1" name="TextBox 30">
            <a:extLst>
              <a:ext uri="{FF2B5EF4-FFF2-40B4-BE49-F238E27FC236}">
                <a16:creationId xmlns:a16="http://schemas.microsoft.com/office/drawing/2014/main" id="{BAF5F53C-4B97-BFA5-D53F-D399BC7022EB}"/>
              </a:ext>
            </a:extLst>
          </p:cNvPr>
          <p:cNvSpPr txBox="1"/>
          <p:nvPr/>
        </p:nvSpPr>
        <p:spPr>
          <a:xfrm>
            <a:off x="4669971" y="671284"/>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3" name="TextBox 32">
            <a:extLst>
              <a:ext uri="{FF2B5EF4-FFF2-40B4-BE49-F238E27FC236}">
                <a16:creationId xmlns:a16="http://schemas.microsoft.com/office/drawing/2014/main" id="{54ED3B63-3284-9B50-36CB-E2444A50A031}"/>
              </a:ext>
            </a:extLst>
          </p:cNvPr>
          <p:cNvSpPr txBox="1"/>
          <p:nvPr/>
        </p:nvSpPr>
        <p:spPr>
          <a:xfrm>
            <a:off x="4701035" y="889640"/>
            <a:ext cx="47897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5" name="TextBox 34">
            <a:extLst>
              <a:ext uri="{FF2B5EF4-FFF2-40B4-BE49-F238E27FC236}">
                <a16:creationId xmlns:a16="http://schemas.microsoft.com/office/drawing/2014/main" id="{7CABFD7C-29E3-6F92-9915-B750D1EB6B71}"/>
              </a:ext>
            </a:extLst>
          </p:cNvPr>
          <p:cNvSpPr txBox="1"/>
          <p:nvPr/>
        </p:nvSpPr>
        <p:spPr>
          <a:xfrm>
            <a:off x="4701035" y="1258972"/>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7" name="TextBox 36">
            <a:extLst>
              <a:ext uri="{FF2B5EF4-FFF2-40B4-BE49-F238E27FC236}">
                <a16:creationId xmlns:a16="http://schemas.microsoft.com/office/drawing/2014/main" id="{A623910F-DBE3-03E3-5354-81F0FE20653A}"/>
              </a:ext>
            </a:extLst>
          </p:cNvPr>
          <p:cNvSpPr txBox="1"/>
          <p:nvPr/>
        </p:nvSpPr>
        <p:spPr>
          <a:xfrm>
            <a:off x="4669971" y="1745590"/>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39" name="TextBox 38">
            <a:extLst>
              <a:ext uri="{FF2B5EF4-FFF2-40B4-BE49-F238E27FC236}">
                <a16:creationId xmlns:a16="http://schemas.microsoft.com/office/drawing/2014/main" id="{36D96BA5-D36E-CDCF-2C6B-79EEA37E4AE7}"/>
              </a:ext>
            </a:extLst>
          </p:cNvPr>
          <p:cNvSpPr txBox="1"/>
          <p:nvPr/>
        </p:nvSpPr>
        <p:spPr>
          <a:xfrm>
            <a:off x="4729842" y="2333278"/>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41" name="TextBox 40">
            <a:extLst>
              <a:ext uri="{FF2B5EF4-FFF2-40B4-BE49-F238E27FC236}">
                <a16:creationId xmlns:a16="http://schemas.microsoft.com/office/drawing/2014/main" id="{EB11BAFB-B111-8B33-98BF-00FD820FA366}"/>
              </a:ext>
            </a:extLst>
          </p:cNvPr>
          <p:cNvSpPr txBox="1"/>
          <p:nvPr/>
        </p:nvSpPr>
        <p:spPr>
          <a:xfrm>
            <a:off x="4669971" y="2595601"/>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43" name="TextBox 42">
            <a:extLst>
              <a:ext uri="{FF2B5EF4-FFF2-40B4-BE49-F238E27FC236}">
                <a16:creationId xmlns:a16="http://schemas.microsoft.com/office/drawing/2014/main" id="{7577A14D-98B3-4C85-80CC-45F54AAA5232}"/>
              </a:ext>
            </a:extLst>
          </p:cNvPr>
          <p:cNvSpPr txBox="1"/>
          <p:nvPr/>
        </p:nvSpPr>
        <p:spPr>
          <a:xfrm>
            <a:off x="4701035" y="3205505"/>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45" name="TextBox 44">
            <a:extLst>
              <a:ext uri="{FF2B5EF4-FFF2-40B4-BE49-F238E27FC236}">
                <a16:creationId xmlns:a16="http://schemas.microsoft.com/office/drawing/2014/main" id="{374B167C-A183-647C-C148-0CBBAC39C7EC}"/>
              </a:ext>
            </a:extLst>
          </p:cNvPr>
          <p:cNvSpPr txBox="1"/>
          <p:nvPr/>
        </p:nvSpPr>
        <p:spPr>
          <a:xfrm>
            <a:off x="4669971" y="3487056"/>
            <a:ext cx="38100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47" name="TextBox 46">
            <a:extLst>
              <a:ext uri="{FF2B5EF4-FFF2-40B4-BE49-F238E27FC236}">
                <a16:creationId xmlns:a16="http://schemas.microsoft.com/office/drawing/2014/main" id="{C2F6FBF5-6FE0-CAD9-F732-60720A076207}"/>
              </a:ext>
            </a:extLst>
          </p:cNvPr>
          <p:cNvSpPr txBox="1"/>
          <p:nvPr/>
        </p:nvSpPr>
        <p:spPr>
          <a:xfrm>
            <a:off x="5804434" y="5778889"/>
            <a:ext cx="221833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Empathy</a:t>
            </a:r>
            <a:endParaRPr lang="en-CA" dirty="0">
              <a:solidFill>
                <a:srgbClr val="FF0000"/>
              </a:solidFill>
            </a:endParaRPr>
          </a:p>
        </p:txBody>
      </p:sp>
    </p:spTree>
    <p:extLst>
      <p:ext uri="{BB962C8B-B14F-4D97-AF65-F5344CB8AC3E}">
        <p14:creationId xmlns:p14="http://schemas.microsoft.com/office/powerpoint/2010/main" val="1622100141"/>
      </p:ext>
    </p:extLst>
  </p:cSld>
  <p:clrMapOvr>
    <a:masterClrMapping/>
  </p:clrMapOvr>
</p:sld>
</file>

<file path=ppt/slides/slide6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82D17-4F7C-56FE-C939-9816F8969D8E}"/>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126DC6A-F3B1-2DED-7DC8-4E36FB5B0A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993" y="966978"/>
            <a:ext cx="4259298" cy="4924044"/>
          </a:xfrm>
          <a:prstGeom prst="rect">
            <a:avLst/>
          </a:prstGeom>
        </p:spPr>
      </p:pic>
      <p:sp>
        <p:nvSpPr>
          <p:cNvPr id="4" name="TextBox 3">
            <a:extLst>
              <a:ext uri="{FF2B5EF4-FFF2-40B4-BE49-F238E27FC236}">
                <a16:creationId xmlns:a16="http://schemas.microsoft.com/office/drawing/2014/main" id="{52A66AB8-7DBC-EB93-8CCF-AE0042E2A15D}"/>
              </a:ext>
            </a:extLst>
          </p:cNvPr>
          <p:cNvSpPr txBox="1"/>
          <p:nvPr/>
        </p:nvSpPr>
        <p:spPr>
          <a:xfrm>
            <a:off x="4921321" y="878951"/>
            <a:ext cx="7270679" cy="6309420"/>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As you know Kate, personal burdens are burdens that have been passed on to you from direct encounters with other people such as family, teachers, authority figures, romantic interests, strangers, or friends, or from traumatizing events. Burdens could be something you experience directly or witnessed indirectly. The workbook provides a list of experiences that may have left you with personal burdens. It then asks you to consider how you feel towards the parts that are holding these burdens and if you can open your heart to them and tell them how you feel. How did you do with this exercise?</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I was surprised by how many of the experiences listed in the exercise I identified with and affected me…</a:t>
            </a:r>
            <a:endParaRPr lang="en-CA" sz="2400" dirty="0">
              <a:latin typeface="Arial" panose="020B0604020202020204" pitchFamily="34" charset="0"/>
              <a:cs typeface="Arial" panose="020B0604020202020204" pitchFamily="34" charset="0"/>
            </a:endParaRPr>
          </a:p>
          <a:p>
            <a:r>
              <a:rPr lang="en-US" sz="2000" dirty="0">
                <a:solidFill>
                  <a:schemeClr val="bg1"/>
                </a:solidFill>
                <a:latin typeface="Arial" panose="020B0604020202020204" pitchFamily="34" charset="0"/>
                <a:cs typeface="Arial" panose="020B0604020202020204" pitchFamily="34" charset="0"/>
              </a:rPr>
              <a:t> </a:t>
            </a:r>
            <a:endParaRPr lang="en-CA" sz="20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4C4E4C0-FCA4-8876-2C8B-F2F840893F68}"/>
              </a:ext>
            </a:extLst>
          </p:cNvPr>
          <p:cNvSpPr txBox="1"/>
          <p:nvPr/>
        </p:nvSpPr>
        <p:spPr>
          <a:xfrm>
            <a:off x="2735861" y="79700"/>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PERSONAL BURDENS P.154</a:t>
            </a:r>
          </a:p>
        </p:txBody>
      </p:sp>
    </p:spTree>
    <p:extLst>
      <p:ext uri="{BB962C8B-B14F-4D97-AF65-F5344CB8AC3E}">
        <p14:creationId xmlns:p14="http://schemas.microsoft.com/office/powerpoint/2010/main" val="3804207352"/>
      </p:ext>
    </p:extLst>
  </p:cSld>
  <p:clrMapOvr>
    <a:masterClrMapping/>
  </p:clrMapOvr>
</p:sld>
</file>

<file path=ppt/slides/slide6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words on a white background&#10;&#10;AI-generated content may be incorrect.">
            <a:extLst>
              <a:ext uri="{FF2B5EF4-FFF2-40B4-BE49-F238E27FC236}">
                <a16:creationId xmlns:a16="http://schemas.microsoft.com/office/drawing/2014/main" id="{80DB37B6-5495-9CE8-C0FB-074FFC5F87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66" y="335642"/>
            <a:ext cx="4117147" cy="5627913"/>
          </a:xfrm>
          <a:prstGeom prst="rect">
            <a:avLst/>
          </a:prstGeom>
        </p:spPr>
      </p:pic>
      <p:pic>
        <p:nvPicPr>
          <p:cNvPr id="5" name="Picture 4" descr="A close-up of a questionnaire&#10;&#10;AI-generated content may be incorrect.">
            <a:extLst>
              <a:ext uri="{FF2B5EF4-FFF2-40B4-BE49-F238E27FC236}">
                <a16:creationId xmlns:a16="http://schemas.microsoft.com/office/drawing/2014/main" id="{2224660E-4B43-74CD-444D-F0023EC65B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0936" y="0"/>
            <a:ext cx="5004240" cy="6858000"/>
          </a:xfrm>
          <a:prstGeom prst="rect">
            <a:avLst/>
          </a:prstGeom>
        </p:spPr>
      </p:pic>
      <p:sp>
        <p:nvSpPr>
          <p:cNvPr id="7" name="TextBox 6">
            <a:extLst>
              <a:ext uri="{FF2B5EF4-FFF2-40B4-BE49-F238E27FC236}">
                <a16:creationId xmlns:a16="http://schemas.microsoft.com/office/drawing/2014/main" id="{BC36AB23-9DD0-E6B2-DF04-D0E4F4390211}"/>
              </a:ext>
            </a:extLst>
          </p:cNvPr>
          <p:cNvSpPr txBox="1"/>
          <p:nvPr/>
        </p:nvSpPr>
        <p:spPr>
          <a:xfrm>
            <a:off x="413657" y="2017877"/>
            <a:ext cx="40277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12C1390A-A28B-7B24-3C83-99A6AE082BF1}"/>
              </a:ext>
            </a:extLst>
          </p:cNvPr>
          <p:cNvSpPr txBox="1"/>
          <p:nvPr/>
        </p:nvSpPr>
        <p:spPr>
          <a:xfrm>
            <a:off x="380999" y="2387209"/>
            <a:ext cx="43542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A1CFAE34-44EF-BA11-26A2-800FD936605D}"/>
              </a:ext>
            </a:extLst>
          </p:cNvPr>
          <p:cNvSpPr txBox="1"/>
          <p:nvPr/>
        </p:nvSpPr>
        <p:spPr>
          <a:xfrm>
            <a:off x="408213" y="2780267"/>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8781474C-8702-5692-0731-598538C511BD}"/>
              </a:ext>
            </a:extLst>
          </p:cNvPr>
          <p:cNvSpPr txBox="1"/>
          <p:nvPr/>
        </p:nvSpPr>
        <p:spPr>
          <a:xfrm>
            <a:off x="435428" y="3149599"/>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5" name="TextBox 14">
            <a:extLst>
              <a:ext uri="{FF2B5EF4-FFF2-40B4-BE49-F238E27FC236}">
                <a16:creationId xmlns:a16="http://schemas.microsoft.com/office/drawing/2014/main" id="{E1A48093-8DFF-D433-E7D3-0C8385D2887D}"/>
              </a:ext>
            </a:extLst>
          </p:cNvPr>
          <p:cNvSpPr txBox="1"/>
          <p:nvPr/>
        </p:nvSpPr>
        <p:spPr>
          <a:xfrm>
            <a:off x="435428" y="3518931"/>
            <a:ext cx="4898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7" name="TextBox 16">
            <a:extLst>
              <a:ext uri="{FF2B5EF4-FFF2-40B4-BE49-F238E27FC236}">
                <a16:creationId xmlns:a16="http://schemas.microsoft.com/office/drawing/2014/main" id="{EA380C7A-89C5-274D-C40E-BDD81EB88A8C}"/>
              </a:ext>
            </a:extLst>
          </p:cNvPr>
          <p:cNvSpPr txBox="1"/>
          <p:nvPr/>
        </p:nvSpPr>
        <p:spPr>
          <a:xfrm>
            <a:off x="408212" y="3888263"/>
            <a:ext cx="55207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9" name="TextBox 18">
            <a:extLst>
              <a:ext uri="{FF2B5EF4-FFF2-40B4-BE49-F238E27FC236}">
                <a16:creationId xmlns:a16="http://schemas.microsoft.com/office/drawing/2014/main" id="{F1DFC270-8B3E-3A57-93DE-805EE7EFF04C}"/>
              </a:ext>
            </a:extLst>
          </p:cNvPr>
          <p:cNvSpPr txBox="1"/>
          <p:nvPr/>
        </p:nvSpPr>
        <p:spPr>
          <a:xfrm>
            <a:off x="408212" y="4281321"/>
            <a:ext cx="4680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1" name="TextBox 20">
            <a:extLst>
              <a:ext uri="{FF2B5EF4-FFF2-40B4-BE49-F238E27FC236}">
                <a16:creationId xmlns:a16="http://schemas.microsoft.com/office/drawing/2014/main" id="{50A64115-D79E-B06E-B3D9-1DB0A9261715}"/>
              </a:ext>
            </a:extLst>
          </p:cNvPr>
          <p:cNvSpPr txBox="1"/>
          <p:nvPr/>
        </p:nvSpPr>
        <p:spPr>
          <a:xfrm>
            <a:off x="408212" y="4674379"/>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3" name="TextBox 22">
            <a:extLst>
              <a:ext uri="{FF2B5EF4-FFF2-40B4-BE49-F238E27FC236}">
                <a16:creationId xmlns:a16="http://schemas.microsoft.com/office/drawing/2014/main" id="{02C90C54-F639-3CC3-F17C-E7CABDF5F8B9}"/>
              </a:ext>
            </a:extLst>
          </p:cNvPr>
          <p:cNvSpPr txBox="1"/>
          <p:nvPr/>
        </p:nvSpPr>
        <p:spPr>
          <a:xfrm>
            <a:off x="380999" y="5043711"/>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5" name="TextBox 24">
            <a:extLst>
              <a:ext uri="{FF2B5EF4-FFF2-40B4-BE49-F238E27FC236}">
                <a16:creationId xmlns:a16="http://schemas.microsoft.com/office/drawing/2014/main" id="{88AC722E-9C92-5D98-6E6F-BB95DDC6AC20}"/>
              </a:ext>
            </a:extLst>
          </p:cNvPr>
          <p:cNvSpPr txBox="1"/>
          <p:nvPr/>
        </p:nvSpPr>
        <p:spPr>
          <a:xfrm>
            <a:off x="413655" y="5389317"/>
            <a:ext cx="4572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7" name="TextBox 26">
            <a:extLst>
              <a:ext uri="{FF2B5EF4-FFF2-40B4-BE49-F238E27FC236}">
                <a16:creationId xmlns:a16="http://schemas.microsoft.com/office/drawing/2014/main" id="{38A81234-7FB2-3A95-D48F-02D87CDA8F4A}"/>
              </a:ext>
            </a:extLst>
          </p:cNvPr>
          <p:cNvSpPr txBox="1"/>
          <p:nvPr/>
        </p:nvSpPr>
        <p:spPr>
          <a:xfrm>
            <a:off x="4680856" y="83596"/>
            <a:ext cx="47897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9" name="TextBox 28">
            <a:extLst>
              <a:ext uri="{FF2B5EF4-FFF2-40B4-BE49-F238E27FC236}">
                <a16:creationId xmlns:a16="http://schemas.microsoft.com/office/drawing/2014/main" id="{8126B87E-D1C5-1653-A99A-4DCF78D219AF}"/>
              </a:ext>
            </a:extLst>
          </p:cNvPr>
          <p:cNvSpPr txBox="1"/>
          <p:nvPr/>
        </p:nvSpPr>
        <p:spPr>
          <a:xfrm>
            <a:off x="4669971" y="335642"/>
            <a:ext cx="500743"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1" name="TextBox 30">
            <a:extLst>
              <a:ext uri="{FF2B5EF4-FFF2-40B4-BE49-F238E27FC236}">
                <a16:creationId xmlns:a16="http://schemas.microsoft.com/office/drawing/2014/main" id="{BAF5F53C-4B97-BFA5-D53F-D399BC7022EB}"/>
              </a:ext>
            </a:extLst>
          </p:cNvPr>
          <p:cNvSpPr txBox="1"/>
          <p:nvPr/>
        </p:nvSpPr>
        <p:spPr>
          <a:xfrm>
            <a:off x="4669971" y="671284"/>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3" name="TextBox 32">
            <a:extLst>
              <a:ext uri="{FF2B5EF4-FFF2-40B4-BE49-F238E27FC236}">
                <a16:creationId xmlns:a16="http://schemas.microsoft.com/office/drawing/2014/main" id="{54ED3B63-3284-9B50-36CB-E2444A50A031}"/>
              </a:ext>
            </a:extLst>
          </p:cNvPr>
          <p:cNvSpPr txBox="1"/>
          <p:nvPr/>
        </p:nvSpPr>
        <p:spPr>
          <a:xfrm>
            <a:off x="4680856" y="933531"/>
            <a:ext cx="47897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5" name="TextBox 34">
            <a:extLst>
              <a:ext uri="{FF2B5EF4-FFF2-40B4-BE49-F238E27FC236}">
                <a16:creationId xmlns:a16="http://schemas.microsoft.com/office/drawing/2014/main" id="{7CABFD7C-29E3-6F92-9915-B750D1EB6B71}"/>
              </a:ext>
            </a:extLst>
          </p:cNvPr>
          <p:cNvSpPr txBox="1"/>
          <p:nvPr/>
        </p:nvSpPr>
        <p:spPr>
          <a:xfrm>
            <a:off x="4701035" y="1258972"/>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7" name="TextBox 36">
            <a:extLst>
              <a:ext uri="{FF2B5EF4-FFF2-40B4-BE49-F238E27FC236}">
                <a16:creationId xmlns:a16="http://schemas.microsoft.com/office/drawing/2014/main" id="{A623910F-DBE3-03E3-5354-81F0FE20653A}"/>
              </a:ext>
            </a:extLst>
          </p:cNvPr>
          <p:cNvSpPr txBox="1"/>
          <p:nvPr/>
        </p:nvSpPr>
        <p:spPr>
          <a:xfrm>
            <a:off x="4669971" y="1745590"/>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39" name="TextBox 38">
            <a:extLst>
              <a:ext uri="{FF2B5EF4-FFF2-40B4-BE49-F238E27FC236}">
                <a16:creationId xmlns:a16="http://schemas.microsoft.com/office/drawing/2014/main" id="{36D96BA5-D36E-CDCF-2C6B-79EEA37E4AE7}"/>
              </a:ext>
            </a:extLst>
          </p:cNvPr>
          <p:cNvSpPr txBox="1"/>
          <p:nvPr/>
        </p:nvSpPr>
        <p:spPr>
          <a:xfrm>
            <a:off x="4669971" y="2077522"/>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41" name="TextBox 40">
            <a:extLst>
              <a:ext uri="{FF2B5EF4-FFF2-40B4-BE49-F238E27FC236}">
                <a16:creationId xmlns:a16="http://schemas.microsoft.com/office/drawing/2014/main" id="{EB11BAFB-B111-8B33-98BF-00FD820FA366}"/>
              </a:ext>
            </a:extLst>
          </p:cNvPr>
          <p:cNvSpPr txBox="1"/>
          <p:nvPr/>
        </p:nvSpPr>
        <p:spPr>
          <a:xfrm>
            <a:off x="4669971" y="2595601"/>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43" name="TextBox 42">
            <a:extLst>
              <a:ext uri="{FF2B5EF4-FFF2-40B4-BE49-F238E27FC236}">
                <a16:creationId xmlns:a16="http://schemas.microsoft.com/office/drawing/2014/main" id="{7577A14D-98B3-4C85-80CC-45F54AAA5232}"/>
              </a:ext>
            </a:extLst>
          </p:cNvPr>
          <p:cNvSpPr txBox="1"/>
          <p:nvPr/>
        </p:nvSpPr>
        <p:spPr>
          <a:xfrm>
            <a:off x="4669971" y="3165528"/>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45" name="TextBox 44">
            <a:extLst>
              <a:ext uri="{FF2B5EF4-FFF2-40B4-BE49-F238E27FC236}">
                <a16:creationId xmlns:a16="http://schemas.microsoft.com/office/drawing/2014/main" id="{374B167C-A183-647C-C148-0CBBAC39C7EC}"/>
              </a:ext>
            </a:extLst>
          </p:cNvPr>
          <p:cNvSpPr txBox="1"/>
          <p:nvPr/>
        </p:nvSpPr>
        <p:spPr>
          <a:xfrm>
            <a:off x="4669971" y="3487056"/>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47" name="TextBox 46">
            <a:extLst>
              <a:ext uri="{FF2B5EF4-FFF2-40B4-BE49-F238E27FC236}">
                <a16:creationId xmlns:a16="http://schemas.microsoft.com/office/drawing/2014/main" id="{C2F6FBF5-6FE0-CAD9-F732-60720A076207}"/>
              </a:ext>
            </a:extLst>
          </p:cNvPr>
          <p:cNvSpPr txBox="1"/>
          <p:nvPr/>
        </p:nvSpPr>
        <p:spPr>
          <a:xfrm>
            <a:off x="5159828" y="5778889"/>
            <a:ext cx="4085772"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0000"/>
                </a:solidFill>
                <a:latin typeface="Arial" panose="020B0604020202020204" pitchFamily="34" charset="0"/>
                <a:cs typeface="Arial" panose="020B0604020202020204" pitchFamily="34" charset="0"/>
              </a:rPr>
              <a:t>I feel compassion for the young parts that experienced these situations and are holding these burdens.</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BC8CFC6F-9A9A-5806-ED73-4367A2F60597}"/>
              </a:ext>
            </a:extLst>
          </p:cNvPr>
          <p:cNvSpPr txBox="1"/>
          <p:nvPr/>
        </p:nvSpPr>
        <p:spPr>
          <a:xfrm>
            <a:off x="4680856" y="2338583"/>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4" name="TextBox 3">
            <a:extLst>
              <a:ext uri="{FF2B5EF4-FFF2-40B4-BE49-F238E27FC236}">
                <a16:creationId xmlns:a16="http://schemas.microsoft.com/office/drawing/2014/main" id="{A83F59F2-A22B-4415-254F-FED379AEFDD0}"/>
              </a:ext>
            </a:extLst>
          </p:cNvPr>
          <p:cNvSpPr txBox="1"/>
          <p:nvPr/>
        </p:nvSpPr>
        <p:spPr>
          <a:xfrm>
            <a:off x="4680856" y="3733045"/>
            <a:ext cx="381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Tree>
    <p:extLst>
      <p:ext uri="{BB962C8B-B14F-4D97-AF65-F5344CB8AC3E}">
        <p14:creationId xmlns:p14="http://schemas.microsoft.com/office/powerpoint/2010/main" val="4056450012"/>
      </p:ext>
    </p:extLst>
  </p:cSld>
  <p:clrMapOvr>
    <a:masterClrMapping/>
  </p:clrMapOvr>
</p:sld>
</file>

<file path=ppt/slides/slide6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27C6C-1A73-E6D3-198F-AADF52CFB5E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9EEF6E9-DCC5-2BC5-340A-0B0EF8E15F00}"/>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B16BD6A7-AEFE-29D6-611F-69949C68AB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ABA0A3FC-2376-883D-0625-64E6ACB8FA9B}"/>
              </a:ext>
            </a:extLst>
          </p:cNvPr>
          <p:cNvSpPr txBox="1"/>
          <p:nvPr/>
        </p:nvSpPr>
        <p:spPr>
          <a:xfrm>
            <a:off x="3133006" y="484687"/>
            <a:ext cx="734663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PERSONAL BURDENS P.154</a:t>
            </a:r>
          </a:p>
        </p:txBody>
      </p:sp>
    </p:spTree>
    <p:extLst>
      <p:ext uri="{BB962C8B-B14F-4D97-AF65-F5344CB8AC3E}">
        <p14:creationId xmlns:p14="http://schemas.microsoft.com/office/powerpoint/2010/main" val="3892290245"/>
      </p:ext>
    </p:extLst>
  </p:cSld>
  <p:clrMapOvr>
    <a:masterClrMapping/>
  </p:clrMapOvr>
</p:sld>
</file>

<file path=ppt/slides/slide6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607DF-3BAB-17B9-6F14-4D16B644A9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9FB728F-E8D2-4E00-1699-0FA43C2A6B4B}"/>
              </a:ext>
            </a:extLst>
          </p:cNvPr>
          <p:cNvSpPr txBox="1"/>
          <p:nvPr/>
        </p:nvSpPr>
        <p:spPr>
          <a:xfrm>
            <a:off x="0" y="143609"/>
            <a:ext cx="12192000" cy="6124754"/>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PERSONAL BURDENS P.153</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Every part is burdened, not just exiles. Some of those burdens are personal ones and others are legacy burdens that come from someone else. You will explore some of the burdens that those parts have experienced or may currently be experiencing. By understanding these burdens, you can help parts know they aren't alone and provide support for them. Even naming and acknowledging burdens can be a source of relief or freedom for parts. In this exercise you will explore some of the personal burdens your parts may be carrying, knowingly or unknowingly. </a:t>
            </a:r>
          </a:p>
          <a:p>
            <a:r>
              <a:rPr lang="en-US" sz="2000" dirty="0">
                <a:latin typeface="Arial" panose="020B0604020202020204" pitchFamily="34" charset="0"/>
                <a:cs typeface="Arial" panose="020B0604020202020204" pitchFamily="34" charset="0"/>
              </a:rPr>
              <a:t>Personal burdens are burdens that have been passed on to you from direct encounters with other people such as family, teachers, authority figures, romantic interests, strangers, or friends, or from traumatizing events. Burdens could be something you experience directly or witnessed indirectly.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 the workbook circle any of the experiences offered may have left you with personal burdens.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the parts that are holding these burdens?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If you can open your heart to them, then take some time right now to connect with those parts and tell them how you feel.</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8044803"/>
      </p:ext>
    </p:extLst>
  </p:cSld>
  <p:clrMapOvr>
    <a:masterClrMapping/>
  </p:clrMapOvr>
</p:sld>
</file>

<file path=ppt/slides/slide6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16A62-AFBA-3703-77A8-53D18F54E2CD}"/>
            </a:ext>
          </a:extLst>
        </p:cNvPr>
        <p:cNvGrpSpPr/>
        <p:nvPr/>
      </p:nvGrpSpPr>
      <p:grpSpPr>
        <a:xfrm>
          <a:off x="0" y="0"/>
          <a:ext cx="0" cy="0"/>
          <a:chOff x="0" y="0"/>
          <a:chExt cx="0" cy="0"/>
        </a:xfrm>
      </p:grpSpPr>
      <p:pic>
        <p:nvPicPr>
          <p:cNvPr id="3" name="Picture 2" descr="A list of words on a white background&#10;&#10;AI-generated content may be incorrect.">
            <a:extLst>
              <a:ext uri="{FF2B5EF4-FFF2-40B4-BE49-F238E27FC236}">
                <a16:creationId xmlns:a16="http://schemas.microsoft.com/office/drawing/2014/main" id="{2C028197-4ABB-FDFC-E1DE-47BD69B79A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252" y="402772"/>
            <a:ext cx="4117147" cy="5627913"/>
          </a:xfrm>
          <a:prstGeom prst="rect">
            <a:avLst/>
          </a:prstGeom>
        </p:spPr>
      </p:pic>
      <p:pic>
        <p:nvPicPr>
          <p:cNvPr id="5" name="Picture 4" descr="A close-up of a questionnaire&#10;&#10;AI-generated content may be incorrect.">
            <a:extLst>
              <a:ext uri="{FF2B5EF4-FFF2-40B4-BE49-F238E27FC236}">
                <a16:creationId xmlns:a16="http://schemas.microsoft.com/office/drawing/2014/main" id="{6F84EE55-5E2F-AF10-2360-1D09BAFF1E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0936" y="0"/>
            <a:ext cx="5004240" cy="6858000"/>
          </a:xfrm>
          <a:prstGeom prst="rect">
            <a:avLst/>
          </a:prstGeom>
        </p:spPr>
      </p:pic>
    </p:spTree>
    <p:extLst>
      <p:ext uri="{BB962C8B-B14F-4D97-AF65-F5344CB8AC3E}">
        <p14:creationId xmlns:p14="http://schemas.microsoft.com/office/powerpoint/2010/main" val="3583238407"/>
      </p:ext>
    </p:extLst>
  </p:cSld>
  <p:clrMapOvr>
    <a:masterClrMapping/>
  </p:clrMapOvr>
</p:sld>
</file>

<file path=ppt/slides/slide6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BD3F0F-AC58-A56E-58A0-E28E0ECCAB3E}"/>
              </a:ext>
            </a:extLst>
          </p:cNvPr>
          <p:cNvSpPr txBox="1"/>
          <p:nvPr/>
        </p:nvSpPr>
        <p:spPr>
          <a:xfrm>
            <a:off x="0" y="0"/>
            <a:ext cx="12192000" cy="6432530"/>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4 CULTURAL AND LEGACY BURDENS P. 156 </a:t>
            </a:r>
          </a:p>
          <a:p>
            <a:endParaRPr lang="en-US" sz="24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In addition to personal burdens, we take on extreme beliefs and emotions that are from traumas experienced by our ethnic group, perhaps decades or even centuries ago these are legacy burdens. </a:t>
            </a:r>
            <a:r>
              <a:rPr lang="en-US" sz="2400" dirty="0">
                <a:latin typeface="Arial" panose="020B0604020202020204" pitchFamily="34" charset="0"/>
                <a:cs typeface="Arial" panose="020B0604020202020204" pitchFamily="34" charset="0"/>
              </a:rPr>
              <a:t>For example, many black people carry the pain of their ancestors from years of slavery, and many Jews carry terror and "never again" beliefs from the Holocaust</a:t>
            </a:r>
            <a:r>
              <a:rPr lang="en-US" sz="2400" dirty="0">
                <a:solidFill>
                  <a:srgbClr val="FFC000"/>
                </a:solidFill>
                <a:latin typeface="Arial" panose="020B0604020202020204" pitchFamily="34" charset="0"/>
                <a:cs typeface="Arial" panose="020B0604020202020204" pitchFamily="34" charset="0"/>
              </a:rPr>
              <a:t>. In addition, there are burdens floating around in the country in which you were raised that some parts of you can’t help but absorb even if, like racism for example, those beliefs are abhorrent to you. We call those cultural legacy burdens.</a:t>
            </a:r>
            <a:r>
              <a:rPr lang="en-US" sz="2400" dirty="0">
                <a:latin typeface="Arial" panose="020B0604020202020204" pitchFamily="34" charset="0"/>
                <a:cs typeface="Arial" panose="020B0604020202020204" pitchFamily="34" charset="0"/>
              </a:rPr>
              <a:t> </a:t>
            </a:r>
            <a:r>
              <a:rPr lang="en-US" sz="2400" dirty="0">
                <a:solidFill>
                  <a:srgbClr val="FFC000"/>
                </a:solidFill>
                <a:latin typeface="Arial" panose="020B0604020202020204" pitchFamily="34" charset="0"/>
                <a:cs typeface="Arial" panose="020B0604020202020204" pitchFamily="34" charset="0"/>
              </a:rPr>
              <a:t>This exercise helps us identify some cultural and legacy burdens our parts may have experienced or may be experiencing. </a:t>
            </a:r>
            <a:r>
              <a:rPr lang="en-US" sz="2400" dirty="0">
                <a:latin typeface="Arial" panose="020B0604020202020204" pitchFamily="34" charset="0"/>
                <a:cs typeface="Arial" panose="020B0604020202020204" pitchFamily="34" charset="0"/>
              </a:rPr>
              <a:t>Pay attention to changes in your body. If you need to pause or skip this exercise you can. Honor your inner system.</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From the list of burdens commonly associated with cultural and legacy burdens provided in the workbook circle any of those that resonate with your lived experience.</a:t>
            </a:r>
          </a:p>
          <a:p>
            <a:endParaRPr lang="en-US" sz="2000" dirty="0">
              <a:solidFill>
                <a:srgbClr val="FFC000"/>
              </a:solidFill>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8137666"/>
      </p:ext>
    </p:extLst>
  </p:cSld>
  <p:clrMapOvr>
    <a:masterClrMapping/>
  </p:clrMapOvr>
</p:sld>
</file>

<file path=ppt/slides/slide6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paper with black text&#10;&#10;AI-generated content may be incorrect.">
            <a:extLst>
              <a:ext uri="{FF2B5EF4-FFF2-40B4-BE49-F238E27FC236}">
                <a16:creationId xmlns:a16="http://schemas.microsoft.com/office/drawing/2014/main" id="{811985FD-C2B9-D298-F302-C164D53FEA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9065" y="206828"/>
            <a:ext cx="4856935" cy="6291943"/>
          </a:xfrm>
          <a:prstGeom prst="rect">
            <a:avLst/>
          </a:prstGeom>
        </p:spPr>
      </p:pic>
      <p:pic>
        <p:nvPicPr>
          <p:cNvPr id="5" name="Picture 4" descr="A white text on a gray background&#10;&#10;AI-generated content may be incorrect.">
            <a:extLst>
              <a:ext uri="{FF2B5EF4-FFF2-40B4-BE49-F238E27FC236}">
                <a16:creationId xmlns:a16="http://schemas.microsoft.com/office/drawing/2014/main" id="{B47C2244-998B-79A2-9F64-A2CD09938D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6373" y="0"/>
            <a:ext cx="2825140" cy="6858000"/>
          </a:xfrm>
          <a:prstGeom prst="rect">
            <a:avLst/>
          </a:prstGeom>
        </p:spPr>
      </p:pic>
    </p:spTree>
    <p:extLst>
      <p:ext uri="{BB962C8B-B14F-4D97-AF65-F5344CB8AC3E}">
        <p14:creationId xmlns:p14="http://schemas.microsoft.com/office/powerpoint/2010/main" val="2130758112"/>
      </p:ext>
    </p:extLst>
  </p:cSld>
  <p:clrMapOvr>
    <a:masterClrMapping/>
  </p:clrMapOvr>
</p:sld>
</file>

<file path=ppt/slides/slide6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60182F-223A-9262-64EB-640394C58899}"/>
              </a:ext>
            </a:extLst>
          </p:cNvPr>
          <p:cNvSpPr txBox="1"/>
          <p:nvPr/>
        </p:nvSpPr>
        <p:spPr>
          <a:xfrm>
            <a:off x="123290" y="0"/>
            <a:ext cx="12192000" cy="5940088"/>
          </a:xfrm>
          <a:prstGeom prst="rect">
            <a:avLst/>
          </a:prstGeom>
          <a:noFill/>
        </p:spPr>
        <p:txBody>
          <a:bodyPr wrap="square">
            <a:spAutoFit/>
          </a:bodyPr>
          <a:lstStyle/>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Were there other cultural burdens your parts have experienced?</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cultural legacy burdens from the list feel the heaviest to you?</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the part that carry such a burden and ask: at what age did you start carrying those burdens?</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those parts who were forced to carry those burdens so young?</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If you feel compassion, pause and take a moment to express those feelings to those parts.</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Go inside yourself</a:t>
            </a:r>
            <a:r>
              <a:rPr lang="en-US" sz="2000" dirty="0">
                <a:latin typeface="Arial" panose="020B0604020202020204" pitchFamily="34" charset="0"/>
                <a:cs typeface="Arial" panose="020B0604020202020204" pitchFamily="34" charset="0"/>
              </a:rPr>
              <a:t> and notice how your parts are responding to the topic of cultural and legacy burdens. What emotions are you feeling? Anger? Fear? Sadness? Let your parts know that you are here with them and that whatever they are feeling is okay.</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6346241"/>
      </p:ext>
    </p:extLst>
  </p:cSld>
  <p:clrMapOvr>
    <a:masterClrMapping/>
  </p:clrMapOvr>
</p:sld>
</file>

<file path=ppt/slides/slide6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FA947-B817-DC6C-BFF6-3C98BF30A9E2}"/>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ACD261AE-845C-AF19-D33D-6B2465917C6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3392BD9C-F534-BB4B-B16D-8192C826F28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1545FF1E-29B9-F79D-95EF-E524F324BD38}"/>
              </a:ext>
            </a:extLst>
          </p:cNvPr>
          <p:cNvSpPr txBox="1"/>
          <p:nvPr/>
        </p:nvSpPr>
        <p:spPr>
          <a:xfrm>
            <a:off x="1240971" y="415966"/>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CULTURAL AND LEGACY BURDENS P. 156</a:t>
            </a:r>
            <a:endParaRPr lang="en-CA" sz="3600" dirty="0"/>
          </a:p>
        </p:txBody>
      </p:sp>
    </p:spTree>
    <p:extLst>
      <p:ext uri="{BB962C8B-B14F-4D97-AF65-F5344CB8AC3E}">
        <p14:creationId xmlns:p14="http://schemas.microsoft.com/office/powerpoint/2010/main" val="1675381452"/>
      </p:ext>
    </p:extLst>
  </p:cSld>
  <p:clrMapOvr>
    <a:masterClrMapping/>
  </p:clrMapOvr>
</p:sld>
</file>

<file path=ppt/slides/slide6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21C3E-90C6-0169-DF79-68C51CACB586}"/>
            </a:ext>
          </a:extLst>
        </p:cNvPr>
        <p:cNvGrpSpPr/>
        <p:nvPr/>
      </p:nvGrpSpPr>
      <p:grpSpPr>
        <a:xfrm>
          <a:off x="0" y="0"/>
          <a:ext cx="0" cy="0"/>
          <a:chOff x="0" y="0"/>
          <a:chExt cx="0" cy="0"/>
        </a:xfrm>
      </p:grpSpPr>
      <p:pic>
        <p:nvPicPr>
          <p:cNvPr id="3" name="Picture 2" descr="A white paper with black text&#10;&#10;AI-generated content may be incorrect.">
            <a:extLst>
              <a:ext uri="{FF2B5EF4-FFF2-40B4-BE49-F238E27FC236}">
                <a16:creationId xmlns:a16="http://schemas.microsoft.com/office/drawing/2014/main" id="{1F0D7EE4-87EA-9AD7-B9F9-8D46D42224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9065" y="206828"/>
            <a:ext cx="4856935" cy="6291943"/>
          </a:xfrm>
          <a:prstGeom prst="rect">
            <a:avLst/>
          </a:prstGeom>
        </p:spPr>
      </p:pic>
      <p:pic>
        <p:nvPicPr>
          <p:cNvPr id="5" name="Picture 4" descr="A white text on a gray background&#10;&#10;AI-generated content may be incorrect.">
            <a:extLst>
              <a:ext uri="{FF2B5EF4-FFF2-40B4-BE49-F238E27FC236}">
                <a16:creationId xmlns:a16="http://schemas.microsoft.com/office/drawing/2014/main" id="{39B08578-FC16-28E7-AFFA-1F4AEAE910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6373" y="0"/>
            <a:ext cx="2825140" cy="6858000"/>
          </a:xfrm>
          <a:prstGeom prst="rect">
            <a:avLst/>
          </a:prstGeom>
        </p:spPr>
      </p:pic>
      <p:sp>
        <p:nvSpPr>
          <p:cNvPr id="4" name="TextBox 3">
            <a:extLst>
              <a:ext uri="{FF2B5EF4-FFF2-40B4-BE49-F238E27FC236}">
                <a16:creationId xmlns:a16="http://schemas.microsoft.com/office/drawing/2014/main" id="{6B51E388-22E8-2BEC-96C7-1C7AF896F707}"/>
              </a:ext>
            </a:extLst>
          </p:cNvPr>
          <p:cNvSpPr txBox="1"/>
          <p:nvPr/>
        </p:nvSpPr>
        <p:spPr>
          <a:xfrm>
            <a:off x="1239065" y="1676791"/>
            <a:ext cx="435429"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7" name="TextBox 6">
            <a:extLst>
              <a:ext uri="{FF2B5EF4-FFF2-40B4-BE49-F238E27FC236}">
                <a16:creationId xmlns:a16="http://schemas.microsoft.com/office/drawing/2014/main" id="{036252E3-26BC-F3E0-9CF7-3E51BBF5E9AB}"/>
              </a:ext>
            </a:extLst>
          </p:cNvPr>
          <p:cNvSpPr txBox="1"/>
          <p:nvPr/>
        </p:nvSpPr>
        <p:spPr>
          <a:xfrm>
            <a:off x="1239065" y="1948151"/>
            <a:ext cx="511629"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9" name="TextBox 8">
            <a:extLst>
              <a:ext uri="{FF2B5EF4-FFF2-40B4-BE49-F238E27FC236}">
                <a16:creationId xmlns:a16="http://schemas.microsoft.com/office/drawing/2014/main" id="{376B71C5-2F35-BC85-BE3A-4AC1C1D8C205}"/>
              </a:ext>
            </a:extLst>
          </p:cNvPr>
          <p:cNvSpPr txBox="1"/>
          <p:nvPr/>
        </p:nvSpPr>
        <p:spPr>
          <a:xfrm>
            <a:off x="1239065" y="3059668"/>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11" name="TextBox 10">
            <a:extLst>
              <a:ext uri="{FF2B5EF4-FFF2-40B4-BE49-F238E27FC236}">
                <a16:creationId xmlns:a16="http://schemas.microsoft.com/office/drawing/2014/main" id="{B05D74AE-4EA6-3845-8057-042416B8AE00}"/>
              </a:ext>
            </a:extLst>
          </p:cNvPr>
          <p:cNvSpPr txBox="1"/>
          <p:nvPr/>
        </p:nvSpPr>
        <p:spPr>
          <a:xfrm>
            <a:off x="1287087" y="3689474"/>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13" name="TextBox 12">
            <a:extLst>
              <a:ext uri="{FF2B5EF4-FFF2-40B4-BE49-F238E27FC236}">
                <a16:creationId xmlns:a16="http://schemas.microsoft.com/office/drawing/2014/main" id="{D08843D8-729E-6D09-93B3-E7AF647929B1}"/>
              </a:ext>
            </a:extLst>
          </p:cNvPr>
          <p:cNvSpPr txBox="1"/>
          <p:nvPr/>
        </p:nvSpPr>
        <p:spPr>
          <a:xfrm>
            <a:off x="1287087" y="4058806"/>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15" name="TextBox 14">
            <a:extLst>
              <a:ext uri="{FF2B5EF4-FFF2-40B4-BE49-F238E27FC236}">
                <a16:creationId xmlns:a16="http://schemas.microsoft.com/office/drawing/2014/main" id="{55270A1D-4071-65D1-407F-1406BFC6F091}"/>
              </a:ext>
            </a:extLst>
          </p:cNvPr>
          <p:cNvSpPr txBox="1"/>
          <p:nvPr/>
        </p:nvSpPr>
        <p:spPr>
          <a:xfrm>
            <a:off x="1243544" y="4409887"/>
            <a:ext cx="620486"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17" name="TextBox 16">
            <a:extLst>
              <a:ext uri="{FF2B5EF4-FFF2-40B4-BE49-F238E27FC236}">
                <a16:creationId xmlns:a16="http://schemas.microsoft.com/office/drawing/2014/main" id="{A40CAC28-062E-1622-5647-61A126260BC6}"/>
              </a:ext>
            </a:extLst>
          </p:cNvPr>
          <p:cNvSpPr txBox="1"/>
          <p:nvPr/>
        </p:nvSpPr>
        <p:spPr>
          <a:xfrm>
            <a:off x="1239065" y="5390774"/>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19" name="TextBox 18">
            <a:extLst>
              <a:ext uri="{FF2B5EF4-FFF2-40B4-BE49-F238E27FC236}">
                <a16:creationId xmlns:a16="http://schemas.microsoft.com/office/drawing/2014/main" id="{E33DA8B6-4C35-3741-A4E7-43BB1143992E}"/>
              </a:ext>
            </a:extLst>
          </p:cNvPr>
          <p:cNvSpPr txBox="1"/>
          <p:nvPr/>
        </p:nvSpPr>
        <p:spPr>
          <a:xfrm>
            <a:off x="7641771" y="1492125"/>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21" name="TextBox 20">
            <a:extLst>
              <a:ext uri="{FF2B5EF4-FFF2-40B4-BE49-F238E27FC236}">
                <a16:creationId xmlns:a16="http://schemas.microsoft.com/office/drawing/2014/main" id="{27EA08C1-3248-CE1F-4D9D-9E9F189DE831}"/>
              </a:ext>
            </a:extLst>
          </p:cNvPr>
          <p:cNvSpPr txBox="1"/>
          <p:nvPr/>
        </p:nvSpPr>
        <p:spPr>
          <a:xfrm>
            <a:off x="7641771" y="1763485"/>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23" name="TextBox 22">
            <a:extLst>
              <a:ext uri="{FF2B5EF4-FFF2-40B4-BE49-F238E27FC236}">
                <a16:creationId xmlns:a16="http://schemas.microsoft.com/office/drawing/2014/main" id="{CDD2B2B9-8599-AE0D-DF32-961D05600E45}"/>
              </a:ext>
            </a:extLst>
          </p:cNvPr>
          <p:cNvSpPr txBox="1"/>
          <p:nvPr/>
        </p:nvSpPr>
        <p:spPr>
          <a:xfrm>
            <a:off x="7641771" y="3352799"/>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
        <p:nvSpPr>
          <p:cNvPr id="25" name="TextBox 24">
            <a:extLst>
              <a:ext uri="{FF2B5EF4-FFF2-40B4-BE49-F238E27FC236}">
                <a16:creationId xmlns:a16="http://schemas.microsoft.com/office/drawing/2014/main" id="{4C474B4D-9154-70B4-3D20-DDF0080369ED}"/>
              </a:ext>
            </a:extLst>
          </p:cNvPr>
          <p:cNvSpPr txBox="1"/>
          <p:nvPr/>
        </p:nvSpPr>
        <p:spPr>
          <a:xfrm>
            <a:off x="7641771" y="5760106"/>
            <a:ext cx="533400" cy="369332"/>
          </a:xfrm>
          <a:prstGeom prst="rect">
            <a:avLst/>
          </a:prstGeom>
          <a:noFill/>
        </p:spPr>
        <p:txBody>
          <a:bodyPr wrap="square">
            <a:spAutoFit/>
          </a:bodyPr>
          <a:lstStyle/>
          <a:p>
            <a:r>
              <a:rPr lang="en-US" sz="1800" dirty="0">
                <a:solidFill>
                  <a:srgbClr val="FF0000"/>
                </a:solidFill>
                <a:latin typeface="Arial" panose="020B0604020202020204" pitchFamily="34" charset="0"/>
                <a:cs typeface="Arial" panose="020B0604020202020204" pitchFamily="34" charset="0"/>
              </a:rPr>
              <a:t> x</a:t>
            </a:r>
            <a:endParaRPr lang="en-CA" dirty="0">
              <a:solidFill>
                <a:srgbClr val="FF0000"/>
              </a:solidFill>
            </a:endParaRPr>
          </a:p>
        </p:txBody>
      </p:sp>
    </p:spTree>
    <p:extLst>
      <p:ext uri="{BB962C8B-B14F-4D97-AF65-F5344CB8AC3E}">
        <p14:creationId xmlns:p14="http://schemas.microsoft.com/office/powerpoint/2010/main" val="617474309"/>
      </p:ext>
    </p:extLst>
  </p:cSld>
  <p:clrMapOvr>
    <a:masterClrMapping/>
  </p:clrMapOvr>
</p:sld>
</file>

<file path=ppt/slides/slide6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54E2B-C9DD-4FC8-D6C6-37A6B86702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B74C9E8-9298-279F-755C-E0D46D5FECCC}"/>
              </a:ext>
            </a:extLst>
          </p:cNvPr>
          <p:cNvSpPr txBox="1"/>
          <p:nvPr/>
        </p:nvSpPr>
        <p:spPr>
          <a:xfrm>
            <a:off x="123290" y="-236305"/>
            <a:ext cx="12192000" cy="6863417"/>
          </a:xfrm>
          <a:prstGeom prst="rect">
            <a:avLst/>
          </a:prstGeom>
          <a:noFill/>
        </p:spPr>
        <p:txBody>
          <a:bodyPr wrap="square">
            <a:spAutoFit/>
          </a:bodyPr>
          <a:lstStyle/>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Were there other cultural burdens your parts have experienced?</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cultural legacy burdens from the list feel the heaviest to you?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Don’t trust anyone</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the part that carry such a burden and ask: at what age did you start carrying those burdens?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It was preverbal related to my avoidant attachment so around 2 years old.</a:t>
            </a:r>
          </a:p>
          <a:p>
            <a:endParaRPr lang="en-US" sz="2000" dirty="0">
              <a:solidFill>
                <a:schemeClr val="bg1"/>
              </a:solidFill>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those parts who were forced to carry those burdens so young?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I feel sad for them</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If you feel compassion, pause and take a moment to express those feelings to those parts.</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Go inside yourself</a:t>
            </a:r>
            <a:r>
              <a:rPr lang="en-US" sz="2000" dirty="0">
                <a:latin typeface="Arial" panose="020B0604020202020204" pitchFamily="34" charset="0"/>
                <a:cs typeface="Arial" panose="020B0604020202020204" pitchFamily="34" charset="0"/>
              </a:rPr>
              <a:t> and notice how your parts are responding to the topic of cultural and legacy burdens. What emotions are you feeling? Anger? Fear? Sadness? Let your parts know that you are here with them and that whatever they are feeling is okay.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Mostly anger and sadness</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8855418"/>
      </p:ext>
    </p:extLst>
  </p:cSld>
  <p:clrMapOvr>
    <a:masterClrMapping/>
  </p:clrMapOvr>
</p:sld>
</file>

<file path=ppt/slides/slide6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75BDB-A74C-8E92-E28C-6B74715E96E4}"/>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024AC586-C4AA-CDD8-FE20-0DAA804E7A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66ED5808-3AA5-1CF1-3729-5BE22851269E}"/>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E2C00312-1DDC-5686-A34A-F5813533CC1D}"/>
              </a:ext>
            </a:extLst>
          </p:cNvPr>
          <p:cNvSpPr txBox="1"/>
          <p:nvPr/>
        </p:nvSpPr>
        <p:spPr>
          <a:xfrm>
            <a:off x="1191802" y="203191"/>
            <a:ext cx="950885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CULTURAL AND LEGACY BURDENS P. 156</a:t>
            </a:r>
            <a:endParaRPr lang="en-CA" sz="3600" dirty="0"/>
          </a:p>
        </p:txBody>
      </p:sp>
    </p:spTree>
    <p:extLst>
      <p:ext uri="{BB962C8B-B14F-4D97-AF65-F5344CB8AC3E}">
        <p14:creationId xmlns:p14="http://schemas.microsoft.com/office/powerpoint/2010/main" val="3771082937"/>
      </p:ext>
    </p:extLst>
  </p:cSld>
  <p:clrMapOvr>
    <a:masterClrMapping/>
  </p:clrMapOvr>
</p:sld>
</file>

<file path=ppt/slides/slide6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A9CEE-2616-10A5-749E-A4B07ABD79C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FF818F5-E6B6-B38D-1C1D-D13E77C4103A}"/>
              </a:ext>
            </a:extLst>
          </p:cNvPr>
          <p:cNvSpPr txBox="1"/>
          <p:nvPr/>
        </p:nvSpPr>
        <p:spPr>
          <a:xfrm>
            <a:off x="0" y="0"/>
            <a:ext cx="12192000" cy="6247864"/>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CULTURAL AND LEGACY BURDENS P. 156</a:t>
            </a:r>
          </a:p>
          <a:p>
            <a:endParaRPr lang="en-US" sz="2400" dirty="0">
              <a:solidFill>
                <a:srgbClr val="000000"/>
              </a:solidFill>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In addition to personal burdens, we can also take on extreme beliefs and emotions that are from traumas experienced by our families, ethnic groups, and cultures, perhaps even decades or centuries ago. We call these legacy and cultural legacy burdens. These burdens often feel abhorrent to us. This exercise helps us identify some cultural and legacy burdens our parts may have experienced or may be experiencing. From the list of burdens commonly associated with cultural and legacy burdens provided in the workbook which ones did you identify with?</a:t>
            </a:r>
          </a:p>
          <a:p>
            <a:endParaRPr lang="en-US" sz="2800" dirty="0">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A great many of them…</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0497810"/>
      </p:ext>
    </p:extLst>
  </p:cSld>
  <p:clrMapOvr>
    <a:masterClrMapping/>
  </p:clrMapOvr>
</p:sld>
</file>

<file path=ppt/slides/slide6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21C3E-90C6-0169-DF79-68C51CACB586}"/>
            </a:ext>
          </a:extLst>
        </p:cNvPr>
        <p:cNvGrpSpPr/>
        <p:nvPr/>
      </p:nvGrpSpPr>
      <p:grpSpPr>
        <a:xfrm>
          <a:off x="0" y="0"/>
          <a:ext cx="0" cy="0"/>
          <a:chOff x="0" y="0"/>
          <a:chExt cx="0" cy="0"/>
        </a:xfrm>
      </p:grpSpPr>
      <p:pic>
        <p:nvPicPr>
          <p:cNvPr id="3" name="Picture 2" descr="A white paper with black text&#10;&#10;AI-generated content may be incorrect.">
            <a:extLst>
              <a:ext uri="{FF2B5EF4-FFF2-40B4-BE49-F238E27FC236}">
                <a16:creationId xmlns:a16="http://schemas.microsoft.com/office/drawing/2014/main" id="{1F0D7EE4-87EA-9AD7-B9F9-8D46D42224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9065" y="206828"/>
            <a:ext cx="4856935" cy="6291943"/>
          </a:xfrm>
          <a:prstGeom prst="rect">
            <a:avLst/>
          </a:prstGeom>
        </p:spPr>
      </p:pic>
      <p:pic>
        <p:nvPicPr>
          <p:cNvPr id="5" name="Picture 4" descr="A white text on a gray background&#10;&#10;AI-generated content may be incorrect.">
            <a:extLst>
              <a:ext uri="{FF2B5EF4-FFF2-40B4-BE49-F238E27FC236}">
                <a16:creationId xmlns:a16="http://schemas.microsoft.com/office/drawing/2014/main" id="{39B08578-FC16-28E7-AFFA-1F4AEAE910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6373" y="0"/>
            <a:ext cx="2825140" cy="6858000"/>
          </a:xfrm>
          <a:prstGeom prst="rect">
            <a:avLst/>
          </a:prstGeom>
        </p:spPr>
      </p:pic>
      <p:sp>
        <p:nvSpPr>
          <p:cNvPr id="4" name="TextBox 3">
            <a:extLst>
              <a:ext uri="{FF2B5EF4-FFF2-40B4-BE49-F238E27FC236}">
                <a16:creationId xmlns:a16="http://schemas.microsoft.com/office/drawing/2014/main" id="{6B51E388-22E8-2BEC-96C7-1C7AF896F707}"/>
              </a:ext>
            </a:extLst>
          </p:cNvPr>
          <p:cNvSpPr txBox="1"/>
          <p:nvPr/>
        </p:nvSpPr>
        <p:spPr>
          <a:xfrm>
            <a:off x="1239065" y="1676791"/>
            <a:ext cx="43542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7" name="TextBox 6">
            <a:extLst>
              <a:ext uri="{FF2B5EF4-FFF2-40B4-BE49-F238E27FC236}">
                <a16:creationId xmlns:a16="http://schemas.microsoft.com/office/drawing/2014/main" id="{036252E3-26BC-F3E0-9CF7-3E51BBF5E9AB}"/>
              </a:ext>
            </a:extLst>
          </p:cNvPr>
          <p:cNvSpPr txBox="1"/>
          <p:nvPr/>
        </p:nvSpPr>
        <p:spPr>
          <a:xfrm>
            <a:off x="1239065" y="1948151"/>
            <a:ext cx="51162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376B71C5-2F35-BC85-BE3A-4AC1C1D8C205}"/>
              </a:ext>
            </a:extLst>
          </p:cNvPr>
          <p:cNvSpPr txBox="1"/>
          <p:nvPr/>
        </p:nvSpPr>
        <p:spPr>
          <a:xfrm>
            <a:off x="1239065" y="2337495"/>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B05D74AE-4EA6-3845-8057-042416B8AE00}"/>
              </a:ext>
            </a:extLst>
          </p:cNvPr>
          <p:cNvSpPr txBox="1"/>
          <p:nvPr/>
        </p:nvSpPr>
        <p:spPr>
          <a:xfrm>
            <a:off x="1239065" y="2661073"/>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D08843D8-729E-6D09-93B3-E7AF647929B1}"/>
              </a:ext>
            </a:extLst>
          </p:cNvPr>
          <p:cNvSpPr txBox="1"/>
          <p:nvPr/>
        </p:nvSpPr>
        <p:spPr>
          <a:xfrm>
            <a:off x="1239065" y="3030405"/>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5" name="TextBox 14">
            <a:extLst>
              <a:ext uri="{FF2B5EF4-FFF2-40B4-BE49-F238E27FC236}">
                <a16:creationId xmlns:a16="http://schemas.microsoft.com/office/drawing/2014/main" id="{55270A1D-4071-65D1-407F-1406BFC6F091}"/>
              </a:ext>
            </a:extLst>
          </p:cNvPr>
          <p:cNvSpPr txBox="1"/>
          <p:nvPr/>
        </p:nvSpPr>
        <p:spPr>
          <a:xfrm>
            <a:off x="1239065" y="3331420"/>
            <a:ext cx="62048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7" name="TextBox 16">
            <a:extLst>
              <a:ext uri="{FF2B5EF4-FFF2-40B4-BE49-F238E27FC236}">
                <a16:creationId xmlns:a16="http://schemas.microsoft.com/office/drawing/2014/main" id="{A40CAC28-062E-1622-5647-61A126260BC6}"/>
              </a:ext>
            </a:extLst>
          </p:cNvPr>
          <p:cNvSpPr txBox="1"/>
          <p:nvPr/>
        </p:nvSpPr>
        <p:spPr>
          <a:xfrm>
            <a:off x="1251014" y="3654998"/>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9" name="TextBox 18">
            <a:extLst>
              <a:ext uri="{FF2B5EF4-FFF2-40B4-BE49-F238E27FC236}">
                <a16:creationId xmlns:a16="http://schemas.microsoft.com/office/drawing/2014/main" id="{E33DA8B6-4C35-3741-A4E7-43BB1143992E}"/>
              </a:ext>
            </a:extLst>
          </p:cNvPr>
          <p:cNvSpPr txBox="1"/>
          <p:nvPr/>
        </p:nvSpPr>
        <p:spPr>
          <a:xfrm>
            <a:off x="7546373" y="322002"/>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1" name="TextBox 20">
            <a:extLst>
              <a:ext uri="{FF2B5EF4-FFF2-40B4-BE49-F238E27FC236}">
                <a16:creationId xmlns:a16="http://schemas.microsoft.com/office/drawing/2014/main" id="{27EA08C1-3248-CE1F-4D9D-9E9F189DE831}"/>
              </a:ext>
            </a:extLst>
          </p:cNvPr>
          <p:cNvSpPr txBox="1"/>
          <p:nvPr/>
        </p:nvSpPr>
        <p:spPr>
          <a:xfrm>
            <a:off x="7546373" y="589410"/>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3" name="TextBox 22">
            <a:extLst>
              <a:ext uri="{FF2B5EF4-FFF2-40B4-BE49-F238E27FC236}">
                <a16:creationId xmlns:a16="http://schemas.microsoft.com/office/drawing/2014/main" id="{CDD2B2B9-8599-AE0D-DF32-961D05600E45}"/>
              </a:ext>
            </a:extLst>
          </p:cNvPr>
          <p:cNvSpPr txBox="1"/>
          <p:nvPr/>
        </p:nvSpPr>
        <p:spPr>
          <a:xfrm>
            <a:off x="7546373" y="870949"/>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5" name="TextBox 24">
            <a:extLst>
              <a:ext uri="{FF2B5EF4-FFF2-40B4-BE49-F238E27FC236}">
                <a16:creationId xmlns:a16="http://schemas.microsoft.com/office/drawing/2014/main" id="{4C474B4D-9154-70B4-3D20-DDF0080369ED}"/>
              </a:ext>
            </a:extLst>
          </p:cNvPr>
          <p:cNvSpPr txBox="1"/>
          <p:nvPr/>
        </p:nvSpPr>
        <p:spPr>
          <a:xfrm>
            <a:off x="7584473" y="5160519"/>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DE2BDA83-688B-BB66-7327-9AB7F9A2C259}"/>
              </a:ext>
            </a:extLst>
          </p:cNvPr>
          <p:cNvSpPr txBox="1"/>
          <p:nvPr/>
        </p:nvSpPr>
        <p:spPr>
          <a:xfrm>
            <a:off x="1238222" y="4019576"/>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1D1A8BDA-EE63-F2AF-F6C2-EBD30C1C16D9}"/>
              </a:ext>
            </a:extLst>
          </p:cNvPr>
          <p:cNvSpPr txBox="1"/>
          <p:nvPr/>
        </p:nvSpPr>
        <p:spPr>
          <a:xfrm>
            <a:off x="1251014" y="5733387"/>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B594FA5F-23F5-0E09-5F26-7A2969AB44E2}"/>
              </a:ext>
            </a:extLst>
          </p:cNvPr>
          <p:cNvSpPr txBox="1"/>
          <p:nvPr/>
        </p:nvSpPr>
        <p:spPr>
          <a:xfrm>
            <a:off x="7546373" y="-42279"/>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0" name="TextBox 9">
            <a:extLst>
              <a:ext uri="{FF2B5EF4-FFF2-40B4-BE49-F238E27FC236}">
                <a16:creationId xmlns:a16="http://schemas.microsoft.com/office/drawing/2014/main" id="{52258D1A-78DA-3AD7-36D8-0B9A478BF67D}"/>
              </a:ext>
            </a:extLst>
          </p:cNvPr>
          <p:cNvSpPr txBox="1"/>
          <p:nvPr/>
        </p:nvSpPr>
        <p:spPr>
          <a:xfrm>
            <a:off x="1282608" y="5059255"/>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55BA5B61-AC7D-5A61-3409-5934EC37A38D}"/>
              </a:ext>
            </a:extLst>
          </p:cNvPr>
          <p:cNvSpPr txBox="1"/>
          <p:nvPr/>
        </p:nvSpPr>
        <p:spPr>
          <a:xfrm>
            <a:off x="7584473" y="2094032"/>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4" name="TextBox 13">
            <a:extLst>
              <a:ext uri="{FF2B5EF4-FFF2-40B4-BE49-F238E27FC236}">
                <a16:creationId xmlns:a16="http://schemas.microsoft.com/office/drawing/2014/main" id="{B65BAA38-B5B8-C976-17C4-4BF552D16F4B}"/>
              </a:ext>
            </a:extLst>
          </p:cNvPr>
          <p:cNvSpPr txBox="1"/>
          <p:nvPr/>
        </p:nvSpPr>
        <p:spPr>
          <a:xfrm>
            <a:off x="7584473" y="2419337"/>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6" name="TextBox 15">
            <a:extLst>
              <a:ext uri="{FF2B5EF4-FFF2-40B4-BE49-F238E27FC236}">
                <a16:creationId xmlns:a16="http://schemas.microsoft.com/office/drawing/2014/main" id="{E414315B-E73A-4274-4FC4-66A5904261CD}"/>
              </a:ext>
            </a:extLst>
          </p:cNvPr>
          <p:cNvSpPr txBox="1"/>
          <p:nvPr/>
        </p:nvSpPr>
        <p:spPr>
          <a:xfrm>
            <a:off x="7584473" y="3342742"/>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8" name="TextBox 17">
            <a:extLst>
              <a:ext uri="{FF2B5EF4-FFF2-40B4-BE49-F238E27FC236}">
                <a16:creationId xmlns:a16="http://schemas.microsoft.com/office/drawing/2014/main" id="{F4813698-E1C7-21F1-5C81-D38A6B25E68D}"/>
              </a:ext>
            </a:extLst>
          </p:cNvPr>
          <p:cNvSpPr txBox="1"/>
          <p:nvPr/>
        </p:nvSpPr>
        <p:spPr>
          <a:xfrm>
            <a:off x="7584473" y="4874589"/>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0" name="TextBox 19">
            <a:extLst>
              <a:ext uri="{FF2B5EF4-FFF2-40B4-BE49-F238E27FC236}">
                <a16:creationId xmlns:a16="http://schemas.microsoft.com/office/drawing/2014/main" id="{1A95C477-2D46-40F7-2598-D96034859697}"/>
              </a:ext>
            </a:extLst>
          </p:cNvPr>
          <p:cNvSpPr txBox="1"/>
          <p:nvPr/>
        </p:nvSpPr>
        <p:spPr>
          <a:xfrm>
            <a:off x="7622573" y="6083924"/>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2" name="TextBox 21">
            <a:extLst>
              <a:ext uri="{FF2B5EF4-FFF2-40B4-BE49-F238E27FC236}">
                <a16:creationId xmlns:a16="http://schemas.microsoft.com/office/drawing/2014/main" id="{F70A3126-DEB5-F796-6612-D544496CCC0B}"/>
              </a:ext>
            </a:extLst>
          </p:cNvPr>
          <p:cNvSpPr txBox="1"/>
          <p:nvPr/>
        </p:nvSpPr>
        <p:spPr>
          <a:xfrm>
            <a:off x="7555873" y="1156656"/>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4" name="TextBox 23">
            <a:extLst>
              <a:ext uri="{FF2B5EF4-FFF2-40B4-BE49-F238E27FC236}">
                <a16:creationId xmlns:a16="http://schemas.microsoft.com/office/drawing/2014/main" id="{7BB538F9-0263-3CF6-20CF-4EB96B590A3D}"/>
              </a:ext>
            </a:extLst>
          </p:cNvPr>
          <p:cNvSpPr txBox="1"/>
          <p:nvPr/>
        </p:nvSpPr>
        <p:spPr>
          <a:xfrm>
            <a:off x="7555873" y="1488836"/>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6" name="TextBox 25">
            <a:extLst>
              <a:ext uri="{FF2B5EF4-FFF2-40B4-BE49-F238E27FC236}">
                <a16:creationId xmlns:a16="http://schemas.microsoft.com/office/drawing/2014/main" id="{BBECC8B0-012B-5069-E5AD-7BEBBD5274D9}"/>
              </a:ext>
            </a:extLst>
          </p:cNvPr>
          <p:cNvSpPr txBox="1"/>
          <p:nvPr/>
        </p:nvSpPr>
        <p:spPr>
          <a:xfrm>
            <a:off x="7564482" y="1796114"/>
            <a:ext cx="5334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681687227"/>
      </p:ext>
    </p:extLst>
  </p:cSld>
  <p:clrMapOvr>
    <a:masterClrMapping/>
  </p:clrMapOvr>
</p:sld>
</file>

<file path=ppt/slides/slide6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D9299-28E4-A3B3-589D-1BD04AC815A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65527CA-5034-3C32-7EDF-158DE8553E76}"/>
              </a:ext>
            </a:extLst>
          </p:cNvPr>
          <p:cNvSpPr txBox="1"/>
          <p:nvPr/>
        </p:nvSpPr>
        <p:spPr>
          <a:xfrm>
            <a:off x="153770" y="-454839"/>
            <a:ext cx="12192000" cy="747897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Besides the ones listed, w</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ere there other cultural burdens your parts have experienced?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Yes, knowledge of Evil…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cultural legacy burdens feel the heaviest to you?</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Knowledge of Evil, and Patriarchy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A</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 what age did you start carrying those burdens, Kate?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From birth…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How do you feel towards the parts of that who were forced to carry those burdens so young?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It’s really unfair to that baby to be given such a burden so young. I wish I could have protected it.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If you feel compassion, pause and take a moment to express those feelings to those parts. Let them know that you are here with them and that whatever they are feeling is okay.</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They appreciate that.</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64574805"/>
      </p:ext>
    </p:extLst>
  </p:cSld>
  <p:clrMapOvr>
    <a:masterClrMapping/>
  </p:clrMapOvr>
</p:sld>
</file>

<file path=ppt/slides/slide6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CACED-3B80-6A8D-46BA-85C196B3CB6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B37821D-8022-28ED-904D-CEE70933EF24}"/>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8270059-EE23-3367-C748-F6AA888F00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972ADFD6-5EA5-4701-1FDB-EA7C86886B65}"/>
              </a:ext>
            </a:extLst>
          </p:cNvPr>
          <p:cNvSpPr txBox="1"/>
          <p:nvPr/>
        </p:nvSpPr>
        <p:spPr>
          <a:xfrm>
            <a:off x="1681292" y="402494"/>
            <a:ext cx="1001216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CULTURAL AND LEGACY BURDENS P. 156 </a:t>
            </a:r>
            <a:endParaRPr lang="en-CA" sz="3600" dirty="0"/>
          </a:p>
        </p:txBody>
      </p:sp>
    </p:spTree>
    <p:extLst>
      <p:ext uri="{BB962C8B-B14F-4D97-AF65-F5344CB8AC3E}">
        <p14:creationId xmlns:p14="http://schemas.microsoft.com/office/powerpoint/2010/main" val="3956894193"/>
      </p:ext>
    </p:extLst>
  </p:cSld>
  <p:clrMapOvr>
    <a:masterClrMapping/>
  </p:clrMapOvr>
</p:sld>
</file>

<file path=ppt/slides/slide6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00125-8DB5-BE2D-4799-21C47E8BBEC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AF75DFD-632E-A52F-341E-A05D3E7F5E7E}"/>
              </a:ext>
            </a:extLst>
          </p:cNvPr>
          <p:cNvSpPr txBox="1"/>
          <p:nvPr/>
        </p:nvSpPr>
        <p:spPr>
          <a:xfrm>
            <a:off x="0" y="0"/>
            <a:ext cx="12192000" cy="634019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CULTURAL AND LEGACY BURDENS P. 156</a:t>
            </a:r>
          </a:p>
          <a:p>
            <a:endParaRPr lang="en-US"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In addition to personal burdens, we take on extreme beliefs and emotions that are from traumas experienced by our ethnic group, perhaps decades or even centuries ago. For example, many black people carry the pain of their ancestors from years of slavery, and many Jews carry terror and "never again" beliefs from the Holocaust. In addition, there are burdens floating around in the country in which you were raised that some parts of you can’t help but absorb even if, like racism for example, those beliefs are abhorrent to you. We call those cultural legacy burdens. This exercise helps you identify some cultural and legacy burdens your parts may have experienced or may be experiencing. Pay attention to changes in your body. If you need to pause or skip this exercise you can. Honor your inner system.</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From the list of burdens commonly associated with cultural and legacy burdens provided in the workbook circle any of those that resonate with your lived experience.</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172889"/>
      </p:ext>
    </p:extLst>
  </p:cSld>
  <p:clrMapOvr>
    <a:masterClrMapping/>
  </p:clrMapOvr>
</p:sld>
</file>

<file path=ppt/slides/slide6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85A53-54CC-0C41-EF9E-E4F1B44B4297}"/>
            </a:ext>
          </a:extLst>
        </p:cNvPr>
        <p:cNvGrpSpPr/>
        <p:nvPr/>
      </p:nvGrpSpPr>
      <p:grpSpPr>
        <a:xfrm>
          <a:off x="0" y="0"/>
          <a:ext cx="0" cy="0"/>
          <a:chOff x="0" y="0"/>
          <a:chExt cx="0" cy="0"/>
        </a:xfrm>
      </p:grpSpPr>
      <p:pic>
        <p:nvPicPr>
          <p:cNvPr id="3" name="Picture 2" descr="A white paper with black text&#10;&#10;AI-generated content may be incorrect.">
            <a:extLst>
              <a:ext uri="{FF2B5EF4-FFF2-40B4-BE49-F238E27FC236}">
                <a16:creationId xmlns:a16="http://schemas.microsoft.com/office/drawing/2014/main" id="{23630F1E-112C-06F9-FE04-54A4FE028D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9065" y="206828"/>
            <a:ext cx="4856935" cy="6291943"/>
          </a:xfrm>
          <a:prstGeom prst="rect">
            <a:avLst/>
          </a:prstGeom>
        </p:spPr>
      </p:pic>
      <p:pic>
        <p:nvPicPr>
          <p:cNvPr id="5" name="Picture 4" descr="A white text on a gray background&#10;&#10;AI-generated content may be incorrect.">
            <a:extLst>
              <a:ext uri="{FF2B5EF4-FFF2-40B4-BE49-F238E27FC236}">
                <a16:creationId xmlns:a16="http://schemas.microsoft.com/office/drawing/2014/main" id="{EC9A8A45-775D-D7D6-D0E8-B235119429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6373" y="0"/>
            <a:ext cx="2825140" cy="6858000"/>
          </a:xfrm>
          <a:prstGeom prst="rect">
            <a:avLst/>
          </a:prstGeom>
        </p:spPr>
      </p:pic>
    </p:spTree>
    <p:extLst>
      <p:ext uri="{BB962C8B-B14F-4D97-AF65-F5344CB8AC3E}">
        <p14:creationId xmlns:p14="http://schemas.microsoft.com/office/powerpoint/2010/main" val="199379560"/>
      </p:ext>
    </p:extLst>
  </p:cSld>
  <p:clrMapOvr>
    <a:masterClrMapping/>
  </p:clrMapOvr>
</p:sld>
</file>

<file path=ppt/slides/slide6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DD94D-1808-4993-52E1-1601AF62722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4FA0292-D411-CF4E-9A33-A4000216FA6A}"/>
              </a:ext>
            </a:extLst>
          </p:cNvPr>
          <p:cNvSpPr txBox="1"/>
          <p:nvPr/>
        </p:nvSpPr>
        <p:spPr>
          <a:xfrm>
            <a:off x="123290" y="0"/>
            <a:ext cx="12192000" cy="5940088"/>
          </a:xfrm>
          <a:prstGeom prst="rect">
            <a:avLst/>
          </a:prstGeom>
          <a:noFill/>
        </p:spPr>
        <p:txBody>
          <a:bodyPr wrap="square">
            <a:spAutoFit/>
          </a:bodyPr>
          <a:lstStyle/>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Were there other cultural burdens your parts have experienced?</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cultural legacy burdens from the list feel the heaviest to you?</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the part that carry such a burden and ask: at what age did you start carrying those burdens?</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those parts who were forced to carry those burdens so young?</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If you feel compassion, pause and take a moment to express those feelings to those parts.</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Go inside yourself</a:t>
            </a:r>
            <a:r>
              <a:rPr lang="en-US" sz="2000" dirty="0">
                <a:latin typeface="Arial" panose="020B0604020202020204" pitchFamily="34" charset="0"/>
                <a:cs typeface="Arial" panose="020B0604020202020204" pitchFamily="34" charset="0"/>
              </a:rPr>
              <a:t> and notice how your parts are responding to the topic of cultural and legacy burdens. What emotions are you feeling? Anger? Fear? Sadness? Let your parts know that you are here with them and that whatever they are feeling is okay.</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9689515"/>
      </p:ext>
    </p:extLst>
  </p:cSld>
  <p:clrMapOvr>
    <a:masterClrMapping/>
  </p:clrMapOvr>
</p:sld>
</file>

<file path=ppt/slides/slide6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DBFA2C-F141-2310-4004-9DE9A8B29D28}"/>
              </a:ext>
            </a:extLst>
          </p:cNvPr>
          <p:cNvSpPr txBox="1"/>
          <p:nvPr/>
        </p:nvSpPr>
        <p:spPr>
          <a:xfrm>
            <a:off x="113015" y="0"/>
            <a:ext cx="12192000" cy="4647426"/>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5 HEIRLOOMS P.159</a:t>
            </a:r>
          </a:p>
          <a:p>
            <a:r>
              <a:rPr lang="en-US" sz="2000" dirty="0">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Acknowledging burdens can be an important step to healing them, appreciating the gifts that we received from individuals, culture, and family legacy can also be part of the healing process. These gifts are like heirlooms handed down from ancestors. They might be positive character traits like generosity that your parts learned from a family member, or inner resources like resilience that were developed through social trauma.</a:t>
            </a:r>
          </a:p>
          <a:p>
            <a:endParaRPr lang="en-CA" sz="2400" dirty="0">
              <a:solidFill>
                <a:srgbClr val="FFC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The workbook asks you to list some personal, cultural, and legacy gifts that you have received</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             Cultural                              personal                                              legacy</a:t>
            </a:r>
          </a:p>
        </p:txBody>
      </p:sp>
      <p:sp>
        <p:nvSpPr>
          <p:cNvPr id="4" name="TextBox 3">
            <a:extLst>
              <a:ext uri="{FF2B5EF4-FFF2-40B4-BE49-F238E27FC236}">
                <a16:creationId xmlns:a16="http://schemas.microsoft.com/office/drawing/2014/main" id="{C42AE72E-46A0-C432-36E6-41569E542CB5}"/>
              </a:ext>
            </a:extLst>
          </p:cNvPr>
          <p:cNvSpPr txBox="1"/>
          <p:nvPr/>
        </p:nvSpPr>
        <p:spPr>
          <a:xfrm>
            <a:off x="-1" y="3724096"/>
            <a:ext cx="12078985"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a:t>
            </a:r>
            <a:endParaRPr lang="en-CA" dirty="0">
              <a:solidFill>
                <a:schemeClr val="bg1"/>
              </a:solidFill>
            </a:endParaRPr>
          </a:p>
        </p:txBody>
      </p:sp>
    </p:spTree>
    <p:extLst>
      <p:ext uri="{BB962C8B-B14F-4D97-AF65-F5344CB8AC3E}">
        <p14:creationId xmlns:p14="http://schemas.microsoft.com/office/powerpoint/2010/main" val="3896009289"/>
      </p:ext>
    </p:extLst>
  </p:cSld>
  <p:clrMapOvr>
    <a:masterClrMapping/>
  </p:clrMapOvr>
</p:sld>
</file>

<file path=ppt/slides/slide6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38C57-0C84-B135-184A-0FBD3BF3F10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8CB07A47-4898-D9A5-7937-B9702393CFDB}"/>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3FD255A5-E4FE-68FC-4489-EC8D2150AE66}"/>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427C913C-6BD5-7C5F-74F1-CFC8C0B3F20C}"/>
              </a:ext>
            </a:extLst>
          </p:cNvPr>
          <p:cNvSpPr txBox="1"/>
          <p:nvPr/>
        </p:nvSpPr>
        <p:spPr>
          <a:xfrm>
            <a:off x="3483429" y="448623"/>
            <a:ext cx="891539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HEIRLOOMS P.159</a:t>
            </a:r>
          </a:p>
        </p:txBody>
      </p:sp>
    </p:spTree>
    <p:extLst>
      <p:ext uri="{BB962C8B-B14F-4D97-AF65-F5344CB8AC3E}">
        <p14:creationId xmlns:p14="http://schemas.microsoft.com/office/powerpoint/2010/main" val="2212956546"/>
      </p:ext>
    </p:extLst>
  </p:cSld>
  <p:clrMapOvr>
    <a:masterClrMapping/>
  </p:clrMapOvr>
</p:sld>
</file>

<file path=ppt/slides/slide6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14CF58-4A6F-28E6-6B7E-C5BF29F097B7}"/>
              </a:ext>
            </a:extLst>
          </p:cNvPr>
          <p:cNvSpPr txBox="1"/>
          <p:nvPr/>
        </p:nvSpPr>
        <p:spPr>
          <a:xfrm>
            <a:off x="272142" y="0"/>
            <a:ext cx="12104914" cy="1569660"/>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The workbook asks you to list some personal, cultural, and legacy gifts that you have received</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            Cultural                             personal                                              legacy</a:t>
            </a:r>
          </a:p>
        </p:txBody>
      </p:sp>
      <p:sp>
        <p:nvSpPr>
          <p:cNvPr id="4" name="TextBox 3">
            <a:extLst>
              <a:ext uri="{FF2B5EF4-FFF2-40B4-BE49-F238E27FC236}">
                <a16:creationId xmlns:a16="http://schemas.microsoft.com/office/drawing/2014/main" id="{0504D456-E35D-C59C-FC8E-37C80C4A9185}"/>
              </a:ext>
            </a:extLst>
          </p:cNvPr>
          <p:cNvSpPr txBox="1"/>
          <p:nvPr/>
        </p:nvSpPr>
        <p:spPr>
          <a:xfrm>
            <a:off x="-65315" y="1894505"/>
            <a:ext cx="12322629"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love of good food and leisure                 met many individuals who were kind             love of books reading and ideas           </a:t>
            </a:r>
            <a:endParaRPr lang="en-CA" dirty="0">
              <a:solidFill>
                <a:schemeClr val="bg1"/>
              </a:solidFill>
            </a:endParaRPr>
          </a:p>
        </p:txBody>
      </p:sp>
    </p:spTree>
    <p:extLst>
      <p:ext uri="{BB962C8B-B14F-4D97-AF65-F5344CB8AC3E}">
        <p14:creationId xmlns:p14="http://schemas.microsoft.com/office/powerpoint/2010/main" val="3031384249"/>
      </p:ext>
    </p:extLst>
  </p:cSld>
  <p:clrMapOvr>
    <a:masterClrMapping/>
  </p:clrMapOvr>
</p:sld>
</file>

<file path=ppt/slides/slide6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C7C3B-0ADF-402E-B26D-885E1B260EFA}"/>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18B6649-9659-1D57-2FE5-BCE1B10048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89B3B926-E57D-2A01-D04A-66754C277AEB}"/>
              </a:ext>
            </a:extLst>
          </p:cNvPr>
          <p:cNvSpPr txBox="1"/>
          <p:nvPr/>
        </p:nvSpPr>
        <p:spPr>
          <a:xfrm>
            <a:off x="5442857" y="1166842"/>
            <a:ext cx="6629399" cy="5632311"/>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appreciating the gifts that we received from individuals, culture, and family legacy can also be part of the healing process. These gifts are like heirlooms handed down from ancestors. They might be positive character traits like generosity that your parts learned from a family member, or inner resources like resilience that were developed through social trauma. This exercise asks us to list some personal, cultural, and legacy gifts that we have received. How did you do with this exercise?</a:t>
            </a: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I had a lot more trouble finding gifts than I had finding burdens. I wonder if some of my parts might have interfered…</a:t>
            </a:r>
          </a:p>
          <a:p>
            <a:endParaRPr lang="en-CA" sz="2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0D0153B-60D4-6259-6D12-45E83CEDF441}"/>
              </a:ext>
            </a:extLst>
          </p:cNvPr>
          <p:cNvSpPr txBox="1"/>
          <p:nvPr/>
        </p:nvSpPr>
        <p:spPr>
          <a:xfrm>
            <a:off x="3309257" y="279827"/>
            <a:ext cx="5932714"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HEIRLOOMS P.159</a:t>
            </a:r>
          </a:p>
        </p:txBody>
      </p:sp>
    </p:spTree>
    <p:extLst>
      <p:ext uri="{BB962C8B-B14F-4D97-AF65-F5344CB8AC3E}">
        <p14:creationId xmlns:p14="http://schemas.microsoft.com/office/powerpoint/2010/main" val="2064368717"/>
      </p:ext>
    </p:extLst>
  </p:cSld>
  <p:clrMapOvr>
    <a:masterClrMapping/>
  </p:clrMapOvr>
</p:sld>
</file>

<file path=ppt/slides/slide6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14CF58-4A6F-28E6-6B7E-C5BF29F097B7}"/>
              </a:ext>
            </a:extLst>
          </p:cNvPr>
          <p:cNvSpPr txBox="1"/>
          <p:nvPr/>
        </p:nvSpPr>
        <p:spPr>
          <a:xfrm>
            <a:off x="359228" y="153965"/>
            <a:ext cx="12322629" cy="156966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workbook asks you to list some personal, cultural, and legacy gifts that you have received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Cultural                                         personal                                       legacy</a:t>
            </a:r>
          </a:p>
        </p:txBody>
      </p:sp>
      <p:sp>
        <p:nvSpPr>
          <p:cNvPr id="4" name="TextBox 3">
            <a:extLst>
              <a:ext uri="{FF2B5EF4-FFF2-40B4-BE49-F238E27FC236}">
                <a16:creationId xmlns:a16="http://schemas.microsoft.com/office/drawing/2014/main" id="{0504D456-E35D-C59C-FC8E-37C80C4A9185}"/>
              </a:ext>
            </a:extLst>
          </p:cNvPr>
          <p:cNvSpPr txBox="1"/>
          <p:nvPr/>
        </p:nvSpPr>
        <p:spPr>
          <a:xfrm>
            <a:off x="0" y="2009393"/>
            <a:ext cx="12801599" cy="37457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Privilege for being white and born in Canada		        perseverance							intellect  </a:t>
            </a:r>
            <a:endParaRPr kumimoji="0" lang="en-CA" sz="1800" b="0" i="0" u="none" strike="noStrike" kern="1200" cap="none" spc="0" normalizeH="0" baseline="0" noProof="0" dirty="0">
              <a:ln>
                <a:noFill/>
              </a:ln>
              <a:solidFill>
                <a:srgbClr val="2C2C2C"/>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434839006"/>
      </p:ext>
    </p:extLst>
  </p:cSld>
  <p:clrMapOvr>
    <a:masterClrMapping/>
  </p:clrMapOvr>
</p:sld>
</file>

<file path=ppt/slides/slide6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2895C-E2A4-E13B-6592-157E162215D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E4AF065-C235-0100-F636-30842FB87E6E}"/>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7E296AE2-642B-AD15-C7EB-2B54BFEDF1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79E74F01-5463-B508-5B05-8AC595AEF368}"/>
              </a:ext>
            </a:extLst>
          </p:cNvPr>
          <p:cNvSpPr txBox="1"/>
          <p:nvPr/>
        </p:nvSpPr>
        <p:spPr>
          <a:xfrm>
            <a:off x="3420315" y="371717"/>
            <a:ext cx="6096000" cy="707886"/>
          </a:xfrm>
          <a:prstGeom prst="rect">
            <a:avLst/>
          </a:prstGeom>
          <a:noFill/>
        </p:spPr>
        <p:txBody>
          <a:bodyPr wrap="square">
            <a:spAutoFit/>
          </a:bodyPr>
          <a:lstStyle/>
          <a:p>
            <a:r>
              <a:rPr lang="en-US" sz="4000" dirty="0">
                <a:solidFill>
                  <a:srgbClr val="000000"/>
                </a:solidFill>
                <a:latin typeface="Arial" panose="020B0604020202020204" pitchFamily="34" charset="0"/>
                <a:cs typeface="Arial" panose="020B0604020202020204" pitchFamily="34" charset="0"/>
              </a:rPr>
              <a:t>HEIRLOOMS P.159</a:t>
            </a:r>
          </a:p>
        </p:txBody>
      </p:sp>
    </p:spTree>
    <p:extLst>
      <p:ext uri="{BB962C8B-B14F-4D97-AF65-F5344CB8AC3E}">
        <p14:creationId xmlns:p14="http://schemas.microsoft.com/office/powerpoint/2010/main" val="3236022543"/>
      </p:ext>
    </p:extLst>
  </p:cSld>
  <p:clrMapOvr>
    <a:masterClrMapping/>
  </p:clrMapOvr>
</p:sld>
</file>

<file path=ppt/slides/slide6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44CE52-4DDE-51ED-BAB7-3046B68A8A9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6BE1555-BC06-ACD3-C797-314610D10743}"/>
              </a:ext>
            </a:extLst>
          </p:cNvPr>
          <p:cNvSpPr txBox="1"/>
          <p:nvPr/>
        </p:nvSpPr>
        <p:spPr>
          <a:xfrm>
            <a:off x="87086" y="77765"/>
            <a:ext cx="12104914" cy="1569660"/>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The workbook asks you to list some personal, cultural, and legacy gifts that you have received</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            Cultural                                                personal                                              legacy</a:t>
            </a:r>
          </a:p>
        </p:txBody>
      </p:sp>
    </p:spTree>
    <p:extLst>
      <p:ext uri="{BB962C8B-B14F-4D97-AF65-F5344CB8AC3E}">
        <p14:creationId xmlns:p14="http://schemas.microsoft.com/office/powerpoint/2010/main" val="646641643"/>
      </p:ext>
    </p:extLst>
  </p:cSld>
  <p:clrMapOvr>
    <a:masterClrMapping/>
  </p:clrMapOvr>
</p:sld>
</file>

<file path=ppt/slides/slide6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E2B669-721E-ADAE-B3A9-7BA8BE6168B8}"/>
              </a:ext>
            </a:extLst>
          </p:cNvPr>
          <p:cNvSpPr txBox="1"/>
          <p:nvPr/>
        </p:nvSpPr>
        <p:spPr>
          <a:xfrm>
            <a:off x="-13699" y="0"/>
            <a:ext cx="12192000" cy="6924973"/>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6 UNBURDENING P.160</a:t>
            </a:r>
            <a:endParaRPr lang="en-US" sz="18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Parts carry burdens that can be unburdened. While unburdening exiles is beyond the scope of the workbook and should only be done with an experienced IFS psychotherapist, you may have already experienced some relief simply by befriending and connecting with your parts. If you have an interest in unburdening your exiles, contact a licensed IFS professional to guide you through the process. In this exercise we are encouraged to imagine what it might be like if we didn't have to carry the burdens any longer.</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Write down how you imagine you'd feel if your inner exiles no longer had to carry their burdens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burdens are you most interested in unburdening?</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workbook exercises or IFS practices helped you to feel the most relief or freedom?</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800694"/>
      </p:ext>
    </p:extLst>
  </p:cSld>
  <p:clrMapOvr>
    <a:masterClrMapping/>
  </p:clrMapOvr>
</p:sld>
</file>

<file path=ppt/slides/slide6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02663-2E76-204D-4A0A-E27B21B025FB}"/>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FE2A43A2-F00C-8970-7E3B-313A8049130B}"/>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A94E08D3-3D00-0719-99AB-B7E2572894A0}"/>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D4451BBB-23FE-6EB7-4BAB-AD793835622F}"/>
              </a:ext>
            </a:extLst>
          </p:cNvPr>
          <p:cNvSpPr txBox="1"/>
          <p:nvPr/>
        </p:nvSpPr>
        <p:spPr>
          <a:xfrm>
            <a:off x="3049345" y="469172"/>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UNBURDENING P.160</a:t>
            </a:r>
            <a:r>
              <a:rPr lang="en-US" dirty="0">
                <a:solidFill>
                  <a:srgbClr val="000000"/>
                </a:solidFill>
                <a:latin typeface="Arial" panose="020B0604020202020204" pitchFamily="34" charset="0"/>
                <a:cs typeface="Arial" panose="020B0604020202020204" pitchFamily="34" charset="0"/>
              </a:rPr>
              <a:t> </a:t>
            </a:r>
            <a:endParaRPr lang="en-CA" sz="3600" dirty="0"/>
          </a:p>
        </p:txBody>
      </p:sp>
    </p:spTree>
    <p:extLst>
      <p:ext uri="{BB962C8B-B14F-4D97-AF65-F5344CB8AC3E}">
        <p14:creationId xmlns:p14="http://schemas.microsoft.com/office/powerpoint/2010/main" val="3158096258"/>
      </p:ext>
    </p:extLst>
  </p:cSld>
  <p:clrMapOvr>
    <a:masterClrMapping/>
  </p:clrMapOvr>
</p:sld>
</file>

<file path=ppt/slides/slide6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55866E-91AE-0AC6-8248-F6E8A3420CE0}"/>
              </a:ext>
            </a:extLst>
          </p:cNvPr>
          <p:cNvSpPr txBox="1"/>
          <p:nvPr/>
        </p:nvSpPr>
        <p:spPr>
          <a:xfrm>
            <a:off x="97971" y="0"/>
            <a:ext cx="12094029" cy="6370975"/>
          </a:xfrm>
          <a:prstGeom prst="rect">
            <a:avLst/>
          </a:prstGeom>
          <a:noFill/>
        </p:spPr>
        <p:txBody>
          <a:bodyPr wrap="square">
            <a:spAutoFit/>
          </a:bodyPr>
          <a:lstStyle/>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Write down how you imagine you'd feel if your inner exiles no longer had to carry their burdens.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If my intellectualizer didn’t have to carry its burden I would be less in my head and more connected to the world around me.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burdens are you most interested in unburdening? </a:t>
            </a:r>
          </a:p>
          <a:p>
            <a:r>
              <a:rPr lang="en-US" sz="2400" dirty="0">
                <a:solidFill>
                  <a:schemeClr val="bg1"/>
                </a:solidFill>
                <a:latin typeface="Arial" panose="020B0604020202020204" pitchFamily="34" charset="0"/>
                <a:cs typeface="Arial" panose="020B0604020202020204" pitchFamily="34" charset="0"/>
              </a:rPr>
              <a:t>Luis:</a:t>
            </a:r>
            <a:r>
              <a:rPr lang="en-US" sz="2400" dirty="0">
                <a:latin typeface="Arial" panose="020B0604020202020204" pitchFamily="34" charset="0"/>
                <a:cs typeface="Arial" panose="020B0604020202020204" pitchFamily="34" charset="0"/>
              </a:rPr>
              <a:t> I think the </a:t>
            </a:r>
            <a:r>
              <a:rPr lang="en-US" sz="2400" dirty="0" err="1">
                <a:latin typeface="Arial" panose="020B0604020202020204" pitchFamily="34" charset="0"/>
                <a:cs typeface="Arial" panose="020B0604020202020204" pitchFamily="34" charset="0"/>
              </a:rPr>
              <a:t>intellectualizer’s</a:t>
            </a:r>
            <a:r>
              <a:rPr lang="en-US" sz="2400" dirty="0">
                <a:latin typeface="Arial" panose="020B0604020202020204" pitchFamily="34" charset="0"/>
                <a:cs typeface="Arial" panose="020B0604020202020204" pitchFamily="34" charset="0"/>
              </a:rPr>
              <a:t> burden relates to avoidant attachment. I want to shut down emotions by using intellectual strategies and being very attuned to what’s going on around me.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workbook exercises or IFS practices helped you to feel the most relief or freedom?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Seeing my parts from the Self’s perspective and realizing I’m nothing but my parts being seen by the Self. </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2828356"/>
      </p:ext>
    </p:extLst>
  </p:cSld>
  <p:clrMapOvr>
    <a:masterClrMapping/>
  </p:clrMapOvr>
</p:sld>
</file>

<file path=ppt/slides/slide6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0CFE9-04D4-15F9-35AA-DAC2A411AD43}"/>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DD049210-5969-F8D4-7A40-90E68BF8E3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38311500-002E-1F2A-C343-E613979D807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23C64C97-4E8A-D3AA-B00F-BAF2DAE9302E}"/>
              </a:ext>
            </a:extLst>
          </p:cNvPr>
          <p:cNvSpPr txBox="1"/>
          <p:nvPr/>
        </p:nvSpPr>
        <p:spPr>
          <a:xfrm>
            <a:off x="3178629" y="203191"/>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UNBURDENING P.160</a:t>
            </a:r>
            <a:r>
              <a:rPr lang="en-US" dirty="0">
                <a:solidFill>
                  <a:srgbClr val="000000"/>
                </a:solidFill>
                <a:latin typeface="Arial" panose="020B0604020202020204" pitchFamily="34" charset="0"/>
                <a:cs typeface="Arial" panose="020B0604020202020204" pitchFamily="34" charset="0"/>
              </a:rPr>
              <a:t> </a:t>
            </a:r>
            <a:endParaRPr lang="en-CA" sz="3600" dirty="0"/>
          </a:p>
        </p:txBody>
      </p:sp>
    </p:spTree>
    <p:extLst>
      <p:ext uri="{BB962C8B-B14F-4D97-AF65-F5344CB8AC3E}">
        <p14:creationId xmlns:p14="http://schemas.microsoft.com/office/powerpoint/2010/main" val="2733515655"/>
      </p:ext>
    </p:extLst>
  </p:cSld>
  <p:clrMapOvr>
    <a:masterClrMapping/>
  </p:clrMapOvr>
</p:sld>
</file>

<file path=ppt/slides/slide6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CB191-5D62-6BA6-0DA6-810438330B2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6A13D1F-03B9-C3C4-BBA1-4FC62B0D570F}"/>
              </a:ext>
            </a:extLst>
          </p:cNvPr>
          <p:cNvSpPr txBox="1"/>
          <p:nvPr/>
        </p:nvSpPr>
        <p:spPr>
          <a:xfrm>
            <a:off x="48985" y="-380143"/>
            <a:ext cx="12094029" cy="520142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latin typeface="Arial" panose="020B0604020202020204" pitchFamily="34" charset="0"/>
                <a:cs typeface="Arial" panose="020B0604020202020204" pitchFamily="34" charset="0"/>
              </a:rPr>
              <a:t>Parts carry burdens that can be unburdened. The next exercise helps us imagine what it might be like if we didn't have to carry the burdens that we do. Kate,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how did you imagine you'd feel if your inner exiles no longer </a:t>
            </a:r>
            <a:r>
              <a:rPr lang="en-US" sz="2400" dirty="0">
                <a:solidFill>
                  <a:srgbClr val="FFFFFF"/>
                </a:solidFill>
                <a:latin typeface="Arial" panose="020B0604020202020204" pitchFamily="34" charset="0"/>
                <a:cs typeface="Arial" panose="020B0604020202020204" pitchFamily="34" charset="0"/>
              </a:rPr>
              <a:t>had to</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carry their burdens?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lang="en-US" sz="2400" dirty="0">
                <a:latin typeface="Arial" panose="020B0604020202020204" pitchFamily="34" charset="0"/>
                <a:cs typeface="Arial" panose="020B0604020202020204" pitchFamily="34" charset="0"/>
              </a:rPr>
              <a:t>I think I’d</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feel lighter, less pain and anger. I’d</a:t>
            </a:r>
            <a:r>
              <a:rPr lang="en-US" sz="2400" dirty="0">
                <a:latin typeface="Arial" panose="020B0604020202020204" pitchFamily="34" charset="0"/>
                <a:cs typeface="Arial" panose="020B0604020202020204" pitchFamily="34" charset="0"/>
              </a:rPr>
              <a:t> feel more self-esteem and confidence.</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Which burdens are you most interested in unburdening?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ones of being unlovable, and deficient. They make me painfully sad.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Which workbook exercises or IFS practices helped you to feel the most relief or freedom?</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Feeling compassion toward a part is the most difficult for me, but also the most transformative.</a:t>
            </a:r>
            <a:endPar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84272834"/>
      </p:ext>
    </p:extLst>
  </p:cSld>
  <p:clrMapOvr>
    <a:masterClrMapping/>
  </p:clrMapOvr>
</p:sld>
</file>

<file path=ppt/slides/slide6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D0E81-0D2B-4D96-057F-D0F61C818F3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0D09787-26A8-2967-60D5-942559A5280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8F3C34F-4336-3262-FB68-87E72ED9D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67113CF6-1ABE-2671-46D3-2DC1E442D059}"/>
              </a:ext>
            </a:extLst>
          </p:cNvPr>
          <p:cNvSpPr txBox="1"/>
          <p:nvPr/>
        </p:nvSpPr>
        <p:spPr>
          <a:xfrm>
            <a:off x="3928109"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UNBURDENING P.160 </a:t>
            </a:r>
            <a:endParaRPr lang="en-CA" sz="3600" dirty="0"/>
          </a:p>
        </p:txBody>
      </p:sp>
    </p:spTree>
    <p:extLst>
      <p:ext uri="{BB962C8B-B14F-4D97-AF65-F5344CB8AC3E}">
        <p14:creationId xmlns:p14="http://schemas.microsoft.com/office/powerpoint/2010/main" val="79265494"/>
      </p:ext>
    </p:extLst>
  </p:cSld>
  <p:clrMapOvr>
    <a:masterClrMapping/>
  </p:clrMapOvr>
</p:sld>
</file>

<file path=ppt/slides/slide6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2B577-22DF-67A8-F99A-E4E9CC463A9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EEB9E2C-B169-2DEC-4FD2-4DA8AB5BBBCD}"/>
              </a:ext>
            </a:extLst>
          </p:cNvPr>
          <p:cNvSpPr txBox="1"/>
          <p:nvPr/>
        </p:nvSpPr>
        <p:spPr>
          <a:xfrm>
            <a:off x="97971" y="0"/>
            <a:ext cx="12094029" cy="3785652"/>
          </a:xfrm>
          <a:prstGeom prst="rect">
            <a:avLst/>
          </a:prstGeom>
          <a:noFill/>
        </p:spPr>
        <p:txBody>
          <a:bodyPr wrap="square">
            <a:spAutoFit/>
          </a:bodyPr>
          <a:lstStyle/>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Write down how you imagine you'd feel if your inner exiles no longer have to carry their burdens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burdens are you most interested in unburdening?</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workbook exercises or IFS practices helped you to feel the most relief or freedom?</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8582173"/>
      </p:ext>
    </p:extLst>
  </p:cSld>
  <p:clrMapOvr>
    <a:masterClrMapping/>
  </p:clrMapOvr>
</p:sld>
</file>

<file path=ppt/slides/slide7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FF4086-555A-DB7F-754D-96F9FCC32412}"/>
              </a:ext>
            </a:extLst>
          </p:cNvPr>
          <p:cNvSpPr txBox="1"/>
          <p:nvPr/>
        </p:nvSpPr>
        <p:spPr>
          <a:xfrm>
            <a:off x="6849" y="0"/>
            <a:ext cx="12192000" cy="6709529"/>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7 HOLDING DISCOMFORT P.162</a:t>
            </a:r>
          </a:p>
          <a:p>
            <a:r>
              <a:rPr lang="en-US" sz="2200" dirty="0">
                <a:solidFill>
                  <a:srgbClr val="FFC000"/>
                </a:solidFill>
                <a:latin typeface="Arial" panose="020B0604020202020204" pitchFamily="34" charset="0"/>
                <a:cs typeface="Arial" panose="020B0604020202020204" pitchFamily="34" charset="0"/>
              </a:rPr>
              <a:t>Your inner exiles hold your deepest sadness, fear, or sense of worthlessness. When you're in Self, you can sit with parts in their sadness without it deregulating your entire system. </a:t>
            </a:r>
            <a:r>
              <a:rPr lang="en-US" sz="2200" dirty="0">
                <a:latin typeface="Arial" panose="020B0604020202020204" pitchFamily="34" charset="0"/>
                <a:cs typeface="Arial" panose="020B0604020202020204" pitchFamily="34" charset="0"/>
              </a:rPr>
              <a:t>This doesn't mean it will be easy, or that you won't have protectors jump back in to distract or derail you. They surely will. But at least now you know how to connect to those parts and ask them to step back.</a:t>
            </a:r>
          </a:p>
          <a:p>
            <a:endParaRPr lang="en-CA" sz="2200" dirty="0">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As you practice connecting with Self and get more comfortable with all your emotions and parts, you will be able to hold discomfort and sit with your parts and their sadness without totally blending with them. </a:t>
            </a:r>
            <a:r>
              <a:rPr lang="en-US" sz="2200" dirty="0">
                <a:latin typeface="Arial" panose="020B0604020202020204" pitchFamily="34" charset="0"/>
                <a:cs typeface="Arial" panose="020B0604020202020204" pitchFamily="34" charset="0"/>
              </a:rPr>
              <a:t>That is, you be able to be with them without becoming them. This will help them know that they are not alone anymore, and that someone else in there cares and wants to help them.</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You might even want to apologize to them for letting other parts influence you to lock them away. This will help your parts trust you and feel less alone, and experience healing as they feel your Self energy and compassion.</a:t>
            </a:r>
          </a:p>
          <a:p>
            <a:endParaRPr lang="en-CA" sz="2200" dirty="0">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This exercise encourages us to hold discomfort by sitting with our exiles sadness and grieving.</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3493821"/>
      </p:ext>
    </p:extLst>
  </p:cSld>
  <p:clrMapOvr>
    <a:masterClrMapping/>
  </p:clrMapOvr>
</p:sld>
</file>

<file path=ppt/slides/slide7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E55020-A9C4-B193-80EF-AC415550F93E}"/>
              </a:ext>
            </a:extLst>
          </p:cNvPr>
          <p:cNvSpPr txBox="1"/>
          <p:nvPr/>
        </p:nvSpPr>
        <p:spPr>
          <a:xfrm>
            <a:off x="78769" y="0"/>
            <a:ext cx="12113231" cy="7171194"/>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For the next few minutes, give your parts permission to be sad.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some situations in your life, either from the past or present, that fill you with deep sadness?</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 you usually do when you're sad? Do manager parts try to keep you busy so that you don't have time to feel? Do firefighters swoop in to rescue you from the pain with mind-numbing activities?</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Imagine you're sitting in a circle with all parts. Tell them all, "it's okay to be sad" let them know you can handle their emotions. You may even feel led to apologize for not being able to hold their emotions before now. How do your parts respond to hearing these things from you?</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Ask them if there is anything they want to tell you or show you. Write it down if you would like.</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Do they have any unresolved grief?</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9259983"/>
      </p:ext>
    </p:extLst>
  </p:cSld>
  <p:clrMapOvr>
    <a:masterClrMapping/>
  </p:clrMapOvr>
</p:sld>
</file>

<file path=ppt/slides/slide7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AB193E-1B65-EC44-6CFC-AD07C3E822DC}"/>
              </a:ext>
            </a:extLst>
          </p:cNvPr>
          <p:cNvSpPr txBox="1"/>
          <p:nvPr/>
        </p:nvSpPr>
        <p:spPr>
          <a:xfrm>
            <a:off x="102742" y="90625"/>
            <a:ext cx="12192000" cy="563231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Give them some space to grieve with you over those moments. You may want to play some reflective music, sad songs, or blues music to help your parts get in touch with their sadness.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Close your eyes if you'd like and take 5 to 10 minutes to hold the discomfort and sit with your parts and their sadness. When you're done you can open your eyes and continue.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was this exercise like for you? What insights did you gain?</a:t>
            </a:r>
          </a:p>
          <a:p>
            <a:endParaRPr lang="en-CA"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Going inside yourself: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might want to pause here. Take a minute to sit with any parts that are coming up. Let them know they are not alone. Listen to anything they are telling you. </a:t>
            </a:r>
            <a:endParaRPr lang="en-CA" sz="2400" dirty="0"/>
          </a:p>
        </p:txBody>
      </p:sp>
    </p:spTree>
    <p:extLst>
      <p:ext uri="{BB962C8B-B14F-4D97-AF65-F5344CB8AC3E}">
        <p14:creationId xmlns:p14="http://schemas.microsoft.com/office/powerpoint/2010/main" val="2396413985"/>
      </p:ext>
    </p:extLst>
  </p:cSld>
  <p:clrMapOvr>
    <a:masterClrMapping/>
  </p:clrMapOvr>
</p:sld>
</file>

<file path=ppt/slides/slide7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EDE14-28B8-72B6-0556-E382E732C7FD}"/>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07B6C073-04D1-4402-B5C6-AA86B5D12180}"/>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2BB74A96-D9A8-D665-5AE5-BA51738815A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D137A117-E8D6-0E4C-6E37-3F9FF87D678B}"/>
              </a:ext>
            </a:extLst>
          </p:cNvPr>
          <p:cNvSpPr txBox="1"/>
          <p:nvPr/>
        </p:nvSpPr>
        <p:spPr>
          <a:xfrm>
            <a:off x="2340428" y="448623"/>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HOLDING DISCOMFORT P.162</a:t>
            </a:r>
          </a:p>
        </p:txBody>
      </p:sp>
    </p:spTree>
    <p:extLst>
      <p:ext uri="{BB962C8B-B14F-4D97-AF65-F5344CB8AC3E}">
        <p14:creationId xmlns:p14="http://schemas.microsoft.com/office/powerpoint/2010/main" val="581598248"/>
      </p:ext>
    </p:extLst>
  </p:cSld>
  <p:clrMapOvr>
    <a:masterClrMapping/>
  </p:clrMapOvr>
</p:sld>
</file>

<file path=ppt/slides/slide7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58AE8-B7E8-D33E-F882-CA7DE1350FB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4E980DA-699B-7E50-3C07-77C4D78F29FC}"/>
              </a:ext>
            </a:extLst>
          </p:cNvPr>
          <p:cNvSpPr txBox="1"/>
          <p:nvPr/>
        </p:nvSpPr>
        <p:spPr>
          <a:xfrm>
            <a:off x="78769" y="0"/>
            <a:ext cx="12113231" cy="6555641"/>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For the next few minutes, give your parts permission to be sad.</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are some situations in your life, either from the past or present, that fill you with deep sadness?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Not having a parent that saw me.</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do you usually do when you're sad? Do manager parts try to keep you busy so that you don't have time to feel? Do firefighters swoop in to rescue you from the pain with mind-numbing activities?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Intellectualize in a dissociative way, get busy (roadrunner)</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Imagine you're sitting in a circle with all parts. Tell them all, "it's okay to be sad" let them know you can handle their emotions. You may even feel led to apologize for not being able to hold their emotions before now. How do your parts respond to hearing these things from you?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They appreciate it.</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Ask them if there is anything they want to tell you or show you. Write it down if you would like.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They’ve tried their best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Do they have any unresolved grief?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Of course.</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9360427"/>
      </p:ext>
    </p:extLst>
  </p:cSld>
  <p:clrMapOvr>
    <a:masterClrMapping/>
  </p:clrMapOvr>
</p:sld>
</file>

<file path=ppt/slides/slide7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FF340-BA75-5328-AFD9-2584112E140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C5BD4A-0174-8B8A-3BA3-55EEFC4E5C87}"/>
              </a:ext>
            </a:extLst>
          </p:cNvPr>
          <p:cNvSpPr txBox="1"/>
          <p:nvPr/>
        </p:nvSpPr>
        <p:spPr>
          <a:xfrm>
            <a:off x="102742" y="90625"/>
            <a:ext cx="12192000" cy="5878532"/>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Give them some space to grieve with you over those moments. You may want to play some reflective music, sad songs, or blues music to help your parts get in touch with their sadness.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Close your eyes if you'd like and take 5 to 10 minutes to hold the discomfort and sit with your parts and their sadness. When you're done you can open your eyes and continue.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was this exercise like for you? What insights did you gain?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I pictured the parts sitting around a campfire in a forest clearing. The parts felt a kinship to each other. They didn’t feel alone. The felt safe in the presence of a Buddha like self. They started dancing. I found a video that depicted what that dance might have been like.</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6611675"/>
      </p:ext>
    </p:extLst>
  </p:cSld>
  <p:clrMapOvr>
    <a:masterClrMapping/>
  </p:clrMapOvr>
</p:sld>
</file>

<file path=ppt/slides/slide7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601EA9-8A03-CB86-CBB8-BF4782BFCFED}"/>
              </a:ext>
            </a:extLst>
          </p:cNvPr>
          <p:cNvSpPr txBox="1"/>
          <p:nvPr/>
        </p:nvSpPr>
        <p:spPr>
          <a:xfrm>
            <a:off x="228600" y="0"/>
            <a:ext cx="12192000" cy="1569660"/>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Going inside yourself: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might want to pause here. Take a minute to sit with any parts that are coming up. Let them know they are not alone. Listen to anything they are telling you. </a:t>
            </a:r>
            <a:endParaRPr lang="en-CA" sz="2400" dirty="0"/>
          </a:p>
        </p:txBody>
      </p:sp>
    </p:spTree>
    <p:extLst>
      <p:ext uri="{BB962C8B-B14F-4D97-AF65-F5344CB8AC3E}">
        <p14:creationId xmlns:p14="http://schemas.microsoft.com/office/powerpoint/2010/main" val="2344892355"/>
      </p:ext>
    </p:extLst>
  </p:cSld>
  <p:clrMapOvr>
    <a:masterClrMapping/>
  </p:clrMapOvr>
</p:sld>
</file>

<file path=ppt/slides/slide7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people sitting around a fire&#10;&#10;AI-generated content may be incorrect.">
            <a:extLst>
              <a:ext uri="{FF2B5EF4-FFF2-40B4-BE49-F238E27FC236}">
                <a16:creationId xmlns:a16="http://schemas.microsoft.com/office/drawing/2014/main" id="{7F36802B-E7EB-E099-F163-A8611E925CB3}"/>
              </a:ext>
            </a:extLst>
          </p:cNvPr>
          <p:cNvPicPr>
            <a:picLocks noChangeAspect="1"/>
          </p:cNvPicPr>
          <p:nvPr/>
        </p:nvPicPr>
        <p:blipFill>
          <a:blip r:embed="rId2"/>
          <a:stretch>
            <a:fillRect/>
          </a:stretch>
        </p:blipFill>
        <p:spPr>
          <a:xfrm>
            <a:off x="1905000" y="146957"/>
            <a:ext cx="8142514" cy="6564086"/>
          </a:xfrm>
          <a:prstGeom prst="rect">
            <a:avLst/>
          </a:prstGeom>
        </p:spPr>
      </p:pic>
    </p:spTree>
    <p:extLst>
      <p:ext uri="{BB962C8B-B14F-4D97-AF65-F5344CB8AC3E}">
        <p14:creationId xmlns:p14="http://schemas.microsoft.com/office/powerpoint/2010/main" val="1801911098"/>
      </p:ext>
    </p:extLst>
  </p:cSld>
  <p:clrMapOvr>
    <a:masterClrMapping/>
  </p:clrMapOvr>
</p:sld>
</file>

<file path=ppt/slides/slide7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asha Sloan - Too Sad To Cry / Tina Boo Choreography">
            <a:hlinkClick r:id="" action="ppaction://media"/>
            <a:extLst>
              <a:ext uri="{FF2B5EF4-FFF2-40B4-BE49-F238E27FC236}">
                <a16:creationId xmlns:a16="http://schemas.microsoft.com/office/drawing/2014/main" id="{7FA0D564-7A0E-6867-67F7-1E9134AF29C7}"/>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4183565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188B2-6908-A53E-299C-0F0608C14140}"/>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022B96B9-251D-E846-D34C-2C20932F58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32808CDD-4CA2-14F1-BEC8-4367750E44B7}"/>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E5C0FF5F-ABE6-4D6D-0B33-6836EFA46CC6}"/>
              </a:ext>
            </a:extLst>
          </p:cNvPr>
          <p:cNvSpPr txBox="1"/>
          <p:nvPr/>
        </p:nvSpPr>
        <p:spPr>
          <a:xfrm>
            <a:off x="2612571" y="236284"/>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HOLDING DISCOMFORT P.161</a:t>
            </a:r>
          </a:p>
        </p:txBody>
      </p:sp>
    </p:spTree>
    <p:extLst>
      <p:ext uri="{BB962C8B-B14F-4D97-AF65-F5344CB8AC3E}">
        <p14:creationId xmlns:p14="http://schemas.microsoft.com/office/powerpoint/2010/main" val="219728218"/>
      </p:ext>
    </p:extLst>
  </p:cSld>
  <p:clrMapOvr>
    <a:masterClrMapping/>
  </p:clrMapOvr>
</p:sld>
</file>

<file path=ppt/slides/slide7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58AE8-B7E8-D33E-F882-CA7DE1350FB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4E980DA-699B-7E50-3C07-77C4D78F29FC}"/>
              </a:ext>
            </a:extLst>
          </p:cNvPr>
          <p:cNvSpPr txBox="1"/>
          <p:nvPr/>
        </p:nvSpPr>
        <p:spPr>
          <a:xfrm>
            <a:off x="78769" y="0"/>
            <a:ext cx="12113231" cy="655564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exercise asks </a:t>
            </a:r>
            <a:r>
              <a:rPr lang="en-US" sz="2000" dirty="0">
                <a:solidFill>
                  <a:srgbClr val="FFFFFF"/>
                </a:solidFill>
                <a:latin typeface="Arial" panose="020B0604020202020204" pitchFamily="34" charset="0"/>
                <a:cs typeface="Arial" panose="020B0604020202020204" pitchFamily="34" charset="0"/>
              </a:rPr>
              <a:t>us</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to give our parts permission to be sad. It encourages Self to</a:t>
            </a:r>
            <a:r>
              <a:rPr lang="en-US" sz="2000" dirty="0">
                <a:solidFill>
                  <a:srgbClr val="FFFFFF"/>
                </a:solidFill>
                <a:latin typeface="Arial" panose="020B0604020202020204" pitchFamily="34" charset="0"/>
                <a:cs typeface="Arial" panose="020B0604020202020204" pitchFamily="34" charset="0"/>
              </a:rPr>
              <a:t> spend a few minutes with that sadness. Is there a</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situation in your life, either from the past or present, that fills you with deep sadness? </a:t>
            </a:r>
            <a:endPar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2C2C2C"/>
                </a:solidFill>
                <a:latin typeface="Arial" panose="020B0604020202020204" pitchFamily="34" charset="0"/>
                <a:cs typeface="Arial" panose="020B0604020202020204" pitchFamily="34" charset="0"/>
              </a:rPr>
              <a:t>Kate: </a:t>
            </a:r>
            <a:r>
              <a:rPr lang="en-US" sz="2000" dirty="0">
                <a:latin typeface="Arial" panose="020B0604020202020204" pitchFamily="34" charset="0"/>
                <a:cs typeface="Arial" panose="020B0604020202020204" pitchFamily="34" charset="0"/>
              </a:rPr>
              <a:t>My relationship with my birth family brings me great sadness and a sense of loss.</a:t>
            </a:r>
            <a:endPar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do you usually do when you're sad? Do, for example, manager parts try to keep you busy so that you don't have time to feel? Or do firefighters swoop in to rescue you from the pain with mind-numbing activities?</a:t>
            </a:r>
            <a:endParaRPr lang="en-US" sz="20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When I’m sad, I usually dissociate thanks to my System Shutdown manager.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000" dirty="0">
                <a:solidFill>
                  <a:srgbClr val="FFFFFF"/>
                </a:solidFill>
                <a:latin typeface="Arial" panose="020B0604020202020204" pitchFamily="34" charset="0"/>
                <a:cs typeface="Arial" panose="020B0604020202020204" pitchFamily="34" charset="0"/>
              </a:rPr>
              <a:t>Can you take a few moments and imagine</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your Self sitting in a circle with all your parts. </a:t>
            </a:r>
            <a:r>
              <a:rPr lang="en-US" sz="2000" dirty="0">
                <a:solidFill>
                  <a:srgbClr val="FFFFFF"/>
                </a:solidFill>
                <a:latin typeface="Arial" panose="020B0604020202020204" pitchFamily="34" charset="0"/>
                <a:cs typeface="Arial" panose="020B0604020202020204" pitchFamily="34" charset="0"/>
              </a:rPr>
              <a:t>Self tells</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them all, "it's okay to be sad</a:t>
            </a:r>
            <a:r>
              <a:rPr lang="en-US" sz="2000" dirty="0">
                <a:solidFill>
                  <a:srgbClr val="FFFFFF"/>
                </a:solidFill>
                <a:latin typeface="Arial" panose="020B0604020202020204" pitchFamily="34" charset="0"/>
                <a:cs typeface="Arial" panose="020B0604020202020204" pitchFamily="34" charset="0"/>
              </a:rPr>
              <a:t>,</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 can handle </a:t>
            </a:r>
            <a:r>
              <a:rPr lang="en-US" sz="2000" dirty="0">
                <a:solidFill>
                  <a:srgbClr val="FFFFFF"/>
                </a:solidFill>
                <a:latin typeface="Arial" panose="020B0604020202020204" pitchFamily="34" charset="0"/>
                <a:cs typeface="Arial" panose="020B0604020202020204" pitchFamily="34" charset="0"/>
              </a:rPr>
              <a:t>your</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emotions. </a:t>
            </a:r>
            <a:r>
              <a:rPr lang="en-US" sz="2000" dirty="0">
                <a:solidFill>
                  <a:srgbClr val="FFFFFF"/>
                </a:solidFill>
                <a:latin typeface="Arial" panose="020B0604020202020204" pitchFamily="34" charset="0"/>
                <a:cs typeface="Arial" panose="020B0604020202020204" pitchFamily="34" charset="0"/>
              </a:rPr>
              <a:t>I’m sorry</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for not being able to hold </a:t>
            </a:r>
            <a:r>
              <a:rPr lang="en-US" sz="2000" dirty="0">
                <a:solidFill>
                  <a:srgbClr val="FFFFFF"/>
                </a:solidFill>
                <a:latin typeface="Arial" panose="020B0604020202020204" pitchFamily="34" charset="0"/>
                <a:cs typeface="Arial" panose="020B0604020202020204" pitchFamily="34" charset="0"/>
              </a:rPr>
              <a:t>your</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emotions before”. How do your parts respond to hearing these things from your Self? </a:t>
            </a:r>
            <a:endPar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2C2C2C"/>
                </a:solidFill>
                <a:latin typeface="Arial" panose="020B0604020202020204" pitchFamily="34" charset="0"/>
                <a:cs typeface="Arial" panose="020B0604020202020204" pitchFamily="34" charset="0"/>
              </a:rPr>
              <a:t>Kate: </a:t>
            </a:r>
            <a:r>
              <a:rPr lang="en-US" sz="2000" dirty="0">
                <a:latin typeface="Arial" panose="020B0604020202020204" pitchFamily="34" charset="0"/>
                <a:cs typeface="Arial" panose="020B0604020202020204" pitchFamily="34" charset="0"/>
              </a:rPr>
              <a:t>My parts are shocked, also sad for themselves and all of the work they’ve had to do. They want acknowledgement and help, but Self needs to earn their trust.</a:t>
            </a:r>
            <a:endPar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Ask them if there is anything they want to tell you or show you.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They want to cooperate because they are desperate for help.</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Do they have any unresolved grief? </a:t>
            </a:r>
            <a:endPar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2C2C2C"/>
                </a:solidFill>
                <a:latin typeface="Arial" panose="020B0604020202020204" pitchFamily="34" charset="0"/>
                <a:cs typeface="Arial" panose="020B0604020202020204" pitchFamily="34" charset="0"/>
              </a:rPr>
              <a:t>Kate</a:t>
            </a:r>
            <a:r>
              <a:rPr lang="en-US" sz="2000" dirty="0">
                <a:latin typeface="Arial" panose="020B0604020202020204" pitchFamily="34" charset="0"/>
                <a:cs typeface="Arial" panose="020B0604020202020204" pitchFamily="34" charset="0"/>
              </a:rPr>
              <a:t>: Yes, grief for a life not fully lived.</a:t>
            </a:r>
            <a:endParaRPr kumimoji="0" lang="en-CA"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24468795"/>
      </p:ext>
    </p:extLst>
  </p:cSld>
  <p:clrMapOvr>
    <a:masterClrMapping/>
  </p:clrMapOvr>
</p:sld>
</file>

<file path=ppt/slides/slide7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FF340-BA75-5328-AFD9-2584112E140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C5BD4A-0174-8B8A-3BA3-55EEFC4E5C87}"/>
              </a:ext>
            </a:extLst>
          </p:cNvPr>
          <p:cNvSpPr txBox="1"/>
          <p:nvPr/>
        </p:nvSpPr>
        <p:spPr>
          <a:xfrm>
            <a:off x="133564" y="90625"/>
            <a:ext cx="12192000" cy="624786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Give you parts some space to grieve with </a:t>
            </a:r>
            <a:r>
              <a:rPr lang="en-US" sz="2400" dirty="0">
                <a:solidFill>
                  <a:srgbClr val="FFFFFF"/>
                </a:solidFill>
                <a:latin typeface="Arial" panose="020B0604020202020204" pitchFamily="34" charset="0"/>
                <a:cs typeface="Arial" panose="020B0604020202020204" pitchFamily="34" charset="0"/>
              </a:rPr>
              <a:t>Self</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over those moments. To do this it sometimes helps </a:t>
            </a:r>
            <a:r>
              <a:rPr lang="en-US" sz="2400" dirty="0">
                <a:solidFill>
                  <a:srgbClr val="FFFFFF"/>
                </a:solidFill>
                <a:latin typeface="Arial" panose="020B0604020202020204" pitchFamily="34" charset="0"/>
                <a:cs typeface="Arial" panose="020B0604020202020204" pitchFamily="34" charset="0"/>
              </a:rPr>
              <a:t>if you</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listen to some reflective music, sad songs, or blues music that help your parts get in touch with their sadness. </a:t>
            </a:r>
            <a:r>
              <a:rPr lang="en-US" sz="2400" dirty="0">
                <a:solidFill>
                  <a:srgbClr val="FFFFFF"/>
                </a:solidFill>
                <a:latin typeface="Arial" panose="020B0604020202020204" pitchFamily="34" charset="0"/>
                <a:cs typeface="Arial" panose="020B0604020202020204" pitchFamily="34" charset="0"/>
              </a:rPr>
              <a:t>You can do this at</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home </a:t>
            </a:r>
            <a:r>
              <a:rPr lang="en-US" sz="2400" dirty="0">
                <a:solidFill>
                  <a:srgbClr val="FFFFFF"/>
                </a:solidFill>
                <a:latin typeface="Arial" panose="020B0604020202020204" pitchFamily="34" charset="0"/>
                <a:cs typeface="Arial" panose="020B0604020202020204" pitchFamily="34" charset="0"/>
              </a:rPr>
              <a:t>by</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lang="en-US" sz="2400" dirty="0">
                <a:solidFill>
                  <a:srgbClr val="FFFFFF"/>
                </a:solidFill>
                <a:latin typeface="Arial" panose="020B0604020202020204" pitchFamily="34" charset="0"/>
                <a:cs typeface="Arial" panose="020B0604020202020204" pitchFamily="34" charset="0"/>
              </a:rPr>
              <a:t>c</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losing your eyes and taking 5 to 10 minutes to hold the discomfort and sit with your parts and their sadness.  You told me you did this exercise. What was </a:t>
            </a:r>
            <a:r>
              <a:rPr lang="en-US" sz="2400" dirty="0">
                <a:solidFill>
                  <a:srgbClr val="FFFFFF"/>
                </a:solidFill>
                <a:latin typeface="Arial" panose="020B0604020202020204" pitchFamily="34" charset="0"/>
                <a:cs typeface="Arial" panose="020B0604020202020204" pitchFamily="34" charset="0"/>
              </a:rPr>
              <a:t>that</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like for you? </a:t>
            </a:r>
            <a:r>
              <a:rPr lang="en-US" sz="2400" dirty="0">
                <a:solidFill>
                  <a:srgbClr val="FFFFFF"/>
                </a:solidFill>
                <a:latin typeface="Arial" panose="020B0604020202020204" pitchFamily="34" charset="0"/>
                <a:cs typeface="Arial" panose="020B0604020202020204" pitchFamily="34" charset="0"/>
              </a:rPr>
              <a:t>Did you get any</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insights</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t>
            </a: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 </a:t>
            </a:r>
            <a:endParaRPr lang="en-US" sz="2400" dirty="0">
              <a:solidFill>
                <a:srgbClr val="2C2C2C"/>
              </a:solidFill>
              <a:latin typeface="Arial" panose="020B0604020202020204" pitchFamily="34" charset="0"/>
              <a:cs typeface="Arial" panose="020B0604020202020204" pitchFamily="34" charset="0"/>
            </a:endParaRPr>
          </a:p>
          <a:p>
            <a:pPr>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listened to “O Come, O Come Emanuel” by the Piano Guys. I’m not religious, but this song affects me deeply. This exercise was very sad and depressing. </a:t>
            </a:r>
            <a:r>
              <a:rPr lang="en-US" sz="2400" dirty="0">
                <a:latin typeface="Arial" panose="020B0604020202020204" pitchFamily="34" charset="0"/>
                <a:cs typeface="Arial" panose="020B0604020202020204" pitchFamily="34" charset="0"/>
              </a:rPr>
              <a:t>My parts were saying “we</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can’t continue like this. We need a strong leader and for everyone to work together, no infighting.”… </a:t>
            </a:r>
          </a:p>
          <a:p>
            <a:pPr>
              <a:defRPr/>
            </a:pPr>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Just a reminder, after you do this exercise, it’s important to pause. Take a minute to sit with any parts that are coming up. Let them know they are not alone and listen to anything they are telling you.</a:t>
            </a:r>
          </a:p>
          <a:p>
            <a:pPr>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Thanks Stu. That’s a good reminder; I try to always do that… </a:t>
            </a:r>
            <a:endParaRPr lang="en-CA" sz="2400" dirty="0"/>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8539137"/>
      </p:ext>
    </p:extLst>
  </p:cSld>
  <p:clrMapOvr>
    <a:masterClrMapping/>
  </p:clrMapOvr>
</p:sld>
</file>

<file path=ppt/slides/slide7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A6630-E8BA-4143-A258-9D1CE64ED62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CD990DE-BD74-C833-1E6B-B08590C35536}"/>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4EEED411-4DA4-BE78-3EFC-775027ECEE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FB49AFC8-55AE-2939-CD6B-93F2EE0476D5}"/>
              </a:ext>
            </a:extLst>
          </p:cNvPr>
          <p:cNvSpPr txBox="1"/>
          <p:nvPr/>
        </p:nvSpPr>
        <p:spPr>
          <a:xfrm>
            <a:off x="2414427" y="402494"/>
            <a:ext cx="770781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HOLDING DISCOMFORT P.161</a:t>
            </a:r>
          </a:p>
        </p:txBody>
      </p:sp>
    </p:spTree>
    <p:extLst>
      <p:ext uri="{BB962C8B-B14F-4D97-AF65-F5344CB8AC3E}">
        <p14:creationId xmlns:p14="http://schemas.microsoft.com/office/powerpoint/2010/main" val="1436439632"/>
      </p:ext>
    </p:extLst>
  </p:cSld>
  <p:clrMapOvr>
    <a:masterClrMapping/>
  </p:clrMapOvr>
</p:sld>
</file>

<file path=ppt/slides/slide7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63832-028D-1F18-051C-D4DF53BA8BB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6E11FCD-9423-9ACE-A999-54DDB791EF35}"/>
              </a:ext>
            </a:extLst>
          </p:cNvPr>
          <p:cNvSpPr txBox="1"/>
          <p:nvPr/>
        </p:nvSpPr>
        <p:spPr>
          <a:xfrm>
            <a:off x="78769" y="0"/>
            <a:ext cx="12113231" cy="7171194"/>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For the next few minutes, give your parts permission to be sad.</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are some situations in your life, either from the past or present, that fill you with deep sadness?</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 you usually do when you're sad? Do manager parts try to keep you busy so that you don't have time to feel? Do firefighters swoop in to rescue you from the pain with mind-numbing activities?</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Imagine you're sitting in a circle with all parts. Tell them all, "it's okay to be sad" let them know you can handle their emotions. You may even feel led to apologize for not being able to hold their emotions before now. How do your parts respond to hearing these things from you?</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Ask them if there is anything they want to tell you or show you. Write it down if you would like.</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Do they have any unresolved grief?</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2597477"/>
      </p:ext>
    </p:extLst>
  </p:cSld>
  <p:clrMapOvr>
    <a:masterClrMapping/>
  </p:clrMapOvr>
</p:sld>
</file>

<file path=ppt/slides/slide7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DA5E1-851B-2513-5A8F-2377B19756F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458DC56-31B3-9F3E-28FD-BA056509C3E9}"/>
              </a:ext>
            </a:extLst>
          </p:cNvPr>
          <p:cNvSpPr txBox="1"/>
          <p:nvPr/>
        </p:nvSpPr>
        <p:spPr>
          <a:xfrm>
            <a:off x="102742" y="90625"/>
            <a:ext cx="12192000" cy="667875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Give them some space to grieve with you over those moments. You may want to play some reflective music, sad songs, or blues music to help your parts get in touch with their sadness.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Close your eyes if you'd like and take 5 to 10 minutes to hold the discomfort and sit with your parts and their sadness. When you're done you can open your eyes and continue.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was this exercise like for you? What insights did you gain?</a:t>
            </a:r>
            <a:r>
              <a:rPr lang="en-US" sz="2400" dirty="0">
                <a:solidFill>
                  <a:schemeClr val="bg1"/>
                </a:solidFill>
                <a:latin typeface="Arial" panose="020B0604020202020204" pitchFamily="34" charset="0"/>
                <a:cs typeface="Arial" panose="020B0604020202020204" pitchFamily="34" charset="0"/>
              </a:rPr>
              <a:t> </a:t>
            </a:r>
          </a:p>
          <a:p>
            <a:endParaRPr lang="en-US" sz="2400" dirty="0">
              <a:solidFill>
                <a:schemeClr val="bg1"/>
              </a:solidFill>
              <a:latin typeface="Arial" panose="020B0604020202020204" pitchFamily="34" charset="0"/>
              <a:cs typeface="Arial" panose="020B0604020202020204" pitchFamily="34" charset="0"/>
            </a:endParaRP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Going inside yourself: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might want to pause here. Take a minute to sit with any parts that are coming up. Let them know they are not alone. Listen to anything they are telling you. </a:t>
            </a:r>
            <a:endParaRPr lang="en-CA" sz="2400" dirty="0"/>
          </a:p>
          <a:p>
            <a:endParaRPr lang="en-US" sz="24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9640722"/>
      </p:ext>
    </p:extLst>
  </p:cSld>
  <p:clrMapOvr>
    <a:masterClrMapping/>
  </p:clrMapOvr>
</p:sld>
</file>

<file path=ppt/slides/slide7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DD486B-68C2-2CD5-576C-CA15E299EE28}"/>
              </a:ext>
            </a:extLst>
          </p:cNvPr>
          <p:cNvSpPr txBox="1"/>
          <p:nvPr/>
        </p:nvSpPr>
        <p:spPr>
          <a:xfrm>
            <a:off x="0" y="-77516"/>
            <a:ext cx="12192000" cy="6370975"/>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8 SELF-PORTRAIT P.166</a:t>
            </a:r>
          </a:p>
          <a:p>
            <a:r>
              <a:rPr lang="en-US" sz="2200" dirty="0">
                <a:solidFill>
                  <a:srgbClr val="FFC000"/>
                </a:solidFill>
                <a:latin typeface="Arial" panose="020B0604020202020204" pitchFamily="34" charset="0"/>
                <a:cs typeface="Arial" panose="020B0604020202020204" pitchFamily="34" charset="0"/>
              </a:rPr>
              <a:t>When you focus on your inner exiles, what do you see? Seeing exiles can be a way to connect with your parts and discover more about them.</a:t>
            </a:r>
            <a:r>
              <a:rPr lang="en-US" sz="2200" dirty="0">
                <a:latin typeface="Arial" panose="020B0604020202020204" pitchFamily="34" charset="0"/>
                <a:cs typeface="Arial" panose="020B0604020202020204" pitchFamily="34" charset="0"/>
              </a:rPr>
              <a:t> You may gain insight into their age, where they are, and how they are feeling. Some people, however, don't see anything when they focus inside, and instead hear parts voices or feel their energy, so don't despair if that's your experience. Parts may not even appear as humans, so stay open to whatever comes to you.</a:t>
            </a:r>
          </a:p>
          <a:p>
            <a:endParaRPr lang="en-CA" sz="2200" dirty="0">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This exercise, encourages us to visualize our exiles.</a:t>
            </a: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If you can see an exile, draw a picture of it using crayons, markers, colored pencils, or by prompting AI. You can use the questions below to guide you.</a:t>
            </a:r>
          </a:p>
          <a:p>
            <a:endParaRPr lang="en-US" sz="2200" dirty="0">
              <a:solidFill>
                <a:srgbClr val="FFC000"/>
              </a:solidFill>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do they look like?</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How old are they?</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2536792"/>
      </p:ext>
    </p:extLst>
  </p:cSld>
  <p:clrMapOvr>
    <a:masterClrMapping/>
  </p:clrMapOvr>
</p:sld>
</file>

<file path=ppt/slides/slide7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C6625D-B556-C513-F756-41E58C7BEC20}"/>
              </a:ext>
            </a:extLst>
          </p:cNvPr>
          <p:cNvSpPr txBox="1"/>
          <p:nvPr/>
        </p:nvSpPr>
        <p:spPr>
          <a:xfrm>
            <a:off x="0" y="0"/>
            <a:ext cx="12192000" cy="5509200"/>
          </a:xfrm>
          <a:prstGeom prst="rect">
            <a:avLst/>
          </a:prstGeom>
          <a:noFill/>
        </p:spPr>
        <p:txBody>
          <a:bodyPr wrap="square">
            <a:spAutoFit/>
          </a:bodyPr>
          <a:lstStyle/>
          <a:p>
            <a:r>
              <a:rPr lang="en-CA" sz="2200" dirty="0">
                <a:latin typeface="Arial" panose="020B0604020202020204" pitchFamily="34" charset="0"/>
                <a:cs typeface="Arial" panose="020B0604020202020204" pitchFamily="34" charset="0"/>
              </a:rPr>
              <a:t>Are they wearing anything?</a:t>
            </a:r>
          </a:p>
          <a:p>
            <a:endParaRPr lang="en-CA"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emotions or facial expressions do they have?</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items, if any, are they holding?</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Where are they? Are there any other people in the scene?</a:t>
            </a:r>
          </a:p>
          <a:p>
            <a:endParaRPr lang="en-US" sz="2200" dirty="0">
              <a:latin typeface="Arial" panose="020B0604020202020204" pitchFamily="34" charset="0"/>
              <a:cs typeface="Arial" panose="020B0604020202020204" pitchFamily="34" charset="0"/>
            </a:endParaRPr>
          </a:p>
          <a:p>
            <a:endParaRPr lang="en-CA" sz="2200" dirty="0">
              <a:latin typeface="Arial" panose="020B0604020202020204" pitchFamily="34" charset="0"/>
              <a:cs typeface="Arial" panose="020B0604020202020204" pitchFamily="34" charset="0"/>
            </a:endParaRPr>
          </a:p>
          <a:p>
            <a:r>
              <a:rPr lang="en-US" sz="2200" dirty="0">
                <a:solidFill>
                  <a:schemeClr val="bg1"/>
                </a:solidFill>
                <a:latin typeface="Arial" panose="020B0604020202020204" pitchFamily="34" charset="0"/>
                <a:cs typeface="Arial" panose="020B0604020202020204" pitchFamily="34" charset="0"/>
              </a:rPr>
              <a:t>Going inside yourself:</a:t>
            </a:r>
          </a:p>
          <a:p>
            <a:endParaRPr lang="en-US" sz="2200" dirty="0">
              <a:solidFill>
                <a:schemeClr val="bg1"/>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Take a moment to go inside and see how your exile parts feel about the pictures you came up with. Do they like them ? Do they feel seen? Is there anything they would add?</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6547229"/>
      </p:ext>
    </p:extLst>
  </p:cSld>
  <p:clrMapOvr>
    <a:masterClrMapping/>
  </p:clrMapOvr>
</p:sld>
</file>

<file path=ppt/slides/slide7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FDB82-A528-4B3E-805F-838D983C2041}"/>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BCF5BCC0-ACF5-4128-C599-EB543F14643F}"/>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C3213751-3ACD-27B0-6513-6B1068FF508B}"/>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7CBE6521-3B5E-A454-3867-508C26544340}"/>
              </a:ext>
            </a:extLst>
          </p:cNvPr>
          <p:cNvSpPr txBox="1"/>
          <p:nvPr/>
        </p:nvSpPr>
        <p:spPr>
          <a:xfrm>
            <a:off x="3326748" y="386978"/>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SELF-PORTRAIT P.166</a:t>
            </a:r>
            <a:endParaRPr lang="en-CA" sz="3600" dirty="0"/>
          </a:p>
        </p:txBody>
      </p:sp>
    </p:spTree>
    <p:extLst>
      <p:ext uri="{BB962C8B-B14F-4D97-AF65-F5344CB8AC3E}">
        <p14:creationId xmlns:p14="http://schemas.microsoft.com/office/powerpoint/2010/main" val="493378631"/>
      </p:ext>
    </p:extLst>
  </p:cSld>
  <p:clrMapOvr>
    <a:masterClrMapping/>
  </p:clrMapOvr>
</p:sld>
</file>

<file path=ppt/slides/slide7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211376-30EC-1F23-8D52-8FE0F418E3AB}"/>
              </a:ext>
            </a:extLst>
          </p:cNvPr>
          <p:cNvSpPr txBox="1"/>
          <p:nvPr/>
        </p:nvSpPr>
        <p:spPr>
          <a:xfrm>
            <a:off x="97972" y="87983"/>
            <a:ext cx="12192000" cy="6186309"/>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 will have a chance to visualize your exiles, your younger parts.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If you can see an exile, draw a picture of it using crayons, markers, colored pencils, or by prompting AI. You can use the questions below to guide you.</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do they look like?</a:t>
            </a:r>
          </a:p>
          <a:p>
            <a:endParaRPr lang="en-US"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How old are they?</a:t>
            </a:r>
            <a:r>
              <a:rPr lang="en-CA" dirty="0">
                <a:latin typeface="Arial" panose="020B0604020202020204" pitchFamily="34" charset="0"/>
                <a:cs typeface="Arial" panose="020B0604020202020204" pitchFamily="34" charset="0"/>
              </a:rPr>
              <a:t> </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Are they wearing anything?</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emotions or facial expressions do they have?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items, if any, are they holding?</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Where are they? Are there any other people in the scene?</a:t>
            </a:r>
          </a:p>
          <a:p>
            <a:endParaRPr lang="en-US" dirty="0">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Going inside yourself:</a:t>
            </a:r>
          </a:p>
          <a:p>
            <a:endParaRPr lang="en-US" dirty="0">
              <a:solidFill>
                <a:schemeClr val="bg1"/>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Take a moment to go inside and see how your exile parts feel about the pictures you came up with. Do they like them ? Do they feel seen? Is there anything they would add?</a:t>
            </a:r>
            <a:endParaRPr lang="en-CA"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1003496"/>
      </p:ext>
    </p:extLst>
  </p:cSld>
  <p:clrMapOvr>
    <a:masterClrMapping/>
  </p:clrMapOvr>
</p:sld>
</file>

<file path=ppt/slides/slide7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3F418-8B8F-10F3-A5D9-2ABAE8475B5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F29F418-5259-EEAC-02FA-4B492ACB5D2B}"/>
              </a:ext>
            </a:extLst>
          </p:cNvPr>
          <p:cNvSpPr txBox="1"/>
          <p:nvPr/>
        </p:nvSpPr>
        <p:spPr>
          <a:xfrm>
            <a:off x="639136" y="-123817"/>
            <a:ext cx="4385151"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EXILES</a:t>
            </a:r>
            <a:endParaRPr lang="en-CA" sz="3600" dirty="0"/>
          </a:p>
        </p:txBody>
      </p:sp>
      <p:pic>
        <p:nvPicPr>
          <p:cNvPr id="5" name="Picture 4" descr="A child sitting on the floor&#10;&#10;AI-generated content may be incorrect.">
            <a:extLst>
              <a:ext uri="{FF2B5EF4-FFF2-40B4-BE49-F238E27FC236}">
                <a16:creationId xmlns:a16="http://schemas.microsoft.com/office/drawing/2014/main" id="{BE4ADE7D-B3B8-0FCF-B520-CC804491D6DD}"/>
              </a:ext>
            </a:extLst>
          </p:cNvPr>
          <p:cNvPicPr>
            <a:picLocks noChangeAspect="1"/>
          </p:cNvPicPr>
          <p:nvPr/>
        </p:nvPicPr>
        <p:blipFill>
          <a:blip r:embed="rId2"/>
          <a:stretch>
            <a:fillRect/>
          </a:stretch>
        </p:blipFill>
        <p:spPr>
          <a:xfrm>
            <a:off x="3351185" y="3541547"/>
            <a:ext cx="2855661" cy="3042670"/>
          </a:xfrm>
          <a:prstGeom prst="rect">
            <a:avLst/>
          </a:prstGeom>
        </p:spPr>
      </p:pic>
      <p:sp>
        <p:nvSpPr>
          <p:cNvPr id="9" name="TextBox 8">
            <a:extLst>
              <a:ext uri="{FF2B5EF4-FFF2-40B4-BE49-F238E27FC236}">
                <a16:creationId xmlns:a16="http://schemas.microsoft.com/office/drawing/2014/main" id="{BF93EBA9-7105-634F-2D66-1F707B330198}"/>
              </a:ext>
            </a:extLst>
          </p:cNvPr>
          <p:cNvSpPr txBox="1"/>
          <p:nvPr/>
        </p:nvSpPr>
        <p:spPr>
          <a:xfrm>
            <a:off x="4165562" y="5930330"/>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pic>
        <p:nvPicPr>
          <p:cNvPr id="2" name="Picture 1" descr="A person and child sitting at a table&#10;&#10;AI-generated content may be incorrect.">
            <a:extLst>
              <a:ext uri="{FF2B5EF4-FFF2-40B4-BE49-F238E27FC236}">
                <a16:creationId xmlns:a16="http://schemas.microsoft.com/office/drawing/2014/main" id="{D09D1434-0E89-914F-B48E-1BB694362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093" y="522514"/>
            <a:ext cx="2855661" cy="3559628"/>
          </a:xfrm>
          <a:prstGeom prst="rect">
            <a:avLst/>
          </a:prstGeom>
        </p:spPr>
      </p:pic>
      <p:sp>
        <p:nvSpPr>
          <p:cNvPr id="14" name="TextBox 13">
            <a:extLst>
              <a:ext uri="{FF2B5EF4-FFF2-40B4-BE49-F238E27FC236}">
                <a16:creationId xmlns:a16="http://schemas.microsoft.com/office/drawing/2014/main" id="{4AAAD098-1620-E04E-E8C3-3AB1882AB587}"/>
              </a:ext>
            </a:extLst>
          </p:cNvPr>
          <p:cNvSpPr txBox="1"/>
          <p:nvPr/>
        </p:nvSpPr>
        <p:spPr>
          <a:xfrm>
            <a:off x="1020599" y="3669860"/>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sp>
        <p:nvSpPr>
          <p:cNvPr id="13" name="TextBox 12">
            <a:extLst>
              <a:ext uri="{FF2B5EF4-FFF2-40B4-BE49-F238E27FC236}">
                <a16:creationId xmlns:a16="http://schemas.microsoft.com/office/drawing/2014/main" id="{14EAEBB8-3A4F-AF79-57DE-C23C9F70C16B}"/>
              </a:ext>
            </a:extLst>
          </p:cNvPr>
          <p:cNvSpPr txBox="1"/>
          <p:nvPr/>
        </p:nvSpPr>
        <p:spPr>
          <a:xfrm>
            <a:off x="3621163" y="789170"/>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endParaRPr lang="en-CA" sz="3600" dirty="0"/>
          </a:p>
        </p:txBody>
      </p:sp>
      <p:pic>
        <p:nvPicPr>
          <p:cNvPr id="26" name="Picture 25" descr="A person sitting in a chair reading a book&#10;&#10;AI-generated content may be incorrect.">
            <a:extLst>
              <a:ext uri="{FF2B5EF4-FFF2-40B4-BE49-F238E27FC236}">
                <a16:creationId xmlns:a16="http://schemas.microsoft.com/office/drawing/2014/main" id="{5AAA97EA-714E-3250-269B-2906114848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8191" y="76200"/>
            <a:ext cx="2556632" cy="3256597"/>
          </a:xfrm>
          <a:prstGeom prst="rect">
            <a:avLst/>
          </a:prstGeom>
        </p:spPr>
      </p:pic>
      <p:sp>
        <p:nvSpPr>
          <p:cNvPr id="28" name="TextBox 27">
            <a:extLst>
              <a:ext uri="{FF2B5EF4-FFF2-40B4-BE49-F238E27FC236}">
                <a16:creationId xmlns:a16="http://schemas.microsoft.com/office/drawing/2014/main" id="{88BDE6FC-8EF1-8FB5-A54F-9C8D4B705046}"/>
              </a:ext>
            </a:extLst>
          </p:cNvPr>
          <p:cNvSpPr txBox="1"/>
          <p:nvPr/>
        </p:nvSpPr>
        <p:spPr>
          <a:xfrm>
            <a:off x="7714420" y="2879163"/>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pic>
        <p:nvPicPr>
          <p:cNvPr id="6" name="Picture 5">
            <a:extLst>
              <a:ext uri="{FF2B5EF4-FFF2-40B4-BE49-F238E27FC236}">
                <a16:creationId xmlns:a16="http://schemas.microsoft.com/office/drawing/2014/main" id="{387AE4C7-55D9-A8D3-CC34-61ACE23F8E81}"/>
              </a:ext>
            </a:extLst>
          </p:cNvPr>
          <p:cNvPicPr>
            <a:picLocks noChangeAspect="1"/>
          </p:cNvPicPr>
          <p:nvPr/>
        </p:nvPicPr>
        <p:blipFill>
          <a:blip r:embed="rId5"/>
          <a:stretch>
            <a:fillRect/>
          </a:stretch>
        </p:blipFill>
        <p:spPr>
          <a:xfrm>
            <a:off x="3989597" y="76200"/>
            <a:ext cx="2556632" cy="2835097"/>
          </a:xfrm>
          <a:prstGeom prst="rect">
            <a:avLst/>
          </a:prstGeom>
        </p:spPr>
      </p:pic>
      <p:sp>
        <p:nvSpPr>
          <p:cNvPr id="17" name="TextBox 16">
            <a:extLst>
              <a:ext uri="{FF2B5EF4-FFF2-40B4-BE49-F238E27FC236}">
                <a16:creationId xmlns:a16="http://schemas.microsoft.com/office/drawing/2014/main" id="{3D0497A8-6D9B-5A88-A1C9-9EF585203C03}"/>
              </a:ext>
            </a:extLst>
          </p:cNvPr>
          <p:cNvSpPr txBox="1"/>
          <p:nvPr/>
        </p:nvSpPr>
        <p:spPr>
          <a:xfrm>
            <a:off x="4597365" y="2490060"/>
            <a:ext cx="1487079"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8FFCA5E8-80B9-639C-9A7D-09FF34129045}"/>
              </a:ext>
            </a:extLst>
          </p:cNvPr>
          <p:cNvPicPr>
            <a:picLocks noChangeAspect="1"/>
          </p:cNvPicPr>
          <p:nvPr/>
        </p:nvPicPr>
        <p:blipFill>
          <a:blip r:embed="rId6"/>
          <a:srcRect l="27694" r="3944" b="-2"/>
          <a:stretch/>
        </p:blipFill>
        <p:spPr>
          <a:xfrm>
            <a:off x="6853834" y="3434583"/>
            <a:ext cx="2556632" cy="3256597"/>
          </a:xfrm>
          <a:prstGeom prst="rect">
            <a:avLst/>
          </a:prstGeom>
        </p:spPr>
      </p:pic>
      <p:sp>
        <p:nvSpPr>
          <p:cNvPr id="23" name="TextBox 22">
            <a:extLst>
              <a:ext uri="{FF2B5EF4-FFF2-40B4-BE49-F238E27FC236}">
                <a16:creationId xmlns:a16="http://schemas.microsoft.com/office/drawing/2014/main" id="{E609F782-E029-AAC1-424C-EF5CE4C63B31}"/>
              </a:ext>
            </a:extLst>
          </p:cNvPr>
          <p:cNvSpPr txBox="1"/>
          <p:nvPr/>
        </p:nvSpPr>
        <p:spPr>
          <a:xfrm>
            <a:off x="7469349" y="6469760"/>
            <a:ext cx="1568487"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a:t>
            </a:r>
            <a:endParaRPr lang="en-CA" sz="1200" dirty="0"/>
          </a:p>
        </p:txBody>
      </p:sp>
      <p:pic>
        <p:nvPicPr>
          <p:cNvPr id="15" name="Picture 14" descr="A child standing in a alley&#10;&#10;AI-generated content may be incorrect.">
            <a:extLst>
              <a:ext uri="{FF2B5EF4-FFF2-40B4-BE49-F238E27FC236}">
                <a16:creationId xmlns:a16="http://schemas.microsoft.com/office/drawing/2014/main" id="{B384C354-807C-543F-CAD1-FA4F5EF51333}"/>
              </a:ext>
            </a:extLst>
          </p:cNvPr>
          <p:cNvPicPr>
            <a:picLocks noChangeAspect="1"/>
          </p:cNvPicPr>
          <p:nvPr/>
        </p:nvPicPr>
        <p:blipFill>
          <a:blip r:embed="rId7"/>
          <a:stretch>
            <a:fillRect/>
          </a:stretch>
        </p:blipFill>
        <p:spPr>
          <a:xfrm>
            <a:off x="9664823" y="3620874"/>
            <a:ext cx="2407433" cy="3070306"/>
          </a:xfrm>
          <a:prstGeom prst="rect">
            <a:avLst/>
          </a:prstGeom>
        </p:spPr>
      </p:pic>
      <p:sp>
        <p:nvSpPr>
          <p:cNvPr id="29" name="TextBox 28">
            <a:extLst>
              <a:ext uri="{FF2B5EF4-FFF2-40B4-BE49-F238E27FC236}">
                <a16:creationId xmlns:a16="http://schemas.microsoft.com/office/drawing/2014/main" id="{90D8A197-702F-9258-58B0-B457C758455A}"/>
              </a:ext>
            </a:extLst>
          </p:cNvPr>
          <p:cNvSpPr txBox="1"/>
          <p:nvPr/>
        </p:nvSpPr>
        <p:spPr>
          <a:xfrm>
            <a:off x="10057454" y="6146594"/>
            <a:ext cx="1854612"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SON OF COUNTRY HICK</a:t>
            </a:r>
            <a:endParaRPr lang="en-CA" sz="1200" dirty="0"/>
          </a:p>
        </p:txBody>
      </p:sp>
    </p:spTree>
    <p:extLst>
      <p:ext uri="{BB962C8B-B14F-4D97-AF65-F5344CB8AC3E}">
        <p14:creationId xmlns:p14="http://schemas.microsoft.com/office/powerpoint/2010/main" val="4016091556"/>
      </p:ext>
    </p:extLst>
  </p:cSld>
  <p:clrMapOvr>
    <a:masterClrMapping/>
  </p:clrMapOvr>
</p:sld>
</file>

<file path=ppt/slides/slide7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84B29-714E-6E7E-6E5D-EFD6372C5FDE}"/>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3DABB625-62BC-6ED4-6702-0799008FEA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E9E54C72-6C63-0D26-55C6-79ECE674DD74}"/>
              </a:ext>
            </a:extLst>
          </p:cNvPr>
          <p:cNvSpPr txBox="1"/>
          <p:nvPr/>
        </p:nvSpPr>
        <p:spPr>
          <a:xfrm>
            <a:off x="5486401" y="1536174"/>
            <a:ext cx="6493266" cy="3416320"/>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This exercise asks us to visualize our exiles. It suggests ask “what do you look like? How old are you? What are you wearing? Are you holding any items? Where are you and are there other people with you to guide you.</a:t>
            </a: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If you remember I did that in a previous session. I used AI… Here are some of the images I came up with…</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AB7C560-C09E-36F9-805F-7DF71F7350C3}"/>
              </a:ext>
            </a:extLst>
          </p:cNvPr>
          <p:cNvSpPr txBox="1"/>
          <p:nvPr/>
        </p:nvSpPr>
        <p:spPr>
          <a:xfrm>
            <a:off x="3259843" y="328751"/>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SELF-PORTRAIT P.166</a:t>
            </a:r>
            <a:endParaRPr lang="en-CA" sz="3600" dirty="0"/>
          </a:p>
        </p:txBody>
      </p:sp>
    </p:spTree>
    <p:extLst>
      <p:ext uri="{BB962C8B-B14F-4D97-AF65-F5344CB8AC3E}">
        <p14:creationId xmlns:p14="http://schemas.microsoft.com/office/powerpoint/2010/main" val="960085030"/>
      </p:ext>
    </p:extLst>
  </p:cSld>
  <p:clrMapOvr>
    <a:masterClrMapping/>
  </p:clrMapOvr>
</p:sld>
</file>

<file path=ppt/slides/slide7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5F6E5D-854C-199E-6424-01D830EDFD2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55272F9-98CE-2653-88E8-5692520A6123}"/>
              </a:ext>
            </a:extLst>
          </p:cNvPr>
          <p:cNvSpPr txBox="1"/>
          <p:nvPr/>
        </p:nvSpPr>
        <p:spPr>
          <a:xfrm>
            <a:off x="4371975" y="209477"/>
            <a:ext cx="3731165" cy="1323439"/>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0BAA7F06-A0D8-4A59-1A78-315BF566C08F}"/>
              </a:ext>
            </a:extLst>
          </p:cNvPr>
          <p:cNvPicPr>
            <a:picLocks noChangeAspect="1"/>
          </p:cNvPicPr>
          <p:nvPr/>
        </p:nvPicPr>
        <p:blipFill>
          <a:blip r:embed="rId2"/>
          <a:stretch>
            <a:fillRect/>
          </a:stretch>
        </p:blipFill>
        <p:spPr>
          <a:xfrm>
            <a:off x="6529868" y="732073"/>
            <a:ext cx="4822354" cy="4822354"/>
          </a:xfrm>
          <a:prstGeom prst="rect">
            <a:avLst/>
          </a:prstGeom>
        </p:spPr>
      </p:pic>
      <p:sp>
        <p:nvSpPr>
          <p:cNvPr id="5" name="TextBox 4">
            <a:extLst>
              <a:ext uri="{FF2B5EF4-FFF2-40B4-BE49-F238E27FC236}">
                <a16:creationId xmlns:a16="http://schemas.microsoft.com/office/drawing/2014/main" id="{05EEF0F7-4EB6-FD2D-7913-7C997C64B314}"/>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FERAL TEEN EXILE							WOUNDED CHILD EXILE</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9FE825B6-5891-F5D5-E030-E65741B4B963}"/>
              </a:ext>
            </a:extLst>
          </p:cNvPr>
          <p:cNvPicPr>
            <a:picLocks noChangeAspect="1"/>
          </p:cNvPicPr>
          <p:nvPr/>
        </p:nvPicPr>
        <p:blipFill>
          <a:blip r:embed="rId3"/>
          <a:stretch>
            <a:fillRect/>
          </a:stretch>
        </p:blipFill>
        <p:spPr>
          <a:xfrm>
            <a:off x="840996" y="732073"/>
            <a:ext cx="4822354" cy="4822354"/>
          </a:xfrm>
          <a:prstGeom prst="rect">
            <a:avLst/>
          </a:prstGeom>
        </p:spPr>
      </p:pic>
    </p:spTree>
    <p:extLst>
      <p:ext uri="{BB962C8B-B14F-4D97-AF65-F5344CB8AC3E}">
        <p14:creationId xmlns:p14="http://schemas.microsoft.com/office/powerpoint/2010/main" val="615596558"/>
      </p:ext>
    </p:extLst>
  </p:cSld>
  <p:clrMapOvr>
    <a:masterClrMapping/>
  </p:clrMapOvr>
</p:sld>
</file>

<file path=ppt/slides/slide7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B0D204-418C-C1A9-00AF-71494FEA8077}"/>
              </a:ext>
            </a:extLst>
          </p:cNvPr>
          <p:cNvSpPr txBox="1"/>
          <p:nvPr/>
        </p:nvSpPr>
        <p:spPr>
          <a:xfrm>
            <a:off x="147263" y="222172"/>
            <a:ext cx="11897474" cy="1815882"/>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The workbook then also suggests you go inside yourself and see how your exile parts feel about the pictures you came up with. Do they like them ? Do they feel seen? Is there anything they would add?</a:t>
            </a: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I did that too…</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2436745"/>
      </p:ext>
    </p:extLst>
  </p:cSld>
  <p:clrMapOvr>
    <a:masterClrMapping/>
  </p:clrMapOvr>
</p:sld>
</file>

<file path=ppt/slides/slide7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322AD-6483-415D-2CB1-2149007FAA7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26196D4-FDA6-F8B9-D47E-05F162E89151}"/>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A8A2D5B-7E16-866C-73B2-A3B6A9FD9B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AEAC6C27-3D5E-663C-FD5C-19E637D74957}"/>
              </a:ext>
            </a:extLst>
          </p:cNvPr>
          <p:cNvSpPr txBox="1"/>
          <p:nvPr/>
        </p:nvSpPr>
        <p:spPr>
          <a:xfrm>
            <a:off x="3427121" y="314242"/>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SELF-PORTRAIT P.166</a:t>
            </a:r>
            <a:endParaRPr lang="en-CA" sz="3600" dirty="0"/>
          </a:p>
        </p:txBody>
      </p:sp>
    </p:spTree>
    <p:extLst>
      <p:ext uri="{BB962C8B-B14F-4D97-AF65-F5344CB8AC3E}">
        <p14:creationId xmlns:p14="http://schemas.microsoft.com/office/powerpoint/2010/main" val="2247345206"/>
      </p:ext>
    </p:extLst>
  </p:cSld>
  <p:clrMapOvr>
    <a:masterClrMapping/>
  </p:clrMapOvr>
</p:sld>
</file>

<file path=ppt/slides/slide7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EA27B-5EE2-0C82-2C08-C9AA569F5E3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E72281A-927E-F4AA-06B9-4D8EDD4A07BC}"/>
              </a:ext>
            </a:extLst>
          </p:cNvPr>
          <p:cNvSpPr txBox="1"/>
          <p:nvPr/>
        </p:nvSpPr>
        <p:spPr>
          <a:xfrm>
            <a:off x="97972" y="87983"/>
            <a:ext cx="12192000" cy="6186309"/>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 will have a chance to visualize your exiles, your younger parts.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If you can see an exile, draw a picture of it using crayons, markers, colored pencils, or by prompting AI. You can use the questions below to guide you.</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do they look like?</a:t>
            </a:r>
          </a:p>
          <a:p>
            <a:endParaRPr lang="en-US"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How old are they?</a:t>
            </a:r>
            <a:r>
              <a:rPr lang="en-CA" dirty="0">
                <a:latin typeface="Arial" panose="020B0604020202020204" pitchFamily="34" charset="0"/>
                <a:cs typeface="Arial" panose="020B0604020202020204" pitchFamily="34" charset="0"/>
              </a:rPr>
              <a:t> </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Are they wearing anything?</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emotions or facial expressions do they have?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items, if any, are they holding?</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Where are they? Are there any other people in the scene?</a:t>
            </a:r>
          </a:p>
          <a:p>
            <a:endParaRPr lang="en-US" dirty="0">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Going inside yourself:</a:t>
            </a:r>
          </a:p>
          <a:p>
            <a:endParaRPr lang="en-US" dirty="0">
              <a:solidFill>
                <a:schemeClr val="bg1"/>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Take a moment to go inside and see how your exile parts feel about the pictures you came up with. Do they like them ? Do they feel seen? Is there anything they would add?</a:t>
            </a:r>
            <a:endParaRPr lang="en-CA"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1173035"/>
      </p:ext>
    </p:extLst>
  </p:cSld>
  <p:clrMapOvr>
    <a:masterClrMapping/>
  </p:clrMapOvr>
</p:sld>
</file>

<file path=ppt/slides/slide7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03E55D-A9B0-1872-1672-E8078C2B2984}"/>
              </a:ext>
            </a:extLst>
          </p:cNvPr>
          <p:cNvSpPr txBox="1"/>
          <p:nvPr/>
        </p:nvSpPr>
        <p:spPr>
          <a:xfrm>
            <a:off x="295381" y="804601"/>
            <a:ext cx="6097712" cy="5755422"/>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This is a meditation to get to know your exiled parts. You may or may not be able to fully connect with your exiles if you haven't worked enough yet with your protectors. Some people work for years with their protective system before they are allowed access to their exiles. If you push too hard too fast, your protectors may come back even stronger. Trust your system to let you know when it's ready. If it feels like too much for your parts, you can stop at any point. You can always come back to this meditation when your parts feel ready.</a:t>
            </a:r>
            <a:endParaRPr lang="en-CA"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05552ED-2A7F-F03F-2C41-6CDFE1BDDB58}"/>
              </a:ext>
            </a:extLst>
          </p:cNvPr>
          <p:cNvSpPr txBox="1"/>
          <p:nvPr/>
        </p:nvSpPr>
        <p:spPr>
          <a:xfrm>
            <a:off x="923390" y="1108710"/>
            <a:ext cx="6097712"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7" name="Picture 6" descr="A person and child sitting on a couch&#10;&#10;AI-generated content may be incorrect.">
            <a:extLst>
              <a:ext uri="{FF2B5EF4-FFF2-40B4-BE49-F238E27FC236}">
                <a16:creationId xmlns:a16="http://schemas.microsoft.com/office/drawing/2014/main" id="{B2164586-EDB9-EAC0-9A91-F1FB59528A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626" y="770156"/>
            <a:ext cx="5760746" cy="5349033"/>
          </a:xfrm>
          <a:prstGeom prst="rect">
            <a:avLst/>
          </a:prstGeom>
        </p:spPr>
      </p:pic>
      <p:sp>
        <p:nvSpPr>
          <p:cNvPr id="4" name="TextBox 3">
            <a:extLst>
              <a:ext uri="{FF2B5EF4-FFF2-40B4-BE49-F238E27FC236}">
                <a16:creationId xmlns:a16="http://schemas.microsoft.com/office/drawing/2014/main" id="{690DDE10-4AF7-5106-ACFB-F694F7B3A6FE}"/>
              </a:ext>
            </a:extLst>
          </p:cNvPr>
          <p:cNvSpPr txBox="1"/>
          <p:nvPr/>
        </p:nvSpPr>
        <p:spPr>
          <a:xfrm>
            <a:off x="1643865" y="297977"/>
            <a:ext cx="6431622"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Exile meditation</a:t>
            </a:r>
          </a:p>
        </p:txBody>
      </p:sp>
    </p:spTree>
    <p:extLst>
      <p:ext uri="{BB962C8B-B14F-4D97-AF65-F5344CB8AC3E}">
        <p14:creationId xmlns:p14="http://schemas.microsoft.com/office/powerpoint/2010/main" val="198086859"/>
      </p:ext>
    </p:extLst>
  </p:cSld>
  <p:clrMapOvr>
    <a:masterClrMapping/>
  </p:clrMapOvr>
</p:sld>
</file>

<file path=ppt/slides/slide7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6F96B3-9F33-5A9C-9BC8-69A94DE636F8}"/>
              </a:ext>
            </a:extLst>
          </p:cNvPr>
          <p:cNvSpPr txBox="1"/>
          <p:nvPr/>
        </p:nvSpPr>
        <p:spPr>
          <a:xfrm>
            <a:off x="82193" y="-77074"/>
            <a:ext cx="12109807" cy="6801862"/>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9 RE-PARENTING YOUR PARTS P.172</a:t>
            </a:r>
          </a:p>
          <a:p>
            <a:r>
              <a:rPr lang="en-US" sz="2400" dirty="0">
                <a:solidFill>
                  <a:srgbClr val="FFC000"/>
                </a:solidFill>
                <a:latin typeface="Arial" panose="020B0604020202020204" pitchFamily="34" charset="0"/>
                <a:cs typeface="Arial" panose="020B0604020202020204" pitchFamily="34" charset="0"/>
              </a:rPr>
              <a:t>Our exiles heal when Self shows them love and compassion.</a:t>
            </a:r>
            <a:r>
              <a:rPr lang="en-US" sz="2400" dirty="0">
                <a:latin typeface="Arial" panose="020B0604020202020204" pitchFamily="34" charset="0"/>
                <a:cs typeface="Arial" panose="020B0604020202020204" pitchFamily="34" charset="0"/>
              </a:rPr>
              <a:t> </a:t>
            </a:r>
            <a:r>
              <a:rPr lang="en-US" sz="2400" dirty="0">
                <a:solidFill>
                  <a:srgbClr val="FFC000"/>
                </a:solidFill>
                <a:latin typeface="Arial" panose="020B0604020202020204" pitchFamily="34" charset="0"/>
                <a:cs typeface="Arial" panose="020B0604020202020204" pitchFamily="34" charset="0"/>
              </a:rPr>
              <a:t>Self can provide parts the love they wanted as children but didn't receive. Now that we're aware of our Self and our parts, we can re-parent our parts. We can show them the tenderness and care they are longing for. This can take time. To do this, we need to be connected to our Self. Remember the best way to know if you're being Self lead is if you're feeling the eight Cs (calm, clarity, confidence, curiosity, connectedness, creativity, compassion, and courage). This exercise encourages us to practice reparenting our parts.</a:t>
            </a:r>
          </a:p>
          <a:p>
            <a:endParaRPr lang="en-CA" sz="2400" dirty="0">
              <a:solidFill>
                <a:srgbClr val="FFC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Fill in the answers for each of the questions from your conversations with your exiles.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parenting styles to your inner exiles/younger parts prefer?</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attributes of self to your parts find most nurturing?</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5226288"/>
      </p:ext>
    </p:extLst>
  </p:cSld>
  <p:clrMapOvr>
    <a:masterClrMapping/>
  </p:clrMapOvr>
</p:sld>
</file>

<file path=ppt/slides/slide7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5EA450-2ABD-ED06-6CD4-541BE4FDB76D}"/>
              </a:ext>
            </a:extLst>
          </p:cNvPr>
          <p:cNvSpPr txBox="1"/>
          <p:nvPr/>
        </p:nvSpPr>
        <p:spPr>
          <a:xfrm>
            <a:off x="92467" y="0"/>
            <a:ext cx="12192000" cy="4093428"/>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How does your inner exile best receive love?</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can you provide that for them?</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kind of reassurance or affirmation does your inner exile want?</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can you provide that for them?</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Set up a regular time to connect with your exiled parts do show them love in the way they best receive it</a:t>
            </a:r>
            <a:r>
              <a:rPr lang="en-US" sz="1800" dirty="0">
                <a:latin typeface="Arial" panose="020B0604020202020204" pitchFamily="34" charset="0"/>
                <a:cs typeface="Arial" panose="020B0604020202020204" pitchFamily="34" charset="0"/>
              </a:rPr>
              <a:t>.</a:t>
            </a:r>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6285837"/>
      </p:ext>
    </p:extLst>
  </p:cSld>
  <p:clrMapOvr>
    <a:masterClrMapping/>
  </p:clrMapOvr>
</p:sld>
</file>

<file path=ppt/slides/slide7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6E8C0-95F3-26F3-1027-5F427C48C7CA}"/>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F8532D58-96E6-504E-8EDD-84F22630D408}"/>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D6BF5AF9-737B-C002-6CE5-0E586BBE0315}"/>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AA150289-2DF9-9978-1814-28EB9F43BE29}"/>
              </a:ext>
            </a:extLst>
          </p:cNvPr>
          <p:cNvSpPr txBox="1"/>
          <p:nvPr/>
        </p:nvSpPr>
        <p:spPr>
          <a:xfrm>
            <a:off x="1765075" y="325334"/>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RE-PARENTING YOUR PARTS P.172</a:t>
            </a:r>
          </a:p>
        </p:txBody>
      </p:sp>
    </p:spTree>
    <p:extLst>
      <p:ext uri="{BB962C8B-B14F-4D97-AF65-F5344CB8AC3E}">
        <p14:creationId xmlns:p14="http://schemas.microsoft.com/office/powerpoint/2010/main" val="3980560860"/>
      </p:ext>
    </p:extLst>
  </p:cSld>
  <p:clrMapOvr>
    <a:masterClrMapping/>
  </p:clrMapOvr>
</p:sld>
</file>

<file path=ppt/slides/slide7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879001-7A73-4292-D69F-1CF521B2A13C}"/>
              </a:ext>
            </a:extLst>
          </p:cNvPr>
          <p:cNvSpPr txBox="1"/>
          <p:nvPr/>
        </p:nvSpPr>
        <p:spPr>
          <a:xfrm>
            <a:off x="228599" y="-169591"/>
            <a:ext cx="12094029" cy="6863417"/>
          </a:xfrm>
          <a:prstGeom prst="rect">
            <a:avLst/>
          </a:prstGeom>
          <a:noFill/>
        </p:spPr>
        <p:txBody>
          <a:bodyPr wrap="square">
            <a:spAutoFit/>
          </a:bodyPr>
          <a:lstStyle/>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Which parenting styles to your inner exiles/younger parts prefer? </a:t>
            </a: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Authoritative parenting of course</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does your inner exile best receive love? </a:t>
            </a: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They need to feel seen</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can you provide that for them? </a:t>
            </a: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When I’m activated it’s a protector but behind the protector I have to recognize the exile.</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kind of reassurance or affirmation does your inner exile want? </a:t>
            </a: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That it’s seen it’s not alone</a:t>
            </a:r>
          </a:p>
          <a:p>
            <a:endParaRPr lang="en-US" sz="2200" dirty="0">
              <a:solidFill>
                <a:schemeClr val="bg1"/>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How can you provide that for them? </a:t>
            </a: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By seeing the exiles</a:t>
            </a:r>
          </a:p>
          <a:p>
            <a:endParaRPr lang="en-US" sz="2200" dirty="0">
              <a:solidFill>
                <a:schemeClr val="bg1"/>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Set up a regular time to connect with your exiled parts to  show them love in the way they best receive it</a:t>
            </a:r>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What attributes of Self do your parts find most nurturing? </a:t>
            </a:r>
          </a:p>
          <a:p>
            <a:r>
              <a:rPr lang="en-US" sz="2200" dirty="0">
                <a:solidFill>
                  <a:schemeClr val="bg1"/>
                </a:solidFill>
                <a:latin typeface="Arial" panose="020B0604020202020204" pitchFamily="34" charset="0"/>
                <a:cs typeface="Arial" panose="020B0604020202020204" pitchFamily="34" charset="0"/>
              </a:rPr>
              <a:t>Luis: </a:t>
            </a:r>
            <a:r>
              <a:rPr lang="en-US" sz="2200" dirty="0">
                <a:latin typeface="Arial" panose="020B0604020202020204" pitchFamily="34" charset="0"/>
                <a:cs typeface="Arial" panose="020B0604020202020204" pitchFamily="34" charset="0"/>
              </a:rPr>
              <a:t>Compassion, connectedness, presence, patience, perspective</a:t>
            </a:r>
          </a:p>
        </p:txBody>
      </p:sp>
    </p:spTree>
    <p:extLst>
      <p:ext uri="{BB962C8B-B14F-4D97-AF65-F5344CB8AC3E}">
        <p14:creationId xmlns:p14="http://schemas.microsoft.com/office/powerpoint/2010/main" val="880950428"/>
      </p:ext>
    </p:extLst>
  </p:cSld>
  <p:clrMapOvr>
    <a:masterClrMapping/>
  </p:clrMapOvr>
</p:sld>
</file>

<file path=ppt/slides/slide7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72C09-F273-DB45-AB5B-27B2F8120FBB}"/>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685E3795-33B1-5031-2774-51E0B76006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240C76CD-7403-8DC5-CBB2-CE4B1659B3B3}"/>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8D4B0454-C5AC-37C0-19AD-74FB249CEDE7}"/>
              </a:ext>
            </a:extLst>
          </p:cNvPr>
          <p:cNvSpPr txBox="1"/>
          <p:nvPr/>
        </p:nvSpPr>
        <p:spPr>
          <a:xfrm>
            <a:off x="2095929" y="203191"/>
            <a:ext cx="8254062"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RE-PARENTING YOUR PARTS P.172</a:t>
            </a:r>
          </a:p>
        </p:txBody>
      </p:sp>
    </p:spTree>
    <p:extLst>
      <p:ext uri="{BB962C8B-B14F-4D97-AF65-F5344CB8AC3E}">
        <p14:creationId xmlns:p14="http://schemas.microsoft.com/office/powerpoint/2010/main" val="3085130923"/>
      </p:ext>
    </p:extLst>
  </p:cSld>
  <p:clrMapOvr>
    <a:masterClrMapping/>
  </p:clrMapOvr>
</p:sld>
</file>

<file path=ppt/slides/slide7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879001-7A73-4292-D69F-1CF521B2A13C}"/>
              </a:ext>
            </a:extLst>
          </p:cNvPr>
          <p:cNvSpPr txBox="1"/>
          <p:nvPr/>
        </p:nvSpPr>
        <p:spPr>
          <a:xfrm>
            <a:off x="48985" y="184935"/>
            <a:ext cx="12094029" cy="4462760"/>
          </a:xfrm>
          <a:prstGeom prst="rect">
            <a:avLst/>
          </a:prstGeom>
          <a:noFill/>
        </p:spPr>
        <p:txBody>
          <a:bodyPr wrap="square">
            <a:spAutoFit/>
          </a:bodyPr>
          <a:lstStyle/>
          <a:p>
            <a:pPr>
              <a:defRPr/>
            </a:pPr>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This exercise helps us start reparenting our parts.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Which parenting styles will you try to use with your parts? </a:t>
            </a:r>
          </a:p>
          <a:p>
            <a:pPr>
              <a:defRPr/>
            </a:pPr>
            <a:r>
              <a:rPr lang="en-US" sz="2400" dirty="0">
                <a:solidFill>
                  <a:srgbClr val="2C2C2C"/>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Authoritative parenting of course. Warmth, and reasonable expectations and rules…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400" dirty="0">
              <a:solidFill>
                <a:srgbClr val="2C2C2C"/>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How do your inner exiles </a:t>
            </a:r>
            <a:r>
              <a:rPr lang="en-US" sz="2400" dirty="0">
                <a:solidFill>
                  <a:srgbClr val="FFFFFF"/>
                </a:solidFill>
                <a:latin typeface="Arial" panose="020B0604020202020204" pitchFamily="34" charset="0"/>
                <a:cs typeface="Arial" panose="020B0604020202020204" pitchFamily="34" charset="0"/>
              </a:rPr>
              <a:t>want Self to express her</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love towards them? </a:t>
            </a: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2C2C2C"/>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The Wounded child wants hugs, the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Feral Teen </a:t>
            </a:r>
            <a:r>
              <a:rPr lang="en-US" sz="2400" dirty="0">
                <a:latin typeface="Arial" panose="020B0604020202020204" pitchFamily="34" charset="0"/>
                <a:cs typeface="Arial" panose="020B0604020202020204" pitchFamily="34" charset="0"/>
              </a:rPr>
              <a:t>prefers</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companionable silence…</a:t>
            </a:r>
            <a:endParaRPr lang="en-US" sz="24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How can your </a:t>
            </a:r>
            <a:r>
              <a:rPr lang="en-US" sz="2400" dirty="0">
                <a:solidFill>
                  <a:srgbClr val="FFFFFF"/>
                </a:solidFill>
                <a:latin typeface="Arial" panose="020B0604020202020204" pitchFamily="34" charset="0"/>
                <a:cs typeface="Arial" panose="020B0604020202020204" pitchFamily="34" charset="0"/>
              </a:rPr>
              <a:t>Self</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provide that for them? </a:t>
            </a: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lvl="0">
              <a:defRPr/>
            </a:pPr>
            <a:r>
              <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lang="en-US" sz="2400" dirty="0">
                <a:latin typeface="Arial" panose="020B0604020202020204" pitchFamily="34" charset="0"/>
                <a:cs typeface="Arial" panose="020B0604020202020204" pitchFamily="34" charset="0"/>
              </a:rPr>
              <a:t>M</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y magnificent Goddess wraps</a:t>
            </a:r>
            <a:r>
              <a:rPr lang="en-US" sz="2400" dirty="0">
                <a:latin typeface="Arial" panose="020B0604020202020204" pitchFamily="34" charset="0"/>
                <a:cs typeface="Arial" panose="020B0604020202020204" pitchFamily="34" charset="0"/>
              </a:rPr>
              <a:t> her</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arms around my</a:t>
            </a:r>
            <a:r>
              <a:rPr lang="en-US" sz="2400" dirty="0">
                <a:latin typeface="Arial" panose="020B0604020202020204" pitchFamily="34" charset="0"/>
                <a:cs typeface="Arial" panose="020B0604020202020204" pitchFamily="34" charset="0"/>
              </a:rPr>
              <a:t> wounded child</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and</a:t>
            </a:r>
            <a:r>
              <a:rPr lang="en-US" sz="2400" dirty="0">
                <a:latin typeface="Arial" panose="020B0604020202020204" pitchFamily="34" charset="0"/>
                <a:cs typeface="Arial" panose="020B0604020202020204" pitchFamily="34" charset="0"/>
              </a:rPr>
              <a:t> sits quietly holding space for my feral teen.</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87487798"/>
      </p:ext>
    </p:extLst>
  </p:cSld>
  <p:clrMapOvr>
    <a:masterClrMapping/>
  </p:clrMapOvr>
</p:sld>
</file>

<file path=ppt/slides/slide7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9B8BF-01EE-B75E-D538-519E695B7F8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BDE819D-8A98-0AFE-F2B4-403DE46223FD}"/>
              </a:ext>
            </a:extLst>
          </p:cNvPr>
          <p:cNvSpPr txBox="1"/>
          <p:nvPr/>
        </p:nvSpPr>
        <p:spPr>
          <a:xfrm>
            <a:off x="48985" y="0"/>
            <a:ext cx="12094029" cy="35394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kind of reassurance or affirmation do </a:t>
            </a:r>
            <a:r>
              <a:rPr lang="en-US" sz="2800" dirty="0">
                <a:solidFill>
                  <a:srgbClr val="FFFFFF"/>
                </a:solidFill>
                <a:latin typeface="Arial" panose="020B0604020202020204" pitchFamily="34" charset="0"/>
                <a:cs typeface="Arial" panose="020B0604020202020204" pitchFamily="34" charset="0"/>
              </a:rPr>
              <a:t>these</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exiles want? </a:t>
            </a:r>
            <a:endParaRPr kumimoji="0" 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rgbClr val="2C2C2C"/>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The Wounded Child wants to hear that she is good, kind, and wanted. The </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Feral Teen wants to hear that she is not deficient</a:t>
            </a:r>
            <a:r>
              <a:rPr lang="en-US" sz="2800" dirty="0">
                <a:latin typeface="Arial" panose="020B0604020202020204" pitchFamily="34" charset="0"/>
                <a:cs typeface="Arial" panose="020B0604020202020204" pitchFamily="34" charset="0"/>
              </a:rPr>
              <a:t> or</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 failure.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CA" sz="28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Many people find it helpful to </a:t>
            </a:r>
            <a:r>
              <a:rPr lang="en-US" sz="2800" dirty="0">
                <a:solidFill>
                  <a:srgbClr val="FFFFFF"/>
                </a:solidFill>
                <a:latin typeface="Arial" panose="020B0604020202020204" pitchFamily="34" charset="0"/>
                <a:cs typeface="Arial" panose="020B0604020202020204" pitchFamily="34" charset="0"/>
              </a:rPr>
              <a:t>s</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et up a regular time to connect with </a:t>
            </a:r>
            <a:r>
              <a:rPr lang="en-US" sz="2800" dirty="0">
                <a:solidFill>
                  <a:srgbClr val="FFFFFF"/>
                </a:solidFill>
                <a:latin typeface="Arial" panose="020B0604020202020204" pitchFamily="34" charset="0"/>
                <a:cs typeface="Arial" panose="020B0604020202020204" pitchFamily="34" charset="0"/>
              </a:rPr>
              <a:t>their</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exiled parts to show them love</a:t>
            </a:r>
            <a:r>
              <a:rPr lang="en-CA" sz="2800" dirty="0">
                <a:solidFill>
                  <a:srgbClr val="FFFFFF"/>
                </a:solidFill>
                <a:latin typeface="Arial" panose="020B0604020202020204" pitchFamily="34" charset="0"/>
                <a:cs typeface="Arial" panose="020B0604020202020204" pitchFamily="34" charset="0"/>
              </a:rPr>
              <a:t>. Which of the 8 C’s do you think your exile</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 find the most nurturing?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lang="en-US" sz="2800" dirty="0">
                <a:latin typeface="Arial" panose="020B0604020202020204" pitchFamily="34" charset="0"/>
                <a:cs typeface="Arial" panose="020B0604020202020204" pitchFamily="34" charset="0"/>
              </a:rPr>
              <a:t>I think it’s all of them but especially the compassion</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and caring</a:t>
            </a:r>
          </a:p>
        </p:txBody>
      </p:sp>
    </p:spTree>
    <p:extLst>
      <p:ext uri="{BB962C8B-B14F-4D97-AF65-F5344CB8AC3E}">
        <p14:creationId xmlns:p14="http://schemas.microsoft.com/office/powerpoint/2010/main" val="2551317114"/>
      </p:ext>
    </p:extLst>
  </p:cSld>
  <p:clrMapOvr>
    <a:masterClrMapping/>
  </p:clrMapOvr>
</p:sld>
</file>

<file path=ppt/slides/slide7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7C95B0-7C49-A379-371F-006EBDE4FF8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6F3673B-EBAC-ADEC-69FB-22047C6F7762}"/>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41EB0B0-B477-C390-B9EE-604B228DC7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14BABEC3-018E-F4C5-8275-1C51404D2475}"/>
              </a:ext>
            </a:extLst>
          </p:cNvPr>
          <p:cNvSpPr txBox="1"/>
          <p:nvPr/>
        </p:nvSpPr>
        <p:spPr>
          <a:xfrm>
            <a:off x="2344622" y="402494"/>
            <a:ext cx="953915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RE-PARENTING YOUR PARTS P.172</a:t>
            </a:r>
          </a:p>
        </p:txBody>
      </p:sp>
    </p:spTree>
    <p:extLst>
      <p:ext uri="{BB962C8B-B14F-4D97-AF65-F5344CB8AC3E}">
        <p14:creationId xmlns:p14="http://schemas.microsoft.com/office/powerpoint/2010/main" val="104388279"/>
      </p:ext>
    </p:extLst>
  </p:cSld>
  <p:clrMapOvr>
    <a:masterClrMapping/>
  </p:clrMapOvr>
</p:sld>
</file>

<file path=ppt/slides/slide7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517AB-AC5C-DE0C-1761-A75B0F5BC09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3F6A932-24ED-63F8-134A-FB1FD6AE3017}"/>
              </a:ext>
            </a:extLst>
          </p:cNvPr>
          <p:cNvSpPr txBox="1"/>
          <p:nvPr/>
        </p:nvSpPr>
        <p:spPr>
          <a:xfrm>
            <a:off x="228599" y="-169591"/>
            <a:ext cx="12094029" cy="5078313"/>
          </a:xfrm>
          <a:prstGeom prst="rect">
            <a:avLst/>
          </a:prstGeom>
          <a:noFill/>
        </p:spPr>
        <p:txBody>
          <a:bodyPr wrap="square">
            <a:spAutoFit/>
          </a:bodyPr>
          <a:lstStyle/>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Which parenting styles to your inner exiles/younger parts prefer?</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does your inner exile best receive love?</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can you provide that for them?</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kind of reassurance or affirmation does your inner exile want?</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can you provide that for them?</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Set up a regular time to connect with your exiled parts to show them love in the way they best receive it</a:t>
            </a:r>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attributes of self to your parts find most nurturing?</a:t>
            </a:r>
          </a:p>
        </p:txBody>
      </p:sp>
    </p:spTree>
    <p:extLst>
      <p:ext uri="{BB962C8B-B14F-4D97-AF65-F5344CB8AC3E}">
        <p14:creationId xmlns:p14="http://schemas.microsoft.com/office/powerpoint/2010/main" val="1871840469"/>
      </p:ext>
    </p:extLst>
  </p:cSld>
  <p:clrMapOvr>
    <a:masterClrMapping/>
  </p:clrMapOvr>
</p:sld>
</file>

<file path=ppt/slides/slide7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63ADEA-D054-0B07-5FE9-2175F23AEEA2}"/>
              </a:ext>
            </a:extLst>
          </p:cNvPr>
          <p:cNvSpPr txBox="1"/>
          <p:nvPr/>
        </p:nvSpPr>
        <p:spPr>
          <a:xfrm>
            <a:off x="0" y="0"/>
            <a:ext cx="11979667" cy="674030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a:t>
            </a:r>
            <a:r>
              <a:rPr lang="en-US" sz="3200" dirty="0">
                <a:solidFill>
                  <a:srgbClr val="000000"/>
                </a:solidFill>
                <a:latin typeface="Arial" panose="020B0604020202020204" pitchFamily="34" charset="0"/>
                <a:cs typeface="Arial" panose="020B0604020202020204" pitchFamily="34" charset="0"/>
              </a:rPr>
              <a:t>SECTION 10 AN ADVENTURE WITH AN INNER EXILE P.174</a:t>
            </a:r>
          </a:p>
          <a:p>
            <a:r>
              <a:rPr lang="en-US" sz="2100" dirty="0">
                <a:solidFill>
                  <a:srgbClr val="FFC000"/>
                </a:solidFill>
                <a:latin typeface="Arial" panose="020B0604020202020204" pitchFamily="34" charset="0"/>
                <a:cs typeface="Arial" panose="020B0604020202020204" pitchFamily="34" charset="0"/>
              </a:rPr>
              <a:t>Your inner exiles are often younger parts of you. They will probably like things that you liked as a child and might still enjoy those things. When you feel nostalgia, it may be because your exiles, or other younger parts, are carrying feelings related to those memories. A time, a place, an antique item, or a toy may awaken in your exiles memory or emotions. As you get to know them, you can take them on imaginary or real-life adventures, where they can be kids again and they can spend time with you. The more you bring your exiles close to your Self the deeper the connection will be and the more healing they can experience. It's also important to remember that the closer they get to you, the more access you have to their wonderful qualities that you have been cut off from.</a:t>
            </a:r>
          </a:p>
          <a:p>
            <a:endParaRPr lang="en-CA" sz="2100" dirty="0">
              <a:latin typeface="Arial" panose="020B0604020202020204" pitchFamily="34" charset="0"/>
              <a:cs typeface="Arial" panose="020B0604020202020204" pitchFamily="34" charset="0"/>
            </a:endParaRPr>
          </a:p>
          <a:p>
            <a:r>
              <a:rPr lang="en-US" sz="2100" dirty="0">
                <a:solidFill>
                  <a:srgbClr val="FFC000"/>
                </a:solidFill>
                <a:latin typeface="Arial" panose="020B0604020202020204" pitchFamily="34" charset="0"/>
                <a:cs typeface="Arial" panose="020B0604020202020204" pitchFamily="34" charset="0"/>
              </a:rPr>
              <a:t>This exercise encourages you to go on an adventure with your inner exiles. </a:t>
            </a:r>
            <a:r>
              <a:rPr lang="en-US" sz="2100" dirty="0">
                <a:solidFill>
                  <a:schemeClr val="accent1"/>
                </a:solidFill>
                <a:latin typeface="Arial" panose="020B0604020202020204" pitchFamily="34" charset="0"/>
                <a:cs typeface="Arial" panose="020B0604020202020204" pitchFamily="34" charset="0"/>
              </a:rPr>
              <a:t>Ask each of your exiles:</a:t>
            </a:r>
          </a:p>
          <a:p>
            <a:endParaRPr lang="en-CA" sz="2100" dirty="0">
              <a:solidFill>
                <a:schemeClr val="accent1"/>
              </a:solidFill>
              <a:latin typeface="Arial" panose="020B0604020202020204" pitchFamily="34" charset="0"/>
              <a:cs typeface="Arial" panose="020B0604020202020204" pitchFamily="34" charset="0"/>
            </a:endParaRPr>
          </a:p>
          <a:p>
            <a:r>
              <a:rPr lang="en-US" sz="2100" dirty="0">
                <a:solidFill>
                  <a:schemeClr val="accent1"/>
                </a:solidFill>
                <a:latin typeface="Arial" panose="020B0604020202020204" pitchFamily="34" charset="0"/>
                <a:cs typeface="Arial" panose="020B0604020202020204" pitchFamily="34" charset="0"/>
              </a:rPr>
              <a:t>What place, real or imagined, would you like to go?</a:t>
            </a:r>
          </a:p>
          <a:p>
            <a:endParaRPr lang="en-US" sz="2100" dirty="0">
              <a:solidFill>
                <a:schemeClr val="accent1"/>
              </a:solidFill>
              <a:latin typeface="Arial" panose="020B0604020202020204" pitchFamily="34" charset="0"/>
              <a:cs typeface="Arial" panose="020B0604020202020204" pitchFamily="34" charset="0"/>
            </a:endParaRPr>
          </a:p>
          <a:p>
            <a:endParaRPr lang="en-CA" sz="2100" dirty="0">
              <a:solidFill>
                <a:schemeClr val="accent1"/>
              </a:solidFill>
              <a:latin typeface="Arial" panose="020B0604020202020204" pitchFamily="34" charset="0"/>
              <a:cs typeface="Arial" panose="020B0604020202020204" pitchFamily="34" charset="0"/>
            </a:endParaRPr>
          </a:p>
          <a:p>
            <a:r>
              <a:rPr lang="en-US" sz="2100" dirty="0">
                <a:solidFill>
                  <a:schemeClr val="accent1"/>
                </a:solidFill>
                <a:latin typeface="Arial" panose="020B0604020202020204" pitchFamily="34" charset="0"/>
                <a:cs typeface="Arial" panose="020B0604020202020204" pitchFamily="34" charset="0"/>
              </a:rPr>
              <a:t>Why is this place meaningful to them?</a:t>
            </a:r>
          </a:p>
          <a:p>
            <a:endParaRPr lang="en-US" sz="2100" dirty="0">
              <a:solidFill>
                <a:schemeClr val="accent1"/>
              </a:solidFill>
              <a:latin typeface="Arial" panose="020B0604020202020204" pitchFamily="34" charset="0"/>
              <a:cs typeface="Arial" panose="020B0604020202020204" pitchFamily="34" charset="0"/>
            </a:endParaRPr>
          </a:p>
          <a:p>
            <a:endParaRPr lang="en-CA" sz="2100" dirty="0">
              <a:solidFill>
                <a:schemeClr val="accent1"/>
              </a:solidFill>
              <a:latin typeface="Arial" panose="020B0604020202020204" pitchFamily="34" charset="0"/>
              <a:cs typeface="Arial" panose="020B0604020202020204" pitchFamily="34" charset="0"/>
            </a:endParaRPr>
          </a:p>
          <a:p>
            <a:r>
              <a:rPr lang="en-US" sz="2100" dirty="0">
                <a:solidFill>
                  <a:schemeClr val="accent1"/>
                </a:solidFill>
                <a:latin typeface="Arial" panose="020B0604020202020204" pitchFamily="34" charset="0"/>
                <a:cs typeface="Arial" panose="020B0604020202020204" pitchFamily="34" charset="0"/>
              </a:rPr>
              <a:t>What do they want to bring with them?</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3892433"/>
      </p:ext>
    </p:extLst>
  </p:cSld>
  <p:clrMapOvr>
    <a:masterClrMapping/>
  </p:clrMapOvr>
</p:sld>
</file>

<file path=ppt/slides/slide7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8F5FB2-468C-676D-75F8-34957D0B6D43}"/>
              </a:ext>
            </a:extLst>
          </p:cNvPr>
          <p:cNvSpPr txBox="1"/>
          <p:nvPr/>
        </p:nvSpPr>
        <p:spPr>
          <a:xfrm>
            <a:off x="0" y="110366"/>
            <a:ext cx="12192000" cy="4832092"/>
          </a:xfrm>
          <a:prstGeom prst="rect">
            <a:avLst/>
          </a:prstGeom>
          <a:noFill/>
        </p:spPr>
        <p:txBody>
          <a:bodyPr wrap="square">
            <a:spAutoFit/>
          </a:bodyPr>
          <a:lstStyle/>
          <a:p>
            <a:r>
              <a:rPr lang="en-US" sz="2200" dirty="0">
                <a:solidFill>
                  <a:srgbClr val="FFC000"/>
                </a:solidFill>
                <a:latin typeface="Arial" panose="020B0604020202020204" pitchFamily="34" charset="0"/>
                <a:cs typeface="Arial" panose="020B0604020202020204" pitchFamily="34" charset="0"/>
              </a:rPr>
              <a:t>What activities do they want to do with you?</a:t>
            </a:r>
          </a:p>
          <a:p>
            <a:endParaRPr lang="en-US" sz="2200" dirty="0">
              <a:solidFill>
                <a:srgbClr val="FFC000"/>
              </a:solidFill>
              <a:latin typeface="Arial" panose="020B0604020202020204" pitchFamily="34" charset="0"/>
              <a:cs typeface="Arial" panose="020B0604020202020204" pitchFamily="34" charset="0"/>
            </a:endParaRP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Set aside some time to go with your inner exile on this adventure in your inner world and reflect on it below.</a:t>
            </a: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What was this like for them?</a:t>
            </a:r>
          </a:p>
          <a:p>
            <a:endParaRPr lang="en-US" sz="2200" dirty="0">
              <a:solidFill>
                <a:srgbClr val="FFC000"/>
              </a:solidFill>
              <a:latin typeface="Arial" panose="020B0604020202020204" pitchFamily="34" charset="0"/>
              <a:cs typeface="Arial" panose="020B0604020202020204" pitchFamily="34" charset="0"/>
            </a:endParaRP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What was it like for you?</a:t>
            </a:r>
          </a:p>
          <a:p>
            <a:endParaRPr lang="en-US" sz="2200" dirty="0">
              <a:solidFill>
                <a:srgbClr val="FFC000"/>
              </a:solidFill>
              <a:latin typeface="Arial" panose="020B0604020202020204" pitchFamily="34" charset="0"/>
              <a:cs typeface="Arial" panose="020B0604020202020204" pitchFamily="34" charset="0"/>
            </a:endParaRPr>
          </a:p>
          <a:p>
            <a:endParaRPr lang="en-CA" sz="2200" dirty="0">
              <a:solidFill>
                <a:srgbClr val="FFC000"/>
              </a:solidFill>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If it's a real place, you might want to plan a trip to the actual place. If it's imaginary place, set up a time in the future where you can take them again in your mind.</a:t>
            </a:r>
            <a:endParaRPr lang="en-CA" sz="22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5934859"/>
      </p:ext>
    </p:extLst>
  </p:cSld>
  <p:clrMapOvr>
    <a:masterClrMapping/>
  </p:clrMapOvr>
</p:sld>
</file>

<file path=ppt/slides/slide7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A7407-4BD7-6B81-D3DF-38DD1ED54E0A}"/>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815B7F13-F614-6DC7-45E7-CB1A8910A9B3}"/>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02C823D8-365B-2E9F-CE78-9B4118CE904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6AADB4CA-9868-A902-23C6-3531D223A944}"/>
              </a:ext>
            </a:extLst>
          </p:cNvPr>
          <p:cNvSpPr txBox="1"/>
          <p:nvPr/>
        </p:nvSpPr>
        <p:spPr>
          <a:xfrm>
            <a:off x="1066800" y="315059"/>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AN ADVENTURE WITH AN INNER EXILE P.174</a:t>
            </a:r>
          </a:p>
        </p:txBody>
      </p:sp>
    </p:spTree>
    <p:extLst>
      <p:ext uri="{BB962C8B-B14F-4D97-AF65-F5344CB8AC3E}">
        <p14:creationId xmlns:p14="http://schemas.microsoft.com/office/powerpoint/2010/main" val="2329607050"/>
      </p:ext>
    </p:extLst>
  </p:cSld>
  <p:clrMapOvr>
    <a:masterClrMapping/>
  </p:clrMapOvr>
</p:sld>
</file>

<file path=ppt/slides/slide7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hild sitting on the floor&#10;&#10;AI-generated content may be incorrect.">
            <a:extLst>
              <a:ext uri="{FF2B5EF4-FFF2-40B4-BE49-F238E27FC236}">
                <a16:creationId xmlns:a16="http://schemas.microsoft.com/office/drawing/2014/main" id="{B07E0569-73A4-1FFE-F8FB-AAE9DFCCE180}"/>
              </a:ext>
            </a:extLst>
          </p:cNvPr>
          <p:cNvPicPr>
            <a:picLocks noChangeAspect="1"/>
          </p:cNvPicPr>
          <p:nvPr/>
        </p:nvPicPr>
        <p:blipFill>
          <a:blip r:embed="rId2"/>
          <a:stretch>
            <a:fillRect/>
          </a:stretch>
        </p:blipFill>
        <p:spPr>
          <a:xfrm>
            <a:off x="3570514" y="228601"/>
            <a:ext cx="5649686" cy="6455228"/>
          </a:xfrm>
          <a:prstGeom prst="rect">
            <a:avLst/>
          </a:prstGeom>
        </p:spPr>
      </p:pic>
    </p:spTree>
    <p:extLst>
      <p:ext uri="{BB962C8B-B14F-4D97-AF65-F5344CB8AC3E}">
        <p14:creationId xmlns:p14="http://schemas.microsoft.com/office/powerpoint/2010/main" val="41083253"/>
      </p:ext>
    </p:extLst>
  </p:cSld>
  <p:clrMapOvr>
    <a:masterClrMapping/>
  </p:clrMapOvr>
</p:sld>
</file>

<file path=ppt/slides/slide7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DE2955-3C3E-BDF3-F6FA-900AC5C576B9}"/>
              </a:ext>
            </a:extLst>
          </p:cNvPr>
          <p:cNvSpPr txBox="1"/>
          <p:nvPr/>
        </p:nvSpPr>
        <p:spPr>
          <a:xfrm>
            <a:off x="0" y="0"/>
            <a:ext cx="12192000" cy="7017306"/>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In this exercise you will go on an adventure with your inner exile. Ask that part: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place, real or imagined, would you like to go?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Marble boy wants to spend a morning at the Lisbon zoo the pool in campo grande and then go for an ice cream in Rossio </a:t>
            </a:r>
          </a:p>
          <a:p>
            <a:endParaRPr lang="en-US" sz="2400" dirty="0">
              <a:solidFill>
                <a:schemeClr val="bg1"/>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Why is this place meaningful to them?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These were happy moments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do they want to bring with them?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My grandfather </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activities do they want to do with you?</a:t>
            </a:r>
          </a:p>
          <a:p>
            <a:r>
              <a:rPr lang="en-US" sz="2400" dirty="0">
                <a:latin typeface="Arial" panose="020B0604020202020204" pitchFamily="34" charset="0"/>
                <a:cs typeface="Arial" panose="020B0604020202020204" pitchFamily="34" charset="0"/>
              </a:rPr>
              <a:t>Luis: Go roller skating, have lunch and go see the animals </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6878128"/>
      </p:ext>
    </p:extLst>
  </p:cSld>
  <p:clrMapOvr>
    <a:masterClrMapping/>
  </p:clrMapOvr>
</p:sld>
</file>

<file path=ppt/slides/slide7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04AE91-36CA-BC4C-8CDE-F9E4B21D5FE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05D618D-9A1C-4015-CDDA-F77C8B232CB7}"/>
              </a:ext>
            </a:extLst>
          </p:cNvPr>
          <p:cNvSpPr txBox="1"/>
          <p:nvPr/>
        </p:nvSpPr>
        <p:spPr>
          <a:xfrm>
            <a:off x="0" y="0"/>
            <a:ext cx="12192000" cy="4801314"/>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Set aside some time to go with your inner exile on this adventure in your inner world and reflect on it below.</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was this like for them?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They couldn’t believe we could actually do all of this and there was no drama.</a:t>
            </a:r>
          </a:p>
          <a:p>
            <a:endParaRPr lang="en-US" sz="2400" dirty="0">
              <a:solidFill>
                <a:schemeClr val="bg1"/>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was it like for you?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It took me back to good childhood moments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If it's a real place, you might want to plan a trip to the actual place. If it's imaginary place, set up a time in the future where you can take them again in your mind.</a:t>
            </a:r>
            <a:endParaRPr lang="en-CA" sz="24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796519"/>
      </p:ext>
    </p:extLst>
  </p:cSld>
  <p:clrMapOvr>
    <a:masterClrMapping/>
  </p:clrMapOvr>
</p:sld>
</file>

<file path=ppt/slides/slide7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52C8E-78FF-64B3-9AA8-E4F09AF7AA14}"/>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0C6D256B-2E07-AB3C-4DF2-3FCE867A84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33D1918A-EB3D-0B82-6E5D-F9E47F8179D9}"/>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E5E0093E-5ABF-D3F6-2367-689C5D84F6BD}"/>
              </a:ext>
            </a:extLst>
          </p:cNvPr>
          <p:cNvSpPr txBox="1"/>
          <p:nvPr/>
        </p:nvSpPr>
        <p:spPr>
          <a:xfrm>
            <a:off x="1416140" y="203191"/>
            <a:ext cx="10482802"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AN ADVENTURE WITH AN INNER EXILE P.174</a:t>
            </a:r>
          </a:p>
        </p:txBody>
      </p:sp>
    </p:spTree>
    <p:extLst>
      <p:ext uri="{BB962C8B-B14F-4D97-AF65-F5344CB8AC3E}">
        <p14:creationId xmlns:p14="http://schemas.microsoft.com/office/powerpoint/2010/main" val="4220414763"/>
      </p:ext>
    </p:extLst>
  </p:cSld>
  <p:clrMapOvr>
    <a:masterClrMapping/>
  </p:clrMapOvr>
</p:sld>
</file>

<file path=ppt/slides/slide7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DE2955-3C3E-BDF3-F6FA-900AC5C576B9}"/>
              </a:ext>
            </a:extLst>
          </p:cNvPr>
          <p:cNvSpPr txBox="1"/>
          <p:nvPr/>
        </p:nvSpPr>
        <p:spPr>
          <a:xfrm>
            <a:off x="0" y="0"/>
            <a:ext cx="12192000" cy="664797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In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exercise </a:t>
            </a:r>
            <a:r>
              <a:rPr lang="en-US" sz="2400" dirty="0">
                <a:solidFill>
                  <a:srgbClr val="FFFFFF"/>
                </a:solidFill>
                <a:latin typeface="Arial" panose="020B0604020202020204" pitchFamily="34" charset="0"/>
                <a:cs typeface="Arial" panose="020B0604020202020204" pitchFamily="34" charset="0"/>
              </a:rPr>
              <a:t>suggests you</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go on an adventure with your inner exiles. Which of your exiles was most eager to go?</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My wounded child.</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Where </a:t>
            </a:r>
            <a:r>
              <a:rPr lang="en-US" sz="2400" dirty="0">
                <a:solidFill>
                  <a:srgbClr val="FFFFFF"/>
                </a:solidFill>
                <a:latin typeface="Arial" panose="020B0604020202020204" pitchFamily="34" charset="0"/>
                <a:cs typeface="Arial" panose="020B0604020202020204" pitchFamily="34" charset="0"/>
              </a:rPr>
              <a:t>does your</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wounded child </a:t>
            </a:r>
            <a:r>
              <a:rPr lang="en-US" sz="2400" dirty="0">
                <a:solidFill>
                  <a:srgbClr val="FFFFFF"/>
                </a:solidFill>
                <a:latin typeface="Arial" panose="020B0604020202020204" pitchFamily="34" charset="0"/>
                <a:cs typeface="Arial" panose="020B0604020202020204" pitchFamily="34" charset="0"/>
              </a:rPr>
              <a:t>want</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to go? </a:t>
            </a: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2C2C2C"/>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The Wounded Child wants to go the Secret spot in the woods. It’s a real place on my parents’ farm. There’s a creek running through it with long grass on the banks.</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Why is this place so meaningful for </a:t>
            </a:r>
            <a:r>
              <a:rPr lang="en-US" sz="2400" dirty="0">
                <a:solidFill>
                  <a:srgbClr val="FFFFFF"/>
                </a:solidFill>
                <a:latin typeface="Arial" panose="020B0604020202020204" pitchFamily="34" charset="0"/>
                <a:cs typeface="Arial" panose="020B0604020202020204" pitchFamily="34" charset="0"/>
              </a:rPr>
              <a:t>her</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2C2C2C"/>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It’s peaceful and quiet and the sun is shining. Nobody can see us.</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does </a:t>
            </a:r>
            <a:r>
              <a:rPr lang="en-US" sz="2400" dirty="0">
                <a:solidFill>
                  <a:srgbClr val="FFFFFF"/>
                </a:solidFill>
                <a:latin typeface="Arial" panose="020B0604020202020204" pitchFamily="34" charset="0"/>
                <a:cs typeface="Arial" panose="020B0604020202020204" pitchFamily="34" charset="0"/>
              </a:rPr>
              <a:t>the wounded child</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want to bring on this adventure? </a:t>
            </a: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2C2C2C"/>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A blanket.</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And w</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activities does she want to do with you?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She wants to lie down on the blanket and look up at the clouds. </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69805124"/>
      </p:ext>
    </p:extLst>
  </p:cSld>
  <p:clrMapOvr>
    <a:masterClrMapping/>
  </p:clrMapOvr>
</p:sld>
</file>

<file path=ppt/slides/slide7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12414E-D870-A412-6F96-A56299BDD86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87134AB-6946-D1D7-679F-281E7168ED44}"/>
              </a:ext>
            </a:extLst>
          </p:cNvPr>
          <p:cNvSpPr txBox="1"/>
          <p:nvPr/>
        </p:nvSpPr>
        <p:spPr>
          <a:xfrm>
            <a:off x="0" y="0"/>
            <a:ext cx="12192000" cy="406265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Were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you able to </a:t>
            </a:r>
            <a:r>
              <a:rPr lang="en-US" sz="2400" dirty="0">
                <a:solidFill>
                  <a:srgbClr val="FFFFFF"/>
                </a:solidFill>
                <a:latin typeface="Arial" panose="020B0604020202020204" pitchFamily="34" charset="0"/>
                <a:cs typeface="Arial" panose="020B0604020202020204" pitchFamily="34" charset="0"/>
              </a:rPr>
              <a:t>s</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et aside some time to go on this adventure with your wounded child?</a:t>
            </a:r>
            <a:endParaRPr lang="en-US" sz="24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 was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And w</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was adventure like for her? </a:t>
            </a:r>
            <a:endParaRPr kumimoji="0" lang="en-US" sz="24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2C2C2C"/>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It was relaxing, and we could connect with nature…</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What was it like for you being on the adventure with your wounded child?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sad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D0519650-F10E-03A7-126D-50A3A6F8E502}"/>
              </a:ext>
            </a:extLst>
          </p:cNvPr>
          <p:cNvPicPr>
            <a:picLocks noChangeAspect="1"/>
          </p:cNvPicPr>
          <p:nvPr/>
        </p:nvPicPr>
        <p:blipFill>
          <a:blip r:embed="rId2"/>
          <a:stretch>
            <a:fillRect/>
          </a:stretch>
        </p:blipFill>
        <p:spPr>
          <a:xfrm>
            <a:off x="1617446" y="3332018"/>
            <a:ext cx="3855099" cy="3238408"/>
          </a:xfrm>
          <a:prstGeom prst="rect">
            <a:avLst/>
          </a:prstGeom>
        </p:spPr>
      </p:pic>
      <p:pic>
        <p:nvPicPr>
          <p:cNvPr id="4" name="Picture 3">
            <a:extLst>
              <a:ext uri="{FF2B5EF4-FFF2-40B4-BE49-F238E27FC236}">
                <a16:creationId xmlns:a16="http://schemas.microsoft.com/office/drawing/2014/main" id="{71A12190-6D20-B3B2-F921-4B8E77CE63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9457" y="3429000"/>
            <a:ext cx="4197925" cy="3141426"/>
          </a:xfrm>
          <a:prstGeom prst="rect">
            <a:avLst/>
          </a:prstGeom>
        </p:spPr>
      </p:pic>
      <p:sp>
        <p:nvSpPr>
          <p:cNvPr id="6" name="TextBox 5">
            <a:extLst>
              <a:ext uri="{FF2B5EF4-FFF2-40B4-BE49-F238E27FC236}">
                <a16:creationId xmlns:a16="http://schemas.microsoft.com/office/drawing/2014/main" id="{48D06F02-E1EA-0160-F650-5D6D713143BA}"/>
              </a:ext>
            </a:extLst>
          </p:cNvPr>
          <p:cNvSpPr txBox="1"/>
          <p:nvPr/>
        </p:nvSpPr>
        <p:spPr>
          <a:xfrm>
            <a:off x="2400299" y="6116427"/>
            <a:ext cx="6144490" cy="369332"/>
          </a:xfrm>
          <a:prstGeom prst="rect">
            <a:avLst/>
          </a:prstGeom>
          <a:noFill/>
        </p:spPr>
        <p:txBody>
          <a:bodyPr wrap="square">
            <a:spAutoFit/>
          </a:bodyPr>
          <a:lstStyle/>
          <a:p>
            <a:r>
              <a:rPr lang="en-US" sz="1800" dirty="0">
                <a:solidFill>
                  <a:srgbClr val="FFFFFF"/>
                </a:solidFill>
                <a:latin typeface="Arial" panose="020B0604020202020204" pitchFamily="34" charset="0"/>
                <a:cs typeface="Arial" panose="020B0604020202020204" pitchFamily="34" charset="0"/>
              </a:rPr>
              <a:t> </a:t>
            </a: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WOUNDED CHILD </a:t>
            </a:r>
            <a:endParaRPr lang="en-CA" dirty="0"/>
          </a:p>
        </p:txBody>
      </p:sp>
      <p:sp>
        <p:nvSpPr>
          <p:cNvPr id="8" name="TextBox 7">
            <a:extLst>
              <a:ext uri="{FF2B5EF4-FFF2-40B4-BE49-F238E27FC236}">
                <a16:creationId xmlns:a16="http://schemas.microsoft.com/office/drawing/2014/main" id="{187E76AB-FC75-EDEE-CF7F-C98FF6A8BA8F}"/>
              </a:ext>
            </a:extLst>
          </p:cNvPr>
          <p:cNvSpPr txBox="1"/>
          <p:nvPr/>
        </p:nvSpPr>
        <p:spPr>
          <a:xfrm>
            <a:off x="6042918" y="5931761"/>
            <a:ext cx="6149082"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THE SECRET PLACE</a:t>
            </a:r>
          </a:p>
        </p:txBody>
      </p:sp>
    </p:spTree>
    <p:extLst>
      <p:ext uri="{BB962C8B-B14F-4D97-AF65-F5344CB8AC3E}">
        <p14:creationId xmlns:p14="http://schemas.microsoft.com/office/powerpoint/2010/main" val="889494735"/>
      </p:ext>
    </p:extLst>
  </p:cSld>
  <p:clrMapOvr>
    <a:masterClrMapping/>
  </p:clrMapOvr>
</p:sld>
</file>

<file path=ppt/slides/slide7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75E59-7323-CEFB-C6BF-CC52C6E3205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8CB315B-10D6-6DC6-C599-7D3908D31C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589792470"/>
      </p:ext>
    </p:extLst>
  </p:cSld>
  <p:clrMapOvr>
    <a:masterClrMapping/>
  </p:clrMapOvr>
</p:sld>
</file>

<file path=ppt/slides/slide7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3E92F-B09A-7B90-7473-DCFB785ABD4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12A0C5A-8A11-F7B2-CAAE-C3BFF3855D36}"/>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051A8B29-CA39-540F-3D3D-65D0A167FE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EF6634B5-8EA1-9184-DFB1-AE8F7C2987F1}"/>
              </a:ext>
            </a:extLst>
          </p:cNvPr>
          <p:cNvSpPr txBox="1"/>
          <p:nvPr/>
        </p:nvSpPr>
        <p:spPr>
          <a:xfrm>
            <a:off x="1232899" y="402494"/>
            <a:ext cx="1054678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AN ADVENTURE WITH AN INNER EXILE P.174</a:t>
            </a:r>
          </a:p>
        </p:txBody>
      </p:sp>
    </p:spTree>
    <p:extLst>
      <p:ext uri="{BB962C8B-B14F-4D97-AF65-F5344CB8AC3E}">
        <p14:creationId xmlns:p14="http://schemas.microsoft.com/office/powerpoint/2010/main" val="2347473768"/>
      </p:ext>
    </p:extLst>
  </p:cSld>
  <p:clrMapOvr>
    <a:masterClrMapping/>
  </p:clrMapOvr>
</p:sld>
</file>

<file path=ppt/slides/slide7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BE800-2FC3-5A5E-931D-19BA6A84DD9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2B46CBF-ECD4-AD0C-F341-5D1339AC149C}"/>
              </a:ext>
            </a:extLst>
          </p:cNvPr>
          <p:cNvSpPr txBox="1"/>
          <p:nvPr/>
        </p:nvSpPr>
        <p:spPr>
          <a:xfrm>
            <a:off x="0" y="0"/>
            <a:ext cx="12192000" cy="7017306"/>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 will go on an adventure with your inner exile. Ask that part:</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place, real or imagined, would you like to go?</a:t>
            </a:r>
          </a:p>
          <a:p>
            <a:endParaRPr lang="en-US" sz="1800"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Why is this place meaningful to them?</a:t>
            </a:r>
          </a:p>
          <a:p>
            <a:endParaRPr lang="en-US" sz="1800"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do they want to bring with them?</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activities do they want to do with you?</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Set aside some time to go with your inner exile on this adventure in your inner world and reflect on it below.</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was this like for them?</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was it like for you?</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If it's a real place, you might want to plan a trip to the actual place. If it's imaginary place, set up a time in the future where you can take them again in your mind.</a:t>
            </a:r>
            <a:endParaRPr lang="en-CA"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2219385"/>
      </p:ext>
    </p:extLst>
  </p:cSld>
  <p:clrMapOvr>
    <a:masterClrMapping/>
  </p:clrMapOvr>
</p:sld>
</file>

<file path=ppt/slides/slide7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8F9B2A-AE69-5AA1-B188-C64034ACB1ED}"/>
              </a:ext>
            </a:extLst>
          </p:cNvPr>
          <p:cNvSpPr txBox="1"/>
          <p:nvPr/>
        </p:nvSpPr>
        <p:spPr>
          <a:xfrm>
            <a:off x="3562564" y="1027685"/>
            <a:ext cx="6097712" cy="1569660"/>
          </a:xfrm>
          <a:prstGeom prst="rect">
            <a:avLst/>
          </a:prstGeom>
          <a:noFill/>
        </p:spPr>
        <p:txBody>
          <a:bodyPr wrap="square">
            <a:spAutoFit/>
          </a:bodyPr>
          <a:lstStyle/>
          <a:p>
            <a:r>
              <a:rPr lang="en-US" sz="96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96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spTree>
    <p:extLst>
      <p:ext uri="{BB962C8B-B14F-4D97-AF65-F5344CB8AC3E}">
        <p14:creationId xmlns:p14="http://schemas.microsoft.com/office/powerpoint/2010/main" val="1617428422"/>
      </p:ext>
    </p:extLst>
  </p:cSld>
  <p:clrMapOvr>
    <a:masterClrMapping/>
  </p:clrMapOvr>
</p:sld>
</file>

<file path=ppt/slides/slide7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A6B57-C0F1-DFEA-31D8-AAA60E1400B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F468E4E-3EA4-67CE-FE49-E37660519B17}"/>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03B0B965-DF74-DAB9-ABC7-02A31F42E6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B1ECFACA-D8BB-00EC-ABAB-3C77BEA32907}"/>
              </a:ext>
            </a:extLst>
          </p:cNvPr>
          <p:cNvSpPr txBox="1"/>
          <p:nvPr/>
        </p:nvSpPr>
        <p:spPr>
          <a:xfrm>
            <a:off x="3712029"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EXILES INVENTORY P.142</a:t>
            </a:r>
          </a:p>
        </p:txBody>
      </p:sp>
    </p:spTree>
    <p:extLst>
      <p:ext uri="{BB962C8B-B14F-4D97-AF65-F5344CB8AC3E}">
        <p14:creationId xmlns:p14="http://schemas.microsoft.com/office/powerpoint/2010/main" val="1469073951"/>
      </p:ext>
    </p:extLst>
  </p:cSld>
  <p:clrMapOvr>
    <a:masterClrMapping/>
  </p:clrMapOvr>
</p:sld>
</file>

<file path=ppt/slides/slide7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D2E3C9-C86A-94BA-3C7F-1FA1D56BD3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837"/>
            <a:ext cx="12192000" cy="6808325"/>
          </a:xfrm>
          <a:prstGeom prst="rect">
            <a:avLst/>
          </a:prstGeom>
        </p:spPr>
      </p:pic>
    </p:spTree>
    <p:extLst>
      <p:ext uri="{BB962C8B-B14F-4D97-AF65-F5344CB8AC3E}">
        <p14:creationId xmlns:p14="http://schemas.microsoft.com/office/powerpoint/2010/main" val="2606530057"/>
      </p:ext>
    </p:extLst>
  </p:cSld>
  <p:clrMapOvr>
    <a:masterClrMapping/>
  </p:clrMapOvr>
</p:sld>
</file>

<file path=ppt/slides/slide7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53CB6-26F0-F243-D84C-E91E6AB1217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0A55F86-2BDF-32CB-3035-478B5B76DCE9}"/>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5B2E087-B909-5458-AF00-1B7BB2E3C0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DAA44B9B-C9D0-F666-446B-473830D2D13C}"/>
              </a:ext>
            </a:extLst>
          </p:cNvPr>
          <p:cNvSpPr txBox="1"/>
          <p:nvPr/>
        </p:nvSpPr>
        <p:spPr>
          <a:xfrm>
            <a:off x="2054831" y="494962"/>
            <a:ext cx="909152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FIND IT IN THE BODY: EXILES P.148</a:t>
            </a:r>
          </a:p>
        </p:txBody>
      </p:sp>
    </p:spTree>
    <p:extLst>
      <p:ext uri="{BB962C8B-B14F-4D97-AF65-F5344CB8AC3E}">
        <p14:creationId xmlns:p14="http://schemas.microsoft.com/office/powerpoint/2010/main" val="3693445869"/>
      </p:ext>
    </p:extLst>
  </p:cSld>
  <p:clrMapOvr>
    <a:masterClrMapping/>
  </p:clrMapOvr>
</p:sld>
</file>

<file path=ppt/slides/slide7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895237-E9CD-F95E-F46D-F1AEEF1495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8674"/>
            <a:ext cx="12192000" cy="6720652"/>
          </a:xfrm>
          <a:prstGeom prst="rect">
            <a:avLst/>
          </a:prstGeom>
        </p:spPr>
      </p:pic>
    </p:spTree>
    <p:extLst>
      <p:ext uri="{BB962C8B-B14F-4D97-AF65-F5344CB8AC3E}">
        <p14:creationId xmlns:p14="http://schemas.microsoft.com/office/powerpoint/2010/main" val="2493635123"/>
      </p:ext>
    </p:extLst>
  </p:cSld>
  <p:clrMapOvr>
    <a:masterClrMapping/>
  </p:clrMapOvr>
</p:sld>
</file>

<file path=ppt/slides/slide7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3BFAC-0D1F-DFB0-85A1-DC87E6F8901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A66620B-8B74-BAA5-43CA-5CB5711688A7}"/>
              </a:ext>
            </a:extLst>
          </p:cNvPr>
          <p:cNvSpPr txBox="1"/>
          <p:nvPr/>
        </p:nvSpPr>
        <p:spPr>
          <a:xfrm>
            <a:off x="326204" y="0"/>
            <a:ext cx="6097712" cy="6494085"/>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Find it in the body: exiles p.147</a:t>
            </a:r>
          </a:p>
          <a:p>
            <a:endParaRPr lang="en-US" sz="2400"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It's common for exile parts to manifest in different places in the body, or even outside it. An exiled part might manifest as a pit in your stomach, as an impulse of dread, or in your heart as tightness or fear. Paying attention to the body is a way to get in touch with parts. Where do you feel exile parts in your body?</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Choose an exile part that you have felt this week ("I am worthless" "I am sad" "I am scared" etc.) and map where you feel them in your body on the picture. If nothing comes to mind, that's okay. You can return to this exercise at any time.</a:t>
            </a:r>
            <a:endParaRPr lang="en-CA"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4B4C77B-04F2-F31D-6FBD-2BE7FC3C78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563" y="141402"/>
            <a:ext cx="4777130" cy="6589336"/>
          </a:xfrm>
          <a:prstGeom prst="rect">
            <a:avLst/>
          </a:prstGeom>
        </p:spPr>
      </p:pic>
      <p:sp>
        <p:nvSpPr>
          <p:cNvPr id="5" name="TextBox 4">
            <a:extLst>
              <a:ext uri="{FF2B5EF4-FFF2-40B4-BE49-F238E27FC236}">
                <a16:creationId xmlns:a16="http://schemas.microsoft.com/office/drawing/2014/main" id="{D1404D53-7C05-7D6A-A1BC-B7E32BE60F57}"/>
              </a:ext>
            </a:extLst>
          </p:cNvPr>
          <p:cNvSpPr txBox="1"/>
          <p:nvPr/>
        </p:nvSpPr>
        <p:spPr>
          <a:xfrm>
            <a:off x="6516638" y="2095330"/>
            <a:ext cx="3511282" cy="369332"/>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 </a:t>
            </a:r>
            <a:r>
              <a:rPr lang="en-US" sz="1800" dirty="0">
                <a:solidFill>
                  <a:schemeClr val="bg1"/>
                </a:solidFill>
                <a:latin typeface="Arial" panose="020B0604020202020204" pitchFamily="34" charset="0"/>
                <a:cs typeface="Arial" panose="020B0604020202020204" pitchFamily="34" charset="0"/>
              </a:rPr>
              <a:t>abandoned child </a:t>
            </a:r>
            <a:endParaRPr lang="en-CA" dirty="0">
              <a:solidFill>
                <a:schemeClr val="bg1"/>
              </a:solidFill>
            </a:endParaRPr>
          </a:p>
        </p:txBody>
      </p:sp>
      <p:cxnSp>
        <p:nvCxnSpPr>
          <p:cNvPr id="7" name="Straight Arrow Connector 6">
            <a:extLst>
              <a:ext uri="{FF2B5EF4-FFF2-40B4-BE49-F238E27FC236}">
                <a16:creationId xmlns:a16="http://schemas.microsoft.com/office/drawing/2014/main" id="{8F5DE536-0CCB-3CF1-7D3E-F6DA61943FD3}"/>
              </a:ext>
            </a:extLst>
          </p:cNvPr>
          <p:cNvCxnSpPr>
            <a:cxnSpLocks/>
          </p:cNvCxnSpPr>
          <p:nvPr/>
        </p:nvCxnSpPr>
        <p:spPr>
          <a:xfrm flipV="1">
            <a:off x="8453120" y="2011680"/>
            <a:ext cx="934720" cy="2683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1931093"/>
      </p:ext>
    </p:extLst>
  </p:cSld>
  <p:clrMapOvr>
    <a:masterClrMapping/>
  </p:clrMapOvr>
</p:sld>
</file>

<file path=ppt/slides/slide7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B8B6E-EA77-F270-334B-4528D4495E1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88962AD-166D-4017-BBDE-5D3A76BAC09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B38FD17B-28E2-51F4-5E88-E4BE5F1B82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B9219E56-5229-C902-BB9E-1B0E52CDC67E}"/>
              </a:ext>
            </a:extLst>
          </p:cNvPr>
          <p:cNvSpPr txBox="1"/>
          <p:nvPr/>
        </p:nvSpPr>
        <p:spPr>
          <a:xfrm>
            <a:off x="2577162" y="402494"/>
            <a:ext cx="760373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THE STORY OF YOUR LIFE P.150</a:t>
            </a:r>
          </a:p>
        </p:txBody>
      </p:sp>
    </p:spTree>
    <p:extLst>
      <p:ext uri="{BB962C8B-B14F-4D97-AF65-F5344CB8AC3E}">
        <p14:creationId xmlns:p14="http://schemas.microsoft.com/office/powerpoint/2010/main" val="3696564750"/>
      </p:ext>
    </p:extLst>
  </p:cSld>
  <p:clrMapOvr>
    <a:masterClrMapping/>
  </p:clrMapOvr>
</p:sld>
</file>

<file path=ppt/slides/slide7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23CED-FBD0-8F5D-D9F1-297A9EC67BF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30FBDA9-98F4-3BC4-6D1D-C30CDB3DBDE4}"/>
              </a:ext>
            </a:extLst>
          </p:cNvPr>
          <p:cNvSpPr txBox="1"/>
          <p:nvPr/>
        </p:nvSpPr>
        <p:spPr>
          <a:xfrm>
            <a:off x="0" y="100102"/>
            <a:ext cx="12192000" cy="6124754"/>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THE STORY OF YOUR LIFE P.150</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One way to identify exiled parts is to look back on your life story. By revisiting significant memories and moments in your life, you can notice patterns and parts that you may have not seen before. </a:t>
            </a:r>
          </a:p>
          <a:p>
            <a:r>
              <a:rPr lang="en-US" sz="2000" dirty="0">
                <a:latin typeface="Arial" panose="020B0604020202020204" pitchFamily="34" charset="0"/>
                <a:cs typeface="Arial" panose="020B0604020202020204" pitchFamily="34" charset="0"/>
              </a:rPr>
              <a:t>In this exercise, you are invited to reflect on the significant moments that define you as a way to witness your own story. </a:t>
            </a:r>
          </a:p>
          <a:p>
            <a:r>
              <a:rPr lang="en-US" sz="2000" dirty="0">
                <a:latin typeface="Arial" panose="020B0604020202020204" pitchFamily="34" charset="0"/>
                <a:cs typeface="Arial" panose="020B0604020202020204" pitchFamily="34" charset="0"/>
              </a:rPr>
              <a:t>Notice what happens in your inner system as you reflect on different moments. You might feel sadness or sensation in your body as you move from one scene to another. Be aware of any emotions or messages that may be connected to the events.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You can draw or use AI to create an image that corresponds to a significant life event or memory for example a milestone birthday, a graduation, a big move, the death of someone close, etc.</a:t>
            </a:r>
          </a:p>
          <a:p>
            <a:r>
              <a:rPr lang="en-US" sz="2000" dirty="0">
                <a:latin typeface="Arial" panose="020B0604020202020204" pitchFamily="34" charset="0"/>
                <a:cs typeface="Arial" panose="020B0604020202020204" pitchFamily="34" charset="0"/>
              </a:rPr>
              <a:t>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Put a star next to the memories that were the most impactful in either a positive or negative way.</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messages about yourself did you internalize from these events?</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2755995"/>
      </p:ext>
    </p:extLst>
  </p:cSld>
  <p:clrMapOvr>
    <a:masterClrMapping/>
  </p:clrMapOvr>
</p:sld>
</file>

<file path=ppt/slides/slide7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D377FB-01CF-6FCB-8662-63DE968B14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540"/>
            <a:ext cx="12192000" cy="6686919"/>
          </a:xfrm>
          <a:prstGeom prst="rect">
            <a:avLst/>
          </a:prstGeom>
        </p:spPr>
      </p:pic>
    </p:spTree>
    <p:extLst>
      <p:ext uri="{BB962C8B-B14F-4D97-AF65-F5344CB8AC3E}">
        <p14:creationId xmlns:p14="http://schemas.microsoft.com/office/powerpoint/2010/main" val="2484384386"/>
      </p:ext>
    </p:extLst>
  </p:cSld>
  <p:clrMapOvr>
    <a:masterClrMapping/>
  </p:clrMapOvr>
</p:sld>
</file>

<file path=ppt/slides/slide7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30475C-E300-5C0D-B11F-35EB1783C3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593"/>
            <a:ext cx="12192000" cy="6648814"/>
          </a:xfrm>
          <a:prstGeom prst="rect">
            <a:avLst/>
          </a:prstGeom>
        </p:spPr>
      </p:pic>
    </p:spTree>
    <p:extLst>
      <p:ext uri="{BB962C8B-B14F-4D97-AF65-F5344CB8AC3E}">
        <p14:creationId xmlns:p14="http://schemas.microsoft.com/office/powerpoint/2010/main" val="4021596442"/>
      </p:ext>
    </p:extLst>
  </p:cSld>
  <p:clrMapOvr>
    <a:masterClrMapping/>
  </p:clrMapOvr>
</p:sld>
</file>

<file path=ppt/slides/slide7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3B2D6F-F456-2274-2B2F-B58325500F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7845"/>
            <a:ext cx="12192000" cy="6702310"/>
          </a:xfrm>
          <a:prstGeom prst="rect">
            <a:avLst/>
          </a:prstGeom>
        </p:spPr>
      </p:pic>
    </p:spTree>
    <p:extLst>
      <p:ext uri="{BB962C8B-B14F-4D97-AF65-F5344CB8AC3E}">
        <p14:creationId xmlns:p14="http://schemas.microsoft.com/office/powerpoint/2010/main" val="3812716736"/>
      </p:ext>
    </p:extLst>
  </p:cSld>
  <p:clrMapOvr>
    <a:masterClrMapping/>
  </p:clrMapOvr>
</p:sld>
</file>

<file path=ppt/slides/slide7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C915FB-0A6C-F430-E527-61B4E6881C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41" y="0"/>
            <a:ext cx="12079518" cy="6858000"/>
          </a:xfrm>
          <a:prstGeom prst="rect">
            <a:avLst/>
          </a:prstGeom>
        </p:spPr>
      </p:pic>
    </p:spTree>
    <p:extLst>
      <p:ext uri="{BB962C8B-B14F-4D97-AF65-F5344CB8AC3E}">
        <p14:creationId xmlns:p14="http://schemas.microsoft.com/office/powerpoint/2010/main" val="3824037341"/>
      </p:ext>
    </p:extLst>
  </p:cSld>
  <p:clrMapOvr>
    <a:masterClrMapping/>
  </p:clrMapOvr>
</p:sld>
</file>

<file path=ppt/slides/slide7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EA7701-1DA4-30ED-718D-935676A7B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884"/>
            <a:ext cx="12192000" cy="6652232"/>
          </a:xfrm>
          <a:prstGeom prst="rect">
            <a:avLst/>
          </a:prstGeom>
        </p:spPr>
      </p:pic>
    </p:spTree>
    <p:extLst>
      <p:ext uri="{BB962C8B-B14F-4D97-AF65-F5344CB8AC3E}">
        <p14:creationId xmlns:p14="http://schemas.microsoft.com/office/powerpoint/2010/main" val="251008781"/>
      </p:ext>
    </p:extLst>
  </p:cSld>
  <p:clrMapOvr>
    <a:masterClrMapping/>
  </p:clrMapOvr>
</p:sld>
</file>

<file path=ppt/slides/slide7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A40B37A-D990-BA0B-649F-B0FCD78589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540"/>
            <a:ext cx="12192000" cy="6652919"/>
          </a:xfrm>
          <a:prstGeom prst="rect">
            <a:avLst/>
          </a:prstGeom>
        </p:spPr>
      </p:pic>
      <p:sp>
        <p:nvSpPr>
          <p:cNvPr id="4" name="TextBox 3">
            <a:extLst>
              <a:ext uri="{FF2B5EF4-FFF2-40B4-BE49-F238E27FC236}">
                <a16:creationId xmlns:a16="http://schemas.microsoft.com/office/drawing/2014/main" id="{5C8DA5C2-E87F-9790-ECEE-D1F8A6B8C239}"/>
              </a:ext>
            </a:extLst>
          </p:cNvPr>
          <p:cNvSpPr txBox="1"/>
          <p:nvPr/>
        </p:nvSpPr>
        <p:spPr>
          <a:xfrm>
            <a:off x="8554720" y="5159494"/>
            <a:ext cx="619760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sounded</a:t>
            </a:r>
            <a:endParaRPr lang="en-CA" dirty="0">
              <a:solidFill>
                <a:schemeClr val="bg1"/>
              </a:solidFill>
            </a:endParaRPr>
          </a:p>
        </p:txBody>
      </p:sp>
      <p:cxnSp>
        <p:nvCxnSpPr>
          <p:cNvPr id="6" name="Straight Arrow Connector 5">
            <a:extLst>
              <a:ext uri="{FF2B5EF4-FFF2-40B4-BE49-F238E27FC236}">
                <a16:creationId xmlns:a16="http://schemas.microsoft.com/office/drawing/2014/main" id="{577986F9-C317-4F14-08B1-00A5E52245C4}"/>
              </a:ext>
            </a:extLst>
          </p:cNvPr>
          <p:cNvCxnSpPr>
            <a:cxnSpLocks/>
          </p:cNvCxnSpPr>
          <p:nvPr/>
        </p:nvCxnSpPr>
        <p:spPr>
          <a:xfrm flipV="1">
            <a:off x="9194800" y="4094480"/>
            <a:ext cx="375920" cy="10650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5133606"/>
      </p:ext>
    </p:extLst>
  </p:cSld>
  <p:clrMapOvr>
    <a:masterClrMapping/>
  </p:clrMapOvr>
</p:sld>
</file>

<file path=ppt/slides/slide7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33CFC7-A1A3-E090-A0CD-20CC89EF20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884"/>
            <a:ext cx="12192000" cy="6652232"/>
          </a:xfrm>
          <a:prstGeom prst="rect">
            <a:avLst/>
          </a:prstGeom>
        </p:spPr>
      </p:pic>
    </p:spTree>
    <p:extLst>
      <p:ext uri="{BB962C8B-B14F-4D97-AF65-F5344CB8AC3E}">
        <p14:creationId xmlns:p14="http://schemas.microsoft.com/office/powerpoint/2010/main" val="3077080763"/>
      </p:ext>
    </p:extLst>
  </p:cSld>
  <p:clrMapOvr>
    <a:masterClrMapping/>
  </p:clrMapOvr>
</p:sld>
</file>

<file path=ppt/slides/slide7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1BC307-4D3F-90C3-8D57-B7318A7AB04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0C75AA8-0F2E-8E98-95E9-5FDFF50AFD97}"/>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5338BEBC-D288-07F4-BDDA-2CFCC6C9D5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CF19E818-5D1F-33AD-8F85-274E62C477BF}"/>
              </a:ext>
            </a:extLst>
          </p:cNvPr>
          <p:cNvSpPr txBox="1"/>
          <p:nvPr/>
        </p:nvSpPr>
        <p:spPr>
          <a:xfrm>
            <a:off x="3133006" y="484687"/>
            <a:ext cx="734663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PERSONAL BURDENS P.154</a:t>
            </a:r>
          </a:p>
        </p:txBody>
      </p:sp>
    </p:spTree>
    <p:extLst>
      <p:ext uri="{BB962C8B-B14F-4D97-AF65-F5344CB8AC3E}">
        <p14:creationId xmlns:p14="http://schemas.microsoft.com/office/powerpoint/2010/main" val="411189923"/>
      </p:ext>
    </p:extLst>
  </p:cSld>
  <p:clrMapOvr>
    <a:masterClrMapping/>
  </p:clrMapOvr>
</p:sld>
</file>

<file path=ppt/slides/slide7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58851-4157-B8C3-B5AE-71959069DEA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E2C8B91-9EA3-BF4B-AB8D-EC4485EE2E7F}"/>
              </a:ext>
            </a:extLst>
          </p:cNvPr>
          <p:cNvSpPr txBox="1"/>
          <p:nvPr/>
        </p:nvSpPr>
        <p:spPr>
          <a:xfrm>
            <a:off x="0" y="143609"/>
            <a:ext cx="12192000" cy="6124754"/>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PERSONAL BURDENS P.153</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Every part is burdened, not just exiles. Some of those burdens are personal ones and others are legacy burdens that come from someone else. You will explore some of the burdens that those parts have experienced or may currently be experiencing. By understanding these burdens, you can help parts know they aren't alone and provide support for them. Even naming and acknowledging burdens can be a source of relief or freedom for parts. In this exercise you will explore some of the personal burdens your parts may be carrying, knowingly or unknowingly. </a:t>
            </a:r>
          </a:p>
          <a:p>
            <a:r>
              <a:rPr lang="en-US" sz="2000" dirty="0">
                <a:latin typeface="Arial" panose="020B0604020202020204" pitchFamily="34" charset="0"/>
                <a:cs typeface="Arial" panose="020B0604020202020204" pitchFamily="34" charset="0"/>
              </a:rPr>
              <a:t>Personal burdens are burdens that have been passed on to you from direct encounters with other people such as family, teachers, authority figures, romantic interests, strangers, or friends, or from traumatizing events. Burdens could be something you experience directly or witnessed indirectly.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 the workbook circle any of the experiences offered may have left you with personal burdens.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the parts that are holding these burdens?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If you can open your heart to them, then take some time right now to connect with those parts and tell them how you feel.</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3147487"/>
      </p:ext>
    </p:extLst>
  </p:cSld>
  <p:clrMapOvr>
    <a:masterClrMapping/>
  </p:clrMapOvr>
</p:sld>
</file>

<file path=ppt/slides/slide7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A7BDC7-EF7C-35ED-AC5D-34D357A1E0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431" y="0"/>
            <a:ext cx="11979137" cy="6858000"/>
          </a:xfrm>
          <a:prstGeom prst="rect">
            <a:avLst/>
          </a:prstGeom>
        </p:spPr>
      </p:pic>
    </p:spTree>
    <p:extLst>
      <p:ext uri="{BB962C8B-B14F-4D97-AF65-F5344CB8AC3E}">
        <p14:creationId xmlns:p14="http://schemas.microsoft.com/office/powerpoint/2010/main" val="1277181860"/>
      </p:ext>
    </p:extLst>
  </p:cSld>
  <p:clrMapOvr>
    <a:masterClrMapping/>
  </p:clrMapOvr>
</p:sld>
</file>

<file path=ppt/slides/slide7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02ECF-F3D5-503B-C636-4A87E46339D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491E32C-4A43-D06D-A789-545F48E0B20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060BD6A2-1980-F15E-9E29-E01FBD78EA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8AE177C0-E60D-E57D-5D33-30985924B282}"/>
              </a:ext>
            </a:extLst>
          </p:cNvPr>
          <p:cNvSpPr txBox="1"/>
          <p:nvPr/>
        </p:nvSpPr>
        <p:spPr>
          <a:xfrm>
            <a:off x="1681292" y="402494"/>
            <a:ext cx="1001216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CULTURAL AND LEGACY BURDENS P. 156 </a:t>
            </a:r>
            <a:endParaRPr lang="en-CA" sz="3600" dirty="0"/>
          </a:p>
        </p:txBody>
      </p:sp>
    </p:spTree>
    <p:extLst>
      <p:ext uri="{BB962C8B-B14F-4D97-AF65-F5344CB8AC3E}">
        <p14:creationId xmlns:p14="http://schemas.microsoft.com/office/powerpoint/2010/main" val="1369620007"/>
      </p:ext>
    </p:extLst>
  </p:cSld>
  <p:clrMapOvr>
    <a:masterClrMapping/>
  </p:clrMapOvr>
</p:sld>
</file>

<file path=ppt/slides/slide7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C3D4F-5EFD-767B-C922-2A9403D1FA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385678D-E429-3F49-34FF-180EFB774D20}"/>
              </a:ext>
            </a:extLst>
          </p:cNvPr>
          <p:cNvSpPr txBox="1"/>
          <p:nvPr/>
        </p:nvSpPr>
        <p:spPr>
          <a:xfrm>
            <a:off x="0" y="0"/>
            <a:ext cx="12192000" cy="634019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CULTURAL AND LEGACY BURDENS P. 156</a:t>
            </a:r>
          </a:p>
          <a:p>
            <a:endParaRPr lang="en-US" dirty="0">
              <a:solidFill>
                <a:srgbClr val="000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In addition to personal burdens, we take on extreme beliefs and emotions that are from traumas experienced by our ethnic group, perhaps decades or even centuries ago. For example, many black people carry the pain of their ancestors from years of slavery, and many Jews carry terror and "never again" beliefs from the Holocaust. In addition, there are burdens floating around in the country in which you were raised that some parts of you can’t help but absorb even if, like racism for example, those beliefs are abhorrent to you. We call those cultural legacy burdens. This exercise helps you identify some cultural and legacy burdens your parts may have experienced or may be experiencing. Pay attention to changes in your body. If you need to pause or skip this exercise you can. Honor your inner system.</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From the list of burdens commonly associated with cultural and legacy burdens provided in the workbook circle any of those that resonate with your lived experience.</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5826368"/>
      </p:ext>
    </p:extLst>
  </p:cSld>
  <p:clrMapOvr>
    <a:masterClrMapping/>
  </p:clrMapOvr>
</p:sld>
</file>

<file path=ppt/slides/slide7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49F406-9833-B894-7069-67468C5870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992"/>
            <a:ext cx="12192000" cy="6826015"/>
          </a:xfrm>
          <a:prstGeom prst="rect">
            <a:avLst/>
          </a:prstGeom>
        </p:spPr>
      </p:pic>
    </p:spTree>
    <p:extLst>
      <p:ext uri="{BB962C8B-B14F-4D97-AF65-F5344CB8AC3E}">
        <p14:creationId xmlns:p14="http://schemas.microsoft.com/office/powerpoint/2010/main" val="3073902478"/>
      </p:ext>
    </p:extLst>
  </p:cSld>
  <p:clrMapOvr>
    <a:masterClrMapping/>
  </p:clrMapOvr>
</p:sld>
</file>

<file path=ppt/slides/slide7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3B2DC-4FC0-A611-B196-76AB7CA51D7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128525-7F55-0413-2FCD-C2BC5303B963}"/>
              </a:ext>
            </a:extLst>
          </p:cNvPr>
          <p:cNvSpPr txBox="1"/>
          <p:nvPr/>
        </p:nvSpPr>
        <p:spPr>
          <a:xfrm>
            <a:off x="123290" y="0"/>
            <a:ext cx="12192000" cy="5940088"/>
          </a:xfrm>
          <a:prstGeom prst="rect">
            <a:avLst/>
          </a:prstGeom>
          <a:noFill/>
        </p:spPr>
        <p:txBody>
          <a:bodyPr wrap="square">
            <a:spAutoFit/>
          </a:bodyPr>
          <a:lstStyle/>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Were there other cultural burdens your parts have experienced?</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cultural legacy burdens from the list feel the heaviest to you?</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 the part that carry such a burden and ask: at what age did you start carrying those burdens?</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do you feel towards those parts who were forced to carry those burdens so young?</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If you feel compassion, pause and take a moment to express those feelings to those parts.</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Go inside yourself</a:t>
            </a:r>
            <a:r>
              <a:rPr lang="en-US" sz="2000" dirty="0">
                <a:latin typeface="Arial" panose="020B0604020202020204" pitchFamily="34" charset="0"/>
                <a:cs typeface="Arial" panose="020B0604020202020204" pitchFamily="34" charset="0"/>
              </a:rPr>
              <a:t> and notice how your parts are responding to the topic of cultural and legacy burdens. What emotions are you feeling? Anger? Fear? Sadness? Let your parts know that you are here with them and that whatever they are feeling is okay.</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8580586"/>
      </p:ext>
    </p:extLst>
  </p:cSld>
  <p:clrMapOvr>
    <a:masterClrMapping/>
  </p:clrMapOvr>
</p:sld>
</file>

<file path=ppt/slides/slide7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87438-4873-684D-5C37-C9CD6893E55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7E0291A-F8CD-9335-4E9B-8A1CC9FC1E1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5F2A660F-5076-D6E9-2CC8-E10B540AE8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3D3670F2-480E-544A-2D15-ACB84F8CC8E1}"/>
              </a:ext>
            </a:extLst>
          </p:cNvPr>
          <p:cNvSpPr txBox="1"/>
          <p:nvPr/>
        </p:nvSpPr>
        <p:spPr>
          <a:xfrm>
            <a:off x="3420315" y="371717"/>
            <a:ext cx="6096000" cy="707886"/>
          </a:xfrm>
          <a:prstGeom prst="rect">
            <a:avLst/>
          </a:prstGeom>
          <a:noFill/>
        </p:spPr>
        <p:txBody>
          <a:bodyPr wrap="square">
            <a:spAutoFit/>
          </a:bodyPr>
          <a:lstStyle/>
          <a:p>
            <a:r>
              <a:rPr lang="en-US" sz="4000" dirty="0">
                <a:solidFill>
                  <a:srgbClr val="000000"/>
                </a:solidFill>
                <a:latin typeface="Arial" panose="020B0604020202020204" pitchFamily="34" charset="0"/>
                <a:cs typeface="Arial" panose="020B0604020202020204" pitchFamily="34" charset="0"/>
              </a:rPr>
              <a:t>HEIRLOOMS P.159</a:t>
            </a:r>
          </a:p>
        </p:txBody>
      </p:sp>
    </p:spTree>
    <p:extLst>
      <p:ext uri="{BB962C8B-B14F-4D97-AF65-F5344CB8AC3E}">
        <p14:creationId xmlns:p14="http://schemas.microsoft.com/office/powerpoint/2010/main" val="3182027182"/>
      </p:ext>
    </p:extLst>
  </p:cSld>
  <p:clrMapOvr>
    <a:masterClrMapping/>
  </p:clrMapOvr>
</p:sld>
</file>

<file path=ppt/slides/slide7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9B9A4A-C529-F409-C2D6-991EA5A9A9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926"/>
            <a:ext cx="12192000" cy="6840148"/>
          </a:xfrm>
          <a:prstGeom prst="rect">
            <a:avLst/>
          </a:prstGeom>
        </p:spPr>
      </p:pic>
    </p:spTree>
    <p:extLst>
      <p:ext uri="{BB962C8B-B14F-4D97-AF65-F5344CB8AC3E}">
        <p14:creationId xmlns:p14="http://schemas.microsoft.com/office/powerpoint/2010/main" val="3794351768"/>
      </p:ext>
    </p:extLst>
  </p:cSld>
  <p:clrMapOvr>
    <a:masterClrMapping/>
  </p:clrMapOvr>
</p:sld>
</file>

<file path=ppt/slides/slide7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E2B0F-872D-46E3-5C22-B30AD1C3FB3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8FFB590-6389-AC5D-D4FD-4A4B245BFC1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074EAE3-DD23-4942-4FE7-6BE89CE9FD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DD521390-4B4F-51EE-B8B6-D2520F6718F1}"/>
              </a:ext>
            </a:extLst>
          </p:cNvPr>
          <p:cNvSpPr txBox="1"/>
          <p:nvPr/>
        </p:nvSpPr>
        <p:spPr>
          <a:xfrm>
            <a:off x="3928109"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UNBURDENING P.160 </a:t>
            </a:r>
            <a:endParaRPr lang="en-CA" sz="3600" dirty="0"/>
          </a:p>
        </p:txBody>
      </p:sp>
    </p:spTree>
    <p:extLst>
      <p:ext uri="{BB962C8B-B14F-4D97-AF65-F5344CB8AC3E}">
        <p14:creationId xmlns:p14="http://schemas.microsoft.com/office/powerpoint/2010/main" val="1662828309"/>
      </p:ext>
    </p:extLst>
  </p:cSld>
  <p:clrMapOvr>
    <a:masterClrMapping/>
  </p:clrMapOvr>
</p:sld>
</file>

<file path=ppt/slides/slide7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F8DC9-0F47-9EC4-C014-2E77DBB947F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86F24E5-2BD4-51F4-1FB1-A466C6FC9328}"/>
              </a:ext>
            </a:extLst>
          </p:cNvPr>
          <p:cNvSpPr txBox="1"/>
          <p:nvPr/>
        </p:nvSpPr>
        <p:spPr>
          <a:xfrm>
            <a:off x="97971" y="0"/>
            <a:ext cx="12094029" cy="3785652"/>
          </a:xfrm>
          <a:prstGeom prst="rect">
            <a:avLst/>
          </a:prstGeom>
          <a:noFill/>
        </p:spPr>
        <p:txBody>
          <a:bodyPr wrap="square">
            <a:spAutoFit/>
          </a:bodyPr>
          <a:lstStyle/>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Write down how you imagine you'd feel if your inner exiles no longer have to carry their burdens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burdens are you most interested in unburdening?</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Which workbook exercises or IFS practices helped you to feel the most relief or freedom?</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2285968"/>
      </p:ext>
    </p:extLst>
  </p:cSld>
  <p:clrMapOvr>
    <a:masterClrMapping/>
  </p:clrMapOvr>
</p:sld>
</file>

<file path=ppt/slides/slide7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C9896-8D28-8FDC-EC9B-141FB59C32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494"/>
            <a:ext cx="12192000" cy="6805012"/>
          </a:xfrm>
          <a:prstGeom prst="rect">
            <a:avLst/>
          </a:prstGeom>
        </p:spPr>
      </p:pic>
    </p:spTree>
    <p:extLst>
      <p:ext uri="{BB962C8B-B14F-4D97-AF65-F5344CB8AC3E}">
        <p14:creationId xmlns:p14="http://schemas.microsoft.com/office/powerpoint/2010/main" val="465873702"/>
      </p:ext>
    </p:extLst>
  </p:cSld>
  <p:clrMapOvr>
    <a:masterClrMapping/>
  </p:clrMapOvr>
</p:sld>
</file>

<file path=ppt/slides/slide7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5D345-CD7F-B873-189F-56E0C0809B4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2D7128F-CEE2-2B95-6582-735B5625BAD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2928E70-45CA-BF47-8AD7-EE3B2F8DB1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CBEC040B-EA1E-5F95-5406-4C65E936BD1F}"/>
              </a:ext>
            </a:extLst>
          </p:cNvPr>
          <p:cNvSpPr txBox="1"/>
          <p:nvPr/>
        </p:nvSpPr>
        <p:spPr>
          <a:xfrm>
            <a:off x="2414427" y="402494"/>
            <a:ext cx="770781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HOLDING DISCOMFORT P.161</a:t>
            </a:r>
          </a:p>
        </p:txBody>
      </p:sp>
    </p:spTree>
    <p:extLst>
      <p:ext uri="{BB962C8B-B14F-4D97-AF65-F5344CB8AC3E}">
        <p14:creationId xmlns:p14="http://schemas.microsoft.com/office/powerpoint/2010/main" val="3098202746"/>
      </p:ext>
    </p:extLst>
  </p:cSld>
  <p:clrMapOvr>
    <a:masterClrMapping/>
  </p:clrMapOvr>
</p:sld>
</file>

<file path=ppt/slides/slide7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56F5A1-DD5D-805F-AF1D-8D9803F914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4026"/>
            <a:ext cx="12192000" cy="6749948"/>
          </a:xfrm>
          <a:prstGeom prst="rect">
            <a:avLst/>
          </a:prstGeom>
        </p:spPr>
      </p:pic>
    </p:spTree>
    <p:extLst>
      <p:ext uri="{BB962C8B-B14F-4D97-AF65-F5344CB8AC3E}">
        <p14:creationId xmlns:p14="http://schemas.microsoft.com/office/powerpoint/2010/main" val="1628221474"/>
      </p:ext>
    </p:extLst>
  </p:cSld>
  <p:clrMapOvr>
    <a:masterClrMapping/>
  </p:clrMapOvr>
</p:sld>
</file>

<file path=ppt/slides/slide7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CFDAD-A6E0-6F23-B7FD-05FE5AF53FC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1E1AB95-C034-6D47-FB75-53A31AEF9248}"/>
              </a:ext>
            </a:extLst>
          </p:cNvPr>
          <p:cNvSpPr txBox="1"/>
          <p:nvPr/>
        </p:nvSpPr>
        <p:spPr>
          <a:xfrm>
            <a:off x="102742" y="90625"/>
            <a:ext cx="12192000" cy="6678751"/>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Give them some space to grieve with you over those moments. You may want to play some reflective music, sad songs, or blues music to help your parts get in touch with their sadness.</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Close your eyes if you'd like and take 5 to 10 minutes to hold the discomfort and sit with your parts and their sadness. When you're done you can open your eyes and continue.</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was this exercise like for you? What insights did you gain?</a:t>
            </a:r>
            <a:r>
              <a:rPr lang="en-US" sz="2400" dirty="0">
                <a:solidFill>
                  <a:schemeClr val="bg1"/>
                </a:solidFill>
                <a:latin typeface="Arial" panose="020B0604020202020204" pitchFamily="34" charset="0"/>
                <a:cs typeface="Arial" panose="020B0604020202020204" pitchFamily="34" charset="0"/>
              </a:rPr>
              <a:t> </a:t>
            </a:r>
          </a:p>
          <a:p>
            <a:endParaRPr lang="en-US" sz="2400" dirty="0">
              <a:solidFill>
                <a:schemeClr val="bg1"/>
              </a:solidFill>
              <a:latin typeface="Arial" panose="020B0604020202020204" pitchFamily="34" charset="0"/>
              <a:cs typeface="Arial" panose="020B0604020202020204" pitchFamily="34" charset="0"/>
            </a:endParaRPr>
          </a:p>
          <a:p>
            <a:endParaRPr lang="en-US"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Going inside yourself: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might want to pause here. Take a minute to sit with any parts that are coming up. Let them know they are not alone. Listen to anything they are telling you. </a:t>
            </a:r>
            <a:endParaRPr lang="en-CA" sz="2400" dirty="0"/>
          </a:p>
          <a:p>
            <a:endParaRPr lang="en-US" sz="24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3643637"/>
      </p:ext>
    </p:extLst>
  </p:cSld>
  <p:clrMapOvr>
    <a:masterClrMapping/>
  </p:clrMapOvr>
</p:sld>
</file>

<file path=ppt/slides/slide7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18B9D-A422-C3C6-F31B-0D7CD3E0F84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C258981-0FF9-345C-D13A-B6083FA04A51}"/>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B9AC7B24-F026-7F25-3A24-F2BBD9CC2D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27C86EDB-E1FB-B2BC-F324-BCE05AA6D229}"/>
              </a:ext>
            </a:extLst>
          </p:cNvPr>
          <p:cNvSpPr txBox="1"/>
          <p:nvPr/>
        </p:nvSpPr>
        <p:spPr>
          <a:xfrm>
            <a:off x="3427121" y="314242"/>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SELF-PORTRAIT P.166</a:t>
            </a:r>
            <a:endParaRPr lang="en-CA" sz="3600" dirty="0"/>
          </a:p>
        </p:txBody>
      </p:sp>
    </p:spTree>
    <p:extLst>
      <p:ext uri="{BB962C8B-B14F-4D97-AF65-F5344CB8AC3E}">
        <p14:creationId xmlns:p14="http://schemas.microsoft.com/office/powerpoint/2010/main" val="3222947640"/>
      </p:ext>
    </p:extLst>
  </p:cSld>
  <p:clrMapOvr>
    <a:masterClrMapping/>
  </p:clrMapOvr>
</p:sld>
</file>

<file path=ppt/slides/slide7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1E004-3A5A-9B9D-944F-12DD7E92668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EE07E9-E587-3BEE-7DF5-5CC24336337F}"/>
              </a:ext>
            </a:extLst>
          </p:cNvPr>
          <p:cNvSpPr txBox="1"/>
          <p:nvPr/>
        </p:nvSpPr>
        <p:spPr>
          <a:xfrm>
            <a:off x="97972" y="87983"/>
            <a:ext cx="12192000" cy="6186309"/>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 will have a chance to visualize your exiles, your younger parts.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If you can see an exile, draw a picture of it using crayons, markers, colored pencils, or by prompting AI. You can use the questions below to guide you.</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do they look like?</a:t>
            </a:r>
          </a:p>
          <a:p>
            <a:endParaRPr lang="en-US" sz="1800" dirty="0">
              <a:latin typeface="Arial" panose="020B0604020202020204" pitchFamily="34" charset="0"/>
              <a:cs typeface="Arial" panose="020B0604020202020204" pitchFamily="34" charset="0"/>
            </a:endParaRPr>
          </a:p>
          <a:p>
            <a:r>
              <a:rPr lang="en-CA" sz="1800" dirty="0">
                <a:latin typeface="Arial" panose="020B0604020202020204" pitchFamily="34" charset="0"/>
                <a:cs typeface="Arial" panose="020B0604020202020204" pitchFamily="34" charset="0"/>
              </a:rPr>
              <a:t>How old are they?</a:t>
            </a:r>
            <a:r>
              <a:rPr lang="en-CA" dirty="0">
                <a:latin typeface="Arial" panose="020B0604020202020204" pitchFamily="34" charset="0"/>
                <a:cs typeface="Arial" panose="020B0604020202020204" pitchFamily="34" charset="0"/>
              </a:rPr>
              <a:t> </a:t>
            </a:r>
          </a:p>
          <a:p>
            <a:endParaRPr lang="en-CA" dirty="0">
              <a:latin typeface="Arial" panose="020B0604020202020204" pitchFamily="34" charset="0"/>
              <a:cs typeface="Arial" panose="020B0604020202020204" pitchFamily="34" charset="0"/>
            </a:endParaRPr>
          </a:p>
          <a:p>
            <a:r>
              <a:rPr lang="en-CA" dirty="0">
                <a:latin typeface="Arial" panose="020B0604020202020204" pitchFamily="34" charset="0"/>
                <a:cs typeface="Arial" panose="020B0604020202020204" pitchFamily="34" charset="0"/>
              </a:rPr>
              <a:t>Are they wearing anything?</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emotions or facial expressions do they have?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items, if any, are they holding?</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Where are they? Are there any other people in the scene?</a:t>
            </a:r>
          </a:p>
          <a:p>
            <a:endParaRPr lang="en-US" dirty="0">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Going inside yourself:</a:t>
            </a:r>
          </a:p>
          <a:p>
            <a:endParaRPr lang="en-US" dirty="0">
              <a:solidFill>
                <a:schemeClr val="bg1"/>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Take a moment to go inside and see how your exile parts feel about the pictures you came up with. Do they like them ? Do they feel seen? Is there anything they would add?</a:t>
            </a:r>
            <a:endParaRPr lang="en-CA"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70661"/>
      </p:ext>
    </p:extLst>
  </p:cSld>
  <p:clrMapOvr>
    <a:masterClrMapping/>
  </p:clrMapOvr>
</p:sld>
</file>

<file path=ppt/slides/slide7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32691-54D5-5BAD-F175-3CAD7EF3B5E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9824FC8-F4B4-4BFA-79E3-BEF74D33AA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540"/>
            <a:ext cx="12192000" cy="6686919"/>
          </a:xfrm>
          <a:prstGeom prst="rect">
            <a:avLst/>
          </a:prstGeom>
        </p:spPr>
      </p:pic>
    </p:spTree>
    <p:extLst>
      <p:ext uri="{BB962C8B-B14F-4D97-AF65-F5344CB8AC3E}">
        <p14:creationId xmlns:p14="http://schemas.microsoft.com/office/powerpoint/2010/main" val="1068669556"/>
      </p:ext>
    </p:extLst>
  </p:cSld>
  <p:clrMapOvr>
    <a:masterClrMapping/>
  </p:clrMapOvr>
</p:sld>
</file>

<file path=ppt/slides/slide7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7F2A3-3DCB-9B6B-85BA-F900F55EB40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F4FE68E-5F9A-D809-0208-3C021FDAFB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593"/>
            <a:ext cx="12192000" cy="6648814"/>
          </a:xfrm>
          <a:prstGeom prst="rect">
            <a:avLst/>
          </a:prstGeom>
        </p:spPr>
      </p:pic>
    </p:spTree>
    <p:extLst>
      <p:ext uri="{BB962C8B-B14F-4D97-AF65-F5344CB8AC3E}">
        <p14:creationId xmlns:p14="http://schemas.microsoft.com/office/powerpoint/2010/main" val="4014488436"/>
      </p:ext>
    </p:extLst>
  </p:cSld>
  <p:clrMapOvr>
    <a:masterClrMapping/>
  </p:clrMapOvr>
</p:sld>
</file>

<file path=ppt/slides/slide7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DE994-8765-0B67-8F1F-BA89F07ECAD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9B25485-FC03-D6EC-C6C7-E3E85C63F6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7845"/>
            <a:ext cx="12192000" cy="6702310"/>
          </a:xfrm>
          <a:prstGeom prst="rect">
            <a:avLst/>
          </a:prstGeom>
        </p:spPr>
      </p:pic>
    </p:spTree>
    <p:extLst>
      <p:ext uri="{BB962C8B-B14F-4D97-AF65-F5344CB8AC3E}">
        <p14:creationId xmlns:p14="http://schemas.microsoft.com/office/powerpoint/2010/main" val="46836528"/>
      </p:ext>
    </p:extLst>
  </p:cSld>
  <p:clrMapOvr>
    <a:masterClrMapping/>
  </p:clrMapOvr>
</p:sld>
</file>

<file path=ppt/slides/slide7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9A9E9-53F0-A431-F6D2-4253698A560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390592B-E113-7D24-BD5C-EBD71E1DC1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41" y="0"/>
            <a:ext cx="12079518" cy="6858000"/>
          </a:xfrm>
          <a:prstGeom prst="rect">
            <a:avLst/>
          </a:prstGeom>
        </p:spPr>
      </p:pic>
    </p:spTree>
    <p:extLst>
      <p:ext uri="{BB962C8B-B14F-4D97-AF65-F5344CB8AC3E}">
        <p14:creationId xmlns:p14="http://schemas.microsoft.com/office/powerpoint/2010/main" val="2580383580"/>
      </p:ext>
    </p:extLst>
  </p:cSld>
  <p:clrMapOvr>
    <a:masterClrMapping/>
  </p:clrMapOvr>
</p:sld>
</file>

<file path=ppt/slides/slide7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36062-5400-F4DC-1338-4453D40A36A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B43EE43-1417-B210-DAB2-B0FAA92538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884"/>
            <a:ext cx="12192000" cy="6652232"/>
          </a:xfrm>
          <a:prstGeom prst="rect">
            <a:avLst/>
          </a:prstGeom>
        </p:spPr>
      </p:pic>
    </p:spTree>
    <p:extLst>
      <p:ext uri="{BB962C8B-B14F-4D97-AF65-F5344CB8AC3E}">
        <p14:creationId xmlns:p14="http://schemas.microsoft.com/office/powerpoint/2010/main" val="1629535912"/>
      </p:ext>
    </p:extLst>
  </p:cSld>
  <p:clrMapOvr>
    <a:masterClrMapping/>
  </p:clrMapOvr>
</p:sld>
</file>

<file path=ppt/slides/slide7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D0145-33ED-DD7C-953F-1CA3F801E3D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84B1AE0-F013-9F7B-3E9C-3BB1634A29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6721"/>
            <a:ext cx="12192000" cy="6664558"/>
          </a:xfrm>
          <a:prstGeom prst="rect">
            <a:avLst/>
          </a:prstGeom>
        </p:spPr>
      </p:pic>
    </p:spTree>
    <p:extLst>
      <p:ext uri="{BB962C8B-B14F-4D97-AF65-F5344CB8AC3E}">
        <p14:creationId xmlns:p14="http://schemas.microsoft.com/office/powerpoint/2010/main" val="130906342"/>
      </p:ext>
    </p:extLst>
  </p:cSld>
  <p:clrMapOvr>
    <a:masterClrMapping/>
  </p:clrMapOvr>
</p:sld>
</file>

<file path=ppt/slides/slide7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DB354-116C-985E-306B-811F0FBD301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8994F34-044F-B9C3-F6A1-636E840B39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884"/>
            <a:ext cx="12192000" cy="6652232"/>
          </a:xfrm>
          <a:prstGeom prst="rect">
            <a:avLst/>
          </a:prstGeom>
        </p:spPr>
      </p:pic>
    </p:spTree>
    <p:extLst>
      <p:ext uri="{BB962C8B-B14F-4D97-AF65-F5344CB8AC3E}">
        <p14:creationId xmlns:p14="http://schemas.microsoft.com/office/powerpoint/2010/main" val="3252416745"/>
      </p:ext>
    </p:extLst>
  </p:cSld>
  <p:clrMapOvr>
    <a:masterClrMapping/>
  </p:clrMapOvr>
</p:sld>
</file>

<file path=ppt/slides/slide7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19C2A-B2B8-3216-2141-F929F875F2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12EE353-6516-5B45-FAF2-EEE6BE29FDBA}"/>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562FCD81-396A-BF46-91A1-7F943A3F08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54936D6D-E18B-EE5D-8569-3A1B88B73FE0}"/>
              </a:ext>
            </a:extLst>
          </p:cNvPr>
          <p:cNvSpPr txBox="1"/>
          <p:nvPr/>
        </p:nvSpPr>
        <p:spPr>
          <a:xfrm>
            <a:off x="2344622" y="402494"/>
            <a:ext cx="953915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RE-PARENTING YOUR PARTS P.172</a:t>
            </a:r>
          </a:p>
        </p:txBody>
      </p:sp>
    </p:spTree>
    <p:extLst>
      <p:ext uri="{BB962C8B-B14F-4D97-AF65-F5344CB8AC3E}">
        <p14:creationId xmlns:p14="http://schemas.microsoft.com/office/powerpoint/2010/main" val="2646734201"/>
      </p:ext>
    </p:extLst>
  </p:cSld>
  <p:clrMapOvr>
    <a:masterClrMapping/>
  </p:clrMapOvr>
</p:sld>
</file>

<file path=ppt/slides/slide7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776AF-9725-408C-CA86-0C2203F87C0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58E3401-CB6E-6077-D402-4476C623EA54}"/>
              </a:ext>
            </a:extLst>
          </p:cNvPr>
          <p:cNvSpPr txBox="1"/>
          <p:nvPr/>
        </p:nvSpPr>
        <p:spPr>
          <a:xfrm>
            <a:off x="228599" y="-169591"/>
            <a:ext cx="12094029" cy="5078313"/>
          </a:xfrm>
          <a:prstGeom prst="rect">
            <a:avLst/>
          </a:prstGeom>
          <a:noFill/>
        </p:spPr>
        <p:txBody>
          <a:bodyPr wrap="square">
            <a:spAutoFit/>
          </a:bodyPr>
          <a:lstStyle/>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Which parenting styles to your inner exiles/younger parts prefer?</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does your inner exile best receive love?</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can you provide that for them?</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kind of reassurance or affirmation does your inner exile want?</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can you provide that for them?</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Set up a regular time to connect with your exiled parts to show them love in the way they best receive it</a:t>
            </a:r>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attributes of self to your parts find most nurturing?</a:t>
            </a:r>
          </a:p>
        </p:txBody>
      </p:sp>
    </p:spTree>
    <p:extLst>
      <p:ext uri="{BB962C8B-B14F-4D97-AF65-F5344CB8AC3E}">
        <p14:creationId xmlns:p14="http://schemas.microsoft.com/office/powerpoint/2010/main" val="1832985535"/>
      </p:ext>
    </p:extLst>
  </p:cSld>
  <p:clrMapOvr>
    <a:masterClrMapping/>
  </p:clrMapOvr>
</p:sld>
</file>

<file path=ppt/slides/slide7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DF812-F4E1-751B-BD47-378FFF5767F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B832291-1100-396F-3F31-2BC4E13E175F}"/>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Carolynn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263BDE17-9A49-0177-4F81-37BE4B68A6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8871190D-10C3-A319-82A6-E2DC35B05C13}"/>
              </a:ext>
            </a:extLst>
          </p:cNvPr>
          <p:cNvSpPr txBox="1"/>
          <p:nvPr/>
        </p:nvSpPr>
        <p:spPr>
          <a:xfrm>
            <a:off x="1232899" y="402494"/>
            <a:ext cx="1054678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AN ADVENTURE WITH AN INNER EXILE P.174</a:t>
            </a:r>
          </a:p>
        </p:txBody>
      </p:sp>
    </p:spTree>
    <p:extLst>
      <p:ext uri="{BB962C8B-B14F-4D97-AF65-F5344CB8AC3E}">
        <p14:creationId xmlns:p14="http://schemas.microsoft.com/office/powerpoint/2010/main" val="1240189569"/>
      </p:ext>
    </p:extLst>
  </p:cSld>
  <p:clrMapOvr>
    <a:masterClrMapping/>
  </p:clrMapOvr>
</p:sld>
</file>

<file path=ppt/slides/slide7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0D767-1450-47A1-8A16-42B28A05FBE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3475243-CB68-A44A-2B19-9CBEF4E8B10C}"/>
              </a:ext>
            </a:extLst>
          </p:cNvPr>
          <p:cNvSpPr txBox="1"/>
          <p:nvPr/>
        </p:nvSpPr>
        <p:spPr>
          <a:xfrm>
            <a:off x="0" y="0"/>
            <a:ext cx="12192000" cy="7017306"/>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 will go on an adventure with your inner exile. Ask that part:</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place, real or imagined, would you like to go?</a:t>
            </a:r>
          </a:p>
          <a:p>
            <a:endParaRPr lang="en-US" sz="1800"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Why is this place meaningful to them?</a:t>
            </a:r>
          </a:p>
          <a:p>
            <a:endParaRPr lang="en-US" sz="1800" dirty="0">
              <a:latin typeface="Arial" panose="020B0604020202020204" pitchFamily="34" charset="0"/>
              <a:cs typeface="Arial" panose="020B0604020202020204" pitchFamily="34" charset="0"/>
            </a:endParaRP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do they want to bring with them?</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activities do they want to do with you?</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Set aside some time to go with your inner exile on this adventure in your inner world and reflect on it below.</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was this like for them?</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was it like for you?</a:t>
            </a:r>
          </a:p>
          <a:p>
            <a:endParaRPr lang="en-US" dirty="0">
              <a:latin typeface="Arial" panose="020B0604020202020204" pitchFamily="34" charset="0"/>
              <a:cs typeface="Arial" panose="020B0604020202020204" pitchFamily="34" charset="0"/>
            </a:endParaRP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If it's a real place, you might want to plan a trip to the actual place. If it's imaginary place, set up a time in the future where you can take them again in your mind.</a:t>
            </a:r>
            <a:endParaRPr lang="en-CA"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9153568"/>
      </p:ext>
    </p:extLst>
  </p:cSld>
  <p:clrMapOvr>
    <a:masterClrMapping/>
  </p:clrMapOvr>
</p:sld>
</file>

<file path=ppt/slides/slide7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AD0464-D5B0-342D-A0D1-0315BE5EC2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08"/>
            <a:ext cx="12192000" cy="6852383"/>
          </a:xfrm>
          <a:prstGeom prst="rect">
            <a:avLst/>
          </a:prstGeom>
        </p:spPr>
      </p:pic>
    </p:spTree>
    <p:extLst>
      <p:ext uri="{BB962C8B-B14F-4D97-AF65-F5344CB8AC3E}">
        <p14:creationId xmlns:p14="http://schemas.microsoft.com/office/powerpoint/2010/main" val="1964366456"/>
      </p:ext>
    </p:extLst>
  </p:cSld>
  <p:clrMapOvr>
    <a:masterClrMapping/>
  </p:clrMapOvr>
</p:sld>
</file>

<file path=ppt/slides/slide7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38415E-64AA-C479-630C-92B6109DB965}"/>
              </a:ext>
            </a:extLst>
          </p:cNvPr>
          <p:cNvSpPr txBox="1"/>
          <p:nvPr/>
        </p:nvSpPr>
        <p:spPr>
          <a:xfrm>
            <a:off x="40640" y="14524"/>
            <a:ext cx="12110720" cy="6843476"/>
          </a:xfrm>
          <a:prstGeom prst="rect">
            <a:avLst/>
          </a:prstGeom>
          <a:noFill/>
        </p:spPr>
        <p:txBody>
          <a:bodyPr wrap="square">
            <a:spAutoFit/>
          </a:bodyPr>
          <a:lstStyle/>
          <a:p>
            <a:pPr algn="ctr">
              <a:lnSpc>
                <a:spcPct val="107000"/>
              </a:lnSpc>
              <a:spcAft>
                <a:spcPts val="800"/>
              </a:spcAft>
              <a:buNone/>
            </a:pPr>
            <a:r>
              <a:rPr lang="en-CA" sz="18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8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SESSION 26 — EMBRACING AND UNBURDENING EXILES</a:t>
            </a:r>
            <a:r>
              <a:rPr lang="en-CA" sz="2800" kern="100" dirty="0">
                <a:solidFill>
                  <a:schemeClr val="bg1"/>
                </a:solidFill>
                <a:latin typeface="Aptos" panose="020B0004020202020204" pitchFamily="34" charset="0"/>
                <a:ea typeface="Times New Roman" panose="02020603050405020304" pitchFamily="18" charset="0"/>
                <a:cs typeface="Times New Roman" panose="02020603050405020304" pitchFamily="18" charset="0"/>
              </a:rPr>
              <a:t>. </a:t>
            </a:r>
          </a:p>
          <a:p>
            <a:pPr algn="ctr">
              <a:lnSpc>
                <a:spcPct val="107000"/>
              </a:lnSpc>
              <a:spcAft>
                <a:spcPts val="800"/>
              </a:spcAft>
              <a:buNone/>
            </a:pPr>
            <a:r>
              <a:rPr lang="en-CA" sz="28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 PRACTICE SESSION WITH CAROLYNN</a:t>
            </a:r>
            <a:endPar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Part Four of the IFS Workbook, “Embracing Your Burdened Exiles”, invites us into the most tender territory of </a:t>
            </a:r>
            <a:r>
              <a:rPr lang="en-CA" sz="2200" kern="0" dirty="0">
                <a:latin typeface="Arial" panose="020B0604020202020204" pitchFamily="34" charset="0"/>
                <a:ea typeface="Times New Roman" panose="02020603050405020304" pitchFamily="18" charset="0"/>
                <a:cs typeface="Times New Roman" panose="02020603050405020304" pitchFamily="18" charset="0"/>
              </a:rPr>
              <a:t>IFS</a:t>
            </a: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 work. Schwartz is careful to note that formal unburdening, the full protocol, is best done with a trained IFS therapist. The workbook offers a meaningful on ramp to unburdening beginning </a:t>
            </a:r>
            <a:r>
              <a:rPr lang="en-CA" sz="2200" kern="0" dirty="0">
                <a:latin typeface="Arial" panose="020B0604020202020204" pitchFamily="34" charset="0"/>
                <a:ea typeface="Times New Roman" panose="02020603050405020304" pitchFamily="18" charset="0"/>
                <a:cs typeface="Times New Roman" panose="02020603050405020304" pitchFamily="18" charset="0"/>
              </a:rPr>
              <a:t>by</a:t>
            </a: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 identifying exiles, witnessing their experiences, and relating to them from Self.</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Carolynn volunteered to work with this material </a:t>
            </a:r>
            <a:r>
              <a:rPr lang="en-CA" sz="2200" kern="0" dirty="0">
                <a:latin typeface="Arial" panose="020B0604020202020204" pitchFamily="34" charset="0"/>
                <a:ea typeface="Times New Roman" panose="02020603050405020304" pitchFamily="18" charset="0"/>
                <a:cs typeface="Times New Roman" panose="02020603050405020304" pitchFamily="18" charset="0"/>
              </a:rPr>
              <a:t>and met</a:t>
            </a: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 with me last Wednesday to prepare for today. Before we met, she thoughtfully worked through part four of the workbook. You can view her responses on the slides on the website. Today we won’t spend much time on those responses. The intention for our work together was to do a typical IFS unburdening session. What emerged was not a textbook unburdening. It was an encounter with a part who had every reason not to trust the process, and who told us so, clearly and wisely. The session became, in the end, a lesson in what it means to truly see an exile, rather than to use one.</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The reenactment you're about to see tries to be faithful both to the IFS principles and to the specific material Carolynn brought to the session. Names and identifying details have been kept at Carolynn's discretion, and she has given her permission for this </a:t>
            </a:r>
            <a:r>
              <a:rPr lang="en-CA" sz="2200" kern="0" dirty="0">
                <a:latin typeface="Arial" panose="020B0604020202020204" pitchFamily="34" charset="0"/>
                <a:ea typeface="Times New Roman" panose="02020603050405020304" pitchFamily="18" charset="0"/>
                <a:cs typeface="Times New Roman" panose="02020603050405020304" pitchFamily="18" charset="0"/>
              </a:rPr>
              <a:t>practice</a:t>
            </a:r>
            <a:r>
              <a:rPr lang="en-CA" sz="22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CA"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70842082"/>
      </p:ext>
    </p:extLst>
  </p:cSld>
  <p:clrMapOvr>
    <a:masterClrMapping/>
  </p:clrMapOvr>
</p:sld>
</file>

<file path=ppt/slides/slide7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740A66-BE80-B349-0D23-750A916D1D0C}"/>
              </a:ext>
            </a:extLst>
          </p:cNvPr>
          <p:cNvSpPr txBox="1"/>
          <p:nvPr/>
        </p:nvSpPr>
        <p:spPr>
          <a:xfrm>
            <a:off x="0" y="0"/>
            <a:ext cx="12100560" cy="7269041"/>
          </a:xfrm>
          <a:prstGeom prst="rect">
            <a:avLst/>
          </a:prstGeom>
          <a:noFill/>
        </p:spPr>
        <p:txBody>
          <a:bodyPr wrap="square">
            <a:spAutoFit/>
          </a:bodyPr>
          <a:lstStyle/>
          <a:p>
            <a:pPr>
              <a:lnSpc>
                <a:spcPct val="107000"/>
              </a:lnSpc>
              <a:spcAft>
                <a:spcPts val="800"/>
              </a:spcAft>
              <a:buNone/>
            </a:pPr>
            <a:r>
              <a:rPr lang="en-CA" sz="28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THE DIALOGUE</a:t>
            </a:r>
            <a:endParaRPr lang="en-CA" sz="2800" kern="100" dirty="0">
              <a:solidFill>
                <a:schemeClr val="bg1"/>
              </a:solidFill>
              <a:latin typeface="Aptos"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Before we begin, Would it be OK if we do a mindfulness meditation meant to make Self-energy available to us?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 would be great.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(Therapist guides a 5-minute grounding in Self mediation.)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latin typeface="Arial" panose="020B0604020202020204" pitchFamily="34" charset="0"/>
                <a:ea typeface="Times New Roman" panose="02020603050405020304" pitchFamily="18" charset="0"/>
                <a:cs typeface="Times New Roman" panose="02020603050405020304" pitchFamily="18" charset="0"/>
              </a:rPr>
              <a:t>having</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 done the meditation do you some of the 8 C’s available to you?</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I’m curious about the work we’re about to do, I want to be compassionate and clear with whatever shows up.</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Good, if at some point we start to lose that Self energy we’ll try to restore it. I want to check in with you. You've done some real work in the workbook this week. How are you sitting with it all?</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It's a lot. I didn't realize how much was there until I started writing it down.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often how it goes. The writing creates a kind of container and things surface that have been waiting. Is there a particular part or a particular memory that feels most alive for you today?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As we saw in the workbook exercise “the story of your life” there were several moments that really stood out for me. Can we just review those together?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Absolutely. If we look at the slides you created do you think you can briefly take us through those moments?</a:t>
            </a:r>
            <a:r>
              <a:rPr lang="en-CA" sz="2000" kern="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 Carolynn: </a:t>
            </a:r>
            <a:r>
              <a:rPr lang="en-CA" sz="2000" kern="0" dirty="0">
                <a:latin typeface="Arial" panose="020B0604020202020204" pitchFamily="34" charset="0"/>
                <a:ea typeface="Times New Roman" panose="02020603050405020304" pitchFamily="18" charset="0"/>
                <a:cs typeface="Times New Roman" panose="02020603050405020304" pitchFamily="18" charset="0"/>
              </a:rPr>
              <a:t>I can try my best.</a:t>
            </a:r>
            <a:endParaRPr lang="en-CA" sz="20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44718505"/>
      </p:ext>
    </p:extLst>
  </p:cSld>
  <p:clrMapOvr>
    <a:masterClrMapping/>
  </p:clrMapOvr>
</p:sld>
</file>

<file path=ppt/slides/slide7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46E3D-2398-143B-DAA7-DE4B825CA04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FB0AB19-32DF-41EA-90B5-171211B9BA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540"/>
            <a:ext cx="12192000" cy="6686919"/>
          </a:xfrm>
          <a:prstGeom prst="rect">
            <a:avLst/>
          </a:prstGeom>
        </p:spPr>
      </p:pic>
    </p:spTree>
    <p:extLst>
      <p:ext uri="{BB962C8B-B14F-4D97-AF65-F5344CB8AC3E}">
        <p14:creationId xmlns:p14="http://schemas.microsoft.com/office/powerpoint/2010/main" val="2884061413"/>
      </p:ext>
    </p:extLst>
  </p:cSld>
  <p:clrMapOvr>
    <a:masterClrMapping/>
  </p:clrMapOvr>
</p:sld>
</file>

<file path=ppt/slides/slide7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1D157-72A9-529C-5EFF-E8ECC8ABEF4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FEB1782-29C8-7CC9-854E-557D3FE8D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593"/>
            <a:ext cx="12192000" cy="6648814"/>
          </a:xfrm>
          <a:prstGeom prst="rect">
            <a:avLst/>
          </a:prstGeom>
        </p:spPr>
      </p:pic>
    </p:spTree>
    <p:extLst>
      <p:ext uri="{BB962C8B-B14F-4D97-AF65-F5344CB8AC3E}">
        <p14:creationId xmlns:p14="http://schemas.microsoft.com/office/powerpoint/2010/main" val="1265556143"/>
      </p:ext>
    </p:extLst>
  </p:cSld>
  <p:clrMapOvr>
    <a:masterClrMapping/>
  </p:clrMapOvr>
</p:sld>
</file>

<file path=ppt/slides/slide7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F5666-5776-8BB4-2F04-6AE939ACE82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3029BAF-3F35-5884-A893-EE1AB40D46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7845"/>
            <a:ext cx="12192000" cy="6702310"/>
          </a:xfrm>
          <a:prstGeom prst="rect">
            <a:avLst/>
          </a:prstGeom>
        </p:spPr>
      </p:pic>
    </p:spTree>
    <p:extLst>
      <p:ext uri="{BB962C8B-B14F-4D97-AF65-F5344CB8AC3E}">
        <p14:creationId xmlns:p14="http://schemas.microsoft.com/office/powerpoint/2010/main" val="3040407874"/>
      </p:ext>
    </p:extLst>
  </p:cSld>
  <p:clrMapOvr>
    <a:masterClrMapping/>
  </p:clrMapOvr>
</p:sld>
</file>

<file path=ppt/slides/slide7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51AA9-339A-C647-7897-D174539E3FB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1C6AC66-5A1B-28C6-34D3-D6899D7D18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41" y="0"/>
            <a:ext cx="12079518" cy="6858000"/>
          </a:xfrm>
          <a:prstGeom prst="rect">
            <a:avLst/>
          </a:prstGeom>
        </p:spPr>
      </p:pic>
    </p:spTree>
    <p:extLst>
      <p:ext uri="{BB962C8B-B14F-4D97-AF65-F5344CB8AC3E}">
        <p14:creationId xmlns:p14="http://schemas.microsoft.com/office/powerpoint/2010/main" val="2791494255"/>
      </p:ext>
    </p:extLst>
  </p:cSld>
  <p:clrMapOvr>
    <a:masterClrMapping/>
  </p:clrMapOvr>
</p:sld>
</file>

<file path=ppt/slides/slide7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51019-E465-A5CA-5D80-5F3E29F823F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5715A69-4E6A-F3C6-7CA4-C8FD6E596A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884"/>
            <a:ext cx="12192000" cy="6652232"/>
          </a:xfrm>
          <a:prstGeom prst="rect">
            <a:avLst/>
          </a:prstGeom>
        </p:spPr>
      </p:pic>
    </p:spTree>
    <p:extLst>
      <p:ext uri="{BB962C8B-B14F-4D97-AF65-F5344CB8AC3E}">
        <p14:creationId xmlns:p14="http://schemas.microsoft.com/office/powerpoint/2010/main" val="1929943367"/>
      </p:ext>
    </p:extLst>
  </p:cSld>
  <p:clrMapOvr>
    <a:masterClrMapping/>
  </p:clrMapOvr>
</p:sld>
</file>

<file path=ppt/slides/slide7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EB422-4B4C-99FD-7617-8C6FCB59C1B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7C1C54D-D2F5-F207-E0BD-D57038DDE4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6721"/>
            <a:ext cx="12192000" cy="6664558"/>
          </a:xfrm>
          <a:prstGeom prst="rect">
            <a:avLst/>
          </a:prstGeom>
        </p:spPr>
      </p:pic>
    </p:spTree>
    <p:extLst>
      <p:ext uri="{BB962C8B-B14F-4D97-AF65-F5344CB8AC3E}">
        <p14:creationId xmlns:p14="http://schemas.microsoft.com/office/powerpoint/2010/main" val="663636620"/>
      </p:ext>
    </p:extLst>
  </p:cSld>
  <p:clrMapOvr>
    <a:masterClrMapping/>
  </p:clrMapOvr>
</p:sld>
</file>

<file path=ppt/slides/slide7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24E0B-5BB8-5D5A-02FC-4CBFA4F3E75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E06A45D-3E34-C803-C909-456BBF192E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884"/>
            <a:ext cx="12192000" cy="6652232"/>
          </a:xfrm>
          <a:prstGeom prst="rect">
            <a:avLst/>
          </a:prstGeom>
        </p:spPr>
      </p:pic>
    </p:spTree>
    <p:extLst>
      <p:ext uri="{BB962C8B-B14F-4D97-AF65-F5344CB8AC3E}">
        <p14:creationId xmlns:p14="http://schemas.microsoft.com/office/powerpoint/2010/main" val="2584541016"/>
      </p:ext>
    </p:extLst>
  </p:cSld>
  <p:clrMapOvr>
    <a:masterClrMapping/>
  </p:clrMapOvr>
</p:sld>
</file>

<file path=ppt/slides/slide8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46A57A-EE14-5903-9FF2-B08E35C6A0A0}"/>
              </a:ext>
            </a:extLst>
          </p:cNvPr>
          <p:cNvSpPr txBox="1"/>
          <p:nvPr/>
        </p:nvSpPr>
        <p:spPr>
          <a:xfrm>
            <a:off x="0" y="0"/>
            <a:ext cx="12100560" cy="6270691"/>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Thank you Carolynn for your honesty and vulnerability all those sound immensely painful.</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They were.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Of those moments is there one that feels more alive to you right now?</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the little girl in the hospital. She keeps coming up for 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Tell me a little about her — what you wrote about her in the exercise, what you know of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She's ten, maybe eleven. She had back surgery and she was alone in hospital for three months. Her grandparents and then her dad had died 4 months before. Her mom couldn't visit because she lived in Stratford and the hospital was in London and the mom didn’t drive. That little 10-year-old just... waited. Every day she waited, looking out the window, alone in a hospital room for four months after her back surgery.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As you describe her, what do you notice happening inside yourself right now?</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(pause) I feel something in my chest. Like heaviness.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Good. Stay with that for a moment. Let's do a brief grounding before we go further, just to make sure you're as much in Self as possible before we approach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 short mindfulness breath practice follows — returning attention to the body, the breath, the present moment. Carolynn settles visibly.)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51733403"/>
      </p:ext>
    </p:extLst>
  </p:cSld>
  <p:clrMapOvr>
    <a:masterClrMapping/>
  </p:clrMapOvr>
</p:sld>
</file>

<file path=ppt/slides/slide8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71F647-5EB5-7586-0BD5-1422E158A1B1}"/>
              </a:ext>
            </a:extLst>
          </p:cNvPr>
          <p:cNvSpPr txBox="1"/>
          <p:nvPr/>
        </p:nvSpPr>
        <p:spPr>
          <a:xfrm>
            <a:off x="50800" y="55031"/>
            <a:ext cx="12090400" cy="7669022"/>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How are you now?</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More settled. Still that heaviness, but I feel like I'm here.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Good. So, when you bring this little girl to mind, do you have an image of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She's in a hospital gown. Standing at the window. Crying. Alone.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And as you see her there, how do you feel toward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(without hesitation) I want to give her a hug.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Self. That warmth, that impulse toward her, that's you in Self. Stay there. Let her see you across the room with your desire to hug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(quietly) Okay.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Can you let her know you're there to be with her? You don't have to move closer yet, just let her know she's not alone in this moment.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I'm telling her... I'm here. I see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 happens when you do that?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She looks at me. She's still crying but she... she notices 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Can we ask her what she wants us to know? What has she been carrying all this time?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Carolynn: She's so frightened. And she's grieving. Sometimes she’s frozen, spaced out. Her dad just died and no one... (her voice catches) No one is treating this like a big deal. Like she's supposed to just get through the surgery and that's it. She’s supposed to do this all alone. Nobody cares very much, she’s not worth very much…</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33527907"/>
      </p:ext>
    </p:extLst>
  </p:cSld>
  <p:clrMapOvr>
    <a:masterClrMapping/>
  </p:clrMapOvr>
</p:sld>
</file>

<file path=ppt/slides/slide8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B635A-F2C8-9F71-0394-DAF2DF92CE5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F0BDFBA-84C6-4AF3-A4BD-FE0201956BFC}"/>
              </a:ext>
            </a:extLst>
          </p:cNvPr>
          <p:cNvSpPr txBox="1"/>
          <p:nvPr/>
        </p:nvSpPr>
        <p:spPr>
          <a:xfrm>
            <a:off x="50800" y="55031"/>
            <a:ext cx="12090400" cy="7031669"/>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Carolynn: </a:t>
            </a:r>
            <a:r>
              <a:rPr lang="en-CA" sz="2000" kern="0" dirty="0">
                <a:effectLst/>
                <a:latin typeface="Arial" panose="020B0604020202020204" pitchFamily="34" charset="0"/>
                <a:ea typeface="Times New Roman" panose="02020603050405020304" pitchFamily="18" charset="0"/>
                <a:cs typeface="Arial" panose="020B0604020202020204" pitchFamily="34" charset="0"/>
              </a:rPr>
              <a:t>She's so frightened. And she's grieving. Sometimes she’s frozen, spaced out. Her dad just died and no one... (her voice catches) No one is treating this like a big deal. Like she's supposed to just get through the surgery and that's it. She’s supposed to do this all alone. Nobody cares very much, she’s not worth very much…</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She learned something in that room.</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That she has to do it alone. Because nobody comes. (pause) And the thing is, that's still true for me. I still carry a lot of pain alone, silently, nobody there to hear me. I think that’s why I despair and get depressed sometimes, I feel so disconnected from others. That little girl felt so disconnected and she gave up hope of ever connecting. Emotionally she felt abandoned she had to carry all her great pain alone.</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She taught you what you had to do to survive. Survive not live a full connected life. And here you are still carrying that lesson, still standing at that window.</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Yes.</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Can you ask her, would she like to come somewhere safer? Somewhere with you?</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(pause) She says yes... (then more slowly) I have this image; I'm by a lake. It’s sunny. The perfect temperature. The lake water is very still.</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Your Self space.</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Yes. I'm inviting her there.</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And how does she respond?</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She's willing. She wants to. But she's... (something shifts in Carolynn's face)</a:t>
            </a:r>
          </a:p>
          <a:p>
            <a:endParaRPr lang="en-CA" sz="2000" dirty="0">
              <a:latin typeface="Arial" panose="020B0604020202020204" pitchFamily="34" charset="0"/>
              <a:cs typeface="Arial" panose="020B0604020202020204" pitchFamily="34" charset="0"/>
            </a:endParaRPr>
          </a:p>
          <a:p>
            <a:pPr>
              <a:lnSpc>
                <a:spcPct val="107000"/>
              </a:lnSpc>
              <a:spcAft>
                <a:spcPts val="800"/>
              </a:spcAft>
              <a:buNone/>
            </a:pP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6441819"/>
      </p:ext>
    </p:extLst>
  </p:cSld>
  <p:clrMapOvr>
    <a:masterClrMapping/>
  </p:clrMapOvr>
</p:sld>
</file>

<file path=ppt/slides/slide8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DF040E-B877-600B-0742-AFD12543C6ED}"/>
              </a:ext>
            </a:extLst>
          </p:cNvPr>
          <p:cNvSpPr txBox="1"/>
          <p:nvPr/>
        </p:nvSpPr>
        <p:spPr>
          <a:xfrm>
            <a:off x="0" y="18884"/>
            <a:ext cx="11998960" cy="6702604"/>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What's happening?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lost her. I can't see her anymore. I just feel very sad.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interesting. I wonder if you went from seeing her from the outside — as a little girl at the window, to feeling her from the inside. As if you became her, rather than being with 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(considers) Yes. That's exactly it. I'm not Carolynn watching her, I'm inside her sadness. I think that’s what I feel during my depressive periods…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called blending. And it can happen very quickly with exiles because they've been waiting so long to be felt. It's not wrong, it just means we need to gently find our way back. Can you take a breath and find the lake again?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(breathes) ... Yes. I'm back by the lake.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Good. And from there, can you see if the little girl is nearby?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She's there. A little further away now.</a:t>
            </a:r>
            <a:endPar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That's okay. We don't need to rush. (pause) I want to try something with you, Carolynn. The workbook invites us at this stage to ask the exile if she'd be willing to release the burden she's been carrying, the feeling of being worthless, unseen, unimportant. Would it feel okay to ask her that?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(to the little girl, then back) She doesn't want to.</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Can we ask her why?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41365465"/>
      </p:ext>
    </p:extLst>
  </p:cSld>
  <p:clrMapOvr>
    <a:masterClrMapping/>
  </p:clrMapOvr>
</p:sld>
</file>

<file path=ppt/slides/slide8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5EAE9-4A92-4BA0-FF4C-CC7C1CD2EF0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7EE5F9D-6BAA-81FF-5AB4-3298EE72DC12}"/>
              </a:ext>
            </a:extLst>
          </p:cNvPr>
          <p:cNvSpPr txBox="1"/>
          <p:nvPr/>
        </p:nvSpPr>
        <p:spPr>
          <a:xfrm>
            <a:off x="96520" y="-82716"/>
            <a:ext cx="11998960" cy="7327134"/>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(listening) She says... she's survived this long by not trusting anyone. How can she be </a:t>
            </a:r>
            <a:r>
              <a:rPr lang="en-CA" sz="2000" kern="0" dirty="0">
                <a:effectLst/>
                <a:latin typeface="Arial" panose="020B0604020202020204" pitchFamily="34" charset="0"/>
                <a:ea typeface="Times New Roman" panose="02020603050405020304" pitchFamily="18" charset="0"/>
                <a:cs typeface="Arial" panose="020B0604020202020204" pitchFamily="34" charset="0"/>
              </a:rPr>
              <a:t>expected to just trust now? She needs to see if Self is really going to show up. She needs proof.</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(long pause) She's right.</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(surprised) She is?</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She's completely right. And I want to say something, to her and to you. We came in here today with a workbook, with a structure, with a goal. And in trying to follow that structure, we asked her to move at a pace that we set, not a pace she set. And when we did that, even with the best intentions, we repeated the very thing that wounded her. We didn't see what was happening inside her. We tried to use her to get to an outcome.</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(quietly) Yes.</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Can you let her know that we hear her? That she was right to push back? That she doesn't have to earn our presence by unburdening on our schedule?</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(to the little girl, voice soft) You were right. I'm sorry we went too fast. You don't have to do anything today.</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What does she do when you say that?</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She relaxes a little. She's still wary. But she relaxes.</a:t>
            </a:r>
          </a:p>
          <a:p>
            <a:r>
              <a:rPr lang="en-CA" sz="2000" dirty="0">
                <a:solidFill>
                  <a:schemeClr val="bg1"/>
                </a:solidFill>
                <a:latin typeface="Arial" panose="020B0604020202020204" pitchFamily="34" charset="0"/>
                <a:cs typeface="Arial" panose="020B0604020202020204" pitchFamily="34" charset="0"/>
              </a:rPr>
              <a:t>Therapist: </a:t>
            </a:r>
            <a:r>
              <a:rPr lang="en-CA" sz="2000" dirty="0">
                <a:latin typeface="Arial" panose="020B0604020202020204" pitchFamily="34" charset="0"/>
                <a:cs typeface="Arial" panose="020B0604020202020204" pitchFamily="34" charset="0"/>
              </a:rPr>
              <a:t>That's enough. That's real work. (pause) Can we ask her, is it okay if we come back? If Carolynn checks in with her, between now and next time?</a:t>
            </a:r>
          </a:p>
          <a:p>
            <a:r>
              <a:rPr lang="en-CA" sz="2000" dirty="0">
                <a:solidFill>
                  <a:schemeClr val="bg1"/>
                </a:solidFill>
                <a:latin typeface="Arial" panose="020B0604020202020204" pitchFamily="34" charset="0"/>
                <a:cs typeface="Arial" panose="020B0604020202020204" pitchFamily="34" charset="0"/>
              </a:rPr>
              <a:t>Carolynn: </a:t>
            </a:r>
            <a:r>
              <a:rPr lang="en-CA" sz="2000" dirty="0">
                <a:latin typeface="Arial" panose="020B0604020202020204" pitchFamily="34" charset="0"/>
                <a:cs typeface="Arial" panose="020B0604020202020204" pitchFamily="34" charset="0"/>
              </a:rPr>
              <a:t>(pause) She says yes. She'd like that. She would like me to visit her in hospital more often. I think I need to do that regularly to earn her trust… Maybe some day she’ll come to the lake with me… As much as she wants to go to the lake, she’s more afraid to be disappointed. If she gets her hopes up and trusts what I’m offering her, and I don’t come through she’ll be crushed and will never trust again.</a:t>
            </a:r>
          </a:p>
          <a:p>
            <a:pPr>
              <a:lnSpc>
                <a:spcPct val="107000"/>
              </a:lnSpc>
              <a:spcAft>
                <a:spcPts val="800"/>
              </a:spcAft>
              <a:buNone/>
            </a:pP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60049438"/>
      </p:ext>
    </p:extLst>
  </p:cSld>
  <p:clrMapOvr>
    <a:masterClrMapping/>
  </p:clrMapOvr>
</p:sld>
</file>

<file path=ppt/slides/slide8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365F62-80C1-DE43-AB8A-565E2C6427A5}"/>
              </a:ext>
            </a:extLst>
          </p:cNvPr>
          <p:cNvSpPr txBox="1"/>
          <p:nvPr/>
        </p:nvSpPr>
        <p:spPr>
          <a:xfrm>
            <a:off x="40640" y="0"/>
            <a:ext cx="12192000" cy="6497420"/>
          </a:xfrm>
          <a:prstGeom prst="rect">
            <a:avLst/>
          </a:prstGeom>
          <a:noFill/>
        </p:spPr>
        <p:txBody>
          <a:bodyPr wrap="square">
            <a:spAutoFit/>
          </a:bodyPr>
          <a:lstStyle/>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Good. We'll honour that. She’s very wise. Can you tell her we will be back regularly and soon and if she would like we can bring her pictures of the lake.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She smiled; she would like that… She wants me to hold her hand for a minute before I go.</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(The formal session closes. A brief return to the breath and the body before coming fully back into the room.)</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How are you doing, Carolynn? Coming back from that.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I'm okay. It's a lot. But I'm okay.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I want to acknowledge something. We were trying to do two things at once today, prepare a demonstration for the group, and do genuine therapeutic work with your parts. That's a lot to ask. And what ended up happening is something truer than a polished demonstration of unburdening a part would have been. Your little girl showed us exactly what exiles need and exactly what happens when we move faster than the work allows. Earning a part’s trust especially exiles is long term work. Just like in real life it takes a long time before you truly trust somebody.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(nodding) That's very her actually.</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Therapist: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Carolynn, would it be Ok if we summarize some of the work we did and after that would you be Ok if we take questions from the group?</a:t>
            </a:r>
            <a:endParaRPr lang="en-CA" sz="20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buNone/>
            </a:pPr>
            <a:r>
              <a:rPr lang="en-CA" sz="20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Carolynn: </a:t>
            </a:r>
            <a:r>
              <a:rPr lang="en-CA" sz="2000" kern="0" dirty="0">
                <a:effectLst/>
                <a:latin typeface="Arial" panose="020B0604020202020204" pitchFamily="34" charset="0"/>
                <a:ea typeface="Times New Roman" panose="02020603050405020304" pitchFamily="18" charset="0"/>
                <a:cs typeface="Times New Roman" panose="02020603050405020304" pitchFamily="18" charset="0"/>
              </a:rPr>
              <a:t>Yes, that would be OK.</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74486970"/>
      </p:ext>
    </p:extLst>
  </p:cSld>
  <p:clrMapOvr>
    <a:masterClrMapping/>
  </p:clrMapOvr>
</p:sld>
</file>

<file path=ppt/slides/slide8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8BD05D-85DC-6D50-6823-C531B10A69D1}"/>
              </a:ext>
            </a:extLst>
          </p:cNvPr>
          <p:cNvSpPr txBox="1"/>
          <p:nvPr/>
        </p:nvSpPr>
        <p:spPr>
          <a:xfrm>
            <a:off x="152400" y="0"/>
            <a:ext cx="12192000" cy="6047361"/>
          </a:xfrm>
          <a:prstGeom prst="rect">
            <a:avLst/>
          </a:prstGeom>
          <a:noFill/>
        </p:spPr>
        <p:txBody>
          <a:bodyPr wrap="square">
            <a:spAutoFit/>
          </a:bodyPr>
          <a:lstStyle/>
          <a:p>
            <a:pPr>
              <a:lnSpc>
                <a:spcPct val="107000"/>
              </a:lnSpc>
              <a:spcAft>
                <a:spcPts val="800"/>
              </a:spcAft>
              <a:buNone/>
            </a:pP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PARTS SUMMARY AND PSYCHODYNAMICS</a:t>
            </a:r>
            <a:endParaRPr lang="en-CA" sz="3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Parts Identified in Carolynn's System</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Unseen Exile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(origin: age 6) The earliest exile emerged from a moment of impossible moral coercion. Forced by her father to participate in ridiculing her brother — under threat — Carolynn discovered that her internal world was invisible to her father and that survival required performing feelings she did not have. This exile carries the burden of fundamental invisibility: the belief that what she feels and thinks does not register to the people who matter most.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Shamed Body Exile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(origin: age 8) Following her accident and her father's cold, shame-inducing response — telling her she was too big to carry, walking her home on a broken clavicle — an exile formed around bodily shame and worthlessness. Her physical suffering was not only ignored but implicitly blamed on her size. This exile carries the dual burden of bodily shame and the belief that pain, particularly her pain, does not warrant care.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63503334"/>
      </p:ext>
    </p:extLst>
  </p:cSld>
  <p:clrMapOvr>
    <a:masterClrMapping/>
  </p:clrMapOvr>
</p:sld>
</file>

<file path=ppt/slides/slide8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5735C0-F792-3005-A9C2-FC8945FD77AB}"/>
              </a:ext>
            </a:extLst>
          </p:cNvPr>
          <p:cNvSpPr txBox="1"/>
          <p:nvPr/>
        </p:nvSpPr>
        <p:spPr>
          <a:xfrm>
            <a:off x="0" y="77858"/>
            <a:ext cx="12192000" cy="6105582"/>
          </a:xfrm>
          <a:prstGeom prst="rect">
            <a:avLst/>
          </a:prstGeom>
          <a:noFill/>
        </p:spPr>
        <p:txBody>
          <a:bodyPr wrap="square">
            <a:spAutoFit/>
          </a:bodyPr>
          <a:lstStyle/>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Abandoned Child Exile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(origin: age 10–11) — the focus of today's session. This is Carolynn's most dominant exile, the one she describes as still running her system. Three converging losses — her maternal grandparents and then her father — followed immediately by three months alone in hospital, created a profound crystallization of abandonment, fear, and frozen grief. This exile carries the burdens of dread, isolation, worthlessness, and a learned helplessness that manifests as endurance without living — waiting for things to be over rather than engaging with life. The dissociation she developed in hospital — numbing out and waiting — became the coping strategy that this exile still employs.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People-Pleasing Protector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(Manager) This part emerged in direct response to the age-6 exile. Having learned that authentic feeling is dangerous and that compliance is the price of safety, this manager monitors social situations for threat and moves Carolynn toward appeasement before conflict can arise. It is well-intentioned — it kept her safe with a volatile father — but it comes at the cost of authenticity and often colludes with the exile's belief that she is not worth seeing.</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87147371"/>
      </p:ext>
    </p:extLst>
  </p:cSld>
  <p:clrMapOvr>
    <a:masterClrMapping/>
  </p:clrMapOvr>
</p:sld>
</file>

<file path=ppt/slides/slide8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8CAF00-6B80-0C03-96D5-97AB6A1D6075}"/>
              </a:ext>
            </a:extLst>
          </p:cNvPr>
          <p:cNvSpPr txBox="1"/>
          <p:nvPr/>
        </p:nvSpPr>
        <p:spPr>
          <a:xfrm>
            <a:off x="0" y="-74876"/>
            <a:ext cx="12120880" cy="6644768"/>
          </a:xfrm>
          <a:prstGeom prst="rect">
            <a:avLst/>
          </a:prstGeom>
          <a:noFill/>
        </p:spPr>
        <p:txBody>
          <a:bodyPr wrap="square">
            <a:spAutoFit/>
          </a:bodyPr>
          <a:lstStyle/>
          <a:p>
            <a:pPr>
              <a:lnSpc>
                <a:spcPct val="107000"/>
              </a:lnSpc>
              <a:spcAft>
                <a:spcPts val="800"/>
              </a:spcAft>
              <a:buNone/>
            </a:pPr>
            <a:r>
              <a:rPr lang="en-CA" sz="32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32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KEY PSYCHODYNAMICS</a:t>
            </a:r>
          </a:p>
          <a:p>
            <a:pPr>
              <a:lnSpc>
                <a:spcPct val="107000"/>
              </a:lnSpc>
              <a:spcAft>
                <a:spcPts val="800"/>
              </a:spcAft>
              <a:buNone/>
            </a:pPr>
            <a:r>
              <a:rPr lang="en-CA" sz="2400" kern="100" dirty="0">
                <a:solidFill>
                  <a:schemeClr val="bg1"/>
                </a:solidFill>
                <a:latin typeface="Aptos" panose="020B0004020202020204" pitchFamily="34" charset="0"/>
                <a:ea typeface="Times New Roman" panose="02020603050405020304" pitchFamily="18" charset="0"/>
                <a:cs typeface="Times New Roman" panose="02020603050405020304" pitchFamily="18" charset="0"/>
              </a:rPr>
              <a:t>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REPETITION COMPULSION AS RELATIONAL TEMPLATE: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organizing wound across all three developmental moments is the same: Carolynn's interior life — her fear, her grief, her pain — was not met. Her father was the consistent source of this misattunement. What was adaptive then (comply, endure, do not need) has become the template she carries into adult relationships, and notably, into the IFS session itself: she assumed she would need to keep pace with the exercise.</a:t>
            </a:r>
          </a:p>
          <a:p>
            <a:pPr>
              <a:lnSpc>
                <a:spcPct val="107000"/>
              </a:lnSpc>
              <a:spcAft>
                <a:spcPts val="800"/>
              </a:spcAft>
              <a:buNone/>
            </a:pP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RUPTURE IN TODAY'S SESSION AS LIVING PROOF: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When the little girl refused to unburden, she was not being resistant in the pathological sense — she was being accurate. She had not yet experienced enough relational safety with Self to trust the process. This is a critical moment in the session: the exile's pushback was not an obstacle to the work. It was the work. It demonstrated exactly what unburdening requires — a Self that slows down, acknowledges error, and earns trust incrementally rather than assuming it.</a:t>
            </a:r>
            <a:endParaRPr lang="en-CA" sz="2400" dirty="0"/>
          </a:p>
        </p:txBody>
      </p:sp>
    </p:spTree>
    <p:extLst>
      <p:ext uri="{BB962C8B-B14F-4D97-AF65-F5344CB8AC3E}">
        <p14:creationId xmlns:p14="http://schemas.microsoft.com/office/powerpoint/2010/main" val="2536110425"/>
      </p:ext>
    </p:extLst>
  </p:cSld>
  <p:clrMapOvr>
    <a:masterClrMapping/>
  </p:clrMapOvr>
</p:sld>
</file>

<file path=ppt/slides/slide8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82B839-1D73-FA3C-5DE7-ACF5EE74B2DD}"/>
              </a:ext>
            </a:extLst>
          </p:cNvPr>
          <p:cNvSpPr txBox="1"/>
          <p:nvPr/>
        </p:nvSpPr>
        <p:spPr>
          <a:xfrm>
            <a:off x="0" y="0"/>
            <a:ext cx="12192000" cy="5623014"/>
          </a:xfrm>
          <a:prstGeom prst="rect">
            <a:avLst/>
          </a:prstGeom>
          <a:noFill/>
        </p:spPr>
        <p:txBody>
          <a:bodyPr wrap="square">
            <a:spAutoFit/>
          </a:bodyPr>
          <a:lstStyle/>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BLENDING AS EXILE URGENCY: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When Carolynn shifted from witnessing the little girl to becoming her, this illustrated the porous boundary between Self and exile that characterizes highly activated parts. The exile, so long unfelt, moved quickly toward merger when attention arrived. This is common with chronically neglected exiles and is a sign of how much this part needs — not a pathology, but a hunger for contact.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THE MANAGER-EXILE POLARITY.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 people-pleasing manager and the unseen exile are in a classic IFS bind: the manager suppresses the exile's longing to be seen because expression has historically been dangerous; the exile remains locked away, which amplifies the dread and the sense of worthlessness. Neither part is served by the current arrangement — and neither can change without the other's cooperation.</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44190510"/>
      </p:ext>
    </p:extLst>
  </p:cSld>
  <p:clrMapOvr>
    <a:masterClrMapping/>
  </p:clrMapOvr>
</p:sld>
</file>

<file path=ppt/slides/slide8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FDD03-D36B-E1C5-A6E7-BCF8F6681C7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4546CFD-2335-68D5-AC5C-5B218DDC3A5B}"/>
              </a:ext>
            </a:extLst>
          </p:cNvPr>
          <p:cNvSpPr txBox="1"/>
          <p:nvPr/>
        </p:nvSpPr>
        <p:spPr>
          <a:xfrm>
            <a:off x="0" y="0"/>
            <a:ext cx="12192000" cy="2952283"/>
          </a:xfrm>
          <a:prstGeom prst="rect">
            <a:avLst/>
          </a:prstGeom>
          <a:noFill/>
        </p:spPr>
        <p:txBody>
          <a:bodyPr wrap="square">
            <a:spAutoFit/>
          </a:bodyPr>
          <a:lstStyle/>
          <a:p>
            <a:pP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ONGOING WORK</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Carolynn's path forward involves developing trust with the little girl through consistent, unpressured internal contact — the active imagination work of pendulating between Self and exile, building a relational experience that the exile has never had someone who keeps showing up, at her pace, without an agenda. Frequent “hospital visits” with her 11-year-old self in Carolynn’s active imagination are a good way to begin this work.</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35145033"/>
      </p:ext>
    </p:extLst>
  </p:cSld>
  <p:clrMapOvr>
    <a:masterClrMapping/>
  </p:clrMapOvr>
</p:sld>
</file>

<file path=ppt/slides/slide8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40A91-D21F-DA44-27F1-E126280730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FC568-B082-6EB1-BC20-4A0C5D92952D}"/>
              </a:ext>
            </a:extLst>
          </p:cNvPr>
          <p:cNvSpPr>
            <a:spLocks noGrp="1"/>
          </p:cNvSpPr>
          <p:nvPr>
            <p:ph type="ctrTitle" idx="4294967295"/>
          </p:nvPr>
        </p:nvSpPr>
        <p:spPr>
          <a:xfrm>
            <a:off x="2509520" y="2118678"/>
            <a:ext cx="7747000" cy="1738312"/>
          </a:xfrm>
        </p:spPr>
        <p:txBody>
          <a:bodyPr>
            <a:normAutofit/>
          </a:bodyPr>
          <a:lstStyle/>
          <a:p>
            <a:r>
              <a:rPr lang="en-CA" sz="8000" dirty="0">
                <a:solidFill>
                  <a:schemeClr val="bg1"/>
                </a:solidFill>
              </a:rPr>
              <a:t>End of week 27</a:t>
            </a:r>
          </a:p>
        </p:txBody>
      </p:sp>
    </p:spTree>
    <p:extLst>
      <p:ext uri="{BB962C8B-B14F-4D97-AF65-F5344CB8AC3E}">
        <p14:creationId xmlns:p14="http://schemas.microsoft.com/office/powerpoint/2010/main" val="478986903"/>
      </p:ext>
    </p:extLst>
  </p:cSld>
  <p:clrMapOvr>
    <a:masterClrMapping/>
  </p:clrMapOvr>
</p:sld>
</file>

<file path=ppt/slides/slide8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DEF0B-319E-ADA1-BA25-5CADE1EB15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E4BF47-EB8C-2649-2558-CD2CBEA59D1A}"/>
              </a:ext>
            </a:extLst>
          </p:cNvPr>
          <p:cNvSpPr>
            <a:spLocks noGrp="1"/>
          </p:cNvSpPr>
          <p:nvPr>
            <p:ph type="ctrTitle" idx="4294967295"/>
          </p:nvPr>
        </p:nvSpPr>
        <p:spPr>
          <a:xfrm>
            <a:off x="635000" y="1945640"/>
            <a:ext cx="10922000" cy="1738313"/>
          </a:xfrm>
        </p:spPr>
        <p:txBody>
          <a:bodyPr>
            <a:normAutofit/>
          </a:bodyPr>
          <a:lstStyle/>
          <a:p>
            <a:pPr algn="ctr"/>
            <a:r>
              <a:rPr lang="en-CA" sz="5400" dirty="0">
                <a:solidFill>
                  <a:schemeClr val="bg1"/>
                </a:solidFill>
              </a:rPr>
              <a:t>Beginning of week 28</a:t>
            </a:r>
            <a:br>
              <a:rPr lang="en-CA" sz="5400" dirty="0">
                <a:solidFill>
                  <a:schemeClr val="bg1"/>
                </a:solidFill>
              </a:rPr>
            </a:br>
            <a:r>
              <a:rPr lang="en-CA" sz="5400" dirty="0">
                <a:solidFill>
                  <a:schemeClr val="bg1"/>
                </a:solidFill>
              </a:rPr>
              <a:t>part 5 p. 179-207</a:t>
            </a:r>
          </a:p>
        </p:txBody>
      </p:sp>
      <p:sp>
        <p:nvSpPr>
          <p:cNvPr id="4" name="TextBox 3">
            <a:extLst>
              <a:ext uri="{FF2B5EF4-FFF2-40B4-BE49-F238E27FC236}">
                <a16:creationId xmlns:a16="http://schemas.microsoft.com/office/drawing/2014/main" id="{6459B9AD-C70D-F025-06F9-500F3F0A69C2}"/>
              </a:ext>
            </a:extLst>
          </p:cNvPr>
          <p:cNvSpPr txBox="1"/>
          <p:nvPr/>
        </p:nvSpPr>
        <p:spPr>
          <a:xfrm>
            <a:off x="2580640" y="5062974"/>
            <a:ext cx="9306560" cy="646331"/>
          </a:xfrm>
          <a:prstGeom prst="rect">
            <a:avLst/>
          </a:prstGeom>
          <a:noFill/>
        </p:spPr>
        <p:txBody>
          <a:bodyPr wrap="square">
            <a:spAutoFit/>
          </a:bodyPr>
          <a:lstStyle/>
          <a:p>
            <a:r>
              <a:rPr lang="en-CA" sz="3600" kern="0"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3600" u="sng" kern="0" dirty="0">
                <a:solidFill>
                  <a:srgbClr val="FFC000"/>
                </a:solidFill>
                <a:latin typeface="Arial" panose="020B0604020202020204" pitchFamily="34" charset="0"/>
                <a:ea typeface="Times New Roman" panose="02020603050405020304" pitchFamily="18" charset="0"/>
                <a:cs typeface="Times New Roman" panose="02020603050405020304" pitchFamily="18" charset="0"/>
              </a:rPr>
              <a:t>DO NOT</a:t>
            </a:r>
            <a:r>
              <a:rPr lang="en-CA" sz="3600" kern="0" dirty="0">
                <a:solidFill>
                  <a:srgbClr val="FFC000"/>
                </a:solidFill>
                <a:latin typeface="Arial" panose="020B0604020202020204" pitchFamily="34" charset="0"/>
                <a:ea typeface="Times New Roman" panose="02020603050405020304" pitchFamily="18" charset="0"/>
                <a:cs typeface="Times New Roman" panose="02020603050405020304" pitchFamily="18" charset="0"/>
              </a:rPr>
              <a:t> START RECORDING YET</a:t>
            </a:r>
            <a:r>
              <a:rPr lang="en-CA" sz="3600" kern="0"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CA" sz="3600" dirty="0">
              <a:solidFill>
                <a:srgbClr val="FFC000"/>
              </a:solidFill>
            </a:endParaRPr>
          </a:p>
        </p:txBody>
      </p:sp>
    </p:spTree>
    <p:extLst>
      <p:ext uri="{BB962C8B-B14F-4D97-AF65-F5344CB8AC3E}">
        <p14:creationId xmlns:p14="http://schemas.microsoft.com/office/powerpoint/2010/main" val="2138309306"/>
      </p:ext>
    </p:extLst>
  </p:cSld>
  <p:clrMapOvr>
    <a:masterClrMapping/>
  </p:clrMapOvr>
</p:sld>
</file>

<file path=ppt/slides/slide8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AF734E-B332-2FB7-0DF9-04E1319965B0}"/>
              </a:ext>
            </a:extLst>
          </p:cNvPr>
          <p:cNvSpPr txBox="1"/>
          <p:nvPr/>
        </p:nvSpPr>
        <p:spPr>
          <a:xfrm>
            <a:off x="2875280" y="0"/>
            <a:ext cx="7447280" cy="659732"/>
          </a:xfrm>
          <a:prstGeom prst="rect">
            <a:avLst/>
          </a:prstGeom>
          <a:noFill/>
        </p:spPr>
        <p:txBody>
          <a:bodyPr wrap="square">
            <a:spAutoFit/>
          </a:bodyPr>
          <a:lstStyle/>
          <a:p>
            <a:pPr>
              <a:lnSpc>
                <a:spcPct val="107000"/>
              </a:lnSpc>
              <a:spcAft>
                <a:spcPts val="800"/>
              </a:spcAft>
              <a:buNone/>
            </a:pPr>
            <a:r>
              <a:rPr lang="en-CA" sz="36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BEFORE WE BEGIN TODAY</a:t>
            </a:r>
            <a:endParaRPr lang="en-CA" sz="3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9E23EFAF-AAA8-3299-57F1-60C5A652F337}"/>
              </a:ext>
            </a:extLst>
          </p:cNvPr>
          <p:cNvSpPr txBox="1"/>
          <p:nvPr/>
        </p:nvSpPr>
        <p:spPr>
          <a:xfrm>
            <a:off x="172720" y="659732"/>
            <a:ext cx="11623040" cy="461665"/>
          </a:xfrm>
          <a:prstGeom prst="rect">
            <a:avLst/>
          </a:prstGeom>
          <a:noFill/>
        </p:spPr>
        <p:txBody>
          <a:bodyPr wrap="square">
            <a:spAutoFit/>
          </a:bodyPr>
          <a:lstStyle/>
          <a:p>
            <a:pPr marL="285750" indent="-285750">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important things we want to share with you.</a:t>
            </a:r>
            <a:endParaRPr lang="en-CA" sz="2400" dirty="0"/>
          </a:p>
        </p:txBody>
      </p:sp>
      <p:sp>
        <p:nvSpPr>
          <p:cNvPr id="7" name="TextBox 6">
            <a:extLst>
              <a:ext uri="{FF2B5EF4-FFF2-40B4-BE49-F238E27FC236}">
                <a16:creationId xmlns:a16="http://schemas.microsoft.com/office/drawing/2014/main" id="{11B23305-726D-7207-63B7-83DCBAD26A92}"/>
              </a:ext>
            </a:extLst>
          </p:cNvPr>
          <p:cNvSpPr txBox="1"/>
          <p:nvPr/>
        </p:nvSpPr>
        <p:spPr>
          <a:xfrm>
            <a:off x="172720" y="1319464"/>
            <a:ext cx="11846560" cy="5417830"/>
          </a:xfrm>
          <a:prstGeom prst="rect">
            <a:avLst/>
          </a:prstGeom>
          <a:noFill/>
        </p:spPr>
        <p:txBody>
          <a:bodyPr wrap="square">
            <a:spAutoFit/>
          </a:bodyPr>
          <a:lstStyle/>
          <a:p>
            <a:pPr>
              <a:lnSpc>
                <a:spcPct val="107000"/>
              </a:lnSpc>
              <a:spcAft>
                <a:spcPts val="800"/>
              </a:spcAft>
              <a:buNone/>
            </a:pPr>
            <a:r>
              <a:rPr lang="en-CA" sz="24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 change in </a:t>
            </a:r>
            <a:r>
              <a:rPr lang="en-CA" sz="2400" b="1" kern="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the co-leaders</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400" kern="0" dirty="0">
                <a:latin typeface="Arial" panose="020B0604020202020204" pitchFamily="34" charset="0"/>
                <a:ea typeface="Times New Roman" panose="02020603050405020304" pitchFamily="18" charset="0"/>
                <a:cs typeface="Times New Roman" panose="02020603050405020304" pitchFamily="18" charset="0"/>
              </a:rPr>
              <a:t>W</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e are very reluctantly saying goodbye to Kate </a:t>
            </a:r>
            <a:r>
              <a:rPr lang="en-CA" sz="2400" kern="0" dirty="0">
                <a:latin typeface="Arial" panose="020B0604020202020204" pitchFamily="34" charset="0"/>
                <a:ea typeface="Times New Roman" panose="02020603050405020304" pitchFamily="18" charset="0"/>
                <a:cs typeface="Times New Roman" panose="02020603050405020304" pitchFamily="18" charset="0"/>
              </a:rPr>
              <a:t>a</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participant/co-leaders of the course. She was not </a:t>
            </a:r>
            <a:r>
              <a:rPr lang="en-CA" sz="2400" kern="0" dirty="0">
                <a:latin typeface="Arial" panose="020B0604020202020204" pitchFamily="34" charset="0"/>
                <a:ea typeface="Times New Roman" panose="02020603050405020304" pitchFamily="18" charset="0"/>
                <a:cs typeface="Times New Roman" panose="02020603050405020304" pitchFamily="18" charset="0"/>
              </a:rPr>
              <a:t>just</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 contributor; she was foundational </a:t>
            </a:r>
            <a:r>
              <a:rPr lang="en-CA" sz="2400" kern="0" dirty="0">
                <a:latin typeface="Arial" panose="020B0604020202020204" pitchFamily="34" charset="0"/>
                <a:ea typeface="Times New Roman" panose="02020603050405020304" pitchFamily="18" charset="0"/>
                <a:cs typeface="Times New Roman" panose="02020603050405020304" pitchFamily="18" charset="0"/>
              </a:rPr>
              <a:t>to</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what we have all been experiencing here together. She brought enormous skill, care, and generosity to this work, and her collaboration with Stu working together through the IFS workbook, gave all of us a living model of what this healing process can look like. We are deeply grateful for everything she brought to this course, and we will greatly miss her.</a:t>
            </a: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In response to this change, we </a:t>
            </a:r>
            <a:r>
              <a:rPr lang="en-CA" sz="2400" kern="0" dirty="0">
                <a:latin typeface="Arial" panose="020B0604020202020204" pitchFamily="34" charset="0"/>
                <a:ea typeface="Times New Roman" panose="02020603050405020304" pitchFamily="18" charset="0"/>
                <a:cs typeface="Times New Roman" panose="02020603050405020304" pitchFamily="18" charset="0"/>
              </a:rPr>
              <a:t>have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made some slight changes to the format of the course. Today, the first part of </a:t>
            </a:r>
            <a:r>
              <a:rPr lang="en-CA" sz="2400" kern="0" dirty="0">
                <a:latin typeface="Arial" panose="020B0604020202020204" pitchFamily="34" charset="0"/>
                <a:ea typeface="Times New Roman" panose="02020603050405020304" pitchFamily="18" charset="0"/>
                <a:cs typeface="Times New Roman" panose="02020603050405020304" pitchFamily="18" charset="0"/>
              </a:rPr>
              <a:t>the</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session will be a dialogue between Stu, who will be </a:t>
            </a:r>
            <a:r>
              <a:rPr lang="en-CA" sz="2400" kern="0" dirty="0">
                <a:latin typeface="Arial" panose="020B0604020202020204" pitchFamily="34" charset="0"/>
                <a:ea typeface="Times New Roman" panose="02020603050405020304" pitchFamily="18" charset="0"/>
                <a:cs typeface="Times New Roman" panose="02020603050405020304" pitchFamily="18" charset="0"/>
              </a:rPr>
              <a:t>taking his usual role as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the therapist, and me — Dr. Cleto — in the role of the </a:t>
            </a:r>
            <a:r>
              <a:rPr lang="en-CA" sz="2400" kern="0" dirty="0">
                <a:latin typeface="Arial" panose="020B0604020202020204" pitchFamily="34" charset="0"/>
                <a:ea typeface="Times New Roman" panose="02020603050405020304" pitchFamily="18" charset="0"/>
                <a:cs typeface="Times New Roman" panose="02020603050405020304" pitchFamily="18" charset="0"/>
              </a:rPr>
              <a:t>person who completed the workbook exercises. I will</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present my own responses, some improvised, to the workbook prompts. I will say more about this in a moment.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72879314"/>
      </p:ext>
    </p:extLst>
  </p:cSld>
  <p:clrMapOvr>
    <a:masterClrMapping/>
  </p:clrMapOvr>
</p:sld>
</file>

<file path=ppt/slides/slide8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5D049D-2C6E-7F05-17FF-EB4935896D2D}"/>
              </a:ext>
            </a:extLst>
          </p:cNvPr>
          <p:cNvSpPr txBox="1"/>
          <p:nvPr/>
        </p:nvSpPr>
        <p:spPr>
          <a:xfrm>
            <a:off x="0" y="0"/>
            <a:ext cx="12090400" cy="5417830"/>
          </a:xfrm>
          <a:prstGeom prst="rect">
            <a:avLst/>
          </a:prstGeom>
          <a:noFill/>
        </p:spPr>
        <p:txBody>
          <a:bodyPr wrap="square">
            <a:spAutoFit/>
          </a:bodyPr>
          <a:lstStyle/>
          <a:p>
            <a:pPr>
              <a:lnSpc>
                <a:spcPct val="107000"/>
              </a:lnSpc>
              <a:spcAft>
                <a:spcPts val="800"/>
              </a:spcAft>
              <a:buNone/>
            </a:pPr>
            <a:r>
              <a:rPr lang="en-CA" sz="24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On the nature of IFS work </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Our experience facilitating the IFS module of this course has underscored something we have spoken about many times in our work: trauma processing approaches, such as Internal Family Systems, are inherently more dysregulating than the emotional regulation work we do in the DBT module. This is not a criticism of IFS — it is simply the nature of the territory. DBT builds the container; IFS ventures inside it.</a:t>
            </a:r>
            <a:endParaRPr lang="en-CA" sz="2400" kern="100" dirty="0">
              <a:latin typeface="Aptos" panose="020B0004020202020204" pitchFamily="34"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Because of this, we are planning an important change for next year. We intend to divide the course into two distinct </a:t>
            </a:r>
            <a:r>
              <a:rPr lang="en-CA" sz="2400" kern="0" dirty="0">
                <a:latin typeface="Arial" panose="020B0604020202020204" pitchFamily="34" charset="0"/>
                <a:ea typeface="Times New Roman" panose="02020603050405020304" pitchFamily="18" charset="0"/>
                <a:cs typeface="Times New Roman" panose="02020603050405020304" pitchFamily="18" charset="0"/>
              </a:rPr>
              <a:t>parts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the DBT and psychoeducational modules will be offered before the March break, and the IFS trauma-processing module will be offered after our two-week spring break. This will allow participants to make an informed, self-aware decision about whether they feel sufficiently regulated to engage in trauma work. If someone decides they are not yet ready, that is not a failure — it is, in fact, exactly the kind of good self-knowledge that this course is trying to cultivate.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99494685"/>
      </p:ext>
    </p:extLst>
  </p:cSld>
  <p:clrMapOvr>
    <a:masterClrMapping/>
  </p:clrMapOvr>
</p:sld>
</file>

<file path=ppt/slides/slide8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73AB3E-1466-17BD-A0E6-17D1F1908142}"/>
              </a:ext>
            </a:extLst>
          </p:cNvPr>
          <p:cNvSpPr txBox="1"/>
          <p:nvPr/>
        </p:nvSpPr>
        <p:spPr>
          <a:xfrm>
            <a:off x="0" y="86970"/>
            <a:ext cx="12192000" cy="3236784"/>
          </a:xfrm>
          <a:prstGeom prst="rect">
            <a:avLst/>
          </a:prstGeom>
          <a:noFill/>
        </p:spPr>
        <p:txBody>
          <a:bodyPr wrap="square">
            <a:spAutoFit/>
          </a:bodyPr>
          <a:lstStyle/>
          <a:p>
            <a:pPr>
              <a:lnSpc>
                <a:spcPct val="107000"/>
              </a:lnSpc>
              <a:spcAft>
                <a:spcPts val="800"/>
              </a:spcAft>
              <a:buNone/>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For those of you who </a:t>
            </a:r>
            <a:r>
              <a:rPr lang="en-CA" sz="2400" kern="0" dirty="0">
                <a:latin typeface="Arial" panose="020B0604020202020204" pitchFamily="34" charset="0"/>
                <a:ea typeface="Times New Roman" panose="02020603050405020304" pitchFamily="18" charset="0"/>
                <a:cs typeface="Times New Roman" panose="02020603050405020304" pitchFamily="18" charset="0"/>
              </a:rPr>
              <a:t>are attending</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this and next </a:t>
            </a:r>
            <a:r>
              <a:rPr lang="en-CA" sz="2400" kern="0" dirty="0">
                <a:latin typeface="Arial" panose="020B0604020202020204" pitchFamily="34" charset="0"/>
                <a:ea typeface="Times New Roman" panose="02020603050405020304" pitchFamily="18" charset="0"/>
                <a:cs typeface="Times New Roman" panose="02020603050405020304" pitchFamily="18" charset="0"/>
              </a:rPr>
              <a:t>weeks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IFS sessions, or might be doing </a:t>
            </a:r>
            <a:r>
              <a:rPr lang="en-CA" sz="2400" kern="0" dirty="0">
                <a:latin typeface="Arial" panose="020B0604020202020204" pitchFamily="34" charset="0"/>
                <a:ea typeface="Times New Roman" panose="02020603050405020304" pitchFamily="18" charset="0"/>
                <a:cs typeface="Times New Roman" panose="02020603050405020304" pitchFamily="18" charset="0"/>
              </a:rPr>
              <a:t>the course</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again next year, we want to </a:t>
            </a:r>
            <a:r>
              <a:rPr lang="en-CA" sz="2400" kern="0" dirty="0">
                <a:latin typeface="Arial" panose="020B0604020202020204" pitchFamily="34" charset="0"/>
                <a:ea typeface="Times New Roman" panose="02020603050405020304" pitchFamily="18" charset="0"/>
                <a:cs typeface="Times New Roman" panose="02020603050405020304" pitchFamily="18" charset="0"/>
              </a:rPr>
              <a:t>repeat</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this important caution: if you find yourself becoming dysregulated by the material, please do not try to power through your </a:t>
            </a:r>
            <a:r>
              <a:rPr lang="en-CA" sz="2400" kern="0" dirty="0" err="1">
                <a:effectLst/>
                <a:latin typeface="Arial" panose="020B0604020202020204" pitchFamily="34" charset="0"/>
                <a:ea typeface="Times New Roman" panose="02020603050405020304" pitchFamily="18" charset="0"/>
                <a:cs typeface="Times New Roman" panose="02020603050405020304" pitchFamily="18" charset="0"/>
              </a:rPr>
              <a:t>distresss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Pushing past your window of tolerance in trauma work does not build resilience — it can actually re-traumatize. Please do what you need to do to re-regulate. That might mean stepping back from the material for a time, returning to the DBT skills you have learned, reaching out to a trusted person, or speaking with a mental health professional. We hold no judgement about this — only respect.</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22969550"/>
      </p:ext>
    </p:extLst>
  </p:cSld>
  <p:clrMapOvr>
    <a:masterClrMapping/>
  </p:clrMapOvr>
</p:sld>
</file>

<file path=ppt/slides/slide8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5C35AF-D709-DCEE-526F-05AD388EDC85}"/>
              </a:ext>
            </a:extLst>
          </p:cNvPr>
          <p:cNvSpPr txBox="1"/>
          <p:nvPr/>
        </p:nvSpPr>
        <p:spPr>
          <a:xfrm>
            <a:off x="20320" y="-100043"/>
            <a:ext cx="12303760" cy="7058086"/>
          </a:xfrm>
          <a:prstGeom prst="rect">
            <a:avLst/>
          </a:prstGeom>
          <a:noFill/>
        </p:spPr>
        <p:txBody>
          <a:bodyPr wrap="square">
            <a:spAutoFit/>
          </a:bodyPr>
          <a:lstStyle/>
          <a:p>
            <a:pPr>
              <a:lnSpc>
                <a:spcPct val="107000"/>
              </a:lnSpc>
              <a:spcAft>
                <a:spcPts val="800"/>
              </a:spcAft>
              <a:buNone/>
            </a:pPr>
            <a:r>
              <a:rPr lang="en-CA" sz="21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On Dr. Cleto's self-disclosure </a:t>
            </a:r>
            <a:endParaRPr lang="en-CA" sz="2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100" kern="0" dirty="0">
                <a:effectLst/>
                <a:latin typeface="Arial" panose="020B0604020202020204" pitchFamily="34" charset="0"/>
                <a:ea typeface="Times New Roman" panose="02020603050405020304" pitchFamily="18" charset="0"/>
                <a:cs typeface="Times New Roman" panose="02020603050405020304" pitchFamily="18" charset="0"/>
              </a:rPr>
              <a:t>Now I want to speak directly about what you will witness today, and why.</a:t>
            </a:r>
            <a:endParaRPr lang="en-CA" sz="2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100" kern="0" dirty="0">
                <a:effectLst/>
                <a:latin typeface="Arial" panose="020B0604020202020204" pitchFamily="34" charset="0"/>
                <a:ea typeface="Times New Roman" panose="02020603050405020304" pitchFamily="18" charset="0"/>
                <a:cs typeface="Times New Roman" panose="02020603050405020304" pitchFamily="18" charset="0"/>
              </a:rPr>
              <a:t>The decision for me to take the role of “client” in the next couple of sessions — to share my own responses to the workbook prompts — is not something I have entered into lightly. The question of therapist self-disclosure has a long and substantive history in the clinical literature. Contemporary research consistently shows that when used intentionally and judiciously, therapist self-disclosure can have meaningful benefits: it strengthens the therapeutic alliance, reduces the sense of isolation that so often accompanies difficult inner work, and — perhaps most importantly for our purposes today — it models the very process we are asking participants to engage in themselves (Henretty &amp; Levitt, 2010; Hill &amp; Knox, 2002). As researchers have observed, when therapists demonstrate disclosing behaviour, clients learn through a process of modelling to do the same (Mann &amp; Murphy, 1975). From a teaching perspective, self-disclosure helps to reinforce and normalize what the facilitator is trying to convey. </a:t>
            </a:r>
            <a:r>
              <a:rPr lang="en-CA" sz="2100"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2"/>
              </a:rPr>
              <a:t>The R Platform</a:t>
            </a:r>
            <a:endParaRPr lang="en-CA" sz="2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100" kern="0" dirty="0">
                <a:effectLst/>
                <a:latin typeface="Arial" panose="020B0604020202020204" pitchFamily="34" charset="0"/>
                <a:ea typeface="Times New Roman" panose="02020603050405020304" pitchFamily="18" charset="0"/>
                <a:cs typeface="Times New Roman" panose="02020603050405020304" pitchFamily="18" charset="0"/>
              </a:rPr>
              <a:t>Within IFS specifically, this kind of demonstration has a well-established place. There are, as many of you will know, a considerable number of therapists and trainers who have made their own parts work visible — on video, in writing, and in training contexts — precisely because witnessing someone do this work is often more instructive than any description of it. The IFS model itself notes that its language encourages self-disclosure and the taking of responsibility for one's experience. </a:t>
            </a:r>
            <a:r>
              <a:rPr lang="en-CA" sz="2100"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IFS Institute</a:t>
            </a:r>
            <a:endParaRPr lang="en-CA" sz="2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03513872"/>
      </p:ext>
    </p:extLst>
  </p:cSld>
  <p:clrMapOvr>
    <a:masterClrMapping/>
  </p:clrMapOvr>
</p:sld>
</file>

<file path=ppt/slides/slide8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D19365-EF7A-47DD-90DC-429B16CD4E3B}"/>
              </a:ext>
            </a:extLst>
          </p:cNvPr>
          <p:cNvSpPr txBox="1"/>
          <p:nvPr/>
        </p:nvSpPr>
        <p:spPr>
          <a:xfrm>
            <a:off x="71120" y="77858"/>
            <a:ext cx="12120880" cy="6105582"/>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There is, however, an important distinction I want to name — one that connects directly to what we discussed last week about </a:t>
            </a:r>
            <a:r>
              <a:rPr lang="en-CA" sz="2400" u="sng" kern="0" dirty="0">
                <a:effectLst/>
                <a:latin typeface="Arial" panose="020B0604020202020204" pitchFamily="34" charset="0"/>
                <a:ea typeface="Times New Roman" panose="02020603050405020304" pitchFamily="18" charset="0"/>
                <a:cs typeface="Times New Roman" panose="02020603050405020304" pitchFamily="18" charset="0"/>
              </a:rPr>
              <a:t>speaking from versus speaking for parts</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Self-disclosure is most useful when it serves to normalize something for the other person, or to build trust and genuine empathy — not when it becomes an expression of the therapist's own unresolved material. What can become unhelpful — and at times harmful — is when a therapist, unaware that they are being led by a part, acts that out in the therapeutic relationship without the grounding of Self energy. In that case, they are not disclosing — they are, in IFS terms, speaking </a:t>
            </a:r>
            <a:r>
              <a:rPr lang="en-CA" sz="2400" u="sng" kern="0" dirty="0">
                <a:effectLst/>
                <a:latin typeface="Arial" panose="020B0604020202020204" pitchFamily="34" charset="0"/>
                <a:ea typeface="Times New Roman" panose="02020603050405020304" pitchFamily="18" charset="0"/>
                <a:cs typeface="Times New Roman" panose="02020603050405020304" pitchFamily="18" charset="0"/>
              </a:rPr>
              <a:t>from</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 part rather than speaking</a:t>
            </a:r>
            <a:r>
              <a:rPr lang="en-CA" sz="2400" i="1"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2400" u="sng" kern="0" dirty="0">
                <a:effectLst/>
                <a:latin typeface="Arial" panose="020B0604020202020204" pitchFamily="34" charset="0"/>
                <a:ea typeface="Times New Roman" panose="02020603050405020304" pitchFamily="18" charset="0"/>
                <a:cs typeface="Times New Roman" panose="02020603050405020304" pitchFamily="18" charset="0"/>
              </a:rPr>
              <a:t>for</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one. </a:t>
            </a:r>
            <a:r>
              <a:rPr lang="en-CA" sz="2400" kern="0" dirty="0" err="1">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2"/>
              </a:rPr>
              <a:t>Earlycareertherapists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What I am offering today is something different. I have done this work. I feel confident that I can remain sufficiently present — retaining </a:t>
            </a:r>
            <a:r>
              <a:rPr lang="en-CA" sz="2400" kern="0" dirty="0">
                <a:latin typeface="Arial" panose="020B0604020202020204" pitchFamily="34" charset="0"/>
                <a:ea typeface="Times New Roman" panose="02020603050405020304" pitchFamily="18" charset="0"/>
                <a:cs typeface="Times New Roman" panose="02020603050405020304" pitchFamily="18" charset="0"/>
              </a:rPr>
              <a:t>a sufficient</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amount of Self energy — to hold the structure of our session while also being genuinely in the material. I will be speaking </a:t>
            </a:r>
            <a:r>
              <a:rPr lang="en-CA" sz="2400" u="sng" kern="0" dirty="0">
                <a:effectLst/>
                <a:latin typeface="Arial" panose="020B0604020202020204" pitchFamily="34" charset="0"/>
                <a:ea typeface="Times New Roman" panose="02020603050405020304" pitchFamily="18" charset="0"/>
                <a:cs typeface="Times New Roman" panose="02020603050405020304" pitchFamily="18" charset="0"/>
              </a:rPr>
              <a:t>for</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my parts, not </a:t>
            </a:r>
            <a:r>
              <a:rPr lang="en-CA" sz="2400" u="sng" kern="0" dirty="0">
                <a:effectLst/>
                <a:latin typeface="Arial" panose="020B0604020202020204" pitchFamily="34" charset="0"/>
                <a:ea typeface="Times New Roman" panose="02020603050405020304" pitchFamily="18" charset="0"/>
                <a:cs typeface="Times New Roman" panose="02020603050405020304" pitchFamily="18" charset="0"/>
              </a:rPr>
              <a:t>from</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them. I offer this not as a performance, but as an example and an encouragement — a way of saying: this work is possible, and it is worth doing.</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97897995"/>
      </p:ext>
    </p:extLst>
  </p:cSld>
  <p:clrMapOvr>
    <a:masterClrMapping/>
  </p:clrMapOvr>
</p:sld>
</file>

<file path=ppt/slides/slide8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13CD89-D546-EA5F-9172-F9434168F160}"/>
              </a:ext>
            </a:extLst>
          </p:cNvPr>
          <p:cNvSpPr txBox="1"/>
          <p:nvPr/>
        </p:nvSpPr>
        <p:spPr>
          <a:xfrm>
            <a:off x="0" y="0"/>
            <a:ext cx="12110720" cy="5113451"/>
          </a:xfrm>
          <a:prstGeom prst="rect">
            <a:avLst/>
          </a:prstGeom>
          <a:noFill/>
        </p:spPr>
        <p:txBody>
          <a:bodyPr wrap="square">
            <a:spAutoFit/>
          </a:bodyPr>
          <a:lstStyle/>
          <a:p>
            <a:pPr>
              <a:lnSpc>
                <a:spcPct val="107000"/>
              </a:lnSpc>
              <a:spcAft>
                <a:spcPts val="800"/>
              </a:spcAft>
              <a:buNone/>
            </a:pPr>
            <a:r>
              <a:rPr lang="en-CA" sz="24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 invitation for feedback</a:t>
            </a:r>
            <a:endParaRPr lang="en-CA"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Arial" panose="020B0604020202020204" pitchFamily="34" charset="0"/>
              </a:rPr>
              <a:t>Finally, I want to remind you that this entire IFS section of the SIMPLE Course is new this year. We are learning alongside you. At the conclusion of the </a:t>
            </a:r>
            <a:r>
              <a:rPr lang="en-CA" sz="2400" kern="0" dirty="0">
                <a:latin typeface="Arial" panose="020B0604020202020204" pitchFamily="34" charset="0"/>
                <a:ea typeface="Times New Roman" panose="02020603050405020304" pitchFamily="18" charset="0"/>
                <a:cs typeface="Arial" panose="020B0604020202020204" pitchFamily="34" charset="0"/>
              </a:rPr>
              <a:t>course</a:t>
            </a:r>
            <a:r>
              <a:rPr lang="en-CA" sz="2400" kern="0" dirty="0">
                <a:effectLst/>
                <a:latin typeface="Arial" panose="020B0604020202020204" pitchFamily="34" charset="0"/>
                <a:ea typeface="Times New Roman" panose="02020603050405020304" pitchFamily="18" charset="0"/>
                <a:cs typeface="Arial" panose="020B0604020202020204" pitchFamily="34" charset="0"/>
              </a:rPr>
              <a:t>, you will have an opportunity to offer us your feedback — on what worked, what was difficult, and how we might improve this experience for future participants. That feedback matters enormously to us.</a:t>
            </a:r>
            <a:endParaRPr lang="en-CA" sz="24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Arial" panose="020B0604020202020204" pitchFamily="34" charset="0"/>
              </a:rPr>
              <a:t>We also want to be honest: we will not be able to satisfy everyone. Different people will find different elements more or less helpful, and we will need to hold that diversity of experience thoughtfully as we evolve the course. What we can promise is that we will listen carefully and take your responses seriously. Our aim, always, is to be as helpful to as many people as possible.</a:t>
            </a:r>
            <a:endParaRPr lang="en-CA" sz="24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CA" sz="2400" kern="0" dirty="0">
                <a:effectLst/>
                <a:latin typeface="Arial" panose="020B0604020202020204" pitchFamily="34" charset="0"/>
                <a:ea typeface="Times New Roman" panose="02020603050405020304" pitchFamily="18" charset="0"/>
                <a:cs typeface="Arial" panose="020B0604020202020204" pitchFamily="34" charset="0"/>
              </a:rPr>
              <a:t>With that, let us begin.</a:t>
            </a:r>
            <a:endParaRPr lang="en-CA"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9304450"/>
      </p:ext>
    </p:extLst>
  </p:cSld>
  <p:clrMapOvr>
    <a:masterClrMapping/>
  </p:clrMapOvr>
</p:sld>
</file>

<file path=ppt/slides/slide8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A6CDD-A889-7A80-A369-0BBB25D4FB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24D04-026F-D0A7-38C6-9853F594F7F5}"/>
              </a:ext>
            </a:extLst>
          </p:cNvPr>
          <p:cNvSpPr>
            <a:spLocks noGrp="1"/>
          </p:cNvSpPr>
          <p:nvPr>
            <p:ph type="ctrTitle" idx="4294967295"/>
          </p:nvPr>
        </p:nvSpPr>
        <p:spPr>
          <a:xfrm>
            <a:off x="3596640" y="1173798"/>
            <a:ext cx="7747000" cy="1738312"/>
          </a:xfrm>
        </p:spPr>
        <p:txBody>
          <a:bodyPr>
            <a:normAutofit/>
          </a:bodyPr>
          <a:lstStyle/>
          <a:p>
            <a:r>
              <a:rPr lang="en-CA" sz="8000" dirty="0">
                <a:solidFill>
                  <a:schemeClr val="bg1"/>
                </a:solidFill>
              </a:rPr>
              <a:t>week 28</a:t>
            </a:r>
          </a:p>
        </p:txBody>
      </p:sp>
      <p:sp>
        <p:nvSpPr>
          <p:cNvPr id="4" name="TextBox 3">
            <a:extLst>
              <a:ext uri="{FF2B5EF4-FFF2-40B4-BE49-F238E27FC236}">
                <a16:creationId xmlns:a16="http://schemas.microsoft.com/office/drawing/2014/main" id="{34CAB093-A1D3-9348-A291-93BDCE2D8AB0}"/>
              </a:ext>
            </a:extLst>
          </p:cNvPr>
          <p:cNvSpPr txBox="1"/>
          <p:nvPr/>
        </p:nvSpPr>
        <p:spPr>
          <a:xfrm>
            <a:off x="2692400" y="3792974"/>
            <a:ext cx="8463280" cy="646331"/>
          </a:xfrm>
          <a:prstGeom prst="rect">
            <a:avLst/>
          </a:prstGeom>
          <a:noFill/>
        </p:spPr>
        <p:txBody>
          <a:bodyPr wrap="square">
            <a:spAutoFit/>
          </a:bodyPr>
          <a:lstStyle/>
          <a:p>
            <a:r>
              <a:rPr lang="en-CA" sz="3600" kern="0" dirty="0">
                <a:solidFill>
                  <a:srgbClr val="FFC000"/>
                </a:solidFill>
                <a:latin typeface="Arial" panose="020B0604020202020204" pitchFamily="34" charset="0"/>
                <a:ea typeface="Times New Roman" panose="02020603050405020304" pitchFamily="18" charset="0"/>
                <a:cs typeface="Times New Roman" panose="02020603050405020304" pitchFamily="18" charset="0"/>
              </a:rPr>
              <a:t>PLEASE START RECORDING </a:t>
            </a:r>
            <a:endParaRPr lang="en-CA" sz="3600" dirty="0">
              <a:solidFill>
                <a:srgbClr val="FFC000"/>
              </a:solidFill>
            </a:endParaRPr>
          </a:p>
        </p:txBody>
      </p:sp>
    </p:spTree>
    <p:extLst>
      <p:ext uri="{BB962C8B-B14F-4D97-AF65-F5344CB8AC3E}">
        <p14:creationId xmlns:p14="http://schemas.microsoft.com/office/powerpoint/2010/main" val="3368745056"/>
      </p:ext>
    </p:extLst>
  </p:cSld>
  <p:clrMapOvr>
    <a:masterClrMapping/>
  </p:clrMapOvr>
</p:sld>
</file>

<file path=ppt/slides/slide8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A38EA-BF86-1DA4-3386-9BAAF73ABA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225499-1A04-9E7E-C8FC-75F9012119F0}"/>
              </a:ext>
            </a:extLst>
          </p:cNvPr>
          <p:cNvSpPr>
            <a:spLocks noGrp="1"/>
          </p:cNvSpPr>
          <p:nvPr>
            <p:ph type="title"/>
          </p:nvPr>
        </p:nvSpPr>
        <p:spPr>
          <a:xfrm>
            <a:off x="7865806" y="643463"/>
            <a:ext cx="3706762" cy="1608124"/>
          </a:xfrm>
        </p:spPr>
        <p:txBody>
          <a:bodyPr>
            <a:normAutofit fontScale="90000"/>
          </a:bodyPr>
          <a:lstStyle/>
          <a:p>
            <a:pPr algn="ctr"/>
            <a:r>
              <a:rPr lang="en-CA" dirty="0">
                <a:solidFill>
                  <a:schemeClr val="bg2"/>
                </a:solidFill>
              </a:rPr>
              <a:t>Warning about meditation</a:t>
            </a:r>
          </a:p>
        </p:txBody>
      </p:sp>
      <p:sp>
        <p:nvSpPr>
          <p:cNvPr id="3" name="Content Placeholder 2">
            <a:extLst>
              <a:ext uri="{FF2B5EF4-FFF2-40B4-BE49-F238E27FC236}">
                <a16:creationId xmlns:a16="http://schemas.microsoft.com/office/drawing/2014/main" id="{F3EE4003-0BD5-E685-0960-730D7530AF1C}"/>
              </a:ext>
            </a:extLst>
          </p:cNvPr>
          <p:cNvSpPr>
            <a:spLocks noGrp="1"/>
          </p:cNvSpPr>
          <p:nvPr>
            <p:ph idx="1"/>
          </p:nvPr>
        </p:nvSpPr>
        <p:spPr>
          <a:xfrm>
            <a:off x="1822681" y="838573"/>
            <a:ext cx="8546638" cy="5647170"/>
          </a:xfrm>
        </p:spPr>
        <p:txBody>
          <a:bodyPr>
            <a:normAutofit/>
          </a:bodyPr>
          <a:lstStyle/>
          <a:p>
            <a:pPr marL="0" indent="0">
              <a:buNone/>
            </a:pPr>
            <a:r>
              <a:rPr lang="en-CA" sz="2400" b="1" dirty="0">
                <a:solidFill>
                  <a:schemeClr val="bg1"/>
                </a:solidFill>
              </a:rPr>
              <a:t>                   </a:t>
            </a:r>
            <a:r>
              <a:rPr lang="en-CA" sz="2400" b="1" dirty="0">
                <a:solidFill>
                  <a:srgbClr val="FF0000"/>
                </a:solidFill>
              </a:rPr>
              <a:t> Feel free to skip it. Followed by one minute silence</a:t>
            </a:r>
          </a:p>
          <a:p>
            <a:pPr marL="0" indent="0">
              <a:buNone/>
            </a:pPr>
            <a:r>
              <a:rPr lang="en-CA" dirty="0"/>
              <a:t> </a:t>
            </a:r>
          </a:p>
        </p:txBody>
      </p:sp>
      <p:sp>
        <p:nvSpPr>
          <p:cNvPr id="8" name="TextBox 7">
            <a:extLst>
              <a:ext uri="{FF2B5EF4-FFF2-40B4-BE49-F238E27FC236}">
                <a16:creationId xmlns:a16="http://schemas.microsoft.com/office/drawing/2014/main" id="{D3DC14BB-3F6E-56C1-5DBA-3F6582C4014E}"/>
              </a:ext>
            </a:extLst>
          </p:cNvPr>
          <p:cNvSpPr txBox="1"/>
          <p:nvPr/>
        </p:nvSpPr>
        <p:spPr>
          <a:xfrm>
            <a:off x="5286229" y="2008751"/>
            <a:ext cx="7354855" cy="769441"/>
          </a:xfrm>
          <a:prstGeom prst="rect">
            <a:avLst/>
          </a:prstGeom>
          <a:noFill/>
          <a:effectLst>
            <a:glow rad="63500">
              <a:schemeClr val="accent4">
                <a:satMod val="175000"/>
                <a:alpha val="40000"/>
              </a:schemeClr>
            </a:glow>
          </a:effectLst>
          <a:scene3d>
            <a:camera prst="orthographicFront"/>
            <a:lightRig rig="threePt" dir="t"/>
          </a:scene3d>
          <a:sp3d>
            <a:bevelT/>
          </a:sp3d>
        </p:spPr>
        <p:txBody>
          <a:bodyPr wrap="square">
            <a:spAutoFit/>
          </a:bodyPr>
          <a:lstStyle/>
          <a:p>
            <a:r>
              <a:rPr lang="en-CA" sz="4400" b="1" dirty="0">
                <a:solidFill>
                  <a:srgbClr val="FF0000"/>
                </a:solidFill>
              </a:rPr>
              <a:t>Warning about meditation</a:t>
            </a:r>
          </a:p>
        </p:txBody>
      </p:sp>
      <p:pic>
        <p:nvPicPr>
          <p:cNvPr id="9" name="Picture 8" descr="Rippled surface of water close-up">
            <a:extLst>
              <a:ext uri="{FF2B5EF4-FFF2-40B4-BE49-F238E27FC236}">
                <a16:creationId xmlns:a16="http://schemas.microsoft.com/office/drawing/2014/main" id="{AF0B6697-598D-4E33-6A7D-063DF9BC1073}"/>
              </a:ext>
            </a:extLst>
          </p:cNvPr>
          <p:cNvPicPr>
            <a:picLocks noChangeAspect="1"/>
          </p:cNvPicPr>
          <p:nvPr/>
        </p:nvPicPr>
        <p:blipFill>
          <a:blip r:embed="rId2"/>
          <a:stretch>
            <a:fillRect/>
          </a:stretch>
        </p:blipFill>
        <p:spPr>
          <a:xfrm>
            <a:off x="0" y="0"/>
            <a:ext cx="12191999" cy="6858000"/>
          </a:xfrm>
          <a:prstGeom prst="rect">
            <a:avLst/>
          </a:prstGeom>
        </p:spPr>
      </p:pic>
      <p:sp>
        <p:nvSpPr>
          <p:cNvPr id="11" name="TextBox 10">
            <a:extLst>
              <a:ext uri="{FF2B5EF4-FFF2-40B4-BE49-F238E27FC236}">
                <a16:creationId xmlns:a16="http://schemas.microsoft.com/office/drawing/2014/main" id="{4B216CEC-62F0-31C9-A061-21DAC53A66A3}"/>
              </a:ext>
            </a:extLst>
          </p:cNvPr>
          <p:cNvSpPr txBox="1"/>
          <p:nvPr/>
        </p:nvSpPr>
        <p:spPr>
          <a:xfrm>
            <a:off x="834653" y="1345529"/>
            <a:ext cx="10336621" cy="830997"/>
          </a:xfrm>
          <a:prstGeom prst="rect">
            <a:avLst/>
          </a:prstGeom>
          <a:noFill/>
        </p:spPr>
        <p:txBody>
          <a:bodyPr wrap="square">
            <a:spAutoFit/>
          </a:bodyPr>
          <a:lstStyle/>
          <a:p>
            <a:r>
              <a:rPr lang="en-CA" sz="4800" b="1" dirty="0">
                <a:solidFill>
                  <a:schemeClr val="bg1"/>
                </a:solidFill>
              </a:rPr>
              <a:t>WARNING ABOUT MEDITATION</a:t>
            </a:r>
          </a:p>
        </p:txBody>
      </p:sp>
      <p:sp>
        <p:nvSpPr>
          <p:cNvPr id="13" name="TextBox 12">
            <a:extLst>
              <a:ext uri="{FF2B5EF4-FFF2-40B4-BE49-F238E27FC236}">
                <a16:creationId xmlns:a16="http://schemas.microsoft.com/office/drawing/2014/main" id="{2EAF632F-6E87-0227-77A1-4BA913AAA0F3}"/>
              </a:ext>
            </a:extLst>
          </p:cNvPr>
          <p:cNvSpPr txBox="1"/>
          <p:nvPr/>
        </p:nvSpPr>
        <p:spPr>
          <a:xfrm>
            <a:off x="1469432" y="2077249"/>
            <a:ext cx="7354855" cy="400110"/>
          </a:xfrm>
          <a:prstGeom prst="rect">
            <a:avLst/>
          </a:prstGeom>
          <a:noFill/>
        </p:spPr>
        <p:txBody>
          <a:bodyPr wrap="square">
            <a:spAutoFit/>
          </a:bodyPr>
          <a:lstStyle/>
          <a:p>
            <a:pPr marL="0" indent="0">
              <a:buNone/>
            </a:pPr>
            <a:r>
              <a:rPr lang="en-CA" sz="2000" b="1" dirty="0">
                <a:solidFill>
                  <a:schemeClr val="bg1"/>
                </a:solidFill>
              </a:rPr>
              <a:t>           Feel free to skip it. Followed by a moment of silence</a:t>
            </a:r>
          </a:p>
        </p:txBody>
      </p:sp>
    </p:spTree>
    <p:extLst>
      <p:ext uri="{BB962C8B-B14F-4D97-AF65-F5344CB8AC3E}">
        <p14:creationId xmlns:p14="http://schemas.microsoft.com/office/powerpoint/2010/main" val="1338948949"/>
      </p:ext>
    </p:extLst>
  </p:cSld>
  <p:clrMapOvr>
    <a:masterClrMapping/>
  </p:clrMapOvr>
</p:sld>
</file>

<file path=ppt/slides/slide8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ADB4C-A4ED-9267-0AF0-801D53F330C1}"/>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25C2083-56E3-2480-5DE0-0FD2C0171809}"/>
              </a:ext>
            </a:extLst>
          </p:cNvPr>
          <p:cNvSpPr>
            <a:spLocks noGrp="1"/>
          </p:cNvSpPr>
          <p:nvPr>
            <p:ph type="sldNum" sz="quarter" idx="12"/>
          </p:nvPr>
        </p:nvSpPr>
        <p:spPr/>
        <p:txBody>
          <a:bodyPr/>
          <a:lstStyle/>
          <a:p>
            <a:fld id="{F48A3050-3C4F-4E17-905D-E7C5B5406460}" type="slidenum">
              <a:rPr lang="en-CA" smtClean="0"/>
              <a:t>821</a:t>
            </a:fld>
            <a:endParaRPr lang="en-CA" dirty="0"/>
          </a:p>
        </p:txBody>
      </p:sp>
      <p:sp>
        <p:nvSpPr>
          <p:cNvPr id="6" name="Text Placeholder 5">
            <a:extLst>
              <a:ext uri="{FF2B5EF4-FFF2-40B4-BE49-F238E27FC236}">
                <a16:creationId xmlns:a16="http://schemas.microsoft.com/office/drawing/2014/main" id="{07CA0FCE-7C08-0330-95B9-52779FE6E5A3}"/>
              </a:ext>
            </a:extLst>
          </p:cNvPr>
          <p:cNvSpPr>
            <a:spLocks noGrp="1"/>
          </p:cNvSpPr>
          <p:nvPr>
            <p:ph type="body" idx="4294967295"/>
          </p:nvPr>
        </p:nvSpPr>
        <p:spPr>
          <a:xfrm>
            <a:off x="0" y="603250"/>
            <a:ext cx="1973263" cy="565150"/>
          </a:xfrm>
        </p:spPr>
        <p:txBody>
          <a:bodyPr>
            <a:normAutofit/>
          </a:bodyPr>
          <a:lstStyle/>
          <a:p>
            <a:pPr marL="0" indent="0">
              <a:buNone/>
            </a:pPr>
            <a:r>
              <a:rPr lang="en-CA" sz="1800" b="0" dirty="0"/>
              <a:t>    </a:t>
            </a:r>
            <a:r>
              <a:rPr lang="en-CA" sz="1600" b="0" dirty="0"/>
              <a:t>CRISIS RISK</a:t>
            </a:r>
          </a:p>
        </p:txBody>
      </p:sp>
      <p:pic>
        <p:nvPicPr>
          <p:cNvPr id="5" name="Content Placeholder 4">
            <a:extLst>
              <a:ext uri="{FF2B5EF4-FFF2-40B4-BE49-F238E27FC236}">
                <a16:creationId xmlns:a16="http://schemas.microsoft.com/office/drawing/2014/main" id="{66495362-87DB-7DED-5784-6319A204772F}"/>
              </a:ext>
            </a:extLst>
          </p:cNvPr>
          <p:cNvPicPr>
            <a:picLocks noGrp="1" noChangeAspect="1"/>
          </p:cNvPicPr>
          <p:nvPr>
            <p:ph sz="half" idx="4294967295"/>
          </p:nvPr>
        </p:nvPicPr>
        <p:blipFill>
          <a:blip r:embed="rId2"/>
          <a:stretch>
            <a:fillRect/>
          </a:stretch>
        </p:blipFill>
        <p:spPr>
          <a:xfrm>
            <a:off x="0" y="995363"/>
            <a:ext cx="3251200" cy="1763712"/>
          </a:xfrm>
          <a:prstGeom prst="rect">
            <a:avLst/>
          </a:prstGeom>
        </p:spPr>
      </p:pic>
      <p:sp>
        <p:nvSpPr>
          <p:cNvPr id="10" name="Text Placeholder 9">
            <a:extLst>
              <a:ext uri="{FF2B5EF4-FFF2-40B4-BE49-F238E27FC236}">
                <a16:creationId xmlns:a16="http://schemas.microsoft.com/office/drawing/2014/main" id="{0A745291-B450-B86E-FFBF-E71A34757603}"/>
              </a:ext>
            </a:extLst>
          </p:cNvPr>
          <p:cNvSpPr>
            <a:spLocks noGrp="1"/>
          </p:cNvSpPr>
          <p:nvPr>
            <p:ph type="body" sz="quarter" idx="4294967295"/>
          </p:nvPr>
        </p:nvSpPr>
        <p:spPr>
          <a:xfrm>
            <a:off x="0" y="2870200"/>
            <a:ext cx="2905125" cy="338138"/>
          </a:xfrm>
        </p:spPr>
        <p:txBody>
          <a:bodyPr>
            <a:normAutofit/>
          </a:bodyPr>
          <a:lstStyle/>
          <a:p>
            <a:pPr marL="0" indent="0">
              <a:buNone/>
            </a:pPr>
            <a:r>
              <a:rPr lang="en-CA" sz="1600" b="0" dirty="0"/>
              <a:t>ENERGY RESERVES</a:t>
            </a:r>
          </a:p>
        </p:txBody>
      </p:sp>
      <p:sp>
        <p:nvSpPr>
          <p:cNvPr id="2" name="Title 1">
            <a:extLst>
              <a:ext uri="{FF2B5EF4-FFF2-40B4-BE49-F238E27FC236}">
                <a16:creationId xmlns:a16="http://schemas.microsoft.com/office/drawing/2014/main" id="{2AE3BC08-7E97-BE6F-06ED-78D8CF628520}"/>
              </a:ext>
            </a:extLst>
          </p:cNvPr>
          <p:cNvSpPr>
            <a:spLocks noGrp="1"/>
          </p:cNvSpPr>
          <p:nvPr>
            <p:ph type="title" idx="4294967295"/>
          </p:nvPr>
        </p:nvSpPr>
        <p:spPr>
          <a:xfrm>
            <a:off x="0" y="-115888"/>
            <a:ext cx="7523163" cy="1000126"/>
          </a:xfrm>
        </p:spPr>
        <p:txBody>
          <a:bodyPr>
            <a:normAutofit/>
          </a:bodyPr>
          <a:lstStyle/>
          <a:p>
            <a:pPr algn="ctr"/>
            <a:r>
              <a:rPr lang="en-CA" sz="2000" dirty="0">
                <a:solidFill>
                  <a:schemeClr val="bg1"/>
                </a:solidFill>
              </a:rPr>
              <a:t>Check in regularly with your Personal dashboard                </a:t>
            </a:r>
            <a:endParaRPr lang="en-CA" sz="2000" dirty="0">
              <a:solidFill>
                <a:schemeClr val="bg1"/>
              </a:solidFill>
              <a:latin typeface="+mn-lt"/>
            </a:endParaRPr>
          </a:p>
        </p:txBody>
      </p:sp>
      <p:pic>
        <p:nvPicPr>
          <p:cNvPr id="18" name="Content Placeholder 17">
            <a:extLst>
              <a:ext uri="{FF2B5EF4-FFF2-40B4-BE49-F238E27FC236}">
                <a16:creationId xmlns:a16="http://schemas.microsoft.com/office/drawing/2014/main" id="{AD09240E-93D8-7BB5-2B92-0A777FEAA8D7}"/>
              </a:ext>
            </a:extLst>
          </p:cNvPr>
          <p:cNvPicPr>
            <a:picLocks noGrp="1"/>
          </p:cNvPicPr>
          <p:nvPr>
            <p:ph sz="quarter" idx="4294967295"/>
          </p:nvPr>
        </p:nvPicPr>
        <p:blipFill>
          <a:blip r:embed="rId3" r:link="rId4">
            <a:extLst>
              <a:ext uri="{28A0092B-C50C-407E-A947-70E740481C1C}">
                <a14:useLocalDpi xmlns:a14="http://schemas.microsoft.com/office/drawing/2010/main" val="0"/>
              </a:ext>
            </a:extLst>
          </a:blip>
          <a:srcRect/>
          <a:stretch>
            <a:fillRect/>
          </a:stretch>
        </p:blipFill>
        <p:spPr bwMode="auto">
          <a:xfrm>
            <a:off x="0" y="3208338"/>
            <a:ext cx="3243263" cy="1693862"/>
          </a:xfrm>
          <a:prstGeom prst="rect">
            <a:avLst/>
          </a:prstGeom>
          <a:noFill/>
          <a:ln>
            <a:noFill/>
          </a:ln>
        </p:spPr>
      </p:pic>
      <p:pic>
        <p:nvPicPr>
          <p:cNvPr id="11" name="Picture 10" descr="A picture containing text, device, gauge, meter&#10;&#10;Description automatically generated">
            <a:extLst>
              <a:ext uri="{FF2B5EF4-FFF2-40B4-BE49-F238E27FC236}">
                <a16:creationId xmlns:a16="http://schemas.microsoft.com/office/drawing/2014/main" id="{9EE7A896-D42F-0C65-06CB-FF8363D1BC49}"/>
              </a:ext>
            </a:extLst>
          </p:cNvPr>
          <p:cNvPicPr>
            <a:picLocks noChangeAspect="1"/>
          </p:cNvPicPr>
          <p:nvPr/>
        </p:nvPicPr>
        <p:blipFill>
          <a:blip r:embed="rId5"/>
          <a:stretch>
            <a:fillRect/>
          </a:stretch>
        </p:blipFill>
        <p:spPr>
          <a:xfrm>
            <a:off x="4186541" y="995827"/>
            <a:ext cx="3194694" cy="1763849"/>
          </a:xfrm>
          <a:prstGeom prst="rect">
            <a:avLst/>
          </a:prstGeom>
        </p:spPr>
      </p:pic>
      <p:sp>
        <p:nvSpPr>
          <p:cNvPr id="9" name="TextBox 8">
            <a:extLst>
              <a:ext uri="{FF2B5EF4-FFF2-40B4-BE49-F238E27FC236}">
                <a16:creationId xmlns:a16="http://schemas.microsoft.com/office/drawing/2014/main" id="{5E21ABA9-26C2-3BA6-4B8A-0B7D4BDB0EEE}"/>
              </a:ext>
            </a:extLst>
          </p:cNvPr>
          <p:cNvSpPr txBox="1"/>
          <p:nvPr/>
        </p:nvSpPr>
        <p:spPr>
          <a:xfrm>
            <a:off x="4548232" y="601875"/>
            <a:ext cx="3095536" cy="338554"/>
          </a:xfrm>
          <a:prstGeom prst="rect">
            <a:avLst/>
          </a:prstGeom>
          <a:noFill/>
        </p:spPr>
        <p:txBody>
          <a:bodyPr wrap="square">
            <a:spAutoFit/>
          </a:bodyPr>
          <a:lstStyle/>
          <a:p>
            <a:r>
              <a:rPr lang="en-CA" sz="1600" dirty="0"/>
              <a:t>WINDOW OF TOLERANCE</a:t>
            </a:r>
          </a:p>
        </p:txBody>
      </p:sp>
      <p:sp>
        <p:nvSpPr>
          <p:cNvPr id="13" name="TextBox 12">
            <a:extLst>
              <a:ext uri="{FF2B5EF4-FFF2-40B4-BE49-F238E27FC236}">
                <a16:creationId xmlns:a16="http://schemas.microsoft.com/office/drawing/2014/main" id="{D808C12A-8BC1-6D3D-5BE6-2DFE261E92FA}"/>
              </a:ext>
            </a:extLst>
          </p:cNvPr>
          <p:cNvSpPr txBox="1"/>
          <p:nvPr/>
        </p:nvSpPr>
        <p:spPr>
          <a:xfrm>
            <a:off x="8808133" y="603361"/>
            <a:ext cx="2905125" cy="369332"/>
          </a:xfrm>
          <a:prstGeom prst="rect">
            <a:avLst/>
          </a:prstGeom>
          <a:noFill/>
        </p:spPr>
        <p:txBody>
          <a:bodyPr wrap="square">
            <a:spAutoFit/>
          </a:bodyPr>
          <a:lstStyle/>
          <a:p>
            <a:pPr algn="ctr"/>
            <a:endParaRPr lang="en-CA" dirty="0"/>
          </a:p>
        </p:txBody>
      </p:sp>
      <p:sp>
        <p:nvSpPr>
          <p:cNvPr id="14" name="TextBox 13">
            <a:extLst>
              <a:ext uri="{FF2B5EF4-FFF2-40B4-BE49-F238E27FC236}">
                <a16:creationId xmlns:a16="http://schemas.microsoft.com/office/drawing/2014/main" id="{CEB3CC14-24A7-803A-93D7-63BB77321408}"/>
              </a:ext>
            </a:extLst>
          </p:cNvPr>
          <p:cNvSpPr txBox="1"/>
          <p:nvPr/>
        </p:nvSpPr>
        <p:spPr>
          <a:xfrm>
            <a:off x="7659339" y="388329"/>
            <a:ext cx="4500538" cy="7140416"/>
          </a:xfrm>
          <a:prstGeom prst="rect">
            <a:avLst/>
          </a:prstGeom>
          <a:noFill/>
        </p:spPr>
        <p:txBody>
          <a:bodyPr wrap="square">
            <a:spAutoFit/>
          </a:bodyPr>
          <a:lstStyle/>
          <a:p>
            <a:r>
              <a:rPr lang="en-CA" sz="2000" dirty="0"/>
              <a:t>Spend a few moments checking in with yourself by asking:</a:t>
            </a:r>
          </a:p>
          <a:p>
            <a:endParaRPr lang="en-CA" sz="2000" dirty="0"/>
          </a:p>
          <a:p>
            <a:r>
              <a:rPr lang="en-CA" sz="2000" dirty="0">
                <a:solidFill>
                  <a:schemeClr val="bg1"/>
                </a:solidFill>
              </a:rPr>
              <a:t>1)</a:t>
            </a:r>
            <a:r>
              <a:rPr lang="en-CA" sz="2000" dirty="0"/>
              <a:t>What is the current risk that I’ll experience a state of crisis ?</a:t>
            </a:r>
          </a:p>
          <a:p>
            <a:pPr marL="342900" indent="-342900">
              <a:buAutoNum type="alphaLcParenR"/>
            </a:pPr>
            <a:r>
              <a:rPr lang="en-CA" sz="2000" dirty="0"/>
              <a:t>Low b) Moderate c) high d) very high e) extreme</a:t>
            </a:r>
          </a:p>
          <a:p>
            <a:pPr marL="342900" indent="-342900">
              <a:buAutoNum type="alphaLcParenR"/>
            </a:pPr>
            <a:endParaRPr lang="en-CA" sz="2000" dirty="0"/>
          </a:p>
          <a:p>
            <a:r>
              <a:rPr lang="en-CA" sz="2000" dirty="0">
                <a:solidFill>
                  <a:schemeClr val="bg1"/>
                </a:solidFill>
              </a:rPr>
              <a:t>2) </a:t>
            </a:r>
            <a:r>
              <a:rPr lang="en-CA" sz="2000" dirty="0"/>
              <a:t>Am I in the window of tolerance?</a:t>
            </a:r>
          </a:p>
          <a:p>
            <a:r>
              <a:rPr lang="en-CA" sz="2000" dirty="0"/>
              <a:t>a) Yes  b) I’m a little outside c) very outside</a:t>
            </a:r>
          </a:p>
          <a:p>
            <a:endParaRPr lang="en-CA" sz="2000" dirty="0"/>
          </a:p>
          <a:p>
            <a:r>
              <a:rPr lang="en-CA" sz="2000" dirty="0">
                <a:solidFill>
                  <a:schemeClr val="bg1"/>
                </a:solidFill>
              </a:rPr>
              <a:t>3) </a:t>
            </a:r>
            <a:r>
              <a:rPr lang="en-CA" sz="2000" dirty="0"/>
              <a:t>Where is my energy tank right now?</a:t>
            </a:r>
          </a:p>
          <a:p>
            <a:pPr marL="457200" indent="-457200">
              <a:buAutoNum type="alphaLcParenR"/>
            </a:pPr>
            <a:r>
              <a:rPr lang="en-CA" sz="2000" dirty="0"/>
              <a:t>Full b) ¾ c) ½ d) near empty</a:t>
            </a:r>
          </a:p>
          <a:p>
            <a:pPr marL="457200" indent="-457200">
              <a:buAutoNum type="alphaLcParenR"/>
            </a:pPr>
            <a:endParaRPr lang="en-CA" sz="2000" dirty="0"/>
          </a:p>
          <a:p>
            <a:r>
              <a:rPr lang="en-CA" sz="2000" dirty="0">
                <a:solidFill>
                  <a:schemeClr val="bg1"/>
                </a:solidFill>
              </a:rPr>
              <a:t>4) </a:t>
            </a:r>
            <a:r>
              <a:rPr lang="en-CA" sz="2000" dirty="0"/>
              <a:t>Have I been tracking my targets using the holes diary card ? how would I rate my targets right now?</a:t>
            </a:r>
          </a:p>
          <a:p>
            <a:endParaRPr lang="en-CA" sz="2000" dirty="0"/>
          </a:p>
          <a:p>
            <a:r>
              <a:rPr lang="en-CA" sz="2000" dirty="0">
                <a:solidFill>
                  <a:schemeClr val="bg1"/>
                </a:solidFill>
              </a:rPr>
              <a:t>5) </a:t>
            </a:r>
            <a:r>
              <a:rPr lang="en-CA" sz="2000" dirty="0"/>
              <a:t>How well am I focusing on what I’m doing. (for example, the course)  </a:t>
            </a:r>
          </a:p>
          <a:p>
            <a:pPr marL="342900" indent="-342900">
              <a:buAutoNum type="alphaLcParenR"/>
            </a:pPr>
            <a:endParaRPr lang="en-CA" sz="2000" dirty="0"/>
          </a:p>
          <a:p>
            <a:endParaRPr lang="en-CA" dirty="0"/>
          </a:p>
        </p:txBody>
      </p:sp>
      <p:sp>
        <p:nvSpPr>
          <p:cNvPr id="17" name="TextBox 16">
            <a:extLst>
              <a:ext uri="{FF2B5EF4-FFF2-40B4-BE49-F238E27FC236}">
                <a16:creationId xmlns:a16="http://schemas.microsoft.com/office/drawing/2014/main" id="{EB9CB986-4B1C-6597-0866-31966300149D}"/>
              </a:ext>
            </a:extLst>
          </p:cNvPr>
          <p:cNvSpPr txBox="1"/>
          <p:nvPr/>
        </p:nvSpPr>
        <p:spPr>
          <a:xfrm>
            <a:off x="4716610" y="2815074"/>
            <a:ext cx="2314327" cy="338554"/>
          </a:xfrm>
          <a:prstGeom prst="rect">
            <a:avLst/>
          </a:prstGeom>
          <a:noFill/>
        </p:spPr>
        <p:txBody>
          <a:bodyPr wrap="square">
            <a:spAutoFit/>
          </a:bodyPr>
          <a:lstStyle/>
          <a:p>
            <a:r>
              <a:rPr lang="en-US" sz="1600" dirty="0"/>
              <a:t>R</a:t>
            </a:r>
            <a:r>
              <a:rPr lang="en-CA" sz="1600" dirty="0"/>
              <a:t>ATING MY TARGETS</a:t>
            </a:r>
          </a:p>
        </p:txBody>
      </p:sp>
      <p:pic>
        <p:nvPicPr>
          <p:cNvPr id="3" name="Picture 2">
            <a:extLst>
              <a:ext uri="{FF2B5EF4-FFF2-40B4-BE49-F238E27FC236}">
                <a16:creationId xmlns:a16="http://schemas.microsoft.com/office/drawing/2014/main" id="{3B4DA3F7-2C90-00BE-D13B-F1F459A70CD3}"/>
              </a:ext>
            </a:extLst>
          </p:cNvPr>
          <p:cNvPicPr/>
          <p:nvPr/>
        </p:nvPicPr>
        <p:blipFill>
          <a:blip r:embed="rId6" r:link="rId7">
            <a:extLst>
              <a:ext uri="{28A0092B-C50C-407E-A947-70E740481C1C}">
                <a14:useLocalDpi xmlns:a14="http://schemas.microsoft.com/office/drawing/2010/main" val="0"/>
              </a:ext>
            </a:extLst>
          </a:blip>
          <a:stretch>
            <a:fillRect/>
          </a:stretch>
        </p:blipFill>
        <p:spPr bwMode="auto">
          <a:xfrm>
            <a:off x="4186541" y="3196486"/>
            <a:ext cx="3250721" cy="1692955"/>
          </a:xfrm>
          <a:prstGeom prst="rect">
            <a:avLst/>
          </a:prstGeom>
          <a:noFill/>
        </p:spPr>
      </p:pic>
      <p:pic>
        <p:nvPicPr>
          <p:cNvPr id="7" name="Picture 6">
            <a:extLst>
              <a:ext uri="{FF2B5EF4-FFF2-40B4-BE49-F238E27FC236}">
                <a16:creationId xmlns:a16="http://schemas.microsoft.com/office/drawing/2014/main" id="{99C54B41-3969-F77C-E1D0-789F15B01B5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2381" y="5338324"/>
            <a:ext cx="3281507" cy="1478357"/>
          </a:xfrm>
          <a:prstGeom prst="rect">
            <a:avLst/>
          </a:prstGeom>
        </p:spPr>
      </p:pic>
      <p:sp>
        <p:nvSpPr>
          <p:cNvPr id="12" name="TextBox 11">
            <a:extLst>
              <a:ext uri="{FF2B5EF4-FFF2-40B4-BE49-F238E27FC236}">
                <a16:creationId xmlns:a16="http://schemas.microsoft.com/office/drawing/2014/main" id="{474BD647-8FA7-CF52-F230-F7905AA2726D}"/>
              </a:ext>
            </a:extLst>
          </p:cNvPr>
          <p:cNvSpPr txBox="1"/>
          <p:nvPr/>
        </p:nvSpPr>
        <p:spPr>
          <a:xfrm>
            <a:off x="3103606" y="4981065"/>
            <a:ext cx="2514600" cy="338554"/>
          </a:xfrm>
          <a:prstGeom prst="rect">
            <a:avLst/>
          </a:prstGeom>
          <a:noFill/>
        </p:spPr>
        <p:txBody>
          <a:bodyPr wrap="square">
            <a:spAutoFit/>
          </a:bodyPr>
          <a:lstStyle/>
          <a:p>
            <a:r>
              <a:rPr lang="en-US" sz="1600" dirty="0"/>
              <a:t>ATTENTION METER</a:t>
            </a:r>
            <a:endParaRPr lang="en-CA" sz="1600" dirty="0"/>
          </a:p>
        </p:txBody>
      </p:sp>
      <p:sp>
        <p:nvSpPr>
          <p:cNvPr id="16" name="TextBox 15">
            <a:extLst>
              <a:ext uri="{FF2B5EF4-FFF2-40B4-BE49-F238E27FC236}">
                <a16:creationId xmlns:a16="http://schemas.microsoft.com/office/drawing/2014/main" id="{70E0E7C2-C3A7-ECB3-50D5-899330A0288C}"/>
              </a:ext>
            </a:extLst>
          </p:cNvPr>
          <p:cNvSpPr txBox="1"/>
          <p:nvPr/>
        </p:nvSpPr>
        <p:spPr>
          <a:xfrm>
            <a:off x="2885687" y="5347889"/>
            <a:ext cx="613307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 attention I’m paying</a:t>
            </a:r>
            <a:endParaRPr lang="en-CA" dirty="0">
              <a:solidFill>
                <a:schemeClr val="bg1"/>
              </a:solidFill>
            </a:endParaRPr>
          </a:p>
        </p:txBody>
      </p:sp>
      <p:sp>
        <p:nvSpPr>
          <p:cNvPr id="20" name="TextBox 19">
            <a:extLst>
              <a:ext uri="{FF2B5EF4-FFF2-40B4-BE49-F238E27FC236}">
                <a16:creationId xmlns:a16="http://schemas.microsoft.com/office/drawing/2014/main" id="{A53D5C5A-575E-4A48-4507-FB8B001EA16B}"/>
              </a:ext>
            </a:extLst>
          </p:cNvPr>
          <p:cNvSpPr txBox="1"/>
          <p:nvPr/>
        </p:nvSpPr>
        <p:spPr>
          <a:xfrm>
            <a:off x="2959444" y="6399473"/>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100</a:t>
            </a:r>
            <a:endParaRPr lang="en-CA" dirty="0"/>
          </a:p>
        </p:txBody>
      </p:sp>
      <p:sp>
        <p:nvSpPr>
          <p:cNvPr id="22" name="TextBox 21">
            <a:extLst>
              <a:ext uri="{FF2B5EF4-FFF2-40B4-BE49-F238E27FC236}">
                <a16:creationId xmlns:a16="http://schemas.microsoft.com/office/drawing/2014/main" id="{EB608185-71EB-CC42-06CF-AE2030AEE096}"/>
              </a:ext>
            </a:extLst>
          </p:cNvPr>
          <p:cNvSpPr txBox="1"/>
          <p:nvPr/>
        </p:nvSpPr>
        <p:spPr>
          <a:xfrm>
            <a:off x="4862384" y="6422854"/>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0</a:t>
            </a:r>
            <a:endParaRPr lang="en-CA" dirty="0"/>
          </a:p>
        </p:txBody>
      </p:sp>
    </p:spTree>
    <p:extLst>
      <p:ext uri="{BB962C8B-B14F-4D97-AF65-F5344CB8AC3E}">
        <p14:creationId xmlns:p14="http://schemas.microsoft.com/office/powerpoint/2010/main" val="598917378"/>
      </p:ext>
    </p:extLst>
  </p:cSld>
  <p:clrMapOvr>
    <a:masterClrMapping/>
  </p:clrMapOvr>
  <mc:AlternateContent xmlns:mc="http://schemas.openxmlformats.org/markup-compatibility/2006" xmlns:p14="http://schemas.microsoft.com/office/powerpoint/2010/main">
    <mc:Choice Requires="p14">
      <p:transition spd="med" p14:dur="700" advTm="87897">
        <p:fade/>
      </p:transition>
    </mc:Choice>
    <mc:Fallback xmlns="">
      <p:transition spd="med" advTm="8789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8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DC47BF-4BAB-C288-A359-BF42BA5C2F4F}"/>
              </a:ext>
            </a:extLst>
          </p:cNvPr>
          <p:cNvSpPr txBox="1"/>
          <p:nvPr/>
        </p:nvSpPr>
        <p:spPr>
          <a:xfrm>
            <a:off x="386080" y="111760"/>
            <a:ext cx="11115040" cy="1656094"/>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CA" sz="2400" kern="0" dirty="0">
                <a:latin typeface="Arial" panose="020B0604020202020204" pitchFamily="34" charset="0"/>
                <a:ea typeface="Times New Roman" panose="02020603050405020304" pitchFamily="18" charset="0"/>
                <a:cs typeface="Times New Roman" panose="02020603050405020304" pitchFamily="18" charset="0"/>
              </a:rPr>
              <a:t>T</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oday, in the spirit of accessing your unlimited self-leadership and inspired by the “creating a playlist for your parts” instead of the usual mindfulness practice we want to share with you </a:t>
            </a:r>
            <a:r>
              <a:rPr lang="en-CA" sz="2400" kern="0" dirty="0">
                <a:latin typeface="Arial" panose="020B0604020202020204" pitchFamily="34" charset="0"/>
                <a:ea typeface="Times New Roman" panose="02020603050405020304" pitchFamily="18" charset="0"/>
                <a:cs typeface="Times New Roman" panose="02020603050405020304" pitchFamily="18" charset="0"/>
              </a:rPr>
              <a:t>two</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 songs starting with </a:t>
            </a: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“this is to mother you” </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sung by Linda Ronstadt and Emmylou </a:t>
            </a:r>
            <a:r>
              <a:rPr lang="en-CA" sz="2400" kern="0" dirty="0">
                <a:latin typeface="Arial" panose="020B0604020202020204" pitchFamily="34" charset="0"/>
                <a:ea typeface="Times New Roman" panose="02020603050405020304" pitchFamily="18" charset="0"/>
                <a:cs typeface="Times New Roman" panose="02020603050405020304" pitchFamily="18" charset="0"/>
              </a:rPr>
              <a:t>H</a:t>
            </a:r>
            <a:r>
              <a:rPr lang="en-CA" sz="2400" kern="0" dirty="0">
                <a:effectLst/>
                <a:latin typeface="Arial" panose="020B0604020202020204" pitchFamily="34" charset="0"/>
                <a:ea typeface="Times New Roman" panose="02020603050405020304" pitchFamily="18" charset="0"/>
                <a:cs typeface="Times New Roman" panose="02020603050405020304" pitchFamily="18" charset="0"/>
              </a:rPr>
              <a:t>arris.</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C8A4D83B-B8F3-5781-E3D3-D634E14660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78" y="1920240"/>
            <a:ext cx="5687122" cy="4704080"/>
          </a:xfrm>
          <a:prstGeom prst="rect">
            <a:avLst/>
          </a:prstGeom>
        </p:spPr>
      </p:pic>
      <p:pic>
        <p:nvPicPr>
          <p:cNvPr id="7" name="Picture 6">
            <a:extLst>
              <a:ext uri="{FF2B5EF4-FFF2-40B4-BE49-F238E27FC236}">
                <a16:creationId xmlns:a16="http://schemas.microsoft.com/office/drawing/2014/main" id="{EB6D7918-F5A2-7F86-1DD0-F58B8C8C68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7002" y="1920240"/>
            <a:ext cx="5687123" cy="4704080"/>
          </a:xfrm>
          <a:prstGeom prst="rect">
            <a:avLst/>
          </a:prstGeom>
        </p:spPr>
      </p:pic>
    </p:spTree>
    <p:extLst>
      <p:ext uri="{BB962C8B-B14F-4D97-AF65-F5344CB8AC3E}">
        <p14:creationId xmlns:p14="http://schemas.microsoft.com/office/powerpoint/2010/main" val="1939823687"/>
      </p:ext>
    </p:extLst>
  </p:cSld>
  <p:clrMapOvr>
    <a:masterClrMapping/>
  </p:clrMapOvr>
</p:sld>
</file>

<file path=ppt/slides/slide8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D784D5-3DA0-9923-34DD-37E932132A0E}"/>
              </a:ext>
            </a:extLst>
          </p:cNvPr>
          <p:cNvSpPr txBox="1"/>
          <p:nvPr/>
        </p:nvSpPr>
        <p:spPr>
          <a:xfrm>
            <a:off x="343385" y="0"/>
            <a:ext cx="11952270" cy="533672"/>
          </a:xfrm>
          <a:prstGeom prst="rect">
            <a:avLst/>
          </a:prstGeom>
          <a:noFill/>
        </p:spPr>
        <p:txBody>
          <a:bodyPr wrap="square">
            <a:spAutoFit/>
          </a:bodyPr>
          <a:lstStyle/>
          <a:p>
            <a:pPr>
              <a:lnSpc>
                <a:spcPct val="107000"/>
              </a:lnSpc>
              <a:spcAft>
                <a:spcPts val="800"/>
              </a:spcAft>
              <a:buNone/>
            </a:pPr>
            <a:r>
              <a:rPr lang="en-CA" sz="28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ACCESSING YOUR UNLIMITED SELF-LEADERSHIP </a:t>
            </a:r>
            <a:r>
              <a:rPr lang="en-CA" sz="2800" kern="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(do on your own)</a:t>
            </a:r>
            <a:endParaRPr lang="en-CA" sz="2800"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05A8B4B-6E6C-9D97-4A72-1FCD44AFD7B2}"/>
              </a:ext>
            </a:extLst>
          </p:cNvPr>
          <p:cNvSpPr txBox="1"/>
          <p:nvPr/>
        </p:nvSpPr>
        <p:spPr>
          <a:xfrm>
            <a:off x="119865" y="734916"/>
            <a:ext cx="9026703" cy="6633932"/>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Let’s begin by simply arriving.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Allow your body to settle…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Feet on the floor…</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Hands resting gently…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Eyes closed, or softly focused.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Take a slow breath in…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a slow breath out.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again…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breathing in…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out.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just notice what is here.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 your body…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any areas of tension or ease…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 your breath…</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without changing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notice your inner world…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whatever thoughts, feelings, or sensations are present.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80235625"/>
      </p:ext>
    </p:extLst>
  </p:cSld>
  <p:clrMapOvr>
    <a:masterClrMapping/>
  </p:clrMapOvr>
</p:sld>
</file>

<file path=ppt/slides/slide8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67C386-4532-E88F-8AAB-83126187C87A}"/>
              </a:ext>
            </a:extLst>
          </p:cNvPr>
          <p:cNvSpPr txBox="1"/>
          <p:nvPr/>
        </p:nvSpPr>
        <p:spPr>
          <a:xfrm>
            <a:off x="0" y="0"/>
            <a:ext cx="9146568" cy="5448479"/>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 IFS, we understand that what we’re noticing…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are parts of us.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So just gently say inside: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"Something in me is feeling this…"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"Something in me is thinking this…"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I am anxious,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a part of me is anxious.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imagine that you can take just a small step back.</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pushing anything away…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trying to change anything…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creating a little space.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As if you are sitting beside your experience…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rather than inside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40213109"/>
      </p:ext>
    </p:extLst>
  </p:cSld>
  <p:clrMapOvr>
    <a:masterClrMapping/>
  </p:clrMapOvr>
</p:sld>
</file>

<file path=ppt/slides/slide8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5EF0BF-4E51-C36B-B7EE-313F28EC92FB}"/>
              </a:ext>
            </a:extLst>
          </p:cNvPr>
          <p:cNvSpPr txBox="1"/>
          <p:nvPr/>
        </p:nvSpPr>
        <p:spPr>
          <a:xfrm>
            <a:off x="0" y="51445"/>
            <a:ext cx="9146568" cy="6143798"/>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from this place…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become curious: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 parts are here right now?</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Is there a part that is busy…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trying to figure things out?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 is tired…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overwhelmed?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 is watching…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wanting to do this “right”?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notice…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without judgment.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see if it’s possible to gently ask these parts: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"Would you be willing to soften back… just a little…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so I can get to know you better?"</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 forcing.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an invitation.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74468606"/>
      </p:ext>
    </p:extLst>
  </p:cSld>
  <p:clrMapOvr>
    <a:masterClrMapping/>
  </p:clrMapOvr>
</p:sld>
</file>

<file path=ppt/slides/slide8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705910-B993-5322-7BE7-F9A07C2880BB}"/>
              </a:ext>
            </a:extLst>
          </p:cNvPr>
          <p:cNvSpPr txBox="1"/>
          <p:nvPr/>
        </p:nvSpPr>
        <p:spPr>
          <a:xfrm>
            <a:off x="0" y="0"/>
            <a:ext cx="9146568" cy="5744842"/>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as they soften—even slightly—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 what begins to emerge underneath.</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Often, when parts step back…</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something else becomes more visible.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might begin to notice a different quality of presence.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sense of calm…</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steadiness…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Perhaps a quiet curiosity…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openness…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Maybe even a subtle sense of warmth…</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compassion…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is what we call Self.</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something you have to create…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something that is already here.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13868343"/>
      </p:ext>
    </p:extLst>
  </p:cSld>
  <p:clrMapOvr>
    <a:masterClrMapping/>
  </p:clrMapOvr>
</p:sld>
</file>

<file path=ppt/slides/slide8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A3793C-C875-6A0F-46AB-53740997E404}"/>
              </a:ext>
            </a:extLst>
          </p:cNvPr>
          <p:cNvSpPr txBox="1"/>
          <p:nvPr/>
        </p:nvSpPr>
        <p:spPr>
          <a:xfrm>
            <a:off x="0" y="18884"/>
            <a:ext cx="8899988" cy="6839116"/>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rest here for a moment.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is awareness…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you are that awareness.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is space…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you are that space.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from this place…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how your parts appear now.</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might notice that you can be with them…</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without being overwhelmed by them.</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That you can care about them…</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without becoming them.</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is Self-leadership.</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controlling your inner world…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relating to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getting rid of parts…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leading them with presence.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08821597"/>
      </p:ext>
    </p:extLst>
  </p:cSld>
  <p:clrMapOvr>
    <a:masterClrMapping/>
  </p:clrMapOvr>
</p:sld>
</file>

<file path=ppt/slides/slide8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8B34E3-5E1A-3B90-95C2-02808D05FE5F}"/>
              </a:ext>
            </a:extLst>
          </p:cNvPr>
          <p:cNvSpPr txBox="1"/>
          <p:nvPr/>
        </p:nvSpPr>
        <p:spPr>
          <a:xfrm>
            <a:off x="0" y="0"/>
            <a:ext cx="6400800" cy="6839116"/>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this Self…</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is not limited.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doesn’t run out.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isn’t damaged by experience.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is always here…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even when it’s covered.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So just gently say inside: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is more to me than my parts."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is a steady presence here that can lead."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Take one more slow breath in…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out.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as you begin to return…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carry with you this knowing: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have to create Self.</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only have to notice it…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allow it to lead.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35C64E4-601D-5A27-5659-00A47F98E0D6}"/>
              </a:ext>
            </a:extLst>
          </p:cNvPr>
          <p:cNvSpPr txBox="1"/>
          <p:nvPr/>
        </p:nvSpPr>
        <p:spPr>
          <a:xfrm>
            <a:off x="6709024" y="95301"/>
            <a:ext cx="6123398" cy="672428"/>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When you’re ready…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can gently open your eyes.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62652159"/>
      </p:ext>
    </p:extLst>
  </p:cSld>
  <p:clrMapOvr>
    <a:masterClrMapping/>
  </p:clrMapOvr>
</p:sld>
</file>

<file path=ppt/slides/slide8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043A3-FE6D-FB2C-E8CC-9E010F00646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8D8DB33-6EFE-BDCB-8C00-4D400F09F18C}"/>
              </a:ext>
            </a:extLst>
          </p:cNvPr>
          <p:cNvSpPr txBox="1"/>
          <p:nvPr/>
        </p:nvSpPr>
        <p:spPr>
          <a:xfrm>
            <a:off x="216966" y="579358"/>
            <a:ext cx="4520631" cy="7017306"/>
          </a:xfrm>
          <a:prstGeom prst="rect">
            <a:avLst/>
          </a:prstGeom>
          <a:noFill/>
        </p:spPr>
        <p:txBody>
          <a:bodyPr wrap="square">
            <a:spAutoFit/>
          </a:bodyPr>
          <a:lstStyle/>
          <a:p>
            <a:r>
              <a:rPr lang="en-US" sz="2400" dirty="0">
                <a:latin typeface="Corbel" panose="020B0503020204020204" pitchFamily="34" charset="0"/>
              </a:rPr>
              <a:t>Week 1- October 1</a:t>
            </a:r>
          </a:p>
          <a:p>
            <a:r>
              <a:rPr lang="en-US" sz="2400" dirty="0">
                <a:latin typeface="Corbel" panose="020B0503020204020204" pitchFamily="34" charset="0"/>
              </a:rPr>
              <a:t>Week 2- October 8</a:t>
            </a:r>
          </a:p>
          <a:p>
            <a:r>
              <a:rPr lang="en-US" sz="2400" dirty="0">
                <a:latin typeface="Corbel" panose="020B0503020204020204" pitchFamily="34" charset="0"/>
              </a:rPr>
              <a:t>Week 3- October 15</a:t>
            </a:r>
          </a:p>
          <a:p>
            <a:r>
              <a:rPr lang="en-US" sz="2400" dirty="0">
                <a:latin typeface="Corbel" panose="020B0503020204020204" pitchFamily="34" charset="0"/>
              </a:rPr>
              <a:t>Week 4- October 22</a:t>
            </a:r>
          </a:p>
          <a:p>
            <a:r>
              <a:rPr lang="en-US" sz="2400" dirty="0">
                <a:latin typeface="Corbel" panose="020B0503020204020204" pitchFamily="34" charset="0"/>
              </a:rPr>
              <a:t>Week 5- October 29</a:t>
            </a:r>
          </a:p>
          <a:p>
            <a:r>
              <a:rPr lang="en-US" sz="2400" dirty="0">
                <a:latin typeface="Corbel" panose="020B0503020204020204" pitchFamily="34" charset="0"/>
              </a:rPr>
              <a:t>Week 6- November 5</a:t>
            </a:r>
          </a:p>
          <a:p>
            <a:r>
              <a:rPr lang="en-US" sz="2400" dirty="0">
                <a:latin typeface="Corbel" panose="020B0503020204020204" pitchFamily="34" charset="0"/>
              </a:rPr>
              <a:t>Week 7- November 12</a:t>
            </a:r>
          </a:p>
          <a:p>
            <a:r>
              <a:rPr lang="en-US" sz="2400" dirty="0">
                <a:latin typeface="Corbel" panose="020B0503020204020204" pitchFamily="34" charset="0"/>
              </a:rPr>
              <a:t>Week 8- November 19</a:t>
            </a:r>
          </a:p>
          <a:p>
            <a:r>
              <a:rPr lang="en-US" sz="2400" dirty="0">
                <a:latin typeface="Corbel" panose="020B0503020204020204" pitchFamily="34" charset="0"/>
              </a:rPr>
              <a:t>Week 9- November 26</a:t>
            </a:r>
          </a:p>
          <a:p>
            <a:r>
              <a:rPr lang="en-US" sz="2400" dirty="0">
                <a:latin typeface="Corbel" panose="020B0503020204020204" pitchFamily="34" charset="0"/>
              </a:rPr>
              <a:t>Week 10- December 3</a:t>
            </a:r>
          </a:p>
          <a:p>
            <a:r>
              <a:rPr lang="en-US" sz="2400" dirty="0">
                <a:latin typeface="Corbel" panose="020B0503020204020204" pitchFamily="34" charset="0"/>
              </a:rPr>
              <a:t>Week 11- December 10</a:t>
            </a:r>
          </a:p>
          <a:p>
            <a:r>
              <a:rPr lang="en-US" sz="2400" dirty="0">
                <a:latin typeface="Corbel" panose="020B0503020204020204" pitchFamily="34" charset="0"/>
              </a:rPr>
              <a:t>Week 12- December 17 </a:t>
            </a:r>
          </a:p>
          <a:p>
            <a:r>
              <a:rPr lang="en-US" sz="2400" dirty="0">
                <a:latin typeface="Corbel" panose="020B0503020204020204" pitchFamily="34" charset="0"/>
              </a:rPr>
              <a:t>December 24 and 31</a:t>
            </a:r>
          </a:p>
          <a:p>
            <a:r>
              <a:rPr lang="en-US" sz="2400" dirty="0">
                <a:latin typeface="Corbel" panose="020B0503020204020204" pitchFamily="34" charset="0"/>
              </a:rPr>
              <a:t>Week 13- January 7</a:t>
            </a:r>
          </a:p>
          <a:p>
            <a:r>
              <a:rPr lang="en-US" sz="2400" dirty="0">
                <a:latin typeface="Corbel" panose="020B0503020204020204" pitchFamily="34" charset="0"/>
              </a:rPr>
              <a:t>Week 14- January 14</a:t>
            </a:r>
          </a:p>
          <a:p>
            <a:r>
              <a:rPr lang="en-US" sz="2400" dirty="0">
                <a:latin typeface="Corbel" panose="020B0503020204020204" pitchFamily="34" charset="0"/>
              </a:rPr>
              <a:t>Week 15- January 21</a:t>
            </a:r>
          </a:p>
          <a:p>
            <a:r>
              <a:rPr lang="en-US" sz="2400" dirty="0">
                <a:latin typeface="Corbel" panose="020B0503020204020204" pitchFamily="34" charset="0"/>
              </a:rPr>
              <a:t>Week 16- January 28</a:t>
            </a:r>
          </a:p>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3DBDC86E-EF59-D9F9-B069-D1B9C41DE7C4}"/>
              </a:ext>
            </a:extLst>
          </p:cNvPr>
          <p:cNvSpPr txBox="1"/>
          <p:nvPr/>
        </p:nvSpPr>
        <p:spPr>
          <a:xfrm>
            <a:off x="3860305" y="579358"/>
            <a:ext cx="4279815" cy="6924973"/>
          </a:xfrm>
          <a:prstGeom prst="rect">
            <a:avLst/>
          </a:prstGeom>
          <a:noFill/>
        </p:spPr>
        <p:txBody>
          <a:bodyPr wrap="square">
            <a:spAutoFit/>
          </a:bodyPr>
          <a:lstStyle/>
          <a:p>
            <a:r>
              <a:rPr lang="en-US" sz="2400" dirty="0">
                <a:latin typeface="Corbel" panose="020B0503020204020204" pitchFamily="34" charset="0"/>
              </a:rPr>
              <a:t>Week 17- February 4</a:t>
            </a:r>
          </a:p>
          <a:p>
            <a:r>
              <a:rPr lang="en-US" sz="2400" dirty="0">
                <a:latin typeface="Corbel" panose="020B0503020204020204" pitchFamily="34" charset="0"/>
              </a:rPr>
              <a:t>Week 18- February 11</a:t>
            </a:r>
          </a:p>
          <a:p>
            <a:r>
              <a:rPr lang="en-US" sz="2400" dirty="0">
                <a:latin typeface="Corbel" panose="020B0503020204020204" pitchFamily="34" charset="0"/>
              </a:rPr>
              <a:t>Week 19- February 18</a:t>
            </a:r>
          </a:p>
          <a:p>
            <a:r>
              <a:rPr lang="en-US" sz="2400" dirty="0">
                <a:latin typeface="Corbel" panose="020B0503020204020204" pitchFamily="34" charset="0"/>
              </a:rPr>
              <a:t>Week 20- February 25</a:t>
            </a:r>
          </a:p>
          <a:p>
            <a:r>
              <a:rPr lang="en-US" sz="2400" dirty="0">
                <a:latin typeface="Corbel" panose="020B0503020204020204" pitchFamily="34" charset="0"/>
              </a:rPr>
              <a:t>Week 21- March 4</a:t>
            </a:r>
          </a:p>
          <a:p>
            <a:r>
              <a:rPr lang="en-US" sz="2400" dirty="0">
                <a:latin typeface="Corbel" panose="020B0503020204020204" pitchFamily="34" charset="0"/>
              </a:rPr>
              <a:t>March 11 and 18 no course</a:t>
            </a:r>
          </a:p>
          <a:p>
            <a:r>
              <a:rPr lang="en-US" sz="2400" dirty="0">
                <a:latin typeface="Corbel" panose="020B0503020204020204" pitchFamily="34" charset="0"/>
              </a:rPr>
              <a:t>Week 22- March 25</a:t>
            </a:r>
          </a:p>
          <a:p>
            <a:r>
              <a:rPr lang="en-US" sz="2400" dirty="0">
                <a:latin typeface="Corbel" panose="020B0503020204020204" pitchFamily="34" charset="0"/>
              </a:rPr>
              <a:t>Week 23- April 1</a:t>
            </a:r>
          </a:p>
          <a:p>
            <a:r>
              <a:rPr lang="en-US" sz="2400" dirty="0">
                <a:latin typeface="Corbel" panose="020B0503020204020204" pitchFamily="34" charset="0"/>
              </a:rPr>
              <a:t>Week 24- April 8 </a:t>
            </a:r>
          </a:p>
          <a:p>
            <a:r>
              <a:rPr lang="en-US" sz="2400" dirty="0">
                <a:latin typeface="Corbel" panose="020B0503020204020204" pitchFamily="34" charset="0"/>
              </a:rPr>
              <a:t>Week 25- April 15</a:t>
            </a:r>
          </a:p>
          <a:p>
            <a:r>
              <a:rPr lang="en-US" sz="2400" dirty="0">
                <a:latin typeface="Corbel" panose="020B0503020204020204" pitchFamily="34" charset="0"/>
              </a:rPr>
              <a:t>Week 26- April 22</a:t>
            </a:r>
          </a:p>
          <a:p>
            <a:r>
              <a:rPr lang="en-US" sz="2400" dirty="0">
                <a:latin typeface="Corbel" panose="020B0503020204020204" pitchFamily="34" charset="0"/>
              </a:rPr>
              <a:t>Week 27- April 29</a:t>
            </a:r>
          </a:p>
          <a:p>
            <a:r>
              <a:rPr lang="en-US" sz="2400" dirty="0">
                <a:solidFill>
                  <a:schemeClr val="bg1"/>
                </a:solidFill>
                <a:latin typeface="Corbel" panose="020B0503020204020204" pitchFamily="34" charset="0"/>
              </a:rPr>
              <a:t>Week 28- May 6</a:t>
            </a:r>
          </a:p>
          <a:p>
            <a:r>
              <a:rPr lang="en-US" sz="2400" dirty="0">
                <a:latin typeface="Corbel" panose="020B0503020204020204" pitchFamily="34" charset="0"/>
              </a:rPr>
              <a:t>Week 29- May 13</a:t>
            </a:r>
          </a:p>
          <a:p>
            <a:r>
              <a:rPr lang="en-US" sz="2400" dirty="0">
                <a:latin typeface="Corbel" panose="020B0503020204020204" pitchFamily="34" charset="0"/>
              </a:rPr>
              <a:t>Week 30- May 20- 9am to 1pm*</a:t>
            </a:r>
          </a:p>
          <a:p>
            <a:r>
              <a:rPr lang="en-US" sz="2400" dirty="0">
                <a:latin typeface="Corbel" panose="020B0503020204020204" pitchFamily="34" charset="0"/>
              </a:rPr>
              <a:t>Week 31- May 27</a:t>
            </a:r>
          </a:p>
          <a:p>
            <a:r>
              <a:rPr lang="en-US" sz="2400" dirty="0">
                <a:latin typeface="Corbel" panose="020B0503020204020204" pitchFamily="34" charset="0"/>
              </a:rPr>
              <a:t>Week 32- June 3</a:t>
            </a: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9CBA5F15-C865-FA5E-6ECA-7F80C9DCB264}"/>
              </a:ext>
            </a:extLst>
          </p:cNvPr>
          <p:cNvSpPr txBox="1"/>
          <p:nvPr/>
        </p:nvSpPr>
        <p:spPr>
          <a:xfrm>
            <a:off x="1677587" y="0"/>
            <a:ext cx="9221836" cy="707886"/>
          </a:xfrm>
          <a:prstGeom prst="rect">
            <a:avLst/>
          </a:prstGeom>
          <a:noFill/>
        </p:spPr>
        <p:txBody>
          <a:bodyPr wrap="square">
            <a:spAutoFit/>
          </a:bodyPr>
          <a:lstStyle/>
          <a:p>
            <a:r>
              <a:rPr lang="en-US" sz="4000" dirty="0">
                <a:solidFill>
                  <a:schemeClr val="bg1"/>
                </a:solidFill>
                <a:latin typeface="Corbel" panose="020B0503020204020204" pitchFamily="34" charset="0"/>
              </a:rPr>
              <a:t>SIMPLE COURSE SCHEDULE 2025-26</a:t>
            </a:r>
          </a:p>
        </p:txBody>
      </p:sp>
      <p:sp>
        <p:nvSpPr>
          <p:cNvPr id="2" name="Slide Number Placeholder 1">
            <a:extLst>
              <a:ext uri="{FF2B5EF4-FFF2-40B4-BE49-F238E27FC236}">
                <a16:creationId xmlns:a16="http://schemas.microsoft.com/office/drawing/2014/main" id="{8F904170-80DC-FE16-FA7A-0C2CC6692D4F}"/>
              </a:ext>
            </a:extLst>
          </p:cNvPr>
          <p:cNvSpPr>
            <a:spLocks noGrp="1"/>
          </p:cNvSpPr>
          <p:nvPr>
            <p:ph type="sldNum" sz="quarter" idx="12"/>
          </p:nvPr>
        </p:nvSpPr>
        <p:spPr/>
        <p:txBody>
          <a:bodyPr/>
          <a:lstStyle/>
          <a:p>
            <a:fld id="{5B621ED0-B45F-441E-93E9-023E2B55C8A5}" type="slidenum">
              <a:rPr lang="en-CA" smtClean="0"/>
              <a:t>829</a:t>
            </a:fld>
            <a:endParaRPr lang="en-CA" dirty="0"/>
          </a:p>
        </p:txBody>
      </p:sp>
      <p:sp>
        <p:nvSpPr>
          <p:cNvPr id="6" name="TextBox 5">
            <a:extLst>
              <a:ext uri="{FF2B5EF4-FFF2-40B4-BE49-F238E27FC236}">
                <a16:creationId xmlns:a16="http://schemas.microsoft.com/office/drawing/2014/main" id="{202F9708-E713-56E0-C42C-9B9BDB9E088F}"/>
              </a:ext>
            </a:extLst>
          </p:cNvPr>
          <p:cNvSpPr txBox="1"/>
          <p:nvPr/>
        </p:nvSpPr>
        <p:spPr>
          <a:xfrm>
            <a:off x="7741874" y="641384"/>
            <a:ext cx="3334007" cy="461665"/>
          </a:xfrm>
          <a:prstGeom prst="rect">
            <a:avLst/>
          </a:prstGeom>
          <a:noFill/>
        </p:spPr>
        <p:txBody>
          <a:bodyPr wrap="square">
            <a:spAutoFit/>
          </a:bodyPr>
          <a:lstStyle/>
          <a:p>
            <a:r>
              <a:rPr lang="en-US" sz="2400" dirty="0">
                <a:latin typeface="Corbel" panose="020B0503020204020204" pitchFamily="34" charset="0"/>
              </a:rPr>
              <a:t>Week 33- June 10 pilot</a:t>
            </a:r>
          </a:p>
        </p:txBody>
      </p:sp>
      <p:sp>
        <p:nvSpPr>
          <p:cNvPr id="8" name="TextBox 7">
            <a:extLst>
              <a:ext uri="{FF2B5EF4-FFF2-40B4-BE49-F238E27FC236}">
                <a16:creationId xmlns:a16="http://schemas.microsoft.com/office/drawing/2014/main" id="{896DAEF1-33E0-A386-88AB-79555CE040D9}"/>
              </a:ext>
            </a:extLst>
          </p:cNvPr>
          <p:cNvSpPr txBox="1"/>
          <p:nvPr/>
        </p:nvSpPr>
        <p:spPr>
          <a:xfrm>
            <a:off x="8067040" y="2177534"/>
            <a:ext cx="4013200" cy="1938992"/>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*Remember that in 2 weeks the session will go from 9 to 1 pm. Please don’t feel obliged to stay for the whole session.</a:t>
            </a:r>
          </a:p>
        </p:txBody>
      </p:sp>
    </p:spTree>
    <p:extLst>
      <p:ext uri="{BB962C8B-B14F-4D97-AF65-F5344CB8AC3E}">
        <p14:creationId xmlns:p14="http://schemas.microsoft.com/office/powerpoint/2010/main" val="3661859024"/>
      </p:ext>
    </p:extLst>
  </p:cSld>
  <p:clrMapOvr>
    <a:masterClrMapping/>
  </p:clrMapOvr>
</p:sld>
</file>

<file path=ppt/slides/slide8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28941-A458-DB5E-EA0D-00916F1B9E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8FD0E21-4A23-2200-CC7D-249EE71F1DDB}"/>
              </a:ext>
            </a:extLst>
          </p:cNvPr>
          <p:cNvSpPr txBox="1"/>
          <p:nvPr/>
        </p:nvSpPr>
        <p:spPr>
          <a:xfrm>
            <a:off x="216966" y="579358"/>
            <a:ext cx="4520631" cy="738664"/>
          </a:xfrm>
          <a:prstGeom prst="rect">
            <a:avLst/>
          </a:prstGeom>
          <a:noFill/>
        </p:spPr>
        <p:txBody>
          <a:bodyPr wrap="square">
            <a:spAutoFit/>
          </a:bodyPr>
          <a:lstStyle/>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047D25F1-145A-6ED2-99D4-6C039B5FB7E5}"/>
              </a:ext>
            </a:extLst>
          </p:cNvPr>
          <p:cNvSpPr txBox="1"/>
          <p:nvPr/>
        </p:nvSpPr>
        <p:spPr>
          <a:xfrm>
            <a:off x="91440" y="765810"/>
            <a:ext cx="12192000" cy="6555641"/>
          </a:xfrm>
          <a:prstGeom prst="rect">
            <a:avLst/>
          </a:prstGeom>
          <a:noFill/>
        </p:spPr>
        <p:txBody>
          <a:bodyPr wrap="square">
            <a:spAutoFit/>
          </a:bodyPr>
          <a:lstStyle/>
          <a:p>
            <a:r>
              <a:rPr lang="en-US" sz="3600" dirty="0">
                <a:latin typeface="Arial" panose="020B0604020202020204" pitchFamily="34" charset="0"/>
                <a:cs typeface="Arial" panose="020B0604020202020204" pitchFamily="34" charset="0"/>
              </a:rPr>
              <a:t>Week 29- May 13- Simple’s 6</a:t>
            </a:r>
            <a:r>
              <a:rPr lang="en-US" sz="3600" baseline="30000" dirty="0">
                <a:latin typeface="Arial" panose="020B0604020202020204" pitchFamily="34" charset="0"/>
                <a:cs typeface="Arial" panose="020B0604020202020204" pitchFamily="34" charset="0"/>
              </a:rPr>
              <a:t>th</a:t>
            </a:r>
            <a:r>
              <a:rPr lang="en-US" sz="3600" dirty="0">
                <a:latin typeface="Arial" panose="020B0604020202020204" pitchFamily="34" charset="0"/>
                <a:cs typeface="Arial" panose="020B0604020202020204" pitchFamily="34" charset="0"/>
              </a:rPr>
              <a:t> tool Self-led remediation- a simple way to carry your healing work forward. Practice with Rob</a:t>
            </a:r>
          </a:p>
          <a:p>
            <a:r>
              <a:rPr lang="en-US" sz="3600" dirty="0">
                <a:latin typeface="Arial" panose="020B0604020202020204" pitchFamily="34" charset="0"/>
                <a:cs typeface="Arial" panose="020B0604020202020204" pitchFamily="34" charset="0"/>
              </a:rPr>
              <a:t>Week 30- May 20- 9am to 1pm*- Self-led remediation applied to intimate relationships.</a:t>
            </a:r>
          </a:p>
          <a:p>
            <a:r>
              <a:rPr lang="en-US" sz="3600" dirty="0">
                <a:latin typeface="Arial" panose="020B0604020202020204" pitchFamily="34" charset="0"/>
                <a:cs typeface="Arial" panose="020B0604020202020204" pitchFamily="34" charset="0"/>
              </a:rPr>
              <a:t>Week 31- May 27- Bringing meaning and purpose into your life- </a:t>
            </a:r>
          </a:p>
          <a:p>
            <a:r>
              <a:rPr lang="en-US" sz="3600" dirty="0">
                <a:latin typeface="Arial" panose="020B0604020202020204" pitchFamily="34" charset="0"/>
                <a:cs typeface="Arial" panose="020B0604020202020204" pitchFamily="34" charset="0"/>
              </a:rPr>
              <a:t>Week 32- June 3- Joan and Nicole’s end of the year special- course highlights- Feedback- Brunch</a:t>
            </a:r>
          </a:p>
          <a:p>
            <a:r>
              <a:rPr lang="en-US" sz="3600" dirty="0">
                <a:latin typeface="Arial" panose="020B0604020202020204" pitchFamily="34" charset="0"/>
                <a:cs typeface="Arial" panose="020B0604020202020204" pitchFamily="34" charset="0"/>
              </a:rPr>
              <a:t>Week 33- June 10- Sexuality and bonding pilot session.</a:t>
            </a:r>
          </a:p>
          <a:p>
            <a:endParaRPr lang="en-US" sz="2400" dirty="0">
              <a:latin typeface="Corbel" panose="020B0503020204020204" pitchFamily="34" charset="0"/>
            </a:endParaRP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B25D0DE4-9A4F-CF3E-71B1-6C9604BA9144}"/>
              </a:ext>
            </a:extLst>
          </p:cNvPr>
          <p:cNvSpPr txBox="1"/>
          <p:nvPr/>
        </p:nvSpPr>
        <p:spPr>
          <a:xfrm>
            <a:off x="2980263" y="-128528"/>
            <a:ext cx="5750283" cy="707886"/>
          </a:xfrm>
          <a:prstGeom prst="rect">
            <a:avLst/>
          </a:prstGeom>
          <a:noFill/>
        </p:spPr>
        <p:txBody>
          <a:bodyPr wrap="square">
            <a:spAutoFit/>
          </a:bodyPr>
          <a:lstStyle/>
          <a:p>
            <a:r>
              <a:rPr lang="en-US" sz="4000" dirty="0">
                <a:solidFill>
                  <a:schemeClr val="bg1"/>
                </a:solidFill>
                <a:latin typeface="Corbel" panose="020B0503020204020204" pitchFamily="34" charset="0"/>
              </a:rPr>
              <a:t>THE NEXT FIVE WEEKS</a:t>
            </a:r>
          </a:p>
        </p:txBody>
      </p:sp>
      <p:sp>
        <p:nvSpPr>
          <p:cNvPr id="2" name="Slide Number Placeholder 1">
            <a:extLst>
              <a:ext uri="{FF2B5EF4-FFF2-40B4-BE49-F238E27FC236}">
                <a16:creationId xmlns:a16="http://schemas.microsoft.com/office/drawing/2014/main" id="{CF74229E-75CF-7131-6E28-C81A2EF4E8FD}"/>
              </a:ext>
            </a:extLst>
          </p:cNvPr>
          <p:cNvSpPr>
            <a:spLocks noGrp="1"/>
          </p:cNvSpPr>
          <p:nvPr>
            <p:ph type="sldNum" sz="quarter" idx="12"/>
          </p:nvPr>
        </p:nvSpPr>
        <p:spPr/>
        <p:txBody>
          <a:bodyPr/>
          <a:lstStyle/>
          <a:p>
            <a:fld id="{5B621ED0-B45F-441E-93E9-023E2B55C8A5}" type="slidenum">
              <a:rPr lang="en-CA" smtClean="0"/>
              <a:t>830</a:t>
            </a:fld>
            <a:endParaRPr lang="en-CA" dirty="0"/>
          </a:p>
        </p:txBody>
      </p:sp>
    </p:spTree>
    <p:extLst>
      <p:ext uri="{BB962C8B-B14F-4D97-AF65-F5344CB8AC3E}">
        <p14:creationId xmlns:p14="http://schemas.microsoft.com/office/powerpoint/2010/main" val="476662572"/>
      </p:ext>
    </p:extLst>
  </p:cSld>
  <p:clrMapOvr>
    <a:masterClrMapping/>
  </p:clrMapOvr>
</p:sld>
</file>

<file path=ppt/slides/slide8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7C863-463A-8E46-C959-2F5FE4B5C9B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43BA223-1593-29D3-6C18-B59BB4A02C26}"/>
              </a:ext>
            </a:extLst>
          </p:cNvPr>
          <p:cNvSpPr txBox="1"/>
          <p:nvPr/>
        </p:nvSpPr>
        <p:spPr>
          <a:xfrm>
            <a:off x="1225466" y="70021"/>
            <a:ext cx="9433461" cy="646331"/>
          </a:xfrm>
          <a:prstGeom prst="rect">
            <a:avLst/>
          </a:prstGeom>
          <a:noFill/>
        </p:spPr>
        <p:txBody>
          <a:bodyPr wrap="square">
            <a:spAutoFit/>
          </a:bodyPr>
          <a:lstStyle/>
          <a:p>
            <a:pPr algn="ctr"/>
            <a:r>
              <a:rPr lang="en-US" sz="3600" dirty="0">
                <a:solidFill>
                  <a:schemeClr val="bg1"/>
                </a:solidFill>
              </a:rPr>
              <a:t>PRACTICE SESSIONS SCHEDULE</a:t>
            </a:r>
            <a:endParaRPr lang="en-CA" sz="3600" dirty="0">
              <a:solidFill>
                <a:schemeClr val="bg1"/>
              </a:solidFill>
            </a:endParaRPr>
          </a:p>
        </p:txBody>
      </p:sp>
      <p:sp>
        <p:nvSpPr>
          <p:cNvPr id="5" name="TextBox 4">
            <a:extLst>
              <a:ext uri="{FF2B5EF4-FFF2-40B4-BE49-F238E27FC236}">
                <a16:creationId xmlns:a16="http://schemas.microsoft.com/office/drawing/2014/main" id="{850CAF98-53F4-3039-82CA-97664890B56E}"/>
              </a:ext>
            </a:extLst>
          </p:cNvPr>
          <p:cNvSpPr txBox="1"/>
          <p:nvPr/>
        </p:nvSpPr>
        <p:spPr>
          <a:xfrm>
            <a:off x="322612" y="716352"/>
            <a:ext cx="11869388" cy="4247317"/>
          </a:xfrm>
          <a:prstGeom prst="rect">
            <a:avLst/>
          </a:prstGeom>
          <a:noFill/>
        </p:spPr>
        <p:txBody>
          <a:bodyPr wrap="square">
            <a:spAutoFit/>
          </a:bodyPr>
          <a:lstStyle/>
          <a:p>
            <a:r>
              <a:rPr lang="en-US" dirty="0">
                <a:solidFill>
                  <a:schemeClr val="bg1"/>
                </a:solidFill>
              </a:rPr>
              <a:t>   </a:t>
            </a:r>
            <a:r>
              <a:rPr lang="en-US" dirty="0"/>
              <a:t>         practice                                             </a:t>
            </a:r>
          </a:p>
          <a:p>
            <a:endParaRPr lang="en-US" sz="2000" dirty="0">
              <a:solidFill>
                <a:srgbClr val="FFC000"/>
              </a:solidFill>
            </a:endParaRPr>
          </a:p>
          <a:p>
            <a:endParaRPr lang="en-US" dirty="0"/>
          </a:p>
          <a:p>
            <a:endParaRPr lang="en-US" dirty="0">
              <a:solidFill>
                <a:srgbClr val="FFC000"/>
              </a:solidFill>
            </a:endParaRPr>
          </a:p>
          <a:p>
            <a:endParaRPr lang="en-US" dirty="0"/>
          </a:p>
          <a:p>
            <a:endParaRPr lang="en-US" sz="3200" dirty="0"/>
          </a:p>
          <a:p>
            <a:endParaRPr lang="en-US" sz="3200" dirty="0"/>
          </a:p>
          <a:p>
            <a:r>
              <a:rPr lang="en-US" sz="3200" dirty="0">
                <a:solidFill>
                  <a:schemeClr val="accent1"/>
                </a:solidFill>
              </a:rPr>
              <a:t>10. TODAY May 6 Part 5 p. 179-207 of the IFS workbook with Meaghen                                   </a:t>
            </a:r>
          </a:p>
          <a:p>
            <a:endParaRPr lang="en-US" sz="3200" dirty="0">
              <a:solidFill>
                <a:srgbClr val="FFC000"/>
              </a:solidFill>
            </a:endParaRPr>
          </a:p>
          <a:p>
            <a:r>
              <a:rPr lang="en-US" sz="3200" dirty="0"/>
              <a:t>11.Next week, Week 29 May 13 Self-led remediation with Rob T.                                                                                </a:t>
            </a:r>
          </a:p>
          <a:p>
            <a:pPr algn="ctr"/>
            <a:endParaRPr lang="en-CA" sz="1800" dirty="0">
              <a:solidFill>
                <a:schemeClr val="bg1"/>
              </a:solidFill>
            </a:endParaRPr>
          </a:p>
        </p:txBody>
      </p:sp>
      <p:sp>
        <p:nvSpPr>
          <p:cNvPr id="4" name="TextBox 3">
            <a:extLst>
              <a:ext uri="{FF2B5EF4-FFF2-40B4-BE49-F238E27FC236}">
                <a16:creationId xmlns:a16="http://schemas.microsoft.com/office/drawing/2014/main" id="{6D17975C-083A-B5F9-C877-983B2110695D}"/>
              </a:ext>
            </a:extLst>
          </p:cNvPr>
          <p:cNvSpPr txBox="1"/>
          <p:nvPr/>
        </p:nvSpPr>
        <p:spPr>
          <a:xfrm>
            <a:off x="2710028" y="950225"/>
            <a:ext cx="6097712" cy="369332"/>
          </a:xfrm>
          <a:prstGeom prst="rect">
            <a:avLst/>
          </a:prstGeom>
          <a:noFill/>
        </p:spPr>
        <p:txBody>
          <a:bodyPr wrap="square">
            <a:spAutoFit/>
          </a:bodyPr>
          <a:lstStyle/>
          <a:p>
            <a:r>
              <a:rPr lang="en-US" dirty="0"/>
              <a:t>Preparation                IFS Workbook</a:t>
            </a:r>
            <a:endParaRPr lang="en-CA" dirty="0"/>
          </a:p>
        </p:txBody>
      </p:sp>
      <p:sp>
        <p:nvSpPr>
          <p:cNvPr id="2" name="Slide Number Placeholder 1">
            <a:extLst>
              <a:ext uri="{FF2B5EF4-FFF2-40B4-BE49-F238E27FC236}">
                <a16:creationId xmlns:a16="http://schemas.microsoft.com/office/drawing/2014/main" id="{AB1670BC-A362-4600-7DD4-F63F7C9A7192}"/>
              </a:ext>
            </a:extLst>
          </p:cNvPr>
          <p:cNvSpPr>
            <a:spLocks noGrp="1"/>
          </p:cNvSpPr>
          <p:nvPr>
            <p:ph type="sldNum" sz="quarter" idx="12"/>
          </p:nvPr>
        </p:nvSpPr>
        <p:spPr/>
        <p:txBody>
          <a:bodyPr/>
          <a:lstStyle/>
          <a:p>
            <a:fld id="{5B621ED0-B45F-441E-93E9-023E2B55C8A5}" type="slidenum">
              <a:rPr lang="en-CA" smtClean="0"/>
              <a:t>831</a:t>
            </a:fld>
            <a:endParaRPr lang="en-CA" dirty="0"/>
          </a:p>
        </p:txBody>
      </p:sp>
    </p:spTree>
    <p:extLst>
      <p:ext uri="{BB962C8B-B14F-4D97-AF65-F5344CB8AC3E}">
        <p14:creationId xmlns:p14="http://schemas.microsoft.com/office/powerpoint/2010/main" val="822989460"/>
      </p:ext>
    </p:extLst>
  </p:cSld>
  <p:clrMapOvr>
    <a:masterClrMapping/>
  </p:clrMapOvr>
</p:sld>
</file>

<file path=ppt/slides/slide8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E9544-E8F5-C0B8-E9FA-A1E95D559EC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04C67A4-7D81-611F-7830-107A5A1C27EB}"/>
              </a:ext>
            </a:extLst>
          </p:cNvPr>
          <p:cNvSpPr txBox="1"/>
          <p:nvPr/>
        </p:nvSpPr>
        <p:spPr>
          <a:xfrm>
            <a:off x="314425" y="70021"/>
            <a:ext cx="11877575" cy="6863417"/>
          </a:xfrm>
          <a:prstGeom prst="rect">
            <a:avLst/>
          </a:prstGeom>
          <a:noFill/>
        </p:spPr>
        <p:txBody>
          <a:bodyPr wrap="square">
            <a:spAutoFit/>
          </a:bodyPr>
          <a:lstStyle/>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24- </a:t>
            </a:r>
            <a:r>
              <a:rPr lang="en-US" sz="2600" dirty="0">
                <a:latin typeface="Arial" panose="020B0604020202020204" pitchFamily="34" charset="0"/>
                <a:cs typeface="Arial" panose="020B0604020202020204" pitchFamily="34" charset="0"/>
              </a:rPr>
              <a:t>April 8, IFS workbook Part One: Getting to Know Your Self &amp; Parts  P.17 </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25- </a:t>
            </a:r>
            <a:r>
              <a:rPr lang="en-US" sz="2600" dirty="0">
                <a:latin typeface="Arial" panose="020B0604020202020204" pitchFamily="34" charset="0"/>
                <a:cs typeface="Arial" panose="020B0604020202020204" pitchFamily="34" charset="0"/>
              </a:rPr>
              <a:t>April 15, IFS Workbook Part Two: Appreciating Your Overworked Managers P. 63</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26- </a:t>
            </a:r>
            <a:r>
              <a:rPr lang="en-US" sz="2600" dirty="0">
                <a:latin typeface="Arial" panose="020B0604020202020204" pitchFamily="34" charset="0"/>
                <a:cs typeface="Arial" panose="020B0604020202020204" pitchFamily="34" charset="0"/>
              </a:rPr>
              <a:t>April 22, IFS Workbook Part Three: Befriending Your Activated Firefighters  P. 101</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27- </a:t>
            </a:r>
            <a:r>
              <a:rPr lang="en-US" sz="2600" dirty="0">
                <a:latin typeface="Arial" panose="020B0604020202020204" pitchFamily="34" charset="0"/>
                <a:cs typeface="Arial" panose="020B0604020202020204" pitchFamily="34" charset="0"/>
              </a:rPr>
              <a:t>April 29, IFS Workbook Part Four: Embracing Your Burdened Exiles  P.139</a:t>
            </a:r>
          </a:p>
          <a:p>
            <a:r>
              <a:rPr lang="en-US" sz="2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600" dirty="0">
                <a:solidFill>
                  <a:schemeClr val="accent1"/>
                </a:solidFill>
                <a:latin typeface="Arial" panose="020B0604020202020204" pitchFamily="34" charset="0"/>
                <a:cs typeface="Arial" panose="020B0604020202020204" pitchFamily="34" charset="0"/>
              </a:rPr>
              <a:t>Week 28- May 6, IFS Workbook Part Five: Accessing Your Unlimited Self-Leadership P. 177</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29- </a:t>
            </a:r>
            <a:r>
              <a:rPr lang="en-US" sz="2600" dirty="0">
                <a:latin typeface="Arial" panose="020B0604020202020204" pitchFamily="34" charset="0"/>
                <a:cs typeface="Arial" panose="020B0604020202020204" pitchFamily="34" charset="0"/>
              </a:rPr>
              <a:t>May 13,  Simple Manual Session 23 Wise mind remediation  </a:t>
            </a:r>
          </a:p>
          <a:p>
            <a:r>
              <a:rPr lang="en-US" sz="2400" b="0" i="0" dirty="0">
                <a:solidFill>
                  <a:srgbClr val="222222"/>
                </a:solidFill>
                <a:effectLst/>
                <a:latin typeface="Arial" panose="020B0604020202020204" pitchFamily="34" charset="0"/>
                <a:cs typeface="Arial" panose="020B0604020202020204" pitchFamily="34" charset="0"/>
              </a:rPr>
              <a:t> </a:t>
            </a:r>
            <a:endParaRPr lang="en-US" sz="2400" dirty="0">
              <a:solidFill>
                <a:srgbClr val="22222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B913CFA4-A8EE-FB1E-CD85-BB07421A27AB}"/>
              </a:ext>
            </a:extLst>
          </p:cNvPr>
          <p:cNvSpPr>
            <a:spLocks noGrp="1"/>
          </p:cNvSpPr>
          <p:nvPr>
            <p:ph type="sldNum" sz="quarter" idx="12"/>
          </p:nvPr>
        </p:nvSpPr>
        <p:spPr/>
        <p:txBody>
          <a:bodyPr/>
          <a:lstStyle/>
          <a:p>
            <a:fld id="{2AD020D2-200F-4F62-BA0E-6801AFACC176}" type="slidenum">
              <a:rPr lang="en-CA" smtClean="0"/>
              <a:t>832</a:t>
            </a:fld>
            <a:endParaRPr lang="en-CA"/>
          </a:p>
        </p:txBody>
      </p:sp>
    </p:spTree>
    <p:extLst>
      <p:ext uri="{BB962C8B-B14F-4D97-AF65-F5344CB8AC3E}">
        <p14:creationId xmlns:p14="http://schemas.microsoft.com/office/powerpoint/2010/main" val="3725803404"/>
      </p:ext>
    </p:extLst>
  </p:cSld>
  <p:clrMapOvr>
    <a:masterClrMapping/>
  </p:clrMapOvr>
</p:sld>
</file>

<file path=ppt/slides/slide8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88958-464F-BB07-2B95-C9A9563FBD33}"/>
            </a:ext>
          </a:extLst>
        </p:cNvPr>
        <p:cNvGrpSpPr/>
        <p:nvPr/>
      </p:nvGrpSpPr>
      <p:grpSpPr>
        <a:xfrm>
          <a:off x="0" y="0"/>
          <a:ext cx="0" cy="0"/>
          <a:chOff x="0" y="0"/>
          <a:chExt cx="0" cy="0"/>
        </a:xfrm>
      </p:grpSpPr>
      <p:pic>
        <p:nvPicPr>
          <p:cNvPr id="1026" name="Picture 2" descr="Reminders: - St. Catherine of Genoa ~ St. Thérèse of Lisieux">
            <a:extLst>
              <a:ext uri="{FF2B5EF4-FFF2-40B4-BE49-F238E27FC236}">
                <a16:creationId xmlns:a16="http://schemas.microsoft.com/office/drawing/2014/main" id="{1C2D65DE-4626-A81C-0241-882ED153E9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302" r="1" b="14164"/>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EFC8247A-0494-A011-3B04-81D5B3ED2463}"/>
              </a:ext>
            </a:extLst>
          </p:cNvPr>
          <p:cNvSpPr>
            <a:spLocks noGrp="1"/>
          </p:cNvSpPr>
          <p:nvPr>
            <p:ph type="sldNum" sz="quarter" idx="12"/>
          </p:nvPr>
        </p:nvSpPr>
        <p:spPr/>
        <p:txBody>
          <a:bodyPr/>
          <a:lstStyle/>
          <a:p>
            <a:fld id="{F7CB6ECF-184C-441C-A277-9D9EC902153F}" type="slidenum">
              <a:rPr lang="en-CA" smtClean="0"/>
              <a:t>833</a:t>
            </a:fld>
            <a:endParaRPr lang="en-CA" dirty="0"/>
          </a:p>
        </p:txBody>
      </p:sp>
    </p:spTree>
    <p:extLst>
      <p:ext uri="{BB962C8B-B14F-4D97-AF65-F5344CB8AC3E}">
        <p14:creationId xmlns:p14="http://schemas.microsoft.com/office/powerpoint/2010/main" val="467218837"/>
      </p:ext>
    </p:extLst>
  </p:cSld>
  <p:clrMapOvr>
    <a:masterClrMapping/>
  </p:clrMapOvr>
</p:sld>
</file>

<file path=ppt/slides/slide8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18663-4097-7666-CF78-A1C7F351A44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F0924C9-7A1D-822C-CC1F-1A0139181863}"/>
              </a:ext>
            </a:extLst>
          </p:cNvPr>
          <p:cNvSpPr txBox="1"/>
          <p:nvPr/>
        </p:nvSpPr>
        <p:spPr>
          <a:xfrm>
            <a:off x="1736332" y="380412"/>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FROM LAST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7AA5374-B468-9679-9ECA-E2966804AE32}"/>
              </a:ext>
            </a:extLst>
          </p:cNvPr>
          <p:cNvSpPr txBox="1"/>
          <p:nvPr/>
        </p:nvSpPr>
        <p:spPr>
          <a:xfrm>
            <a:off x="308223" y="1233168"/>
            <a:ext cx="10831531" cy="1815882"/>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IV of the IFS workbook “embracing your burdened exiles” pages 142 to 175 of the workbook or the fourth part of the session 24 to 29 slides sent to you. (which can also be found on the website)</a:t>
            </a:r>
            <a:endParaRPr lang="en-CA" sz="2800" dirty="0"/>
          </a:p>
        </p:txBody>
      </p:sp>
    </p:spTree>
    <p:extLst>
      <p:ext uri="{BB962C8B-B14F-4D97-AF65-F5344CB8AC3E}">
        <p14:creationId xmlns:p14="http://schemas.microsoft.com/office/powerpoint/2010/main" val="4210702946"/>
      </p:ext>
    </p:extLst>
  </p:cSld>
  <p:clrMapOvr>
    <a:masterClrMapping/>
  </p:clrMapOvr>
</p:sld>
</file>

<file path=ppt/slides/slide8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4CB97-D462-BD06-853B-F7E0C846377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C6293EE-447B-449E-60E8-B691E1C4882F}"/>
              </a:ext>
            </a:extLst>
          </p:cNvPr>
          <p:cNvSpPr txBox="1"/>
          <p:nvPr/>
        </p:nvSpPr>
        <p:spPr>
          <a:xfrm>
            <a:off x="1594635" y="308493"/>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FOR THE COMING WEEK</a:t>
            </a:r>
            <a:endParaRPr lang="en-CA" sz="3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2B34BD0-F457-CAB0-5A59-FB37CEEA0598}"/>
              </a:ext>
            </a:extLst>
          </p:cNvPr>
          <p:cNvSpPr txBox="1"/>
          <p:nvPr/>
        </p:nvSpPr>
        <p:spPr>
          <a:xfrm>
            <a:off x="184934" y="1156718"/>
            <a:ext cx="11455685" cy="2246769"/>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V of the IFS workbook “accessing your unlimited Self-leadership” pages 179 to 209 of the workbook or the fifth part of the session 24 to 29 slides sent to you. (which can also be found on the website)</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Read session 27 of the simple manual “wise mind remediation.”</a:t>
            </a:r>
            <a:endParaRPr lang="en-CA" sz="2800" dirty="0"/>
          </a:p>
        </p:txBody>
      </p:sp>
    </p:spTree>
    <p:extLst>
      <p:ext uri="{BB962C8B-B14F-4D97-AF65-F5344CB8AC3E}">
        <p14:creationId xmlns:p14="http://schemas.microsoft.com/office/powerpoint/2010/main" val="443621011"/>
      </p:ext>
    </p:extLst>
  </p:cSld>
  <p:clrMapOvr>
    <a:masterClrMapping/>
  </p:clrMapOvr>
</p:sld>
</file>

<file path=ppt/slides/slide8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4548A-8776-4904-B167-7C9F05B2320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295247-9ABF-62BA-B8C3-738EDCC3F323}"/>
              </a:ext>
            </a:extLst>
          </p:cNvPr>
          <p:cNvSpPr>
            <a:spLocks noGrp="1"/>
          </p:cNvSpPr>
          <p:nvPr>
            <p:ph type="sldNum" sz="quarter" idx="12"/>
          </p:nvPr>
        </p:nvSpPr>
        <p:spPr/>
        <p:txBody>
          <a:bodyPr/>
          <a:lstStyle/>
          <a:p>
            <a:fld id="{1CD6768F-DFF3-4201-B2DD-5C0ADDD0A949}" type="slidenum">
              <a:rPr lang="en-CA" smtClean="0"/>
              <a:t>836</a:t>
            </a:fld>
            <a:endParaRPr lang="en-CA" dirty="0"/>
          </a:p>
        </p:txBody>
      </p:sp>
      <p:sp>
        <p:nvSpPr>
          <p:cNvPr id="4" name="TextBox 3">
            <a:extLst>
              <a:ext uri="{FF2B5EF4-FFF2-40B4-BE49-F238E27FC236}">
                <a16:creationId xmlns:a16="http://schemas.microsoft.com/office/drawing/2014/main" id="{27D1295F-B4AC-77F2-7C35-6539914B52BC}"/>
              </a:ext>
            </a:extLst>
          </p:cNvPr>
          <p:cNvSpPr txBox="1"/>
          <p:nvPr/>
        </p:nvSpPr>
        <p:spPr>
          <a:xfrm>
            <a:off x="94268" y="0"/>
            <a:ext cx="12191999" cy="6318589"/>
          </a:xfrm>
          <a:prstGeom prst="rect">
            <a:avLst/>
          </a:prstGeom>
          <a:noFill/>
        </p:spPr>
        <p:txBody>
          <a:bodyPr wrap="square">
            <a:spAutoFit/>
          </a:bodyPr>
          <a:lstStyle/>
          <a:p>
            <a:pPr>
              <a:lnSpc>
                <a:spcPct val="115000"/>
              </a:lnSpc>
              <a:spcAft>
                <a:spcPts val="800"/>
              </a:spcAft>
              <a:buNone/>
            </a:pPr>
            <a:r>
              <a:rPr lang="en-CA"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CA" kern="100" dirty="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1800" kern="100" dirty="0">
                <a:effectLst/>
                <a:latin typeface="Arial" panose="020B0604020202020204" pitchFamily="34" charset="0"/>
                <a:ea typeface="Calibri" panose="020F0502020204030204" pitchFamily="34" charset="0"/>
                <a:cs typeface="Arial" panose="020B0604020202020204" pitchFamily="34" charset="0"/>
              </a:rPr>
              <a:t>                                          </a:t>
            </a:r>
            <a:r>
              <a:rPr lang="en-CA" sz="32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HOMEWORK HABITS CHECKLIST</a:t>
            </a:r>
            <a:endParaRPr lang="en-CA" sz="3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Circle or check what you will try this week.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1. Preparation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schedule a specific time for homework.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choose a consistent location with minimal distractions.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gather what I need ahead of time (notebook, worksheet, pen).</a:t>
            </a:r>
          </a:p>
          <a:p>
            <a:pPr>
              <a:lnSpc>
                <a:spcPct val="115000"/>
              </a:lnSpc>
              <a:spcAft>
                <a:spcPts val="800"/>
              </a:spcAft>
              <a:buNone/>
            </a:pP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2. Focus &amp; pacing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start with a tiny step (2–5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use a timer (10–15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remove distractions (phone away / Do Not Disturb).</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5B4879A8-D131-691B-309A-FA5622C35D3B}"/>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949460577"/>
      </p:ext>
    </p:extLst>
  </p:cSld>
  <p:clrMapOvr>
    <a:masterClrMapping/>
  </p:clrMapOvr>
</p:sld>
</file>

<file path=ppt/slides/slide8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AAB32-0E54-83DA-D973-3B980820B03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56B9F5E-2F74-CD10-BB28-648E6D392D4C}"/>
              </a:ext>
            </a:extLst>
          </p:cNvPr>
          <p:cNvSpPr>
            <a:spLocks noGrp="1"/>
          </p:cNvSpPr>
          <p:nvPr>
            <p:ph type="sldNum" sz="quarter" idx="12"/>
          </p:nvPr>
        </p:nvSpPr>
        <p:spPr/>
        <p:txBody>
          <a:bodyPr/>
          <a:lstStyle/>
          <a:p>
            <a:fld id="{1CD6768F-DFF3-4201-B2DD-5C0ADDD0A949}" type="slidenum">
              <a:rPr lang="en-CA" smtClean="0"/>
              <a:t>837</a:t>
            </a:fld>
            <a:endParaRPr lang="en-CA" dirty="0"/>
          </a:p>
        </p:txBody>
      </p:sp>
      <p:sp>
        <p:nvSpPr>
          <p:cNvPr id="4" name="TextBox 3">
            <a:extLst>
              <a:ext uri="{FF2B5EF4-FFF2-40B4-BE49-F238E27FC236}">
                <a16:creationId xmlns:a16="http://schemas.microsoft.com/office/drawing/2014/main" id="{330A0724-12CE-D291-E3F2-8425194393F4}"/>
              </a:ext>
            </a:extLst>
          </p:cNvPr>
          <p:cNvSpPr txBox="1"/>
          <p:nvPr/>
        </p:nvSpPr>
        <p:spPr>
          <a:xfrm>
            <a:off x="94268" y="0"/>
            <a:ext cx="12191999" cy="6950621"/>
          </a:xfrm>
          <a:prstGeom prst="rect">
            <a:avLst/>
          </a:prstGeom>
          <a:noFill/>
        </p:spPr>
        <p:txBody>
          <a:bodyPr wrap="square">
            <a:spAutoFit/>
          </a:bodyPr>
          <a:lstStyle/>
          <a:p>
            <a:pPr>
              <a:lnSpc>
                <a:spcPct val="115000"/>
              </a:lnSpc>
              <a:spcAft>
                <a:spcPts val="800"/>
              </a:spcAft>
              <a:buNone/>
            </a:pPr>
            <a:r>
              <a:rPr lang="en-CA"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HOMEWORK HABITS CHECKLIST</a:t>
            </a:r>
            <a:endParaRPr lang="en-CA"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3. Tracking &amp; organization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keep materials in one place (binder / folder / notebook).</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write down insights right after doing the homework.</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4. Self-compassion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aim for progress, not perfection.</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notice resistance without judgment.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5. Accountability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review my week: What worked? What didn’t?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share honestly with my buddy — even when I didn’t do it.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Micro commitment: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This week I will focus on: ■ Time ■ Place ■ Tiny step ■ Timer ■ Other please specify:</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9E403D4D-26BD-9EA6-2BA3-81D1BAEF6089}"/>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100106140"/>
      </p:ext>
    </p:extLst>
  </p:cSld>
  <p:clrMapOvr>
    <a:masterClrMapping/>
  </p:clrMapOvr>
</p:sld>
</file>

<file path=ppt/slides/slide8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D5CDD-DB31-D07A-E28D-118CFA83CD8D}"/>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43F6C28-5C1E-5243-3EC7-C0F228109282}"/>
              </a:ext>
            </a:extLst>
          </p:cNvPr>
          <p:cNvSpPr>
            <a:spLocks noGrp="1"/>
          </p:cNvSpPr>
          <p:nvPr>
            <p:ph type="sldNum" sz="quarter" idx="12"/>
          </p:nvPr>
        </p:nvSpPr>
        <p:spPr/>
        <p:txBody>
          <a:bodyPr/>
          <a:lstStyle/>
          <a:p>
            <a:fld id="{33ED1689-1C0B-4D00-A14A-39B713266422}" type="slidenum">
              <a:rPr lang="en-CA" smtClean="0"/>
              <a:t>838</a:t>
            </a:fld>
            <a:endParaRPr lang="en-CA" dirty="0"/>
          </a:p>
        </p:txBody>
      </p:sp>
      <p:sp>
        <p:nvSpPr>
          <p:cNvPr id="2" name="Title 1">
            <a:extLst>
              <a:ext uri="{FF2B5EF4-FFF2-40B4-BE49-F238E27FC236}">
                <a16:creationId xmlns:a16="http://schemas.microsoft.com/office/drawing/2014/main" id="{4B87C803-7960-55FF-C450-CCCBE8FBB8AF}"/>
              </a:ext>
            </a:extLst>
          </p:cNvPr>
          <p:cNvSpPr>
            <a:spLocks noGrp="1"/>
          </p:cNvSpPr>
          <p:nvPr>
            <p:ph type="title" idx="4294967295"/>
          </p:nvPr>
        </p:nvSpPr>
        <p:spPr>
          <a:xfrm>
            <a:off x="4846638" y="225425"/>
            <a:ext cx="7345362" cy="695325"/>
          </a:xfrm>
        </p:spPr>
        <p:txBody>
          <a:bodyPr>
            <a:normAutofit fontScale="90000"/>
          </a:bodyPr>
          <a:lstStyle/>
          <a:p>
            <a:pPr algn="ctr"/>
            <a:r>
              <a:rPr lang="en-CA" sz="3600" dirty="0">
                <a:solidFill>
                  <a:schemeClr val="tx1"/>
                </a:solidFill>
              </a:rPr>
              <a:t> </a:t>
            </a:r>
            <a:r>
              <a:rPr lang="en-CA" sz="3600" dirty="0">
                <a:solidFill>
                  <a:schemeClr val="bg1"/>
                </a:solidFill>
              </a:rPr>
              <a:t>REMINDER PARTICIPANT AGREEMENTS </a:t>
            </a:r>
          </a:p>
        </p:txBody>
      </p:sp>
      <p:sp>
        <p:nvSpPr>
          <p:cNvPr id="3" name="Content Placeholder 2">
            <a:extLst>
              <a:ext uri="{FF2B5EF4-FFF2-40B4-BE49-F238E27FC236}">
                <a16:creationId xmlns:a16="http://schemas.microsoft.com/office/drawing/2014/main" id="{DE98CE25-E44E-D384-8CB3-90ECE1A32EE9}"/>
              </a:ext>
            </a:extLst>
          </p:cNvPr>
          <p:cNvSpPr>
            <a:spLocks noGrp="1"/>
          </p:cNvSpPr>
          <p:nvPr>
            <p:ph idx="4294967295"/>
          </p:nvPr>
        </p:nvSpPr>
        <p:spPr>
          <a:xfrm>
            <a:off x="4846638" y="1068388"/>
            <a:ext cx="7345362" cy="5734050"/>
          </a:xfrm>
        </p:spPr>
        <p:txBody>
          <a:bodyPr>
            <a:normAutofit/>
          </a:bodyPr>
          <a:lstStyle/>
          <a:p>
            <a:r>
              <a:rPr lang="en-CA" sz="2400" dirty="0">
                <a:solidFill>
                  <a:schemeClr val="tx1"/>
                </a:solidFill>
              </a:rPr>
              <a:t>If you have questions, comments, or feedback, please save them for the two question periods. You can put them in the chat box or raise your real/virtual hand.</a:t>
            </a:r>
          </a:p>
          <a:p>
            <a:r>
              <a:rPr lang="en-CA" sz="2800" dirty="0">
                <a:solidFill>
                  <a:schemeClr val="bg1"/>
                </a:solidFill>
              </a:rPr>
              <a:t>Keep comments, questions, and feedback relatively brief so everyone has a chance to participate.(one breath sharing)</a:t>
            </a:r>
          </a:p>
          <a:p>
            <a:r>
              <a:rPr lang="en-CA" sz="2400" dirty="0">
                <a:solidFill>
                  <a:schemeClr val="tx1"/>
                </a:solidFill>
              </a:rPr>
              <a:t>If you’re on zoom, make sure no one can overhear what is being said</a:t>
            </a:r>
          </a:p>
          <a:p>
            <a:r>
              <a:rPr lang="en-CA" sz="2400" dirty="0">
                <a:solidFill>
                  <a:schemeClr val="tx1"/>
                </a:solidFill>
              </a:rPr>
              <a:t>For reasons that will become clear later in the course please avoid giving advice to other participants about what they should or should not do. Validation, encouragement , and understanding are however very much appreciated.</a:t>
            </a:r>
          </a:p>
          <a:p>
            <a:pPr marL="45720" indent="0">
              <a:buNone/>
            </a:pPr>
            <a:endParaRPr lang="en-CA" dirty="0"/>
          </a:p>
          <a:p>
            <a:endParaRPr lang="en-CA" dirty="0"/>
          </a:p>
        </p:txBody>
      </p:sp>
      <p:pic>
        <p:nvPicPr>
          <p:cNvPr id="8" name="Picture 2" descr="Counseling Group Rules Confidentiality Poster Counselor Office | Etsy in  2021 | School counselor posters, Guidance counselors office, Counselors  office decor">
            <a:extLst>
              <a:ext uri="{FF2B5EF4-FFF2-40B4-BE49-F238E27FC236}">
                <a16:creationId xmlns:a16="http://schemas.microsoft.com/office/drawing/2014/main" id="{1DE069AF-9206-0EC1-CFD3-5C83447B73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041" y="73497"/>
            <a:ext cx="4300723" cy="33555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oster of a video conference&#10;&#10;Description automatically generated">
            <a:extLst>
              <a:ext uri="{FF2B5EF4-FFF2-40B4-BE49-F238E27FC236}">
                <a16:creationId xmlns:a16="http://schemas.microsoft.com/office/drawing/2014/main" id="{6CB32BE8-47F9-8F8C-398E-31443704EF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42" y="3486150"/>
            <a:ext cx="4300723" cy="3298353"/>
          </a:xfrm>
          <a:prstGeom prst="rect">
            <a:avLst/>
          </a:prstGeom>
        </p:spPr>
      </p:pic>
      <p:sp>
        <p:nvSpPr>
          <p:cNvPr id="6" name="Oval 5">
            <a:extLst>
              <a:ext uri="{FF2B5EF4-FFF2-40B4-BE49-F238E27FC236}">
                <a16:creationId xmlns:a16="http://schemas.microsoft.com/office/drawing/2014/main" id="{35F1A759-3EDC-140A-3083-AC124A64B19C}"/>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1702080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F53AA-754D-E91E-073D-7AB02DB5E90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280A9C-0AD5-4591-9841-355B1810E74C}"/>
              </a:ext>
            </a:extLst>
          </p:cNvPr>
          <p:cNvSpPr txBox="1"/>
          <p:nvPr/>
        </p:nvSpPr>
        <p:spPr>
          <a:xfrm>
            <a:off x="253656" y="967951"/>
            <a:ext cx="4817878" cy="523220"/>
          </a:xfrm>
          <a:prstGeom prst="rect">
            <a:avLst/>
          </a:prstGeom>
          <a:noFill/>
        </p:spPr>
        <p:txBody>
          <a:bodyPr wrap="square">
            <a:spAutoFit/>
          </a:bodyPr>
          <a:lstStyle/>
          <a:p>
            <a:r>
              <a:rPr lang="en-US" sz="2800" dirty="0">
                <a:solidFill>
                  <a:schemeClr val="bg1"/>
                </a:solidFill>
              </a:rPr>
              <a:t>W</a:t>
            </a:r>
            <a:r>
              <a:rPr lang="en-CA" sz="2800" dirty="0">
                <a:solidFill>
                  <a:schemeClr val="bg1"/>
                </a:solidFill>
              </a:rPr>
              <a:t>EEKLY ANNOUNCEMENTS</a:t>
            </a:r>
          </a:p>
        </p:txBody>
      </p:sp>
      <p:pic>
        <p:nvPicPr>
          <p:cNvPr id="7" name="Picture 6" descr="A person in garment holding a sign&#10;&#10;Description automatically generated">
            <a:extLst>
              <a:ext uri="{FF2B5EF4-FFF2-40B4-BE49-F238E27FC236}">
                <a16:creationId xmlns:a16="http://schemas.microsoft.com/office/drawing/2014/main" id="{689D6C11-0435-DB8C-B904-B3D155D7AD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56" y="1863305"/>
            <a:ext cx="4534826" cy="3131389"/>
          </a:xfrm>
          <a:prstGeom prst="rect">
            <a:avLst/>
          </a:prstGeom>
        </p:spPr>
      </p:pic>
      <p:sp>
        <p:nvSpPr>
          <p:cNvPr id="2" name="Slide Number Placeholder 1">
            <a:extLst>
              <a:ext uri="{FF2B5EF4-FFF2-40B4-BE49-F238E27FC236}">
                <a16:creationId xmlns:a16="http://schemas.microsoft.com/office/drawing/2014/main" id="{901A3CA6-5EAF-D93F-389E-313BF9BCA98D}"/>
              </a:ext>
            </a:extLst>
          </p:cNvPr>
          <p:cNvSpPr>
            <a:spLocks noGrp="1"/>
          </p:cNvSpPr>
          <p:nvPr>
            <p:ph type="sldNum" sz="quarter" idx="12"/>
          </p:nvPr>
        </p:nvSpPr>
        <p:spPr/>
        <p:txBody>
          <a:bodyPr/>
          <a:lstStyle/>
          <a:p>
            <a:fld id="{8954F5B7-5279-43BB-AF99-55E064283C57}" type="slidenum">
              <a:rPr lang="en-CA" smtClean="0"/>
              <a:t>839</a:t>
            </a:fld>
            <a:endParaRPr lang="en-CA" dirty="0"/>
          </a:p>
        </p:txBody>
      </p:sp>
      <p:sp>
        <p:nvSpPr>
          <p:cNvPr id="5" name="TextBox 4">
            <a:extLst>
              <a:ext uri="{FF2B5EF4-FFF2-40B4-BE49-F238E27FC236}">
                <a16:creationId xmlns:a16="http://schemas.microsoft.com/office/drawing/2014/main" id="{5B6BBCFF-B9BD-2EB5-F838-84FF8F6F551D}"/>
              </a:ext>
            </a:extLst>
          </p:cNvPr>
          <p:cNvSpPr txBox="1"/>
          <p:nvPr/>
        </p:nvSpPr>
        <p:spPr>
          <a:xfrm>
            <a:off x="5354664" y="232859"/>
            <a:ext cx="6096000" cy="6001643"/>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Next week we’ll be introducing Simple’s 6</a:t>
            </a:r>
            <a:r>
              <a:rPr lang="en-CA" sz="2400" baseline="30000" dirty="0">
                <a:latin typeface="Arial" panose="020B0604020202020204" pitchFamily="34" charset="0"/>
                <a:cs typeface="Arial" panose="020B0604020202020204" pitchFamily="34" charset="0"/>
              </a:rPr>
              <a:t>th</a:t>
            </a:r>
            <a:r>
              <a:rPr lang="en-CA" sz="2400" dirty="0">
                <a:latin typeface="Arial" panose="020B0604020202020204" pitchFamily="34" charset="0"/>
                <a:cs typeface="Arial" panose="020B0604020202020204" pitchFamily="34" charset="0"/>
              </a:rPr>
              <a:t> and last tool.</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This tool used to be known as “wise mind remediation”.</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This year we have renamed it “Self-led remediation”.</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We apologize for any confusion this cause.</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As we explained before, wise mind is a DBT term while Self is an IFS one. They point to similar concepts that are subtly different.</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We have changed the name because while our sixth tool requires that you use DBT’s emotional regulation skills, it aligns very closely with IFS work.</a:t>
            </a:r>
          </a:p>
        </p:txBody>
      </p:sp>
    </p:spTree>
    <p:extLst>
      <p:ext uri="{BB962C8B-B14F-4D97-AF65-F5344CB8AC3E}">
        <p14:creationId xmlns:p14="http://schemas.microsoft.com/office/powerpoint/2010/main" val="2610002689"/>
      </p:ext>
    </p:extLst>
  </p:cSld>
  <p:clrMapOvr>
    <a:masterClrMapping/>
  </p:clrMapOvr>
</p:sld>
</file>

<file path=ppt/slides/slide8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B088C-FA8D-EFA6-D004-108CE12ACE36}"/>
            </a:ext>
          </a:extLst>
        </p:cNvPr>
        <p:cNvGrpSpPr/>
        <p:nvPr/>
      </p:nvGrpSpPr>
      <p:grpSpPr>
        <a:xfrm>
          <a:off x="0" y="0"/>
          <a:ext cx="0" cy="0"/>
          <a:chOff x="0" y="0"/>
          <a:chExt cx="0" cy="0"/>
        </a:xfrm>
      </p:grpSpPr>
      <p:pic>
        <p:nvPicPr>
          <p:cNvPr id="6" name="Picture 5" descr="Cacti in the wild">
            <a:extLst>
              <a:ext uri="{FF2B5EF4-FFF2-40B4-BE49-F238E27FC236}">
                <a16:creationId xmlns:a16="http://schemas.microsoft.com/office/drawing/2014/main" id="{78A3F61A-241D-299C-1499-8E706F84E7B3}"/>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3" name="Slide Number Placeholder 2">
            <a:extLst>
              <a:ext uri="{FF2B5EF4-FFF2-40B4-BE49-F238E27FC236}">
                <a16:creationId xmlns:a16="http://schemas.microsoft.com/office/drawing/2014/main" id="{55857492-8EDD-8A86-B2BC-B5A0F43FDBE0}"/>
              </a:ext>
            </a:extLst>
          </p:cNvPr>
          <p:cNvSpPr>
            <a:spLocks noGrp="1"/>
          </p:cNvSpPr>
          <p:nvPr>
            <p:ph type="sldNum" sz="quarter" idx="12"/>
          </p:nvPr>
        </p:nvSpPr>
        <p:spPr/>
        <p:txBody>
          <a:bodyPr/>
          <a:lstStyle/>
          <a:p>
            <a:fld id="{DE029615-5FE5-4EA1-B607-8DEE73EA6451}" type="slidenum">
              <a:rPr lang="en-CA" smtClean="0"/>
              <a:t>840</a:t>
            </a:fld>
            <a:endParaRPr lang="en-CA" dirty="0"/>
          </a:p>
        </p:txBody>
      </p:sp>
      <p:sp>
        <p:nvSpPr>
          <p:cNvPr id="2" name="Title 1">
            <a:extLst>
              <a:ext uri="{FF2B5EF4-FFF2-40B4-BE49-F238E27FC236}">
                <a16:creationId xmlns:a16="http://schemas.microsoft.com/office/drawing/2014/main" id="{617F8813-9C5F-FCF8-1BA7-E8A01F72695B}"/>
              </a:ext>
            </a:extLst>
          </p:cNvPr>
          <p:cNvSpPr>
            <a:spLocks noGrp="1"/>
          </p:cNvSpPr>
          <p:nvPr>
            <p:ph type="title" idx="4294967295"/>
          </p:nvPr>
        </p:nvSpPr>
        <p:spPr>
          <a:xfrm>
            <a:off x="719138" y="2166938"/>
            <a:ext cx="11472862" cy="1738312"/>
          </a:xfrm>
        </p:spPr>
        <p:txBody>
          <a:bodyPr vert="horz" lIns="91440" tIns="45720" rIns="91440" bIns="45720" rtlCol="0" anchor="ctr">
            <a:normAutofit/>
          </a:bodyPr>
          <a:lstStyle/>
          <a:p>
            <a:pPr algn="ctr">
              <a:lnSpc>
                <a:spcPct val="80000"/>
              </a:lnSpc>
            </a:pPr>
            <a:r>
              <a:rPr lang="en-US" sz="6000" spc="150" dirty="0">
                <a:solidFill>
                  <a:schemeClr val="bg1"/>
                </a:solidFill>
                <a:effectLst>
                  <a:outerShdw blurRad="38100" dist="38100" dir="2700000" algn="tl">
                    <a:srgbClr val="000000">
                      <a:alpha val="43137"/>
                    </a:srgbClr>
                  </a:outerShdw>
                </a:effectLst>
              </a:rPr>
              <a:t>E-mailed questions, comments, feedback </a:t>
            </a:r>
          </a:p>
        </p:txBody>
      </p:sp>
    </p:spTree>
    <p:extLst>
      <p:ext uri="{BB962C8B-B14F-4D97-AF65-F5344CB8AC3E}">
        <p14:creationId xmlns:p14="http://schemas.microsoft.com/office/powerpoint/2010/main" val="3722302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58EED-2316-355C-DF2B-D26066591810}"/>
            </a:ext>
          </a:extLst>
        </p:cNvPr>
        <p:cNvGrpSpPr/>
        <p:nvPr/>
      </p:nvGrpSpPr>
      <p:grpSpPr>
        <a:xfrm>
          <a:off x="0" y="0"/>
          <a:ext cx="0" cy="0"/>
          <a:chOff x="0" y="0"/>
          <a:chExt cx="0" cy="0"/>
        </a:xfrm>
      </p:grpSpPr>
      <p:pic>
        <p:nvPicPr>
          <p:cNvPr id="3" name="Picture 2" descr="A logo on a blue background&#10;&#10;AI-generated content may be incorrect.">
            <a:extLst>
              <a:ext uri="{FF2B5EF4-FFF2-40B4-BE49-F238E27FC236}">
                <a16:creationId xmlns:a16="http://schemas.microsoft.com/office/drawing/2014/main" id="{135CE5E0-ED9C-E6B6-AB56-CF39079149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9600" y="1492593"/>
            <a:ext cx="3668412" cy="4924044"/>
          </a:xfrm>
          <a:prstGeom prst="rect">
            <a:avLst/>
          </a:prstGeom>
        </p:spPr>
      </p:pic>
      <p:pic>
        <p:nvPicPr>
          <p:cNvPr id="5" name="Picture 4">
            <a:extLst>
              <a:ext uri="{FF2B5EF4-FFF2-40B4-BE49-F238E27FC236}">
                <a16:creationId xmlns:a16="http://schemas.microsoft.com/office/drawing/2014/main" id="{5E1F8DAF-107E-97CD-F812-E1CACC2EC4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3990" y="1492593"/>
            <a:ext cx="3840754" cy="4924044"/>
          </a:xfrm>
          <a:prstGeom prst="rect">
            <a:avLst/>
          </a:prstGeom>
        </p:spPr>
      </p:pic>
      <p:sp>
        <p:nvSpPr>
          <p:cNvPr id="4" name="TextBox 3">
            <a:extLst>
              <a:ext uri="{FF2B5EF4-FFF2-40B4-BE49-F238E27FC236}">
                <a16:creationId xmlns:a16="http://schemas.microsoft.com/office/drawing/2014/main" id="{DEB5373E-0CF8-318D-14E7-653A0BD56DEF}"/>
              </a:ext>
            </a:extLst>
          </p:cNvPr>
          <p:cNvSpPr txBox="1"/>
          <p:nvPr/>
        </p:nvSpPr>
        <p:spPr>
          <a:xfrm>
            <a:off x="477012" y="-47732"/>
            <a:ext cx="11314415" cy="1138773"/>
          </a:xfrm>
          <a:prstGeom prst="rect">
            <a:avLst/>
          </a:prstGeom>
          <a:noFill/>
        </p:spPr>
        <p:txBody>
          <a:bodyPr wrap="square">
            <a:spAutoFit/>
          </a:bodyPr>
          <a:lstStyle/>
          <a:p>
            <a:pPr algn="ctr"/>
            <a:r>
              <a:rPr lang="en-US" sz="4000" dirty="0">
                <a:solidFill>
                  <a:schemeClr val="bg1"/>
                </a:solidFill>
                <a:latin typeface="Arial" panose="020B0604020202020204" pitchFamily="34" charset="0"/>
              </a:rPr>
              <a:t>WEEK 28 </a:t>
            </a:r>
          </a:p>
          <a:p>
            <a:pPr algn="ctr"/>
            <a:r>
              <a:rPr lang="en-US" sz="2800" dirty="0">
                <a:latin typeface="Arial" panose="020B0604020202020204" pitchFamily="34" charset="0"/>
              </a:rPr>
              <a:t>IFS WORKBOOK GUIDED AI ASSISTED SELF THERAPY</a:t>
            </a:r>
            <a:r>
              <a:rPr lang="en-US" sz="2800" b="0" i="0" dirty="0">
                <a:effectLst/>
                <a:latin typeface="Arial" panose="020B0604020202020204" pitchFamily="34" charset="0"/>
              </a:rPr>
              <a:t> </a:t>
            </a:r>
            <a:endParaRPr lang="en-CA" sz="2800" dirty="0"/>
          </a:p>
        </p:txBody>
      </p:sp>
    </p:spTree>
    <p:extLst>
      <p:ext uri="{BB962C8B-B14F-4D97-AF65-F5344CB8AC3E}">
        <p14:creationId xmlns:p14="http://schemas.microsoft.com/office/powerpoint/2010/main" val="3045320742"/>
      </p:ext>
    </p:extLst>
  </p:cSld>
  <p:clrMapOvr>
    <a:masterClrMapping/>
  </p:clrMapOvr>
</p:sld>
</file>

<file path=ppt/slides/slide8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6E945D-4F46-99D2-981D-C6085B0AC58E}"/>
              </a:ext>
            </a:extLst>
          </p:cNvPr>
          <p:cNvSpPr txBox="1"/>
          <p:nvPr/>
        </p:nvSpPr>
        <p:spPr>
          <a:xfrm>
            <a:off x="185057" y="247461"/>
            <a:ext cx="12925135" cy="1938992"/>
          </a:xfrm>
          <a:prstGeom prst="rect">
            <a:avLst/>
          </a:prstGeom>
          <a:noFill/>
        </p:spPr>
        <p:txBody>
          <a:bodyPr wrap="square">
            <a:spAutoFit/>
          </a:bodyPr>
          <a:lstStyle/>
          <a:p>
            <a:r>
              <a:rPr lang="en-US" sz="4000" dirty="0">
                <a:solidFill>
                  <a:srgbClr val="000000"/>
                </a:solidFill>
                <a:latin typeface="Arial" panose="020B0604020202020204" pitchFamily="34" charset="0"/>
                <a:cs typeface="Arial" panose="020B0604020202020204" pitchFamily="34" charset="0"/>
              </a:rPr>
              <a:t>                              PART FIVE </a:t>
            </a:r>
          </a:p>
          <a:p>
            <a:endParaRPr lang="en-US" sz="4000" dirty="0">
              <a:solidFill>
                <a:srgbClr val="000000"/>
              </a:solidFill>
              <a:latin typeface="Arial" panose="020B0604020202020204" pitchFamily="34" charset="0"/>
              <a:cs typeface="Arial" panose="020B0604020202020204" pitchFamily="34" charset="0"/>
            </a:endParaRPr>
          </a:p>
          <a:p>
            <a:r>
              <a:rPr lang="en-US" sz="3600" dirty="0">
                <a:solidFill>
                  <a:srgbClr val="000000"/>
                </a:solidFill>
                <a:latin typeface="Arial" panose="020B0604020202020204" pitchFamily="34" charset="0"/>
                <a:cs typeface="Arial" panose="020B0604020202020204" pitchFamily="34" charset="0"/>
              </a:rPr>
              <a:t>   ACCESSING YOUR UNLIMITED SELF LEADERSHIP</a:t>
            </a:r>
            <a:endParaRPr lang="en-CA" sz="3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83137A6-2276-4FA5-FC96-776E2C6A9D2E}"/>
              </a:ext>
            </a:extLst>
          </p:cNvPr>
          <p:cNvSpPr txBox="1"/>
          <p:nvPr/>
        </p:nvSpPr>
        <p:spPr>
          <a:xfrm>
            <a:off x="3012440" y="4463534"/>
            <a:ext cx="6553200" cy="646331"/>
          </a:xfrm>
          <a:prstGeom prst="rect">
            <a:avLst/>
          </a:prstGeom>
          <a:noFill/>
        </p:spPr>
        <p:txBody>
          <a:bodyPr wrap="square">
            <a:spAutoFit/>
          </a:bodyPr>
          <a:lstStyle/>
          <a:p>
            <a:r>
              <a:rPr lang="en-US" sz="3600" dirty="0">
                <a:solidFill>
                  <a:srgbClr val="FFC000"/>
                </a:solidFill>
                <a:latin typeface="Arial" panose="020B0604020202020204" pitchFamily="34" charset="0"/>
                <a:cs typeface="Arial" panose="020B0604020202020204" pitchFamily="34" charset="0"/>
              </a:rPr>
              <a:t>PLEASE STOP RECORDING</a:t>
            </a:r>
            <a:endParaRPr lang="en-CA" sz="36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6687258"/>
      </p:ext>
    </p:extLst>
  </p:cSld>
  <p:clrMapOvr>
    <a:masterClrMapping/>
  </p:clrMapOvr>
</p:sld>
</file>

<file path=ppt/slides/slide8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0708C0-0974-5471-1D07-804B1ACD75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0720" y="315883"/>
            <a:ext cx="4866640" cy="6226234"/>
          </a:xfrm>
          <a:prstGeom prst="rect">
            <a:avLst/>
          </a:prstGeom>
        </p:spPr>
      </p:pic>
      <p:sp>
        <p:nvSpPr>
          <p:cNvPr id="5" name="TextBox 4">
            <a:extLst>
              <a:ext uri="{FF2B5EF4-FFF2-40B4-BE49-F238E27FC236}">
                <a16:creationId xmlns:a16="http://schemas.microsoft.com/office/drawing/2014/main" id="{4683A2A3-9546-AE89-CDEA-F89F32EC6B95}"/>
              </a:ext>
            </a:extLst>
          </p:cNvPr>
          <p:cNvSpPr txBox="1"/>
          <p:nvPr/>
        </p:nvSpPr>
        <p:spPr>
          <a:xfrm>
            <a:off x="314960" y="389374"/>
            <a:ext cx="4795520" cy="1754326"/>
          </a:xfrm>
          <a:prstGeom prst="rect">
            <a:avLst/>
          </a:prstGeom>
          <a:noFill/>
        </p:spPr>
        <p:txBody>
          <a:bodyPr wrap="square">
            <a:spAutoFit/>
          </a:bodyPr>
          <a:lstStyle/>
          <a:p>
            <a:r>
              <a:rPr lang="en-US" sz="3600" dirty="0">
                <a:latin typeface="Arial" panose="020B0604020202020204" pitchFamily="34" charset="0"/>
                <a:cs typeface="Arial" panose="020B0604020202020204" pitchFamily="34" charset="0"/>
              </a:rPr>
              <a:t>The 2</a:t>
            </a:r>
            <a:r>
              <a:rPr lang="en-US" sz="3600" baseline="30000" dirty="0">
                <a:latin typeface="Arial" panose="020B0604020202020204" pitchFamily="34" charset="0"/>
                <a:cs typeface="Arial" panose="020B0604020202020204" pitchFamily="34" charset="0"/>
              </a:rPr>
              <a:t>nd</a:t>
            </a:r>
            <a:r>
              <a:rPr lang="en-US" sz="3600" dirty="0">
                <a:latin typeface="Arial" panose="020B0604020202020204" pitchFamily="34" charset="0"/>
                <a:cs typeface="Arial" panose="020B0604020202020204" pitchFamily="34" charset="0"/>
              </a:rPr>
              <a:t> song today captures the essence of Self</a:t>
            </a:r>
            <a:endParaRPr lang="en-CA" sz="3600" dirty="0"/>
          </a:p>
        </p:txBody>
      </p:sp>
    </p:spTree>
    <p:extLst>
      <p:ext uri="{BB962C8B-B14F-4D97-AF65-F5344CB8AC3E}">
        <p14:creationId xmlns:p14="http://schemas.microsoft.com/office/powerpoint/2010/main" val="2170886133"/>
      </p:ext>
    </p:extLst>
  </p:cSld>
  <p:clrMapOvr>
    <a:masterClrMapping/>
  </p:clrMapOvr>
</p:sld>
</file>

<file path=ppt/slides/slide8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04CD09-AB04-33CE-4E1F-97BCC83C9454}"/>
              </a:ext>
            </a:extLst>
          </p:cNvPr>
          <p:cNvSpPr txBox="1"/>
          <p:nvPr/>
        </p:nvSpPr>
        <p:spPr>
          <a:xfrm>
            <a:off x="357026" y="1315900"/>
            <a:ext cx="6097712" cy="3785652"/>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a:t>
            </a:r>
          </a:p>
          <a:p>
            <a:r>
              <a:rPr lang="en-US" sz="3600" dirty="0">
                <a:solidFill>
                  <a:srgbClr val="000000"/>
                </a:solidFill>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True courage is one of the most difficult qualities of the self to access. This meditation will help you learn to embody courage and other qualities of the self. Remember, these attributes are always there inside you. With practice you can access this self energy anytime anywhere</a:t>
            </a:r>
            <a:r>
              <a:rPr lang="en-US" sz="1800" dirty="0">
                <a:solidFill>
                  <a:srgbClr val="000000"/>
                </a:solidFill>
                <a:latin typeface="Arial" panose="020B0604020202020204" pitchFamily="34" charset="0"/>
                <a:cs typeface="Arial" panose="020B0604020202020204" pitchFamily="34" charset="0"/>
              </a:rPr>
              <a:t>.</a:t>
            </a:r>
            <a:endParaRPr lang="en-CA"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E06619A-FE10-C976-D16F-1F67C70F4E9B}"/>
              </a:ext>
            </a:extLst>
          </p:cNvPr>
          <p:cNvSpPr txBox="1"/>
          <p:nvPr/>
        </p:nvSpPr>
        <p:spPr>
          <a:xfrm>
            <a:off x="911831" y="1367965"/>
            <a:ext cx="6097712" cy="369332"/>
          </a:xfrm>
          <a:prstGeom prst="rect">
            <a:avLst/>
          </a:prstGeom>
          <a:noFill/>
        </p:spPr>
        <p:txBody>
          <a:bodyPr wrap="square">
            <a:spAutoFit/>
          </a:bodyPr>
          <a:lstStyle/>
          <a:p>
            <a:r>
              <a:rPr lang="en-US" sz="1800" b="0" i="0" dirty="0">
                <a:solidFill>
                  <a:schemeClr val="bg1"/>
                </a:solidFill>
                <a:effectLst/>
                <a:latin typeface="Arial" panose="020B0604020202020204" pitchFamily="34" charset="0"/>
                <a:hlinkClick r:id="rId2"/>
              </a:rPr>
              <a:t>Soundstrue.com/the-ifs-workbook-bonus </a:t>
            </a:r>
            <a:endParaRPr lang="en-US" sz="1800" b="0" i="0" dirty="0">
              <a:solidFill>
                <a:schemeClr val="bg1"/>
              </a:solidFill>
              <a:effectLst/>
              <a:latin typeface="Arial" panose="020B0604020202020204" pitchFamily="34" charset="0"/>
            </a:endParaRPr>
          </a:p>
        </p:txBody>
      </p:sp>
      <p:pic>
        <p:nvPicPr>
          <p:cNvPr id="7" name="Picture 6" descr="A person looking at a shadow of a super hero&#10;&#10;AI-generated content may be incorrect.">
            <a:extLst>
              <a:ext uri="{FF2B5EF4-FFF2-40B4-BE49-F238E27FC236}">
                <a16:creationId xmlns:a16="http://schemas.microsoft.com/office/drawing/2014/main" id="{B2794EE0-1D82-9D2D-0062-8C53A8D0D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3440" y="827070"/>
            <a:ext cx="4994954" cy="5203860"/>
          </a:xfrm>
          <a:prstGeom prst="rect">
            <a:avLst/>
          </a:prstGeom>
        </p:spPr>
      </p:pic>
      <p:sp>
        <p:nvSpPr>
          <p:cNvPr id="4" name="TextBox 3">
            <a:extLst>
              <a:ext uri="{FF2B5EF4-FFF2-40B4-BE49-F238E27FC236}">
                <a16:creationId xmlns:a16="http://schemas.microsoft.com/office/drawing/2014/main" id="{99CF38F2-A10B-693B-1EC9-757E0C7240A2}"/>
              </a:ext>
            </a:extLst>
          </p:cNvPr>
          <p:cNvSpPr txBox="1"/>
          <p:nvPr/>
        </p:nvSpPr>
        <p:spPr>
          <a:xfrm>
            <a:off x="1158411" y="574298"/>
            <a:ext cx="4204699"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Courage: a meditation</a:t>
            </a:r>
            <a:endParaRPr lang="en-CA" sz="2800" dirty="0"/>
          </a:p>
        </p:txBody>
      </p:sp>
    </p:spTree>
    <p:extLst>
      <p:ext uri="{BB962C8B-B14F-4D97-AF65-F5344CB8AC3E}">
        <p14:creationId xmlns:p14="http://schemas.microsoft.com/office/powerpoint/2010/main" val="2095866826"/>
      </p:ext>
    </p:extLst>
  </p:cSld>
  <p:clrMapOvr>
    <a:masterClrMapping/>
  </p:clrMapOvr>
</p:sld>
</file>

<file path=ppt/slides/slide8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DEE762-C725-E44E-4669-A2B72F53BEB6}"/>
              </a:ext>
            </a:extLst>
          </p:cNvPr>
          <p:cNvSpPr txBox="1"/>
          <p:nvPr/>
        </p:nvSpPr>
        <p:spPr>
          <a:xfrm>
            <a:off x="609600" y="267454"/>
            <a:ext cx="10749280" cy="1754326"/>
          </a:xfrm>
          <a:prstGeom prst="rect">
            <a:avLst/>
          </a:prstGeom>
          <a:noFill/>
        </p:spPr>
        <p:txBody>
          <a:bodyPr wrap="square">
            <a:spAutoFit/>
          </a:bodyPr>
          <a:lstStyle/>
          <a:p>
            <a:r>
              <a:rPr lang="en-US" sz="3600" dirty="0">
                <a:latin typeface="Arial" panose="020B0604020202020204" pitchFamily="34" charset="0"/>
                <a:cs typeface="Arial" panose="020B0604020202020204" pitchFamily="34" charset="0"/>
              </a:rPr>
              <a:t>Today Joan and Nicole will introduce each subsection of the workbook by reading </a:t>
            </a:r>
            <a:r>
              <a:rPr lang="en-US" sz="3600" dirty="0">
                <a:solidFill>
                  <a:srgbClr val="FFC000"/>
                </a:solidFill>
                <a:latin typeface="Arial" panose="020B0604020202020204" pitchFamily="34" charset="0"/>
                <a:cs typeface="Arial" panose="020B0604020202020204" pitchFamily="34" charset="0"/>
              </a:rPr>
              <a:t>highlighted</a:t>
            </a:r>
            <a:r>
              <a:rPr lang="en-US" sz="3600" dirty="0">
                <a:latin typeface="Arial" panose="020B0604020202020204" pitchFamily="34" charset="0"/>
                <a:cs typeface="Arial" panose="020B0604020202020204" pitchFamily="34" charset="0"/>
              </a:rPr>
              <a:t> extracts from these subsections.</a:t>
            </a:r>
            <a:endParaRPr lang="en-CA" sz="3600" dirty="0"/>
          </a:p>
        </p:txBody>
      </p:sp>
    </p:spTree>
    <p:extLst>
      <p:ext uri="{BB962C8B-B14F-4D97-AF65-F5344CB8AC3E}">
        <p14:creationId xmlns:p14="http://schemas.microsoft.com/office/powerpoint/2010/main" val="3725273784"/>
      </p:ext>
    </p:extLst>
  </p:cSld>
  <p:clrMapOvr>
    <a:masterClrMapping/>
  </p:clrMapOvr>
</p:sld>
</file>

<file path=ppt/slides/slide8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13E135-DF2C-E10D-C3E6-2987ED6F711C}"/>
              </a:ext>
            </a:extLst>
          </p:cNvPr>
          <p:cNvSpPr txBox="1"/>
          <p:nvPr/>
        </p:nvSpPr>
        <p:spPr>
          <a:xfrm>
            <a:off x="123290" y="0"/>
            <a:ext cx="12192000" cy="6801862"/>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SECTION 1 ASSESSING YOUR UNLIMITED SELF LEADERSHIP</a:t>
            </a:r>
          </a:p>
          <a:p>
            <a:r>
              <a:rPr lang="en-US" sz="2400" dirty="0">
                <a:solidFill>
                  <a:srgbClr val="000000"/>
                </a:solidFill>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Part five of the workbook,  offers us tools and resources to deepen our Self leadership and incorporate the qualities of Self into all aspects of our lives. </a:t>
            </a:r>
            <a:r>
              <a:rPr lang="en-US" sz="2400" dirty="0">
                <a:latin typeface="Arial" panose="020B0604020202020204" pitchFamily="34" charset="0"/>
                <a:cs typeface="Arial" panose="020B0604020202020204" pitchFamily="34" charset="0"/>
              </a:rPr>
              <a:t>When you are aware of and attuned to your parts, and they are willing to separate from you a bit, you are able to be Self lead. Self leadership happens when your Self takes the lead. It's possible to move in and out of Self leadership as parts are dynamic and situations can cause activation. Working with parts on an ongoing basis is necessary as you develop Self leadership in your inner system, you'll be able to bring those same qualities of Self into your outer world. </a:t>
            </a:r>
            <a:r>
              <a:rPr lang="en-US" sz="2400" dirty="0">
                <a:solidFill>
                  <a:srgbClr val="FFC000"/>
                </a:solidFill>
                <a:latin typeface="Arial" panose="020B0604020202020204" pitchFamily="34" charset="0"/>
                <a:cs typeface="Arial" panose="020B0604020202020204" pitchFamily="34" charset="0"/>
              </a:rPr>
              <a:t>Being self-led is a process and a daily practice. Look for ways to incorporate these practices into your everyday life.</a:t>
            </a:r>
          </a:p>
          <a:p>
            <a:endParaRPr lang="en-CA" sz="2400" dirty="0">
              <a:solidFill>
                <a:srgbClr val="FFC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Please complete the self leadership assessment</a:t>
            </a:r>
            <a:r>
              <a:rPr lang="en-US" sz="2400" dirty="0">
                <a:latin typeface="Arial" panose="020B0604020202020204" pitchFamily="34" charset="0"/>
                <a:cs typeface="Arial" panose="020B0604020202020204" pitchFamily="34" charset="0"/>
              </a:rPr>
              <a:t> found in the workbook before proceeding.</a:t>
            </a:r>
          </a:p>
          <a:p>
            <a:endParaRPr lang="en-CA" sz="2400" dirty="0">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Don't be discouraged if your Self leadership score isn't high. Keep practicing what you've learned.</a:t>
            </a:r>
            <a:r>
              <a:rPr lang="en-US" sz="2400" dirty="0">
                <a:latin typeface="Arial" panose="020B0604020202020204" pitchFamily="34" charset="0"/>
                <a:cs typeface="Arial" panose="020B0604020202020204" pitchFamily="34" charset="0"/>
              </a:rPr>
              <a:t> Work with your parts and come back every few weeks to see if your score changes.</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5424735"/>
      </p:ext>
    </p:extLst>
  </p:cSld>
  <p:clrMapOvr>
    <a:masterClrMapping/>
  </p:clrMapOvr>
</p:sld>
</file>

<file path=ppt/slides/slide8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self-awareness assessment&#10;&#10;AI-generated content may be incorrect.">
            <a:extLst>
              <a:ext uri="{FF2B5EF4-FFF2-40B4-BE49-F238E27FC236}">
                <a16:creationId xmlns:a16="http://schemas.microsoft.com/office/drawing/2014/main" id="{4D357F05-F497-071C-999F-E3F27A02AB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023" y="805543"/>
            <a:ext cx="3300091" cy="4963886"/>
          </a:xfrm>
          <a:prstGeom prst="rect">
            <a:avLst/>
          </a:prstGeom>
        </p:spPr>
      </p:pic>
      <p:pic>
        <p:nvPicPr>
          <p:cNvPr id="5" name="Picture 4" descr="A paper with numbers and words&#10;&#10;AI-generated content may be incorrect.">
            <a:extLst>
              <a:ext uri="{FF2B5EF4-FFF2-40B4-BE49-F238E27FC236}">
                <a16:creationId xmlns:a16="http://schemas.microsoft.com/office/drawing/2014/main" id="{4921E508-DF4A-4679-51ED-27F46C7056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6289" y="201386"/>
            <a:ext cx="4147455" cy="601980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E3754CB3-67AA-4BD6-52DD-94AE9BA3BC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1919" y="2272760"/>
            <a:ext cx="4312058" cy="1877052"/>
          </a:xfrm>
          <a:prstGeom prst="rect">
            <a:avLst/>
          </a:prstGeom>
        </p:spPr>
      </p:pic>
    </p:spTree>
    <p:extLst>
      <p:ext uri="{BB962C8B-B14F-4D97-AF65-F5344CB8AC3E}">
        <p14:creationId xmlns:p14="http://schemas.microsoft.com/office/powerpoint/2010/main" val="4185626567"/>
      </p:ext>
    </p:extLst>
  </p:cSld>
  <p:clrMapOvr>
    <a:masterClrMapping/>
  </p:clrMapOvr>
</p:sld>
</file>

<file path=ppt/slides/slide8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FF68A-36C4-095E-E5AB-32B5EE5680F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4AA5FE72-1C30-8431-B409-8626D713875A}"/>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1FB81288-412B-4503-EEFA-3FDC9AA7099F}"/>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F8585360-234D-9C64-EBFB-7F9D0681F4F1}"/>
              </a:ext>
            </a:extLst>
          </p:cNvPr>
          <p:cNvSpPr txBox="1"/>
          <p:nvPr/>
        </p:nvSpPr>
        <p:spPr>
          <a:xfrm>
            <a:off x="1535143" y="489720"/>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 LEADERSHIP ASSESSMENT P.180</a:t>
            </a:r>
          </a:p>
        </p:txBody>
      </p:sp>
    </p:spTree>
    <p:extLst>
      <p:ext uri="{BB962C8B-B14F-4D97-AF65-F5344CB8AC3E}">
        <p14:creationId xmlns:p14="http://schemas.microsoft.com/office/powerpoint/2010/main" val="41852619"/>
      </p:ext>
    </p:extLst>
  </p:cSld>
  <p:clrMapOvr>
    <a:masterClrMapping/>
  </p:clrMapOvr>
</p:sld>
</file>

<file path=ppt/slides/slide8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8DBB3F-37C0-7183-A172-DD1FB1DEE9ED}"/>
              </a:ext>
            </a:extLst>
          </p:cNvPr>
          <p:cNvSpPr txBox="1"/>
          <p:nvPr/>
        </p:nvSpPr>
        <p:spPr>
          <a:xfrm>
            <a:off x="71120" y="173335"/>
            <a:ext cx="12120880" cy="1569660"/>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Stu: </a:t>
            </a:r>
            <a:r>
              <a:rPr lang="en-US" sz="3200" dirty="0">
                <a:latin typeface="Arial" panose="020B0604020202020204" pitchFamily="34" charset="0"/>
                <a:cs typeface="Arial" panose="020B0604020202020204" pitchFamily="34" charset="0"/>
              </a:rPr>
              <a:t>The self-leadership assessment helps get a sense of the role Self plays in our day to day lives. What did yours look like?</a:t>
            </a:r>
          </a:p>
          <a:p>
            <a:r>
              <a:rPr lang="en-US" sz="3200" dirty="0">
                <a:solidFill>
                  <a:schemeClr val="bg1"/>
                </a:solidFill>
                <a:latin typeface="Arial" panose="020B0604020202020204" pitchFamily="34" charset="0"/>
                <a:cs typeface="Arial" panose="020B0604020202020204" pitchFamily="34" charset="0"/>
              </a:rPr>
              <a:t>Luis: </a:t>
            </a:r>
            <a:r>
              <a:rPr lang="en-US" sz="3200" dirty="0">
                <a:latin typeface="Arial" panose="020B0604020202020204" pitchFamily="34" charset="0"/>
                <a:cs typeface="Arial" panose="020B0604020202020204" pitchFamily="34" charset="0"/>
              </a:rPr>
              <a:t>Let’s take a look…</a:t>
            </a:r>
          </a:p>
        </p:txBody>
      </p:sp>
    </p:spTree>
    <p:extLst>
      <p:ext uri="{BB962C8B-B14F-4D97-AF65-F5344CB8AC3E}">
        <p14:creationId xmlns:p14="http://schemas.microsoft.com/office/powerpoint/2010/main" val="760849285"/>
      </p:ext>
    </p:extLst>
  </p:cSld>
  <p:clrMapOvr>
    <a:masterClrMapping/>
  </p:clrMapOvr>
</p:sld>
</file>

<file path=ppt/slides/slide8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FB7FC-C0D0-4C96-01B3-0DC748144A3A}"/>
            </a:ext>
          </a:extLst>
        </p:cNvPr>
        <p:cNvGrpSpPr/>
        <p:nvPr/>
      </p:nvGrpSpPr>
      <p:grpSpPr>
        <a:xfrm>
          <a:off x="0" y="0"/>
          <a:ext cx="0" cy="0"/>
          <a:chOff x="0" y="0"/>
          <a:chExt cx="0" cy="0"/>
        </a:xfrm>
      </p:grpSpPr>
      <p:pic>
        <p:nvPicPr>
          <p:cNvPr id="3" name="Picture 2" descr="A close-up of a self-awareness assessment&#10;&#10;AI-generated content may be incorrect.">
            <a:extLst>
              <a:ext uri="{FF2B5EF4-FFF2-40B4-BE49-F238E27FC236}">
                <a16:creationId xmlns:a16="http://schemas.microsoft.com/office/drawing/2014/main" id="{1A65B401-8C01-D848-5D90-A906C98B34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023" y="805543"/>
            <a:ext cx="3300091" cy="4963886"/>
          </a:xfrm>
          <a:prstGeom prst="rect">
            <a:avLst/>
          </a:prstGeom>
        </p:spPr>
      </p:pic>
      <p:pic>
        <p:nvPicPr>
          <p:cNvPr id="5" name="Picture 4" descr="A paper with numbers and words&#10;&#10;AI-generated content may be incorrect.">
            <a:extLst>
              <a:ext uri="{FF2B5EF4-FFF2-40B4-BE49-F238E27FC236}">
                <a16:creationId xmlns:a16="http://schemas.microsoft.com/office/drawing/2014/main" id="{7BD81969-7FC4-AB33-25D5-7E520D0E7D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6289" y="201386"/>
            <a:ext cx="4147455" cy="601980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F77953C2-2F79-A0AF-44D3-8A8171EE4C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1919" y="2272760"/>
            <a:ext cx="4312058" cy="1877052"/>
          </a:xfrm>
          <a:prstGeom prst="rect">
            <a:avLst/>
          </a:prstGeom>
        </p:spPr>
      </p:pic>
      <p:sp>
        <p:nvSpPr>
          <p:cNvPr id="4" name="TextBox 3">
            <a:extLst>
              <a:ext uri="{FF2B5EF4-FFF2-40B4-BE49-F238E27FC236}">
                <a16:creationId xmlns:a16="http://schemas.microsoft.com/office/drawing/2014/main" id="{B9DAC6DA-DC6D-8D4A-1A2F-CAB51A711A55}"/>
              </a:ext>
            </a:extLst>
          </p:cNvPr>
          <p:cNvSpPr txBox="1"/>
          <p:nvPr/>
        </p:nvSpPr>
        <p:spPr>
          <a:xfrm>
            <a:off x="370113" y="6287282"/>
            <a:ext cx="11703863" cy="523220"/>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1) 7 2) 5 3) 6 4) 7 5) 7 6) 7 7) 6 total 45/7= 6.4 medium self-leadership </a:t>
            </a:r>
            <a:endParaRPr lang="en-CA" sz="2800" dirty="0"/>
          </a:p>
        </p:txBody>
      </p:sp>
    </p:spTree>
    <p:extLst>
      <p:ext uri="{BB962C8B-B14F-4D97-AF65-F5344CB8AC3E}">
        <p14:creationId xmlns:p14="http://schemas.microsoft.com/office/powerpoint/2010/main" val="1007969920"/>
      </p:ext>
    </p:extLst>
  </p:cSld>
  <p:clrMapOvr>
    <a:masterClrMapping/>
  </p:clrMapOvr>
</p:sld>
</file>

<file path=ppt/slides/slide8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BA761-A885-5381-A1FF-AE39208C435F}"/>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7EEB550E-6E14-3396-1CE1-0E0BAB2B49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11262879-4A1B-895D-4F4A-9449AC65A803}"/>
              </a:ext>
            </a:extLst>
          </p:cNvPr>
          <p:cNvSpPr txBox="1"/>
          <p:nvPr/>
        </p:nvSpPr>
        <p:spPr>
          <a:xfrm>
            <a:off x="5948736" y="2253012"/>
            <a:ext cx="6061753" cy="3416320"/>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The self-leadership assessment helps get a sense of the role Self plays in our day to day lives. What did yours look like?</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Let’s take a look…</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I noticed your score 7 was higher than Dr. Cleto’s 6.4 but nobody is comparing… just saying…</a:t>
            </a:r>
            <a:endParaRPr lang="en-CA"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5E5145C-C109-2A07-9910-8543236B9461}"/>
              </a:ext>
            </a:extLst>
          </p:cNvPr>
          <p:cNvSpPr txBox="1"/>
          <p:nvPr/>
        </p:nvSpPr>
        <p:spPr>
          <a:xfrm>
            <a:off x="2612571" y="236284"/>
            <a:ext cx="6966857"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endParaRPr lang="en-CA" sz="3600" dirty="0"/>
          </a:p>
        </p:txBody>
      </p:sp>
      <p:sp>
        <p:nvSpPr>
          <p:cNvPr id="3" name="TextBox 2">
            <a:extLst>
              <a:ext uri="{FF2B5EF4-FFF2-40B4-BE49-F238E27FC236}">
                <a16:creationId xmlns:a16="http://schemas.microsoft.com/office/drawing/2014/main" id="{60217FC5-6B31-466C-D1FE-DD08F10D3165}"/>
              </a:ext>
            </a:extLst>
          </p:cNvPr>
          <p:cNvSpPr txBox="1"/>
          <p:nvPr/>
        </p:nvSpPr>
        <p:spPr>
          <a:xfrm>
            <a:off x="1705510" y="203191"/>
            <a:ext cx="977731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 LEADERSHIP ASSESSMENT P.180</a:t>
            </a:r>
          </a:p>
        </p:txBody>
      </p:sp>
    </p:spTree>
    <p:extLst>
      <p:ext uri="{BB962C8B-B14F-4D97-AF65-F5344CB8AC3E}">
        <p14:creationId xmlns:p14="http://schemas.microsoft.com/office/powerpoint/2010/main" val="968503499"/>
      </p:ext>
    </p:extLst>
  </p:cSld>
  <p:clrMapOvr>
    <a:masterClrMapping/>
  </p:clrMapOvr>
</p:sld>
</file>

<file path=ppt/slides/slide8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FB7FC-C0D0-4C96-01B3-0DC748144A3A}"/>
            </a:ext>
          </a:extLst>
        </p:cNvPr>
        <p:cNvGrpSpPr/>
        <p:nvPr/>
      </p:nvGrpSpPr>
      <p:grpSpPr>
        <a:xfrm>
          <a:off x="0" y="0"/>
          <a:ext cx="0" cy="0"/>
          <a:chOff x="0" y="0"/>
          <a:chExt cx="0" cy="0"/>
        </a:xfrm>
      </p:grpSpPr>
      <p:pic>
        <p:nvPicPr>
          <p:cNvPr id="3" name="Picture 2" descr="A close-up of a self-awareness assessment&#10;&#10;AI-generated content may be incorrect.">
            <a:extLst>
              <a:ext uri="{FF2B5EF4-FFF2-40B4-BE49-F238E27FC236}">
                <a16:creationId xmlns:a16="http://schemas.microsoft.com/office/drawing/2014/main" id="{1A65B401-8C01-D848-5D90-A906C98B34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023" y="805543"/>
            <a:ext cx="3300091" cy="4963886"/>
          </a:xfrm>
          <a:prstGeom prst="rect">
            <a:avLst/>
          </a:prstGeom>
        </p:spPr>
      </p:pic>
      <p:pic>
        <p:nvPicPr>
          <p:cNvPr id="5" name="Picture 4" descr="A paper with numbers and words&#10;&#10;AI-generated content may be incorrect.">
            <a:extLst>
              <a:ext uri="{FF2B5EF4-FFF2-40B4-BE49-F238E27FC236}">
                <a16:creationId xmlns:a16="http://schemas.microsoft.com/office/drawing/2014/main" id="{7BD81969-7FC4-AB33-25D5-7E520D0E7D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6289" y="201386"/>
            <a:ext cx="4147455" cy="601980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F77953C2-2F79-A0AF-44D3-8A8171EE4C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1919" y="2272760"/>
            <a:ext cx="4312058" cy="1877052"/>
          </a:xfrm>
          <a:prstGeom prst="rect">
            <a:avLst/>
          </a:prstGeom>
        </p:spPr>
      </p:pic>
      <p:sp>
        <p:nvSpPr>
          <p:cNvPr id="4" name="TextBox 3">
            <a:extLst>
              <a:ext uri="{FF2B5EF4-FFF2-40B4-BE49-F238E27FC236}">
                <a16:creationId xmlns:a16="http://schemas.microsoft.com/office/drawing/2014/main" id="{B9DAC6DA-DC6D-8D4A-1A2F-CAB51A711A55}"/>
              </a:ext>
            </a:extLst>
          </p:cNvPr>
          <p:cNvSpPr txBox="1"/>
          <p:nvPr/>
        </p:nvSpPr>
        <p:spPr>
          <a:xfrm>
            <a:off x="370113" y="6287282"/>
            <a:ext cx="11703863" cy="5232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 8 2) 6 3) 6 4) 7 5) 8 6) 7 7) 7 total 49/7= 7 medium self-leadership </a:t>
            </a:r>
            <a:endParaRPr kumimoji="0" lang="en-CA" sz="2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76975588"/>
      </p:ext>
    </p:extLst>
  </p:cSld>
  <p:clrMapOvr>
    <a:masterClrMapping/>
  </p:clrMapOvr>
</p:sld>
</file>

<file path=ppt/slides/slide8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6FF52-02E3-9DBC-8F92-65BC4E77B60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586FC16-3457-2478-37A8-7CED32EA091A}"/>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2DAE7A73-0F16-FFB2-A5F1-68D2ABECB5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89839230-AFB8-B960-D026-2B24170D73A4}"/>
              </a:ext>
            </a:extLst>
          </p:cNvPr>
          <p:cNvSpPr txBox="1"/>
          <p:nvPr/>
        </p:nvSpPr>
        <p:spPr>
          <a:xfrm>
            <a:off x="1617843" y="402494"/>
            <a:ext cx="9522371"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 LEADERSHIP ASSESSMENT P.180</a:t>
            </a:r>
          </a:p>
        </p:txBody>
      </p:sp>
    </p:spTree>
    <p:extLst>
      <p:ext uri="{BB962C8B-B14F-4D97-AF65-F5344CB8AC3E}">
        <p14:creationId xmlns:p14="http://schemas.microsoft.com/office/powerpoint/2010/main" val="2054202211"/>
      </p:ext>
    </p:extLst>
  </p:cSld>
  <p:clrMapOvr>
    <a:masterClrMapping/>
  </p:clrMapOvr>
</p:sld>
</file>

<file path=ppt/slides/slide8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8C2B1-14E1-DF74-A8F0-D1CCBFFF74E7}"/>
            </a:ext>
          </a:extLst>
        </p:cNvPr>
        <p:cNvGrpSpPr/>
        <p:nvPr/>
      </p:nvGrpSpPr>
      <p:grpSpPr>
        <a:xfrm>
          <a:off x="0" y="0"/>
          <a:ext cx="0" cy="0"/>
          <a:chOff x="0" y="0"/>
          <a:chExt cx="0" cy="0"/>
        </a:xfrm>
      </p:grpSpPr>
      <p:pic>
        <p:nvPicPr>
          <p:cNvPr id="3" name="Picture 2" descr="A close-up of a self-awareness assessment&#10;&#10;AI-generated content may be incorrect.">
            <a:extLst>
              <a:ext uri="{FF2B5EF4-FFF2-40B4-BE49-F238E27FC236}">
                <a16:creationId xmlns:a16="http://schemas.microsoft.com/office/drawing/2014/main" id="{8EC41AED-D81C-ACCB-940A-9FF8A1FC2D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023" y="805543"/>
            <a:ext cx="3300091" cy="4963886"/>
          </a:xfrm>
          <a:prstGeom prst="rect">
            <a:avLst/>
          </a:prstGeom>
        </p:spPr>
      </p:pic>
      <p:pic>
        <p:nvPicPr>
          <p:cNvPr id="5" name="Picture 4" descr="A paper with numbers and words&#10;&#10;AI-generated content may be incorrect.">
            <a:extLst>
              <a:ext uri="{FF2B5EF4-FFF2-40B4-BE49-F238E27FC236}">
                <a16:creationId xmlns:a16="http://schemas.microsoft.com/office/drawing/2014/main" id="{7B2471DA-89B0-4B36-189A-0EF5AEA79A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6289" y="201386"/>
            <a:ext cx="4147455" cy="601980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6A2D67E2-AA9F-C8A0-A29F-64089A2D91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1919" y="2272760"/>
            <a:ext cx="4312058" cy="1877052"/>
          </a:xfrm>
          <a:prstGeom prst="rect">
            <a:avLst/>
          </a:prstGeom>
        </p:spPr>
      </p:pic>
    </p:spTree>
    <p:extLst>
      <p:ext uri="{BB962C8B-B14F-4D97-AF65-F5344CB8AC3E}">
        <p14:creationId xmlns:p14="http://schemas.microsoft.com/office/powerpoint/2010/main" val="3723539200"/>
      </p:ext>
    </p:extLst>
  </p:cSld>
  <p:clrMapOvr>
    <a:masterClrMapping/>
  </p:clrMapOvr>
</p:sld>
</file>

<file path=ppt/slides/slide8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2C0E32-28C9-D6B3-5E53-5C71C5EEE9E1}"/>
              </a:ext>
            </a:extLst>
          </p:cNvPr>
          <p:cNvSpPr txBox="1"/>
          <p:nvPr/>
        </p:nvSpPr>
        <p:spPr>
          <a:xfrm>
            <a:off x="0" y="217237"/>
            <a:ext cx="11989942" cy="280076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2 BECOMING A SELF LEAD LEADER P.184</a:t>
            </a:r>
          </a:p>
          <a:p>
            <a:r>
              <a:rPr lang="en-US" sz="2800" dirty="0">
                <a:latin typeface="Arial" panose="020B0604020202020204" pitchFamily="34" charset="0"/>
                <a:cs typeface="Arial" panose="020B0604020202020204" pitchFamily="34" charset="0"/>
              </a:rPr>
              <a:t> </a:t>
            </a:r>
          </a:p>
          <a:p>
            <a:r>
              <a:rPr lang="en-US" sz="2800" dirty="0">
                <a:solidFill>
                  <a:srgbClr val="FFC000"/>
                </a:solidFill>
                <a:latin typeface="Arial" panose="020B0604020202020204" pitchFamily="34" charset="0"/>
                <a:cs typeface="Arial" panose="020B0604020202020204" pitchFamily="34" charset="0"/>
              </a:rPr>
              <a:t>The IFS model can help us develop Self leadership so that we heal our parts and become more Self lead in our home, work, and community</a:t>
            </a:r>
          </a:p>
          <a:p>
            <a:endParaRPr lang="en-CA" sz="2800" dirty="0">
              <a:solidFill>
                <a:srgbClr val="FFC000"/>
              </a:solidFill>
              <a:latin typeface="Arial" panose="020B0604020202020204" pitchFamily="34" charset="0"/>
              <a:cs typeface="Arial" panose="020B0604020202020204" pitchFamily="34" charset="0"/>
            </a:endParaRPr>
          </a:p>
          <a:p>
            <a:r>
              <a:rPr lang="en-US" sz="2800" dirty="0">
                <a:solidFill>
                  <a:srgbClr val="FFC000"/>
                </a:solidFill>
                <a:latin typeface="Arial" panose="020B0604020202020204" pitchFamily="34" charset="0"/>
                <a:cs typeface="Arial" panose="020B0604020202020204" pitchFamily="34" charset="0"/>
              </a:rPr>
              <a:t>See the list of ideas that may help in the workbook.</a:t>
            </a:r>
            <a:endParaRPr lang="en-CA" sz="28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0188168"/>
      </p:ext>
    </p:extLst>
  </p:cSld>
  <p:clrMapOvr>
    <a:masterClrMapping/>
  </p:clrMapOvr>
</p:sld>
</file>

<file path=ppt/slides/slide8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text on a gray background&#10;&#10;AI-generated content may be incorrect.">
            <a:extLst>
              <a:ext uri="{FF2B5EF4-FFF2-40B4-BE49-F238E27FC236}">
                <a16:creationId xmlns:a16="http://schemas.microsoft.com/office/drawing/2014/main" id="{3F63CA2F-1E21-1CB0-55FC-D046C2E920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15114"/>
            <a:ext cx="3233057" cy="2114430"/>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75CC5DBA-3971-2737-B76A-A31772038F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728" y="1055914"/>
            <a:ext cx="4127500" cy="5486401"/>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CD687E10-57AD-51BC-FBF4-8764690DF4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5907" y="4778674"/>
            <a:ext cx="3783692" cy="1970470"/>
          </a:xfrm>
          <a:prstGeom prst="rect">
            <a:avLst/>
          </a:prstGeom>
        </p:spPr>
      </p:pic>
    </p:spTree>
    <p:extLst>
      <p:ext uri="{BB962C8B-B14F-4D97-AF65-F5344CB8AC3E}">
        <p14:creationId xmlns:p14="http://schemas.microsoft.com/office/powerpoint/2010/main" val="1288829214"/>
      </p:ext>
    </p:extLst>
  </p:cSld>
  <p:clrMapOvr>
    <a:masterClrMapping/>
  </p:clrMapOvr>
</p:sld>
</file>

<file path=ppt/slides/slide8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22BE68-D199-CC06-5DCB-CDCF3AF573C5}"/>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3B405917-0E2E-0712-941C-289015F50BAF}"/>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9E03B345-2F39-D8BC-D26C-D679DC4E9A9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46764A8B-5F98-2D17-22B6-C01CA469EC7F}"/>
              </a:ext>
            </a:extLst>
          </p:cNvPr>
          <p:cNvSpPr txBox="1"/>
          <p:nvPr/>
        </p:nvSpPr>
        <p:spPr>
          <a:xfrm>
            <a:off x="1550187" y="397252"/>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BECOMING A SELF LEAD LEADER P.183</a:t>
            </a:r>
          </a:p>
        </p:txBody>
      </p:sp>
    </p:spTree>
    <p:extLst>
      <p:ext uri="{BB962C8B-B14F-4D97-AF65-F5344CB8AC3E}">
        <p14:creationId xmlns:p14="http://schemas.microsoft.com/office/powerpoint/2010/main" val="75807940"/>
      </p:ext>
    </p:extLst>
  </p:cSld>
  <p:clrMapOvr>
    <a:masterClrMapping/>
  </p:clrMapOvr>
</p:sld>
</file>

<file path=ppt/slides/slide8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99986A-F4EE-0861-C956-9E78FD2C192A}"/>
              </a:ext>
            </a:extLst>
          </p:cNvPr>
          <p:cNvSpPr txBox="1"/>
          <p:nvPr/>
        </p:nvSpPr>
        <p:spPr>
          <a:xfrm>
            <a:off x="71120" y="136436"/>
            <a:ext cx="12120880" cy="2062103"/>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Stu: </a:t>
            </a:r>
            <a:r>
              <a:rPr lang="en-US" sz="3200" dirty="0">
                <a:latin typeface="Arial" panose="020B0604020202020204" pitchFamily="34" charset="0"/>
                <a:cs typeface="Arial" panose="020B0604020202020204" pitchFamily="34" charset="0"/>
              </a:rPr>
              <a:t>The becoming a Self led leader checklist encourages us to become ambassadors in our everyday lives for Self and offers us examples of how to do that. What did you make of it?</a:t>
            </a:r>
          </a:p>
          <a:p>
            <a:r>
              <a:rPr lang="en-US" sz="3200" dirty="0">
                <a:solidFill>
                  <a:schemeClr val="bg1"/>
                </a:solidFill>
                <a:latin typeface="Arial" panose="020B0604020202020204" pitchFamily="34" charset="0"/>
                <a:cs typeface="Arial" panose="020B0604020202020204" pitchFamily="34" charset="0"/>
              </a:rPr>
              <a:t>Luis: </a:t>
            </a:r>
            <a:r>
              <a:rPr lang="en-US" sz="3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75355786"/>
      </p:ext>
    </p:extLst>
  </p:cSld>
  <p:clrMapOvr>
    <a:masterClrMapping/>
  </p:clrMapOvr>
</p:sld>
</file>

<file path=ppt/slides/slide8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D940F-2C25-30B7-FF1F-344CC0D0BBD9}"/>
            </a:ext>
          </a:extLst>
        </p:cNvPr>
        <p:cNvGrpSpPr/>
        <p:nvPr/>
      </p:nvGrpSpPr>
      <p:grpSpPr>
        <a:xfrm>
          <a:off x="0" y="0"/>
          <a:ext cx="0" cy="0"/>
          <a:chOff x="0" y="0"/>
          <a:chExt cx="0" cy="0"/>
        </a:xfrm>
      </p:grpSpPr>
      <p:pic>
        <p:nvPicPr>
          <p:cNvPr id="3" name="Picture 2" descr="A white text on a gray background&#10;&#10;AI-generated content may be incorrect.">
            <a:extLst>
              <a:ext uri="{FF2B5EF4-FFF2-40B4-BE49-F238E27FC236}">
                <a16:creationId xmlns:a16="http://schemas.microsoft.com/office/drawing/2014/main" id="{B399969A-0CBA-5E23-CB5E-D11F9BFFE4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15114"/>
            <a:ext cx="3233057" cy="2114430"/>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3251779B-7755-72C1-DD04-5AB765AA5C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7299" y="489857"/>
            <a:ext cx="4127500" cy="5486401"/>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2D544E51-4645-F573-F156-63454D10EF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0441" y="3907817"/>
            <a:ext cx="3783692" cy="1970470"/>
          </a:xfrm>
          <a:prstGeom prst="rect">
            <a:avLst/>
          </a:prstGeom>
        </p:spPr>
      </p:pic>
      <p:sp>
        <p:nvSpPr>
          <p:cNvPr id="4" name="TextBox 3">
            <a:extLst>
              <a:ext uri="{FF2B5EF4-FFF2-40B4-BE49-F238E27FC236}">
                <a16:creationId xmlns:a16="http://schemas.microsoft.com/office/drawing/2014/main" id="{515405AE-2791-4DDE-A2A9-03E5FCF62A5D}"/>
              </a:ext>
            </a:extLst>
          </p:cNvPr>
          <p:cNvSpPr txBox="1"/>
          <p:nvPr/>
        </p:nvSpPr>
        <p:spPr>
          <a:xfrm>
            <a:off x="544286" y="6107277"/>
            <a:ext cx="11190514" cy="461665"/>
          </a:xfrm>
          <a:prstGeom prst="rect">
            <a:avLst/>
          </a:prstGeom>
          <a:noFill/>
        </p:spPr>
        <p:txBody>
          <a:bodyPr wrap="square">
            <a:spAutoFit/>
          </a:bodyPr>
          <a:lstStyle/>
          <a:p>
            <a:r>
              <a:rPr lang="en-US" sz="2400" dirty="0">
                <a:solidFill>
                  <a:srgbClr val="000000"/>
                </a:solidFill>
                <a:latin typeface="Arial" panose="020B0604020202020204" pitchFamily="34" charset="0"/>
                <a:cs typeface="Arial" panose="020B0604020202020204" pitchFamily="34" charset="0"/>
              </a:rPr>
              <a:t>Because I use IFS quite a bit in my practice, I already do a lot of these things</a:t>
            </a:r>
            <a:endParaRPr lang="en-CA" sz="2400" dirty="0"/>
          </a:p>
        </p:txBody>
      </p:sp>
    </p:spTree>
    <p:extLst>
      <p:ext uri="{BB962C8B-B14F-4D97-AF65-F5344CB8AC3E}">
        <p14:creationId xmlns:p14="http://schemas.microsoft.com/office/powerpoint/2010/main" val="3142386886"/>
      </p:ext>
    </p:extLst>
  </p:cSld>
  <p:clrMapOvr>
    <a:masterClrMapping/>
  </p:clrMapOvr>
</p:sld>
</file>

<file path=ppt/slides/slide8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7B4D0-C7D9-21A0-DCD4-A5D223659B68}"/>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456CABC4-C9A8-D3CC-ED72-27AE85184F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8A48B998-C3F9-7612-0BD0-5E2F1A0BE04C}"/>
              </a:ext>
            </a:extLst>
          </p:cNvPr>
          <p:cNvSpPr txBox="1"/>
          <p:nvPr/>
        </p:nvSpPr>
        <p:spPr>
          <a:xfrm>
            <a:off x="5424755" y="1595467"/>
            <a:ext cx="6452171" cy="3046988"/>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The becoming a Self led leader checklist encourages us to become ambassadors in our everyday lives for Self and offers us examples of how to do that. What did you make of it?</a:t>
            </a:r>
          </a:p>
          <a:p>
            <a:endParaRPr lang="en-US"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I liked most of the ideas and I think I can implement some in my life…</a:t>
            </a:r>
            <a:endParaRPr lang="en-CA"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1D19C38-88C1-4FDA-4578-62CF48CF984D}"/>
              </a:ext>
            </a:extLst>
          </p:cNvPr>
          <p:cNvSpPr txBox="1"/>
          <p:nvPr/>
        </p:nvSpPr>
        <p:spPr>
          <a:xfrm>
            <a:off x="1664413" y="312484"/>
            <a:ext cx="928661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BECOMING A SELF LEAD LEADER P.184</a:t>
            </a:r>
          </a:p>
        </p:txBody>
      </p:sp>
    </p:spTree>
    <p:extLst>
      <p:ext uri="{BB962C8B-B14F-4D97-AF65-F5344CB8AC3E}">
        <p14:creationId xmlns:p14="http://schemas.microsoft.com/office/powerpoint/2010/main" val="632088916"/>
      </p:ext>
    </p:extLst>
  </p:cSld>
  <p:clrMapOvr>
    <a:masterClrMapping/>
  </p:clrMapOvr>
</p:sld>
</file>

<file path=ppt/slides/slide8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259C4-6D7F-FB3C-D9C4-F0441865B1E2}"/>
            </a:ext>
          </a:extLst>
        </p:cNvPr>
        <p:cNvGrpSpPr/>
        <p:nvPr/>
      </p:nvGrpSpPr>
      <p:grpSpPr>
        <a:xfrm>
          <a:off x="0" y="0"/>
          <a:ext cx="0" cy="0"/>
          <a:chOff x="0" y="0"/>
          <a:chExt cx="0" cy="0"/>
        </a:xfrm>
      </p:grpSpPr>
      <p:pic>
        <p:nvPicPr>
          <p:cNvPr id="3" name="Picture 2" descr="A white text on a gray background&#10;&#10;AI-generated content may be incorrect.">
            <a:extLst>
              <a:ext uri="{FF2B5EF4-FFF2-40B4-BE49-F238E27FC236}">
                <a16:creationId xmlns:a16="http://schemas.microsoft.com/office/drawing/2014/main" id="{6B4D6CD0-D23A-20C0-F986-209E22ADA9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15114"/>
            <a:ext cx="3233057" cy="2114430"/>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DEDC2B4A-CF2D-A1A6-F68A-C2EF5A1F89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728" y="1055914"/>
            <a:ext cx="4127500" cy="5486401"/>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627FFF1D-61C1-1DC0-85E5-2C3D19AC68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5907" y="4778674"/>
            <a:ext cx="3783692" cy="1970470"/>
          </a:xfrm>
          <a:prstGeom prst="rect">
            <a:avLst/>
          </a:prstGeom>
        </p:spPr>
      </p:pic>
      <p:sp>
        <p:nvSpPr>
          <p:cNvPr id="2" name="TextBox 1">
            <a:extLst>
              <a:ext uri="{FF2B5EF4-FFF2-40B4-BE49-F238E27FC236}">
                <a16:creationId xmlns:a16="http://schemas.microsoft.com/office/drawing/2014/main" id="{602C8324-766A-90F1-54B0-19211B0952FF}"/>
              </a:ext>
            </a:extLst>
          </p:cNvPr>
          <p:cNvSpPr txBox="1"/>
          <p:nvPr/>
        </p:nvSpPr>
        <p:spPr>
          <a:xfrm>
            <a:off x="3809795" y="1468582"/>
            <a:ext cx="618836" cy="369332"/>
          </a:xfrm>
          <a:prstGeom prst="rect">
            <a:avLst/>
          </a:prstGeom>
          <a:noFill/>
        </p:spPr>
        <p:txBody>
          <a:bodyPr wrap="square" rtlCol="0">
            <a:spAutoFit/>
          </a:bodyPr>
          <a:lstStyle/>
          <a:p>
            <a:r>
              <a:rPr lang="en-US" dirty="0">
                <a:solidFill>
                  <a:srgbClr val="FF0000"/>
                </a:solidFill>
              </a:rPr>
              <a:t>X</a:t>
            </a:r>
            <a:endParaRPr lang="en-CA" dirty="0">
              <a:solidFill>
                <a:srgbClr val="FF0000"/>
              </a:solidFill>
            </a:endParaRPr>
          </a:p>
        </p:txBody>
      </p:sp>
      <p:sp>
        <p:nvSpPr>
          <p:cNvPr id="4" name="TextBox 3">
            <a:extLst>
              <a:ext uri="{FF2B5EF4-FFF2-40B4-BE49-F238E27FC236}">
                <a16:creationId xmlns:a16="http://schemas.microsoft.com/office/drawing/2014/main" id="{0338D2A2-7D2C-6CA4-9057-254351B6FB9F}"/>
              </a:ext>
            </a:extLst>
          </p:cNvPr>
          <p:cNvSpPr txBox="1"/>
          <p:nvPr/>
        </p:nvSpPr>
        <p:spPr>
          <a:xfrm>
            <a:off x="3809795" y="1055914"/>
            <a:ext cx="618836" cy="369332"/>
          </a:xfrm>
          <a:prstGeom prst="rect">
            <a:avLst/>
          </a:prstGeom>
          <a:noFill/>
        </p:spPr>
        <p:txBody>
          <a:bodyPr wrap="square" rtlCol="0">
            <a:spAutoFit/>
          </a:bodyPr>
          <a:lstStyle/>
          <a:p>
            <a:r>
              <a:rPr lang="en-US" dirty="0">
                <a:solidFill>
                  <a:srgbClr val="FF0000"/>
                </a:solidFill>
              </a:rPr>
              <a:t>X</a:t>
            </a:r>
            <a:endParaRPr lang="en-CA" dirty="0">
              <a:solidFill>
                <a:srgbClr val="FF0000"/>
              </a:solidFill>
            </a:endParaRPr>
          </a:p>
        </p:txBody>
      </p:sp>
      <p:sp>
        <p:nvSpPr>
          <p:cNvPr id="6" name="TextBox 5">
            <a:extLst>
              <a:ext uri="{FF2B5EF4-FFF2-40B4-BE49-F238E27FC236}">
                <a16:creationId xmlns:a16="http://schemas.microsoft.com/office/drawing/2014/main" id="{BED9B0FE-466C-35ED-B696-D7D64EA067C6}"/>
              </a:ext>
            </a:extLst>
          </p:cNvPr>
          <p:cNvSpPr txBox="1"/>
          <p:nvPr/>
        </p:nvSpPr>
        <p:spPr>
          <a:xfrm>
            <a:off x="3809795" y="3338946"/>
            <a:ext cx="618836" cy="369332"/>
          </a:xfrm>
          <a:prstGeom prst="rect">
            <a:avLst/>
          </a:prstGeom>
          <a:noFill/>
        </p:spPr>
        <p:txBody>
          <a:bodyPr wrap="square" rtlCol="0">
            <a:spAutoFit/>
          </a:bodyPr>
          <a:lstStyle/>
          <a:p>
            <a:r>
              <a:rPr lang="en-US" dirty="0">
                <a:solidFill>
                  <a:srgbClr val="FF0000"/>
                </a:solidFill>
              </a:rPr>
              <a:t>X</a:t>
            </a:r>
            <a:endParaRPr lang="en-CA" dirty="0">
              <a:solidFill>
                <a:srgbClr val="FF0000"/>
              </a:solidFill>
            </a:endParaRPr>
          </a:p>
        </p:txBody>
      </p:sp>
      <p:sp>
        <p:nvSpPr>
          <p:cNvPr id="8" name="TextBox 7">
            <a:extLst>
              <a:ext uri="{FF2B5EF4-FFF2-40B4-BE49-F238E27FC236}">
                <a16:creationId xmlns:a16="http://schemas.microsoft.com/office/drawing/2014/main" id="{7C59FBB2-1A6E-19E8-81E4-A3FA1EE92D09}"/>
              </a:ext>
            </a:extLst>
          </p:cNvPr>
          <p:cNvSpPr txBox="1"/>
          <p:nvPr/>
        </p:nvSpPr>
        <p:spPr>
          <a:xfrm>
            <a:off x="3809795" y="5364018"/>
            <a:ext cx="618836" cy="369332"/>
          </a:xfrm>
          <a:prstGeom prst="rect">
            <a:avLst/>
          </a:prstGeom>
          <a:noFill/>
        </p:spPr>
        <p:txBody>
          <a:bodyPr wrap="square" rtlCol="0">
            <a:spAutoFit/>
          </a:bodyPr>
          <a:lstStyle/>
          <a:p>
            <a:r>
              <a:rPr lang="en-US" dirty="0">
                <a:solidFill>
                  <a:srgbClr val="FF0000"/>
                </a:solidFill>
              </a:rPr>
              <a:t>X</a:t>
            </a:r>
            <a:endParaRPr lang="en-CA" dirty="0">
              <a:solidFill>
                <a:srgbClr val="FF0000"/>
              </a:solidFill>
            </a:endParaRPr>
          </a:p>
        </p:txBody>
      </p:sp>
      <p:sp>
        <p:nvSpPr>
          <p:cNvPr id="9" name="TextBox 8">
            <a:extLst>
              <a:ext uri="{FF2B5EF4-FFF2-40B4-BE49-F238E27FC236}">
                <a16:creationId xmlns:a16="http://schemas.microsoft.com/office/drawing/2014/main" id="{FCD80FC0-5955-7E2C-F9EF-7B64AC9827BF}"/>
              </a:ext>
            </a:extLst>
          </p:cNvPr>
          <p:cNvSpPr txBox="1"/>
          <p:nvPr/>
        </p:nvSpPr>
        <p:spPr>
          <a:xfrm>
            <a:off x="3809795" y="5617420"/>
            <a:ext cx="618836" cy="369332"/>
          </a:xfrm>
          <a:prstGeom prst="rect">
            <a:avLst/>
          </a:prstGeom>
          <a:noFill/>
        </p:spPr>
        <p:txBody>
          <a:bodyPr wrap="square" rtlCol="0">
            <a:spAutoFit/>
          </a:bodyPr>
          <a:lstStyle/>
          <a:p>
            <a:r>
              <a:rPr lang="en-US" dirty="0">
                <a:solidFill>
                  <a:srgbClr val="FF0000"/>
                </a:solidFill>
              </a:rPr>
              <a:t>X</a:t>
            </a:r>
            <a:endParaRPr lang="en-CA" dirty="0">
              <a:solidFill>
                <a:srgbClr val="FF0000"/>
              </a:solidFill>
            </a:endParaRPr>
          </a:p>
        </p:txBody>
      </p:sp>
    </p:spTree>
    <p:extLst>
      <p:ext uri="{BB962C8B-B14F-4D97-AF65-F5344CB8AC3E}">
        <p14:creationId xmlns:p14="http://schemas.microsoft.com/office/powerpoint/2010/main" val="1010028894"/>
      </p:ext>
    </p:extLst>
  </p:cSld>
  <p:clrMapOvr>
    <a:masterClrMapping/>
  </p:clrMapOvr>
</p:sld>
</file>

<file path=ppt/slides/slide8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D94AF-BB8A-C066-6A68-D7EC811B1D6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B99C27F-B695-93C2-EA60-4EE1FE7E1FEA}"/>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5FCF3DE7-3330-973B-B193-394A364EAA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12356529-3990-A815-FBF6-37F83C1ED9CA}"/>
              </a:ext>
            </a:extLst>
          </p:cNvPr>
          <p:cNvSpPr txBox="1"/>
          <p:nvPr/>
        </p:nvSpPr>
        <p:spPr>
          <a:xfrm>
            <a:off x="1982913" y="500522"/>
            <a:ext cx="9202341"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BECOMING A SELF LEAD LEADER P.184</a:t>
            </a:r>
          </a:p>
        </p:txBody>
      </p:sp>
    </p:spTree>
    <p:extLst>
      <p:ext uri="{BB962C8B-B14F-4D97-AF65-F5344CB8AC3E}">
        <p14:creationId xmlns:p14="http://schemas.microsoft.com/office/powerpoint/2010/main" val="3047188037"/>
      </p:ext>
    </p:extLst>
  </p:cSld>
  <p:clrMapOvr>
    <a:masterClrMapping/>
  </p:clrMapOvr>
</p:sld>
</file>

<file path=ppt/slides/slide8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0EE7E-5296-F5E4-DBC7-2DB873DC1D30}"/>
            </a:ext>
          </a:extLst>
        </p:cNvPr>
        <p:cNvGrpSpPr/>
        <p:nvPr/>
      </p:nvGrpSpPr>
      <p:grpSpPr>
        <a:xfrm>
          <a:off x="0" y="0"/>
          <a:ext cx="0" cy="0"/>
          <a:chOff x="0" y="0"/>
          <a:chExt cx="0" cy="0"/>
        </a:xfrm>
      </p:grpSpPr>
      <p:pic>
        <p:nvPicPr>
          <p:cNvPr id="3" name="Picture 2" descr="A white text on a gray background&#10;&#10;AI-generated content may be incorrect.">
            <a:extLst>
              <a:ext uri="{FF2B5EF4-FFF2-40B4-BE49-F238E27FC236}">
                <a16:creationId xmlns:a16="http://schemas.microsoft.com/office/drawing/2014/main" id="{30D1579B-DC28-83BA-CA94-505AE18A23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15114"/>
            <a:ext cx="3233057" cy="2114430"/>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037AD831-BD7A-E86D-ED04-E33402574F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728" y="1055914"/>
            <a:ext cx="4127500" cy="5486401"/>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5AEC8B46-4416-4F3E-04D1-1CC745AC5F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5907" y="4778674"/>
            <a:ext cx="3783692" cy="1970470"/>
          </a:xfrm>
          <a:prstGeom prst="rect">
            <a:avLst/>
          </a:prstGeom>
        </p:spPr>
      </p:pic>
    </p:spTree>
    <p:extLst>
      <p:ext uri="{BB962C8B-B14F-4D97-AF65-F5344CB8AC3E}">
        <p14:creationId xmlns:p14="http://schemas.microsoft.com/office/powerpoint/2010/main" val="565880574"/>
      </p:ext>
    </p:extLst>
  </p:cSld>
  <p:clrMapOvr>
    <a:masterClrMapping/>
  </p:clrMapOvr>
</p:sld>
</file>

<file path=ppt/slides/slide8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FFA406-C308-182B-38E6-CA57F5866ABC}"/>
              </a:ext>
            </a:extLst>
          </p:cNvPr>
          <p:cNvSpPr txBox="1"/>
          <p:nvPr/>
        </p:nvSpPr>
        <p:spPr>
          <a:xfrm>
            <a:off x="0" y="0"/>
            <a:ext cx="12192000" cy="655564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3 END OF DAY INVENTORY P.186 </a:t>
            </a:r>
          </a:p>
          <a:p>
            <a:endParaRPr lang="en-US" sz="24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This practice will help us stay attuned to our inner system from day to day. At the end of each day consider doing an inventory of your parts. We suggest you use the holes diary card with advanced targets which can systematically help do an end of the day inventory.</a:t>
            </a:r>
          </a:p>
          <a:p>
            <a:endParaRPr lang="en-CA" sz="2400" dirty="0">
              <a:solidFill>
                <a:srgbClr val="FFC000"/>
              </a:solidFill>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Write down which parts showed up. When were you Self lead? When were you not?</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Parts inventory</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Parts that showed up today:</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When did I act Self lead?</a:t>
            </a:r>
          </a:p>
          <a:p>
            <a:endParaRPr lang="en-US" sz="2400" dirty="0">
              <a:latin typeface="Arial" panose="020B0604020202020204" pitchFamily="34" charset="0"/>
              <a:cs typeface="Arial" panose="020B0604020202020204" pitchFamily="34" charset="0"/>
            </a:endParaRP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When was I not Self lead?</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5924275"/>
      </p:ext>
    </p:extLst>
  </p:cSld>
  <p:clrMapOvr>
    <a:masterClrMapping/>
  </p:clrMapOvr>
</p:sld>
</file>

<file path=ppt/slides/slide8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356D1-2CAC-55BA-1A8A-5BC1269FF166}"/>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EF12C432-34CC-B03C-5C8E-EA69F0B586D7}"/>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65C0E20B-3F7B-2598-581E-1313CB071308}"/>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CA5B880A-5D98-A22B-1029-CEDB82995B0B}"/>
              </a:ext>
            </a:extLst>
          </p:cNvPr>
          <p:cNvSpPr txBox="1"/>
          <p:nvPr/>
        </p:nvSpPr>
        <p:spPr>
          <a:xfrm>
            <a:off x="2264228" y="448623"/>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END OF DAY INVENTORY P.186</a:t>
            </a:r>
            <a:endParaRPr lang="en-CA" sz="3600" dirty="0"/>
          </a:p>
        </p:txBody>
      </p:sp>
    </p:spTree>
    <p:extLst>
      <p:ext uri="{BB962C8B-B14F-4D97-AF65-F5344CB8AC3E}">
        <p14:creationId xmlns:p14="http://schemas.microsoft.com/office/powerpoint/2010/main" val="2449146763"/>
      </p:ext>
    </p:extLst>
  </p:cSld>
  <p:clrMapOvr>
    <a:masterClrMapping/>
  </p:clrMapOvr>
</p:sld>
</file>

<file path=ppt/slides/slide8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BABEC-D66A-4F22-47CF-C1088953C7B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3A64D80-3715-E0AB-580C-DF1FA8CF8B1C}"/>
              </a:ext>
            </a:extLst>
          </p:cNvPr>
          <p:cNvSpPr txBox="1"/>
          <p:nvPr/>
        </p:nvSpPr>
        <p:spPr>
          <a:xfrm>
            <a:off x="0" y="0"/>
            <a:ext cx="12192000" cy="563231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END OF DAY INVENTORY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rgbClr val="000000"/>
                </a:solidFill>
                <a:latin typeface="Arial" panose="020B0604020202020204" pitchFamily="34" charset="0"/>
                <a:cs typeface="Arial" panose="020B0604020202020204" pitchFamily="34" charset="0"/>
              </a:rPr>
              <a:t>Stu:</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exercise encourages us to stay attuned to our inner systems</a:t>
            </a:r>
            <a:r>
              <a:rPr lang="en-US" sz="2400" dirty="0">
                <a:solidFill>
                  <a:srgbClr val="FFFFFF"/>
                </a:solidFill>
                <a:latin typeface="Arial" panose="020B0604020202020204" pitchFamily="34" charset="0"/>
                <a:cs typeface="Arial" panose="020B0604020202020204" pitchFamily="34" charset="0"/>
              </a:rPr>
              <a:t> by</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doing a daily inventory of our parts. Have you been able to do that?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Luis:…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So, what targets are you listing on your holes diary card?</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see below</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Do you also keep track of how Self-led you’ve been each day?</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Luis:…</a:t>
            </a: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Are you also more aware of when you’re not </a:t>
            </a:r>
            <a:r>
              <a:rPr lang="en-US" sz="2400" dirty="0">
                <a:solidFill>
                  <a:srgbClr val="FFFFFF"/>
                </a:solidFill>
                <a:latin typeface="Arial" panose="020B0604020202020204" pitchFamily="34" charset="0"/>
                <a:cs typeface="Arial" panose="020B0604020202020204" pitchFamily="34" charset="0"/>
              </a:rPr>
              <a:t>Self-led?</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Luis:…</a:t>
            </a:r>
          </a:p>
        </p:txBody>
      </p:sp>
    </p:spTree>
    <p:extLst>
      <p:ext uri="{BB962C8B-B14F-4D97-AF65-F5344CB8AC3E}">
        <p14:creationId xmlns:p14="http://schemas.microsoft.com/office/powerpoint/2010/main" val="1950233100"/>
      </p:ext>
    </p:extLst>
  </p:cSld>
  <p:clrMapOvr>
    <a:masterClrMapping/>
  </p:clrMapOvr>
</p:sld>
</file>

<file path=ppt/slides/slide8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770DD-FC07-005E-C029-0DF9C8F1053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B56C997-434D-B2DB-5CDB-00113E735B12}"/>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5" name="Title 4">
            <a:extLst>
              <a:ext uri="{FF2B5EF4-FFF2-40B4-BE49-F238E27FC236}">
                <a16:creationId xmlns:a16="http://schemas.microsoft.com/office/drawing/2014/main" id="{468EFC18-B5DC-7CC1-17FD-45195CE1AA1E}"/>
              </a:ext>
            </a:extLst>
          </p:cNvPr>
          <p:cNvSpPr>
            <a:spLocks noGrp="1"/>
          </p:cNvSpPr>
          <p:nvPr>
            <p:ph type="title" idx="4294967295"/>
          </p:nvPr>
        </p:nvSpPr>
        <p:spPr>
          <a:xfrm>
            <a:off x="1985963" y="233363"/>
            <a:ext cx="10206037" cy="1347787"/>
          </a:xfrm>
        </p:spPr>
        <p:txBody>
          <a:bodyPr>
            <a:normAutofit/>
          </a:bodyPr>
          <a:lstStyle/>
          <a:p>
            <a:r>
              <a:rPr lang="en-CA" sz="2800" dirty="0">
                <a:solidFill>
                  <a:schemeClr val="bg1"/>
                </a:solidFill>
              </a:rPr>
              <a:t> LUIS- advanced targets in diary cards-part selves</a:t>
            </a:r>
          </a:p>
        </p:txBody>
      </p:sp>
      <p:sp>
        <p:nvSpPr>
          <p:cNvPr id="7" name="TextBox 6">
            <a:extLst>
              <a:ext uri="{FF2B5EF4-FFF2-40B4-BE49-F238E27FC236}">
                <a16:creationId xmlns:a16="http://schemas.microsoft.com/office/drawing/2014/main" id="{743B30E8-EFF2-0AD9-BF04-75E5B3F72B36}"/>
              </a:ext>
            </a:extLst>
          </p:cNvPr>
          <p:cNvSpPr txBox="1"/>
          <p:nvPr/>
        </p:nvSpPr>
        <p:spPr>
          <a:xfrm>
            <a:off x="1020687" y="2704640"/>
            <a:ext cx="1229353" cy="276999"/>
          </a:xfrm>
          <a:prstGeom prst="rect">
            <a:avLst/>
          </a:prstGeom>
          <a:noFill/>
        </p:spPr>
        <p:txBody>
          <a:bodyPr wrap="square">
            <a:spAutoFit/>
          </a:bodyPr>
          <a:lstStyle/>
          <a:p>
            <a:r>
              <a:rPr lang="en-CA" sz="1200" b="1" dirty="0">
                <a:solidFill>
                  <a:srgbClr val="FF0000"/>
                </a:solidFill>
              </a:rPr>
              <a:t>Shame boy</a:t>
            </a:r>
          </a:p>
        </p:txBody>
      </p:sp>
      <p:sp>
        <p:nvSpPr>
          <p:cNvPr id="9" name="TextBox 8">
            <a:extLst>
              <a:ext uri="{FF2B5EF4-FFF2-40B4-BE49-F238E27FC236}">
                <a16:creationId xmlns:a16="http://schemas.microsoft.com/office/drawing/2014/main" id="{A64FD17D-00AF-D3B9-DC14-1A66C4975609}"/>
              </a:ext>
            </a:extLst>
          </p:cNvPr>
          <p:cNvSpPr txBox="1"/>
          <p:nvPr/>
        </p:nvSpPr>
        <p:spPr>
          <a:xfrm>
            <a:off x="1020687" y="3295400"/>
            <a:ext cx="1588949" cy="276999"/>
          </a:xfrm>
          <a:prstGeom prst="rect">
            <a:avLst/>
          </a:prstGeom>
          <a:noFill/>
        </p:spPr>
        <p:txBody>
          <a:bodyPr wrap="square">
            <a:spAutoFit/>
          </a:bodyPr>
          <a:lstStyle/>
          <a:p>
            <a:r>
              <a:rPr lang="en-CA" sz="1200" b="1" dirty="0">
                <a:solidFill>
                  <a:srgbClr val="FF0000"/>
                </a:solidFill>
              </a:rPr>
              <a:t>Lone warrior</a:t>
            </a:r>
          </a:p>
        </p:txBody>
      </p:sp>
      <p:sp>
        <p:nvSpPr>
          <p:cNvPr id="11" name="TextBox 10">
            <a:extLst>
              <a:ext uri="{FF2B5EF4-FFF2-40B4-BE49-F238E27FC236}">
                <a16:creationId xmlns:a16="http://schemas.microsoft.com/office/drawing/2014/main" id="{E1393E29-56B0-BC75-C049-01E912F7005A}"/>
              </a:ext>
            </a:extLst>
          </p:cNvPr>
          <p:cNvSpPr txBox="1"/>
          <p:nvPr/>
        </p:nvSpPr>
        <p:spPr>
          <a:xfrm>
            <a:off x="1020687" y="3036884"/>
            <a:ext cx="2092427" cy="276999"/>
          </a:xfrm>
          <a:prstGeom prst="rect">
            <a:avLst/>
          </a:prstGeom>
          <a:noFill/>
        </p:spPr>
        <p:txBody>
          <a:bodyPr wrap="square">
            <a:spAutoFit/>
          </a:bodyPr>
          <a:lstStyle/>
          <a:p>
            <a:r>
              <a:rPr lang="en-CA" sz="1200" b="1" dirty="0">
                <a:solidFill>
                  <a:srgbClr val="FF0000"/>
                </a:solidFill>
              </a:rPr>
              <a:t>Marble boy</a:t>
            </a:r>
          </a:p>
        </p:txBody>
      </p:sp>
      <p:sp>
        <p:nvSpPr>
          <p:cNvPr id="3" name="TextBox 2">
            <a:extLst>
              <a:ext uri="{FF2B5EF4-FFF2-40B4-BE49-F238E27FC236}">
                <a16:creationId xmlns:a16="http://schemas.microsoft.com/office/drawing/2014/main" id="{273A6B09-6FF1-77F9-8625-2A9605CB15F4}"/>
              </a:ext>
            </a:extLst>
          </p:cNvPr>
          <p:cNvSpPr txBox="1"/>
          <p:nvPr/>
        </p:nvSpPr>
        <p:spPr>
          <a:xfrm>
            <a:off x="1020687" y="3916815"/>
            <a:ext cx="1907448" cy="276999"/>
          </a:xfrm>
          <a:prstGeom prst="rect">
            <a:avLst/>
          </a:prstGeom>
          <a:noFill/>
        </p:spPr>
        <p:txBody>
          <a:bodyPr wrap="square">
            <a:spAutoFit/>
          </a:bodyPr>
          <a:lstStyle/>
          <a:p>
            <a:r>
              <a:rPr lang="en-CA" sz="1200" b="1" dirty="0">
                <a:solidFill>
                  <a:srgbClr val="FF0000"/>
                </a:solidFill>
              </a:rPr>
              <a:t>Road runner</a:t>
            </a:r>
          </a:p>
        </p:txBody>
      </p:sp>
      <p:sp>
        <p:nvSpPr>
          <p:cNvPr id="8" name="TextBox 7">
            <a:extLst>
              <a:ext uri="{FF2B5EF4-FFF2-40B4-BE49-F238E27FC236}">
                <a16:creationId xmlns:a16="http://schemas.microsoft.com/office/drawing/2014/main" id="{3218114C-F182-D3EE-DB24-F286B43B2C7C}"/>
              </a:ext>
            </a:extLst>
          </p:cNvPr>
          <p:cNvSpPr txBox="1"/>
          <p:nvPr/>
        </p:nvSpPr>
        <p:spPr>
          <a:xfrm>
            <a:off x="1020687" y="3589839"/>
            <a:ext cx="1229353" cy="276999"/>
          </a:xfrm>
          <a:prstGeom prst="rect">
            <a:avLst/>
          </a:prstGeom>
          <a:noFill/>
        </p:spPr>
        <p:txBody>
          <a:bodyPr wrap="square">
            <a:spAutoFit/>
          </a:bodyPr>
          <a:lstStyle/>
          <a:p>
            <a:r>
              <a:rPr lang="en-CA" sz="1200" b="1" dirty="0">
                <a:solidFill>
                  <a:srgbClr val="FF0000"/>
                </a:solidFill>
              </a:rPr>
              <a:t>Fixer</a:t>
            </a:r>
          </a:p>
        </p:txBody>
      </p:sp>
      <p:sp>
        <p:nvSpPr>
          <p:cNvPr id="12" name="TextBox 11">
            <a:extLst>
              <a:ext uri="{FF2B5EF4-FFF2-40B4-BE49-F238E27FC236}">
                <a16:creationId xmlns:a16="http://schemas.microsoft.com/office/drawing/2014/main" id="{EAAD9B3E-B098-5A40-1ED9-CE13B7F2396D}"/>
              </a:ext>
            </a:extLst>
          </p:cNvPr>
          <p:cNvSpPr txBox="1"/>
          <p:nvPr/>
        </p:nvSpPr>
        <p:spPr>
          <a:xfrm>
            <a:off x="1020687" y="4493237"/>
            <a:ext cx="6096000" cy="276999"/>
          </a:xfrm>
          <a:prstGeom prst="rect">
            <a:avLst/>
          </a:prstGeom>
          <a:noFill/>
        </p:spPr>
        <p:txBody>
          <a:bodyPr wrap="square">
            <a:spAutoFit/>
          </a:bodyPr>
          <a:lstStyle/>
          <a:p>
            <a:r>
              <a:rPr lang="en-CA" sz="1200" b="1" dirty="0">
                <a:solidFill>
                  <a:srgbClr val="FF0000"/>
                </a:solidFill>
              </a:rPr>
              <a:t>Intelectualizer</a:t>
            </a:r>
            <a:endParaRPr lang="en-CA" sz="1200" dirty="0"/>
          </a:p>
        </p:txBody>
      </p:sp>
      <p:sp>
        <p:nvSpPr>
          <p:cNvPr id="14" name="TextBox 13">
            <a:extLst>
              <a:ext uri="{FF2B5EF4-FFF2-40B4-BE49-F238E27FC236}">
                <a16:creationId xmlns:a16="http://schemas.microsoft.com/office/drawing/2014/main" id="{A8529983-B89A-BF82-44D5-396B3C6418DF}"/>
              </a:ext>
            </a:extLst>
          </p:cNvPr>
          <p:cNvSpPr txBox="1"/>
          <p:nvPr/>
        </p:nvSpPr>
        <p:spPr>
          <a:xfrm>
            <a:off x="1020687" y="4190492"/>
            <a:ext cx="6096000" cy="276999"/>
          </a:xfrm>
          <a:prstGeom prst="rect">
            <a:avLst/>
          </a:prstGeom>
          <a:noFill/>
        </p:spPr>
        <p:txBody>
          <a:bodyPr wrap="square">
            <a:spAutoFit/>
          </a:bodyPr>
          <a:lstStyle/>
          <a:p>
            <a:r>
              <a:rPr lang="en-CA" sz="1200" b="1" dirty="0">
                <a:solidFill>
                  <a:srgbClr val="FF0000"/>
                </a:solidFill>
              </a:rPr>
              <a:t>Lost teenager</a:t>
            </a:r>
            <a:endParaRPr lang="en-CA" sz="1200" dirty="0"/>
          </a:p>
        </p:txBody>
      </p:sp>
      <p:sp>
        <p:nvSpPr>
          <p:cNvPr id="6" name="TextBox 5">
            <a:extLst>
              <a:ext uri="{FF2B5EF4-FFF2-40B4-BE49-F238E27FC236}">
                <a16:creationId xmlns:a16="http://schemas.microsoft.com/office/drawing/2014/main" id="{9FDEABC6-573A-4062-A682-13A8835B97E7}"/>
              </a:ext>
            </a:extLst>
          </p:cNvPr>
          <p:cNvSpPr txBox="1"/>
          <p:nvPr/>
        </p:nvSpPr>
        <p:spPr>
          <a:xfrm>
            <a:off x="1020687" y="5003072"/>
            <a:ext cx="6096000" cy="276999"/>
          </a:xfrm>
          <a:prstGeom prst="rect">
            <a:avLst/>
          </a:prstGeom>
          <a:noFill/>
        </p:spPr>
        <p:txBody>
          <a:bodyPr wrap="square">
            <a:spAutoFit/>
          </a:bodyPr>
          <a:lstStyle/>
          <a:p>
            <a:r>
              <a:rPr lang="en-CA" sz="1200" b="1" dirty="0">
                <a:solidFill>
                  <a:srgbClr val="FF0000"/>
                </a:solidFill>
              </a:rPr>
              <a:t>Cemetery boy</a:t>
            </a:r>
            <a:endParaRPr lang="en-CA" sz="1200" dirty="0"/>
          </a:p>
        </p:txBody>
      </p:sp>
      <p:sp>
        <p:nvSpPr>
          <p:cNvPr id="13" name="TextBox 12">
            <a:extLst>
              <a:ext uri="{FF2B5EF4-FFF2-40B4-BE49-F238E27FC236}">
                <a16:creationId xmlns:a16="http://schemas.microsoft.com/office/drawing/2014/main" id="{B116C6A3-638C-725F-FE53-C49D8C569D52}"/>
              </a:ext>
            </a:extLst>
          </p:cNvPr>
          <p:cNvSpPr txBox="1"/>
          <p:nvPr/>
        </p:nvSpPr>
        <p:spPr>
          <a:xfrm>
            <a:off x="1020687" y="4700327"/>
            <a:ext cx="1907448" cy="276999"/>
          </a:xfrm>
          <a:prstGeom prst="rect">
            <a:avLst/>
          </a:prstGeom>
          <a:noFill/>
        </p:spPr>
        <p:txBody>
          <a:bodyPr wrap="square">
            <a:spAutoFit/>
          </a:bodyPr>
          <a:lstStyle/>
          <a:p>
            <a:r>
              <a:rPr lang="en-CA" sz="1200" b="1" dirty="0">
                <a:solidFill>
                  <a:srgbClr val="FF0000"/>
                </a:solidFill>
              </a:rPr>
              <a:t>cafeteria boy</a:t>
            </a:r>
            <a:endParaRPr lang="en-CA" sz="1200" dirty="0"/>
          </a:p>
        </p:txBody>
      </p:sp>
      <p:sp>
        <p:nvSpPr>
          <p:cNvPr id="16" name="TextBox 15">
            <a:extLst>
              <a:ext uri="{FF2B5EF4-FFF2-40B4-BE49-F238E27FC236}">
                <a16:creationId xmlns:a16="http://schemas.microsoft.com/office/drawing/2014/main" id="{B6DEC692-FB5C-30D2-6376-0A29DFC88F53}"/>
              </a:ext>
            </a:extLst>
          </p:cNvPr>
          <p:cNvSpPr txBox="1"/>
          <p:nvPr/>
        </p:nvSpPr>
        <p:spPr>
          <a:xfrm>
            <a:off x="1020687" y="5283514"/>
            <a:ext cx="6096000" cy="276999"/>
          </a:xfrm>
          <a:prstGeom prst="rect">
            <a:avLst/>
          </a:prstGeom>
          <a:noFill/>
        </p:spPr>
        <p:txBody>
          <a:bodyPr wrap="square">
            <a:spAutoFit/>
          </a:bodyPr>
          <a:lstStyle/>
          <a:p>
            <a:r>
              <a:rPr lang="en-US" sz="1200" b="1" dirty="0">
                <a:solidFill>
                  <a:srgbClr val="FF0000"/>
                </a:solidFill>
              </a:rPr>
              <a:t>o</a:t>
            </a:r>
            <a:r>
              <a:rPr lang="en-CA" sz="1200" b="1" dirty="0">
                <a:solidFill>
                  <a:srgbClr val="FF0000"/>
                </a:solidFill>
              </a:rPr>
              <a:t>overachiever</a:t>
            </a:r>
            <a:endParaRPr lang="en-CA" sz="1200" dirty="0"/>
          </a:p>
        </p:txBody>
      </p:sp>
    </p:spTree>
    <p:extLst>
      <p:ext uri="{BB962C8B-B14F-4D97-AF65-F5344CB8AC3E}">
        <p14:creationId xmlns:p14="http://schemas.microsoft.com/office/powerpoint/2010/main" val="3067114574"/>
      </p:ext>
    </p:extLst>
  </p:cSld>
  <p:clrMapOvr>
    <a:masterClrMapping/>
  </p:clrMapOvr>
</p:sld>
</file>

<file path=ppt/slides/slide8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E36033-1A8F-33A0-49C2-D5C0DC3B8725}"/>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4" name="TextBox 3">
            <a:extLst>
              <a:ext uri="{FF2B5EF4-FFF2-40B4-BE49-F238E27FC236}">
                <a16:creationId xmlns:a16="http://schemas.microsoft.com/office/drawing/2014/main" id="{F3528890-8358-B23B-1AE6-3C0EE842C755}"/>
              </a:ext>
            </a:extLst>
          </p:cNvPr>
          <p:cNvSpPr txBox="1"/>
          <p:nvPr/>
        </p:nvSpPr>
        <p:spPr>
          <a:xfrm>
            <a:off x="1785257" y="510310"/>
            <a:ext cx="9209315" cy="523220"/>
          </a:xfrm>
          <a:prstGeom prst="rect">
            <a:avLst/>
          </a:prstGeom>
          <a:noFill/>
        </p:spPr>
        <p:txBody>
          <a:bodyPr wrap="square">
            <a:spAutoFit/>
          </a:bodyPr>
          <a:lstStyle/>
          <a:p>
            <a:r>
              <a:rPr lang="en-CA" sz="2800" dirty="0">
                <a:solidFill>
                  <a:schemeClr val="bg1"/>
                </a:solidFill>
              </a:rPr>
              <a:t>LUIS- ADVANCED TARGETS IN DIARY CARDS-PART SELVES</a:t>
            </a:r>
            <a:endParaRPr lang="en-CA" sz="2800" dirty="0"/>
          </a:p>
        </p:txBody>
      </p:sp>
      <p:sp>
        <p:nvSpPr>
          <p:cNvPr id="6" name="TextBox 5">
            <a:extLst>
              <a:ext uri="{FF2B5EF4-FFF2-40B4-BE49-F238E27FC236}">
                <a16:creationId xmlns:a16="http://schemas.microsoft.com/office/drawing/2014/main" id="{A2487B10-D7BE-D18E-EE0D-8E3704C2136E}"/>
              </a:ext>
            </a:extLst>
          </p:cNvPr>
          <p:cNvSpPr txBox="1"/>
          <p:nvPr/>
        </p:nvSpPr>
        <p:spPr>
          <a:xfrm>
            <a:off x="718456" y="2873437"/>
            <a:ext cx="6096000" cy="276999"/>
          </a:xfrm>
          <a:prstGeom prst="rect">
            <a:avLst/>
          </a:prstGeom>
          <a:noFill/>
        </p:spPr>
        <p:txBody>
          <a:bodyPr wrap="square">
            <a:spAutoFit/>
          </a:bodyPr>
          <a:lstStyle/>
          <a:p>
            <a:r>
              <a:rPr lang="en-US" sz="1200" b="1" dirty="0">
                <a:solidFill>
                  <a:srgbClr val="FF0000"/>
                </a:solidFill>
              </a:rPr>
              <a:t>Son of a country hick</a:t>
            </a:r>
            <a:endParaRPr lang="en-CA" sz="1200" dirty="0"/>
          </a:p>
        </p:txBody>
      </p:sp>
      <p:sp>
        <p:nvSpPr>
          <p:cNvPr id="8" name="TextBox 7">
            <a:extLst>
              <a:ext uri="{FF2B5EF4-FFF2-40B4-BE49-F238E27FC236}">
                <a16:creationId xmlns:a16="http://schemas.microsoft.com/office/drawing/2014/main" id="{9E69442F-5F6F-35AC-15E5-760A03F2F129}"/>
              </a:ext>
            </a:extLst>
          </p:cNvPr>
          <p:cNvSpPr txBox="1"/>
          <p:nvPr/>
        </p:nvSpPr>
        <p:spPr>
          <a:xfrm>
            <a:off x="718456" y="3150436"/>
            <a:ext cx="6096000" cy="276999"/>
          </a:xfrm>
          <a:prstGeom prst="rect">
            <a:avLst/>
          </a:prstGeom>
          <a:noFill/>
        </p:spPr>
        <p:txBody>
          <a:bodyPr wrap="square">
            <a:spAutoFit/>
          </a:bodyPr>
          <a:lstStyle/>
          <a:p>
            <a:r>
              <a:rPr lang="en-US" sz="1200" b="1" dirty="0">
                <a:solidFill>
                  <a:srgbClr val="FF0000"/>
                </a:solidFill>
              </a:rPr>
              <a:t>Dear shitty outer critic</a:t>
            </a:r>
            <a:endParaRPr lang="en-CA" sz="1200" dirty="0"/>
          </a:p>
        </p:txBody>
      </p:sp>
      <p:sp>
        <p:nvSpPr>
          <p:cNvPr id="11" name="TextBox 10">
            <a:extLst>
              <a:ext uri="{FF2B5EF4-FFF2-40B4-BE49-F238E27FC236}">
                <a16:creationId xmlns:a16="http://schemas.microsoft.com/office/drawing/2014/main" id="{264EE8DC-C2F1-F97F-E0B0-08D9532E4540}"/>
              </a:ext>
            </a:extLst>
          </p:cNvPr>
          <p:cNvSpPr txBox="1"/>
          <p:nvPr/>
        </p:nvSpPr>
        <p:spPr>
          <a:xfrm>
            <a:off x="631372" y="3427435"/>
            <a:ext cx="6096000" cy="276999"/>
          </a:xfrm>
          <a:prstGeom prst="rect">
            <a:avLst/>
          </a:prstGeom>
          <a:noFill/>
        </p:spPr>
        <p:txBody>
          <a:bodyPr wrap="square">
            <a:spAutoFit/>
          </a:bodyPr>
          <a:lstStyle/>
          <a:p>
            <a:r>
              <a:rPr lang="en-CA" sz="1200" b="1" dirty="0">
                <a:solidFill>
                  <a:srgbClr val="FF0000"/>
                </a:solidFill>
              </a:rPr>
              <a:t>standoffish withdrawer</a:t>
            </a:r>
            <a:endParaRPr lang="en-CA" sz="1200" dirty="0"/>
          </a:p>
        </p:txBody>
      </p:sp>
    </p:spTree>
    <p:extLst>
      <p:ext uri="{BB962C8B-B14F-4D97-AF65-F5344CB8AC3E}">
        <p14:creationId xmlns:p14="http://schemas.microsoft.com/office/powerpoint/2010/main" val="3890672268"/>
      </p:ext>
    </p:extLst>
  </p:cSld>
  <p:clrMapOvr>
    <a:masterClrMapping/>
  </p:clrMapOvr>
</p:sld>
</file>

<file path=ppt/slides/slide8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93FCC1-DDD1-ACE1-3362-C1C315CF7963}"/>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A4B1D3B8-1566-5C6C-CE97-074B4DD2FE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40BE8EFB-DE97-5E78-B3B9-6481AAE5E6D4}"/>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961C9555-2DC9-F5AC-E085-73E65495FED4}"/>
              </a:ext>
            </a:extLst>
          </p:cNvPr>
          <p:cNvSpPr txBox="1"/>
          <p:nvPr/>
        </p:nvSpPr>
        <p:spPr>
          <a:xfrm>
            <a:off x="2448185" y="203191"/>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END OF DAY INVENTORY P.186</a:t>
            </a:r>
            <a:endParaRPr lang="en-CA" sz="3600" dirty="0"/>
          </a:p>
        </p:txBody>
      </p:sp>
    </p:spTree>
    <p:extLst>
      <p:ext uri="{BB962C8B-B14F-4D97-AF65-F5344CB8AC3E}">
        <p14:creationId xmlns:p14="http://schemas.microsoft.com/office/powerpoint/2010/main" val="3485337574"/>
      </p:ext>
    </p:extLst>
  </p:cSld>
  <p:clrMapOvr>
    <a:masterClrMapping/>
  </p:clrMapOvr>
</p:sld>
</file>

<file path=ppt/slides/slide8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D022A-F2C3-9855-E699-B85E199C43C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E9F422D-19C3-2F2C-0714-2E68CCFB78A7}"/>
              </a:ext>
            </a:extLst>
          </p:cNvPr>
          <p:cNvSpPr txBox="1"/>
          <p:nvPr/>
        </p:nvSpPr>
        <p:spPr>
          <a:xfrm>
            <a:off x="0" y="0"/>
            <a:ext cx="12192000" cy="649408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END OF DAY INVENTORY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rgbClr val="000000"/>
                </a:solidFill>
                <a:latin typeface="Arial" panose="020B0604020202020204" pitchFamily="34" charset="0"/>
                <a:cs typeface="Arial" panose="020B0604020202020204" pitchFamily="34" charset="0"/>
              </a:rPr>
              <a:t>Stu:</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exercise encourages us to stay attuned to our inner systems</a:t>
            </a:r>
            <a:r>
              <a:rPr lang="en-US" sz="2000" dirty="0">
                <a:solidFill>
                  <a:srgbClr val="FFFFFF"/>
                </a:solidFill>
                <a:latin typeface="Arial" panose="020B0604020202020204" pitchFamily="34" charset="0"/>
                <a:cs typeface="Arial" panose="020B0604020202020204" pitchFamily="34" charset="0"/>
              </a:rPr>
              <a:t> by</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doing a daily inventory of our parts. Have you been able to do that?</a:t>
            </a:r>
            <a:endParaRPr lang="en-US" sz="20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Yes, I’ve been </a:t>
            </a:r>
            <a:r>
              <a:rPr lang="en-US" sz="2000" dirty="0">
                <a:latin typeface="Arial" panose="020B0604020202020204" pitchFamily="34" charset="0"/>
                <a:cs typeface="Arial" panose="020B0604020202020204" pitchFamily="34" charset="0"/>
              </a:rPr>
              <a:t>using</a:t>
            </a:r>
            <a:r>
              <a:rPr kumimoji="0" lang="en-CA"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the holes diary card with advanced targets to track which of my parts surface each day and how intensely they show up…</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So, what targets are you listing on your holes diary card?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All the parts we’ve previously talked about such as the Binge Eater Firefighter, the Inner Critic Manager, the Avoidant Manager, the Wounded Child Exile and so 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Do you also keep track of how Self-led you’ve been each day?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chemeClr val="bg1"/>
                </a:solidFill>
                <a:latin typeface="Arial" panose="020B0604020202020204" pitchFamily="34" charset="0"/>
                <a:cs typeface="Arial" panose="020B0604020202020204" pitchFamily="34" charset="0"/>
              </a:rPr>
              <a:t>Kate: </a:t>
            </a:r>
            <a:r>
              <a:rPr lang="en-US" sz="2000" dirty="0">
                <a:solidFill>
                  <a:srgbClr val="FFFFFF"/>
                </a:solidFill>
                <a:latin typeface="Arial" panose="020B0604020202020204" pitchFamily="34" charset="0"/>
                <a:cs typeface="Arial" panose="020B0604020202020204" pitchFamily="34" charset="0"/>
              </a:rPr>
              <a:t>I do that on my goals diary card. The target is to be Self led and I give myself a score from 0 to 10 </a:t>
            </a:r>
            <a:r>
              <a:rPr lang="en-US" sz="2000" dirty="0">
                <a:latin typeface="Arial" panose="020B0604020202020204" pitchFamily="34" charset="0"/>
                <a:cs typeface="Arial" panose="020B0604020202020204" pitchFamily="34" charset="0"/>
              </a:rPr>
              <a:t>each day based on things like did </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made healthy choices and picked nourishing food when I was truly hungry – not just emotional eating,</a:t>
            </a:r>
            <a:r>
              <a:rPr lang="en-US" sz="2000" dirty="0">
                <a:latin typeface="Arial" panose="020B0604020202020204" pitchFamily="34" charset="0"/>
                <a:cs typeface="Arial" panose="020B0604020202020204" pitchFamily="34" charset="0"/>
              </a:rPr>
              <a:t> did </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gently let my Inner Critic know that it wasn’t necessary to criticize my appearance, or that I appreciated my perfectionist manager to be perfect while at the same time realizing how hurtful this is to the other parts.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Are you also more aware of when you’re not </a:t>
            </a:r>
            <a:r>
              <a:rPr lang="en-US" sz="2000" dirty="0">
                <a:solidFill>
                  <a:srgbClr val="FFFFFF"/>
                </a:solidFill>
                <a:latin typeface="Arial" panose="020B0604020202020204" pitchFamily="34" charset="0"/>
                <a:cs typeface="Arial" panose="020B0604020202020204" pitchFamily="34" charset="0"/>
              </a:rPr>
              <a:t>Self-led?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 am but something just occurred to me. I can add “awareness of lack of Self-leadership” to my </a:t>
            </a:r>
            <a:r>
              <a:rPr lang="en-US" sz="2000" dirty="0">
                <a:solidFill>
                  <a:srgbClr val="FFFFFF"/>
                </a:solidFill>
                <a:latin typeface="Arial" panose="020B0604020202020204" pitchFamily="34" charset="0"/>
                <a:cs typeface="Arial" panose="020B0604020202020204" pitchFamily="34" charset="0"/>
              </a:rPr>
              <a:t>holes</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diary card to keep track of things like</a:t>
            </a:r>
            <a:r>
              <a:rPr kumimoji="0" lang="en-US" sz="20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 </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feeling lonely and depressed</a:t>
            </a:r>
            <a:r>
              <a:rPr lang="en-US" sz="2000" dirty="0">
                <a:latin typeface="Arial" panose="020B0604020202020204" pitchFamily="34" charset="0"/>
                <a:cs typeface="Arial" panose="020B0604020202020204" pitchFamily="34" charset="0"/>
              </a:rPr>
              <a:t> without knowing why</a:t>
            </a: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t>
            </a:r>
            <a:endParaRPr kumimoji="0" lang="en-CA"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2893758"/>
      </p:ext>
    </p:extLst>
  </p:cSld>
  <p:clrMapOvr>
    <a:masterClrMapping/>
  </p:clrMapOvr>
</p:sld>
</file>

<file path=ppt/slides/slide8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0EFB2-EF07-2E2D-8749-27FAC387BE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3EFB17-560E-CA35-C93F-0A7B46A9A935}"/>
              </a:ext>
            </a:extLst>
          </p:cNvPr>
          <p:cNvSpPr txBox="1"/>
          <p:nvPr/>
        </p:nvSpPr>
        <p:spPr>
          <a:xfrm>
            <a:off x="4371975" y="209477"/>
            <a:ext cx="3731165" cy="1323439"/>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DBDE2BC2-6DD0-BA94-1506-69FB59ECA3A0}"/>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WOUNDED CHILD EXILE							  INNER CRITIC MANAGER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7" name="Picture 6">
            <a:extLst>
              <a:ext uri="{FF2B5EF4-FFF2-40B4-BE49-F238E27FC236}">
                <a16:creationId xmlns:a16="http://schemas.microsoft.com/office/drawing/2014/main" id="{EF09E058-A6C0-C2D0-819C-0ACCDDE140E6}"/>
              </a:ext>
            </a:extLst>
          </p:cNvPr>
          <p:cNvPicPr>
            <a:picLocks noChangeAspect="1"/>
          </p:cNvPicPr>
          <p:nvPr/>
        </p:nvPicPr>
        <p:blipFill>
          <a:blip r:embed="rId2"/>
          <a:stretch>
            <a:fillRect/>
          </a:stretch>
        </p:blipFill>
        <p:spPr>
          <a:xfrm>
            <a:off x="6512836" y="732073"/>
            <a:ext cx="4808296" cy="4822354"/>
          </a:xfrm>
          <a:prstGeom prst="rect">
            <a:avLst/>
          </a:prstGeom>
        </p:spPr>
      </p:pic>
      <p:pic>
        <p:nvPicPr>
          <p:cNvPr id="2" name="Picture 1">
            <a:extLst>
              <a:ext uri="{FF2B5EF4-FFF2-40B4-BE49-F238E27FC236}">
                <a16:creationId xmlns:a16="http://schemas.microsoft.com/office/drawing/2014/main" id="{9B77B277-A1EF-2C24-C1A2-ACB392B95F8A}"/>
              </a:ext>
            </a:extLst>
          </p:cNvPr>
          <p:cNvPicPr>
            <a:picLocks noChangeAspect="1"/>
          </p:cNvPicPr>
          <p:nvPr/>
        </p:nvPicPr>
        <p:blipFill>
          <a:blip r:embed="rId3"/>
          <a:stretch>
            <a:fillRect/>
          </a:stretch>
        </p:blipFill>
        <p:spPr>
          <a:xfrm>
            <a:off x="833683" y="732073"/>
            <a:ext cx="4822354" cy="4822354"/>
          </a:xfrm>
          <a:prstGeom prst="rect">
            <a:avLst/>
          </a:prstGeom>
        </p:spPr>
      </p:pic>
    </p:spTree>
    <p:extLst>
      <p:ext uri="{BB962C8B-B14F-4D97-AF65-F5344CB8AC3E}">
        <p14:creationId xmlns:p14="http://schemas.microsoft.com/office/powerpoint/2010/main" val="2580556547"/>
      </p:ext>
    </p:extLst>
  </p:cSld>
  <p:clrMapOvr>
    <a:masterClrMapping/>
  </p:clrMapOvr>
</p:sld>
</file>

<file path=ppt/slides/slide8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C756E-7739-D17E-39AE-C29DD3FAC4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50C3EE3-4297-6F30-8333-2C8711910E59}"/>
              </a:ext>
            </a:extLst>
          </p:cNvPr>
          <p:cNvSpPr txBox="1"/>
          <p:nvPr/>
        </p:nvSpPr>
        <p:spPr>
          <a:xfrm>
            <a:off x="4371975" y="209477"/>
            <a:ext cx="3731165" cy="1323439"/>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ADED1238-E1E4-E969-BCD8-86684A6157C9}"/>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BINGE EATER FIREFIGHTER					          AVOIDANT MANAGER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D1FDA997-31ED-71D3-DC29-5106270FF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5422" y="713208"/>
            <a:ext cx="4876800" cy="4876800"/>
          </a:xfrm>
          <a:prstGeom prst="rect">
            <a:avLst/>
          </a:prstGeom>
        </p:spPr>
      </p:pic>
      <p:pic>
        <p:nvPicPr>
          <p:cNvPr id="2" name="Picture 1">
            <a:extLst>
              <a:ext uri="{FF2B5EF4-FFF2-40B4-BE49-F238E27FC236}">
                <a16:creationId xmlns:a16="http://schemas.microsoft.com/office/drawing/2014/main" id="{E02B525F-32B2-26D6-6AB1-72178549A2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163" y="740431"/>
            <a:ext cx="4822354" cy="4822354"/>
          </a:xfrm>
          <a:prstGeom prst="rect">
            <a:avLst/>
          </a:prstGeom>
        </p:spPr>
      </p:pic>
    </p:spTree>
    <p:extLst>
      <p:ext uri="{BB962C8B-B14F-4D97-AF65-F5344CB8AC3E}">
        <p14:creationId xmlns:p14="http://schemas.microsoft.com/office/powerpoint/2010/main" val="1116689859"/>
      </p:ext>
    </p:extLst>
  </p:cSld>
  <p:clrMapOvr>
    <a:masterClrMapping/>
  </p:clrMapOvr>
</p:sld>
</file>

<file path=ppt/slides/slide8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310ED-AC49-F37D-8D4A-6DE0D3BDE19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68A2877-9E1D-1F43-21CC-2FEF3E6A6EF0}"/>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68432459-D653-C809-A55E-67471438B6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D5D14DC1-7C5C-8021-02C7-0BC1074B92A1}"/>
              </a:ext>
            </a:extLst>
          </p:cNvPr>
          <p:cNvSpPr txBox="1"/>
          <p:nvPr/>
        </p:nvSpPr>
        <p:spPr>
          <a:xfrm>
            <a:off x="2763748" y="402494"/>
            <a:ext cx="70536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END OF DAY INVENTORY P.186 </a:t>
            </a:r>
            <a:endParaRPr lang="en-CA" sz="3600" dirty="0"/>
          </a:p>
        </p:txBody>
      </p:sp>
    </p:spTree>
    <p:extLst>
      <p:ext uri="{BB962C8B-B14F-4D97-AF65-F5344CB8AC3E}">
        <p14:creationId xmlns:p14="http://schemas.microsoft.com/office/powerpoint/2010/main" val="3343038739"/>
      </p:ext>
    </p:extLst>
  </p:cSld>
  <p:clrMapOvr>
    <a:masterClrMapping/>
  </p:clrMapOvr>
</p:sld>
</file>

<file path=ppt/slides/slide8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52F22-C04A-555F-4985-60F72915580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C0EDCDC-2EC5-4286-7220-9B2E3DC43604}"/>
              </a:ext>
            </a:extLst>
          </p:cNvPr>
          <p:cNvSpPr txBox="1"/>
          <p:nvPr/>
        </p:nvSpPr>
        <p:spPr>
          <a:xfrm>
            <a:off x="0" y="0"/>
            <a:ext cx="12192000" cy="5509200"/>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END OF DAY INVENTORY </a:t>
            </a:r>
          </a:p>
          <a:p>
            <a:endParaRPr lang="en-US" sz="3600" dirty="0">
              <a:solidFill>
                <a:srgbClr val="000000"/>
              </a:solidFill>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This practice will help you stay attuned to your inner system from day to day. At the end of each day consider doing an inventory of your parts. We suggest you use the holes diary card with advanced targets.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Write down which parts showed up. When were you Self lead? When were you not?</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Parts inventory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Parts that showed up today:</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When did I act Self lead?</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When was I not Self lead?</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1292745"/>
      </p:ext>
    </p:extLst>
  </p:cSld>
  <p:clrMapOvr>
    <a:masterClrMapping/>
  </p:clrMapOvr>
</p:sld>
</file>

<file path=ppt/slides/slide8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B6377B-8C4F-1515-3057-BCF163D1FFAF}"/>
              </a:ext>
            </a:extLst>
          </p:cNvPr>
          <p:cNvSpPr txBox="1"/>
          <p:nvPr/>
        </p:nvSpPr>
        <p:spPr>
          <a:xfrm>
            <a:off x="143838" y="0"/>
            <a:ext cx="12192000" cy="6494085"/>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4 OUTWARD BOUND P.188</a:t>
            </a:r>
          </a:p>
          <a:p>
            <a:r>
              <a:rPr lang="en-US" sz="2000" dirty="0">
                <a:latin typeface="Arial" panose="020B0604020202020204" pitchFamily="34" charset="0"/>
                <a:cs typeface="Arial" panose="020B0604020202020204" pitchFamily="34" charset="0"/>
              </a:rPr>
              <a:t>It may seem counterintuitive but </a:t>
            </a:r>
            <a:r>
              <a:rPr lang="en-US" sz="2000" dirty="0">
                <a:solidFill>
                  <a:srgbClr val="FFC000"/>
                </a:solidFill>
                <a:latin typeface="Arial" panose="020B0604020202020204" pitchFamily="34" charset="0"/>
                <a:cs typeface="Arial" panose="020B0604020202020204" pitchFamily="34" charset="0"/>
              </a:rPr>
              <a:t>doing inner work can actually move you to engage the outer world. When you become more Self lead, you become less ego driven, less focused on your own inner struggles, and you develop more altruistic characteristics. This exercise helps us notice the empathy of Self and what gets in its way.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With the clarity attribute of Self, you see the injustice and suffering in the world and have more compassion. You will often become more active to change things in big and small ways.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parts of you like the thought of engaging the world with more compassion?</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stops you from showing compassion?</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might being Self lead change the ways you engage the outside world?</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Going inside</a:t>
            </a:r>
          </a:p>
          <a:p>
            <a:r>
              <a:rPr lang="en-US" sz="2000" dirty="0">
                <a:latin typeface="Arial" panose="020B0604020202020204" pitchFamily="34" charset="0"/>
                <a:cs typeface="Arial" panose="020B0604020202020204" pitchFamily="34" charset="0"/>
              </a:rPr>
              <a:t>Notice any parts that might be fearful or reluctant to extend compassion to others. Take some time to work with those parts. Find, focus, and flesh out what those protectors are feeling. If you have enough curiosity, befriend those parts and extend compassion to them. Appreciate them for how they're wanting to protect you. See if they're willing to trust you to take the lead. If not, ask them why not.</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9261225"/>
      </p:ext>
    </p:extLst>
  </p:cSld>
  <p:clrMapOvr>
    <a:masterClrMapping/>
  </p:clrMapOvr>
</p:sld>
</file>

<file path=ppt/slides/slide8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23BD3-9E8E-6881-C6B1-7D2FFA9D3200}"/>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36AB5C15-3CAE-33EB-884A-A24B8366B1C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3C344FD4-7C2C-DB1E-6FE5-A755134765B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9AD3604B-2EFD-9FEC-2745-484677375B3B}"/>
              </a:ext>
            </a:extLst>
          </p:cNvPr>
          <p:cNvSpPr txBox="1"/>
          <p:nvPr/>
        </p:nvSpPr>
        <p:spPr>
          <a:xfrm>
            <a:off x="2340428" y="448623"/>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OUTWARD BOUND P.188</a:t>
            </a:r>
          </a:p>
        </p:txBody>
      </p:sp>
    </p:spTree>
    <p:extLst>
      <p:ext uri="{BB962C8B-B14F-4D97-AF65-F5344CB8AC3E}">
        <p14:creationId xmlns:p14="http://schemas.microsoft.com/office/powerpoint/2010/main" val="783375556"/>
      </p:ext>
    </p:extLst>
  </p:cSld>
  <p:clrMapOvr>
    <a:masterClrMapping/>
  </p:clrMapOvr>
</p:sld>
</file>

<file path=ppt/slides/slide8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72765F-1244-94C5-E3B7-90950E7C16D6}"/>
              </a:ext>
            </a:extLst>
          </p:cNvPr>
          <p:cNvSpPr txBox="1"/>
          <p:nvPr/>
        </p:nvSpPr>
        <p:spPr>
          <a:xfrm flipH="1">
            <a:off x="0" y="103057"/>
            <a:ext cx="12192000" cy="5632311"/>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What parts of you like the thought of engaging the world with more compassion?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The fixer, road runner and overachiever.</a:t>
            </a:r>
          </a:p>
          <a:p>
            <a:endParaRPr lang="en-CA"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What stops you from showing compassion?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The intellectualizer, lone warrior and standoffish withdrawer. </a:t>
            </a:r>
          </a:p>
          <a:p>
            <a:endParaRPr lang="en-CA"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How might being Self lead change the ways you engage the outside world?</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I would feel more at ease in the world</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Going inside</a:t>
            </a:r>
          </a:p>
          <a:p>
            <a:r>
              <a:rPr lang="en-US" sz="2400" dirty="0">
                <a:latin typeface="Arial" panose="020B0604020202020204" pitchFamily="34" charset="0"/>
                <a:cs typeface="Arial" panose="020B0604020202020204" pitchFamily="34" charset="0"/>
              </a:rPr>
              <a:t>Notice any parts that might be fearful or reluctant to extend compassion to others. Take some time to work with those parts. Find, focus, and flesh out what those protectors are feeling. If you have enough curiosity, befriend those parts and extend compassion to them. Appreciate them for how they're wanting to protect you. See if they're willing to trust you to take the lead. If not, ask them why not.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8071275"/>
      </p:ext>
    </p:extLst>
  </p:cSld>
  <p:clrMapOvr>
    <a:masterClrMapping/>
  </p:clrMapOvr>
</p:sld>
</file>

<file path=ppt/slides/slide8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5F0B4-2A7D-7910-AB8D-08654EFB366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A2853E9-1303-78E9-004B-C7C518FF45BD}"/>
              </a:ext>
            </a:extLst>
          </p:cNvPr>
          <p:cNvSpPr txBox="1"/>
          <p:nvPr/>
        </p:nvSpPr>
        <p:spPr>
          <a:xfrm>
            <a:off x="7512935" y="572055"/>
            <a:ext cx="2045183"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EXILES</a:t>
            </a:r>
            <a:endParaRPr lang="en-CA" sz="2800" dirty="0"/>
          </a:p>
        </p:txBody>
      </p:sp>
      <p:pic>
        <p:nvPicPr>
          <p:cNvPr id="4" name="Picture 3" descr="A person in armor holding a sword and shield&#10;&#10;AI-generated content may be incorrect.">
            <a:extLst>
              <a:ext uri="{FF2B5EF4-FFF2-40B4-BE49-F238E27FC236}">
                <a16:creationId xmlns:a16="http://schemas.microsoft.com/office/drawing/2014/main" id="{C2B69C19-0DCB-0A3E-75DB-C80DB7918111}"/>
              </a:ext>
            </a:extLst>
          </p:cNvPr>
          <p:cNvPicPr>
            <a:picLocks noChangeAspect="1"/>
          </p:cNvPicPr>
          <p:nvPr/>
        </p:nvPicPr>
        <p:blipFill>
          <a:blip r:embed="rId2"/>
          <a:stretch>
            <a:fillRect/>
          </a:stretch>
        </p:blipFill>
        <p:spPr>
          <a:xfrm>
            <a:off x="130597" y="4167269"/>
            <a:ext cx="1715074" cy="2424828"/>
          </a:xfrm>
          <a:prstGeom prst="rect">
            <a:avLst/>
          </a:prstGeom>
        </p:spPr>
      </p:pic>
      <p:pic>
        <p:nvPicPr>
          <p:cNvPr id="5" name="Picture 4" descr="A child sitting on the floor&#10;&#10;AI-generated content may be incorrect.">
            <a:extLst>
              <a:ext uri="{FF2B5EF4-FFF2-40B4-BE49-F238E27FC236}">
                <a16:creationId xmlns:a16="http://schemas.microsoft.com/office/drawing/2014/main" id="{CDCCC8D2-6F68-BF5B-9C6C-79A4CC17241E}"/>
              </a:ext>
            </a:extLst>
          </p:cNvPr>
          <p:cNvPicPr>
            <a:picLocks noChangeAspect="1"/>
          </p:cNvPicPr>
          <p:nvPr/>
        </p:nvPicPr>
        <p:blipFill>
          <a:blip r:embed="rId3"/>
          <a:stretch>
            <a:fillRect/>
          </a:stretch>
        </p:blipFill>
        <p:spPr>
          <a:xfrm>
            <a:off x="4671415" y="1101393"/>
            <a:ext cx="1852867" cy="2256910"/>
          </a:xfrm>
          <a:prstGeom prst="rect">
            <a:avLst/>
          </a:prstGeom>
        </p:spPr>
      </p:pic>
      <p:sp>
        <p:nvSpPr>
          <p:cNvPr id="7" name="TextBox 6">
            <a:extLst>
              <a:ext uri="{FF2B5EF4-FFF2-40B4-BE49-F238E27FC236}">
                <a16:creationId xmlns:a16="http://schemas.microsoft.com/office/drawing/2014/main" id="{7E95CCC8-CCF7-3FE3-2431-5DEDD922AADA}"/>
              </a:ext>
            </a:extLst>
          </p:cNvPr>
          <p:cNvSpPr txBox="1"/>
          <p:nvPr/>
        </p:nvSpPr>
        <p:spPr>
          <a:xfrm>
            <a:off x="144335" y="6194336"/>
            <a:ext cx="1852773" cy="276999"/>
          </a:xfrm>
          <a:prstGeom prst="rect">
            <a:avLst/>
          </a:prstGeom>
          <a:noFill/>
        </p:spPr>
        <p:txBody>
          <a:bodyPr wrap="square">
            <a:spAutoFit/>
          </a:bodyPr>
          <a:lstStyle/>
          <a:p>
            <a:r>
              <a:rPr lang="en-US" sz="1200" b="0" i="0" dirty="0">
                <a:effectLst/>
                <a:latin typeface="Arial" panose="020B0604020202020204" pitchFamily="34" charset="0"/>
              </a:rPr>
              <a:t>THE LONE WARRIOR </a:t>
            </a:r>
            <a:endParaRPr lang="en-CA" sz="1200" dirty="0"/>
          </a:p>
        </p:txBody>
      </p:sp>
      <p:sp>
        <p:nvSpPr>
          <p:cNvPr id="9" name="TextBox 8">
            <a:extLst>
              <a:ext uri="{FF2B5EF4-FFF2-40B4-BE49-F238E27FC236}">
                <a16:creationId xmlns:a16="http://schemas.microsoft.com/office/drawing/2014/main" id="{AC651A25-1513-40D2-0881-DBDEF19D004E}"/>
              </a:ext>
            </a:extLst>
          </p:cNvPr>
          <p:cNvSpPr txBox="1"/>
          <p:nvPr/>
        </p:nvSpPr>
        <p:spPr>
          <a:xfrm>
            <a:off x="4984395" y="3011845"/>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sp>
        <p:nvSpPr>
          <p:cNvPr id="11" name="TextBox 10">
            <a:extLst>
              <a:ext uri="{FF2B5EF4-FFF2-40B4-BE49-F238E27FC236}">
                <a16:creationId xmlns:a16="http://schemas.microsoft.com/office/drawing/2014/main" id="{C0173854-E953-62F8-EAB3-C088394FB101}"/>
              </a:ext>
            </a:extLst>
          </p:cNvPr>
          <p:cNvSpPr txBox="1"/>
          <p:nvPr/>
        </p:nvSpPr>
        <p:spPr>
          <a:xfrm>
            <a:off x="917124" y="539377"/>
            <a:ext cx="1430675"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SELF</a:t>
            </a:r>
            <a:r>
              <a:rPr lang="en-US" sz="2800" dirty="0">
                <a:solidFill>
                  <a:srgbClr val="222222"/>
                </a:solidFill>
                <a:latin typeface="Arial" panose="020B0604020202020204" pitchFamily="34" charset="0"/>
              </a:rPr>
              <a:t> </a:t>
            </a:r>
            <a:endParaRPr lang="en-CA" sz="2800" dirty="0"/>
          </a:p>
        </p:txBody>
      </p:sp>
      <p:pic>
        <p:nvPicPr>
          <p:cNvPr id="12" name="Picture 11" descr="A group of people looking at a person walking in the woods&#10;&#10;AI-generated content may be incorrect.">
            <a:extLst>
              <a:ext uri="{FF2B5EF4-FFF2-40B4-BE49-F238E27FC236}">
                <a16:creationId xmlns:a16="http://schemas.microsoft.com/office/drawing/2014/main" id="{9ED80D0D-D6C3-8221-187E-37E738011B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596" y="1101393"/>
            <a:ext cx="2646192" cy="2256910"/>
          </a:xfrm>
          <a:prstGeom prst="rect">
            <a:avLst/>
          </a:prstGeom>
        </p:spPr>
      </p:pic>
      <p:pic>
        <p:nvPicPr>
          <p:cNvPr id="2" name="Picture 1" descr="A person and child sitting at a table&#10;&#10;AI-generated content may be incorrect.">
            <a:extLst>
              <a:ext uri="{FF2B5EF4-FFF2-40B4-BE49-F238E27FC236}">
                <a16:creationId xmlns:a16="http://schemas.microsoft.com/office/drawing/2014/main" id="{C0C34194-98FC-5E23-3CBD-1A3919D18DD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55931" y="1091507"/>
            <a:ext cx="1774596" cy="2256910"/>
          </a:xfrm>
          <a:prstGeom prst="rect">
            <a:avLst/>
          </a:prstGeom>
        </p:spPr>
      </p:pic>
      <p:sp>
        <p:nvSpPr>
          <p:cNvPr id="8" name="TextBox 7">
            <a:extLst>
              <a:ext uri="{FF2B5EF4-FFF2-40B4-BE49-F238E27FC236}">
                <a16:creationId xmlns:a16="http://schemas.microsoft.com/office/drawing/2014/main" id="{7F9AD350-165D-ABDD-01AB-F0E8ED8DF882}"/>
              </a:ext>
            </a:extLst>
          </p:cNvPr>
          <p:cNvSpPr txBox="1"/>
          <p:nvPr/>
        </p:nvSpPr>
        <p:spPr>
          <a:xfrm>
            <a:off x="4472683" y="3650416"/>
            <a:ext cx="6226138"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a:t>
            </a:r>
            <a:r>
              <a:rPr lang="en-US" sz="2800" dirty="0">
                <a:solidFill>
                  <a:srgbClr val="222222"/>
                </a:solidFill>
                <a:latin typeface="Arial" panose="020B0604020202020204" pitchFamily="34" charset="0"/>
              </a:rPr>
              <a:t>PROTECTORS</a:t>
            </a:r>
            <a:endParaRPr lang="en-CA" sz="2800" dirty="0"/>
          </a:p>
        </p:txBody>
      </p:sp>
      <p:pic>
        <p:nvPicPr>
          <p:cNvPr id="10" name="Picture 9" descr="A person and person sitting in chairs&#10;&#10;AI-generated content may be incorrect.">
            <a:extLst>
              <a:ext uri="{FF2B5EF4-FFF2-40B4-BE49-F238E27FC236}">
                <a16:creationId xmlns:a16="http://schemas.microsoft.com/office/drawing/2014/main" id="{6B174FCA-4233-1B38-8F09-0B28D80B1D8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01365" y="4159404"/>
            <a:ext cx="2111604" cy="2413364"/>
          </a:xfrm>
          <a:prstGeom prst="rect">
            <a:avLst/>
          </a:prstGeom>
        </p:spPr>
      </p:pic>
      <p:sp>
        <p:nvSpPr>
          <p:cNvPr id="14" name="TextBox 13">
            <a:extLst>
              <a:ext uri="{FF2B5EF4-FFF2-40B4-BE49-F238E27FC236}">
                <a16:creationId xmlns:a16="http://schemas.microsoft.com/office/drawing/2014/main" id="{8427699D-33EB-A345-36CF-B73CFF8C94E9}"/>
              </a:ext>
            </a:extLst>
          </p:cNvPr>
          <p:cNvSpPr txBox="1"/>
          <p:nvPr/>
        </p:nvSpPr>
        <p:spPr>
          <a:xfrm>
            <a:off x="3164604" y="3030266"/>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sp>
        <p:nvSpPr>
          <p:cNvPr id="16" name="TextBox 15">
            <a:extLst>
              <a:ext uri="{FF2B5EF4-FFF2-40B4-BE49-F238E27FC236}">
                <a16:creationId xmlns:a16="http://schemas.microsoft.com/office/drawing/2014/main" id="{62638637-9417-4068-75A1-92534E6D9BF8}"/>
              </a:ext>
            </a:extLst>
          </p:cNvPr>
          <p:cNvSpPr txBox="1"/>
          <p:nvPr/>
        </p:nvSpPr>
        <p:spPr>
          <a:xfrm>
            <a:off x="10313816" y="6167669"/>
            <a:ext cx="167493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FIXER/THERAPIST</a:t>
            </a:r>
            <a:endParaRPr lang="en-CA" sz="1200" dirty="0"/>
          </a:p>
        </p:txBody>
      </p:sp>
      <p:pic>
        <p:nvPicPr>
          <p:cNvPr id="18" name="Picture 17" descr="Cartoon character running away from a bomb&#10;&#10;AI-generated content may be incorrect.">
            <a:extLst>
              <a:ext uri="{FF2B5EF4-FFF2-40B4-BE49-F238E27FC236}">
                <a16:creationId xmlns:a16="http://schemas.microsoft.com/office/drawing/2014/main" id="{75A3B580-C22C-3E4A-AE1B-F37499FE4BD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74578" y="4173636"/>
            <a:ext cx="1715074" cy="2399132"/>
          </a:xfrm>
          <a:prstGeom prst="rect">
            <a:avLst/>
          </a:prstGeom>
        </p:spPr>
      </p:pic>
      <p:sp>
        <p:nvSpPr>
          <p:cNvPr id="20" name="TextBox 19">
            <a:extLst>
              <a:ext uri="{FF2B5EF4-FFF2-40B4-BE49-F238E27FC236}">
                <a16:creationId xmlns:a16="http://schemas.microsoft.com/office/drawing/2014/main" id="{EC937911-7C7F-AF99-353A-CF4B45F992A5}"/>
              </a:ext>
            </a:extLst>
          </p:cNvPr>
          <p:cNvSpPr txBox="1"/>
          <p:nvPr/>
        </p:nvSpPr>
        <p:spPr>
          <a:xfrm>
            <a:off x="4239123" y="6071909"/>
            <a:ext cx="1810827" cy="276999"/>
          </a:xfrm>
          <a:prstGeom prst="rect">
            <a:avLst/>
          </a:prstGeom>
          <a:noFill/>
        </p:spPr>
        <p:txBody>
          <a:bodyPr wrap="square">
            <a:spAutoFit/>
          </a:bodyPr>
          <a:lstStyle/>
          <a:p>
            <a:r>
              <a:rPr lang="en-US" sz="1200" dirty="0">
                <a:solidFill>
                  <a:schemeClr val="bg1"/>
                </a:solidFill>
                <a:latin typeface="Arial" panose="020B0604020202020204" pitchFamily="34" charset="0"/>
                <a:cs typeface="Arial" panose="020B0604020202020204" pitchFamily="34" charset="0"/>
              </a:rPr>
              <a:t>ROAD RUNNER</a:t>
            </a:r>
            <a:endParaRPr lang="en-CA" sz="1200" dirty="0">
              <a:solidFill>
                <a:schemeClr val="bg1"/>
              </a:solidFill>
            </a:endParaRPr>
          </a:p>
        </p:txBody>
      </p:sp>
      <p:sp>
        <p:nvSpPr>
          <p:cNvPr id="13" name="TextBox 12">
            <a:extLst>
              <a:ext uri="{FF2B5EF4-FFF2-40B4-BE49-F238E27FC236}">
                <a16:creationId xmlns:a16="http://schemas.microsoft.com/office/drawing/2014/main" id="{ECCC04DF-AE75-6898-9EFD-596FE7EBA42E}"/>
              </a:ext>
            </a:extLst>
          </p:cNvPr>
          <p:cNvSpPr txBox="1"/>
          <p:nvPr/>
        </p:nvSpPr>
        <p:spPr>
          <a:xfrm>
            <a:off x="3817379" y="-23518"/>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EVOLVING IFS MAP</a:t>
            </a:r>
            <a:endParaRPr lang="en-CA" sz="3600" dirty="0"/>
          </a:p>
        </p:txBody>
      </p:sp>
      <p:pic>
        <p:nvPicPr>
          <p:cNvPr id="22" name="Picture 21" descr="A person looking at a crystal ball&#10;&#10;AI-generated content may be incorrect.">
            <a:extLst>
              <a:ext uri="{FF2B5EF4-FFF2-40B4-BE49-F238E27FC236}">
                <a16:creationId xmlns:a16="http://schemas.microsoft.com/office/drawing/2014/main" id="{C57952B8-5FD6-CCEB-1E11-B894881FF27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26913" y="4173636"/>
            <a:ext cx="1715074" cy="2399132"/>
          </a:xfrm>
          <a:prstGeom prst="rect">
            <a:avLst/>
          </a:prstGeom>
        </p:spPr>
      </p:pic>
      <p:sp>
        <p:nvSpPr>
          <p:cNvPr id="24" name="TextBox 23">
            <a:extLst>
              <a:ext uri="{FF2B5EF4-FFF2-40B4-BE49-F238E27FC236}">
                <a16:creationId xmlns:a16="http://schemas.microsoft.com/office/drawing/2014/main" id="{218171C1-980E-5B8D-4308-1D3CE8E62361}"/>
              </a:ext>
            </a:extLst>
          </p:cNvPr>
          <p:cNvSpPr txBox="1"/>
          <p:nvPr/>
        </p:nvSpPr>
        <p:spPr>
          <a:xfrm>
            <a:off x="1983369" y="6254019"/>
            <a:ext cx="230164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INTELECTUALIZER</a:t>
            </a:r>
            <a:endParaRPr lang="en-CA" sz="1200" dirty="0"/>
          </a:p>
        </p:txBody>
      </p:sp>
      <p:pic>
        <p:nvPicPr>
          <p:cNvPr id="26" name="Picture 25" descr="A person sitting in a chair reading a book&#10;&#10;AI-generated content may be incorrect.">
            <a:extLst>
              <a:ext uri="{FF2B5EF4-FFF2-40B4-BE49-F238E27FC236}">
                <a16:creationId xmlns:a16="http://schemas.microsoft.com/office/drawing/2014/main" id="{AD27B3A4-6399-FE7A-F22E-95FEDE52E37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346115" y="1101588"/>
            <a:ext cx="1832738" cy="2276681"/>
          </a:xfrm>
          <a:prstGeom prst="rect">
            <a:avLst/>
          </a:prstGeom>
        </p:spPr>
      </p:pic>
      <p:sp>
        <p:nvSpPr>
          <p:cNvPr id="28" name="TextBox 27">
            <a:extLst>
              <a:ext uri="{FF2B5EF4-FFF2-40B4-BE49-F238E27FC236}">
                <a16:creationId xmlns:a16="http://schemas.microsoft.com/office/drawing/2014/main" id="{E34FEB7C-8C93-650A-C638-8B1A417916BF}"/>
              </a:ext>
            </a:extLst>
          </p:cNvPr>
          <p:cNvSpPr txBox="1"/>
          <p:nvPr/>
        </p:nvSpPr>
        <p:spPr>
          <a:xfrm>
            <a:off x="10543436" y="3001567"/>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pic>
        <p:nvPicPr>
          <p:cNvPr id="6" name="Picture 5">
            <a:extLst>
              <a:ext uri="{FF2B5EF4-FFF2-40B4-BE49-F238E27FC236}">
                <a16:creationId xmlns:a16="http://schemas.microsoft.com/office/drawing/2014/main" id="{6081BD9B-C9E4-0995-125C-B1F9872DD1B0}"/>
              </a:ext>
            </a:extLst>
          </p:cNvPr>
          <p:cNvPicPr>
            <a:picLocks noChangeAspect="1"/>
          </p:cNvPicPr>
          <p:nvPr/>
        </p:nvPicPr>
        <p:blipFill>
          <a:blip r:embed="rId10"/>
          <a:stretch>
            <a:fillRect/>
          </a:stretch>
        </p:blipFill>
        <p:spPr>
          <a:xfrm>
            <a:off x="6590522" y="1101028"/>
            <a:ext cx="1774597" cy="2299299"/>
          </a:xfrm>
          <a:prstGeom prst="rect">
            <a:avLst/>
          </a:prstGeom>
        </p:spPr>
      </p:pic>
      <p:sp>
        <p:nvSpPr>
          <p:cNvPr id="17" name="TextBox 16">
            <a:extLst>
              <a:ext uri="{FF2B5EF4-FFF2-40B4-BE49-F238E27FC236}">
                <a16:creationId xmlns:a16="http://schemas.microsoft.com/office/drawing/2014/main" id="{3D2DAC20-C438-1559-B634-4C1FFF33C4E5}"/>
              </a:ext>
            </a:extLst>
          </p:cNvPr>
          <p:cNvSpPr txBox="1"/>
          <p:nvPr/>
        </p:nvSpPr>
        <p:spPr>
          <a:xfrm>
            <a:off x="6814475" y="3011846"/>
            <a:ext cx="1487079"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E9453226-2E04-4C68-1FBD-2C708B461715}"/>
              </a:ext>
            </a:extLst>
          </p:cNvPr>
          <p:cNvPicPr>
            <a:picLocks noChangeAspect="1"/>
          </p:cNvPicPr>
          <p:nvPr/>
        </p:nvPicPr>
        <p:blipFill>
          <a:blip r:embed="rId11"/>
          <a:srcRect l="27694" r="3944" b="-2"/>
          <a:stretch/>
        </p:blipFill>
        <p:spPr>
          <a:xfrm>
            <a:off x="8460733" y="1112336"/>
            <a:ext cx="1841022" cy="2276681"/>
          </a:xfrm>
          <a:prstGeom prst="rect">
            <a:avLst/>
          </a:prstGeom>
        </p:spPr>
      </p:pic>
      <p:sp>
        <p:nvSpPr>
          <p:cNvPr id="23" name="TextBox 22">
            <a:extLst>
              <a:ext uri="{FF2B5EF4-FFF2-40B4-BE49-F238E27FC236}">
                <a16:creationId xmlns:a16="http://schemas.microsoft.com/office/drawing/2014/main" id="{65571B61-9BD3-4DA4-7BF4-ECEC2FC7E3DB}"/>
              </a:ext>
            </a:extLst>
          </p:cNvPr>
          <p:cNvSpPr txBox="1"/>
          <p:nvPr/>
        </p:nvSpPr>
        <p:spPr>
          <a:xfrm>
            <a:off x="8655560" y="2980869"/>
            <a:ext cx="1568487"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a:t>
            </a:r>
            <a:endParaRPr lang="en-CA" sz="1200" dirty="0"/>
          </a:p>
        </p:txBody>
      </p:sp>
      <p:pic>
        <p:nvPicPr>
          <p:cNvPr id="25" name="Picture 24" descr="A person standing next to a brick wall&#10;&#10;AI-generated content may be incorrect.">
            <a:extLst>
              <a:ext uri="{FF2B5EF4-FFF2-40B4-BE49-F238E27FC236}">
                <a16:creationId xmlns:a16="http://schemas.microsoft.com/office/drawing/2014/main" id="{52053B5A-D0EE-0CCC-CB35-ABE6679002DB}"/>
              </a:ext>
            </a:extLst>
          </p:cNvPr>
          <p:cNvPicPr>
            <a:picLocks noChangeAspect="1"/>
          </p:cNvPicPr>
          <p:nvPr/>
        </p:nvPicPr>
        <p:blipFill>
          <a:blip r:embed="rId12"/>
          <a:srcRect r="-3" b="2344"/>
          <a:stretch/>
        </p:blipFill>
        <p:spPr>
          <a:xfrm>
            <a:off x="5624201" y="4176933"/>
            <a:ext cx="2145488" cy="2405499"/>
          </a:xfrm>
          <a:prstGeom prst="rect">
            <a:avLst/>
          </a:prstGeom>
        </p:spPr>
      </p:pic>
      <p:pic>
        <p:nvPicPr>
          <p:cNvPr id="27" name="Picture 26" descr="A person sitting at a desk with a computer&#10;&#10;AI-generated content may be incorrect.">
            <a:extLst>
              <a:ext uri="{FF2B5EF4-FFF2-40B4-BE49-F238E27FC236}">
                <a16:creationId xmlns:a16="http://schemas.microsoft.com/office/drawing/2014/main" id="{0D985628-ACB1-5A5D-0930-F187B1550CF3}"/>
              </a:ext>
            </a:extLst>
          </p:cNvPr>
          <p:cNvPicPr>
            <a:picLocks noChangeAspect="1"/>
          </p:cNvPicPr>
          <p:nvPr/>
        </p:nvPicPr>
        <p:blipFill>
          <a:blip r:embed="rId13"/>
          <a:stretch>
            <a:fillRect/>
          </a:stretch>
        </p:blipFill>
        <p:spPr>
          <a:xfrm>
            <a:off x="7893910" y="4159404"/>
            <a:ext cx="2004558" cy="2419730"/>
          </a:xfrm>
          <a:prstGeom prst="rect">
            <a:avLst/>
          </a:prstGeom>
        </p:spPr>
      </p:pic>
      <p:sp>
        <p:nvSpPr>
          <p:cNvPr id="30" name="TextBox 29">
            <a:extLst>
              <a:ext uri="{FF2B5EF4-FFF2-40B4-BE49-F238E27FC236}">
                <a16:creationId xmlns:a16="http://schemas.microsoft.com/office/drawing/2014/main" id="{BCAD3C58-4C3F-2341-008A-10E712D38ABC}"/>
              </a:ext>
            </a:extLst>
          </p:cNvPr>
          <p:cNvSpPr txBox="1"/>
          <p:nvPr/>
        </p:nvSpPr>
        <p:spPr>
          <a:xfrm>
            <a:off x="5519251" y="6085615"/>
            <a:ext cx="2300818"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THE STANDOFFISH WITHDRAWER </a:t>
            </a:r>
            <a:endParaRPr lang="en-CA" sz="1200" dirty="0"/>
          </a:p>
        </p:txBody>
      </p:sp>
      <p:sp>
        <p:nvSpPr>
          <p:cNvPr id="32" name="TextBox 31">
            <a:extLst>
              <a:ext uri="{FF2B5EF4-FFF2-40B4-BE49-F238E27FC236}">
                <a16:creationId xmlns:a16="http://schemas.microsoft.com/office/drawing/2014/main" id="{D4D98D36-D03E-170E-850E-3177A45D2043}"/>
              </a:ext>
            </a:extLst>
          </p:cNvPr>
          <p:cNvSpPr txBox="1"/>
          <p:nvPr/>
        </p:nvSpPr>
        <p:spPr>
          <a:xfrm>
            <a:off x="7960462" y="6005740"/>
            <a:ext cx="6193410" cy="553998"/>
          </a:xfrm>
          <a:prstGeom prst="rect">
            <a:avLst/>
          </a:prstGeom>
          <a:noFill/>
        </p:spPr>
        <p:txBody>
          <a:bodyPr wrap="square">
            <a:spAutoFit/>
          </a:bodyPr>
          <a:lstStyle/>
          <a:p>
            <a:endParaRPr lang="en-US" sz="18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THE OVERACHIEVER </a:t>
            </a:r>
            <a:endParaRPr lang="en-CA" sz="1200" dirty="0"/>
          </a:p>
        </p:txBody>
      </p:sp>
    </p:spTree>
    <p:extLst>
      <p:ext uri="{BB962C8B-B14F-4D97-AF65-F5344CB8AC3E}">
        <p14:creationId xmlns:p14="http://schemas.microsoft.com/office/powerpoint/2010/main" val="2811958980"/>
      </p:ext>
    </p:extLst>
  </p:cSld>
  <p:clrMapOvr>
    <a:masterClrMapping/>
  </p:clrMapOvr>
</p:sld>
</file>

<file path=ppt/slides/slide8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BE61F-CA94-C96B-BC83-48AC0923B331}"/>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FC598F94-9405-971F-66F9-72CB27CAC0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5FB648B5-2C64-236D-0C60-5B31878941A5}"/>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CD331B17-3E5E-BB23-0C92-F3BFDDA3F5BB}"/>
              </a:ext>
            </a:extLst>
          </p:cNvPr>
          <p:cNvSpPr txBox="1"/>
          <p:nvPr/>
        </p:nvSpPr>
        <p:spPr>
          <a:xfrm>
            <a:off x="2612571" y="236284"/>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OUTWARD BOUND P.188</a:t>
            </a:r>
          </a:p>
        </p:txBody>
      </p:sp>
    </p:spTree>
    <p:extLst>
      <p:ext uri="{BB962C8B-B14F-4D97-AF65-F5344CB8AC3E}">
        <p14:creationId xmlns:p14="http://schemas.microsoft.com/office/powerpoint/2010/main" val="1137725338"/>
      </p:ext>
    </p:extLst>
  </p:cSld>
  <p:clrMapOvr>
    <a:masterClrMapping/>
  </p:clrMapOvr>
</p:sld>
</file>

<file path=ppt/slides/slide8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2FBFC-B94C-1A6D-A3A4-26785FB1D78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7884DFF-16C1-D261-3AA5-E37D8124F601}"/>
              </a:ext>
            </a:extLst>
          </p:cNvPr>
          <p:cNvSpPr txBox="1"/>
          <p:nvPr/>
        </p:nvSpPr>
        <p:spPr>
          <a:xfrm flipH="1">
            <a:off x="0" y="103057"/>
            <a:ext cx="12192000" cy="6370975"/>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This exercise suggests that by doing inner work we can actually become more engaged with the world, less ego driven, and less focused on our own inner struggles. Kate, are there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parts of you that like the thought of engaging the world with more compassion?</a:t>
            </a:r>
          </a:p>
          <a:p>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Oh yes, my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Hypervigilant Manager, Avoidant Manager, and Wounded Child all do.</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And </a:t>
            </a:r>
            <a:r>
              <a:rPr lang="en-US" sz="2400" dirty="0">
                <a:solidFill>
                  <a:srgbClr val="FFFFFF"/>
                </a:solidFill>
                <a:latin typeface="Arial" panose="020B0604020202020204" pitchFamily="34" charset="0"/>
                <a:cs typeface="Arial" panose="020B0604020202020204" pitchFamily="34" charset="0"/>
              </a:rPr>
              <a:t>w</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stops you from showing compassion?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Fear of rejection, cynicism, shyness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As you’ve become more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Self lead </a:t>
            </a:r>
            <a:r>
              <a:rPr lang="en-US" sz="2400" dirty="0">
                <a:solidFill>
                  <a:srgbClr val="FFFFFF"/>
                </a:solidFill>
                <a:latin typeface="Arial" panose="020B0604020202020204" pitchFamily="34" charset="0"/>
                <a:cs typeface="Arial" panose="020B0604020202020204" pitchFamily="34" charset="0"/>
              </a:rPr>
              <a:t>have the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ways you engage the world changed?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Wise Mind is compassionate by nature. I need to remember that we are all one at our core. I need to see other people’s parts and have more empathy and understanding.</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400" dirty="0">
                <a:solidFill>
                  <a:schemeClr val="bg1"/>
                </a:solidFill>
                <a:latin typeface="Arial" panose="020B0604020202020204" pitchFamily="34" charset="0"/>
                <a:cs typeface="Arial" panose="020B0604020202020204" pitchFamily="34" charset="0"/>
              </a:rPr>
              <a:t>Stu: </a:t>
            </a:r>
            <a:r>
              <a:rPr lang="en-CA" sz="2400" dirty="0">
                <a:latin typeface="Arial" panose="020B0604020202020204" pitchFamily="34" charset="0"/>
                <a:cs typeface="Arial" panose="020B0604020202020204" pitchFamily="34" charset="0"/>
              </a:rPr>
              <a:t>The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Going </a:t>
            </a:r>
            <a:r>
              <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inside” exercise in this section encourages us to </a:t>
            </a:r>
            <a:r>
              <a:rPr lang="en-CA" sz="2400" dirty="0">
                <a:solidFill>
                  <a:srgbClr val="FFFFFF"/>
                </a:solidFill>
                <a:latin typeface="Arial" panose="020B0604020202020204" pitchFamily="34" charset="0"/>
                <a:cs typeface="Arial" panose="020B0604020202020204" pitchFamily="34" charset="0"/>
              </a:rPr>
              <a:t>explore</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parts that might be fearful or reluctant to extend compassion to others. What did you notice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latin typeface="Arial" panose="020B0604020202020204" pitchFamily="34" charset="0"/>
                <a:cs typeface="Arial" panose="020B0604020202020204" pitchFamily="34" charset="0"/>
              </a:rPr>
              <a:t>That the </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Feral Teen firefighter</a:t>
            </a:r>
            <a:r>
              <a:rPr lang="en-CA" sz="2400" dirty="0">
                <a:latin typeface="Arial" panose="020B0604020202020204" pitchFamily="34" charset="0"/>
                <a:cs typeface="Arial" panose="020B0604020202020204" pitchFamily="34" charset="0"/>
              </a:rPr>
              <a:t> and hypervigilant manager</a:t>
            </a:r>
            <a:r>
              <a:rPr kumimoji="0" lang="en-CA"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don’t want to be more compassionate they believe it would only worsen the pain.</a:t>
            </a:r>
            <a:endParaRPr kumimoji="0" lang="en-US"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1645488"/>
      </p:ext>
    </p:extLst>
  </p:cSld>
  <p:clrMapOvr>
    <a:masterClrMapping/>
  </p:clrMapOvr>
</p:sld>
</file>

<file path=ppt/slides/slide8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98208-3201-2DC9-3A10-E744822B86C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AD27DC2-2A43-B227-7B2C-FD065C393843}"/>
              </a:ext>
            </a:extLst>
          </p:cNvPr>
          <p:cNvSpPr txBox="1"/>
          <p:nvPr/>
        </p:nvSpPr>
        <p:spPr>
          <a:xfrm>
            <a:off x="4371975" y="209477"/>
            <a:ext cx="3731165" cy="1323439"/>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763E1A57-F8DE-CD81-5A82-86321106D1F4}"/>
              </a:ext>
            </a:extLst>
          </p:cNvPr>
          <p:cNvPicPr>
            <a:picLocks noChangeAspect="1"/>
          </p:cNvPicPr>
          <p:nvPr/>
        </p:nvPicPr>
        <p:blipFill>
          <a:blip r:embed="rId2"/>
          <a:stretch>
            <a:fillRect/>
          </a:stretch>
        </p:blipFill>
        <p:spPr>
          <a:xfrm>
            <a:off x="833682" y="732073"/>
            <a:ext cx="4882965" cy="4876800"/>
          </a:xfrm>
          <a:prstGeom prst="rect">
            <a:avLst/>
          </a:prstGeom>
        </p:spPr>
      </p:pic>
      <p:sp>
        <p:nvSpPr>
          <p:cNvPr id="5" name="TextBox 4">
            <a:extLst>
              <a:ext uri="{FF2B5EF4-FFF2-40B4-BE49-F238E27FC236}">
                <a16:creationId xmlns:a16="http://schemas.microsoft.com/office/drawing/2014/main" id="{8C90BFF6-2AA7-60C8-3F25-C9C03239F33A}"/>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WISE MIND								  HYPERVIGILANT MANAGER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499ACFA2-A1F5-D606-78FD-6CBAB5B591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9869" y="732073"/>
            <a:ext cx="4876800" cy="4876800"/>
          </a:xfrm>
          <a:prstGeom prst="rect">
            <a:avLst/>
          </a:prstGeom>
        </p:spPr>
      </p:pic>
    </p:spTree>
    <p:extLst>
      <p:ext uri="{BB962C8B-B14F-4D97-AF65-F5344CB8AC3E}">
        <p14:creationId xmlns:p14="http://schemas.microsoft.com/office/powerpoint/2010/main" val="2418058063"/>
      </p:ext>
    </p:extLst>
  </p:cSld>
  <p:clrMapOvr>
    <a:masterClrMapping/>
  </p:clrMapOvr>
</p:sld>
</file>

<file path=ppt/slides/slide8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77DD2-56BC-F030-0D81-0ADBC02F9B9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8646413-115F-47CA-8AF7-22C18F465774}"/>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E4921AF-1E41-CEC2-3AF3-D92FFFE235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88172945-B258-CCAF-24AB-9664BCE9660F}"/>
              </a:ext>
            </a:extLst>
          </p:cNvPr>
          <p:cNvSpPr txBox="1"/>
          <p:nvPr/>
        </p:nvSpPr>
        <p:spPr>
          <a:xfrm>
            <a:off x="3460250"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OUTWARD BOUND P.188</a:t>
            </a:r>
          </a:p>
        </p:txBody>
      </p:sp>
    </p:spTree>
    <p:extLst>
      <p:ext uri="{BB962C8B-B14F-4D97-AF65-F5344CB8AC3E}">
        <p14:creationId xmlns:p14="http://schemas.microsoft.com/office/powerpoint/2010/main" val="1696676399"/>
      </p:ext>
    </p:extLst>
  </p:cSld>
  <p:clrMapOvr>
    <a:masterClrMapping/>
  </p:clrMapOvr>
</p:sld>
</file>

<file path=ppt/slides/slide8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03556-FED0-9F96-8E25-A74F9E5FF1F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CA0E4D3-9DD0-7B8A-8111-D8719DFB0A5A}"/>
              </a:ext>
            </a:extLst>
          </p:cNvPr>
          <p:cNvSpPr txBox="1"/>
          <p:nvPr/>
        </p:nvSpPr>
        <p:spPr>
          <a:xfrm flipH="1">
            <a:off x="0" y="103057"/>
            <a:ext cx="12192000" cy="4524315"/>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parts of you like the thought of engaging the world with more compassion?</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stops you from showing compassion?</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might being Self lead change the ways you engage the outside world?</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Going inside</a:t>
            </a:r>
          </a:p>
          <a:p>
            <a:r>
              <a:rPr lang="en-US" sz="2400" dirty="0">
                <a:latin typeface="Arial" panose="020B0604020202020204" pitchFamily="34" charset="0"/>
                <a:cs typeface="Arial" panose="020B0604020202020204" pitchFamily="34" charset="0"/>
              </a:rPr>
              <a:t>Notice any parts that might be fearful or reluctant to extend compassion to others. Take some time to work with those parts. Find, focus, and flesh out what those protectors are feeling. If you have enough curiosity, befriend those parts and extend compassion to them. Appreciate them for how they're wanting to protect you. See if they're willing to trust you to take the lead. If not, ask them why not.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3483623"/>
      </p:ext>
    </p:extLst>
  </p:cSld>
  <p:clrMapOvr>
    <a:masterClrMapping/>
  </p:clrMapOvr>
</p:sld>
</file>

<file path=ppt/slides/slide8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527C3E-A094-3C28-9726-79BD552167EE}"/>
              </a:ext>
            </a:extLst>
          </p:cNvPr>
          <p:cNvSpPr txBox="1"/>
          <p:nvPr/>
        </p:nvSpPr>
        <p:spPr>
          <a:xfrm>
            <a:off x="0" y="74235"/>
            <a:ext cx="12192000" cy="4339650"/>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5 PLAYLIST FOR YOUR PARTS P.190</a:t>
            </a:r>
          </a:p>
          <a:p>
            <a:r>
              <a:rPr lang="en-US" sz="2400" dirty="0">
                <a:solidFill>
                  <a:srgbClr val="000000"/>
                </a:solidFill>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Parts like being acknowledged and appreciated. One way to do this is to make a playlist for your parts. Choose a song that represents each part and make a playlist that you can listen to and celebrate each part.</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Below write down the names of your parts on the left side and a song that reflects each part on the right side. Then create the playlist on your favorite listening device to enjoy with all your parts</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                            Part                                                                song</a:t>
            </a:r>
          </a:p>
        </p:txBody>
      </p:sp>
    </p:spTree>
    <p:extLst>
      <p:ext uri="{BB962C8B-B14F-4D97-AF65-F5344CB8AC3E}">
        <p14:creationId xmlns:p14="http://schemas.microsoft.com/office/powerpoint/2010/main" val="39285657"/>
      </p:ext>
    </p:extLst>
  </p:cSld>
  <p:clrMapOvr>
    <a:masterClrMapping/>
  </p:clrMapOvr>
</p:sld>
</file>

<file path=ppt/slides/slide8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DF6B6-BE28-451C-8BE1-7D0DEE31823C}"/>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31E0A32B-2AF7-FCC3-35AA-EACDD7A9E642}"/>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716C8229-EDA6-4332-4D9C-7F0ED7D59A5D}"/>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8B2293C9-5FCF-B89D-D075-69F7522EB531}"/>
              </a:ext>
            </a:extLst>
          </p:cNvPr>
          <p:cNvSpPr txBox="1"/>
          <p:nvPr/>
        </p:nvSpPr>
        <p:spPr>
          <a:xfrm>
            <a:off x="1836995" y="438349"/>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PLAYLIST FOR YOUR PARTS P.190</a:t>
            </a:r>
          </a:p>
        </p:txBody>
      </p:sp>
    </p:spTree>
    <p:extLst>
      <p:ext uri="{BB962C8B-B14F-4D97-AF65-F5344CB8AC3E}">
        <p14:creationId xmlns:p14="http://schemas.microsoft.com/office/powerpoint/2010/main" val="1787082682"/>
      </p:ext>
    </p:extLst>
  </p:cSld>
  <p:clrMapOvr>
    <a:masterClrMapping/>
  </p:clrMapOvr>
</p:sld>
</file>

<file path=ppt/slides/slide8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C2114-B95D-ABB0-4113-207A938D6E9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3133DD0-40B8-DA19-301F-B2967167A9AB}"/>
              </a:ext>
            </a:extLst>
          </p:cNvPr>
          <p:cNvSpPr txBox="1"/>
          <p:nvPr/>
        </p:nvSpPr>
        <p:spPr>
          <a:xfrm>
            <a:off x="7512935" y="572055"/>
            <a:ext cx="2045183"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EXILES</a:t>
            </a:r>
            <a:endParaRPr lang="en-CA" sz="2800" dirty="0"/>
          </a:p>
        </p:txBody>
      </p:sp>
      <p:pic>
        <p:nvPicPr>
          <p:cNvPr id="4" name="Picture 3" descr="A person in armor holding a sword and shield&#10;&#10;AI-generated content may be incorrect.">
            <a:extLst>
              <a:ext uri="{FF2B5EF4-FFF2-40B4-BE49-F238E27FC236}">
                <a16:creationId xmlns:a16="http://schemas.microsoft.com/office/drawing/2014/main" id="{08A71107-B53D-205C-0D9E-DCB7B3E9477C}"/>
              </a:ext>
            </a:extLst>
          </p:cNvPr>
          <p:cNvPicPr>
            <a:picLocks noChangeAspect="1"/>
          </p:cNvPicPr>
          <p:nvPr/>
        </p:nvPicPr>
        <p:blipFill>
          <a:blip r:embed="rId2"/>
          <a:stretch>
            <a:fillRect/>
          </a:stretch>
        </p:blipFill>
        <p:spPr>
          <a:xfrm>
            <a:off x="130597" y="4167269"/>
            <a:ext cx="1715074" cy="2424828"/>
          </a:xfrm>
          <a:prstGeom prst="rect">
            <a:avLst/>
          </a:prstGeom>
        </p:spPr>
      </p:pic>
      <p:pic>
        <p:nvPicPr>
          <p:cNvPr id="5" name="Picture 4" descr="A child sitting on the floor&#10;&#10;AI-generated content may be incorrect.">
            <a:extLst>
              <a:ext uri="{FF2B5EF4-FFF2-40B4-BE49-F238E27FC236}">
                <a16:creationId xmlns:a16="http://schemas.microsoft.com/office/drawing/2014/main" id="{B9574CD2-AD7E-DA8E-EA09-7B2C71E36E05}"/>
              </a:ext>
            </a:extLst>
          </p:cNvPr>
          <p:cNvPicPr>
            <a:picLocks noChangeAspect="1"/>
          </p:cNvPicPr>
          <p:nvPr/>
        </p:nvPicPr>
        <p:blipFill>
          <a:blip r:embed="rId3"/>
          <a:stretch>
            <a:fillRect/>
          </a:stretch>
        </p:blipFill>
        <p:spPr>
          <a:xfrm>
            <a:off x="4671415" y="1101393"/>
            <a:ext cx="1852867" cy="2256910"/>
          </a:xfrm>
          <a:prstGeom prst="rect">
            <a:avLst/>
          </a:prstGeom>
        </p:spPr>
      </p:pic>
      <p:sp>
        <p:nvSpPr>
          <p:cNvPr id="7" name="TextBox 6">
            <a:extLst>
              <a:ext uri="{FF2B5EF4-FFF2-40B4-BE49-F238E27FC236}">
                <a16:creationId xmlns:a16="http://schemas.microsoft.com/office/drawing/2014/main" id="{A1FEBED4-8F5F-B3A5-22AA-5E694B6566BF}"/>
              </a:ext>
            </a:extLst>
          </p:cNvPr>
          <p:cNvSpPr txBox="1"/>
          <p:nvPr/>
        </p:nvSpPr>
        <p:spPr>
          <a:xfrm>
            <a:off x="144335" y="6194336"/>
            <a:ext cx="1852773" cy="276999"/>
          </a:xfrm>
          <a:prstGeom prst="rect">
            <a:avLst/>
          </a:prstGeom>
          <a:noFill/>
        </p:spPr>
        <p:txBody>
          <a:bodyPr wrap="square">
            <a:spAutoFit/>
          </a:bodyPr>
          <a:lstStyle/>
          <a:p>
            <a:r>
              <a:rPr lang="en-US" sz="1200" b="0" i="0" dirty="0">
                <a:effectLst/>
                <a:latin typeface="Arial" panose="020B0604020202020204" pitchFamily="34" charset="0"/>
              </a:rPr>
              <a:t>THE LONE WARRIOR </a:t>
            </a:r>
            <a:endParaRPr lang="en-CA" sz="1200" dirty="0"/>
          </a:p>
        </p:txBody>
      </p:sp>
      <p:sp>
        <p:nvSpPr>
          <p:cNvPr id="9" name="TextBox 8">
            <a:extLst>
              <a:ext uri="{FF2B5EF4-FFF2-40B4-BE49-F238E27FC236}">
                <a16:creationId xmlns:a16="http://schemas.microsoft.com/office/drawing/2014/main" id="{63BB750C-F1C3-D340-F080-1362EBC6AA53}"/>
              </a:ext>
            </a:extLst>
          </p:cNvPr>
          <p:cNvSpPr txBox="1"/>
          <p:nvPr/>
        </p:nvSpPr>
        <p:spPr>
          <a:xfrm>
            <a:off x="4984395" y="3011845"/>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sp>
        <p:nvSpPr>
          <p:cNvPr id="11" name="TextBox 10">
            <a:extLst>
              <a:ext uri="{FF2B5EF4-FFF2-40B4-BE49-F238E27FC236}">
                <a16:creationId xmlns:a16="http://schemas.microsoft.com/office/drawing/2014/main" id="{98BC5954-639F-F120-07F0-8FCB8782153C}"/>
              </a:ext>
            </a:extLst>
          </p:cNvPr>
          <p:cNvSpPr txBox="1"/>
          <p:nvPr/>
        </p:nvSpPr>
        <p:spPr>
          <a:xfrm>
            <a:off x="917124" y="539377"/>
            <a:ext cx="1430675"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SELF</a:t>
            </a:r>
            <a:r>
              <a:rPr lang="en-US" sz="2800" dirty="0">
                <a:solidFill>
                  <a:srgbClr val="222222"/>
                </a:solidFill>
                <a:latin typeface="Arial" panose="020B0604020202020204" pitchFamily="34" charset="0"/>
              </a:rPr>
              <a:t> </a:t>
            </a:r>
            <a:endParaRPr lang="en-CA" sz="2800" dirty="0"/>
          </a:p>
        </p:txBody>
      </p:sp>
      <p:pic>
        <p:nvPicPr>
          <p:cNvPr id="12" name="Picture 11" descr="A group of people looking at a person walking in the woods&#10;&#10;AI-generated content may be incorrect.">
            <a:extLst>
              <a:ext uri="{FF2B5EF4-FFF2-40B4-BE49-F238E27FC236}">
                <a16:creationId xmlns:a16="http://schemas.microsoft.com/office/drawing/2014/main" id="{4098E3F8-D0C5-F3D8-1F13-F387D54ED6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596" y="1101393"/>
            <a:ext cx="2646192" cy="2256910"/>
          </a:xfrm>
          <a:prstGeom prst="rect">
            <a:avLst/>
          </a:prstGeom>
        </p:spPr>
      </p:pic>
      <p:pic>
        <p:nvPicPr>
          <p:cNvPr id="2" name="Picture 1" descr="A person and child sitting at a table&#10;&#10;AI-generated content may be incorrect.">
            <a:extLst>
              <a:ext uri="{FF2B5EF4-FFF2-40B4-BE49-F238E27FC236}">
                <a16:creationId xmlns:a16="http://schemas.microsoft.com/office/drawing/2014/main" id="{2D3640B0-434B-CE57-957D-C0A1E319E97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55931" y="1091507"/>
            <a:ext cx="1774596" cy="2256910"/>
          </a:xfrm>
          <a:prstGeom prst="rect">
            <a:avLst/>
          </a:prstGeom>
        </p:spPr>
      </p:pic>
      <p:sp>
        <p:nvSpPr>
          <p:cNvPr id="8" name="TextBox 7">
            <a:extLst>
              <a:ext uri="{FF2B5EF4-FFF2-40B4-BE49-F238E27FC236}">
                <a16:creationId xmlns:a16="http://schemas.microsoft.com/office/drawing/2014/main" id="{EE0FE09C-326F-4B74-1A60-77124DEB1187}"/>
              </a:ext>
            </a:extLst>
          </p:cNvPr>
          <p:cNvSpPr txBox="1"/>
          <p:nvPr/>
        </p:nvSpPr>
        <p:spPr>
          <a:xfrm>
            <a:off x="4472683" y="3650416"/>
            <a:ext cx="6226138" cy="523220"/>
          </a:xfrm>
          <a:prstGeom prst="rect">
            <a:avLst/>
          </a:prstGeom>
          <a:noFill/>
        </p:spPr>
        <p:txBody>
          <a:bodyPr wrap="square">
            <a:spAutoFit/>
          </a:bodyPr>
          <a:lstStyle/>
          <a:p>
            <a:r>
              <a:rPr lang="en-US" sz="2800" b="0" i="0" dirty="0">
                <a:solidFill>
                  <a:srgbClr val="222222"/>
                </a:solidFill>
                <a:effectLst/>
                <a:latin typeface="Arial" panose="020B0604020202020204" pitchFamily="34" charset="0"/>
              </a:rPr>
              <a:t> </a:t>
            </a:r>
            <a:r>
              <a:rPr lang="en-US" sz="2800" dirty="0">
                <a:solidFill>
                  <a:srgbClr val="222222"/>
                </a:solidFill>
                <a:latin typeface="Arial" panose="020B0604020202020204" pitchFamily="34" charset="0"/>
              </a:rPr>
              <a:t>PROTECTORS</a:t>
            </a:r>
            <a:endParaRPr lang="en-CA" sz="2800" dirty="0"/>
          </a:p>
        </p:txBody>
      </p:sp>
      <p:pic>
        <p:nvPicPr>
          <p:cNvPr id="10" name="Picture 9" descr="A person and person sitting in chairs&#10;&#10;AI-generated content may be incorrect.">
            <a:extLst>
              <a:ext uri="{FF2B5EF4-FFF2-40B4-BE49-F238E27FC236}">
                <a16:creationId xmlns:a16="http://schemas.microsoft.com/office/drawing/2014/main" id="{FD3A3F3A-657B-0882-3F98-0BED01DAEF8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01365" y="4159404"/>
            <a:ext cx="2111604" cy="2413364"/>
          </a:xfrm>
          <a:prstGeom prst="rect">
            <a:avLst/>
          </a:prstGeom>
        </p:spPr>
      </p:pic>
      <p:sp>
        <p:nvSpPr>
          <p:cNvPr id="14" name="TextBox 13">
            <a:extLst>
              <a:ext uri="{FF2B5EF4-FFF2-40B4-BE49-F238E27FC236}">
                <a16:creationId xmlns:a16="http://schemas.microsoft.com/office/drawing/2014/main" id="{00F916B8-01AC-A8EA-FDB5-7139462767C2}"/>
              </a:ext>
            </a:extLst>
          </p:cNvPr>
          <p:cNvSpPr txBox="1"/>
          <p:nvPr/>
        </p:nvSpPr>
        <p:spPr>
          <a:xfrm>
            <a:off x="3164604" y="3030266"/>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sp>
        <p:nvSpPr>
          <p:cNvPr id="16" name="TextBox 15">
            <a:extLst>
              <a:ext uri="{FF2B5EF4-FFF2-40B4-BE49-F238E27FC236}">
                <a16:creationId xmlns:a16="http://schemas.microsoft.com/office/drawing/2014/main" id="{38CE7B46-E460-212C-5D8D-A0AA696BAC76}"/>
              </a:ext>
            </a:extLst>
          </p:cNvPr>
          <p:cNvSpPr txBox="1"/>
          <p:nvPr/>
        </p:nvSpPr>
        <p:spPr>
          <a:xfrm>
            <a:off x="10313816" y="6167669"/>
            <a:ext cx="167493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FIXER/THERAPIST</a:t>
            </a:r>
            <a:endParaRPr lang="en-CA" sz="1200" dirty="0"/>
          </a:p>
        </p:txBody>
      </p:sp>
      <p:pic>
        <p:nvPicPr>
          <p:cNvPr id="18" name="Picture 17" descr="Cartoon character running away from a bomb&#10;&#10;AI-generated content may be incorrect.">
            <a:extLst>
              <a:ext uri="{FF2B5EF4-FFF2-40B4-BE49-F238E27FC236}">
                <a16:creationId xmlns:a16="http://schemas.microsoft.com/office/drawing/2014/main" id="{8AF7486E-B557-34FC-10F9-FCCCA0BD386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74578" y="4173636"/>
            <a:ext cx="1715074" cy="2399132"/>
          </a:xfrm>
          <a:prstGeom prst="rect">
            <a:avLst/>
          </a:prstGeom>
        </p:spPr>
      </p:pic>
      <p:sp>
        <p:nvSpPr>
          <p:cNvPr id="20" name="TextBox 19">
            <a:extLst>
              <a:ext uri="{FF2B5EF4-FFF2-40B4-BE49-F238E27FC236}">
                <a16:creationId xmlns:a16="http://schemas.microsoft.com/office/drawing/2014/main" id="{71A3BCB2-3E1A-BD3A-D40D-05459A74122D}"/>
              </a:ext>
            </a:extLst>
          </p:cNvPr>
          <p:cNvSpPr txBox="1"/>
          <p:nvPr/>
        </p:nvSpPr>
        <p:spPr>
          <a:xfrm>
            <a:off x="4239123" y="6071909"/>
            <a:ext cx="1810827" cy="276999"/>
          </a:xfrm>
          <a:prstGeom prst="rect">
            <a:avLst/>
          </a:prstGeom>
          <a:noFill/>
        </p:spPr>
        <p:txBody>
          <a:bodyPr wrap="square">
            <a:spAutoFit/>
          </a:bodyPr>
          <a:lstStyle/>
          <a:p>
            <a:r>
              <a:rPr lang="en-US" sz="1200" dirty="0">
                <a:solidFill>
                  <a:schemeClr val="bg1"/>
                </a:solidFill>
                <a:latin typeface="Arial" panose="020B0604020202020204" pitchFamily="34" charset="0"/>
                <a:cs typeface="Arial" panose="020B0604020202020204" pitchFamily="34" charset="0"/>
              </a:rPr>
              <a:t>ROAD RUNNER</a:t>
            </a:r>
            <a:endParaRPr lang="en-CA" sz="1200" dirty="0">
              <a:solidFill>
                <a:schemeClr val="bg1"/>
              </a:solidFill>
            </a:endParaRPr>
          </a:p>
        </p:txBody>
      </p:sp>
      <p:sp>
        <p:nvSpPr>
          <p:cNvPr id="13" name="TextBox 12">
            <a:extLst>
              <a:ext uri="{FF2B5EF4-FFF2-40B4-BE49-F238E27FC236}">
                <a16:creationId xmlns:a16="http://schemas.microsoft.com/office/drawing/2014/main" id="{4E8936A6-818B-A3F1-3894-20E993C74A9B}"/>
              </a:ext>
            </a:extLst>
          </p:cNvPr>
          <p:cNvSpPr txBox="1"/>
          <p:nvPr/>
        </p:nvSpPr>
        <p:spPr>
          <a:xfrm>
            <a:off x="3817379" y="-23518"/>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EVOLVING IFS MAP</a:t>
            </a:r>
            <a:endParaRPr lang="en-CA" sz="3600" dirty="0"/>
          </a:p>
        </p:txBody>
      </p:sp>
      <p:pic>
        <p:nvPicPr>
          <p:cNvPr id="22" name="Picture 21" descr="A person looking at a crystal ball&#10;&#10;AI-generated content may be incorrect.">
            <a:extLst>
              <a:ext uri="{FF2B5EF4-FFF2-40B4-BE49-F238E27FC236}">
                <a16:creationId xmlns:a16="http://schemas.microsoft.com/office/drawing/2014/main" id="{5AF34365-C061-7503-C022-F6F568137BC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26913" y="4173636"/>
            <a:ext cx="1715074" cy="2399132"/>
          </a:xfrm>
          <a:prstGeom prst="rect">
            <a:avLst/>
          </a:prstGeom>
        </p:spPr>
      </p:pic>
      <p:sp>
        <p:nvSpPr>
          <p:cNvPr id="24" name="TextBox 23">
            <a:extLst>
              <a:ext uri="{FF2B5EF4-FFF2-40B4-BE49-F238E27FC236}">
                <a16:creationId xmlns:a16="http://schemas.microsoft.com/office/drawing/2014/main" id="{F37766F5-7F8A-8491-5D3B-CF0F4029C7F8}"/>
              </a:ext>
            </a:extLst>
          </p:cNvPr>
          <p:cNvSpPr txBox="1"/>
          <p:nvPr/>
        </p:nvSpPr>
        <p:spPr>
          <a:xfrm>
            <a:off x="1983369" y="6254019"/>
            <a:ext cx="230164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INTELECTUALIZER</a:t>
            </a:r>
            <a:endParaRPr lang="en-CA" sz="1200" dirty="0"/>
          </a:p>
        </p:txBody>
      </p:sp>
      <p:pic>
        <p:nvPicPr>
          <p:cNvPr id="26" name="Picture 25" descr="A person sitting in a chair reading a book&#10;&#10;AI-generated content may be incorrect.">
            <a:extLst>
              <a:ext uri="{FF2B5EF4-FFF2-40B4-BE49-F238E27FC236}">
                <a16:creationId xmlns:a16="http://schemas.microsoft.com/office/drawing/2014/main" id="{B1A0180F-DF29-9501-71BD-8D4EBA54991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346115" y="1101588"/>
            <a:ext cx="1832738" cy="2276681"/>
          </a:xfrm>
          <a:prstGeom prst="rect">
            <a:avLst/>
          </a:prstGeom>
        </p:spPr>
      </p:pic>
      <p:sp>
        <p:nvSpPr>
          <p:cNvPr id="28" name="TextBox 27">
            <a:extLst>
              <a:ext uri="{FF2B5EF4-FFF2-40B4-BE49-F238E27FC236}">
                <a16:creationId xmlns:a16="http://schemas.microsoft.com/office/drawing/2014/main" id="{0A772A8D-F11D-54EF-F313-BD25708F50CC}"/>
              </a:ext>
            </a:extLst>
          </p:cNvPr>
          <p:cNvSpPr txBox="1"/>
          <p:nvPr/>
        </p:nvSpPr>
        <p:spPr>
          <a:xfrm>
            <a:off x="10543436" y="3001567"/>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pic>
        <p:nvPicPr>
          <p:cNvPr id="6" name="Picture 5">
            <a:extLst>
              <a:ext uri="{FF2B5EF4-FFF2-40B4-BE49-F238E27FC236}">
                <a16:creationId xmlns:a16="http://schemas.microsoft.com/office/drawing/2014/main" id="{5F89BFDC-85D0-A3AA-63FA-5BF55CA67F41}"/>
              </a:ext>
            </a:extLst>
          </p:cNvPr>
          <p:cNvPicPr>
            <a:picLocks noChangeAspect="1"/>
          </p:cNvPicPr>
          <p:nvPr/>
        </p:nvPicPr>
        <p:blipFill>
          <a:blip r:embed="rId10"/>
          <a:stretch>
            <a:fillRect/>
          </a:stretch>
        </p:blipFill>
        <p:spPr>
          <a:xfrm>
            <a:off x="6590522" y="1101028"/>
            <a:ext cx="1774597" cy="2299299"/>
          </a:xfrm>
          <a:prstGeom prst="rect">
            <a:avLst/>
          </a:prstGeom>
        </p:spPr>
      </p:pic>
      <p:sp>
        <p:nvSpPr>
          <p:cNvPr id="17" name="TextBox 16">
            <a:extLst>
              <a:ext uri="{FF2B5EF4-FFF2-40B4-BE49-F238E27FC236}">
                <a16:creationId xmlns:a16="http://schemas.microsoft.com/office/drawing/2014/main" id="{7676223A-279F-62FC-62A2-08BD5D108B48}"/>
              </a:ext>
            </a:extLst>
          </p:cNvPr>
          <p:cNvSpPr txBox="1"/>
          <p:nvPr/>
        </p:nvSpPr>
        <p:spPr>
          <a:xfrm>
            <a:off x="6814475" y="3011846"/>
            <a:ext cx="1487079"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F523DD12-F560-72E9-A2AF-288C0C489AB4}"/>
              </a:ext>
            </a:extLst>
          </p:cNvPr>
          <p:cNvPicPr>
            <a:picLocks noChangeAspect="1"/>
          </p:cNvPicPr>
          <p:nvPr/>
        </p:nvPicPr>
        <p:blipFill>
          <a:blip r:embed="rId11"/>
          <a:srcRect l="27694" r="3944" b="-2"/>
          <a:stretch/>
        </p:blipFill>
        <p:spPr>
          <a:xfrm>
            <a:off x="8460733" y="1112336"/>
            <a:ext cx="1841022" cy="2276681"/>
          </a:xfrm>
          <a:prstGeom prst="rect">
            <a:avLst/>
          </a:prstGeom>
        </p:spPr>
      </p:pic>
      <p:sp>
        <p:nvSpPr>
          <p:cNvPr id="23" name="TextBox 22">
            <a:extLst>
              <a:ext uri="{FF2B5EF4-FFF2-40B4-BE49-F238E27FC236}">
                <a16:creationId xmlns:a16="http://schemas.microsoft.com/office/drawing/2014/main" id="{BEC35F5C-1F91-AD90-AA88-FF1F0CAE8A83}"/>
              </a:ext>
            </a:extLst>
          </p:cNvPr>
          <p:cNvSpPr txBox="1"/>
          <p:nvPr/>
        </p:nvSpPr>
        <p:spPr>
          <a:xfrm>
            <a:off x="8655560" y="2980869"/>
            <a:ext cx="1568487"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a:t>
            </a:r>
            <a:endParaRPr lang="en-CA" sz="1200" dirty="0"/>
          </a:p>
        </p:txBody>
      </p:sp>
      <p:pic>
        <p:nvPicPr>
          <p:cNvPr id="25" name="Picture 24" descr="A person standing next to a brick wall&#10;&#10;AI-generated content may be incorrect.">
            <a:extLst>
              <a:ext uri="{FF2B5EF4-FFF2-40B4-BE49-F238E27FC236}">
                <a16:creationId xmlns:a16="http://schemas.microsoft.com/office/drawing/2014/main" id="{1136165A-1A16-3092-2E43-4F925F5984E7}"/>
              </a:ext>
            </a:extLst>
          </p:cNvPr>
          <p:cNvPicPr>
            <a:picLocks noChangeAspect="1"/>
          </p:cNvPicPr>
          <p:nvPr/>
        </p:nvPicPr>
        <p:blipFill>
          <a:blip r:embed="rId12"/>
          <a:srcRect r="-3" b="2344"/>
          <a:stretch/>
        </p:blipFill>
        <p:spPr>
          <a:xfrm>
            <a:off x="5624201" y="4176933"/>
            <a:ext cx="2145488" cy="2405499"/>
          </a:xfrm>
          <a:prstGeom prst="rect">
            <a:avLst/>
          </a:prstGeom>
        </p:spPr>
      </p:pic>
      <p:pic>
        <p:nvPicPr>
          <p:cNvPr id="27" name="Picture 26" descr="A person sitting at a desk with a computer&#10;&#10;AI-generated content may be incorrect.">
            <a:extLst>
              <a:ext uri="{FF2B5EF4-FFF2-40B4-BE49-F238E27FC236}">
                <a16:creationId xmlns:a16="http://schemas.microsoft.com/office/drawing/2014/main" id="{47EEF370-CEE9-6B91-599F-9C2FE8E24D37}"/>
              </a:ext>
            </a:extLst>
          </p:cNvPr>
          <p:cNvPicPr>
            <a:picLocks noChangeAspect="1"/>
          </p:cNvPicPr>
          <p:nvPr/>
        </p:nvPicPr>
        <p:blipFill>
          <a:blip r:embed="rId13"/>
          <a:stretch>
            <a:fillRect/>
          </a:stretch>
        </p:blipFill>
        <p:spPr>
          <a:xfrm>
            <a:off x="7893910" y="4159404"/>
            <a:ext cx="2004558" cy="2419730"/>
          </a:xfrm>
          <a:prstGeom prst="rect">
            <a:avLst/>
          </a:prstGeom>
        </p:spPr>
      </p:pic>
      <p:sp>
        <p:nvSpPr>
          <p:cNvPr id="30" name="TextBox 29">
            <a:extLst>
              <a:ext uri="{FF2B5EF4-FFF2-40B4-BE49-F238E27FC236}">
                <a16:creationId xmlns:a16="http://schemas.microsoft.com/office/drawing/2014/main" id="{0F358364-D93B-D63D-9AC5-DB56CBA19038}"/>
              </a:ext>
            </a:extLst>
          </p:cNvPr>
          <p:cNvSpPr txBox="1"/>
          <p:nvPr/>
        </p:nvSpPr>
        <p:spPr>
          <a:xfrm>
            <a:off x="5519251" y="6085615"/>
            <a:ext cx="2300818"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THE STANDOFFISH WITHDRAWER </a:t>
            </a:r>
            <a:endParaRPr lang="en-CA" sz="1200" dirty="0"/>
          </a:p>
        </p:txBody>
      </p:sp>
      <p:sp>
        <p:nvSpPr>
          <p:cNvPr id="32" name="TextBox 31">
            <a:extLst>
              <a:ext uri="{FF2B5EF4-FFF2-40B4-BE49-F238E27FC236}">
                <a16:creationId xmlns:a16="http://schemas.microsoft.com/office/drawing/2014/main" id="{0C771913-3B83-6E88-1080-E153247B08A8}"/>
              </a:ext>
            </a:extLst>
          </p:cNvPr>
          <p:cNvSpPr txBox="1"/>
          <p:nvPr/>
        </p:nvSpPr>
        <p:spPr>
          <a:xfrm>
            <a:off x="7960462" y="6005740"/>
            <a:ext cx="6193410" cy="553998"/>
          </a:xfrm>
          <a:prstGeom prst="rect">
            <a:avLst/>
          </a:prstGeom>
          <a:noFill/>
        </p:spPr>
        <p:txBody>
          <a:bodyPr wrap="square">
            <a:spAutoFit/>
          </a:bodyPr>
          <a:lstStyle/>
          <a:p>
            <a:endParaRPr lang="en-US" sz="18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THE OVERACHIEVER </a:t>
            </a:r>
            <a:endParaRPr lang="en-CA" sz="1200" dirty="0"/>
          </a:p>
        </p:txBody>
      </p:sp>
    </p:spTree>
    <p:extLst>
      <p:ext uri="{BB962C8B-B14F-4D97-AF65-F5344CB8AC3E}">
        <p14:creationId xmlns:p14="http://schemas.microsoft.com/office/powerpoint/2010/main" val="3979227701"/>
      </p:ext>
    </p:extLst>
  </p:cSld>
  <p:clrMapOvr>
    <a:masterClrMapping/>
  </p:clrMapOvr>
</p:sld>
</file>

<file path=ppt/slides/slide8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0ADCC-BF07-2ED0-EBD3-B63FB3D86C66}"/>
            </a:ext>
          </a:extLst>
        </p:cNvPr>
        <p:cNvGrpSpPr/>
        <p:nvPr/>
      </p:nvGrpSpPr>
      <p:grpSpPr>
        <a:xfrm>
          <a:off x="0" y="0"/>
          <a:ext cx="0" cy="0"/>
          <a:chOff x="0" y="0"/>
          <a:chExt cx="0" cy="0"/>
        </a:xfrm>
      </p:grpSpPr>
      <p:pic>
        <p:nvPicPr>
          <p:cNvPr id="5" name="Picture 4" descr="A painting of a family&#10;&#10;AI-generated content may be incorrect.">
            <a:extLst>
              <a:ext uri="{FF2B5EF4-FFF2-40B4-BE49-F238E27FC236}">
                <a16:creationId xmlns:a16="http://schemas.microsoft.com/office/drawing/2014/main" id="{1B0DC717-13A0-921E-89C7-5C5EC81E120B}"/>
              </a:ext>
            </a:extLst>
          </p:cNvPr>
          <p:cNvPicPr>
            <a:picLocks noChangeAspect="1"/>
          </p:cNvPicPr>
          <p:nvPr/>
        </p:nvPicPr>
        <p:blipFill>
          <a:blip r:embed="rId2"/>
          <a:stretch>
            <a:fillRect/>
          </a:stretch>
        </p:blipFill>
        <p:spPr>
          <a:xfrm>
            <a:off x="6890657" y="304800"/>
            <a:ext cx="4572000" cy="6172200"/>
          </a:xfrm>
          <a:prstGeom prst="rect">
            <a:avLst/>
          </a:prstGeom>
        </p:spPr>
      </p:pic>
      <p:pic>
        <p:nvPicPr>
          <p:cNvPr id="4" name="Picture 3" descr="A child standing in a alley&#10;&#10;AI-generated content may be incorrect.">
            <a:extLst>
              <a:ext uri="{FF2B5EF4-FFF2-40B4-BE49-F238E27FC236}">
                <a16:creationId xmlns:a16="http://schemas.microsoft.com/office/drawing/2014/main" id="{223DDC34-89EC-C27F-03F9-7BDA7B241890}"/>
              </a:ext>
            </a:extLst>
          </p:cNvPr>
          <p:cNvPicPr>
            <a:picLocks noChangeAspect="1"/>
          </p:cNvPicPr>
          <p:nvPr/>
        </p:nvPicPr>
        <p:blipFill>
          <a:blip r:embed="rId3"/>
          <a:stretch>
            <a:fillRect/>
          </a:stretch>
        </p:blipFill>
        <p:spPr>
          <a:xfrm>
            <a:off x="1001486" y="304800"/>
            <a:ext cx="4572000" cy="6172200"/>
          </a:xfrm>
          <a:prstGeom prst="rect">
            <a:avLst/>
          </a:prstGeom>
        </p:spPr>
      </p:pic>
      <p:sp>
        <p:nvSpPr>
          <p:cNvPr id="7" name="TextBox 6">
            <a:extLst>
              <a:ext uri="{FF2B5EF4-FFF2-40B4-BE49-F238E27FC236}">
                <a16:creationId xmlns:a16="http://schemas.microsoft.com/office/drawing/2014/main" id="{05BC352F-2B98-1464-E47E-6DAA92826F05}"/>
              </a:ext>
            </a:extLst>
          </p:cNvPr>
          <p:cNvSpPr txBox="1"/>
          <p:nvPr/>
        </p:nvSpPr>
        <p:spPr>
          <a:xfrm>
            <a:off x="2106386" y="5900447"/>
            <a:ext cx="2362200"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Son of country hick</a:t>
            </a:r>
            <a:endParaRPr lang="en-CA" dirty="0"/>
          </a:p>
        </p:txBody>
      </p:sp>
      <p:sp>
        <p:nvSpPr>
          <p:cNvPr id="9" name="TextBox 8">
            <a:extLst>
              <a:ext uri="{FF2B5EF4-FFF2-40B4-BE49-F238E27FC236}">
                <a16:creationId xmlns:a16="http://schemas.microsoft.com/office/drawing/2014/main" id="{3ECBACC0-3C7E-8A79-C6B5-7CA19FC0A0F7}"/>
              </a:ext>
            </a:extLst>
          </p:cNvPr>
          <p:cNvSpPr txBox="1"/>
          <p:nvPr/>
        </p:nvSpPr>
        <p:spPr>
          <a:xfrm>
            <a:off x="8069035" y="5900447"/>
            <a:ext cx="3007179"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Dear shitty outer critic</a:t>
            </a:r>
            <a:endParaRPr lang="en-CA" dirty="0"/>
          </a:p>
        </p:txBody>
      </p:sp>
    </p:spTree>
    <p:extLst>
      <p:ext uri="{BB962C8B-B14F-4D97-AF65-F5344CB8AC3E}">
        <p14:creationId xmlns:p14="http://schemas.microsoft.com/office/powerpoint/2010/main" val="2968654707"/>
      </p:ext>
    </p:extLst>
  </p:cSld>
  <p:clrMapOvr>
    <a:masterClrMapping/>
  </p:clrMapOvr>
</p:sld>
</file>

<file path=ppt/slides/slide8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B00CD6-36B3-1453-92B5-77B6B80BB345}"/>
              </a:ext>
            </a:extLst>
          </p:cNvPr>
          <p:cNvSpPr txBox="1"/>
          <p:nvPr/>
        </p:nvSpPr>
        <p:spPr>
          <a:xfrm>
            <a:off x="0" y="159995"/>
            <a:ext cx="12192000" cy="7048083"/>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solidFill>
                  <a:srgbClr val="FFFFFF"/>
                </a:solidFill>
                <a:latin typeface="Arial" panose="020B0604020202020204" pitchFamily="34" charset="0"/>
                <a:cs typeface="Arial" panose="020B0604020202020204" pitchFamily="34" charset="0"/>
              </a:rPr>
              <a:t>this is a really fun exercise, coming up with a playlist of each of your parts favorite music… </a:t>
            </a: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It was…</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                                          Part                                                                song</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                                          Self                                                     I am light by </a:t>
            </a:r>
            <a:r>
              <a:rPr lang="en-CA" sz="2000" dirty="0" err="1">
                <a:latin typeface="Arial" panose="020B0604020202020204" pitchFamily="34" charset="0"/>
                <a:cs typeface="Arial" panose="020B0604020202020204" pitchFamily="34" charset="0"/>
              </a:rPr>
              <a:t>India.Arie</a:t>
            </a:r>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                                     shame boy                                                  Praying by Kesha</a:t>
            </a:r>
          </a:p>
          <a:p>
            <a:r>
              <a:rPr lang="en-CA" sz="2000" dirty="0">
                <a:latin typeface="Arial" panose="020B0604020202020204" pitchFamily="34" charset="0"/>
                <a:cs typeface="Arial" panose="020B0604020202020204" pitchFamily="34" charset="0"/>
              </a:rPr>
              <a:t>                                     marble boy                                                Hurt by Johnny Cash</a:t>
            </a:r>
          </a:p>
          <a:p>
            <a:r>
              <a:rPr lang="en-CA" sz="2000" dirty="0">
                <a:latin typeface="Arial" panose="020B0604020202020204" pitchFamily="34" charset="0"/>
                <a:cs typeface="Arial" panose="020B0604020202020204" pitchFamily="34" charset="0"/>
              </a:rPr>
              <a:t>                                   cemetery boy                                      My father’s eyes by Eric Clapton</a:t>
            </a:r>
          </a:p>
          <a:p>
            <a:r>
              <a:rPr lang="en-CA" sz="2000" dirty="0">
                <a:latin typeface="Arial" panose="020B0604020202020204" pitchFamily="34" charset="0"/>
                <a:cs typeface="Arial" panose="020B0604020202020204" pitchFamily="34" charset="0"/>
              </a:rPr>
              <a:t>                                   cafeteria boy                                                   Breathe by Sia</a:t>
            </a:r>
          </a:p>
          <a:p>
            <a:r>
              <a:rPr lang="en-CA" sz="2000" dirty="0">
                <a:latin typeface="Arial" panose="020B0604020202020204" pitchFamily="34" charset="0"/>
                <a:cs typeface="Arial" panose="020B0604020202020204" pitchFamily="34" charset="0"/>
              </a:rPr>
              <a:t>                                    lost teenager                                               Vienna by Billy Joel</a:t>
            </a:r>
          </a:p>
          <a:p>
            <a:r>
              <a:rPr lang="en-CA" sz="2000" dirty="0">
                <a:latin typeface="Arial" panose="020B0604020202020204" pitchFamily="34" charset="0"/>
                <a:cs typeface="Arial" panose="020B0604020202020204" pitchFamily="34" charset="0"/>
              </a:rPr>
              <a:t>                                    lone warrior                                      I am a rock by Simon and Garfunkel </a:t>
            </a:r>
          </a:p>
          <a:p>
            <a:r>
              <a:rPr lang="en-CA" sz="2000" dirty="0">
                <a:latin typeface="Arial" panose="020B0604020202020204" pitchFamily="34" charset="0"/>
                <a:cs typeface="Arial" panose="020B0604020202020204" pitchFamily="34" charset="0"/>
              </a:rPr>
              <a:t>                                   intellectualizer                                   Comfortably numb by Pink Floyd</a:t>
            </a:r>
          </a:p>
          <a:p>
            <a:r>
              <a:rPr lang="en-CA" sz="2000" dirty="0">
                <a:latin typeface="Arial" panose="020B0604020202020204" pitchFamily="34" charset="0"/>
                <a:cs typeface="Arial" panose="020B0604020202020204" pitchFamily="34" charset="0"/>
              </a:rPr>
              <a:t>                                    road runner                                            fast car by Tracy Chapman</a:t>
            </a:r>
          </a:p>
          <a:p>
            <a:r>
              <a:rPr lang="en-CA" sz="2000" dirty="0">
                <a:latin typeface="Arial" panose="020B0604020202020204" pitchFamily="34" charset="0"/>
                <a:cs typeface="Arial" panose="020B0604020202020204" pitchFamily="34" charset="0"/>
              </a:rPr>
              <a:t>                             standoffish withdrawer                            You don’t know me by Ray Charles</a:t>
            </a:r>
          </a:p>
          <a:p>
            <a:r>
              <a:rPr lang="en-CA" sz="2000" dirty="0">
                <a:latin typeface="Arial" panose="020B0604020202020204" pitchFamily="34" charset="0"/>
                <a:cs typeface="Arial" panose="020B0604020202020204" pitchFamily="34" charset="0"/>
              </a:rPr>
              <a:t>                                     overachiever                                         Perfect by Alanis Morissette</a:t>
            </a:r>
          </a:p>
          <a:p>
            <a:r>
              <a:rPr lang="en-CA" sz="2000" dirty="0">
                <a:latin typeface="Arial" panose="020B0604020202020204" pitchFamily="34" charset="0"/>
                <a:cs typeface="Arial" panose="020B0604020202020204" pitchFamily="34" charset="0"/>
              </a:rPr>
              <a:t>                                        the fixer                                                     Heal by Tom Odell</a:t>
            </a:r>
          </a:p>
          <a:p>
            <a:r>
              <a:rPr lang="en-CA" sz="2000" dirty="0">
                <a:latin typeface="Arial" panose="020B0604020202020204" pitchFamily="34" charset="0"/>
                <a:cs typeface="Arial" panose="020B0604020202020204" pitchFamily="34" charset="0"/>
              </a:rPr>
              <a:t>                               son of a country hick                                            Alien by Khalid</a:t>
            </a:r>
          </a:p>
          <a:p>
            <a:r>
              <a:rPr lang="en-CA" sz="2000" dirty="0">
                <a:latin typeface="Arial" panose="020B0604020202020204" pitchFamily="34" charset="0"/>
                <a:cs typeface="Arial" panose="020B0604020202020204" pitchFamily="34" charset="0"/>
              </a:rPr>
              <a:t>                              dear shitty outer critic                                  you’re so vain by Carly Simon</a:t>
            </a:r>
          </a:p>
          <a:p>
            <a:r>
              <a:rPr lang="en-CA" sz="2000" dirty="0">
                <a:latin typeface="Arial" panose="020B0604020202020204" pitchFamily="34" charset="0"/>
                <a:cs typeface="Arial" panose="020B0604020202020204" pitchFamily="34" charset="0"/>
              </a:rPr>
              <a:t>                                                                </a:t>
            </a:r>
          </a:p>
          <a:p>
            <a:r>
              <a:rPr lang="en-CA"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5599263"/>
      </p:ext>
    </p:extLst>
  </p:cSld>
  <p:clrMapOvr>
    <a:masterClrMapping/>
  </p:clrMapOvr>
</p:sld>
</file>

<file path=ppt/slides/slide8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234FC-52F3-DC76-241D-BF2804E302AE}"/>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55A6C8C-D93A-81EA-4406-964FEB26F9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8AF13958-4025-2773-D591-0E8A23C7625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87A55B95-9CE5-6521-3A1A-801B964BCD2B}"/>
              </a:ext>
            </a:extLst>
          </p:cNvPr>
          <p:cNvSpPr txBox="1"/>
          <p:nvPr/>
        </p:nvSpPr>
        <p:spPr>
          <a:xfrm>
            <a:off x="2159041" y="203191"/>
            <a:ext cx="787391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PLAYLIST FOR YOUR PARTS P.190</a:t>
            </a:r>
          </a:p>
        </p:txBody>
      </p:sp>
    </p:spTree>
    <p:extLst>
      <p:ext uri="{BB962C8B-B14F-4D97-AF65-F5344CB8AC3E}">
        <p14:creationId xmlns:p14="http://schemas.microsoft.com/office/powerpoint/2010/main" val="3098496044"/>
      </p:ext>
    </p:extLst>
  </p:cSld>
  <p:clrMapOvr>
    <a:masterClrMapping/>
  </p:clrMapOvr>
</p:sld>
</file>

<file path=ppt/slides/slide8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BF5BF-4DE0-618B-0F39-282B5DECC88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2E0DA43-534B-9A42-FB88-B390E756106D}"/>
              </a:ext>
            </a:extLst>
          </p:cNvPr>
          <p:cNvSpPr txBox="1"/>
          <p:nvPr/>
        </p:nvSpPr>
        <p:spPr>
          <a:xfrm>
            <a:off x="0" y="159995"/>
            <a:ext cx="12192000" cy="594008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is a really fun exercise, coming up with a playlist of each of your parts favorite music…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000" dirty="0">
                <a:solidFill>
                  <a:schemeClr val="bg1"/>
                </a:solidFill>
                <a:latin typeface="Arial" panose="020B0604020202020204" pitchFamily="34" charset="0"/>
                <a:cs typeface="Arial" panose="020B0604020202020204" pitchFamily="34" charset="0"/>
              </a:rPr>
              <a:t>Kate: </a:t>
            </a:r>
            <a:r>
              <a:rPr lang="en-US" sz="2000" dirty="0">
                <a:solidFill>
                  <a:srgbClr val="FFFFFF"/>
                </a:solidFill>
                <a:latin typeface="Arial" panose="020B0604020202020204" pitchFamily="34" charset="0"/>
                <a:cs typeface="Arial" panose="020B0604020202020204" pitchFamily="34" charset="0"/>
              </a:rPr>
              <a:t>It was a lot of fun, actually each of my parts like many songs so I have an individual multiple song  playlist for each part. I often listen to these playlists. These are the top songs for each of my parts: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Part                                           Song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CA" sz="20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Wounded Child			The Sound of Silence – Disturbed</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000" dirty="0">
                <a:solidFill>
                  <a:schemeClr val="bg1"/>
                </a:solidFill>
                <a:latin typeface="Arial" panose="020B0604020202020204" pitchFamily="34" charset="0"/>
                <a:cs typeface="Arial" panose="020B0604020202020204" pitchFamily="34" charset="0"/>
              </a:rPr>
              <a:t>			Feral Teen				In the Blood – John Mayer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Binge Eater				Habits – Tove Lo</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000" dirty="0">
                <a:solidFill>
                  <a:schemeClr val="bg1"/>
                </a:solidFill>
                <a:latin typeface="Arial" panose="020B0604020202020204" pitchFamily="34" charset="0"/>
                <a:cs typeface="Arial" panose="020B0604020202020204" pitchFamily="34" charset="0"/>
              </a:rPr>
              <a:t>			Wild Child				</a:t>
            </a:r>
            <a:r>
              <a:rPr lang="en-CA" sz="2000" dirty="0" err="1">
                <a:solidFill>
                  <a:schemeClr val="bg1"/>
                </a:solidFill>
                <a:latin typeface="Arial" panose="020B0604020202020204" pitchFamily="34" charset="0"/>
                <a:cs typeface="Arial" panose="020B0604020202020204" pitchFamily="34" charset="0"/>
              </a:rPr>
              <a:t>Thinkin</a:t>
            </a:r>
            <a:r>
              <a:rPr lang="en-CA" sz="2000" dirty="0">
                <a:solidFill>
                  <a:schemeClr val="bg1"/>
                </a:solidFill>
                <a:latin typeface="Arial" panose="020B0604020202020204" pitchFamily="34" charset="0"/>
                <a:cs typeface="Arial" panose="020B0604020202020204" pitchFamily="34" charset="0"/>
              </a:rPr>
              <a:t> Bout Me – Morgan Wallen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Inner Critic				Human – Rag-N-Bone Man</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000" dirty="0">
                <a:solidFill>
                  <a:schemeClr val="bg1"/>
                </a:solidFill>
                <a:latin typeface="Arial" panose="020B0604020202020204" pitchFamily="34" charset="0"/>
                <a:cs typeface="Arial" panose="020B0604020202020204" pitchFamily="34" charset="0"/>
              </a:rPr>
              <a:t>			Hypervigilant			Disturbia – Rihanna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People Pleaser			Dance Monkey </a:t>
            </a:r>
            <a:r>
              <a:rPr lang="en-CA" sz="2000" dirty="0">
                <a:solidFill>
                  <a:schemeClr val="bg1"/>
                </a:solidFill>
                <a:latin typeface="Arial" panose="020B0604020202020204" pitchFamily="34" charset="0"/>
                <a:cs typeface="Arial" panose="020B0604020202020204" pitchFamily="34" charset="0"/>
              </a:rPr>
              <a:t>– Tones and I</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Damsel					Holding Out For a Hero – Frou </a:t>
            </a:r>
            <a:r>
              <a:rPr kumimoji="0" lang="en-CA" sz="2000" b="0" i="0"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Frou</a:t>
            </a:r>
            <a:endPar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000" dirty="0">
                <a:solidFill>
                  <a:schemeClr val="bg1"/>
                </a:solidFill>
                <a:latin typeface="Arial" panose="020B0604020202020204" pitchFamily="34" charset="0"/>
                <a:cs typeface="Arial" panose="020B0604020202020204" pitchFamily="34" charset="0"/>
              </a:rPr>
              <a:t>			Perfectionist			Espresso – Sabrina Carpenter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Avoidant				People – </a:t>
            </a:r>
            <a:r>
              <a:rPr kumimoji="0" lang="en-CA" sz="2000" b="0" i="0" u="none" strike="noStrike" kern="1200" cap="none" spc="0" normalizeH="0" baseline="0" noProof="0" dirty="0" err="1">
                <a:ln>
                  <a:noFill/>
                </a:ln>
                <a:solidFill>
                  <a:schemeClr val="bg1"/>
                </a:solidFill>
                <a:effectLst/>
                <a:uLnTx/>
                <a:uFillTx/>
                <a:latin typeface="Arial" panose="020B0604020202020204" pitchFamily="34" charset="0"/>
                <a:ea typeface="+mn-ea"/>
                <a:cs typeface="Arial" panose="020B0604020202020204" pitchFamily="34" charset="0"/>
              </a:rPr>
              <a:t>Libianca</a:t>
            </a:r>
            <a:endParaRPr kumimoji="0" lang="en-CA" sz="2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000" dirty="0">
                <a:solidFill>
                  <a:schemeClr val="bg1"/>
                </a:solidFill>
                <a:latin typeface="Arial" panose="020B0604020202020204" pitchFamily="34" charset="0"/>
                <a:cs typeface="Arial" panose="020B0604020202020204" pitchFamily="34" charset="0"/>
              </a:rPr>
              <a:t>			Wise Mind				O Come O Come Emmanuel – The Piano Guys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67227466"/>
      </p:ext>
    </p:extLst>
  </p:cSld>
  <p:clrMapOvr>
    <a:masterClrMapping/>
  </p:clrMapOvr>
</p:sld>
</file>

<file path=ppt/slides/slide8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66B07A-96CC-FFC5-E1B9-F6DDCA20AFB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9F5C651-82BB-4721-4154-78F1D8029D0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A02CEB15-0858-11F1-1C92-3379A82024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D6A4D60E-EF9F-6E7C-19C2-FC47355D6FB9}"/>
              </a:ext>
            </a:extLst>
          </p:cNvPr>
          <p:cNvSpPr txBox="1"/>
          <p:nvPr/>
        </p:nvSpPr>
        <p:spPr>
          <a:xfrm>
            <a:off x="2437176" y="402494"/>
            <a:ext cx="815547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PLAYLIST FOR YOUR PARTS P.190</a:t>
            </a:r>
          </a:p>
        </p:txBody>
      </p:sp>
    </p:spTree>
    <p:extLst>
      <p:ext uri="{BB962C8B-B14F-4D97-AF65-F5344CB8AC3E}">
        <p14:creationId xmlns:p14="http://schemas.microsoft.com/office/powerpoint/2010/main" val="953268072"/>
      </p:ext>
    </p:extLst>
  </p:cSld>
  <p:clrMapOvr>
    <a:masterClrMapping/>
  </p:clrMapOvr>
</p:sld>
</file>

<file path=ppt/slides/slide8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7738A-EB79-AD6B-01B4-21974C9E6DC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7AFF30B-9754-CE39-44EF-CFD63CB92235}"/>
              </a:ext>
            </a:extLst>
          </p:cNvPr>
          <p:cNvSpPr txBox="1"/>
          <p:nvPr/>
        </p:nvSpPr>
        <p:spPr>
          <a:xfrm>
            <a:off x="0" y="159995"/>
            <a:ext cx="12192000" cy="2246769"/>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Below write down the names of your parts on the left side and a song that reflects each part on the right side. Then create the playlist on your favorite listening device to enjoy with all your parts</a:t>
            </a:r>
          </a:p>
          <a:p>
            <a:endParaRPr lang="en-CA" sz="2800" dirty="0">
              <a:latin typeface="Arial" panose="020B0604020202020204" pitchFamily="34" charset="0"/>
              <a:cs typeface="Arial" panose="020B0604020202020204" pitchFamily="34" charset="0"/>
            </a:endParaRPr>
          </a:p>
          <a:p>
            <a:r>
              <a:rPr lang="en-CA" sz="2800" dirty="0">
                <a:latin typeface="Arial" panose="020B0604020202020204" pitchFamily="34" charset="0"/>
                <a:cs typeface="Arial" panose="020B0604020202020204" pitchFamily="34" charset="0"/>
              </a:rPr>
              <a:t>                    Part                                                                song</a:t>
            </a:r>
          </a:p>
        </p:txBody>
      </p:sp>
    </p:spTree>
    <p:extLst>
      <p:ext uri="{BB962C8B-B14F-4D97-AF65-F5344CB8AC3E}">
        <p14:creationId xmlns:p14="http://schemas.microsoft.com/office/powerpoint/2010/main" val="3893810686"/>
      </p:ext>
    </p:extLst>
  </p:cSld>
  <p:clrMapOvr>
    <a:masterClrMapping/>
  </p:clrMapOvr>
</p:sld>
</file>

<file path=ppt/slides/slide8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0392A0-2089-B5F0-5903-4C6804916BAA}"/>
              </a:ext>
            </a:extLst>
          </p:cNvPr>
          <p:cNvSpPr txBox="1"/>
          <p:nvPr/>
        </p:nvSpPr>
        <p:spPr>
          <a:xfrm>
            <a:off x="0" y="0"/>
            <a:ext cx="12192000" cy="5447645"/>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6 ACCESSING SELF ENERGY P.192</a:t>
            </a:r>
          </a:p>
          <a:p>
            <a:endParaRPr lang="en-US" sz="24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It's not always easy to access Self energy. Especially when parts are activated. A simple yet effective exercise is to find those things in your everyday life that naturally bring Self energy into your system. This is something you can explore.</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helps you tap into your Self energy? What helps you separate from activated thoughts and emotions and be more Self lead?</a:t>
            </a:r>
          </a:p>
          <a:p>
            <a:endParaRPr lang="en-CA" sz="2400" dirty="0">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The workbook lists a number of activities that might increase your Self energy. </a:t>
            </a:r>
            <a:r>
              <a:rPr lang="en-US" sz="2400" dirty="0">
                <a:solidFill>
                  <a:schemeClr val="accent1"/>
                </a:solidFill>
                <a:latin typeface="Arial" panose="020B0604020202020204" pitchFamily="34" charset="0"/>
                <a:cs typeface="Arial" panose="020B0604020202020204" pitchFamily="34" charset="0"/>
              </a:rPr>
              <a:t>Pick one of those activities or come up with your own activity. Practice it and notice if there is a change in your Self energy.</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activities in your everyday life bring Self energy into your system?</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6012179"/>
      </p:ext>
    </p:extLst>
  </p:cSld>
  <p:clrMapOvr>
    <a:masterClrMapping/>
  </p:clrMapOvr>
</p:sld>
</file>

<file path=ppt/slides/slide8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activities on a white surface&#10;&#10;AI-generated content may be incorrect.">
            <a:extLst>
              <a:ext uri="{FF2B5EF4-FFF2-40B4-BE49-F238E27FC236}">
                <a16:creationId xmlns:a16="http://schemas.microsoft.com/office/drawing/2014/main" id="{F827F0DF-A9F8-2545-3D77-C6E3F24C22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7558" y="0"/>
            <a:ext cx="6176883" cy="6858000"/>
          </a:xfrm>
          <a:prstGeom prst="rect">
            <a:avLst/>
          </a:prstGeom>
        </p:spPr>
      </p:pic>
    </p:spTree>
    <p:extLst>
      <p:ext uri="{BB962C8B-B14F-4D97-AF65-F5344CB8AC3E}">
        <p14:creationId xmlns:p14="http://schemas.microsoft.com/office/powerpoint/2010/main" val="2003930318"/>
      </p:ext>
    </p:extLst>
  </p:cSld>
  <p:clrMapOvr>
    <a:masterClrMapping/>
  </p:clrMapOvr>
</p:sld>
</file>

<file path=ppt/slides/slide8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12937-7C21-CF84-5546-9601EC4910E1}"/>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24DD6E0C-D122-3769-8E1E-617043DEFB47}"/>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A3A691A9-7F2C-8BAD-3479-07177C996FDC}"/>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507B9D91-D893-E077-9DDE-18CC077A1E29}"/>
              </a:ext>
            </a:extLst>
          </p:cNvPr>
          <p:cNvSpPr txBox="1"/>
          <p:nvPr/>
        </p:nvSpPr>
        <p:spPr>
          <a:xfrm>
            <a:off x="2340428" y="448623"/>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ACCESSING SELF ENERGY P.192</a:t>
            </a:r>
          </a:p>
        </p:txBody>
      </p:sp>
    </p:spTree>
    <p:extLst>
      <p:ext uri="{BB962C8B-B14F-4D97-AF65-F5344CB8AC3E}">
        <p14:creationId xmlns:p14="http://schemas.microsoft.com/office/powerpoint/2010/main" val="2230606655"/>
      </p:ext>
    </p:extLst>
  </p:cSld>
  <p:clrMapOvr>
    <a:masterClrMapping/>
  </p:clrMapOvr>
</p:sld>
</file>

<file path=ppt/slides/slide8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9A2137-5583-4F6D-B6D5-B21A120236AC}"/>
              </a:ext>
            </a:extLst>
          </p:cNvPr>
          <p:cNvSpPr txBox="1"/>
          <p:nvPr/>
        </p:nvSpPr>
        <p:spPr>
          <a:xfrm>
            <a:off x="76200" y="123149"/>
            <a:ext cx="12192000" cy="1015663"/>
          </a:xfrm>
          <a:prstGeom prst="rect">
            <a:avLst/>
          </a:prstGeom>
          <a:noFill/>
        </p:spPr>
        <p:txBody>
          <a:bodyPr wrap="square">
            <a:spAutoFit/>
          </a:bodyPr>
          <a:lstStyle/>
          <a:p>
            <a:pPr lvl="0">
              <a:defRPr/>
            </a:pPr>
            <a:r>
              <a:rPr lang="en-US" sz="2000" dirty="0">
                <a:solidFill>
                  <a:schemeClr val="bg1"/>
                </a:solidFill>
                <a:latin typeface="Arial" panose="020B0604020202020204" pitchFamily="34" charset="0"/>
                <a:cs typeface="Arial" panose="020B0604020202020204" pitchFamily="34" charset="0"/>
              </a:rPr>
              <a:t>Stu: </a:t>
            </a:r>
            <a:r>
              <a:rPr lang="en-US" sz="2000" dirty="0">
                <a:solidFill>
                  <a:srgbClr val="FFFFFF"/>
                </a:solidFill>
                <a:latin typeface="Arial" panose="020B0604020202020204" pitchFamily="34" charset="0"/>
                <a:cs typeface="Arial" panose="020B0604020202020204" pitchFamily="34" charset="0"/>
              </a:rPr>
              <a:t>This exercise asks us to consider what activities in our everyday life bring Self energy into our system… did you find it useful?</a:t>
            </a:r>
          </a:p>
          <a:p>
            <a:pPr lvl="0">
              <a:defRPr/>
            </a:pPr>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a:t>
            </a:r>
          </a:p>
        </p:txBody>
      </p:sp>
      <p:pic>
        <p:nvPicPr>
          <p:cNvPr id="2" name="Picture 1" descr="A list of activities on a white surface&#10;&#10;AI-generated content may be incorrect.">
            <a:extLst>
              <a:ext uri="{FF2B5EF4-FFF2-40B4-BE49-F238E27FC236}">
                <a16:creationId xmlns:a16="http://schemas.microsoft.com/office/drawing/2014/main" id="{C58671D8-FA79-DB1F-F69C-2EDCE068AC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015" y="1085453"/>
            <a:ext cx="6176883" cy="5425441"/>
          </a:xfrm>
          <a:prstGeom prst="rect">
            <a:avLst/>
          </a:prstGeom>
        </p:spPr>
      </p:pic>
      <p:sp>
        <p:nvSpPr>
          <p:cNvPr id="5" name="TextBox 4">
            <a:extLst>
              <a:ext uri="{FF2B5EF4-FFF2-40B4-BE49-F238E27FC236}">
                <a16:creationId xmlns:a16="http://schemas.microsoft.com/office/drawing/2014/main" id="{25C6AC6F-05C3-9895-6728-BA3BB7D6B8B6}"/>
              </a:ext>
            </a:extLst>
          </p:cNvPr>
          <p:cNvSpPr txBox="1"/>
          <p:nvPr/>
        </p:nvSpPr>
        <p:spPr>
          <a:xfrm>
            <a:off x="813707" y="2242849"/>
            <a:ext cx="634093"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7" name="TextBox 6">
            <a:extLst>
              <a:ext uri="{FF2B5EF4-FFF2-40B4-BE49-F238E27FC236}">
                <a16:creationId xmlns:a16="http://schemas.microsoft.com/office/drawing/2014/main" id="{9B339AAB-3A89-47E0-4E52-BB223A336BD5}"/>
              </a:ext>
            </a:extLst>
          </p:cNvPr>
          <p:cNvSpPr txBox="1"/>
          <p:nvPr/>
        </p:nvSpPr>
        <p:spPr>
          <a:xfrm>
            <a:off x="813707" y="2514991"/>
            <a:ext cx="481693"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9" name="TextBox 8">
            <a:extLst>
              <a:ext uri="{FF2B5EF4-FFF2-40B4-BE49-F238E27FC236}">
                <a16:creationId xmlns:a16="http://schemas.microsoft.com/office/drawing/2014/main" id="{F0491509-9909-3C4D-028D-6711486A93B2}"/>
              </a:ext>
            </a:extLst>
          </p:cNvPr>
          <p:cNvSpPr txBox="1"/>
          <p:nvPr/>
        </p:nvSpPr>
        <p:spPr>
          <a:xfrm>
            <a:off x="813707" y="2787133"/>
            <a:ext cx="77560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1" name="TextBox 10">
            <a:extLst>
              <a:ext uri="{FF2B5EF4-FFF2-40B4-BE49-F238E27FC236}">
                <a16:creationId xmlns:a16="http://schemas.microsoft.com/office/drawing/2014/main" id="{894C8C6A-D5E3-F86A-5A62-9769D1B5F858}"/>
              </a:ext>
            </a:extLst>
          </p:cNvPr>
          <p:cNvSpPr txBox="1"/>
          <p:nvPr/>
        </p:nvSpPr>
        <p:spPr>
          <a:xfrm>
            <a:off x="835479" y="3368775"/>
            <a:ext cx="61232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3" name="TextBox 12">
            <a:extLst>
              <a:ext uri="{FF2B5EF4-FFF2-40B4-BE49-F238E27FC236}">
                <a16:creationId xmlns:a16="http://schemas.microsoft.com/office/drawing/2014/main" id="{EC22E2C6-A825-876B-1FE5-5A9B03A14F82}"/>
              </a:ext>
            </a:extLst>
          </p:cNvPr>
          <p:cNvSpPr txBox="1"/>
          <p:nvPr/>
        </p:nvSpPr>
        <p:spPr>
          <a:xfrm>
            <a:off x="835479" y="4177785"/>
            <a:ext cx="579664"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5" name="TextBox 14">
            <a:extLst>
              <a:ext uri="{FF2B5EF4-FFF2-40B4-BE49-F238E27FC236}">
                <a16:creationId xmlns:a16="http://schemas.microsoft.com/office/drawing/2014/main" id="{DF06B521-444F-3312-8303-93EB3F0CCA12}"/>
              </a:ext>
            </a:extLst>
          </p:cNvPr>
          <p:cNvSpPr txBox="1"/>
          <p:nvPr/>
        </p:nvSpPr>
        <p:spPr>
          <a:xfrm>
            <a:off x="862692" y="4479079"/>
            <a:ext cx="383721"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6" name="TextBox 5">
            <a:extLst>
              <a:ext uri="{FF2B5EF4-FFF2-40B4-BE49-F238E27FC236}">
                <a16:creationId xmlns:a16="http://schemas.microsoft.com/office/drawing/2014/main" id="{E2A24018-6E78-D993-06E8-D5A0DBA14619}"/>
              </a:ext>
            </a:extLst>
          </p:cNvPr>
          <p:cNvSpPr txBox="1"/>
          <p:nvPr/>
        </p:nvSpPr>
        <p:spPr>
          <a:xfrm>
            <a:off x="862692" y="3618026"/>
            <a:ext cx="6136640"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Tree>
    <p:extLst>
      <p:ext uri="{BB962C8B-B14F-4D97-AF65-F5344CB8AC3E}">
        <p14:creationId xmlns:p14="http://schemas.microsoft.com/office/powerpoint/2010/main" val="3798868526"/>
      </p:ext>
    </p:extLst>
  </p:cSld>
  <p:clrMapOvr>
    <a:masterClrMapping/>
  </p:clrMapOvr>
</p:sld>
</file>

<file path=ppt/slides/slide8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B8C9F-78B7-64B0-F4B8-EFF1AE8F9AE7}"/>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432C2B1E-960E-8B00-7D1C-8DE96A80FD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D688A261-F215-E658-8164-0C883CC17A1D}"/>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24663328-0888-B57F-F335-761B2B743E3A}"/>
              </a:ext>
            </a:extLst>
          </p:cNvPr>
          <p:cNvSpPr txBox="1"/>
          <p:nvPr/>
        </p:nvSpPr>
        <p:spPr>
          <a:xfrm>
            <a:off x="2283798" y="203191"/>
            <a:ext cx="786706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ACCESSING SELF ENERGY P.192</a:t>
            </a:r>
          </a:p>
        </p:txBody>
      </p:sp>
    </p:spTree>
    <p:extLst>
      <p:ext uri="{BB962C8B-B14F-4D97-AF65-F5344CB8AC3E}">
        <p14:creationId xmlns:p14="http://schemas.microsoft.com/office/powerpoint/2010/main" val="1789464454"/>
      </p:ext>
    </p:extLst>
  </p:cSld>
  <p:clrMapOvr>
    <a:masterClrMapping/>
  </p:clrMapOvr>
</p:sld>
</file>

<file path=ppt/slides/slide8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9A2137-5583-4F6D-B6D5-B21A120236AC}"/>
              </a:ext>
            </a:extLst>
          </p:cNvPr>
          <p:cNvSpPr txBox="1"/>
          <p:nvPr/>
        </p:nvSpPr>
        <p:spPr>
          <a:xfrm>
            <a:off x="76200" y="123149"/>
            <a:ext cx="12192000"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This exercise asks us to consider </a:t>
            </a:r>
            <a:r>
              <a:rPr lang="en-US" sz="2400" dirty="0">
                <a:solidFill>
                  <a:srgbClr val="FFFFFF"/>
                </a:solidFill>
                <a:latin typeface="Arial" panose="020B0604020202020204" pitchFamily="34" charset="0"/>
                <a:cs typeface="Arial" panose="020B0604020202020204" pitchFamily="34" charset="0"/>
              </a:rPr>
              <a:t>w</a:t>
            </a:r>
            <a:r>
              <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activities in our everyday life bring Self energy into our system</a:t>
            </a:r>
            <a:r>
              <a:rPr lang="en-US" sz="2400" dirty="0">
                <a:solidFill>
                  <a:srgbClr val="FFFFFF"/>
                </a:solidFill>
                <a:latin typeface="Arial" panose="020B0604020202020204" pitchFamily="34" charset="0"/>
                <a:cs typeface="Arial" panose="020B0604020202020204" pitchFamily="34" charset="0"/>
              </a:rPr>
              <a:t>…</a:t>
            </a:r>
            <a:endParaRPr kumimoji="0" lang="en-US"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400" dirty="0">
                <a:solidFill>
                  <a:schemeClr val="bg1"/>
                </a:solidFill>
                <a:latin typeface="Arial" panose="020B0604020202020204" pitchFamily="34" charset="0"/>
                <a:cs typeface="Arial" panose="020B0604020202020204" pitchFamily="34" charset="0"/>
              </a:rPr>
              <a:t>Kate: </a:t>
            </a:r>
            <a:r>
              <a:rPr lang="en-US" sz="2400" dirty="0">
                <a:solidFill>
                  <a:srgbClr val="FFFFFF"/>
                </a:solidFill>
                <a:latin typeface="Arial" panose="020B0604020202020204" pitchFamily="34" charset="0"/>
                <a:cs typeface="Arial" panose="020B0604020202020204" pitchFamily="34" charset="0"/>
              </a:rPr>
              <a:t>I found it helpful. I can incorporate these activities into my goals diary card.</a:t>
            </a:r>
            <a:endParaRPr kumimoji="0" lang="en-CA" sz="24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 name="Picture 1" descr="A list of activities on a white surface&#10;&#10;AI-generated content may be incorrect.">
            <a:extLst>
              <a:ext uri="{FF2B5EF4-FFF2-40B4-BE49-F238E27FC236}">
                <a16:creationId xmlns:a16="http://schemas.microsoft.com/office/drawing/2014/main" id="{C58671D8-FA79-DB1F-F69C-2EDCE068AC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913" y="1489753"/>
            <a:ext cx="6176883" cy="5095927"/>
          </a:xfrm>
          <a:prstGeom prst="rect">
            <a:avLst/>
          </a:prstGeom>
        </p:spPr>
      </p:pic>
      <p:sp>
        <p:nvSpPr>
          <p:cNvPr id="7" name="TextBox 6">
            <a:extLst>
              <a:ext uri="{FF2B5EF4-FFF2-40B4-BE49-F238E27FC236}">
                <a16:creationId xmlns:a16="http://schemas.microsoft.com/office/drawing/2014/main" id="{9B339AAB-3A89-47E0-4E52-BB223A336BD5}"/>
              </a:ext>
            </a:extLst>
          </p:cNvPr>
          <p:cNvSpPr txBox="1"/>
          <p:nvPr/>
        </p:nvSpPr>
        <p:spPr>
          <a:xfrm>
            <a:off x="806705" y="2498069"/>
            <a:ext cx="481693"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F0491509-9909-3C4D-028D-6711486A93B2}"/>
              </a:ext>
            </a:extLst>
          </p:cNvPr>
          <p:cNvSpPr txBox="1"/>
          <p:nvPr/>
        </p:nvSpPr>
        <p:spPr>
          <a:xfrm>
            <a:off x="806705" y="4094192"/>
            <a:ext cx="77560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EC22E2C6-A825-876B-1FE5-5A9B03A14F82}"/>
              </a:ext>
            </a:extLst>
          </p:cNvPr>
          <p:cNvSpPr txBox="1"/>
          <p:nvPr/>
        </p:nvSpPr>
        <p:spPr>
          <a:xfrm>
            <a:off x="806705" y="3057946"/>
            <a:ext cx="579664"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4" name="TextBox 3">
            <a:extLst>
              <a:ext uri="{FF2B5EF4-FFF2-40B4-BE49-F238E27FC236}">
                <a16:creationId xmlns:a16="http://schemas.microsoft.com/office/drawing/2014/main" id="{ECE9C61B-3BEE-E2EF-FA61-EA9CCF4D2C6B}"/>
              </a:ext>
            </a:extLst>
          </p:cNvPr>
          <p:cNvSpPr txBox="1"/>
          <p:nvPr/>
        </p:nvSpPr>
        <p:spPr>
          <a:xfrm>
            <a:off x="1194508" y="5841137"/>
            <a:ext cx="524547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0000"/>
                </a:solidFill>
                <a:latin typeface="Arial" panose="020B0604020202020204" pitchFamily="34" charset="0"/>
                <a:cs typeface="Arial" panose="020B0604020202020204" pitchFamily="34" charset="0"/>
              </a:rPr>
              <a:t>Drinking tea, bubble bath, meditation, alone time</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490071854"/>
      </p:ext>
    </p:extLst>
  </p:cSld>
  <p:clrMapOvr>
    <a:masterClrMapping/>
  </p:clrMapOvr>
</p:sld>
</file>

<file path=ppt/slides/slide8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93DA5-3B00-DC49-1C93-377D7DE8E6B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C4878F9-2F04-A26A-F58F-5FF6636B67D1}"/>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1135DD2-39AB-6FD1-558C-1B77716E0A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F3CCD69D-3A0B-52A4-E5C2-FCDCE185B603}"/>
              </a:ext>
            </a:extLst>
          </p:cNvPr>
          <p:cNvSpPr txBox="1"/>
          <p:nvPr/>
        </p:nvSpPr>
        <p:spPr>
          <a:xfrm>
            <a:off x="2257868" y="489637"/>
            <a:ext cx="7676264"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ACCESSING SELF ENERGY P.192</a:t>
            </a:r>
          </a:p>
        </p:txBody>
      </p:sp>
    </p:spTree>
    <p:extLst>
      <p:ext uri="{BB962C8B-B14F-4D97-AF65-F5344CB8AC3E}">
        <p14:creationId xmlns:p14="http://schemas.microsoft.com/office/powerpoint/2010/main" val="1255230378"/>
      </p:ext>
    </p:extLst>
  </p:cSld>
  <p:clrMapOvr>
    <a:masterClrMapping/>
  </p:clrMapOvr>
</p:sld>
</file>

<file path=ppt/slides/slide9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0768B-6098-43D2-99A5-C259F742686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CB98E38-F139-337A-9169-1AC60CC0B26B}"/>
              </a:ext>
            </a:extLst>
          </p:cNvPr>
          <p:cNvSpPr txBox="1"/>
          <p:nvPr/>
        </p:nvSpPr>
        <p:spPr>
          <a:xfrm>
            <a:off x="76200" y="123149"/>
            <a:ext cx="12192000" cy="400110"/>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What activities in your everyday life bring Self energy into your system?</a:t>
            </a:r>
            <a:endParaRPr lang="en-CA" sz="2000" dirty="0">
              <a:latin typeface="Arial" panose="020B0604020202020204" pitchFamily="34" charset="0"/>
              <a:cs typeface="Arial" panose="020B0604020202020204" pitchFamily="34" charset="0"/>
            </a:endParaRPr>
          </a:p>
        </p:txBody>
      </p:sp>
      <p:pic>
        <p:nvPicPr>
          <p:cNvPr id="2" name="Picture 1" descr="A list of activities on a white surface&#10;&#10;AI-generated content may be incorrect.">
            <a:extLst>
              <a:ext uri="{FF2B5EF4-FFF2-40B4-BE49-F238E27FC236}">
                <a16:creationId xmlns:a16="http://schemas.microsoft.com/office/drawing/2014/main" id="{6F3FFFF0-7E89-C697-BB66-C52A2B2EB6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387" y="947057"/>
            <a:ext cx="6176883" cy="5192486"/>
          </a:xfrm>
          <a:prstGeom prst="rect">
            <a:avLst/>
          </a:prstGeom>
        </p:spPr>
      </p:pic>
    </p:spTree>
    <p:extLst>
      <p:ext uri="{BB962C8B-B14F-4D97-AF65-F5344CB8AC3E}">
        <p14:creationId xmlns:p14="http://schemas.microsoft.com/office/powerpoint/2010/main" val="3192766394"/>
      </p:ext>
    </p:extLst>
  </p:cSld>
  <p:clrMapOvr>
    <a:masterClrMapping/>
  </p:clrMapOvr>
</p:sld>
</file>

<file path=ppt/slides/slide9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C46A69-993A-CC4F-B953-0AAEB7D45F94}"/>
              </a:ext>
            </a:extLst>
          </p:cNvPr>
          <p:cNvSpPr txBox="1"/>
          <p:nvPr/>
        </p:nvSpPr>
        <p:spPr>
          <a:xfrm>
            <a:off x="82193" y="0"/>
            <a:ext cx="12192000" cy="5570756"/>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7 SELF-CARE CHECKLIST P.195</a:t>
            </a:r>
          </a:p>
          <a:p>
            <a:endParaRPr lang="en-US" sz="3600" dirty="0">
              <a:solidFill>
                <a:srgbClr val="000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Self-care involves attending to your parts. </a:t>
            </a:r>
            <a:r>
              <a:rPr lang="en-US" sz="2400" dirty="0">
                <a:latin typeface="Arial" panose="020B0604020202020204" pitchFamily="34" charset="0"/>
                <a:cs typeface="Arial" panose="020B0604020202020204" pitchFamily="34" charset="0"/>
              </a:rPr>
              <a:t>When parts are neglected or ignored, they can act out in ways you least expect or desire. By checking in with your parts, you can assure the managers, firefighters, and exiles that they are not alone and that you are there to support them if they get activated.</a:t>
            </a:r>
          </a:p>
          <a:p>
            <a:endParaRPr lang="en-CA" sz="2400" dirty="0">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Look at the self-care activities list provided in the workbook and see which one's appeal to your parts.</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If it's been a while since you've done some of these self-care practices, make a plan to do three self-care activities this week. </a:t>
            </a:r>
            <a:r>
              <a:rPr lang="en-US" sz="2400" dirty="0">
                <a:solidFill>
                  <a:srgbClr val="FFC000"/>
                </a:solidFill>
                <a:latin typeface="Arial" panose="020B0604020202020204" pitchFamily="34" charset="0"/>
                <a:cs typeface="Arial" panose="020B0604020202020204" pitchFamily="34" charset="0"/>
              </a:rPr>
              <a:t>You can also incorporate these into your goals diary card.</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781220"/>
      </p:ext>
    </p:extLst>
  </p:cSld>
  <p:clrMapOvr>
    <a:masterClrMapping/>
  </p:clrMapOvr>
</p:sld>
</file>

<file path=ppt/slides/slide9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things to do&#10;&#10;AI-generated content may be incorrect.">
            <a:extLst>
              <a:ext uri="{FF2B5EF4-FFF2-40B4-BE49-F238E27FC236}">
                <a16:creationId xmlns:a16="http://schemas.microsoft.com/office/drawing/2014/main" id="{45D8C1E9-132B-3DFA-587D-77213F3E9F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2" y="337457"/>
            <a:ext cx="5410198" cy="6183086"/>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4D9D65CF-3A06-1B70-5184-41265D100B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37457"/>
            <a:ext cx="5410198" cy="6183086"/>
          </a:xfrm>
          <a:prstGeom prst="rect">
            <a:avLst/>
          </a:prstGeom>
        </p:spPr>
      </p:pic>
    </p:spTree>
    <p:extLst>
      <p:ext uri="{BB962C8B-B14F-4D97-AF65-F5344CB8AC3E}">
        <p14:creationId xmlns:p14="http://schemas.microsoft.com/office/powerpoint/2010/main" val="2991363506"/>
      </p:ext>
    </p:extLst>
  </p:cSld>
  <p:clrMapOvr>
    <a:masterClrMapping/>
  </p:clrMapOvr>
</p:sld>
</file>

<file path=ppt/slides/slide9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8EDDA4-02CA-1CF4-F72B-65FEA8D5BABE}"/>
              </a:ext>
            </a:extLst>
          </p:cNvPr>
          <p:cNvSpPr txBox="1"/>
          <p:nvPr/>
        </p:nvSpPr>
        <p:spPr>
          <a:xfrm>
            <a:off x="337456" y="0"/>
            <a:ext cx="7511999" cy="800219"/>
          </a:xfrm>
          <a:prstGeom prst="rect">
            <a:avLst/>
          </a:prstGeom>
          <a:noFill/>
        </p:spPr>
        <p:txBody>
          <a:bodyPr wrap="square">
            <a:spAutoFit/>
          </a:bodyPr>
          <a:lstStyle/>
          <a:p>
            <a:endParaRPr lang="en-CA" sz="1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This week I will do the following three things:</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4481529"/>
      </p:ext>
    </p:extLst>
  </p:cSld>
  <p:clrMapOvr>
    <a:masterClrMapping/>
  </p:clrMapOvr>
</p:sld>
</file>

<file path=ppt/slides/slide9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79B71-1477-691A-B533-E00A9010FE71}"/>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E9943B67-E48E-12E1-9033-B874704C33F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6AC5BE88-3FFC-6054-C15E-487C36B81BB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D4018892-DAEA-8F0B-8712-EC7515F4BE0B}"/>
              </a:ext>
            </a:extLst>
          </p:cNvPr>
          <p:cNvSpPr txBox="1"/>
          <p:nvPr/>
        </p:nvSpPr>
        <p:spPr>
          <a:xfrm>
            <a:off x="2340428" y="448623"/>
            <a:ext cx="100583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SELF-CARE CHECKLIST P.195</a:t>
            </a:r>
          </a:p>
        </p:txBody>
      </p:sp>
    </p:spTree>
    <p:extLst>
      <p:ext uri="{BB962C8B-B14F-4D97-AF65-F5344CB8AC3E}">
        <p14:creationId xmlns:p14="http://schemas.microsoft.com/office/powerpoint/2010/main" val="3095707953"/>
      </p:ext>
    </p:extLst>
  </p:cSld>
  <p:clrMapOvr>
    <a:masterClrMapping/>
  </p:clrMapOvr>
</p:sld>
</file>

<file path=ppt/slides/slide9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A4FF1-3E92-FD1D-EFFF-8A01B97132AF}"/>
            </a:ext>
          </a:extLst>
        </p:cNvPr>
        <p:cNvGrpSpPr/>
        <p:nvPr/>
      </p:nvGrpSpPr>
      <p:grpSpPr>
        <a:xfrm>
          <a:off x="0" y="0"/>
          <a:ext cx="0" cy="0"/>
          <a:chOff x="0" y="0"/>
          <a:chExt cx="0" cy="0"/>
        </a:xfrm>
      </p:grpSpPr>
      <p:pic>
        <p:nvPicPr>
          <p:cNvPr id="3" name="Picture 2" descr="A list of things to do&#10;&#10;AI-generated content may be incorrect.">
            <a:extLst>
              <a:ext uri="{FF2B5EF4-FFF2-40B4-BE49-F238E27FC236}">
                <a16:creationId xmlns:a16="http://schemas.microsoft.com/office/drawing/2014/main" id="{E889D4E2-DBCE-32E1-B1A7-7BA11E476A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2" y="337457"/>
            <a:ext cx="5410198" cy="6183086"/>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7A04BE43-DBE8-35E5-C032-96035BC812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37457"/>
            <a:ext cx="5410198" cy="6183086"/>
          </a:xfrm>
          <a:prstGeom prst="rect">
            <a:avLst/>
          </a:prstGeom>
        </p:spPr>
      </p:pic>
      <p:sp>
        <p:nvSpPr>
          <p:cNvPr id="4" name="TextBox 3">
            <a:extLst>
              <a:ext uri="{FF2B5EF4-FFF2-40B4-BE49-F238E27FC236}">
                <a16:creationId xmlns:a16="http://schemas.microsoft.com/office/drawing/2014/main" id="{A1168562-329D-0345-CCAD-1974FE94697F}"/>
              </a:ext>
            </a:extLst>
          </p:cNvPr>
          <p:cNvSpPr txBox="1"/>
          <p:nvPr/>
        </p:nvSpPr>
        <p:spPr>
          <a:xfrm>
            <a:off x="685802" y="2710934"/>
            <a:ext cx="5660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7" name="TextBox 6">
            <a:extLst>
              <a:ext uri="{FF2B5EF4-FFF2-40B4-BE49-F238E27FC236}">
                <a16:creationId xmlns:a16="http://schemas.microsoft.com/office/drawing/2014/main" id="{2F9D8790-F2EE-67C2-0232-93800E2C56E7}"/>
              </a:ext>
            </a:extLst>
          </p:cNvPr>
          <p:cNvSpPr txBox="1"/>
          <p:nvPr/>
        </p:nvSpPr>
        <p:spPr>
          <a:xfrm>
            <a:off x="685801" y="2895600"/>
            <a:ext cx="5660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9" name="TextBox 8">
            <a:extLst>
              <a:ext uri="{FF2B5EF4-FFF2-40B4-BE49-F238E27FC236}">
                <a16:creationId xmlns:a16="http://schemas.microsoft.com/office/drawing/2014/main" id="{1AF104CF-88C2-C245-E817-66FBBCA28D77}"/>
              </a:ext>
            </a:extLst>
          </p:cNvPr>
          <p:cNvSpPr txBox="1"/>
          <p:nvPr/>
        </p:nvSpPr>
        <p:spPr>
          <a:xfrm>
            <a:off x="685800" y="3221389"/>
            <a:ext cx="5660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1" name="TextBox 10">
            <a:extLst>
              <a:ext uri="{FF2B5EF4-FFF2-40B4-BE49-F238E27FC236}">
                <a16:creationId xmlns:a16="http://schemas.microsoft.com/office/drawing/2014/main" id="{415B886F-F0A8-10AE-5E4F-0DA6C593B90A}"/>
              </a:ext>
            </a:extLst>
          </p:cNvPr>
          <p:cNvSpPr txBox="1"/>
          <p:nvPr/>
        </p:nvSpPr>
        <p:spPr>
          <a:xfrm>
            <a:off x="685799" y="4088759"/>
            <a:ext cx="566057"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3" name="TextBox 12">
            <a:extLst>
              <a:ext uri="{FF2B5EF4-FFF2-40B4-BE49-F238E27FC236}">
                <a16:creationId xmlns:a16="http://schemas.microsoft.com/office/drawing/2014/main" id="{71389456-FB03-4376-2218-51044E6BF274}"/>
              </a:ext>
            </a:extLst>
          </p:cNvPr>
          <p:cNvSpPr txBox="1"/>
          <p:nvPr/>
        </p:nvSpPr>
        <p:spPr>
          <a:xfrm>
            <a:off x="6226629" y="337457"/>
            <a:ext cx="664029"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
        <p:nvSpPr>
          <p:cNvPr id="15" name="TextBox 14">
            <a:extLst>
              <a:ext uri="{FF2B5EF4-FFF2-40B4-BE49-F238E27FC236}">
                <a16:creationId xmlns:a16="http://schemas.microsoft.com/office/drawing/2014/main" id="{6D3E6037-87A2-7781-01E4-60F51537BE37}"/>
              </a:ext>
            </a:extLst>
          </p:cNvPr>
          <p:cNvSpPr txBox="1"/>
          <p:nvPr/>
        </p:nvSpPr>
        <p:spPr>
          <a:xfrm>
            <a:off x="6226629" y="706789"/>
            <a:ext cx="446314" cy="369332"/>
          </a:xfrm>
          <a:prstGeom prst="rect">
            <a:avLst/>
          </a:prstGeom>
          <a:noFill/>
        </p:spPr>
        <p:txBody>
          <a:bodyPr wrap="square">
            <a:spAutoFit/>
          </a:bodyPr>
          <a:lstStyle/>
          <a:p>
            <a:r>
              <a:rPr lang="en-US" dirty="0">
                <a:solidFill>
                  <a:srgbClr val="FF0000"/>
                </a:solidFill>
                <a:latin typeface="Arial" panose="020B0604020202020204" pitchFamily="34" charset="0"/>
                <a:cs typeface="Arial" panose="020B0604020202020204" pitchFamily="34" charset="0"/>
              </a:rPr>
              <a:t>X</a:t>
            </a:r>
            <a:endParaRPr lang="en-CA" dirty="0">
              <a:solidFill>
                <a:srgbClr val="FF0000"/>
              </a:solidFill>
            </a:endParaRPr>
          </a:p>
        </p:txBody>
      </p:sp>
    </p:spTree>
    <p:extLst>
      <p:ext uri="{BB962C8B-B14F-4D97-AF65-F5344CB8AC3E}">
        <p14:creationId xmlns:p14="http://schemas.microsoft.com/office/powerpoint/2010/main" val="2285465989"/>
      </p:ext>
    </p:extLst>
  </p:cSld>
  <p:clrMapOvr>
    <a:masterClrMapping/>
  </p:clrMapOvr>
</p:sld>
</file>

<file path=ppt/slides/slide9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4B99D-92FF-C7D6-C68E-5B2A86EEDFB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70E9B94-0A21-27C1-FA01-B21E7467D2AD}"/>
              </a:ext>
            </a:extLst>
          </p:cNvPr>
          <p:cNvSpPr txBox="1"/>
          <p:nvPr/>
        </p:nvSpPr>
        <p:spPr>
          <a:xfrm>
            <a:off x="337457" y="0"/>
            <a:ext cx="11125200" cy="1631216"/>
          </a:xfrm>
          <a:prstGeom prst="rect">
            <a:avLst/>
          </a:prstGeom>
          <a:noFill/>
        </p:spPr>
        <p:txBody>
          <a:bodyPr wrap="square">
            <a:spAutoFit/>
          </a:bodyPr>
          <a:lstStyle/>
          <a:p>
            <a:r>
              <a:rPr lang="en-US" sz="2400" dirty="0">
                <a:solidFill>
                  <a:schemeClr val="bg1"/>
                </a:solidFill>
                <a:latin typeface="Arial" panose="020B0604020202020204" pitchFamily="34" charset="0"/>
                <a:cs typeface="Arial" panose="020B0604020202020204" pitchFamily="34" charset="0"/>
              </a:rPr>
              <a:t>Stu: </a:t>
            </a:r>
            <a:r>
              <a:rPr lang="en-US" sz="2400" dirty="0">
                <a:latin typeface="Arial" panose="020B0604020202020204" pitchFamily="34" charset="0"/>
                <a:cs typeface="Arial" panose="020B0604020202020204" pitchFamily="34" charset="0"/>
              </a:rPr>
              <a:t>This exercise suggests we select from a list of activities the ones that appeal to our parts and commit to do three self-care activities each week…</a:t>
            </a:r>
          </a:p>
          <a:p>
            <a:endParaRPr lang="en-CA" sz="2400" dirty="0">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Luis: </a:t>
            </a:r>
            <a:r>
              <a:rPr lang="en-US" sz="2400" dirty="0">
                <a:latin typeface="Arial" panose="020B0604020202020204" pitchFamily="34" charset="0"/>
                <a:cs typeface="Arial" panose="020B0604020202020204" pitchFamily="34" charset="0"/>
              </a:rPr>
              <a:t>Plan a “sabbath”, have a massage, smell flowers</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9840239"/>
      </p:ext>
    </p:extLst>
  </p:cSld>
  <p:clrMapOvr>
    <a:masterClrMapping/>
  </p:clrMapOvr>
</p:sld>
</file>

<file path=ppt/slides/slide9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216FB-6048-8BDD-A252-6DCA84EC0C99}"/>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D4FAD78D-7CA6-1CC0-98E1-6DA5150E5F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5AB2F4FE-C5F2-CD73-C6E2-9FB7B9FF045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A8A22A99-8129-ACEA-75CD-1ED26D94C10E}"/>
              </a:ext>
            </a:extLst>
          </p:cNvPr>
          <p:cNvSpPr txBox="1"/>
          <p:nvPr/>
        </p:nvSpPr>
        <p:spPr>
          <a:xfrm>
            <a:off x="2612571" y="236284"/>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SELF-CARE CHECKLIST P.195</a:t>
            </a:r>
          </a:p>
        </p:txBody>
      </p:sp>
    </p:spTree>
    <p:extLst>
      <p:ext uri="{BB962C8B-B14F-4D97-AF65-F5344CB8AC3E}">
        <p14:creationId xmlns:p14="http://schemas.microsoft.com/office/powerpoint/2010/main" val="3579198665"/>
      </p:ext>
    </p:extLst>
  </p:cSld>
  <p:clrMapOvr>
    <a:masterClrMapping/>
  </p:clrMapOvr>
</p:sld>
</file>

<file path=ppt/slides/slide9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53415-DD71-D7A6-55C0-D0001B243CB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7127AA2-7B08-9B40-B04B-46EFC4D69D53}"/>
              </a:ext>
            </a:extLst>
          </p:cNvPr>
          <p:cNvSpPr txBox="1"/>
          <p:nvPr/>
        </p:nvSpPr>
        <p:spPr>
          <a:xfrm>
            <a:off x="76200" y="0"/>
            <a:ext cx="12192000" cy="3847207"/>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This exercise suggests we select from a list of activities the ones that appeal to our parts and commit to do three self-care activities each week…</a:t>
            </a:r>
          </a:p>
          <a:p>
            <a:endParaRPr lang="en-US" sz="2800" dirty="0">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This is also very much along the lines of what we talk about in the goals diary card tool…the week I did the exercise I decided to nap, </a:t>
            </a:r>
            <a:r>
              <a:rPr lang="en-CA" sz="2800" dirty="0">
                <a:latin typeface="Arial" panose="020B0604020202020204" pitchFamily="34" charset="0"/>
                <a:cs typeface="Arial" panose="020B0604020202020204" pitchFamily="34" charset="0"/>
              </a:rPr>
              <a:t>get creative and get a massage. Frankly, I haven’t kept up doing this each week, but I want to get back to it.</a:t>
            </a:r>
          </a:p>
          <a:p>
            <a:endParaRPr lang="en-US" sz="28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4289011"/>
      </p:ext>
    </p:extLst>
  </p:cSld>
  <p:clrMapOvr>
    <a:masterClrMapping/>
  </p:clrMapOvr>
</p:sld>
</file>

<file path=ppt/slides/slide9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A4FF1-3E92-FD1D-EFFF-8A01B97132AF}"/>
            </a:ext>
          </a:extLst>
        </p:cNvPr>
        <p:cNvGrpSpPr/>
        <p:nvPr/>
      </p:nvGrpSpPr>
      <p:grpSpPr>
        <a:xfrm>
          <a:off x="0" y="0"/>
          <a:ext cx="0" cy="0"/>
          <a:chOff x="0" y="0"/>
          <a:chExt cx="0" cy="0"/>
        </a:xfrm>
      </p:grpSpPr>
      <p:pic>
        <p:nvPicPr>
          <p:cNvPr id="3" name="Picture 2" descr="A list of things to do&#10;&#10;AI-generated content may be incorrect.">
            <a:extLst>
              <a:ext uri="{FF2B5EF4-FFF2-40B4-BE49-F238E27FC236}">
                <a16:creationId xmlns:a16="http://schemas.microsoft.com/office/drawing/2014/main" id="{E889D4E2-DBCE-32E1-B1A7-7BA11E476A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2" y="337457"/>
            <a:ext cx="5410198" cy="6183086"/>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7A04BE43-DBE8-35E5-C032-96035BC812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37457"/>
            <a:ext cx="5410198" cy="6183086"/>
          </a:xfrm>
          <a:prstGeom prst="rect">
            <a:avLst/>
          </a:prstGeom>
        </p:spPr>
      </p:pic>
      <p:sp>
        <p:nvSpPr>
          <p:cNvPr id="4" name="TextBox 3">
            <a:extLst>
              <a:ext uri="{FF2B5EF4-FFF2-40B4-BE49-F238E27FC236}">
                <a16:creationId xmlns:a16="http://schemas.microsoft.com/office/drawing/2014/main" id="{A1168562-329D-0345-CCAD-1974FE94697F}"/>
              </a:ext>
            </a:extLst>
          </p:cNvPr>
          <p:cNvSpPr txBox="1"/>
          <p:nvPr/>
        </p:nvSpPr>
        <p:spPr>
          <a:xfrm>
            <a:off x="685798" y="2440144"/>
            <a:ext cx="5660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7" name="TextBox 6">
            <a:extLst>
              <a:ext uri="{FF2B5EF4-FFF2-40B4-BE49-F238E27FC236}">
                <a16:creationId xmlns:a16="http://schemas.microsoft.com/office/drawing/2014/main" id="{2F9D8790-F2EE-67C2-0232-93800E2C56E7}"/>
              </a:ext>
            </a:extLst>
          </p:cNvPr>
          <p:cNvSpPr txBox="1"/>
          <p:nvPr/>
        </p:nvSpPr>
        <p:spPr>
          <a:xfrm>
            <a:off x="685797" y="2706208"/>
            <a:ext cx="5660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1AF104CF-88C2-C245-E817-66FBBCA28D77}"/>
              </a:ext>
            </a:extLst>
          </p:cNvPr>
          <p:cNvSpPr txBox="1"/>
          <p:nvPr/>
        </p:nvSpPr>
        <p:spPr>
          <a:xfrm>
            <a:off x="685797" y="2972272"/>
            <a:ext cx="5660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1" name="TextBox 10">
            <a:extLst>
              <a:ext uri="{FF2B5EF4-FFF2-40B4-BE49-F238E27FC236}">
                <a16:creationId xmlns:a16="http://schemas.microsoft.com/office/drawing/2014/main" id="{415B886F-F0A8-10AE-5E4F-0DA6C593B90A}"/>
              </a:ext>
            </a:extLst>
          </p:cNvPr>
          <p:cNvSpPr txBox="1"/>
          <p:nvPr/>
        </p:nvSpPr>
        <p:spPr>
          <a:xfrm>
            <a:off x="685796" y="3238336"/>
            <a:ext cx="5660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5" name="TextBox 14">
            <a:extLst>
              <a:ext uri="{FF2B5EF4-FFF2-40B4-BE49-F238E27FC236}">
                <a16:creationId xmlns:a16="http://schemas.microsoft.com/office/drawing/2014/main" id="{6D3E6037-87A2-7781-01E4-60F51537BE37}"/>
              </a:ext>
            </a:extLst>
          </p:cNvPr>
          <p:cNvSpPr txBox="1"/>
          <p:nvPr/>
        </p:nvSpPr>
        <p:spPr>
          <a:xfrm>
            <a:off x="6226629" y="993116"/>
            <a:ext cx="446314"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25EF920C-CF63-3590-64F6-56BE06DEF70A}"/>
              </a:ext>
            </a:extLst>
          </p:cNvPr>
          <p:cNvSpPr txBox="1"/>
          <p:nvPr/>
        </p:nvSpPr>
        <p:spPr>
          <a:xfrm>
            <a:off x="685796" y="3499674"/>
            <a:ext cx="5660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8" name="TextBox 7">
            <a:extLst>
              <a:ext uri="{FF2B5EF4-FFF2-40B4-BE49-F238E27FC236}">
                <a16:creationId xmlns:a16="http://schemas.microsoft.com/office/drawing/2014/main" id="{6B68F259-18D0-8E83-9CAB-CDEBEE1CB0AD}"/>
              </a:ext>
            </a:extLst>
          </p:cNvPr>
          <p:cNvSpPr txBox="1"/>
          <p:nvPr/>
        </p:nvSpPr>
        <p:spPr>
          <a:xfrm>
            <a:off x="685795" y="4016871"/>
            <a:ext cx="566057"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X</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CC7F939E-FAC8-F36C-3987-1F0FA38EB5F2}"/>
              </a:ext>
            </a:extLst>
          </p:cNvPr>
          <p:cNvSpPr txBox="1"/>
          <p:nvPr/>
        </p:nvSpPr>
        <p:spPr>
          <a:xfrm>
            <a:off x="6573978" y="3315008"/>
            <a:ext cx="4555840"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0000"/>
                </a:solidFill>
                <a:latin typeface="Arial" panose="020B0604020202020204" pitchFamily="34" charset="0"/>
                <a:cs typeface="Arial" panose="020B0604020202020204" pitchFamily="34" charset="0"/>
              </a:rPr>
              <a:t>Use it as a “bonding time” for all parts to exist in harmony, try to stay in Wise Mind throughout. </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4" name="TextBox 13">
            <a:extLst>
              <a:ext uri="{FF2B5EF4-FFF2-40B4-BE49-F238E27FC236}">
                <a16:creationId xmlns:a16="http://schemas.microsoft.com/office/drawing/2014/main" id="{776216DC-59E9-C506-27AE-B7B3F7EE24DD}"/>
              </a:ext>
            </a:extLst>
          </p:cNvPr>
          <p:cNvSpPr txBox="1"/>
          <p:nvPr/>
        </p:nvSpPr>
        <p:spPr>
          <a:xfrm>
            <a:off x="6560448" y="5339608"/>
            <a:ext cx="1789225"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rgbClr val="FF0000"/>
                </a:solidFill>
                <a:latin typeface="Arial" panose="020B0604020202020204" pitchFamily="34" charset="0"/>
                <a:cs typeface="Arial" panose="020B0604020202020204" pitchFamily="34" charset="0"/>
              </a:rPr>
              <a:t>Nap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rPr>
              <a:t>Get creative</a:t>
            </a:r>
          </a:p>
          <a:p>
            <a:pPr marL="0" marR="0" lvl="0" indent="0" algn="l" defTabSz="457200" rtl="0" eaLnBrk="1" fontAlgn="auto" latinLnBrk="0" hangingPunct="1">
              <a:lnSpc>
                <a:spcPct val="100000"/>
              </a:lnSpc>
              <a:spcBef>
                <a:spcPts val="0"/>
              </a:spcBef>
              <a:spcAft>
                <a:spcPts val="0"/>
              </a:spcAft>
              <a:buClrTx/>
              <a:buSzTx/>
              <a:buFontTx/>
              <a:buNone/>
              <a:tabLst/>
              <a:defRPr/>
            </a:pPr>
            <a:r>
              <a:rPr lang="en-CA" dirty="0">
                <a:solidFill>
                  <a:srgbClr val="FF0000"/>
                </a:solidFill>
                <a:latin typeface="Corbel" panose="020B0503020204020204"/>
              </a:rPr>
              <a:t>Get a massage</a:t>
            </a:r>
            <a:endParaRPr kumimoji="0" lang="en-CA" sz="1800" b="0"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154952092"/>
      </p:ext>
    </p:extLst>
  </p:cSld>
  <p:clrMapOvr>
    <a:masterClrMapping/>
  </p:clrMapOvr>
</p:sld>
</file>

<file path=ppt/slides/slide9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3C0CDF-5462-5005-6E2D-F72EC26F2E1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9206477-9972-BCD6-9650-AD9621EA91A7}"/>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BBED46FD-821B-DD13-4AC9-94B0AA09BD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11554146-173F-458A-DFA4-0C679AC8D90A}"/>
              </a:ext>
            </a:extLst>
          </p:cNvPr>
          <p:cNvSpPr txBox="1"/>
          <p:nvPr/>
        </p:nvSpPr>
        <p:spPr>
          <a:xfrm>
            <a:off x="2763748" y="402494"/>
            <a:ext cx="725355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SELF-CARE CHECKLIST P.195</a:t>
            </a:r>
          </a:p>
        </p:txBody>
      </p:sp>
    </p:spTree>
    <p:extLst>
      <p:ext uri="{BB962C8B-B14F-4D97-AF65-F5344CB8AC3E}">
        <p14:creationId xmlns:p14="http://schemas.microsoft.com/office/powerpoint/2010/main" val="335356599"/>
      </p:ext>
    </p:extLst>
  </p:cSld>
  <p:clrMapOvr>
    <a:masterClrMapping/>
  </p:clrMapOvr>
</p:sld>
</file>

<file path=ppt/slides/slide9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79BE5-85AD-ADA3-47C5-3D007EAE437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F8B9F8-55D5-88E0-A358-CB489BCA9769}"/>
              </a:ext>
            </a:extLst>
          </p:cNvPr>
          <p:cNvSpPr txBox="1"/>
          <p:nvPr/>
        </p:nvSpPr>
        <p:spPr>
          <a:xfrm>
            <a:off x="76200" y="0"/>
            <a:ext cx="12192000" cy="255454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Look at the self-care activities list provided in the workbook and see which one's appeal to your parts.</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If it's been a while since you've done some of these self-care practices, make a plan to do three self-care activities this week.</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4185564"/>
      </p:ext>
    </p:extLst>
  </p:cSld>
  <p:clrMapOvr>
    <a:masterClrMapping/>
  </p:clrMapOvr>
</p:sld>
</file>

<file path=ppt/slides/slide9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073E7-694A-02A1-A896-92305013FF95}"/>
            </a:ext>
          </a:extLst>
        </p:cNvPr>
        <p:cNvGrpSpPr/>
        <p:nvPr/>
      </p:nvGrpSpPr>
      <p:grpSpPr>
        <a:xfrm>
          <a:off x="0" y="0"/>
          <a:ext cx="0" cy="0"/>
          <a:chOff x="0" y="0"/>
          <a:chExt cx="0" cy="0"/>
        </a:xfrm>
      </p:grpSpPr>
      <p:pic>
        <p:nvPicPr>
          <p:cNvPr id="3" name="Picture 2" descr="A list of things to do&#10;&#10;AI-generated content may be incorrect.">
            <a:extLst>
              <a:ext uri="{FF2B5EF4-FFF2-40B4-BE49-F238E27FC236}">
                <a16:creationId xmlns:a16="http://schemas.microsoft.com/office/drawing/2014/main" id="{E7A4CED3-F36F-22D9-3220-2CB8568EEA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2" y="337457"/>
            <a:ext cx="5410198" cy="6183086"/>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2F7C37F3-5A6F-8C0D-3238-8001185714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37457"/>
            <a:ext cx="5410198" cy="6183086"/>
          </a:xfrm>
          <a:prstGeom prst="rect">
            <a:avLst/>
          </a:prstGeom>
        </p:spPr>
      </p:pic>
    </p:spTree>
    <p:extLst>
      <p:ext uri="{BB962C8B-B14F-4D97-AF65-F5344CB8AC3E}">
        <p14:creationId xmlns:p14="http://schemas.microsoft.com/office/powerpoint/2010/main" val="4062122152"/>
      </p:ext>
    </p:extLst>
  </p:cSld>
  <p:clrMapOvr>
    <a:masterClrMapping/>
  </p:clrMapOvr>
</p:sld>
</file>

<file path=ppt/slides/slide9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32D19-EABB-CA54-EF77-52C8599AAEF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052A67F-CB95-2205-5990-655252DC7E54}"/>
              </a:ext>
            </a:extLst>
          </p:cNvPr>
          <p:cNvSpPr txBox="1"/>
          <p:nvPr/>
        </p:nvSpPr>
        <p:spPr>
          <a:xfrm>
            <a:off x="337457" y="0"/>
            <a:ext cx="10820278" cy="800219"/>
          </a:xfrm>
          <a:prstGeom prst="rect">
            <a:avLst/>
          </a:prstGeom>
          <a:noFill/>
        </p:spPr>
        <p:txBody>
          <a:bodyPr wrap="square">
            <a:spAutoFit/>
          </a:bodyPr>
          <a:lstStyle/>
          <a:p>
            <a:endParaRPr lang="en-CA" sz="1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This week I will do the following three things:</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4837854"/>
      </p:ext>
    </p:extLst>
  </p:cSld>
  <p:clrMapOvr>
    <a:masterClrMapping/>
  </p:clrMapOvr>
</p:sld>
</file>

<file path=ppt/slides/slide9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BDEF87-EBFD-64F9-D905-F93A434493B0}"/>
              </a:ext>
            </a:extLst>
          </p:cNvPr>
          <p:cNvSpPr txBox="1"/>
          <p:nvPr/>
        </p:nvSpPr>
        <p:spPr>
          <a:xfrm>
            <a:off x="92467" y="116915"/>
            <a:ext cx="12099533" cy="6340197"/>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SECTION 8 SELF-LOVE P.198</a:t>
            </a:r>
          </a:p>
          <a:p>
            <a:r>
              <a:rPr lang="en-US" sz="1800" dirty="0">
                <a:solidFill>
                  <a:srgbClr val="000000"/>
                </a:solidFill>
                <a:latin typeface="Arial" panose="020B0604020202020204" pitchFamily="34" charset="0"/>
                <a:cs typeface="Arial" panose="020B0604020202020204" pitchFamily="34" charset="0"/>
              </a:rPr>
              <a:t> </a:t>
            </a:r>
          </a:p>
          <a:p>
            <a:r>
              <a:rPr lang="en-US" sz="2200" dirty="0">
                <a:solidFill>
                  <a:srgbClr val="FFC000"/>
                </a:solidFill>
                <a:latin typeface="Arial" panose="020B0604020202020204" pitchFamily="34" charset="0"/>
                <a:cs typeface="Arial" panose="020B0604020202020204" pitchFamily="34" charset="0"/>
              </a:rPr>
              <a:t>Healing happens when you're able to love your parts</a:t>
            </a:r>
            <a:r>
              <a:rPr lang="en-US" sz="2200" dirty="0">
                <a:latin typeface="Arial" panose="020B0604020202020204" pitchFamily="34" charset="0"/>
                <a:cs typeface="Arial" panose="020B0604020202020204" pitchFamily="34" charset="0"/>
              </a:rPr>
              <a:t>, all of them. This is the epitome of self-love. There are other techniques that encourage you to have love or compassion for many parts but not those that seem irritating, destructive, or dangerous. IFS is different in this way.</a:t>
            </a:r>
          </a:p>
          <a:p>
            <a:endParaRPr lang="en-CA" sz="2200" dirty="0">
              <a:latin typeface="Arial" panose="020B0604020202020204" pitchFamily="34" charset="0"/>
              <a:cs typeface="Arial" panose="020B0604020202020204" pitchFamily="34" charset="0"/>
            </a:endParaRPr>
          </a:p>
          <a:p>
            <a:r>
              <a:rPr lang="en-US" sz="2200" dirty="0">
                <a:solidFill>
                  <a:srgbClr val="FFC000"/>
                </a:solidFill>
                <a:latin typeface="Arial" panose="020B0604020202020204" pitchFamily="34" charset="0"/>
                <a:cs typeface="Arial" panose="020B0604020202020204" pitchFamily="34" charset="0"/>
              </a:rPr>
              <a:t>In this exercise you will explore ways to love yourself. </a:t>
            </a:r>
            <a:r>
              <a:rPr lang="en-US" sz="2200" dirty="0">
                <a:latin typeface="Arial" panose="020B0604020202020204" pitchFamily="34" charset="0"/>
                <a:cs typeface="Arial" panose="020B0604020202020204" pitchFamily="34" charset="0"/>
              </a:rPr>
              <a:t>Fill in other ways you can show love to yourself.</a:t>
            </a:r>
          </a:p>
          <a:p>
            <a:endParaRPr lang="en-CA" sz="2200" dirty="0">
              <a:latin typeface="Arial" panose="020B0604020202020204" pitchFamily="34" charset="0"/>
              <a:cs typeface="Arial" panose="020B0604020202020204" pitchFamily="34" charset="0"/>
            </a:endParaRPr>
          </a:p>
          <a:p>
            <a:r>
              <a:rPr lang="en-CA" sz="2200" dirty="0">
                <a:latin typeface="Arial" panose="020B0604020202020204" pitchFamily="34" charset="0"/>
                <a:cs typeface="Arial" panose="020B0604020202020204" pitchFamily="34" charset="0"/>
              </a:rPr>
              <a:t>Give yourself a hug</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Remind yourself there are no bad parts</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Spend time listening to your parts, even the ones that, on initial examination, seem to have no redeeming value</a:t>
            </a:r>
          </a:p>
          <a:p>
            <a:endParaRPr lang="en-CA"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Once you learn where your parts are stuck in time, and how they are trying to protect, extend appreciation and love to them too</a:t>
            </a:r>
            <a:endParaRPr lang="en-CA"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329054"/>
      </p:ext>
    </p:extLst>
  </p:cSld>
  <p:clrMapOvr>
    <a:masterClrMapping/>
  </p:clrMapOvr>
</p:sld>
</file>

<file path=ppt/slides/slide9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1BBC7-048B-9CE3-0325-00BC02337341}"/>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D6A5CD1C-0952-B69D-D386-2E30DD05DE51}"/>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F7ECF178-E667-FD3E-11C6-E52CB1824838}"/>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7C21CBFA-D40A-B82B-4203-519A65A20F23}"/>
              </a:ext>
            </a:extLst>
          </p:cNvPr>
          <p:cNvSpPr txBox="1"/>
          <p:nvPr/>
        </p:nvSpPr>
        <p:spPr>
          <a:xfrm>
            <a:off x="4241148" y="325333"/>
            <a:ext cx="6405082"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SELF-LOVE P.198</a:t>
            </a:r>
          </a:p>
        </p:txBody>
      </p:sp>
    </p:spTree>
    <p:extLst>
      <p:ext uri="{BB962C8B-B14F-4D97-AF65-F5344CB8AC3E}">
        <p14:creationId xmlns:p14="http://schemas.microsoft.com/office/powerpoint/2010/main" val="2396089469"/>
      </p:ext>
    </p:extLst>
  </p:cSld>
  <p:clrMapOvr>
    <a:masterClrMapping/>
  </p:clrMapOvr>
</p:sld>
</file>

<file path=ppt/slides/slide9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5BACE-EE07-A6C9-AF07-0C5CC8A876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1719DD6-F948-78B7-8740-7866501206CF}"/>
              </a:ext>
            </a:extLst>
          </p:cNvPr>
          <p:cNvSpPr txBox="1"/>
          <p:nvPr/>
        </p:nvSpPr>
        <p:spPr>
          <a:xfrm>
            <a:off x="0" y="0"/>
            <a:ext cx="12192000" cy="3970318"/>
          </a:xfrm>
          <a:prstGeom prst="rect">
            <a:avLst/>
          </a:prstGeom>
          <a:noFill/>
        </p:spPr>
        <p:txBody>
          <a:bodyPr wrap="square">
            <a:spAutoFit/>
          </a:bodyPr>
          <a:lstStyle/>
          <a:p>
            <a:pPr>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his exercise invites us </a:t>
            </a:r>
            <a:r>
              <a:rPr lang="en-US" sz="2800" dirty="0">
                <a:solidFill>
                  <a:srgbClr val="FFFFFF"/>
                </a:solidFill>
                <a:latin typeface="Arial" panose="020B0604020202020204" pitchFamily="34" charset="0"/>
                <a:cs typeface="Arial" panose="020B0604020202020204" pitchFamily="34" charset="0"/>
              </a:rPr>
              <a:t>to</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explore ways to love ourselves such as by </a:t>
            </a:r>
            <a:r>
              <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giving ourselves a hug, reminding</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ourselves there are no bad parts or spending time listening to our parts, even the ones that, on initial examination, seem to have no redeeming value. </a:t>
            </a:r>
            <a:r>
              <a:rPr lang="en-US" sz="2800" dirty="0">
                <a:solidFill>
                  <a:srgbClr val="FFFFFF"/>
                </a:solidFill>
                <a:latin typeface="Arial" panose="020B0604020202020204" pitchFamily="34" charset="0"/>
                <a:cs typeface="Arial" panose="020B0604020202020204" pitchFamily="34" charset="0"/>
              </a:rPr>
              <a:t>Luis</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h</a:t>
            </a:r>
            <a:r>
              <a:rPr lang="en-US" sz="2800" dirty="0">
                <a:solidFill>
                  <a:srgbClr val="FFFFFF"/>
                </a:solidFill>
                <a:latin typeface="Arial" panose="020B0604020202020204" pitchFamily="34" charset="0"/>
                <a:cs typeface="Arial" panose="020B0604020202020204" pitchFamily="34" charset="0"/>
              </a:rPr>
              <a:t>ow do you try to love your parts?</a:t>
            </a:r>
            <a:r>
              <a:rPr lang="en-US" sz="2800" dirty="0">
                <a:solidFill>
                  <a:schemeClr val="bg1"/>
                </a:solidFill>
                <a:latin typeface="Arial" panose="020B0604020202020204" pitchFamily="34" charset="0"/>
                <a:cs typeface="Arial" panose="020B0604020202020204" pitchFamily="34" charset="0"/>
              </a:rPr>
              <a:t> </a:t>
            </a:r>
          </a:p>
          <a:p>
            <a:pPr>
              <a:defRPr/>
            </a:pPr>
            <a:r>
              <a:rPr lang="en-US" sz="2800" dirty="0">
                <a:solidFill>
                  <a:schemeClr val="bg1"/>
                </a:solidFill>
                <a:latin typeface="Arial" panose="020B0604020202020204" pitchFamily="34" charset="0"/>
                <a:cs typeface="Arial" panose="020B0604020202020204" pitchFamily="34" charset="0"/>
              </a:rPr>
              <a:t>Luis: </a:t>
            </a:r>
            <a:r>
              <a:rPr lang="en-US" sz="2800" dirty="0">
                <a:latin typeface="Arial" panose="020B0604020202020204" pitchFamily="34" charset="0"/>
                <a:cs typeface="Arial" panose="020B0604020202020204" pitchFamily="34" charset="0"/>
              </a:rPr>
              <a:t>Go for a bicycle or motorcycle ride. Relax in the hammock. Swim gracefully. Go hiking on the Bruce or Avon trail. Go to Wildwood….</a:t>
            </a:r>
            <a:endParaRPr lang="en-CA" sz="28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2800" dirty="0">
              <a:solidFill>
                <a:srgbClr val="FFFFFF"/>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6584220"/>
      </p:ext>
    </p:extLst>
  </p:cSld>
  <p:clrMapOvr>
    <a:masterClrMapping/>
  </p:clrMapOvr>
</p:sld>
</file>

<file path=ppt/slides/slide9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8ADCC-FBFD-5AA0-DF76-241797D9D179}"/>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03C60BED-0458-1047-DE27-0258F40825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3DC03AD4-36C6-3F93-D606-7CF17F162C63}"/>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DC5A4565-5A58-F5CB-E53C-102A623D6938}"/>
              </a:ext>
            </a:extLst>
          </p:cNvPr>
          <p:cNvSpPr txBox="1"/>
          <p:nvPr/>
        </p:nvSpPr>
        <p:spPr>
          <a:xfrm>
            <a:off x="3984171" y="203191"/>
            <a:ext cx="6966857"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SELF-LOVE P.198</a:t>
            </a:r>
          </a:p>
        </p:txBody>
      </p:sp>
    </p:spTree>
    <p:extLst>
      <p:ext uri="{BB962C8B-B14F-4D97-AF65-F5344CB8AC3E}">
        <p14:creationId xmlns:p14="http://schemas.microsoft.com/office/powerpoint/2010/main" val="3115623276"/>
      </p:ext>
    </p:extLst>
  </p:cSld>
  <p:clrMapOvr>
    <a:masterClrMapping/>
  </p:clrMapOvr>
</p:sld>
</file>

<file path=ppt/slides/slide9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538C5-C6F6-30AE-1D8E-404C5781996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E1F06FA-3F0A-9713-952C-7E773DF09236}"/>
              </a:ext>
            </a:extLst>
          </p:cNvPr>
          <p:cNvSpPr txBox="1"/>
          <p:nvPr/>
        </p:nvSpPr>
        <p:spPr>
          <a:xfrm>
            <a:off x="0" y="0"/>
            <a:ext cx="12192000" cy="440120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his exercise invites us </a:t>
            </a:r>
            <a:r>
              <a:rPr lang="en-US" sz="2800" dirty="0">
                <a:solidFill>
                  <a:srgbClr val="FFFFFF"/>
                </a:solidFill>
                <a:latin typeface="Arial" panose="020B0604020202020204" pitchFamily="34" charset="0"/>
                <a:cs typeface="Arial" panose="020B0604020202020204" pitchFamily="34" charset="0"/>
              </a:rPr>
              <a:t>to</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explore ways to love ourselves such as by </a:t>
            </a:r>
            <a:r>
              <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giving ourselves a hug, reminding</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ourselves there are no bad parts or spending time listening to our parts, even the ones that, on initial examination, seem to have no redeeming value. Kate, h</a:t>
            </a:r>
            <a:r>
              <a:rPr lang="en-US" sz="2800" dirty="0">
                <a:solidFill>
                  <a:srgbClr val="FFFFFF"/>
                </a:solidFill>
                <a:latin typeface="Arial" panose="020B0604020202020204" pitchFamily="34" charset="0"/>
                <a:cs typeface="Arial" panose="020B0604020202020204" pitchFamily="34" charset="0"/>
              </a:rPr>
              <a:t>ow do you try to love your parts?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The exercise prompted me to listen to the songs that represent each part, so they feel heard.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latin typeface="Arial" panose="020B0604020202020204" pitchFamily="34" charset="0"/>
                <a:cs typeface="Arial" panose="020B0604020202020204" pitchFamily="34" charset="0"/>
              </a:rPr>
              <a:t>I also went</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out to my favorite spots – The Livery Yard, Birch&amp;Wyn, The Wild Hog, and for a Sirkel picnic by the river</a:t>
            </a:r>
            <a:endParaRPr kumimoji="0" lang="en-CA"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73783409"/>
      </p:ext>
    </p:extLst>
  </p:cSld>
  <p:clrMapOvr>
    <a:masterClrMapping/>
  </p:clrMapOvr>
</p:sld>
</file>

<file path=ppt/slides/slide9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D62D9-2B0F-EDF7-D900-43C8B7291CD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06B14E2-9FA6-7EF1-E435-CE6E1EEBAFC1}"/>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06784A50-C6B1-27B6-C850-F9F11EED38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1DBF7B5B-9007-F0C9-202E-4253B4D13183}"/>
              </a:ext>
            </a:extLst>
          </p:cNvPr>
          <p:cNvSpPr txBox="1"/>
          <p:nvPr/>
        </p:nvSpPr>
        <p:spPr>
          <a:xfrm>
            <a:off x="4441371" y="283419"/>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SELF-LOVE P.198</a:t>
            </a:r>
          </a:p>
        </p:txBody>
      </p:sp>
    </p:spTree>
    <p:extLst>
      <p:ext uri="{BB962C8B-B14F-4D97-AF65-F5344CB8AC3E}">
        <p14:creationId xmlns:p14="http://schemas.microsoft.com/office/powerpoint/2010/main" val="3877990807"/>
      </p:ext>
    </p:extLst>
  </p:cSld>
  <p:clrMapOvr>
    <a:masterClrMapping/>
  </p:clrMapOvr>
</p:sld>
</file>

<file path=ppt/slides/slide9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EA6A0-44D1-336D-3541-ABDC45A9109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601F450-8DAA-6220-7D82-76E57D25C3B0}"/>
              </a:ext>
            </a:extLst>
          </p:cNvPr>
          <p:cNvSpPr txBox="1"/>
          <p:nvPr/>
        </p:nvSpPr>
        <p:spPr>
          <a:xfrm>
            <a:off x="0" y="0"/>
            <a:ext cx="12192000" cy="5262979"/>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In this exercise you will explore ways to love yourself. Fill in other ways you can show love to yourself.</a:t>
            </a:r>
          </a:p>
          <a:p>
            <a:endParaRPr lang="en-CA" sz="2800" dirty="0">
              <a:latin typeface="Arial" panose="020B0604020202020204" pitchFamily="34" charset="0"/>
              <a:cs typeface="Arial" panose="020B0604020202020204" pitchFamily="34" charset="0"/>
            </a:endParaRPr>
          </a:p>
          <a:p>
            <a:r>
              <a:rPr lang="en-CA" sz="2800" dirty="0">
                <a:latin typeface="Arial" panose="020B0604020202020204" pitchFamily="34" charset="0"/>
                <a:cs typeface="Arial" panose="020B0604020202020204" pitchFamily="34" charset="0"/>
              </a:rPr>
              <a:t>Give yourself a hug</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Remind yourself there are no bad parts</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Spend time listening to your parts, even the ones that, on initial examination, seem to have no redeeming value</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Once you learn where your parts are stuck in time, and how they are trying to protect, extend appreciation and love to them too</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6255526"/>
      </p:ext>
    </p:extLst>
  </p:cSld>
  <p:clrMapOvr>
    <a:masterClrMapping/>
  </p:clrMapOvr>
</p:sld>
</file>

<file path=ppt/slides/slide9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222368-D094-D42A-2840-03CA21136F6A}"/>
              </a:ext>
            </a:extLst>
          </p:cNvPr>
          <p:cNvSpPr txBox="1"/>
          <p:nvPr/>
        </p:nvSpPr>
        <p:spPr>
          <a:xfrm>
            <a:off x="0" y="-84843"/>
            <a:ext cx="12192000" cy="4216539"/>
          </a:xfrm>
          <a:prstGeom prst="rect">
            <a:avLst/>
          </a:prstGeom>
          <a:noFill/>
        </p:spPr>
        <p:txBody>
          <a:bodyPr wrap="square">
            <a:spAutoFit/>
          </a:bodyPr>
          <a:lstStyle/>
          <a:p>
            <a:r>
              <a:rPr lang="en-US" sz="2800" dirty="0">
                <a:solidFill>
                  <a:srgbClr val="000000"/>
                </a:solidFill>
                <a:latin typeface="Arial" panose="020B0604020202020204" pitchFamily="34" charset="0"/>
                <a:cs typeface="Arial" panose="020B0604020202020204" pitchFamily="34" charset="0"/>
              </a:rPr>
              <a:t>       SECTION 9  A PICTURE IS WORTH A THOUSAND WORDS P.200</a:t>
            </a:r>
          </a:p>
          <a:p>
            <a:r>
              <a:rPr lang="en-US" sz="2400" dirty="0">
                <a:solidFill>
                  <a:srgbClr val="000000"/>
                </a:solidFill>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It’s possible to recognize parts from pictures. You can look at old pictures of yourself to see what parts you notice.</a:t>
            </a:r>
            <a:r>
              <a:rPr lang="en-US" sz="2400" dirty="0">
                <a:latin typeface="Arial" panose="020B0604020202020204" pitchFamily="34" charset="0"/>
                <a:cs typeface="Arial" panose="020B0604020202020204" pitchFamily="34" charset="0"/>
              </a:rPr>
              <a:t> You might see a people pleasing part at a birthday party or lonely part at a family event</a:t>
            </a:r>
            <a:r>
              <a:rPr lang="en-US" sz="2400" dirty="0">
                <a:solidFill>
                  <a:srgbClr val="FFC000"/>
                </a:solidFill>
                <a:latin typeface="Arial" panose="020B0604020202020204" pitchFamily="34" charset="0"/>
                <a:cs typeface="Arial" panose="020B0604020202020204" pitchFamily="34" charset="0"/>
              </a:rPr>
              <a:t>. It can be helpful to revisit moments in time to learn what parts may have been in the driver seat</a:t>
            </a:r>
          </a:p>
          <a:p>
            <a:endParaRPr lang="en-CA" sz="2400" dirty="0">
              <a:solidFill>
                <a:srgbClr val="FFC000"/>
              </a:solidFill>
              <a:latin typeface="Arial" panose="020B0604020202020204" pitchFamily="34" charset="0"/>
              <a:cs typeface="Arial" panose="020B0604020202020204" pitchFamily="34" charset="0"/>
            </a:endParaRPr>
          </a:p>
          <a:p>
            <a:r>
              <a:rPr lang="en-US" sz="2400" dirty="0">
                <a:solidFill>
                  <a:srgbClr val="FFC000"/>
                </a:solidFill>
                <a:latin typeface="Arial" panose="020B0604020202020204" pitchFamily="34" charset="0"/>
                <a:cs typeface="Arial" panose="020B0604020202020204" pitchFamily="34" charset="0"/>
              </a:rPr>
              <a:t>For this exercise get some old pictures or photo albums. See if you can identify parts from the pictures. Write down any insights you have.</a:t>
            </a:r>
          </a:p>
          <a:p>
            <a:endParaRPr lang="en-CA" sz="2400" dirty="0">
              <a:solidFill>
                <a:srgbClr val="FFC000"/>
              </a:solidFill>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                Picture                 date            part                               insights</a:t>
            </a:r>
          </a:p>
        </p:txBody>
      </p:sp>
    </p:spTree>
    <p:extLst>
      <p:ext uri="{BB962C8B-B14F-4D97-AF65-F5344CB8AC3E}">
        <p14:creationId xmlns:p14="http://schemas.microsoft.com/office/powerpoint/2010/main" val="1334191447"/>
      </p:ext>
    </p:extLst>
  </p:cSld>
  <p:clrMapOvr>
    <a:masterClrMapping/>
  </p:clrMapOvr>
</p:sld>
</file>

<file path=ppt/slides/slide9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3A20A-95E8-10F0-B7FB-F2BC21215838}"/>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63108128-FF57-6AE1-EA0D-EE9F19FEE213}"/>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6A6E70B0-19C4-9D9F-BB82-97D169F9E4B3}"/>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0B9F4351-9DA3-35F7-D69C-997C912DA71D}"/>
              </a:ext>
            </a:extLst>
          </p:cNvPr>
          <p:cNvSpPr txBox="1"/>
          <p:nvPr/>
        </p:nvSpPr>
        <p:spPr>
          <a:xfrm>
            <a:off x="585627" y="298669"/>
            <a:ext cx="1146595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 PICTURE IS WORTH A THOUSAND WORDS P.200</a:t>
            </a:r>
            <a:endParaRPr lang="en-CA" sz="3600" dirty="0"/>
          </a:p>
        </p:txBody>
      </p:sp>
    </p:spTree>
    <p:extLst>
      <p:ext uri="{BB962C8B-B14F-4D97-AF65-F5344CB8AC3E}">
        <p14:creationId xmlns:p14="http://schemas.microsoft.com/office/powerpoint/2010/main" val="771088978"/>
      </p:ext>
    </p:extLst>
  </p:cSld>
  <p:clrMapOvr>
    <a:masterClrMapping/>
  </p:clrMapOvr>
</p:sld>
</file>

<file path=ppt/slides/slide9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C2A56-C53C-DAA8-0DF1-ABE795A78E4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C2C9FCD-D5E4-34EA-65CE-AEEA741B0E45}"/>
              </a:ext>
            </a:extLst>
          </p:cNvPr>
          <p:cNvSpPr txBox="1"/>
          <p:nvPr/>
        </p:nvSpPr>
        <p:spPr>
          <a:xfrm>
            <a:off x="0" y="113436"/>
            <a:ext cx="12192000" cy="138499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his exercise </a:t>
            </a:r>
            <a:r>
              <a:rPr lang="en-US" sz="2800" dirty="0">
                <a:solidFill>
                  <a:srgbClr val="FFFFFF"/>
                </a:solidFill>
                <a:latin typeface="Arial" panose="020B0604020202020204" pitchFamily="34" charset="0"/>
                <a:cs typeface="Arial" panose="020B0604020202020204" pitchFamily="34" charset="0"/>
              </a:rPr>
              <a:t>invites us to look at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old pictures or photo albums</a:t>
            </a:r>
            <a:r>
              <a:rPr lang="en-US" sz="2800" dirty="0">
                <a:solidFill>
                  <a:srgbClr val="FFFFFF"/>
                </a:solidFill>
                <a:latin typeface="Arial" panose="020B0604020202020204" pitchFamily="34" charset="0"/>
                <a:cs typeface="Arial" panose="020B0604020202020204" pitchFamily="34" charset="0"/>
              </a:rPr>
              <a:t> to s</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ee if </a:t>
            </a:r>
            <a:r>
              <a:rPr lang="en-US" sz="2800" dirty="0">
                <a:solidFill>
                  <a:srgbClr val="FFFFFF"/>
                </a:solidFill>
                <a:latin typeface="Arial" panose="020B0604020202020204" pitchFamily="34" charset="0"/>
                <a:cs typeface="Arial" panose="020B0604020202020204" pitchFamily="34" charset="0"/>
              </a:rPr>
              <a:t>we</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can identify parts from the pictures.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Luis:</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t>
            </a:r>
            <a:endParaRPr kumimoji="0" lang="en-CA"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33467926"/>
      </p:ext>
    </p:extLst>
  </p:cSld>
  <p:clrMapOvr>
    <a:masterClrMapping/>
  </p:clrMapOvr>
</p:sld>
</file>

<file path=ppt/slides/slide9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EEA188-7D6B-9FDF-A9D6-E3D11E5C2E6D}"/>
              </a:ext>
            </a:extLst>
          </p:cNvPr>
          <p:cNvSpPr txBox="1"/>
          <p:nvPr/>
        </p:nvSpPr>
        <p:spPr>
          <a:xfrm>
            <a:off x="0" y="113436"/>
            <a:ext cx="12192000" cy="1323439"/>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For this exercise get some old pictures or photo albums. See if you can identify parts from the pictures. Write down any insights you have.</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                Picture            date            part                                                 insights</a:t>
            </a:r>
          </a:p>
        </p:txBody>
      </p:sp>
    </p:spTree>
    <p:extLst>
      <p:ext uri="{BB962C8B-B14F-4D97-AF65-F5344CB8AC3E}">
        <p14:creationId xmlns:p14="http://schemas.microsoft.com/office/powerpoint/2010/main" val="3486981885"/>
      </p:ext>
    </p:extLst>
  </p:cSld>
  <p:clrMapOvr>
    <a:masterClrMapping/>
  </p:clrMapOvr>
</p:sld>
</file>

<file path=ppt/slides/slide9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152D3-D790-0CD8-419A-32C7C840B500}"/>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A44EFE76-8DEB-EC6C-40FE-6B0777D7AF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EA94AC77-DE7A-225B-B346-AFD3F356FBE7}"/>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E79BFF54-9CFA-1FEA-0239-706020888B45}"/>
              </a:ext>
            </a:extLst>
          </p:cNvPr>
          <p:cNvSpPr txBox="1"/>
          <p:nvPr/>
        </p:nvSpPr>
        <p:spPr>
          <a:xfrm>
            <a:off x="164387" y="290713"/>
            <a:ext cx="11866651"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A PICTURE IS WORTH A THOUSAND WORDS P.200</a:t>
            </a:r>
            <a:endParaRPr lang="en-CA" sz="3600" dirty="0"/>
          </a:p>
        </p:txBody>
      </p:sp>
    </p:spTree>
    <p:extLst>
      <p:ext uri="{BB962C8B-B14F-4D97-AF65-F5344CB8AC3E}">
        <p14:creationId xmlns:p14="http://schemas.microsoft.com/office/powerpoint/2010/main" val="426527397"/>
      </p:ext>
    </p:extLst>
  </p:cSld>
  <p:clrMapOvr>
    <a:masterClrMapping/>
  </p:clrMapOvr>
</p:sld>
</file>

<file path=ppt/slides/slide9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B86E4-0B66-6E7E-0D58-4706A622348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D93D6D3-8726-5EEF-DFD8-4E23C5BE0B08}"/>
              </a:ext>
            </a:extLst>
          </p:cNvPr>
          <p:cNvSpPr txBox="1"/>
          <p:nvPr/>
        </p:nvSpPr>
        <p:spPr>
          <a:xfrm>
            <a:off x="0" y="113436"/>
            <a:ext cx="12192000" cy="181588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his exercise </a:t>
            </a:r>
            <a:r>
              <a:rPr lang="en-US" sz="2800" dirty="0">
                <a:solidFill>
                  <a:srgbClr val="FFFFFF"/>
                </a:solidFill>
                <a:latin typeface="Arial" panose="020B0604020202020204" pitchFamily="34" charset="0"/>
                <a:cs typeface="Arial" panose="020B0604020202020204" pitchFamily="34" charset="0"/>
              </a:rPr>
              <a:t>invites us to look at</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old pictures or photo albums</a:t>
            </a:r>
            <a:r>
              <a:rPr lang="en-US" sz="2800" dirty="0">
                <a:solidFill>
                  <a:srgbClr val="FFFFFF"/>
                </a:solidFill>
                <a:latin typeface="Arial" panose="020B0604020202020204" pitchFamily="34" charset="0"/>
                <a:cs typeface="Arial" panose="020B0604020202020204" pitchFamily="34" charset="0"/>
              </a:rPr>
              <a:t> to s</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ee if </a:t>
            </a:r>
            <a:r>
              <a:rPr lang="en-US" sz="2800" dirty="0">
                <a:solidFill>
                  <a:srgbClr val="FFFFFF"/>
                </a:solidFill>
                <a:latin typeface="Arial" panose="020B0604020202020204" pitchFamily="34" charset="0"/>
                <a:cs typeface="Arial" panose="020B0604020202020204" pitchFamily="34" charset="0"/>
              </a:rPr>
              <a:t>we</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can identify parts from the pictures.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800" dirty="0">
                <a:solidFill>
                  <a:schemeClr val="bg1"/>
                </a:solidFill>
                <a:latin typeface="Arial" panose="020B0604020202020204" pitchFamily="34" charset="0"/>
                <a:cs typeface="Arial" panose="020B0604020202020204" pitchFamily="34" charset="0"/>
              </a:rPr>
              <a:t>Kate: </a:t>
            </a:r>
            <a:r>
              <a:rPr kumimoji="0" lang="en-CA"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Unfortunately, Stu, I don’t have access to any old photo albums…</a:t>
            </a:r>
          </a:p>
        </p:txBody>
      </p:sp>
    </p:spTree>
    <p:extLst>
      <p:ext uri="{BB962C8B-B14F-4D97-AF65-F5344CB8AC3E}">
        <p14:creationId xmlns:p14="http://schemas.microsoft.com/office/powerpoint/2010/main" val="2779964514"/>
      </p:ext>
    </p:extLst>
  </p:cSld>
  <p:clrMapOvr>
    <a:masterClrMapping/>
  </p:clrMapOvr>
</p:sld>
</file>

<file path=ppt/slides/slide9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BAE67-5745-B7EC-3A09-CC681577DD3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4AF0920-D868-5C38-EE97-7F064EC9AB3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BE04DF0D-1D2D-00A0-6715-AB6DA8E705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D277F0DC-70B9-167A-3BDD-EB5EBFC43F58}"/>
              </a:ext>
            </a:extLst>
          </p:cNvPr>
          <p:cNvSpPr txBox="1"/>
          <p:nvPr/>
        </p:nvSpPr>
        <p:spPr>
          <a:xfrm>
            <a:off x="369871" y="272534"/>
            <a:ext cx="11733086"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A PICTURE IS WORTH A THOUSAND WORDS P.200</a:t>
            </a:r>
            <a:endParaRPr lang="en-CA" sz="3600" dirty="0"/>
          </a:p>
        </p:txBody>
      </p:sp>
    </p:spTree>
    <p:extLst>
      <p:ext uri="{BB962C8B-B14F-4D97-AF65-F5344CB8AC3E}">
        <p14:creationId xmlns:p14="http://schemas.microsoft.com/office/powerpoint/2010/main" val="4265768452"/>
      </p:ext>
    </p:extLst>
  </p:cSld>
  <p:clrMapOvr>
    <a:masterClrMapping/>
  </p:clrMapOvr>
</p:sld>
</file>

<file path=ppt/slides/slide9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A45C8-7B8C-ED6E-0D11-79C5A25B4BA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A1F61F2-BCE8-56F8-1925-2985F996659D}"/>
              </a:ext>
            </a:extLst>
          </p:cNvPr>
          <p:cNvSpPr txBox="1"/>
          <p:nvPr/>
        </p:nvSpPr>
        <p:spPr>
          <a:xfrm>
            <a:off x="0" y="113436"/>
            <a:ext cx="12192000" cy="1323439"/>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For this exercise get some old pictures or photo albums. See if you can identify parts from the pictures. Write down any insights you have.</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                Picture            date            part                                                 insights</a:t>
            </a:r>
          </a:p>
        </p:txBody>
      </p:sp>
    </p:spTree>
    <p:extLst>
      <p:ext uri="{BB962C8B-B14F-4D97-AF65-F5344CB8AC3E}">
        <p14:creationId xmlns:p14="http://schemas.microsoft.com/office/powerpoint/2010/main" val="478077492"/>
      </p:ext>
    </p:extLst>
  </p:cSld>
  <p:clrMapOvr>
    <a:masterClrMapping/>
  </p:clrMapOvr>
</p:sld>
</file>

<file path=ppt/slides/slide9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E3D1EA-883A-74D8-F40D-F2DE08B19D09}"/>
              </a:ext>
            </a:extLst>
          </p:cNvPr>
          <p:cNvSpPr txBox="1"/>
          <p:nvPr/>
        </p:nvSpPr>
        <p:spPr>
          <a:xfrm>
            <a:off x="0" y="0"/>
            <a:ext cx="12192000" cy="6786473"/>
          </a:xfrm>
          <a:prstGeom prst="rect">
            <a:avLst/>
          </a:prstGeom>
          <a:noFill/>
        </p:spPr>
        <p:txBody>
          <a:bodyPr wrap="square">
            <a:spAutoFit/>
          </a:bodyPr>
          <a:lstStyle/>
          <a:p>
            <a:r>
              <a:rPr lang="en-US" sz="3600" dirty="0">
                <a:solidFill>
                  <a:srgbClr val="000000"/>
                </a:solidFill>
              </a:rPr>
              <a:t> SECTION 10 </a:t>
            </a:r>
            <a:r>
              <a:rPr lang="en-US" sz="3600" dirty="0">
                <a:solidFill>
                  <a:schemeClr val="bg1"/>
                </a:solidFill>
                <a:latin typeface="Arial" panose="020B0604020202020204" pitchFamily="34" charset="0"/>
                <a:cs typeface="Arial" panose="020B0604020202020204" pitchFamily="34" charset="0"/>
              </a:rPr>
              <a:t>BEING YOUR OWN HOPE MERCHANT P.202</a:t>
            </a:r>
          </a:p>
          <a:p>
            <a:r>
              <a:rPr lang="en-US" sz="2100" dirty="0">
                <a:solidFill>
                  <a:srgbClr val="FFC000"/>
                </a:solidFill>
                <a:latin typeface="Arial" panose="020B0604020202020204" pitchFamily="34" charset="0"/>
                <a:cs typeface="Arial" panose="020B0604020202020204" pitchFamily="34" charset="0"/>
              </a:rPr>
              <a:t>A hope merchant is someone who offers the possibility of change for those in hopeless situations. You may discover parts that believe or think there is no reason or possibility to change. They may have trouble trusting your Self leadership or doubt anyone else could run things as well as they can. When you are connected to Self, you're able to become a hope merchant for your parts by letting them know that change and healing are truly possible.</a:t>
            </a:r>
          </a:p>
          <a:p>
            <a:endParaRPr lang="en-CA" sz="2100" dirty="0">
              <a:latin typeface="Arial" panose="020B0604020202020204" pitchFamily="34" charset="0"/>
              <a:cs typeface="Arial" panose="020B0604020202020204" pitchFamily="34" charset="0"/>
            </a:endParaRPr>
          </a:p>
          <a:p>
            <a:r>
              <a:rPr lang="en-US" sz="2100" dirty="0">
                <a:solidFill>
                  <a:srgbClr val="FFC000"/>
                </a:solidFill>
                <a:latin typeface="Arial" panose="020B0604020202020204" pitchFamily="34" charset="0"/>
                <a:cs typeface="Arial" panose="020B0604020202020204" pitchFamily="34" charset="0"/>
              </a:rPr>
              <a:t>In this exercise, you will have an opportunity to come up with hope merchant statements for your parts.</a:t>
            </a:r>
          </a:p>
          <a:p>
            <a:endParaRPr lang="en-CA" sz="2100" dirty="0">
              <a:latin typeface="Arial" panose="020B0604020202020204" pitchFamily="34" charset="0"/>
              <a:cs typeface="Arial" panose="020B0604020202020204" pitchFamily="34" charset="0"/>
            </a:endParaRPr>
          </a:p>
          <a:p>
            <a:r>
              <a:rPr lang="en-US" sz="2100" dirty="0">
                <a:latin typeface="Arial" panose="020B0604020202020204" pitchFamily="34" charset="0"/>
                <a:cs typeface="Arial" panose="020B0604020202020204" pitchFamily="34" charset="0"/>
              </a:rPr>
              <a:t>Think back to your protector and exile fears. What are the messages they are most desperate to hear from you? What sincere feelings and hopes can you share with them? Make sure you connect with your Self energy because hope merchant messages flow naturally from Self.</a:t>
            </a:r>
          </a:p>
          <a:p>
            <a:endParaRPr lang="en-CA" sz="2100" dirty="0">
              <a:latin typeface="Arial" panose="020B0604020202020204" pitchFamily="34" charset="0"/>
              <a:cs typeface="Arial" panose="020B0604020202020204" pitchFamily="34" charset="0"/>
            </a:endParaRPr>
          </a:p>
          <a:p>
            <a:r>
              <a:rPr lang="en-US" sz="2100" dirty="0">
                <a:latin typeface="Arial" panose="020B0604020202020204" pitchFamily="34" charset="0"/>
                <a:cs typeface="Arial" panose="020B0604020202020204" pitchFamily="34" charset="0"/>
              </a:rPr>
              <a:t>In the space below, write four or five messages you want your parts to trust. Ex. I love you for who you are, not for what you do or don't do.</a:t>
            </a:r>
          </a:p>
          <a:p>
            <a:endParaRPr lang="en-CA" sz="2100" dirty="0">
              <a:latin typeface="Arial" panose="020B0604020202020204" pitchFamily="34" charset="0"/>
              <a:cs typeface="Arial" panose="020B0604020202020204" pitchFamily="34" charset="0"/>
            </a:endParaRPr>
          </a:p>
          <a:p>
            <a:endParaRPr lang="en-CA" sz="2100" dirty="0">
              <a:latin typeface="Arial" panose="020B0604020202020204" pitchFamily="34" charset="0"/>
              <a:cs typeface="Arial" panose="020B0604020202020204" pitchFamily="34" charset="0"/>
            </a:endParaRPr>
          </a:p>
          <a:p>
            <a:endParaRPr lang="en-CA" sz="2100" dirty="0">
              <a:latin typeface="Arial" panose="020B0604020202020204" pitchFamily="34" charset="0"/>
              <a:cs typeface="Arial" panose="020B0604020202020204" pitchFamily="34" charset="0"/>
            </a:endParaRPr>
          </a:p>
          <a:p>
            <a:r>
              <a:rPr lang="en-US" sz="2100" dirty="0">
                <a:latin typeface="Arial" panose="020B0604020202020204" pitchFamily="34" charset="0"/>
                <a:cs typeface="Arial" panose="020B0604020202020204" pitchFamily="34" charset="0"/>
              </a:rPr>
              <a:t>Take some time to remind your parts of these truths about you</a:t>
            </a:r>
            <a:endParaRPr lang="en-CA"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9926297"/>
      </p:ext>
    </p:extLst>
  </p:cSld>
  <p:clrMapOvr>
    <a:masterClrMapping/>
  </p:clrMapOvr>
</p:sld>
</file>

<file path=ppt/slides/slide9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40019-CAB4-23E8-4372-3F3A19C03BFB}"/>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98C80A8B-A605-6483-F733-DA4852332979}"/>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72C6A503-04D5-9AF4-69DE-B90455E312D6}"/>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3E8DDF0E-0A1E-CA58-95EE-D0D8AB9EF6CF}"/>
              </a:ext>
            </a:extLst>
          </p:cNvPr>
          <p:cNvSpPr txBox="1"/>
          <p:nvPr/>
        </p:nvSpPr>
        <p:spPr>
          <a:xfrm>
            <a:off x="1210270" y="458897"/>
            <a:ext cx="10058399"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BEING YOUR OWN HOPE MERCHANT P.202</a:t>
            </a:r>
          </a:p>
        </p:txBody>
      </p:sp>
    </p:spTree>
    <p:extLst>
      <p:ext uri="{BB962C8B-B14F-4D97-AF65-F5344CB8AC3E}">
        <p14:creationId xmlns:p14="http://schemas.microsoft.com/office/powerpoint/2010/main" val="2027774994"/>
      </p:ext>
    </p:extLst>
  </p:cSld>
  <p:clrMapOvr>
    <a:masterClrMapping/>
  </p:clrMapOvr>
</p:sld>
</file>

<file path=ppt/slides/slide9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383C2D-A799-145F-A3C6-C3B1F79015E2}"/>
              </a:ext>
            </a:extLst>
          </p:cNvPr>
          <p:cNvSpPr txBox="1"/>
          <p:nvPr/>
        </p:nvSpPr>
        <p:spPr>
          <a:xfrm>
            <a:off x="87086" y="63703"/>
            <a:ext cx="12192000" cy="3970318"/>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Luis are there messages you want your parts to hear? </a:t>
            </a:r>
          </a:p>
          <a:p>
            <a:endParaRPr lang="en-US" sz="2800" dirty="0">
              <a:latin typeface="Arial" panose="020B0604020202020204" pitchFamily="34" charset="0"/>
              <a:cs typeface="Arial" panose="020B0604020202020204" pitchFamily="34" charset="0"/>
            </a:endParaRPr>
          </a:p>
          <a:p>
            <a:r>
              <a:rPr lang="en-US" sz="2800" dirty="0">
                <a:solidFill>
                  <a:schemeClr val="bg1"/>
                </a:solidFill>
                <a:latin typeface="Arial" panose="020B0604020202020204" pitchFamily="34" charset="0"/>
                <a:cs typeface="Arial" panose="020B0604020202020204" pitchFamily="34" charset="0"/>
              </a:rPr>
              <a:t>Luis: </a:t>
            </a:r>
            <a:r>
              <a:rPr lang="en-US" sz="2800" dirty="0">
                <a:latin typeface="Arial" panose="020B0604020202020204" pitchFamily="34" charset="0"/>
                <a:cs typeface="Arial" panose="020B0604020202020204" pitchFamily="34" charset="0"/>
              </a:rPr>
              <a:t>Yes, I want them to know that they are all expressions of archetypes spirits or universal mind within me and how I relate to them contributes in however small a way to the unfolding of the universe. You are all seen and loved by the Self. </a:t>
            </a:r>
          </a:p>
          <a:p>
            <a:endParaRPr lang="en-CA"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9902135"/>
      </p:ext>
    </p:extLst>
  </p:cSld>
  <p:clrMapOvr>
    <a:masterClrMapping/>
  </p:clrMapOvr>
</p:sld>
</file>

<file path=ppt/slides/slide9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FD38D4-F2D6-C18A-A9FA-6849BA723AA0}"/>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FCE02C44-AF94-7CBD-A796-CB73B71DF3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A004DC67-78A8-0613-741D-41227D3ECD58}"/>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059A53B9-DBBB-9D00-7926-B0B06B7F9094}"/>
              </a:ext>
            </a:extLst>
          </p:cNvPr>
          <p:cNvSpPr txBox="1"/>
          <p:nvPr/>
        </p:nvSpPr>
        <p:spPr>
          <a:xfrm>
            <a:off x="1777429" y="328773"/>
            <a:ext cx="982550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BEING YOUR OWN HOPE MERCHANT P.202</a:t>
            </a:r>
          </a:p>
        </p:txBody>
      </p:sp>
    </p:spTree>
    <p:extLst>
      <p:ext uri="{BB962C8B-B14F-4D97-AF65-F5344CB8AC3E}">
        <p14:creationId xmlns:p14="http://schemas.microsoft.com/office/powerpoint/2010/main" val="3396826645"/>
      </p:ext>
    </p:extLst>
  </p:cSld>
  <p:clrMapOvr>
    <a:masterClrMapping/>
  </p:clrMapOvr>
</p:sld>
</file>

<file path=ppt/slides/slide9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383C2D-A799-145F-A3C6-C3B1F79015E2}"/>
              </a:ext>
            </a:extLst>
          </p:cNvPr>
          <p:cNvSpPr txBox="1"/>
          <p:nvPr/>
        </p:nvSpPr>
        <p:spPr>
          <a:xfrm>
            <a:off x="87086" y="63703"/>
            <a:ext cx="12192000" cy="483209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800" dirty="0">
                <a:solidFill>
                  <a:srgbClr val="FFFFFF"/>
                </a:solidFill>
                <a:latin typeface="Arial" panose="020B0604020202020204" pitchFamily="34" charset="0"/>
                <a:cs typeface="Arial" panose="020B0604020202020204" pitchFamily="34" charset="0"/>
              </a:rPr>
              <a:t>Kate w</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are some of the messages you want your parts to hear and trust?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C2C2C"/>
                </a:solidFill>
                <a:effectLst/>
                <a:uLnTx/>
                <a:uFillTx/>
                <a:latin typeface="Arial" panose="020B0604020202020204" pitchFamily="34" charset="0"/>
                <a:ea typeface="+mn-ea"/>
                <a:cs typeface="Arial" panose="020B0604020202020204" pitchFamily="34" charset="0"/>
              </a:rPr>
              <a:t>Kate: </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You are not flawed or damaged.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You can change and I can help.</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latin typeface="Arial" panose="020B0604020202020204" pitchFamily="34" charset="0"/>
                <a:cs typeface="Arial" panose="020B0604020202020204" pitchFamily="34" charset="0"/>
              </a:rPr>
              <a:t>          Your intentions have always been good.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latin typeface="Arial" panose="020B0604020202020204" pitchFamily="34" charset="0"/>
                <a:cs typeface="Arial" panose="020B0604020202020204" pitchFamily="34" charset="0"/>
              </a:rPr>
              <a:t>           I can love you the way you deserve.</a:t>
            </a:r>
            <a:endPar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CA" sz="2800" dirty="0">
                <a:solidFill>
                  <a:schemeClr val="bg1"/>
                </a:solidFill>
                <a:latin typeface="Arial" panose="020B0604020202020204" pitchFamily="34" charset="0"/>
                <a:cs typeface="Arial" panose="020B0604020202020204" pitchFamily="34" charset="0"/>
              </a:rPr>
              <a:t>Stu: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Take some time to remind your parts of these truths about you</a:t>
            </a: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87342963"/>
      </p:ext>
    </p:extLst>
  </p:cSld>
  <p:clrMapOvr>
    <a:masterClrMapping/>
  </p:clrMapOvr>
</p:sld>
</file>

<file path=ppt/slides/slide9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9B702-37E1-61CF-0C0E-42EA5AE3D49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BB7CBC3-E02F-7239-FA21-F228A40E1BA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13A8B891-1DA6-185C-E9F8-D486863C07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C0D3F553-3A3A-DD90-B3C9-E2B63F8A9CA0}"/>
              </a:ext>
            </a:extLst>
          </p:cNvPr>
          <p:cNvSpPr txBox="1"/>
          <p:nvPr/>
        </p:nvSpPr>
        <p:spPr>
          <a:xfrm>
            <a:off x="1222625" y="402494"/>
            <a:ext cx="11118106"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BEING YOUR OWN HOPE MERCHANT P.202</a:t>
            </a:r>
          </a:p>
        </p:txBody>
      </p:sp>
    </p:spTree>
    <p:extLst>
      <p:ext uri="{BB962C8B-B14F-4D97-AF65-F5344CB8AC3E}">
        <p14:creationId xmlns:p14="http://schemas.microsoft.com/office/powerpoint/2010/main" val="263438732"/>
      </p:ext>
    </p:extLst>
  </p:cSld>
  <p:clrMapOvr>
    <a:masterClrMapping/>
  </p:clrMapOvr>
</p:sld>
</file>

<file path=ppt/slides/slide9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ED14F-71C7-F1D7-466C-B4AF1E85F33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1069032-8B36-D068-6B57-8F3FE9993FC0}"/>
              </a:ext>
            </a:extLst>
          </p:cNvPr>
          <p:cNvSpPr txBox="1"/>
          <p:nvPr/>
        </p:nvSpPr>
        <p:spPr>
          <a:xfrm>
            <a:off x="87086" y="63703"/>
            <a:ext cx="12192000" cy="2677656"/>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In the space below, write four or five messages you want your parts to trust. Ex. I love you for who you are, not for what you do or don't do.</a:t>
            </a:r>
          </a:p>
          <a:p>
            <a:endParaRPr lang="en-CA"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Take some time to remind your parts of these truths about you</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7097388"/>
      </p:ext>
    </p:extLst>
  </p:cSld>
  <p:clrMapOvr>
    <a:masterClrMapping/>
  </p:clrMapOvr>
</p:sld>
</file>

<file path=ppt/slides/slide9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48A5D3-0145-46C1-CAB1-9DF3FBDE3A04}"/>
              </a:ext>
            </a:extLst>
          </p:cNvPr>
          <p:cNvSpPr txBox="1"/>
          <p:nvPr/>
        </p:nvSpPr>
        <p:spPr>
          <a:xfrm>
            <a:off x="123290" y="0"/>
            <a:ext cx="12192000" cy="2185214"/>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    SECTION 11 IFS PRACTICES FOR EVERYDAY LIFE P.204</a:t>
            </a:r>
          </a:p>
          <a:p>
            <a:r>
              <a:rPr lang="en-US" sz="3600" dirty="0">
                <a:solidFill>
                  <a:srgbClr val="000000"/>
                </a:solidFill>
                <a:latin typeface="Arial" panose="020B0604020202020204" pitchFamily="34" charset="0"/>
                <a:cs typeface="Arial" panose="020B0604020202020204" pitchFamily="34" charset="0"/>
              </a:rPr>
              <a:t> </a:t>
            </a:r>
          </a:p>
          <a:p>
            <a:r>
              <a:rPr lang="en-US" sz="2400" dirty="0">
                <a:solidFill>
                  <a:srgbClr val="FFC000"/>
                </a:solidFill>
                <a:latin typeface="Arial" panose="020B0604020202020204" pitchFamily="34" charset="0"/>
                <a:cs typeface="Arial" panose="020B0604020202020204" pitchFamily="34" charset="0"/>
              </a:rPr>
              <a:t>This section of the workbook lists the experiential and embodied  practices you've learned throughout the workbook.</a:t>
            </a:r>
          </a:p>
          <a:p>
            <a:r>
              <a:rPr lang="en-US" sz="2000" dirty="0">
                <a:latin typeface="Arial" panose="020B0604020202020204" pitchFamily="34" charset="0"/>
                <a:cs typeface="Arial" panose="020B0604020202020204" pitchFamily="34" charset="0"/>
              </a:rPr>
              <a:t> </a:t>
            </a:r>
            <a:endParaRPr lang="en-CA" sz="2000" dirty="0">
              <a:latin typeface="Arial" panose="020B0604020202020204" pitchFamily="34" charset="0"/>
              <a:cs typeface="Arial" panose="020B0604020202020204" pitchFamily="34" charset="0"/>
            </a:endParaRPr>
          </a:p>
        </p:txBody>
      </p:sp>
      <p:pic>
        <p:nvPicPr>
          <p:cNvPr id="4" name="Picture 3" descr="A list of words on a white background&#10;&#10;AI-generated content may be incorrect.">
            <a:extLst>
              <a:ext uri="{FF2B5EF4-FFF2-40B4-BE49-F238E27FC236}">
                <a16:creationId xmlns:a16="http://schemas.microsoft.com/office/drawing/2014/main" id="{57166549-9DED-6851-3B3E-202DF33A38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1216" y="2090056"/>
            <a:ext cx="6169567" cy="4767944"/>
          </a:xfrm>
          <a:prstGeom prst="rect">
            <a:avLst/>
          </a:prstGeom>
        </p:spPr>
      </p:pic>
    </p:spTree>
    <p:extLst>
      <p:ext uri="{BB962C8B-B14F-4D97-AF65-F5344CB8AC3E}">
        <p14:creationId xmlns:p14="http://schemas.microsoft.com/office/powerpoint/2010/main" val="2621001834"/>
      </p:ext>
    </p:extLst>
  </p:cSld>
  <p:clrMapOvr>
    <a:masterClrMapping/>
  </p:clrMapOvr>
</p:sld>
</file>

<file path=ppt/slides/slide9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95619-C9F8-4973-8049-9B423AB1A5F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0ED23AC-F425-C3B7-F43F-884339D33C62}"/>
              </a:ext>
            </a:extLst>
          </p:cNvPr>
          <p:cNvSpPr txBox="1"/>
          <p:nvPr/>
        </p:nvSpPr>
        <p:spPr>
          <a:xfrm>
            <a:off x="152400" y="0"/>
            <a:ext cx="12192000" cy="3539430"/>
          </a:xfrm>
          <a:prstGeom prst="rect">
            <a:avLst/>
          </a:prstGeom>
          <a:noFill/>
        </p:spPr>
        <p:txBody>
          <a:bodyPr wrap="square">
            <a:spAutoFit/>
          </a:bodyPr>
          <a:lstStyle/>
          <a:p>
            <a:r>
              <a:rPr lang="en-US" sz="2800" dirty="0">
                <a:solidFill>
                  <a:srgbClr val="FFC000"/>
                </a:solidFill>
                <a:latin typeface="Arial" panose="020B0604020202020204" pitchFamily="34" charset="0"/>
                <a:cs typeface="Arial" panose="020B0604020202020204" pitchFamily="34" charset="0"/>
              </a:rPr>
              <a:t>What practices in the workbook have been the most impactful for you and your parts?</a:t>
            </a:r>
          </a:p>
          <a:p>
            <a:endParaRPr lang="en-US" sz="2800" dirty="0">
              <a:solidFill>
                <a:srgbClr val="FFC000"/>
              </a:solidFill>
              <a:latin typeface="Arial" panose="020B0604020202020204" pitchFamily="34" charset="0"/>
              <a:cs typeface="Arial" panose="020B0604020202020204" pitchFamily="34" charset="0"/>
            </a:endParaRPr>
          </a:p>
          <a:p>
            <a:endParaRPr lang="en-CA" sz="2800" dirty="0">
              <a:solidFill>
                <a:srgbClr val="FFC000"/>
              </a:solidFill>
              <a:latin typeface="Arial" panose="020B0604020202020204" pitchFamily="34" charset="0"/>
              <a:cs typeface="Arial" panose="020B0604020202020204" pitchFamily="34" charset="0"/>
            </a:endParaRPr>
          </a:p>
          <a:p>
            <a:r>
              <a:rPr lang="en-US" sz="2800" dirty="0">
                <a:solidFill>
                  <a:srgbClr val="FFC000"/>
                </a:solidFill>
                <a:latin typeface="Arial" panose="020B0604020202020204" pitchFamily="34" charset="0"/>
                <a:cs typeface="Arial" panose="020B0604020202020204" pitchFamily="34" charset="0"/>
              </a:rPr>
              <a:t>What practices do you need to spend more time developing?</a:t>
            </a:r>
          </a:p>
          <a:p>
            <a:endParaRPr lang="en-US" sz="2800" dirty="0">
              <a:solidFill>
                <a:srgbClr val="FFC000"/>
              </a:solidFill>
              <a:latin typeface="Arial" panose="020B0604020202020204" pitchFamily="34" charset="0"/>
              <a:cs typeface="Arial" panose="020B0604020202020204" pitchFamily="34" charset="0"/>
            </a:endParaRPr>
          </a:p>
          <a:p>
            <a:endParaRPr lang="en-CA" sz="2800" dirty="0">
              <a:solidFill>
                <a:srgbClr val="FFC000"/>
              </a:solidFill>
              <a:latin typeface="Arial" panose="020B0604020202020204" pitchFamily="34" charset="0"/>
              <a:cs typeface="Arial" panose="020B0604020202020204" pitchFamily="34" charset="0"/>
            </a:endParaRPr>
          </a:p>
          <a:p>
            <a:r>
              <a:rPr lang="en-US" sz="2800" dirty="0">
                <a:solidFill>
                  <a:srgbClr val="FFC000"/>
                </a:solidFill>
                <a:latin typeface="Arial" panose="020B0604020202020204" pitchFamily="34" charset="0"/>
                <a:cs typeface="Arial" panose="020B0604020202020204" pitchFamily="34" charset="0"/>
              </a:rPr>
              <a:t>What practices would you like to incorporate into your everyday life?</a:t>
            </a:r>
            <a:endParaRPr lang="en-CA" sz="28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5822358"/>
      </p:ext>
    </p:extLst>
  </p:cSld>
  <p:clrMapOvr>
    <a:masterClrMapping/>
  </p:clrMapOvr>
</p:sld>
</file>

<file path=ppt/slides/slide9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0E2A7-F503-61C7-92E0-60D903E448CA}"/>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01B16AFE-7E69-770E-B043-F0CA98E8F058}"/>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84DF0DA6-864E-AD79-135F-9A53C1661F2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2AD2A9EF-161C-B5EB-A5FF-487C9CE403C4}"/>
              </a:ext>
            </a:extLst>
          </p:cNvPr>
          <p:cNvSpPr txBox="1"/>
          <p:nvPr/>
        </p:nvSpPr>
        <p:spPr>
          <a:xfrm>
            <a:off x="2340428" y="448623"/>
            <a:ext cx="10058399"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endParaRPr lang="en-CA" sz="3600" dirty="0"/>
          </a:p>
        </p:txBody>
      </p:sp>
      <p:sp>
        <p:nvSpPr>
          <p:cNvPr id="5" name="TextBox 4">
            <a:extLst>
              <a:ext uri="{FF2B5EF4-FFF2-40B4-BE49-F238E27FC236}">
                <a16:creationId xmlns:a16="http://schemas.microsoft.com/office/drawing/2014/main" id="{2782D8E7-6C10-9D15-B883-FBE282CC5F56}"/>
              </a:ext>
            </a:extLst>
          </p:cNvPr>
          <p:cNvSpPr txBox="1"/>
          <p:nvPr/>
        </p:nvSpPr>
        <p:spPr>
          <a:xfrm>
            <a:off x="1469573" y="612358"/>
            <a:ext cx="10058398"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IFS PRACTICES FOR EVERYDAY LIFE P.204</a:t>
            </a:r>
          </a:p>
        </p:txBody>
      </p:sp>
    </p:spTree>
    <p:extLst>
      <p:ext uri="{BB962C8B-B14F-4D97-AF65-F5344CB8AC3E}">
        <p14:creationId xmlns:p14="http://schemas.microsoft.com/office/powerpoint/2010/main" val="3921598375"/>
      </p:ext>
    </p:extLst>
  </p:cSld>
  <p:clrMapOvr>
    <a:masterClrMapping/>
  </p:clrMapOvr>
</p:sld>
</file>

<file path=ppt/slides/slide9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16B19-538F-C202-348D-BE6409CAD9C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F866B04-469A-CC1B-3F67-65401B93EA2D}"/>
              </a:ext>
            </a:extLst>
          </p:cNvPr>
          <p:cNvSpPr txBox="1"/>
          <p:nvPr/>
        </p:nvSpPr>
        <p:spPr>
          <a:xfrm>
            <a:off x="123290" y="0"/>
            <a:ext cx="12192000" cy="2123658"/>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IFS PRACTICES FOR EVERYDAY LIFE P.204</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This section of the workbook lists the experiential and embodied  practices you've learned throughout the workbook.</a:t>
            </a:r>
          </a:p>
          <a:p>
            <a:r>
              <a:rPr lang="en-US" sz="2000" dirty="0">
                <a:latin typeface="Arial" panose="020B0604020202020204" pitchFamily="34" charset="0"/>
                <a:cs typeface="Arial" panose="020B0604020202020204" pitchFamily="34" charset="0"/>
              </a:rPr>
              <a:t> </a:t>
            </a:r>
            <a:endParaRPr lang="en-CA" sz="2000" dirty="0">
              <a:latin typeface="Arial" panose="020B0604020202020204" pitchFamily="34" charset="0"/>
              <a:cs typeface="Arial" panose="020B0604020202020204" pitchFamily="34" charset="0"/>
            </a:endParaRPr>
          </a:p>
        </p:txBody>
      </p:sp>
      <p:pic>
        <p:nvPicPr>
          <p:cNvPr id="4" name="Picture 3" descr="A list of words on a white background&#10;&#10;AI-generated content may be incorrect.">
            <a:extLst>
              <a:ext uri="{FF2B5EF4-FFF2-40B4-BE49-F238E27FC236}">
                <a16:creationId xmlns:a16="http://schemas.microsoft.com/office/drawing/2014/main" id="{86ADAB33-2877-E103-E924-22086D927B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1216" y="1719943"/>
            <a:ext cx="6169567" cy="4767944"/>
          </a:xfrm>
          <a:prstGeom prst="rect">
            <a:avLst/>
          </a:prstGeom>
        </p:spPr>
      </p:pic>
    </p:spTree>
    <p:extLst>
      <p:ext uri="{BB962C8B-B14F-4D97-AF65-F5344CB8AC3E}">
        <p14:creationId xmlns:p14="http://schemas.microsoft.com/office/powerpoint/2010/main" val="2944200060"/>
      </p:ext>
    </p:extLst>
  </p:cSld>
  <p:clrMapOvr>
    <a:masterClrMapping/>
  </p:clrMapOvr>
</p:sld>
</file>

<file path=ppt/slides/slide9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990D4-DC54-38E3-B802-4CB6B448407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D39CB5-C5A1-DE83-175D-044B8CF85CA9}"/>
              </a:ext>
            </a:extLst>
          </p:cNvPr>
          <p:cNvSpPr txBox="1"/>
          <p:nvPr/>
        </p:nvSpPr>
        <p:spPr>
          <a:xfrm>
            <a:off x="130629" y="103724"/>
            <a:ext cx="12192000" cy="4832092"/>
          </a:xfrm>
          <a:prstGeom prst="rect">
            <a:avLst/>
          </a:prstGeom>
          <a:noFill/>
        </p:spPr>
        <p:txBody>
          <a:bodyPr wrap="square">
            <a:spAutoFit/>
          </a:bodyPr>
          <a:lstStyle/>
          <a:p>
            <a:pPr>
              <a:defRPr/>
            </a:pPr>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This section of the workbook lists the experiential and embodied  practices you've learned throughout the workbook and asks w</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practices in the workbook have been the most impactful for you and your parts?</a:t>
            </a:r>
          </a:p>
          <a:p>
            <a:pPr>
              <a:defRPr/>
            </a:pPr>
            <a:r>
              <a:rPr lang="en-US" sz="2800" dirty="0">
                <a:solidFill>
                  <a:schemeClr val="bg1"/>
                </a:solidFill>
                <a:latin typeface="Arial" panose="020B0604020202020204" pitchFamily="34" charset="0"/>
                <a:cs typeface="Arial" panose="020B0604020202020204" pitchFamily="34" charset="0"/>
              </a:rPr>
              <a:t>Luis: </a:t>
            </a:r>
            <a:r>
              <a:rPr lang="en-US" sz="2800" dirty="0">
                <a:solidFill>
                  <a:srgbClr val="FFFFFF"/>
                </a:solidFill>
                <a:latin typeface="Arial" panose="020B0604020202020204" pitchFamily="34" charset="0"/>
                <a:cs typeface="Arial" panose="020B0604020202020204" pitchFamily="34" charset="0"/>
              </a:rPr>
              <a:t>…</a:t>
            </a:r>
            <a:endPar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And </a:t>
            </a:r>
            <a:r>
              <a:rPr lang="en-US" sz="2800" dirty="0">
                <a:solidFill>
                  <a:srgbClr val="FFFFFF"/>
                </a:solidFill>
                <a:latin typeface="Arial" panose="020B0604020202020204" pitchFamily="34" charset="0"/>
                <a:cs typeface="Arial" panose="020B0604020202020204" pitchFamily="34" charset="0"/>
              </a:rPr>
              <a:t>w</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practices do you need to spend more time developing?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chemeClr val="bg1"/>
                </a:solidFill>
                <a:latin typeface="Arial" panose="020B0604020202020204" pitchFamily="34" charset="0"/>
                <a:cs typeface="Arial" panose="020B0604020202020204" pitchFamily="34" charset="0"/>
              </a:rPr>
              <a:t>Luis: </a:t>
            </a:r>
            <a:r>
              <a:rPr lang="en-US" sz="2800" dirty="0">
                <a:solidFill>
                  <a:srgbClr val="FFFFFF"/>
                </a:solidFill>
                <a:latin typeface="Arial" panose="020B0604020202020204" pitchFamily="34" charset="0"/>
                <a:cs typeface="Arial" panose="020B0604020202020204" pitchFamily="34" charset="0"/>
              </a:rPr>
              <a:t>…</a:t>
            </a:r>
            <a:endPar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Finally, </a:t>
            </a:r>
            <a:r>
              <a:rPr lang="en-US" sz="2800" dirty="0">
                <a:solidFill>
                  <a:srgbClr val="FFFFFF"/>
                </a:solidFill>
                <a:latin typeface="Arial" panose="020B0604020202020204" pitchFamily="34" charset="0"/>
                <a:cs typeface="Arial" panose="020B0604020202020204" pitchFamily="34" charset="0"/>
              </a:rPr>
              <a:t>w</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practices would you like to incorporate into your everyday life?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chemeClr val="bg1"/>
                </a:solidFill>
                <a:latin typeface="Arial" panose="020B0604020202020204" pitchFamily="34" charset="0"/>
                <a:cs typeface="Arial" panose="020B0604020202020204" pitchFamily="34" charset="0"/>
              </a:rPr>
              <a:t>Luis: </a:t>
            </a:r>
            <a:r>
              <a:rPr lang="en-US" sz="2800" dirty="0">
                <a:solidFill>
                  <a:srgbClr val="FFFFFF"/>
                </a:solidFill>
                <a:latin typeface="Arial" panose="020B0604020202020204" pitchFamily="34" charset="0"/>
                <a:cs typeface="Arial" panose="020B0604020202020204" pitchFamily="34" charset="0"/>
              </a:rPr>
              <a:t>…</a:t>
            </a:r>
            <a:endPar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7983220"/>
      </p:ext>
    </p:extLst>
  </p:cSld>
  <p:clrMapOvr>
    <a:masterClrMapping/>
  </p:clrMapOvr>
</p:sld>
</file>

<file path=ppt/slides/slide9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76692F-BBFB-BE94-8593-B3F2002E3541}"/>
              </a:ext>
            </a:extLst>
          </p:cNvPr>
          <p:cNvSpPr txBox="1"/>
          <p:nvPr/>
        </p:nvSpPr>
        <p:spPr>
          <a:xfrm>
            <a:off x="0" y="223468"/>
            <a:ext cx="12192000" cy="3170099"/>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What practices in the workbook have been the most impactful for you and your parts?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Getting to know my parts and fostering Self</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practices do you need to spend more time developing?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Dialoguing with my parts</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practices would you like to incorporate into your everyday life? </a:t>
            </a:r>
          </a:p>
          <a:p>
            <a:r>
              <a:rPr lang="en-US" sz="2000" dirty="0">
                <a:solidFill>
                  <a:schemeClr val="bg1"/>
                </a:solidFill>
                <a:latin typeface="Arial" panose="020B0604020202020204" pitchFamily="34" charset="0"/>
                <a:cs typeface="Arial" panose="020B0604020202020204" pitchFamily="34" charset="0"/>
              </a:rPr>
              <a:t>Luis: </a:t>
            </a:r>
            <a:r>
              <a:rPr lang="en-US" sz="2000" dirty="0">
                <a:latin typeface="Arial" panose="020B0604020202020204" pitchFamily="34" charset="0"/>
                <a:cs typeface="Arial" panose="020B0604020202020204" pitchFamily="34" charset="0"/>
              </a:rPr>
              <a:t>I will use IFS by doing the Wise mind remediation procedure on an ongoing basis</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6317144"/>
      </p:ext>
    </p:extLst>
  </p:cSld>
  <p:clrMapOvr>
    <a:masterClrMapping/>
  </p:clrMapOvr>
</p:sld>
</file>

<file path=ppt/slides/slide9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8338C-3990-11E1-F69B-38DD0411D0DE}"/>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A131451-561C-2260-5026-1289E8CABB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271E3750-047C-03A6-B86F-F49BD4E44E92}"/>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9BD8CF5E-8BBC-759C-C8F9-C676F370FD2C}"/>
              </a:ext>
            </a:extLst>
          </p:cNvPr>
          <p:cNvSpPr txBox="1"/>
          <p:nvPr/>
        </p:nvSpPr>
        <p:spPr>
          <a:xfrm>
            <a:off x="1477786" y="203191"/>
            <a:ext cx="10428232"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IFS PRACTICES FOR EVERYDAY LIFE P.204</a:t>
            </a:r>
          </a:p>
        </p:txBody>
      </p:sp>
    </p:spTree>
    <p:extLst>
      <p:ext uri="{BB962C8B-B14F-4D97-AF65-F5344CB8AC3E}">
        <p14:creationId xmlns:p14="http://schemas.microsoft.com/office/powerpoint/2010/main" val="368724150"/>
      </p:ext>
    </p:extLst>
  </p:cSld>
  <p:clrMapOvr>
    <a:masterClrMapping/>
  </p:clrMapOvr>
</p:sld>
</file>

<file path=ppt/slides/slide9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7D513-BF8C-7854-37A9-8D2186533AE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2F04F9E-644D-C6DD-00A3-D18E7BEC6185}"/>
              </a:ext>
            </a:extLst>
          </p:cNvPr>
          <p:cNvSpPr txBox="1"/>
          <p:nvPr/>
        </p:nvSpPr>
        <p:spPr>
          <a:xfrm>
            <a:off x="123290" y="0"/>
            <a:ext cx="12192000" cy="1508105"/>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IFS PRACTICES FOR EVERYDAY LIFE P.204</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 </a:t>
            </a:r>
            <a:endParaRPr lang="en-CA" sz="2000" dirty="0">
              <a:latin typeface="Arial" panose="020B0604020202020204" pitchFamily="34" charset="0"/>
              <a:cs typeface="Arial" panose="020B0604020202020204" pitchFamily="34" charset="0"/>
            </a:endParaRPr>
          </a:p>
        </p:txBody>
      </p:sp>
      <p:pic>
        <p:nvPicPr>
          <p:cNvPr id="4" name="Picture 3" descr="A list of words on a white background&#10;&#10;AI-generated content may be incorrect.">
            <a:extLst>
              <a:ext uri="{FF2B5EF4-FFF2-40B4-BE49-F238E27FC236}">
                <a16:creationId xmlns:a16="http://schemas.microsoft.com/office/drawing/2014/main" id="{7D749358-A341-C923-2DCC-736D81C641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1216" y="904126"/>
            <a:ext cx="6169567" cy="5583761"/>
          </a:xfrm>
          <a:prstGeom prst="rect">
            <a:avLst/>
          </a:prstGeom>
        </p:spPr>
      </p:pic>
    </p:spTree>
    <p:extLst>
      <p:ext uri="{BB962C8B-B14F-4D97-AF65-F5344CB8AC3E}">
        <p14:creationId xmlns:p14="http://schemas.microsoft.com/office/powerpoint/2010/main" val="4039643331"/>
      </p:ext>
    </p:extLst>
  </p:cSld>
  <p:clrMapOvr>
    <a:masterClrMapping/>
  </p:clrMapOvr>
</p:sld>
</file>

<file path=ppt/slides/slide9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58B7BA-C953-8E18-04A8-6304EB863A5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8BA423B-2FC4-756F-EEA3-63FD729BB52A}"/>
              </a:ext>
            </a:extLst>
          </p:cNvPr>
          <p:cNvSpPr txBox="1"/>
          <p:nvPr/>
        </p:nvSpPr>
        <p:spPr>
          <a:xfrm>
            <a:off x="130629" y="103724"/>
            <a:ext cx="12192000" cy="5693866"/>
          </a:xfrm>
          <a:prstGeom prst="rect">
            <a:avLst/>
          </a:prstGeom>
          <a:noFill/>
        </p:spPr>
        <p:txBody>
          <a:bodyPr wrap="square">
            <a:spAutoFit/>
          </a:bodyPr>
          <a:lstStyle/>
          <a:p>
            <a:pPr>
              <a:defRPr/>
            </a:pPr>
            <a:r>
              <a:rPr lang="en-US" sz="2800" dirty="0">
                <a:solidFill>
                  <a:schemeClr val="bg1"/>
                </a:solidFill>
                <a:latin typeface="Arial" panose="020B0604020202020204" pitchFamily="34" charset="0"/>
                <a:cs typeface="Arial" panose="020B0604020202020204" pitchFamily="34" charset="0"/>
              </a:rPr>
              <a:t>Stu: </a:t>
            </a:r>
            <a:r>
              <a:rPr lang="en-US" sz="2800" dirty="0">
                <a:latin typeface="Arial" panose="020B0604020202020204" pitchFamily="34" charset="0"/>
                <a:cs typeface="Arial" panose="020B0604020202020204" pitchFamily="34" charset="0"/>
              </a:rPr>
              <a:t>This section of the workbook lists the experiential and embodied  practices you've learned throughout the workbook and asks w</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practices in the workbook have been the most impactful for you and your parts?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Using parts language, showing appreciation to parts, reparenting your younger parts</a:t>
            </a:r>
            <a:endPar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And </a:t>
            </a:r>
            <a:r>
              <a:rPr lang="en-US" sz="2800" dirty="0">
                <a:solidFill>
                  <a:srgbClr val="FFFFFF"/>
                </a:solidFill>
                <a:latin typeface="Arial" panose="020B0604020202020204" pitchFamily="34" charset="0"/>
                <a:cs typeface="Arial" panose="020B0604020202020204" pitchFamily="34" charset="0"/>
              </a:rPr>
              <a:t>w</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practices do you need to spend more time developing?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US"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Holding discomfort, locating parts in your body, and going inside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CA"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Finally, </a:t>
            </a:r>
            <a:r>
              <a:rPr lang="en-US" sz="2800" dirty="0">
                <a:solidFill>
                  <a:srgbClr val="FFFFFF"/>
                </a:solidFill>
                <a:latin typeface="Arial" panose="020B0604020202020204" pitchFamily="34" charset="0"/>
                <a:cs typeface="Arial" panose="020B0604020202020204" pitchFamily="34" charset="0"/>
              </a:rPr>
              <a:t>w</a:t>
            </a:r>
            <a:r>
              <a:rPr kumimoji="0" lang="en-US" sz="2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hat practices would you like to incorporate into your everyday life?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chemeClr val="bg1"/>
                </a:solidFill>
                <a:latin typeface="Arial" panose="020B0604020202020204" pitchFamily="34" charset="0"/>
                <a:cs typeface="Arial" panose="020B0604020202020204" pitchFamily="34" charset="0"/>
              </a:rPr>
              <a:t>Kate: </a:t>
            </a:r>
            <a:r>
              <a:rPr lang="en-US" sz="2800" dirty="0">
                <a:latin typeface="Arial" panose="020B0604020202020204" pitchFamily="34" charset="0"/>
                <a:cs typeface="Arial" panose="020B0604020202020204" pitchFamily="34" charset="0"/>
              </a:rPr>
              <a:t>Being self-led, practicing self-love, doing a one-minute daily check in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latin typeface="Arial" panose="020B0604020202020204" pitchFamily="34" charset="0"/>
                <a:cs typeface="Arial" panose="020B0604020202020204" pitchFamily="34" charset="0"/>
              </a:rPr>
              <a:t>Using the holes diary card with advanced targets. </a:t>
            </a:r>
            <a:endParaRPr kumimoji="0" lang="en-CA" sz="2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86272710"/>
      </p:ext>
    </p:extLst>
  </p:cSld>
  <p:clrMapOvr>
    <a:masterClrMapping/>
  </p:clrMapOvr>
</p:sld>
</file>

<file path=ppt/slides/slide9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49B38-7996-8F3D-396F-8D3940A9F32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266CC75-80A1-0B2D-9AF3-F4ED577E370F}"/>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0AF03802-C179-C5FD-02C0-1DF552C1C2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18C52D40-1896-DF32-057D-D0A101201737}"/>
              </a:ext>
            </a:extLst>
          </p:cNvPr>
          <p:cNvSpPr txBox="1"/>
          <p:nvPr/>
        </p:nvSpPr>
        <p:spPr>
          <a:xfrm>
            <a:off x="1664414" y="499788"/>
            <a:ext cx="9932296"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IFS PRACTICES FOR EVERYDAY LIFE P.204</a:t>
            </a:r>
          </a:p>
        </p:txBody>
      </p:sp>
    </p:spTree>
    <p:extLst>
      <p:ext uri="{BB962C8B-B14F-4D97-AF65-F5344CB8AC3E}">
        <p14:creationId xmlns:p14="http://schemas.microsoft.com/office/powerpoint/2010/main" val="839902415"/>
      </p:ext>
    </p:extLst>
  </p:cSld>
  <p:clrMapOvr>
    <a:masterClrMapping/>
  </p:clrMapOvr>
</p:sld>
</file>

<file path=ppt/slides/slide9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25B758-761E-6A67-9C73-0A955F9613F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CFCD5A4-EB2F-8BAA-8C03-F0C4B1BC5E17}"/>
              </a:ext>
            </a:extLst>
          </p:cNvPr>
          <p:cNvSpPr txBox="1"/>
          <p:nvPr/>
        </p:nvSpPr>
        <p:spPr>
          <a:xfrm>
            <a:off x="123290" y="0"/>
            <a:ext cx="12192000" cy="2123658"/>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IFS PRACTICES FOR EVERYDAY LIFE P.204</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This section of the workbook lists the experiential and embodied  practices you've learned throughout the workbook.</a:t>
            </a:r>
          </a:p>
          <a:p>
            <a:r>
              <a:rPr lang="en-US" sz="2000" dirty="0">
                <a:latin typeface="Arial" panose="020B0604020202020204" pitchFamily="34" charset="0"/>
                <a:cs typeface="Arial" panose="020B0604020202020204" pitchFamily="34" charset="0"/>
              </a:rPr>
              <a:t> </a:t>
            </a:r>
            <a:endParaRPr lang="en-CA" sz="2000" dirty="0">
              <a:latin typeface="Arial" panose="020B0604020202020204" pitchFamily="34" charset="0"/>
              <a:cs typeface="Arial" panose="020B0604020202020204" pitchFamily="34" charset="0"/>
            </a:endParaRPr>
          </a:p>
        </p:txBody>
      </p:sp>
      <p:pic>
        <p:nvPicPr>
          <p:cNvPr id="4" name="Picture 3" descr="A list of words on a white background&#10;&#10;AI-generated content may be incorrect.">
            <a:extLst>
              <a:ext uri="{FF2B5EF4-FFF2-40B4-BE49-F238E27FC236}">
                <a16:creationId xmlns:a16="http://schemas.microsoft.com/office/drawing/2014/main" id="{F5C21477-F41C-3E73-A91D-E9B8CE1F3F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1216" y="1719943"/>
            <a:ext cx="6169567" cy="4767944"/>
          </a:xfrm>
          <a:prstGeom prst="rect">
            <a:avLst/>
          </a:prstGeom>
        </p:spPr>
      </p:pic>
    </p:spTree>
    <p:extLst>
      <p:ext uri="{BB962C8B-B14F-4D97-AF65-F5344CB8AC3E}">
        <p14:creationId xmlns:p14="http://schemas.microsoft.com/office/powerpoint/2010/main" val="159173663"/>
      </p:ext>
    </p:extLst>
  </p:cSld>
  <p:clrMapOvr>
    <a:masterClrMapping/>
  </p:clrMapOvr>
</p:sld>
</file>

<file path=ppt/slides/slide9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57E51-1BD9-2295-FB07-E961BD7BD46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AF95070-A3A2-80A7-7BD2-6B2EB04CB511}"/>
              </a:ext>
            </a:extLst>
          </p:cNvPr>
          <p:cNvSpPr txBox="1"/>
          <p:nvPr/>
        </p:nvSpPr>
        <p:spPr>
          <a:xfrm>
            <a:off x="0" y="114610"/>
            <a:ext cx="12192000" cy="2246769"/>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What practices in the workbook have been the most impactful for you and your parts?</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practices do you need to spend more time developing?</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practices would you like to incorporate into your everyday life?</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919952"/>
      </p:ext>
    </p:extLst>
  </p:cSld>
  <p:clrMapOvr>
    <a:masterClrMapping/>
  </p:clrMapOvr>
</p:sld>
</file>

<file path=ppt/slides/slide9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901116-B217-B03C-3E53-44AC75607E82}"/>
              </a:ext>
            </a:extLst>
          </p:cNvPr>
          <p:cNvSpPr txBox="1"/>
          <p:nvPr/>
        </p:nvSpPr>
        <p:spPr>
          <a:xfrm>
            <a:off x="27398" y="0"/>
            <a:ext cx="12192000" cy="6678751"/>
          </a:xfrm>
          <a:prstGeom prst="rect">
            <a:avLst/>
          </a:prstGeom>
          <a:noFill/>
        </p:spPr>
        <p:txBody>
          <a:bodyPr wrap="square">
            <a:spAutoFit/>
          </a:bodyPr>
          <a:lstStyle/>
          <a:p>
            <a:r>
              <a:rPr lang="en-US" sz="3200" dirty="0">
                <a:solidFill>
                  <a:srgbClr val="000000"/>
                </a:solidFill>
                <a:latin typeface="Arial" panose="020B0604020202020204" pitchFamily="34" charset="0"/>
                <a:cs typeface="Arial" panose="020B0604020202020204" pitchFamily="34" charset="0"/>
              </a:rPr>
              <a:t>SECTION 12 TRAILHEADS FOR FUTURE EXPLORATION P.206</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When you're hiking, you’ll sometimes come across the head of a trail. If you follow that trail, it might take you to a shimmering lake or cascading waterfall. There also trailheads inside of you. When you focus on parts, you might become aware of a trail that you want to explore in the future. You may have experienced this as you’ve gone through the workbook.</a:t>
            </a:r>
          </a:p>
          <a:p>
            <a:endParaRPr lang="en-CA" sz="2000" dirty="0">
              <a:latin typeface="Arial" panose="020B0604020202020204" pitchFamily="34" charset="0"/>
              <a:cs typeface="Arial" panose="020B0604020202020204" pitchFamily="34" charset="0"/>
            </a:endParaRPr>
          </a:p>
          <a:p>
            <a:r>
              <a:rPr lang="en-US" sz="2000" dirty="0">
                <a:solidFill>
                  <a:srgbClr val="FFC000"/>
                </a:solidFill>
                <a:latin typeface="Arial" panose="020B0604020202020204" pitchFamily="34" charset="0"/>
                <a:cs typeface="Arial" panose="020B0604020202020204" pitchFamily="34" charset="0"/>
              </a:rPr>
              <a:t>In this exercise, you'll identify same trailheads within you for future exploration so we can continue the work you started.</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You can also take suggestions from this list for how to identify trailheads.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Notice which parts come up in certain places, with certain people, and when you're performing different roles.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Notice what emotions come up as you explore different parts.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Notice what triggers your anger, is there sadness underneath? Is there fear of being taken advantage of? Spend time exploring these triggers.</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8045795"/>
      </p:ext>
    </p:extLst>
  </p:cSld>
  <p:clrMapOvr>
    <a:masterClrMapping/>
  </p:clrMapOvr>
</p:sld>
</file>

<file path=ppt/slides/slide9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08D39A-2B43-6DBD-9C6E-77E2981DBA1D}"/>
              </a:ext>
            </a:extLst>
          </p:cNvPr>
          <p:cNvSpPr txBox="1"/>
          <p:nvPr/>
        </p:nvSpPr>
        <p:spPr>
          <a:xfrm>
            <a:off x="0" y="122254"/>
            <a:ext cx="12092683" cy="4708981"/>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Notice what activates your deepest sadness. Chances are that's where you'll find your exiles.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Burdens can be personal, cultural, or legacy burdens. Explore these burdens with an IFS counsellor or group.</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parts are you most interested in exploring further? Managers, firefighters, or exiles? Spend time with parts you are least familiar with or have the hardest time loving.</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can you tell whether you are in Self or not? What markers do you used to check? Some suggestions: is my heart open right now? Do I have a big agenda? Am I calm? Confident? Clear? How much am I in my body?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Notice when you are in Self and when you are not in Self in any given situation. What helps you stay in Self? What takes you out of Self? What helps you return once you been activated? Use these trailheads for further exploration.</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4212689"/>
      </p:ext>
    </p:extLst>
  </p:cSld>
  <p:clrMapOvr>
    <a:masterClrMapping/>
  </p:clrMapOvr>
</p:sld>
</file>

<file path=ppt/slides/slide9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A153C-724F-82E5-7693-F8259A70DE02}"/>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707188D8-7D34-0E65-194F-AB7C9A987724}"/>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C792B566-5BC0-AF80-AE94-D0DAF21EFA73}"/>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0DE11945-E5DE-CBAB-3BB7-D4FCBD0BA134}"/>
              </a:ext>
            </a:extLst>
          </p:cNvPr>
          <p:cNvSpPr txBox="1"/>
          <p:nvPr/>
        </p:nvSpPr>
        <p:spPr>
          <a:xfrm>
            <a:off x="575353" y="448623"/>
            <a:ext cx="1150497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TRAILHEADS FOR FUTURE EXPLORATION P.206</a:t>
            </a:r>
            <a:endParaRPr lang="en-CA" sz="3600" dirty="0"/>
          </a:p>
        </p:txBody>
      </p:sp>
    </p:spTree>
    <p:extLst>
      <p:ext uri="{BB962C8B-B14F-4D97-AF65-F5344CB8AC3E}">
        <p14:creationId xmlns:p14="http://schemas.microsoft.com/office/powerpoint/2010/main" val="1914469174"/>
      </p:ext>
    </p:extLst>
  </p:cSld>
  <p:clrMapOvr>
    <a:masterClrMapping/>
  </p:clrMapOvr>
</p:sld>
</file>

<file path=ppt/slides/slide9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5AB578-6B70-6B0D-F47A-7F0BE405C634}"/>
              </a:ext>
            </a:extLst>
          </p:cNvPr>
          <p:cNvSpPr txBox="1"/>
          <p:nvPr/>
        </p:nvSpPr>
        <p:spPr>
          <a:xfrm>
            <a:off x="87085" y="0"/>
            <a:ext cx="12192000" cy="7017306"/>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you'll identify same trailheads within you for future exploration so we can continue the work you started.</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You can also take suggestions from this list for how to identify trailheads.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which parts come up in certain places, with certain people, and when you're performing different roles.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what emotions come up as you explore different parts.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what triggers your anger, is there sadness underneath? Is there fear of being taken advantage of? Spend time exploring these triggers.</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Notice what activates your deepest sadness. Chances are that's where you'll find your exiles.</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Burdens can be personal, cultural, or legacy burdens. Explore these burdens with an IFS counsellor or group.</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parts are you most interested in exploring further? Managers, firefighters, or exiles? Spend time with parts you are least familiar with or have the hardest time loving.</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can you tell whether you are in Self or not? What markers do you used to check? Some suggestions: is my heart open right now? Do I have a big agenda? Am I calm? Confident? Clear? How much am I in my body?</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Notice when you are in Self and when you are not in Self in any given situation. What helps you stay in Self? What takes you out of Self? What helps you return once you been activated? Use these trailheads for further exploration.</a:t>
            </a:r>
            <a:endParaRPr lang="en-CA"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0460982"/>
      </p:ext>
    </p:extLst>
  </p:cSld>
  <p:clrMapOvr>
    <a:masterClrMapping/>
  </p:clrMapOvr>
</p:sld>
</file>

<file path=ppt/slides/slide9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AF014-AB57-597A-C78E-A599A568E47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3DEB80C-D1D3-68E4-7BC1-07091F30C3E0}"/>
              </a:ext>
            </a:extLst>
          </p:cNvPr>
          <p:cNvSpPr txBox="1"/>
          <p:nvPr/>
        </p:nvSpPr>
        <p:spPr>
          <a:xfrm>
            <a:off x="87085" y="0"/>
            <a:ext cx="12192000" cy="550920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600" dirty="0">
                <a:solidFill>
                  <a:srgbClr val="FFFFFF"/>
                </a:solidFill>
                <a:latin typeface="Arial" panose="020B0604020202020204" pitchFamily="34" charset="0"/>
                <a:cs typeface="Arial" panose="020B0604020202020204" pitchFamily="34" charset="0"/>
              </a:rPr>
              <a:t>T</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his exercise, asks us to identify same trailheads within </a:t>
            </a:r>
            <a:r>
              <a:rPr lang="en-US" sz="2600" dirty="0">
                <a:solidFill>
                  <a:srgbClr val="FFFFFF"/>
                </a:solidFill>
                <a:latin typeface="Arial" panose="020B0604020202020204" pitchFamily="34" charset="0"/>
                <a:cs typeface="Arial" panose="020B0604020202020204" pitchFamily="34" charset="0"/>
              </a:rPr>
              <a:t>us</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for future exploration so that we can continue the work </a:t>
            </a:r>
            <a:r>
              <a:rPr lang="en-US" sz="2600" dirty="0">
                <a:solidFill>
                  <a:srgbClr val="FFFFFF"/>
                </a:solidFill>
                <a:latin typeface="Arial" panose="020B0604020202020204" pitchFamily="34" charset="0"/>
                <a:cs typeface="Arial" panose="020B0604020202020204" pitchFamily="34" charset="0"/>
              </a:rPr>
              <a:t>we’ve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started. One suggestion is for us to notice which parts come up in certain places, with certain people, and when you're performing different roles.</a:t>
            </a:r>
          </a:p>
          <a:p>
            <a:pPr lvl="0">
              <a:defRPr/>
            </a:pPr>
            <a:r>
              <a:rPr lang="en-US" sz="2600" dirty="0">
                <a:solidFill>
                  <a:schemeClr val="bg1"/>
                </a:solidFill>
                <a:latin typeface="Arial" panose="020B0604020202020204" pitchFamily="34" charset="0"/>
                <a:cs typeface="Arial" panose="020B0604020202020204" pitchFamily="34" charset="0"/>
              </a:rPr>
              <a:t>Luis: </a:t>
            </a:r>
            <a:r>
              <a:rPr lang="en-US" sz="2600" dirty="0">
                <a:solidFill>
                  <a:srgbClr val="FFFFFF"/>
                </a:solidFill>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I will use the Self-led remediation procedure to monitor my activation. If my activation reveals a part that I’m unfamiliar with I will use that activation as a trailhead and explore what parts  it might lead to. </a:t>
            </a:r>
          </a:p>
          <a:p>
            <a:pPr lvl="0">
              <a:defRPr/>
            </a:pPr>
            <a:endPar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It also encourages us to notice what emotions come up as </a:t>
            </a:r>
            <a:r>
              <a:rPr lang="en-US" sz="2600" dirty="0">
                <a:solidFill>
                  <a:srgbClr val="FFFFFF"/>
                </a:solidFill>
                <a:latin typeface="Arial" panose="020B0604020202020204" pitchFamily="34" charset="0"/>
                <a:cs typeface="Arial" panose="020B0604020202020204" pitchFamily="34" charset="0"/>
              </a:rPr>
              <a:t>we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explore different parts</a:t>
            </a:r>
            <a:r>
              <a:rPr lang="en-US" sz="2600" dirty="0">
                <a:solidFill>
                  <a:srgbClr val="FFFFFF"/>
                </a:solidFill>
                <a:latin typeface="Arial" panose="020B0604020202020204" pitchFamily="34" charset="0"/>
                <a:cs typeface="Arial" panose="020B0604020202020204" pitchFamily="34" charset="0"/>
              </a:rPr>
              <a:t>,</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what triggers our anger, if there is sadness underneath, and If there is fear of being taken advantage of. </a:t>
            </a:r>
            <a:r>
              <a:rPr lang="en-US" sz="2600" dirty="0">
                <a:solidFill>
                  <a:srgbClr val="FFFFFF"/>
                </a:solidFill>
                <a:latin typeface="Arial" panose="020B0604020202020204" pitchFamily="34" charset="0"/>
                <a:cs typeface="Arial" panose="020B0604020202020204" pitchFamily="34" charset="0"/>
              </a:rPr>
              <a:t>It urges us to notice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what activates our deepest sadness</a:t>
            </a:r>
            <a:r>
              <a:rPr lang="en-US" sz="2600" dirty="0">
                <a:solidFill>
                  <a:srgbClr val="FFFFFF"/>
                </a:solidFill>
                <a:latin typeface="Arial" panose="020B0604020202020204" pitchFamily="34" charset="0"/>
                <a:cs typeface="Arial" panose="020B0604020202020204" pitchFamily="34" charset="0"/>
              </a:rPr>
              <a:t> and suggests</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that's where </a:t>
            </a:r>
            <a:r>
              <a:rPr lang="en-US" sz="2600" dirty="0">
                <a:solidFill>
                  <a:srgbClr val="FFFFFF"/>
                </a:solidFill>
                <a:latin typeface="Arial" panose="020B0604020202020204" pitchFamily="34" charset="0"/>
                <a:cs typeface="Arial" panose="020B0604020202020204" pitchFamily="34" charset="0"/>
              </a:rPr>
              <a:t>we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'll find our exiles.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2600" dirty="0">
                <a:solidFill>
                  <a:schemeClr val="bg1"/>
                </a:solidFill>
                <a:latin typeface="Arial" panose="020B0604020202020204" pitchFamily="34" charset="0"/>
                <a:cs typeface="Arial" panose="020B0604020202020204" pitchFamily="34" charset="0"/>
              </a:rPr>
              <a:t>Luis: </a:t>
            </a:r>
            <a:r>
              <a:rPr lang="en-US" sz="2600" dirty="0">
                <a:solidFill>
                  <a:srgbClr val="FFFFFF"/>
                </a:solidFill>
                <a:latin typeface="Arial" panose="020B0604020202020204" pitchFamily="34" charset="0"/>
                <a:cs typeface="Arial" panose="020B0604020202020204" pitchFamily="34" charset="0"/>
              </a:rPr>
              <a:t>…</a:t>
            </a:r>
            <a:endPar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52159820"/>
      </p:ext>
    </p:extLst>
  </p:cSld>
  <p:clrMapOvr>
    <a:masterClrMapping/>
  </p:clrMapOvr>
</p:sld>
</file>

<file path=ppt/slides/slide9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DE859B-054D-D767-BFD1-5CB5A6B6365A}"/>
              </a:ext>
            </a:extLst>
          </p:cNvPr>
          <p:cNvSpPr txBox="1"/>
          <p:nvPr/>
        </p:nvSpPr>
        <p:spPr>
          <a:xfrm>
            <a:off x="174171" y="261648"/>
            <a:ext cx="12017829" cy="1815882"/>
          </a:xfrm>
          <a:prstGeom prst="rect">
            <a:avLst/>
          </a:prstGeom>
          <a:noFill/>
        </p:spPr>
        <p:txBody>
          <a:bodyPr wrap="square">
            <a:spAutoFit/>
          </a:bodyPr>
          <a:lstStyle/>
          <a:p>
            <a:r>
              <a:rPr lang="en-US" sz="2800" dirty="0">
                <a:solidFill>
                  <a:schemeClr val="bg1"/>
                </a:solidFill>
                <a:latin typeface="Arial" panose="020B0604020202020204" pitchFamily="34" charset="0"/>
                <a:cs typeface="Arial" panose="020B0604020202020204" pitchFamily="34" charset="0"/>
              </a:rPr>
              <a:t>Luis: </a:t>
            </a:r>
            <a:r>
              <a:rPr lang="en-US" sz="2800" dirty="0">
                <a:latin typeface="Arial" panose="020B0604020202020204" pitchFamily="34" charset="0"/>
                <a:cs typeface="Arial" panose="020B0604020202020204" pitchFamily="34" charset="0"/>
              </a:rPr>
              <a:t>I will use the wise mind remediation procedure to monitor my activation. If my activation does not reveal a part that I’m already familiar with I will use that activation as a trailhead and explore what parts  it might lead to. </a:t>
            </a:r>
            <a:endParaRPr lang="en-CA" sz="2800" dirty="0"/>
          </a:p>
        </p:txBody>
      </p:sp>
    </p:spTree>
    <p:extLst>
      <p:ext uri="{BB962C8B-B14F-4D97-AF65-F5344CB8AC3E}">
        <p14:creationId xmlns:p14="http://schemas.microsoft.com/office/powerpoint/2010/main" val="2726387548"/>
      </p:ext>
    </p:extLst>
  </p:cSld>
  <p:clrMapOvr>
    <a:masterClrMapping/>
  </p:clrMapOvr>
</p:sld>
</file>

<file path=ppt/slides/slide9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8A931-691B-4002-5F66-8B3FCAB2BACA}"/>
            </a:ext>
          </a:extLst>
        </p:cNvPr>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DDCC60BA-5C83-6CE5-61A0-40B84E8556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84" y="1084434"/>
            <a:ext cx="4259298" cy="4924044"/>
          </a:xfrm>
          <a:prstGeom prst="rect">
            <a:avLst/>
          </a:prstGeom>
        </p:spPr>
      </p:pic>
      <p:sp>
        <p:nvSpPr>
          <p:cNvPr id="4" name="TextBox 3">
            <a:extLst>
              <a:ext uri="{FF2B5EF4-FFF2-40B4-BE49-F238E27FC236}">
                <a16:creationId xmlns:a16="http://schemas.microsoft.com/office/drawing/2014/main" id="{5EAFF4BF-7EB7-0CCD-297F-C884FA637A52}"/>
              </a:ext>
            </a:extLst>
          </p:cNvPr>
          <p:cNvSpPr txBox="1"/>
          <p:nvPr/>
        </p:nvSpPr>
        <p:spPr>
          <a:xfrm>
            <a:off x="6931077" y="2253012"/>
            <a:ext cx="4259296" cy="1107996"/>
          </a:xfrm>
          <a:prstGeom prst="rect">
            <a:avLst/>
          </a:prstGeom>
          <a:noFill/>
        </p:spPr>
        <p:txBody>
          <a:bodyPr wrap="square">
            <a:spAutoFit/>
          </a:bodyPr>
          <a:lstStyle/>
          <a:p>
            <a:r>
              <a:rPr lang="en-US" sz="6600" dirty="0">
                <a:solidFill>
                  <a:schemeClr val="bg1"/>
                </a:solidFill>
                <a:latin typeface="Dreaming Outloud Script Pro" panose="03050502040304050704" pitchFamily="66" charset="0"/>
                <a:cs typeface="Dreaming Outloud Script Pro" panose="03050502040304050704" pitchFamily="66" charset="0"/>
              </a:rPr>
              <a:t>KATE</a:t>
            </a:r>
            <a:endParaRPr lang="en-CA" sz="6600" dirty="0">
              <a:solidFill>
                <a:schemeClr val="bg1"/>
              </a:solidFill>
              <a:latin typeface="Dreaming Outloud Script Pro" panose="03050502040304050704" pitchFamily="66" charset="0"/>
              <a:cs typeface="Dreaming Outloud Script Pro" panose="03050502040304050704" pitchFamily="66" charset="0"/>
            </a:endParaRPr>
          </a:p>
        </p:txBody>
      </p:sp>
      <p:sp>
        <p:nvSpPr>
          <p:cNvPr id="6" name="TextBox 5">
            <a:extLst>
              <a:ext uri="{FF2B5EF4-FFF2-40B4-BE49-F238E27FC236}">
                <a16:creationId xmlns:a16="http://schemas.microsoft.com/office/drawing/2014/main" id="{30744457-E961-B3E6-C903-879255C7C47C}"/>
              </a:ext>
            </a:extLst>
          </p:cNvPr>
          <p:cNvSpPr txBox="1"/>
          <p:nvPr/>
        </p:nvSpPr>
        <p:spPr>
          <a:xfrm>
            <a:off x="608753" y="203191"/>
            <a:ext cx="1097449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TRAILHEADS FOR FUTURE EXPLORATION P.206</a:t>
            </a:r>
            <a:endParaRPr lang="en-CA" sz="3600" dirty="0"/>
          </a:p>
        </p:txBody>
      </p:sp>
    </p:spTree>
    <p:extLst>
      <p:ext uri="{BB962C8B-B14F-4D97-AF65-F5344CB8AC3E}">
        <p14:creationId xmlns:p14="http://schemas.microsoft.com/office/powerpoint/2010/main" val="3622529187"/>
      </p:ext>
    </p:extLst>
  </p:cSld>
  <p:clrMapOvr>
    <a:masterClrMapping/>
  </p:clrMapOvr>
</p:sld>
</file>

<file path=ppt/slides/slide9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E1E92-3296-3992-656F-053A6FD06CC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9AC00C5-27BF-2A20-B609-E09BD2AF6790}"/>
              </a:ext>
            </a:extLst>
          </p:cNvPr>
          <p:cNvSpPr txBox="1"/>
          <p:nvPr/>
        </p:nvSpPr>
        <p:spPr>
          <a:xfrm>
            <a:off x="87085" y="0"/>
            <a:ext cx="12192000" cy="63709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lang="en-US" sz="2600" dirty="0">
                <a:solidFill>
                  <a:srgbClr val="FFFFFF"/>
                </a:solidFill>
                <a:latin typeface="Arial" panose="020B0604020202020204" pitchFamily="34" charset="0"/>
                <a:cs typeface="Arial" panose="020B0604020202020204" pitchFamily="34" charset="0"/>
              </a:rPr>
              <a:t>T</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his exercise, asks us to identify same trailheads within </a:t>
            </a:r>
            <a:r>
              <a:rPr lang="en-US" sz="2600" dirty="0">
                <a:solidFill>
                  <a:srgbClr val="FFFFFF"/>
                </a:solidFill>
                <a:latin typeface="Arial" panose="020B0604020202020204" pitchFamily="34" charset="0"/>
                <a:cs typeface="Arial" panose="020B0604020202020204" pitchFamily="34" charset="0"/>
              </a:rPr>
              <a:t>us</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for future exploration so that we can continue the work </a:t>
            </a:r>
            <a:r>
              <a:rPr lang="en-US" sz="2600" dirty="0">
                <a:solidFill>
                  <a:srgbClr val="FFFFFF"/>
                </a:solidFill>
                <a:latin typeface="Arial" panose="020B0604020202020204" pitchFamily="34" charset="0"/>
                <a:cs typeface="Arial" panose="020B0604020202020204" pitchFamily="34" charset="0"/>
              </a:rPr>
              <a:t>we’ve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started. One suggestion is for us to notice which parts come up in certain places, with certain people, and when you're performing different roles.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will keep an eye on my dashboard to gauge my level of activation at all times</a:t>
            </a:r>
            <a:r>
              <a:rPr kumimoji="0" lang="en-CA"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Stu: </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It also encourages us to notice what emotions come up as </a:t>
            </a:r>
            <a:r>
              <a:rPr lang="en-US" sz="2600" dirty="0">
                <a:solidFill>
                  <a:srgbClr val="FFFFFF"/>
                </a:solidFill>
                <a:latin typeface="Arial" panose="020B0604020202020204" pitchFamily="34" charset="0"/>
                <a:cs typeface="Arial" panose="020B0604020202020204" pitchFamily="34" charset="0"/>
              </a:rPr>
              <a:t>we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explore different parts</a:t>
            </a:r>
            <a:r>
              <a:rPr lang="en-US" sz="2600" dirty="0">
                <a:solidFill>
                  <a:srgbClr val="FFFFFF"/>
                </a:solidFill>
                <a:latin typeface="Arial" panose="020B0604020202020204" pitchFamily="34" charset="0"/>
                <a:cs typeface="Arial" panose="020B0604020202020204" pitchFamily="34" charset="0"/>
              </a:rPr>
              <a:t>,</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what triggers our anger, if there is sadness underneath, and If there is fear of being taken advantage of. </a:t>
            </a:r>
            <a:r>
              <a:rPr lang="en-US" sz="2600" dirty="0">
                <a:solidFill>
                  <a:srgbClr val="FFFFFF"/>
                </a:solidFill>
                <a:latin typeface="Arial" panose="020B0604020202020204" pitchFamily="34" charset="0"/>
                <a:cs typeface="Arial" panose="020B0604020202020204" pitchFamily="34" charset="0"/>
              </a:rPr>
              <a:t>It urges us to notice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what activates our deepest sadness</a:t>
            </a:r>
            <a:r>
              <a:rPr lang="en-US" sz="2600" dirty="0">
                <a:solidFill>
                  <a:srgbClr val="FFFFFF"/>
                </a:solidFill>
                <a:latin typeface="Arial" panose="020B0604020202020204" pitchFamily="34" charset="0"/>
                <a:cs typeface="Arial" panose="020B0604020202020204" pitchFamily="34" charset="0"/>
              </a:rPr>
              <a:t> and suggests</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that's where </a:t>
            </a:r>
            <a:r>
              <a:rPr lang="en-US" sz="2600" dirty="0">
                <a:solidFill>
                  <a:srgbClr val="FFFFFF"/>
                </a:solidFill>
                <a:latin typeface="Arial" panose="020B0604020202020204" pitchFamily="34" charset="0"/>
                <a:cs typeface="Arial" panose="020B0604020202020204" pitchFamily="34" charset="0"/>
              </a:rPr>
              <a:t>we</a:t>
            </a:r>
            <a:r>
              <a:rPr kumimoji="0" lang="en-US" sz="2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'll find our exiles.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2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Kate: </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wonder </a:t>
            </a:r>
            <a:r>
              <a:rPr lang="en-CA" sz="2600" dirty="0">
                <a:latin typeface="Arial" panose="020B0604020202020204" pitchFamily="34" charset="0"/>
                <a:cs typeface="Arial" panose="020B0604020202020204" pitchFamily="34" charset="0"/>
              </a:rPr>
              <a:t>w</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hy my exiles are activated when I am being still and quiet.</a:t>
            </a:r>
            <a:r>
              <a:rPr lang="en-CA" sz="2600" dirty="0">
                <a:latin typeface="Arial" panose="020B0604020202020204" pitchFamily="34" charset="0"/>
                <a:cs typeface="Arial" panose="020B0604020202020204" pitchFamily="34" charset="0"/>
              </a:rPr>
              <a:t> These exercises have really helped me see the importance of continuing</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to see my therapist </a:t>
            </a:r>
            <a:r>
              <a:rPr lang="en-CA" sz="2600" dirty="0">
                <a:latin typeface="Arial" panose="020B0604020202020204" pitchFamily="34" charset="0"/>
                <a:cs typeface="Arial" panose="020B0604020202020204" pitchFamily="34" charset="0"/>
              </a:rPr>
              <a:t>to further explore</a:t>
            </a:r>
            <a:r>
              <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what I am uncovering. </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2600" dirty="0">
                <a:latin typeface="Arial" panose="020B0604020202020204" pitchFamily="34" charset="0"/>
                <a:cs typeface="Arial" panose="020B0604020202020204" pitchFamily="34" charset="0"/>
              </a:rPr>
              <a:t>Stu, I think this is the end of our work together… let me just show you the parts we’ve uncovered and my holes diary card… </a:t>
            </a:r>
            <a:endParaRPr kumimoji="0" lang="en-CA" sz="2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97162418"/>
      </p:ext>
    </p:extLst>
  </p:cSld>
  <p:clrMapOvr>
    <a:masterClrMapping/>
  </p:clrMapOvr>
</p:sld>
</file>

<file path=ppt/slides/slide9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98208-3201-2DC9-3A10-E744822B86C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AD27DC2-2A43-B227-7B2C-FD065C393843}"/>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763E1A57-F8DE-CD81-5A82-86321106D1F4}"/>
              </a:ext>
            </a:extLst>
          </p:cNvPr>
          <p:cNvPicPr>
            <a:picLocks noChangeAspect="1"/>
          </p:cNvPicPr>
          <p:nvPr/>
        </p:nvPicPr>
        <p:blipFill>
          <a:blip r:embed="rId2"/>
          <a:stretch>
            <a:fillRect/>
          </a:stretch>
        </p:blipFill>
        <p:spPr>
          <a:xfrm>
            <a:off x="833683" y="732073"/>
            <a:ext cx="4828450" cy="4822354"/>
          </a:xfrm>
          <a:prstGeom prst="rect">
            <a:avLst/>
          </a:prstGeom>
        </p:spPr>
      </p:pic>
      <p:pic>
        <p:nvPicPr>
          <p:cNvPr id="4" name="Picture 3">
            <a:extLst>
              <a:ext uri="{FF2B5EF4-FFF2-40B4-BE49-F238E27FC236}">
                <a16:creationId xmlns:a16="http://schemas.microsoft.com/office/drawing/2014/main" id="{AF428BAC-B3A6-9B7F-37D2-AB7F846BD572}"/>
              </a:ext>
            </a:extLst>
          </p:cNvPr>
          <p:cNvPicPr>
            <a:picLocks noChangeAspect="1"/>
          </p:cNvPicPr>
          <p:nvPr/>
        </p:nvPicPr>
        <p:blipFill>
          <a:blip r:embed="rId3"/>
          <a:stretch>
            <a:fillRect/>
          </a:stretch>
        </p:blipFill>
        <p:spPr>
          <a:xfrm>
            <a:off x="6529868" y="732073"/>
            <a:ext cx="4822354" cy="4822354"/>
          </a:xfrm>
          <a:prstGeom prst="rect">
            <a:avLst/>
          </a:prstGeom>
        </p:spPr>
      </p:pic>
      <p:sp>
        <p:nvSpPr>
          <p:cNvPr id="5" name="TextBox 4">
            <a:extLst>
              <a:ext uri="{FF2B5EF4-FFF2-40B4-BE49-F238E27FC236}">
                <a16:creationId xmlns:a16="http://schemas.microsoft.com/office/drawing/2014/main" id="{8C90BFF6-2AA7-60C8-3F25-C9C03239F33A}"/>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WISE MIND								  WOUNDED CHILD EXILE</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26896924"/>
      </p:ext>
    </p:extLst>
  </p:cSld>
  <p:clrMapOvr>
    <a:masterClrMapping/>
  </p:clrMapOvr>
</p:sld>
</file>

<file path=ppt/slides/slide9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0EFB2-EF07-2E2D-8749-27FAC387BE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3EFB17-560E-CA35-C93F-0A7B46A9A935}"/>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DBDE2BC2-6DD0-BA94-1506-69FB59ECA3A0}"/>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FERAL TEEN EXILE							  INNER CRITIC MANAGER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07A4D2B5-8BCC-2597-B778-B84DC5F0A06A}"/>
              </a:ext>
            </a:extLst>
          </p:cNvPr>
          <p:cNvPicPr>
            <a:picLocks noChangeAspect="1"/>
          </p:cNvPicPr>
          <p:nvPr/>
        </p:nvPicPr>
        <p:blipFill>
          <a:blip r:embed="rId2"/>
          <a:stretch>
            <a:fillRect/>
          </a:stretch>
        </p:blipFill>
        <p:spPr>
          <a:xfrm>
            <a:off x="840996" y="732073"/>
            <a:ext cx="4822354" cy="4822354"/>
          </a:xfrm>
          <a:prstGeom prst="rect">
            <a:avLst/>
          </a:prstGeom>
        </p:spPr>
      </p:pic>
      <p:pic>
        <p:nvPicPr>
          <p:cNvPr id="7" name="Picture 6">
            <a:extLst>
              <a:ext uri="{FF2B5EF4-FFF2-40B4-BE49-F238E27FC236}">
                <a16:creationId xmlns:a16="http://schemas.microsoft.com/office/drawing/2014/main" id="{EF09E058-A6C0-C2D0-819C-0ACCDDE140E6}"/>
              </a:ext>
            </a:extLst>
          </p:cNvPr>
          <p:cNvPicPr>
            <a:picLocks noChangeAspect="1"/>
          </p:cNvPicPr>
          <p:nvPr/>
        </p:nvPicPr>
        <p:blipFill>
          <a:blip r:embed="rId3"/>
          <a:stretch>
            <a:fillRect/>
          </a:stretch>
        </p:blipFill>
        <p:spPr>
          <a:xfrm>
            <a:off x="6512836" y="732073"/>
            <a:ext cx="4808296" cy="4822354"/>
          </a:xfrm>
          <a:prstGeom prst="rect">
            <a:avLst/>
          </a:prstGeom>
        </p:spPr>
      </p:pic>
    </p:spTree>
    <p:extLst>
      <p:ext uri="{BB962C8B-B14F-4D97-AF65-F5344CB8AC3E}">
        <p14:creationId xmlns:p14="http://schemas.microsoft.com/office/powerpoint/2010/main" val="1962336294"/>
      </p:ext>
    </p:extLst>
  </p:cSld>
  <p:clrMapOvr>
    <a:masterClrMapping/>
  </p:clrMapOvr>
</p:sld>
</file>

<file path=ppt/slides/slide9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AFC62-B3EA-5B5C-D969-C5A53C0F094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A9CAAA9-D4BE-1F42-2CAA-2C1996201908}"/>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03D7F86F-DBB7-32B1-DCEB-A73D3D3463C0}"/>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PERFECTIONIST MANAGER					   PEOPLE PLEASER MANAGER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E227AC41-3659-3488-1D7F-E88D7B1E5A74}"/>
              </a:ext>
            </a:extLst>
          </p:cNvPr>
          <p:cNvPicPr>
            <a:picLocks noChangeAspect="1"/>
          </p:cNvPicPr>
          <p:nvPr/>
        </p:nvPicPr>
        <p:blipFill>
          <a:blip r:embed="rId2"/>
          <a:stretch>
            <a:fillRect/>
          </a:stretch>
        </p:blipFill>
        <p:spPr>
          <a:xfrm>
            <a:off x="6543926" y="758417"/>
            <a:ext cx="4808296" cy="4822354"/>
          </a:xfrm>
          <a:prstGeom prst="rect">
            <a:avLst/>
          </a:prstGeom>
        </p:spPr>
      </p:pic>
      <p:pic>
        <p:nvPicPr>
          <p:cNvPr id="8" name="Picture 7">
            <a:extLst>
              <a:ext uri="{FF2B5EF4-FFF2-40B4-BE49-F238E27FC236}">
                <a16:creationId xmlns:a16="http://schemas.microsoft.com/office/drawing/2014/main" id="{331B284B-0740-E70A-8370-078EF688B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721" y="758417"/>
            <a:ext cx="4822354" cy="4822354"/>
          </a:xfrm>
          <a:prstGeom prst="rect">
            <a:avLst/>
          </a:prstGeom>
        </p:spPr>
      </p:pic>
    </p:spTree>
    <p:extLst>
      <p:ext uri="{BB962C8B-B14F-4D97-AF65-F5344CB8AC3E}">
        <p14:creationId xmlns:p14="http://schemas.microsoft.com/office/powerpoint/2010/main" val="1804706519"/>
      </p:ext>
    </p:extLst>
  </p:cSld>
  <p:clrMapOvr>
    <a:masterClrMapping/>
  </p:clrMapOvr>
</p:sld>
</file>

<file path=ppt/slides/slide9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C756E-7739-D17E-39AE-C29DD3FAC4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50C3EE3-4297-6F30-8333-2C8711910E59}"/>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ADED1238-E1E4-E969-BCD8-86684A6157C9}"/>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HYPERVIGILANT MANAGER					          AVOIDANT MANAGER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D1FDA997-31ED-71D3-DC29-5106270FF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5422" y="713208"/>
            <a:ext cx="4876800" cy="4876800"/>
          </a:xfrm>
          <a:prstGeom prst="rect">
            <a:avLst/>
          </a:prstGeom>
        </p:spPr>
      </p:pic>
      <p:pic>
        <p:nvPicPr>
          <p:cNvPr id="8" name="Picture 7">
            <a:extLst>
              <a:ext uri="{FF2B5EF4-FFF2-40B4-BE49-F238E27FC236}">
                <a16:creationId xmlns:a16="http://schemas.microsoft.com/office/drawing/2014/main" id="{660220A5-7059-1AC5-9FDB-8B582B52EF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940" y="713208"/>
            <a:ext cx="4876800" cy="4876800"/>
          </a:xfrm>
          <a:prstGeom prst="rect">
            <a:avLst/>
          </a:prstGeom>
        </p:spPr>
      </p:pic>
    </p:spTree>
    <p:extLst>
      <p:ext uri="{BB962C8B-B14F-4D97-AF65-F5344CB8AC3E}">
        <p14:creationId xmlns:p14="http://schemas.microsoft.com/office/powerpoint/2010/main" val="54623589"/>
      </p:ext>
    </p:extLst>
  </p:cSld>
  <p:clrMapOvr>
    <a:masterClrMapping/>
  </p:clrMapOvr>
</p:sld>
</file>

<file path=ppt/slides/slide9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DAFD9-8962-23C1-1F5E-CC7033625FB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123E00D-E40D-805F-6659-00586E897CAF}"/>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B37B6C3A-1BA5-CE60-ED25-DBEA03CEF5C9}"/>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DAMSEL MANAGER					          BINGE EATER FIREFIGHTER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4BE6B8F3-8431-D219-1BE3-341D7B712B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9609" y="739944"/>
            <a:ext cx="4822354" cy="4822354"/>
          </a:xfrm>
          <a:prstGeom prst="rect">
            <a:avLst/>
          </a:prstGeom>
        </p:spPr>
      </p:pic>
      <p:pic>
        <p:nvPicPr>
          <p:cNvPr id="8" name="Picture 7">
            <a:extLst>
              <a:ext uri="{FF2B5EF4-FFF2-40B4-BE49-F238E27FC236}">
                <a16:creationId xmlns:a16="http://schemas.microsoft.com/office/drawing/2014/main" id="{16B8CF63-B1B9-6FCE-78E4-22039D4057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9868" y="739944"/>
            <a:ext cx="4822354" cy="4822354"/>
          </a:xfrm>
          <a:prstGeom prst="rect">
            <a:avLst/>
          </a:prstGeom>
        </p:spPr>
      </p:pic>
    </p:spTree>
    <p:extLst>
      <p:ext uri="{BB962C8B-B14F-4D97-AF65-F5344CB8AC3E}">
        <p14:creationId xmlns:p14="http://schemas.microsoft.com/office/powerpoint/2010/main" val="883459553"/>
      </p:ext>
    </p:extLst>
  </p:cSld>
  <p:clrMapOvr>
    <a:masterClrMapping/>
  </p:clrMapOvr>
</p:sld>
</file>

<file path=ppt/slides/slide9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F1B5C-D9E7-1490-0131-7C71B1A20D2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0F8018-096D-4866-E11B-1EB25701632F}"/>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346FEC96-C37E-DD65-71D4-59937B00C2E3}"/>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WILD CHILD FIREFIGHTER				      SYSTEM SHUTDOWN FIREFIGHTER</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4" name="Picture 3">
            <a:extLst>
              <a:ext uri="{FF2B5EF4-FFF2-40B4-BE49-F238E27FC236}">
                <a16:creationId xmlns:a16="http://schemas.microsoft.com/office/drawing/2014/main" id="{50A88D19-B985-6A14-1C71-D4070EACA4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386" y="739944"/>
            <a:ext cx="4822354" cy="4822354"/>
          </a:xfrm>
          <a:prstGeom prst="rect">
            <a:avLst/>
          </a:prstGeom>
        </p:spPr>
      </p:pic>
      <p:pic>
        <p:nvPicPr>
          <p:cNvPr id="9" name="Picture 8">
            <a:extLst>
              <a:ext uri="{FF2B5EF4-FFF2-40B4-BE49-F238E27FC236}">
                <a16:creationId xmlns:a16="http://schemas.microsoft.com/office/drawing/2014/main" id="{E6F615C8-0D75-0CD4-2F5F-AAF5C2C6CA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7262" y="739944"/>
            <a:ext cx="4822354" cy="4822354"/>
          </a:xfrm>
          <a:prstGeom prst="rect">
            <a:avLst/>
          </a:prstGeom>
        </p:spPr>
      </p:pic>
    </p:spTree>
    <p:extLst>
      <p:ext uri="{BB962C8B-B14F-4D97-AF65-F5344CB8AC3E}">
        <p14:creationId xmlns:p14="http://schemas.microsoft.com/office/powerpoint/2010/main" val="2663764816"/>
      </p:ext>
    </p:extLst>
  </p:cSld>
  <p:clrMapOvr>
    <a:masterClrMapping/>
  </p:clrMapOvr>
</p:sld>
</file>

<file path=ppt/slides/slide9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22D7F-FD54-4A5D-B94B-9355C3CCE93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5BA743F-94BB-E627-56BB-076B3A56038F}"/>
              </a:ext>
            </a:extLst>
          </p:cNvPr>
          <p:cNvSpPr txBox="1"/>
          <p:nvPr/>
        </p:nvSpPr>
        <p:spPr>
          <a:xfrm>
            <a:off x="4371975" y="209477"/>
            <a:ext cx="3731165"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AI GENERATED IMAGES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9A6A8A80-8DB2-A0BF-CAAD-B7B98C695DCE}"/>
              </a:ext>
            </a:extLst>
          </p:cNvPr>
          <p:cNvSpPr txBox="1"/>
          <p:nvPr/>
        </p:nvSpPr>
        <p:spPr>
          <a:xfrm>
            <a:off x="833683" y="5700844"/>
            <a:ext cx="10518539" cy="163121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KNOWLEDGE OF EVIL</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7E0DF29E-44E5-D979-4E14-04DEAF966C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3683" y="773244"/>
            <a:ext cx="4807527" cy="4807527"/>
          </a:xfrm>
          <a:prstGeom prst="rect">
            <a:avLst/>
          </a:prstGeom>
        </p:spPr>
      </p:pic>
    </p:spTree>
    <p:extLst>
      <p:ext uri="{BB962C8B-B14F-4D97-AF65-F5344CB8AC3E}">
        <p14:creationId xmlns:p14="http://schemas.microsoft.com/office/powerpoint/2010/main" val="2106755217"/>
      </p:ext>
    </p:extLst>
  </p:cSld>
  <p:clrMapOvr>
    <a:masterClrMapping/>
  </p:clrMapOvr>
</p:sld>
</file>

<file path=ppt/slides/slide9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E78EE2-9F34-4C98-B7FF-E125B38BBB6D}"/>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802746" y="1380350"/>
            <a:ext cx="10586507" cy="4788309"/>
          </a:xfrm>
          <a:prstGeom prst="rect">
            <a:avLst/>
          </a:prstGeom>
          <a:noFill/>
        </p:spPr>
      </p:pic>
      <p:sp>
        <p:nvSpPr>
          <p:cNvPr id="5" name="Title 4">
            <a:extLst>
              <a:ext uri="{FF2B5EF4-FFF2-40B4-BE49-F238E27FC236}">
                <a16:creationId xmlns:a16="http://schemas.microsoft.com/office/drawing/2014/main" id="{E75813B3-73C0-49BA-B017-0CE8A1CF152C}"/>
              </a:ext>
            </a:extLst>
          </p:cNvPr>
          <p:cNvSpPr>
            <a:spLocks noGrp="1"/>
          </p:cNvSpPr>
          <p:nvPr>
            <p:ph type="title" idx="4294967295"/>
          </p:nvPr>
        </p:nvSpPr>
        <p:spPr>
          <a:xfrm>
            <a:off x="2290763" y="233363"/>
            <a:ext cx="9901237" cy="1347787"/>
          </a:xfrm>
        </p:spPr>
        <p:txBody>
          <a:bodyPr>
            <a:normAutofit/>
          </a:bodyPr>
          <a:lstStyle/>
          <a:p>
            <a:r>
              <a:rPr lang="en-CA" sz="2800" dirty="0"/>
              <a:t> </a:t>
            </a:r>
            <a:r>
              <a:rPr lang="en-CA" sz="2800" dirty="0">
                <a:solidFill>
                  <a:schemeClr val="bg1"/>
                </a:solidFill>
              </a:rPr>
              <a:t>advanced targets in diary cards-part selves</a:t>
            </a:r>
          </a:p>
        </p:txBody>
      </p:sp>
      <p:sp>
        <p:nvSpPr>
          <p:cNvPr id="7" name="TextBox 6">
            <a:extLst>
              <a:ext uri="{FF2B5EF4-FFF2-40B4-BE49-F238E27FC236}">
                <a16:creationId xmlns:a16="http://schemas.microsoft.com/office/drawing/2014/main" id="{1631FF2F-F1CF-40C8-9E25-EFBB842F5079}"/>
              </a:ext>
            </a:extLst>
          </p:cNvPr>
          <p:cNvSpPr txBox="1"/>
          <p:nvPr/>
        </p:nvSpPr>
        <p:spPr>
          <a:xfrm>
            <a:off x="999097" y="2760407"/>
            <a:ext cx="1510077"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Wounded Child</a:t>
            </a:r>
          </a:p>
        </p:txBody>
      </p:sp>
      <p:sp>
        <p:nvSpPr>
          <p:cNvPr id="9" name="TextBox 8">
            <a:extLst>
              <a:ext uri="{FF2B5EF4-FFF2-40B4-BE49-F238E27FC236}">
                <a16:creationId xmlns:a16="http://schemas.microsoft.com/office/drawing/2014/main" id="{D48F4F89-30B7-45DF-B6EC-D6FBFFB657CF}"/>
              </a:ext>
            </a:extLst>
          </p:cNvPr>
          <p:cNvSpPr txBox="1"/>
          <p:nvPr/>
        </p:nvSpPr>
        <p:spPr>
          <a:xfrm>
            <a:off x="1020687" y="3313362"/>
            <a:ext cx="1588949"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I</a:t>
            </a:r>
            <a:r>
              <a:rPr kumimoji="0" lang="en-CA" sz="1600" b="1" i="0" u="none" strike="noStrike" kern="1200" cap="none" spc="0" normalizeH="0" baseline="0" noProof="0" dirty="0" err="1">
                <a:ln>
                  <a:noFill/>
                </a:ln>
                <a:solidFill>
                  <a:srgbClr val="FF0000"/>
                </a:solidFill>
                <a:effectLst/>
                <a:uLnTx/>
                <a:uFillTx/>
                <a:latin typeface="Corbel" panose="020B0503020204020204"/>
                <a:ea typeface="+mn-ea"/>
                <a:cs typeface="+mn-cs"/>
              </a:rPr>
              <a:t>nner</a:t>
            </a: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 Critic</a:t>
            </a:r>
          </a:p>
        </p:txBody>
      </p:sp>
      <p:sp>
        <p:nvSpPr>
          <p:cNvPr id="11" name="TextBox 10">
            <a:extLst>
              <a:ext uri="{FF2B5EF4-FFF2-40B4-BE49-F238E27FC236}">
                <a16:creationId xmlns:a16="http://schemas.microsoft.com/office/drawing/2014/main" id="{5690202F-2912-4C73-B845-241AE1E5CF3A}"/>
              </a:ext>
            </a:extLst>
          </p:cNvPr>
          <p:cNvSpPr txBox="1"/>
          <p:nvPr/>
        </p:nvSpPr>
        <p:spPr>
          <a:xfrm>
            <a:off x="1020687" y="3036884"/>
            <a:ext cx="2092427"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F</a:t>
            </a:r>
            <a:r>
              <a:rPr kumimoji="0" lang="en-CA" sz="1600" b="1" i="0" u="none" strike="noStrike" kern="1200" cap="none" spc="0" normalizeH="0" baseline="0" noProof="0" dirty="0" err="1">
                <a:ln>
                  <a:noFill/>
                </a:ln>
                <a:solidFill>
                  <a:srgbClr val="FF0000"/>
                </a:solidFill>
                <a:effectLst/>
                <a:uLnTx/>
                <a:uFillTx/>
                <a:latin typeface="Corbel" panose="020B0503020204020204"/>
                <a:ea typeface="+mn-ea"/>
                <a:cs typeface="+mn-cs"/>
              </a:rPr>
              <a:t>eral</a:t>
            </a: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 Teen</a:t>
            </a:r>
          </a:p>
        </p:txBody>
      </p:sp>
      <p:sp>
        <p:nvSpPr>
          <p:cNvPr id="3" name="TextBox 2">
            <a:extLst>
              <a:ext uri="{FF2B5EF4-FFF2-40B4-BE49-F238E27FC236}">
                <a16:creationId xmlns:a16="http://schemas.microsoft.com/office/drawing/2014/main" id="{8D0D7D19-6BBA-9678-A089-A6D993BDF27D}"/>
              </a:ext>
            </a:extLst>
          </p:cNvPr>
          <p:cNvSpPr txBox="1"/>
          <p:nvPr/>
        </p:nvSpPr>
        <p:spPr>
          <a:xfrm>
            <a:off x="1020687" y="3916815"/>
            <a:ext cx="1907448"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rPr>
              <a:t>People Pleaser</a:t>
            </a:r>
          </a:p>
        </p:txBody>
      </p:sp>
      <p:sp>
        <p:nvSpPr>
          <p:cNvPr id="8" name="TextBox 7">
            <a:extLst>
              <a:ext uri="{FF2B5EF4-FFF2-40B4-BE49-F238E27FC236}">
                <a16:creationId xmlns:a16="http://schemas.microsoft.com/office/drawing/2014/main" id="{B7339E8A-F05C-5863-C6AC-32472F58FC39}"/>
              </a:ext>
            </a:extLst>
          </p:cNvPr>
          <p:cNvSpPr txBox="1"/>
          <p:nvPr/>
        </p:nvSpPr>
        <p:spPr>
          <a:xfrm>
            <a:off x="1020687" y="3589839"/>
            <a:ext cx="1380768"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P</a:t>
            </a:r>
            <a:r>
              <a:rPr kumimoji="0" lang="en-CA" sz="1600" b="1" i="0" u="none" strike="noStrike" kern="1200" cap="none" spc="0" normalizeH="0" baseline="0" noProof="0" dirty="0" err="1">
                <a:ln>
                  <a:noFill/>
                </a:ln>
                <a:solidFill>
                  <a:srgbClr val="FF0000"/>
                </a:solidFill>
                <a:effectLst/>
                <a:uLnTx/>
                <a:uFillTx/>
                <a:latin typeface="Corbel" panose="020B0503020204020204"/>
                <a:ea typeface="+mn-ea"/>
                <a:cs typeface="+mn-cs"/>
              </a:rPr>
              <a:t>erfectionist</a:t>
            </a:r>
            <a:endParaRPr kumimoji="0" lang="en-CA" sz="1600" b="1" i="0" u="none" strike="noStrike" kern="1200" cap="none" spc="0" normalizeH="0" baseline="0" noProof="0" dirty="0">
              <a:ln>
                <a:noFill/>
              </a:ln>
              <a:solidFill>
                <a:srgbClr val="FF0000"/>
              </a:solidFill>
              <a:effectLst/>
              <a:uLnTx/>
              <a:uFillTx/>
              <a:latin typeface="Corbel" panose="020B0503020204020204"/>
              <a:ea typeface="+mn-ea"/>
              <a:cs typeface="+mn-cs"/>
            </a:endParaRPr>
          </a:p>
        </p:txBody>
      </p:sp>
      <p:sp>
        <p:nvSpPr>
          <p:cNvPr id="12" name="TextBox 11">
            <a:extLst>
              <a:ext uri="{FF2B5EF4-FFF2-40B4-BE49-F238E27FC236}">
                <a16:creationId xmlns:a16="http://schemas.microsoft.com/office/drawing/2014/main" id="{A96584C7-8DCF-5A44-3D4A-3E6CB980E3A7}"/>
              </a:ext>
            </a:extLst>
          </p:cNvPr>
          <p:cNvSpPr txBox="1"/>
          <p:nvPr/>
        </p:nvSpPr>
        <p:spPr>
          <a:xfrm>
            <a:off x="1020687" y="4492928"/>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A</a:t>
            </a:r>
            <a:r>
              <a:rPr kumimoji="0" lang="en-CA" sz="1600" b="1" i="0" u="none" strike="noStrike" kern="1200" cap="none" spc="0" normalizeH="0" baseline="0" noProof="0" dirty="0" err="1">
                <a:ln>
                  <a:noFill/>
                </a:ln>
                <a:solidFill>
                  <a:srgbClr val="FF0000"/>
                </a:solidFill>
                <a:effectLst/>
                <a:uLnTx/>
                <a:uFillTx/>
                <a:latin typeface="Corbel" panose="020B0503020204020204"/>
                <a:ea typeface="+mn-ea"/>
                <a:cs typeface="+mn-cs"/>
              </a:rPr>
              <a:t>voidant</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4" name="TextBox 13">
            <a:extLst>
              <a:ext uri="{FF2B5EF4-FFF2-40B4-BE49-F238E27FC236}">
                <a16:creationId xmlns:a16="http://schemas.microsoft.com/office/drawing/2014/main" id="{7959FECF-A388-2764-67B4-A8ABA365DA64}"/>
              </a:ext>
            </a:extLst>
          </p:cNvPr>
          <p:cNvSpPr txBox="1"/>
          <p:nvPr/>
        </p:nvSpPr>
        <p:spPr>
          <a:xfrm>
            <a:off x="1020687" y="4190492"/>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H</a:t>
            </a:r>
            <a:r>
              <a:rPr kumimoji="0" lang="en-CA" sz="1600" b="1" i="0" u="none" strike="noStrike" kern="1200" cap="none" spc="0" normalizeH="0" baseline="0" noProof="0" dirty="0" err="1">
                <a:ln>
                  <a:noFill/>
                </a:ln>
                <a:solidFill>
                  <a:srgbClr val="FF0000"/>
                </a:solidFill>
                <a:effectLst/>
                <a:uLnTx/>
                <a:uFillTx/>
                <a:latin typeface="Corbel" panose="020B0503020204020204"/>
                <a:ea typeface="+mn-ea"/>
                <a:cs typeface="+mn-cs"/>
              </a:rPr>
              <a:t>ypervigilant</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TextBox 1">
            <a:extLst>
              <a:ext uri="{FF2B5EF4-FFF2-40B4-BE49-F238E27FC236}">
                <a16:creationId xmlns:a16="http://schemas.microsoft.com/office/drawing/2014/main" id="{412B4638-9CA1-30ED-AB20-7F3F51876584}"/>
              </a:ext>
            </a:extLst>
          </p:cNvPr>
          <p:cNvSpPr txBox="1"/>
          <p:nvPr/>
        </p:nvSpPr>
        <p:spPr>
          <a:xfrm>
            <a:off x="1020687" y="4766605"/>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Damsel</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6" name="TextBox 5">
            <a:extLst>
              <a:ext uri="{FF2B5EF4-FFF2-40B4-BE49-F238E27FC236}">
                <a16:creationId xmlns:a16="http://schemas.microsoft.com/office/drawing/2014/main" id="{BA2D6B13-7ADD-6DE2-0677-6AB2F0B0C100}"/>
              </a:ext>
            </a:extLst>
          </p:cNvPr>
          <p:cNvSpPr txBox="1"/>
          <p:nvPr/>
        </p:nvSpPr>
        <p:spPr>
          <a:xfrm>
            <a:off x="1020687" y="5035537"/>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Binge Eater</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0" name="TextBox 9">
            <a:extLst>
              <a:ext uri="{FF2B5EF4-FFF2-40B4-BE49-F238E27FC236}">
                <a16:creationId xmlns:a16="http://schemas.microsoft.com/office/drawing/2014/main" id="{C6E941DD-BFA1-F3FE-3E22-635E107A4C24}"/>
              </a:ext>
            </a:extLst>
          </p:cNvPr>
          <p:cNvSpPr txBox="1"/>
          <p:nvPr/>
        </p:nvSpPr>
        <p:spPr>
          <a:xfrm>
            <a:off x="1020687" y="5308373"/>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Wild Child</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3" name="TextBox 12">
            <a:extLst>
              <a:ext uri="{FF2B5EF4-FFF2-40B4-BE49-F238E27FC236}">
                <a16:creationId xmlns:a16="http://schemas.microsoft.com/office/drawing/2014/main" id="{B1F0E137-2CC0-0B35-D2A2-9D5AE469A609}"/>
              </a:ext>
            </a:extLst>
          </p:cNvPr>
          <p:cNvSpPr txBox="1"/>
          <p:nvPr/>
        </p:nvSpPr>
        <p:spPr>
          <a:xfrm>
            <a:off x="1020687" y="5596264"/>
            <a:ext cx="609600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0000"/>
                </a:solidFill>
                <a:effectLst/>
                <a:uLnTx/>
                <a:uFillTx/>
                <a:latin typeface="Corbel" panose="020B0503020204020204"/>
                <a:ea typeface="+mn-ea"/>
                <a:cs typeface="+mn-cs"/>
              </a:rPr>
              <a:t>System Shutdown</a:t>
            </a:r>
            <a:endParaRPr kumimoji="0" lang="en-CA" sz="16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148905747"/>
      </p:ext>
    </p:extLst>
  </p:cSld>
  <p:clrMapOvr>
    <a:masterClrMapping/>
  </p:clrMapOvr>
</p:sld>
</file>

<file path=ppt/slides/slide9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18D37-A56B-B280-7937-53F8EFD1020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6CC0CB7-5DF4-8D44-7868-1274B1E6DA6E}"/>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28A29670-73FB-1427-4A07-6DD8B86EC1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9CF43078-0C12-F14F-7B91-2BF4A838298D}"/>
              </a:ext>
            </a:extLst>
          </p:cNvPr>
          <p:cNvSpPr txBox="1"/>
          <p:nvPr/>
        </p:nvSpPr>
        <p:spPr>
          <a:xfrm>
            <a:off x="799427" y="402494"/>
            <a:ext cx="1115920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TRAILHEADS FOR FUTURE EXPLORATION P.206</a:t>
            </a:r>
            <a:endParaRPr lang="en-CA" sz="3600" dirty="0"/>
          </a:p>
        </p:txBody>
      </p:sp>
    </p:spTree>
    <p:extLst>
      <p:ext uri="{BB962C8B-B14F-4D97-AF65-F5344CB8AC3E}">
        <p14:creationId xmlns:p14="http://schemas.microsoft.com/office/powerpoint/2010/main" val="3081361883"/>
      </p:ext>
    </p:extLst>
  </p:cSld>
  <p:clrMapOvr>
    <a:masterClrMapping/>
  </p:clrMapOvr>
</p:sld>
</file>

<file path=ppt/slides/slide9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28E27-71AE-EAC8-6ED6-346BF8D5E95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CAD0D26-4CD9-63B8-A67D-D8DF67B361AB}"/>
              </a:ext>
            </a:extLst>
          </p:cNvPr>
          <p:cNvSpPr txBox="1"/>
          <p:nvPr/>
        </p:nvSpPr>
        <p:spPr>
          <a:xfrm>
            <a:off x="87085" y="0"/>
            <a:ext cx="12192000" cy="7017306"/>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you'll identify same trailheads within you for future exploration so we can continue the work you started.</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You can also take suggestions from this list for how to identify trailheads.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which parts come up in certain places, with certain people, and when you're performing different roles.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what emotions come up as you explore different parts.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what triggers your anger, is there sadness underneath? Is there fear of being taken advantage of? Spend time exploring these triggers.</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Notice what activates your deepest sadness. Chances are that's where you'll find your exiles.</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Burdens can be personal, cultural, or legacy burdens. Explore these burdens with an IFS counsellor or group.</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parts are you most interested in exploring further? Managers, firefighters, or exiles? Spend time with parts you are least familiar with or have the hardest time loving.</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can you tell whether you are in Self or not? What markers do you used to check? Some suggestions: is my heart open right now? Do I have a big agenda? Am I calm? Confident? Clear? How much am I in my body?</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Notice when you are in Self and when you are not in Self in any given situation. What helps you stay in Self? What takes you out of Self? What helps you return once you been activated? Use these trailheads for further exploration.</a:t>
            </a:r>
            <a:endParaRPr lang="en-CA"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3495848"/>
      </p:ext>
    </p:extLst>
  </p:cSld>
  <p:clrMapOvr>
    <a:masterClrMapping/>
  </p:clrMapOvr>
</p:sld>
</file>

<file path=ppt/slides/slide9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B6E2CB-A4E9-4EE2-E891-9962BC3AFCDE}"/>
              </a:ext>
            </a:extLst>
          </p:cNvPr>
          <p:cNvSpPr txBox="1"/>
          <p:nvPr/>
        </p:nvSpPr>
        <p:spPr>
          <a:xfrm>
            <a:off x="132080" y="236974"/>
            <a:ext cx="11877040" cy="6247864"/>
          </a:xfrm>
          <a:prstGeom prst="rect">
            <a:avLst/>
          </a:prstGeom>
          <a:noFill/>
        </p:spPr>
        <p:txBody>
          <a:bodyPr wrap="square">
            <a:spAutoFit/>
          </a:bodyPr>
          <a:lstStyle/>
          <a:p>
            <a:r>
              <a:rPr lang="en-US" sz="4000" dirty="0">
                <a:solidFill>
                  <a:schemeClr val="bg1"/>
                </a:solidFill>
                <a:latin typeface="Arial" panose="020B0604020202020204" pitchFamily="34" charset="0"/>
                <a:cs typeface="Arial" panose="020B0604020202020204" pitchFamily="34" charset="0"/>
              </a:rPr>
              <a:t>Stu: </a:t>
            </a:r>
            <a:r>
              <a:rPr lang="en-US" sz="4000" dirty="0">
                <a:latin typeface="Arial" panose="020B0604020202020204" pitchFamily="34" charset="0"/>
                <a:cs typeface="Arial" panose="020B0604020202020204" pitchFamily="34" charset="0"/>
              </a:rPr>
              <a:t>That brings us to the end of the IFS workbook. Next week we’re going to talk about Self-led remediation which attempts to give a simple shorthand way of continuing our trauma processing work going forward. I understand that “strengthening access to Self through visualization” is one of the steps in the Self-led algorithm. I think it would be relevant if you could briefly share that with us today…  </a:t>
            </a:r>
          </a:p>
          <a:p>
            <a:r>
              <a:rPr lang="en-US" sz="4000" dirty="0">
                <a:solidFill>
                  <a:schemeClr val="bg1"/>
                </a:solidFill>
                <a:latin typeface="Arial" panose="020B0604020202020204" pitchFamily="34" charset="0"/>
                <a:cs typeface="Arial" panose="020B0604020202020204" pitchFamily="34" charset="0"/>
              </a:rPr>
              <a:t>Luis: </a:t>
            </a:r>
            <a:r>
              <a:rPr lang="en-US" sz="4000" dirty="0">
                <a:latin typeface="Arial" panose="020B0604020202020204" pitchFamily="34" charset="0"/>
                <a:cs typeface="Arial" panose="020B0604020202020204" pitchFamily="34" charset="0"/>
              </a:rPr>
              <a:t>I’d be happy to…</a:t>
            </a:r>
            <a:endParaRPr lang="en-CA" sz="4000" dirty="0"/>
          </a:p>
        </p:txBody>
      </p:sp>
    </p:spTree>
    <p:extLst>
      <p:ext uri="{BB962C8B-B14F-4D97-AF65-F5344CB8AC3E}">
        <p14:creationId xmlns:p14="http://schemas.microsoft.com/office/powerpoint/2010/main" val="3422821190"/>
      </p:ext>
    </p:extLst>
  </p:cSld>
  <p:clrMapOvr>
    <a:masterClrMapping/>
  </p:clrMapOvr>
</p:sld>
</file>

<file path=ppt/slides/slide9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70334-C8F0-8343-7416-19A5107EDB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8C38EC-05E8-B0E8-CCFB-A6FA27481EA4}"/>
              </a:ext>
            </a:extLst>
          </p:cNvPr>
          <p:cNvSpPr>
            <a:spLocks noGrp="1"/>
          </p:cNvSpPr>
          <p:nvPr>
            <p:ph type="title" idx="4294967295"/>
          </p:nvPr>
        </p:nvSpPr>
        <p:spPr>
          <a:xfrm>
            <a:off x="2540000" y="-133350"/>
            <a:ext cx="9652000" cy="904875"/>
          </a:xfrm>
        </p:spPr>
        <p:txBody>
          <a:bodyPr>
            <a:normAutofit/>
          </a:bodyPr>
          <a:lstStyle/>
          <a:p>
            <a:r>
              <a:rPr lang="en-CA" sz="3200" dirty="0">
                <a:solidFill>
                  <a:schemeClr val="bg1"/>
                </a:solidFill>
              </a:rPr>
              <a:t>The 5 step SELF remediation ALGORITHM </a:t>
            </a:r>
          </a:p>
        </p:txBody>
      </p:sp>
      <p:sp>
        <p:nvSpPr>
          <p:cNvPr id="3" name="Content Placeholder 2">
            <a:extLst>
              <a:ext uri="{FF2B5EF4-FFF2-40B4-BE49-F238E27FC236}">
                <a16:creationId xmlns:a16="http://schemas.microsoft.com/office/drawing/2014/main" id="{22AC8C0B-5AF4-79B9-A428-FCD69945FCBD}"/>
              </a:ext>
            </a:extLst>
          </p:cNvPr>
          <p:cNvSpPr>
            <a:spLocks noGrp="1"/>
          </p:cNvSpPr>
          <p:nvPr>
            <p:ph idx="4294967295"/>
          </p:nvPr>
        </p:nvSpPr>
        <p:spPr>
          <a:xfrm>
            <a:off x="3533775" y="904875"/>
            <a:ext cx="8658225" cy="5861050"/>
          </a:xfrm>
        </p:spPr>
        <p:txBody>
          <a:bodyPr>
            <a:normAutofit fontScale="92500" lnSpcReduction="20000"/>
          </a:bodyPr>
          <a:lstStyle/>
          <a:p>
            <a:r>
              <a:rPr lang="en-CA" sz="2400" dirty="0">
                <a:latin typeface="Arial" panose="020B0604020202020204" pitchFamily="34" charset="0"/>
                <a:cs typeface="Arial" panose="020B0604020202020204" pitchFamily="34" charset="0"/>
              </a:rPr>
              <a:t>Note that the Self remediation tool is a more complex tool and may take much more time to understand and be able to use than the previous tools.</a:t>
            </a:r>
          </a:p>
          <a:p>
            <a:r>
              <a:rPr lang="en-CA" sz="2400" dirty="0">
                <a:latin typeface="Arial" panose="020B0604020202020204" pitchFamily="34" charset="0"/>
                <a:cs typeface="Arial" panose="020B0604020202020204" pitchFamily="34" charset="0"/>
              </a:rPr>
              <a:t>The 5 steps of the Self remediation algorithm are:</a:t>
            </a:r>
          </a:p>
          <a:p>
            <a:r>
              <a:rPr lang="en-CA" sz="2400" dirty="0">
                <a:solidFill>
                  <a:schemeClr val="bg1"/>
                </a:solidFill>
                <a:latin typeface="Arial" panose="020B0604020202020204" pitchFamily="34" charset="0"/>
                <a:cs typeface="Arial" panose="020B0604020202020204" pitchFamily="34" charset="0"/>
              </a:rPr>
              <a:t>Step 1. </a:t>
            </a:r>
            <a:r>
              <a:rPr lang="en-CA" sz="2400" dirty="0">
                <a:latin typeface="Arial" panose="020B0604020202020204" pitchFamily="34" charset="0"/>
                <a:cs typeface="Arial" panose="020B0604020202020204" pitchFamily="34" charset="0"/>
              </a:rPr>
              <a:t>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Step 2. </a:t>
            </a:r>
            <a:r>
              <a:rPr lang="en-CA" sz="2400" dirty="0">
                <a:latin typeface="Arial" panose="020B0604020202020204" pitchFamily="34" charset="0"/>
                <a:cs typeface="Arial" panose="020B0604020202020204" pitchFamily="34" charset="0"/>
              </a:rPr>
              <a:t>Use the internal family part selves you have identified in step 1 above as advanced targets in your holes diary cards.</a:t>
            </a:r>
          </a:p>
          <a:p>
            <a:r>
              <a:rPr lang="en-CA" sz="2400" dirty="0">
                <a:solidFill>
                  <a:schemeClr val="bg1"/>
                </a:solidFill>
                <a:latin typeface="Arial" panose="020B0604020202020204" pitchFamily="34" charset="0"/>
                <a:cs typeface="Arial" panose="020B0604020202020204" pitchFamily="34" charset="0"/>
              </a:rPr>
              <a:t>Step 3.</a:t>
            </a:r>
            <a:r>
              <a:rPr lang="en-CA" sz="2400" dirty="0">
                <a:latin typeface="Arial" panose="020B0604020202020204" pitchFamily="34" charset="0"/>
                <a:cs typeface="Arial" panose="020B0604020202020204" pitchFamily="34" charset="0"/>
              </a:rPr>
              <a:t> Following the template provided do Self led chain analysis.</a:t>
            </a:r>
          </a:p>
          <a:p>
            <a:r>
              <a:rPr lang="en-CA" sz="2400" dirty="0">
                <a:solidFill>
                  <a:srgbClr val="FFC000"/>
                </a:solidFill>
                <a:latin typeface="Arial" panose="020B0604020202020204" pitchFamily="34" charset="0"/>
                <a:cs typeface="Arial" panose="020B0604020202020204" pitchFamily="34" charset="0"/>
              </a:rPr>
              <a:t>Step 4. Strengthen or foster your access to Self.</a:t>
            </a:r>
          </a:p>
          <a:p>
            <a:r>
              <a:rPr lang="en-CA" sz="2400" dirty="0">
                <a:solidFill>
                  <a:schemeClr val="bg1"/>
                </a:solidFill>
                <a:latin typeface="Arial" panose="020B0604020202020204" pitchFamily="34" charset="0"/>
                <a:cs typeface="Arial" panose="020B0604020202020204" pitchFamily="34" charset="0"/>
              </a:rPr>
              <a:t>Step 5. </a:t>
            </a:r>
            <a:r>
              <a:rPr lang="en-CA" sz="2400" dirty="0">
                <a:latin typeface="Arial" panose="020B0604020202020204" pitchFamily="34" charset="0"/>
                <a:cs typeface="Arial" panose="020B0604020202020204" pitchFamily="34" charset="0"/>
              </a:rPr>
              <a:t>Allow Self to become acquainted with your parts or the members of your internal family. Self will see, understand, and soothe, or be an ideal parent to your internal family parts. </a:t>
            </a:r>
          </a:p>
          <a:p>
            <a:r>
              <a:rPr lang="en-CA" sz="2400" dirty="0">
                <a:latin typeface="Arial" panose="020B0604020202020204" pitchFamily="34" charset="0"/>
                <a:cs typeface="Arial" panose="020B0604020202020204" pitchFamily="34" charset="0"/>
              </a:rPr>
              <a:t>Self remediation is a stage II trauma therapy tool that helps process dissociated traumatic memories</a:t>
            </a:r>
          </a:p>
          <a:p>
            <a:r>
              <a:rPr lang="en-CA" sz="2400" dirty="0">
                <a:latin typeface="Arial" panose="020B0604020202020204" pitchFamily="34" charset="0"/>
                <a:cs typeface="Arial" panose="020B0604020202020204" pitchFamily="34" charset="0"/>
              </a:rPr>
              <a:t>To use Self remediation, it’s essential that you be familiar with and able to use stage I skills, tools, and strategies so that you are can stay within reach of and return to the window  of tolerable emotions when you become activated.  </a:t>
            </a:r>
          </a:p>
          <a:p>
            <a:endParaRPr lang="en-CA" dirty="0"/>
          </a:p>
          <a:p>
            <a:endParaRPr lang="en-CA" dirty="0"/>
          </a:p>
        </p:txBody>
      </p:sp>
      <p:pic>
        <p:nvPicPr>
          <p:cNvPr id="6" name="Content Placeholder 4">
            <a:extLst>
              <a:ext uri="{FF2B5EF4-FFF2-40B4-BE49-F238E27FC236}">
                <a16:creationId xmlns:a16="http://schemas.microsoft.com/office/drawing/2014/main" id="{3377D0B9-EF79-A1C0-4D39-522141A4D45F}"/>
              </a:ext>
            </a:extLst>
          </p:cNvPr>
          <p:cNvPicPr>
            <a:picLocks noChangeAspect="1"/>
          </p:cNvPicPr>
          <p:nvPr/>
        </p:nvPicPr>
        <p:blipFill rotWithShape="1">
          <a:blip r:embed="rId3"/>
          <a:srcRect l="4789"/>
          <a:stretch/>
        </p:blipFill>
        <p:spPr>
          <a:xfrm>
            <a:off x="135599" y="1126358"/>
            <a:ext cx="3141857" cy="4872200"/>
          </a:xfrm>
          <a:prstGeom prst="rect">
            <a:avLst/>
          </a:prstGeom>
        </p:spPr>
      </p:pic>
    </p:spTree>
    <p:extLst>
      <p:ext uri="{BB962C8B-B14F-4D97-AF65-F5344CB8AC3E}">
        <p14:creationId xmlns:p14="http://schemas.microsoft.com/office/powerpoint/2010/main" val="697723863"/>
      </p:ext>
    </p:extLst>
  </p:cSld>
  <p:clrMapOvr>
    <a:masterClrMapping/>
  </p:clrMapOvr>
</p:sld>
</file>

<file path=ppt/slides/slide9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837F2-D2C3-B137-2FA4-7E1D8E5DCA4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1A0E825-1630-B923-E553-C936BF60C185}"/>
              </a:ext>
            </a:extLst>
          </p:cNvPr>
          <p:cNvSpPr txBox="1"/>
          <p:nvPr/>
        </p:nvSpPr>
        <p:spPr>
          <a:xfrm>
            <a:off x="1245863" y="-79275"/>
            <a:ext cx="11159203" cy="1200329"/>
          </a:xfrm>
          <a:prstGeom prst="rect">
            <a:avLst/>
          </a:prstGeom>
          <a:noFill/>
        </p:spPr>
        <p:txBody>
          <a:bodyPr wrap="square">
            <a:spAutoFit/>
          </a:bodyPr>
          <a:lstStyle/>
          <a:p>
            <a:pPr algn="ctr"/>
            <a:r>
              <a:rPr lang="en-US" sz="3600" dirty="0">
                <a:solidFill>
                  <a:schemeClr val="bg1"/>
                </a:solidFill>
              </a:rPr>
              <a:t>STRENGHTHEN ACCESS TO SELF THROUGH VISUALIZATION ALGORITHM</a:t>
            </a:r>
            <a:endParaRPr lang="en-CA" sz="3600" dirty="0">
              <a:solidFill>
                <a:schemeClr val="bg1"/>
              </a:solidFill>
            </a:endParaRPr>
          </a:p>
        </p:txBody>
      </p:sp>
      <p:sp>
        <p:nvSpPr>
          <p:cNvPr id="4" name="TextBox 3">
            <a:extLst>
              <a:ext uri="{FF2B5EF4-FFF2-40B4-BE49-F238E27FC236}">
                <a16:creationId xmlns:a16="http://schemas.microsoft.com/office/drawing/2014/main" id="{ADA57605-A037-1AEB-8044-FEF8402A22C6}"/>
              </a:ext>
            </a:extLst>
          </p:cNvPr>
          <p:cNvSpPr txBox="1"/>
          <p:nvPr/>
        </p:nvSpPr>
        <p:spPr>
          <a:xfrm>
            <a:off x="6311760" y="1504097"/>
            <a:ext cx="5667907" cy="4401205"/>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The algorithm presented here is not in the IFS workbook; it is part  of the 6th simple tool “self remediation” explained fully in session 29.</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This algorithm helps access Self and is presented here with an illustrative example.</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We will also use it again in session 29.</a:t>
            </a:r>
            <a:endParaRPr lang="en-CA" sz="2800" dirty="0">
              <a:latin typeface="Arial" panose="020B0604020202020204" pitchFamily="34" charset="0"/>
              <a:cs typeface="Arial" panose="020B0604020202020204" pitchFamily="34" charset="0"/>
            </a:endParaRPr>
          </a:p>
        </p:txBody>
      </p:sp>
      <p:pic>
        <p:nvPicPr>
          <p:cNvPr id="6" name="Picture 2" descr="Bird&amp;#39;s-eye view of the top five best places in the world – Geospatial World">
            <a:extLst>
              <a:ext uri="{FF2B5EF4-FFF2-40B4-BE49-F238E27FC236}">
                <a16:creationId xmlns:a16="http://schemas.microsoft.com/office/drawing/2014/main" id="{D4393C2D-7744-C6C1-37C4-D6C217EE85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640" y="1219199"/>
            <a:ext cx="5579602" cy="5182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388584"/>
      </p:ext>
    </p:extLst>
  </p:cSld>
  <p:clrMapOvr>
    <a:masterClrMapping/>
  </p:clrMapOvr>
</p:sld>
</file>

<file path=ppt/slides/slide9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29A00-B40C-C473-C813-1F246EF0F6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C8C4D1-9CA5-EBC7-F515-859886E4F7A4}"/>
              </a:ext>
            </a:extLst>
          </p:cNvPr>
          <p:cNvSpPr>
            <a:spLocks noGrp="1"/>
          </p:cNvSpPr>
          <p:nvPr>
            <p:ph type="title" idx="4294967295"/>
          </p:nvPr>
        </p:nvSpPr>
        <p:spPr>
          <a:xfrm>
            <a:off x="0" y="-103188"/>
            <a:ext cx="12263438" cy="1222376"/>
          </a:xfrm>
        </p:spPr>
        <p:txBody>
          <a:bodyPr>
            <a:normAutofit/>
          </a:bodyPr>
          <a:lstStyle/>
          <a:p>
            <a:pPr algn="ctr"/>
            <a:r>
              <a:rPr lang="en-CA" sz="2800" dirty="0">
                <a:solidFill>
                  <a:schemeClr val="bg1"/>
                </a:solidFill>
              </a:rPr>
              <a:t>strengthen access to SELF through VISUALIZATION ALGORITHM </a:t>
            </a:r>
          </a:p>
        </p:txBody>
      </p:sp>
      <p:sp>
        <p:nvSpPr>
          <p:cNvPr id="3" name="Content Placeholder 2">
            <a:extLst>
              <a:ext uri="{FF2B5EF4-FFF2-40B4-BE49-F238E27FC236}">
                <a16:creationId xmlns:a16="http://schemas.microsoft.com/office/drawing/2014/main" id="{63AA198F-D59B-B984-BBAC-F74A706DDDE2}"/>
              </a:ext>
            </a:extLst>
          </p:cNvPr>
          <p:cNvSpPr>
            <a:spLocks noGrp="1"/>
          </p:cNvSpPr>
          <p:nvPr>
            <p:ph idx="4294967295"/>
          </p:nvPr>
        </p:nvSpPr>
        <p:spPr>
          <a:xfrm>
            <a:off x="4703763" y="852488"/>
            <a:ext cx="7488237" cy="6307137"/>
          </a:xfrm>
        </p:spPr>
        <p:txBody>
          <a:bodyPr>
            <a:normAutofit/>
          </a:bodyPr>
          <a:lstStyle/>
          <a:p>
            <a:r>
              <a:rPr lang="en-CA" sz="2600" dirty="0">
                <a:latin typeface="Arial" panose="020B0604020202020204" pitchFamily="34" charset="0"/>
                <a:cs typeface="Arial" panose="020B0604020202020204" pitchFamily="34" charset="0"/>
              </a:rPr>
              <a:t>Potentially everyone has access to Self but, in some people, its quiet presence is drowned out by the loud voices of  the part selves. To better “hear” or have access to Self :</a:t>
            </a:r>
          </a:p>
          <a:p>
            <a:r>
              <a:rPr lang="en-CA" sz="2600" dirty="0">
                <a:solidFill>
                  <a:schemeClr val="bg1"/>
                </a:solidFill>
                <a:latin typeface="Arial" panose="020B0604020202020204" pitchFamily="34" charset="0"/>
                <a:cs typeface="Arial" panose="020B0604020202020204" pitchFamily="34" charset="0"/>
              </a:rPr>
              <a:t>1. </a:t>
            </a:r>
            <a:r>
              <a:rPr lang="en-CA" sz="2600" dirty="0">
                <a:latin typeface="Arial" panose="020B0604020202020204" pitchFamily="34" charset="0"/>
                <a:cs typeface="Arial" panose="020B0604020202020204" pitchFamily="34" charset="0"/>
              </a:rPr>
              <a:t>Think of someone or something that captures for you the spirit of understanding, empathy, equanimity, and generosity…( I think of that someone or something as the wise mind catcher, after the native North American “dream catcher”)</a:t>
            </a:r>
          </a:p>
          <a:p>
            <a:r>
              <a:rPr lang="en-CA" sz="2600" dirty="0">
                <a:latin typeface="Arial" panose="020B0604020202020204" pitchFamily="34" charset="0"/>
                <a:cs typeface="Arial" panose="020B0604020202020204" pitchFamily="34" charset="0"/>
              </a:rPr>
              <a:t>That someone or something can be a fictional or historical character, a natural phenomenon or an animal, it can be a spirit such as a guardian angel, someone you know personally or have never met, someone imaginary or real.</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CA586D4D-477E-114D-9177-8D9FDB06AC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367" y="1831423"/>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343560"/>
      </p:ext>
    </p:extLst>
  </p:cSld>
  <p:clrMapOvr>
    <a:masterClrMapping/>
  </p:clrMapOvr>
</p:sld>
</file>

<file path=ppt/slides/slide9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D0132-A801-6E40-1E2E-BEE66DCA08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E3B74B-B40B-AEDA-3ECD-3CB2249346EB}"/>
              </a:ext>
            </a:extLst>
          </p:cNvPr>
          <p:cNvSpPr>
            <a:spLocks noGrp="1"/>
          </p:cNvSpPr>
          <p:nvPr>
            <p:ph type="title" idx="4294967295"/>
          </p:nvPr>
        </p:nvSpPr>
        <p:spPr>
          <a:xfrm>
            <a:off x="0" y="-153988"/>
            <a:ext cx="12280900" cy="1222376"/>
          </a:xfrm>
        </p:spPr>
        <p:txBody>
          <a:bodyPr>
            <a:normAutofit/>
          </a:bodyPr>
          <a:lstStyle/>
          <a:p>
            <a:pPr algn="ctr"/>
            <a:r>
              <a:rPr lang="en-CA" sz="2800" dirty="0">
                <a:solidFill>
                  <a:schemeClr val="bg1"/>
                </a:solidFill>
              </a:rPr>
              <a:t>strengthen access to SELF through VISUALIZATION ALGORITHM </a:t>
            </a:r>
          </a:p>
        </p:txBody>
      </p:sp>
      <p:sp>
        <p:nvSpPr>
          <p:cNvPr id="3" name="Content Placeholder 2">
            <a:extLst>
              <a:ext uri="{FF2B5EF4-FFF2-40B4-BE49-F238E27FC236}">
                <a16:creationId xmlns:a16="http://schemas.microsoft.com/office/drawing/2014/main" id="{B639D23F-2358-FBAB-537A-33815B8A6F38}"/>
              </a:ext>
            </a:extLst>
          </p:cNvPr>
          <p:cNvSpPr>
            <a:spLocks noGrp="1"/>
          </p:cNvSpPr>
          <p:nvPr>
            <p:ph idx="4294967295"/>
          </p:nvPr>
        </p:nvSpPr>
        <p:spPr>
          <a:xfrm>
            <a:off x="4703763" y="1485900"/>
            <a:ext cx="7488237" cy="6307138"/>
          </a:xfrm>
        </p:spPr>
        <p:txBody>
          <a:bodyPr>
            <a:normAutofit/>
          </a:bodyPr>
          <a:lstStyle/>
          <a:p>
            <a:r>
              <a:rPr lang="en-CA" sz="2600" dirty="0">
                <a:solidFill>
                  <a:schemeClr val="bg1"/>
                </a:solidFill>
                <a:latin typeface="Arial" panose="020B0604020202020204" pitchFamily="34" charset="0"/>
                <a:cs typeface="Arial" panose="020B0604020202020204" pitchFamily="34" charset="0"/>
              </a:rPr>
              <a:t>2. </a:t>
            </a:r>
            <a:r>
              <a:rPr lang="en-CA" sz="2600" dirty="0">
                <a:latin typeface="Arial" panose="020B0604020202020204" pitchFamily="34" charset="0"/>
                <a:cs typeface="Arial" panose="020B0604020202020204" pitchFamily="34" charset="0"/>
              </a:rPr>
              <a:t>Picture that someone or something as vividly as possible in your mind. To help you visualize, you can draw, paint, or or find a drawing or picture of that something or someone. keep that picture or drawing somewhere you can readily access it.</a:t>
            </a:r>
          </a:p>
          <a:p>
            <a:r>
              <a:rPr lang="en-CA" sz="2600" dirty="0">
                <a:solidFill>
                  <a:schemeClr val="bg1"/>
                </a:solidFill>
                <a:latin typeface="Arial" panose="020B0604020202020204" pitchFamily="34" charset="0"/>
                <a:cs typeface="Arial" panose="020B0604020202020204" pitchFamily="34" charset="0"/>
              </a:rPr>
              <a:t>3. </a:t>
            </a:r>
            <a:r>
              <a:rPr lang="en-CA" sz="2600" dirty="0">
                <a:latin typeface="Arial" panose="020B0604020202020204" pitchFamily="34" charset="0"/>
                <a:cs typeface="Arial" panose="020B0604020202020204" pitchFamily="34" charset="0"/>
              </a:rPr>
              <a:t>Regularly</a:t>
            </a:r>
            <a:r>
              <a:rPr lang="en-CA" sz="2600" dirty="0">
                <a:solidFill>
                  <a:srgbClr val="FFC000"/>
                </a:solidFill>
                <a:latin typeface="Arial" panose="020B0604020202020204" pitchFamily="34" charset="0"/>
                <a:cs typeface="Arial" panose="020B0604020202020204" pitchFamily="34" charset="0"/>
              </a:rPr>
              <a:t> </a:t>
            </a:r>
            <a:r>
              <a:rPr lang="en-CA" sz="2600" dirty="0">
                <a:latin typeface="Arial" panose="020B0604020202020204" pitchFamily="34" charset="0"/>
                <a:cs typeface="Arial" panose="020B0604020202020204" pitchFamily="34" charset="0"/>
              </a:rPr>
              <a:t>practice visualizing the image you have chosen to associate with Self and pair that image with positive feelings and intentions. You can do this as a meditation practice. Schedule some time every week to do this. You can think of this as installing a Self “app” or resource in yourself. </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1E7EC134-525C-6159-58BA-C44F85D7C9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584" y="1663429"/>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346152"/>
      </p:ext>
    </p:extLst>
  </p:cSld>
  <p:clrMapOvr>
    <a:masterClrMapping/>
  </p:clrMapOvr>
</p:sld>
</file>

<file path=ppt/slides/slide9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46B35-CFDA-853D-BE3F-C10078DEA445}"/>
            </a:ext>
          </a:extLst>
        </p:cNvPr>
        <p:cNvGrpSpPr/>
        <p:nvPr/>
      </p:nvGrpSpPr>
      <p:grpSpPr>
        <a:xfrm>
          <a:off x="0" y="0"/>
          <a:ext cx="0" cy="0"/>
          <a:chOff x="0" y="0"/>
          <a:chExt cx="0" cy="0"/>
        </a:xfrm>
      </p:grpSpPr>
      <p:pic>
        <p:nvPicPr>
          <p:cNvPr id="6146" name="Picture 2" descr="250 Maxine Noel ideas | noel, native art, native american art">
            <a:extLst>
              <a:ext uri="{FF2B5EF4-FFF2-40B4-BE49-F238E27FC236}">
                <a16:creationId xmlns:a16="http://schemas.microsoft.com/office/drawing/2014/main" id="{AC732497-A6B1-DA91-BC15-15005E7F2A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961" y="841443"/>
            <a:ext cx="4006242" cy="570566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DF1D573-F571-3E10-0906-8B3FB8AF230E}"/>
              </a:ext>
            </a:extLst>
          </p:cNvPr>
          <p:cNvSpPr txBox="1"/>
          <p:nvPr/>
        </p:nvSpPr>
        <p:spPr>
          <a:xfrm>
            <a:off x="2547082" y="0"/>
            <a:ext cx="10711868" cy="830997"/>
          </a:xfrm>
          <a:prstGeom prst="rect">
            <a:avLst/>
          </a:prstGeom>
          <a:noFill/>
        </p:spPr>
        <p:txBody>
          <a:bodyPr wrap="square">
            <a:spAutoFit/>
          </a:bodyPr>
          <a:lstStyle/>
          <a:p>
            <a:r>
              <a:rPr lang="en-CA" sz="4800" dirty="0">
                <a:solidFill>
                  <a:schemeClr val="bg1"/>
                </a:solidFill>
              </a:rPr>
              <a:t>THE 8 C’s AND 5 P’s OF SELF </a:t>
            </a:r>
          </a:p>
        </p:txBody>
      </p:sp>
      <p:pic>
        <p:nvPicPr>
          <p:cNvPr id="3" name="Picture 2" descr="A diagram of the 8c's&#10;&#10;AI-generated content may be incorrect.">
            <a:extLst>
              <a:ext uri="{FF2B5EF4-FFF2-40B4-BE49-F238E27FC236}">
                <a16:creationId xmlns:a16="http://schemas.microsoft.com/office/drawing/2014/main" id="{E23F5D0B-6371-FEEF-11D4-E04F80B883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0347" y="1038158"/>
            <a:ext cx="6577692" cy="5312229"/>
          </a:xfrm>
          <a:prstGeom prst="rect">
            <a:avLst/>
          </a:prstGeom>
        </p:spPr>
      </p:pic>
    </p:spTree>
    <p:extLst>
      <p:ext uri="{BB962C8B-B14F-4D97-AF65-F5344CB8AC3E}">
        <p14:creationId xmlns:p14="http://schemas.microsoft.com/office/powerpoint/2010/main" val="3777756406"/>
      </p:ext>
    </p:extLst>
  </p:cSld>
  <p:clrMapOvr>
    <a:masterClrMapping/>
  </p:clrMapOvr>
</p:sld>
</file>

<file path=ppt/slides/slide9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9639B0-CF30-EE1D-122D-36F48AAF1282}"/>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E96166E1-9709-04D9-379F-1B90C56FC543}"/>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791365"/>
            <a:ext cx="5915358" cy="3714044"/>
          </a:xfrm>
          <a:prstGeom prst="rect">
            <a:avLst/>
          </a:prstGeom>
        </p:spPr>
      </p:pic>
      <p:sp>
        <p:nvSpPr>
          <p:cNvPr id="4" name="TextBox 3">
            <a:extLst>
              <a:ext uri="{FF2B5EF4-FFF2-40B4-BE49-F238E27FC236}">
                <a16:creationId xmlns:a16="http://schemas.microsoft.com/office/drawing/2014/main" id="{FF23AD2C-F699-70E9-227E-EC2B0CC48B6F}"/>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0D577F5C-7256-2E0D-9106-01AF8D86538D}"/>
              </a:ext>
            </a:extLst>
          </p:cNvPr>
          <p:cNvSpPr txBox="1"/>
          <p:nvPr/>
        </p:nvSpPr>
        <p:spPr>
          <a:xfrm>
            <a:off x="1785257" y="154112"/>
            <a:ext cx="8621486" cy="1323439"/>
          </a:xfrm>
          <a:prstGeom prst="rect">
            <a:avLst/>
          </a:prstGeom>
          <a:noFill/>
        </p:spPr>
        <p:txBody>
          <a:bodyPr wrap="square">
            <a:spAutoFit/>
          </a:bodyPr>
          <a:lstStyle/>
          <a:p>
            <a:pPr algn="ctr"/>
            <a:r>
              <a:rPr lang="en-CA" sz="4000" dirty="0">
                <a:solidFill>
                  <a:schemeClr val="bg1"/>
                </a:solidFill>
              </a:rPr>
              <a:t>STRENGTHEN OR FOSTER YOUR ACCESS TO SELF</a:t>
            </a:r>
          </a:p>
        </p:txBody>
      </p:sp>
    </p:spTree>
    <p:extLst>
      <p:ext uri="{BB962C8B-B14F-4D97-AF65-F5344CB8AC3E}">
        <p14:creationId xmlns:p14="http://schemas.microsoft.com/office/powerpoint/2010/main" val="25596786"/>
      </p:ext>
    </p:extLst>
  </p:cSld>
  <p:clrMapOvr>
    <a:masterClrMapping/>
  </p:clrMapOvr>
</p:sld>
</file>

<file path=ppt/slides/slide9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888C9-2890-F554-E6EC-C4261633CBEC}"/>
            </a:ext>
          </a:extLst>
        </p:cNvPr>
        <p:cNvGrpSpPr/>
        <p:nvPr/>
      </p:nvGrpSpPr>
      <p:grpSpPr>
        <a:xfrm>
          <a:off x="0" y="0"/>
          <a:ext cx="0" cy="0"/>
          <a:chOff x="0" y="0"/>
          <a:chExt cx="0" cy="0"/>
        </a:xfrm>
      </p:grpSpPr>
      <p:pic>
        <p:nvPicPr>
          <p:cNvPr id="2" name="Picture 1" descr="A group of people looking at a person walking in the woods&#10;&#10;AI-generated content may be incorrect.">
            <a:extLst>
              <a:ext uri="{FF2B5EF4-FFF2-40B4-BE49-F238E27FC236}">
                <a16:creationId xmlns:a16="http://schemas.microsoft.com/office/drawing/2014/main" id="{5C0D0A18-BF37-B5A3-A444-B7D9698ADA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091" y="2384524"/>
            <a:ext cx="4899423" cy="4397276"/>
          </a:xfrm>
          <a:prstGeom prst="rect">
            <a:avLst/>
          </a:prstGeom>
        </p:spPr>
      </p:pic>
      <p:sp>
        <p:nvSpPr>
          <p:cNvPr id="4" name="TextBox 3">
            <a:extLst>
              <a:ext uri="{FF2B5EF4-FFF2-40B4-BE49-F238E27FC236}">
                <a16:creationId xmlns:a16="http://schemas.microsoft.com/office/drawing/2014/main" id="{4EDC73D9-C57E-69EB-9A96-5FE2798C6674}"/>
              </a:ext>
            </a:extLst>
          </p:cNvPr>
          <p:cNvSpPr txBox="1"/>
          <p:nvPr/>
        </p:nvSpPr>
        <p:spPr>
          <a:xfrm>
            <a:off x="150688" y="76200"/>
            <a:ext cx="12041312" cy="2308324"/>
          </a:xfrm>
          <a:prstGeom prst="rect">
            <a:avLst/>
          </a:prstGeom>
          <a:noFill/>
        </p:spPr>
        <p:txBody>
          <a:bodyPr wrap="square">
            <a:spAutoFit/>
          </a:bodyPr>
          <a:lstStyle/>
          <a:p>
            <a:r>
              <a:rPr lang="en-CA" sz="2400" dirty="0">
                <a:solidFill>
                  <a:schemeClr val="bg1"/>
                </a:solidFill>
                <a:latin typeface="Arial" panose="020B0604020202020204" pitchFamily="34" charset="0"/>
                <a:cs typeface="Arial" panose="020B0604020202020204" pitchFamily="34" charset="0"/>
              </a:rPr>
              <a:t>Stu: </a:t>
            </a:r>
            <a:r>
              <a:rPr lang="en-CA" sz="2400" dirty="0">
                <a:latin typeface="Arial" panose="020B0604020202020204" pitchFamily="34" charset="0"/>
                <a:cs typeface="Arial" panose="020B0604020202020204" pitchFamily="34" charset="0"/>
              </a:rPr>
              <a:t>Do you have an image for Self that helps you access the 8 C’s and do parts work?</a:t>
            </a:r>
          </a:p>
          <a:p>
            <a:r>
              <a:rPr lang="en-CA" sz="2400" dirty="0">
                <a:solidFill>
                  <a:schemeClr val="bg1"/>
                </a:solidFill>
                <a:latin typeface="Arial" panose="020B0604020202020204" pitchFamily="34" charset="0"/>
                <a:cs typeface="Arial" panose="020B0604020202020204" pitchFamily="34" charset="0"/>
              </a:rPr>
              <a:t>Luis: </a:t>
            </a:r>
            <a:r>
              <a:rPr lang="en-CA" sz="2400" dirty="0">
                <a:latin typeface="Arial" panose="020B0604020202020204" pitchFamily="34" charset="0"/>
                <a:cs typeface="Arial" panose="020B0604020202020204" pitchFamily="34" charset="0"/>
              </a:rPr>
              <a:t>I do, these 5 real people who have been in my life are my image for Self. Each embodied some features of the 8 C’s together they capture all of them. I think of them as my guardian angel advisors. I do mindfulness practices in which I picture them, and, in that way, they have become much more present in my life. This has been a tulpa like process.</a:t>
            </a:r>
          </a:p>
        </p:txBody>
      </p:sp>
      <p:sp>
        <p:nvSpPr>
          <p:cNvPr id="5" name="TextBox 4">
            <a:extLst>
              <a:ext uri="{FF2B5EF4-FFF2-40B4-BE49-F238E27FC236}">
                <a16:creationId xmlns:a16="http://schemas.microsoft.com/office/drawing/2014/main" id="{FF6655F1-3FF5-44AB-7030-0DE286FC0855}"/>
              </a:ext>
            </a:extLst>
          </p:cNvPr>
          <p:cNvSpPr txBox="1"/>
          <p:nvPr/>
        </p:nvSpPr>
        <p:spPr>
          <a:xfrm>
            <a:off x="5640512" y="2384524"/>
            <a:ext cx="6115050" cy="3785652"/>
          </a:xfrm>
          <a:prstGeom prst="rect">
            <a:avLst/>
          </a:prstGeom>
          <a:noFill/>
        </p:spPr>
        <p:txBody>
          <a:bodyPr wrap="square">
            <a:spAutoFit/>
          </a:bodyPr>
          <a:lstStyle/>
          <a:p>
            <a:r>
              <a:rPr lang="en-CA" sz="2400" dirty="0">
                <a:solidFill>
                  <a:schemeClr val="bg1"/>
                </a:solidFill>
                <a:latin typeface="Arial" panose="020B0604020202020204" pitchFamily="34" charset="0"/>
                <a:cs typeface="Arial" panose="020B0604020202020204" pitchFamily="34" charset="0"/>
              </a:rPr>
              <a:t>Stu: </a:t>
            </a:r>
            <a:r>
              <a:rPr lang="en-CA" sz="2400" dirty="0">
                <a:latin typeface="Arial" panose="020B0604020202020204" pitchFamily="34" charset="0"/>
                <a:cs typeface="Arial" panose="020B0604020202020204" pitchFamily="34" charset="0"/>
              </a:rPr>
              <a:t>Do you have any special practices that help you foster a connection to Self?</a:t>
            </a:r>
          </a:p>
          <a:p>
            <a:r>
              <a:rPr lang="en-CA" sz="2400" dirty="0">
                <a:solidFill>
                  <a:schemeClr val="bg1"/>
                </a:solidFill>
                <a:latin typeface="Arial" panose="020B0604020202020204" pitchFamily="34" charset="0"/>
                <a:cs typeface="Arial" panose="020B0604020202020204" pitchFamily="34" charset="0"/>
              </a:rPr>
              <a:t>Luis: </a:t>
            </a:r>
            <a:r>
              <a:rPr lang="en-CA" sz="2400" dirty="0">
                <a:latin typeface="Arial" panose="020B0604020202020204" pitchFamily="34" charset="0"/>
                <a:cs typeface="Arial" panose="020B0604020202020204" pitchFamily="34" charset="0"/>
              </a:rPr>
              <a:t>I start and end each day by hugging each one of them and thanking them for having been in my life and continuing to guide me. I tell them I’m enormously grateful for their presence and that I love them. Joan and Nicole will read a typical mindfulness exercise I might do that involves them. </a:t>
            </a:r>
            <a:endParaRPr lang="en-CA" sz="2400" dirty="0"/>
          </a:p>
        </p:txBody>
      </p:sp>
    </p:spTree>
    <p:extLst>
      <p:ext uri="{BB962C8B-B14F-4D97-AF65-F5344CB8AC3E}">
        <p14:creationId xmlns:p14="http://schemas.microsoft.com/office/powerpoint/2010/main" val="2540129576"/>
      </p:ext>
    </p:extLst>
  </p:cSld>
  <p:clrMapOvr>
    <a:masterClrMapping/>
  </p:clrMapOvr>
</p:sld>
</file>

<file path=ppt/slides/slide9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1E404C-14F8-F481-49F4-5571E1BFFC3C}"/>
              </a:ext>
            </a:extLst>
          </p:cNvPr>
          <p:cNvSpPr txBox="1"/>
          <p:nvPr/>
        </p:nvSpPr>
        <p:spPr>
          <a:xfrm>
            <a:off x="99317" y="-66675"/>
            <a:ext cx="12092683" cy="971741"/>
          </a:xfrm>
          <a:prstGeom prst="rect">
            <a:avLst/>
          </a:prstGeom>
          <a:noFill/>
        </p:spPr>
        <p:txBody>
          <a:bodyPr wrap="square">
            <a:spAutoFit/>
          </a:bodyPr>
          <a:lstStyle/>
          <a:p>
            <a:pPr algn="ctr">
              <a:lnSpc>
                <a:spcPct val="107000"/>
              </a:lnSpc>
              <a:spcAft>
                <a:spcPts val="800"/>
              </a:spcAft>
              <a:buNone/>
            </a:pPr>
            <a:r>
              <a:rPr lang="en-CA" sz="24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MEDITATION ACCESSING SELF THROUGH MY GUARDIAN ANGELS</a:t>
            </a:r>
          </a:p>
          <a:p>
            <a:pPr algn="ctr">
              <a:lnSpc>
                <a:spcPct val="107000"/>
              </a:lnSpc>
              <a:spcAft>
                <a:spcPts val="800"/>
              </a:spcAft>
              <a:buNone/>
            </a:pPr>
            <a:r>
              <a:rPr lang="en-CA" sz="2400" kern="0" dirty="0">
                <a:solidFill>
                  <a:schemeClr val="bg1"/>
                </a:solidFill>
                <a:latin typeface="Arial" panose="020B0604020202020204" pitchFamily="34" charset="0"/>
                <a:ea typeface="Aptos" panose="020B0004020202020204" pitchFamily="34" charset="0"/>
                <a:cs typeface="Times New Roman" panose="02020603050405020304" pitchFamily="18" charset="0"/>
              </a:rPr>
              <a:t>Read by Joan and Nicole</a:t>
            </a:r>
            <a:endPar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034D0D4-81DE-6399-D17F-BA4B9B009799}"/>
              </a:ext>
            </a:extLst>
          </p:cNvPr>
          <p:cNvSpPr txBox="1"/>
          <p:nvPr/>
        </p:nvSpPr>
        <p:spPr>
          <a:xfrm>
            <a:off x="0" y="834211"/>
            <a:ext cx="9151704" cy="5836021"/>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Begin by settling into a comfortable position…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Allow your body to soften…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 your breath come and go naturally…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 need to change anything…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arriving.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gently bring your attention inward…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notice whatever is present…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Thoughts… sensations… emotions…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let them be there… without pushing them away…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noticing.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begin to call to mind your five guardian angels…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These real people who, in different ways, have embodied for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understanding… compassion… clarity… steadiness… generosity…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 them come one by one…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as ideas… but as presences…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61032830"/>
      </p:ext>
    </p:extLst>
  </p:cSld>
  <p:clrMapOvr>
    <a:masterClrMapping/>
  </p:clrMapOvr>
</p:sld>
</file>

<file path=ppt/slides/slide9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7AD6B0-A17B-9DD2-D7C2-84117FA8555B}"/>
              </a:ext>
            </a:extLst>
          </p:cNvPr>
          <p:cNvSpPr txBox="1"/>
          <p:nvPr/>
        </p:nvSpPr>
        <p:spPr>
          <a:xfrm>
            <a:off x="0" y="0"/>
            <a:ext cx="8971907" cy="6827703"/>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their faces…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posture…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way they looked at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way they felt to be with…</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imagine them gathering…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far away… but gently around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Perhaps in a circle…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beside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simply near…</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is no need to force the image…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allow it to form in whatever way it does.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notice something subtle…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They are not here to judge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here to fix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here to analyze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They are here in a very different way…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curiosity…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care…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calm presence…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21235954"/>
      </p:ext>
    </p:extLst>
  </p:cSld>
  <p:clrMapOvr>
    <a:masterClrMapping/>
  </p:clrMapOvr>
</p:sld>
</file>

<file path=ppt/slides/slide9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03817D-C83F-5B9B-DCA7-96720586E2C6}"/>
              </a:ext>
            </a:extLst>
          </p:cNvPr>
          <p:cNvSpPr txBox="1"/>
          <p:nvPr/>
        </p:nvSpPr>
        <p:spPr>
          <a:xfrm>
            <a:off x="0" y="0"/>
            <a:ext cx="9064375" cy="6337569"/>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very gently…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if you can sense what they are seeing…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As they look at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How do they see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your parts… not your struggles…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something deeper…</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slowly…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 yourself receive their way of being…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As if their qualities are not outside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beginning to awaken within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calm… becomes your calm…</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compassion… becomes your compassion…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clarity… becomes your clarity…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notice…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may be a quiet presence here…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Spacious… steady… unhurried…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14331950"/>
      </p:ext>
    </p:extLst>
  </p:cSld>
  <p:clrMapOvr>
    <a:masterClrMapping/>
  </p:clrMapOvr>
</p:sld>
</file>

<file path=ppt/slides/slide9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091FAB-66A9-2B84-7424-595B8B7FAD30}"/>
              </a:ext>
            </a:extLst>
          </p:cNvPr>
          <p:cNvSpPr txBox="1"/>
          <p:nvPr/>
        </p:nvSpPr>
        <p:spPr>
          <a:xfrm>
            <a:off x="113016" y="0"/>
            <a:ext cx="9146568" cy="6542753"/>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loud… not dramatic…</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deeply grounded…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is not something you are creating…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is something you are remembering…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If any parts of you are present…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need to push them away…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let them be seen…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From this place…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if it feels right, you might gently say inwardly: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 am here with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have to do this alone.”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rest here for a few moments…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your guardian angels…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with this emerging sense of Self…</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83529925"/>
      </p:ext>
    </p:extLst>
  </p:cSld>
  <p:clrMapOvr>
    <a:masterClrMapping/>
  </p:clrMapOvr>
</p:sld>
</file>

<file path=ppt/slides/slide9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3988F9-6E3B-6EFD-9DCF-81E14155F952}"/>
              </a:ext>
            </a:extLst>
          </p:cNvPr>
          <p:cNvSpPr txBox="1"/>
          <p:nvPr/>
        </p:nvSpPr>
        <p:spPr>
          <a:xfrm>
            <a:off x="244011" y="98954"/>
            <a:ext cx="6097712" cy="4322722"/>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before we close…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 that even as their images may fade…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 they represent… does not leave…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Because it was never only them…</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is also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When you’re ready…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Gently return to your breath…</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Your body…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room around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carry this quiet presence with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600" kern="100" dirty="0">
                <a:effectLst/>
                <a:latin typeface="Arial" panose="020B0604020202020204" pitchFamily="34" charset="0"/>
                <a:ea typeface="Aptos" panose="020B0004020202020204" pitchFamily="34"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1614834"/>
      </p:ext>
    </p:extLst>
  </p:cSld>
  <p:clrMapOvr>
    <a:masterClrMapping/>
  </p:clrMapOvr>
</p:sld>
</file>

<file path=ppt/slides/slide9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AI-generated content may be incorrect.">
            <a:extLst>
              <a:ext uri="{FF2B5EF4-FFF2-40B4-BE49-F238E27FC236}">
                <a16:creationId xmlns:a16="http://schemas.microsoft.com/office/drawing/2014/main" id="{FD3EBAB5-48DE-EE0C-6EB0-CD6D8D56A5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0555" y="0"/>
            <a:ext cx="6670890" cy="6858000"/>
          </a:xfrm>
          <a:prstGeom prst="rect">
            <a:avLst/>
          </a:prstGeom>
        </p:spPr>
      </p:pic>
    </p:spTree>
    <p:extLst>
      <p:ext uri="{BB962C8B-B14F-4D97-AF65-F5344CB8AC3E}">
        <p14:creationId xmlns:p14="http://schemas.microsoft.com/office/powerpoint/2010/main" val="1232095762"/>
      </p:ext>
    </p:extLst>
  </p:cSld>
  <p:clrMapOvr>
    <a:masterClrMapping/>
  </p:clrMapOvr>
</p:sld>
</file>

<file path=ppt/slides/slide9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miling with her hands on her hips&#10;&#10;Description automatically generated">
            <a:extLst>
              <a:ext uri="{FF2B5EF4-FFF2-40B4-BE49-F238E27FC236}">
                <a16:creationId xmlns:a16="http://schemas.microsoft.com/office/drawing/2014/main" id="{2B4CEFEB-9518-5056-1B05-C892EA5DAB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7064" y="1665620"/>
            <a:ext cx="4259298" cy="4924044"/>
          </a:xfrm>
          <a:prstGeom prst="rect">
            <a:avLst/>
          </a:prstGeom>
        </p:spPr>
      </p:pic>
      <p:pic>
        <p:nvPicPr>
          <p:cNvPr id="3" name="Picture 2">
            <a:extLst>
              <a:ext uri="{FF2B5EF4-FFF2-40B4-BE49-F238E27FC236}">
                <a16:creationId xmlns:a16="http://schemas.microsoft.com/office/drawing/2014/main" id="{D8047006-1778-2BC6-C9E5-9E1AF30C2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6823" y="116541"/>
            <a:ext cx="5167094" cy="6624918"/>
          </a:xfrm>
          <a:prstGeom prst="rect">
            <a:avLst/>
          </a:prstGeom>
        </p:spPr>
      </p:pic>
      <p:sp>
        <p:nvSpPr>
          <p:cNvPr id="5" name="TextBox 4">
            <a:extLst>
              <a:ext uri="{FF2B5EF4-FFF2-40B4-BE49-F238E27FC236}">
                <a16:creationId xmlns:a16="http://schemas.microsoft.com/office/drawing/2014/main" id="{F8300F91-C15C-0EC6-DF98-901D140FF47E}"/>
              </a:ext>
            </a:extLst>
          </p:cNvPr>
          <p:cNvSpPr txBox="1"/>
          <p:nvPr/>
        </p:nvSpPr>
        <p:spPr>
          <a:xfrm>
            <a:off x="1572821" y="116541"/>
            <a:ext cx="3605354" cy="1323439"/>
          </a:xfrm>
          <a:prstGeom prst="rect">
            <a:avLst/>
          </a:prstGeom>
          <a:noFill/>
        </p:spPr>
        <p:txBody>
          <a:bodyPr wrap="square">
            <a:spAutoFit/>
          </a:bodyPr>
          <a:lstStyle/>
          <a:p>
            <a:pPr algn="ctr"/>
            <a:r>
              <a:rPr lang="en-CA" sz="4000" b="1" dirty="0">
                <a:solidFill>
                  <a:schemeClr val="bg1"/>
                </a:solidFill>
              </a:rPr>
              <a:t>THANK YOU KATE AND STU</a:t>
            </a:r>
            <a:endParaRPr lang="en-CA" sz="4000" b="1" dirty="0"/>
          </a:p>
        </p:txBody>
      </p:sp>
    </p:spTree>
    <p:extLst>
      <p:ext uri="{BB962C8B-B14F-4D97-AF65-F5344CB8AC3E}">
        <p14:creationId xmlns:p14="http://schemas.microsoft.com/office/powerpoint/2010/main" val="224644484"/>
      </p:ext>
    </p:extLst>
  </p:cSld>
  <p:clrMapOvr>
    <a:masterClrMapping/>
  </p:clrMapOvr>
</p:sld>
</file>

<file path=ppt/slides/slide9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609AEA-77EC-2811-163A-C706D4A3A85A}"/>
              </a:ext>
            </a:extLst>
          </p:cNvPr>
          <p:cNvSpPr txBox="1"/>
          <p:nvPr/>
        </p:nvSpPr>
        <p:spPr>
          <a:xfrm>
            <a:off x="3215812" y="822202"/>
            <a:ext cx="7009543" cy="1569660"/>
          </a:xfrm>
          <a:prstGeom prst="rect">
            <a:avLst/>
          </a:prstGeom>
          <a:noFill/>
        </p:spPr>
        <p:txBody>
          <a:bodyPr wrap="square">
            <a:spAutoFit/>
          </a:bodyPr>
          <a:lstStyle/>
          <a:p>
            <a:r>
              <a:rPr lang="en-US" sz="96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96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spTree>
    <p:extLst>
      <p:ext uri="{BB962C8B-B14F-4D97-AF65-F5344CB8AC3E}">
        <p14:creationId xmlns:p14="http://schemas.microsoft.com/office/powerpoint/2010/main" val="74049639"/>
      </p:ext>
    </p:extLst>
  </p:cSld>
  <p:clrMapOvr>
    <a:masterClrMapping/>
  </p:clrMapOvr>
</p:sld>
</file>

<file path=ppt/slides/slide9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E7BD2-8390-0ED3-ECCD-6C9AB86F3B8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6E0402C-B7D0-E4F7-B5E4-95C2FF28716E}"/>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95B2AD1C-DCD7-661C-E4F0-F812332B18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B4BBE183-7F32-C5B0-E4CE-B9D638487CE1}"/>
              </a:ext>
            </a:extLst>
          </p:cNvPr>
          <p:cNvSpPr txBox="1"/>
          <p:nvPr/>
        </p:nvSpPr>
        <p:spPr>
          <a:xfrm>
            <a:off x="1617843" y="402494"/>
            <a:ext cx="9522371"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 LEADERSHIP ASSESSMENT P.180</a:t>
            </a:r>
          </a:p>
        </p:txBody>
      </p:sp>
    </p:spTree>
    <p:extLst>
      <p:ext uri="{BB962C8B-B14F-4D97-AF65-F5344CB8AC3E}">
        <p14:creationId xmlns:p14="http://schemas.microsoft.com/office/powerpoint/2010/main" val="3773882230"/>
      </p:ext>
    </p:extLst>
  </p:cSld>
  <p:clrMapOvr>
    <a:masterClrMapping/>
  </p:clrMapOvr>
</p:sld>
</file>

<file path=ppt/slides/slide9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FCE1F-D686-DAA4-E264-2E8682A6E6EB}"/>
            </a:ext>
          </a:extLst>
        </p:cNvPr>
        <p:cNvGrpSpPr/>
        <p:nvPr/>
      </p:nvGrpSpPr>
      <p:grpSpPr>
        <a:xfrm>
          <a:off x="0" y="0"/>
          <a:ext cx="0" cy="0"/>
          <a:chOff x="0" y="0"/>
          <a:chExt cx="0" cy="0"/>
        </a:xfrm>
      </p:grpSpPr>
      <p:pic>
        <p:nvPicPr>
          <p:cNvPr id="3" name="Picture 2" descr="A close-up of a self-awareness assessment&#10;&#10;AI-generated content may be incorrect.">
            <a:extLst>
              <a:ext uri="{FF2B5EF4-FFF2-40B4-BE49-F238E27FC236}">
                <a16:creationId xmlns:a16="http://schemas.microsoft.com/office/drawing/2014/main" id="{96533B37-8C3A-764B-2DBB-8E51E48695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023" y="805543"/>
            <a:ext cx="3300091" cy="4963886"/>
          </a:xfrm>
          <a:prstGeom prst="rect">
            <a:avLst/>
          </a:prstGeom>
        </p:spPr>
      </p:pic>
      <p:pic>
        <p:nvPicPr>
          <p:cNvPr id="5" name="Picture 4" descr="A paper with numbers and words&#10;&#10;AI-generated content may be incorrect.">
            <a:extLst>
              <a:ext uri="{FF2B5EF4-FFF2-40B4-BE49-F238E27FC236}">
                <a16:creationId xmlns:a16="http://schemas.microsoft.com/office/drawing/2014/main" id="{AF46FDE5-67A9-2BF1-3A6D-551CE3F3F9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6289" y="201386"/>
            <a:ext cx="4147455" cy="6019800"/>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93002CC1-BAA8-E6B9-2492-0881206B48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1919" y="2272760"/>
            <a:ext cx="4312058" cy="1877052"/>
          </a:xfrm>
          <a:prstGeom prst="rect">
            <a:avLst/>
          </a:prstGeom>
        </p:spPr>
      </p:pic>
    </p:spTree>
    <p:extLst>
      <p:ext uri="{BB962C8B-B14F-4D97-AF65-F5344CB8AC3E}">
        <p14:creationId xmlns:p14="http://schemas.microsoft.com/office/powerpoint/2010/main" val="1657907694"/>
      </p:ext>
    </p:extLst>
  </p:cSld>
  <p:clrMapOvr>
    <a:masterClrMapping/>
  </p:clrMapOvr>
</p:sld>
</file>

<file path=ppt/slides/slide9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787571D-E2C5-CF3A-E5CE-74912B36F82F}"/>
              </a:ext>
            </a:extLst>
          </p:cNvPr>
          <p:cNvGraphicFramePr>
            <a:graphicFrameLocks noGrp="1"/>
          </p:cNvGraphicFramePr>
          <p:nvPr>
            <p:extLst>
              <p:ext uri="{D42A27DB-BD31-4B8C-83A1-F6EECF244321}">
                <p14:modId xmlns:p14="http://schemas.microsoft.com/office/powerpoint/2010/main" val="2995087280"/>
              </p:ext>
            </p:extLst>
          </p:nvPr>
        </p:nvGraphicFramePr>
        <p:xfrm>
          <a:off x="6557711" y="6325996"/>
          <a:ext cx="5560600" cy="532004"/>
        </p:xfrm>
        <a:graphic>
          <a:graphicData uri="http://schemas.openxmlformats.org/drawingml/2006/table">
            <a:tbl>
              <a:tblPr firstRow="1" firstCol="1" bandRow="1">
                <a:tableStyleId>{5C22544A-7EE6-4342-B048-85BDC9FD1C3A}</a:tableStyleId>
              </a:tblPr>
              <a:tblGrid>
                <a:gridCol w="664413">
                  <a:extLst>
                    <a:ext uri="{9D8B030D-6E8A-4147-A177-3AD203B41FA5}">
                      <a16:colId xmlns:a16="http://schemas.microsoft.com/office/drawing/2014/main" val="1961154031"/>
                    </a:ext>
                  </a:extLst>
                </a:gridCol>
                <a:gridCol w="664413">
                  <a:extLst>
                    <a:ext uri="{9D8B030D-6E8A-4147-A177-3AD203B41FA5}">
                      <a16:colId xmlns:a16="http://schemas.microsoft.com/office/drawing/2014/main" val="1293098237"/>
                    </a:ext>
                  </a:extLst>
                </a:gridCol>
                <a:gridCol w="664413">
                  <a:extLst>
                    <a:ext uri="{9D8B030D-6E8A-4147-A177-3AD203B41FA5}">
                      <a16:colId xmlns:a16="http://schemas.microsoft.com/office/drawing/2014/main" val="2040663099"/>
                    </a:ext>
                  </a:extLst>
                </a:gridCol>
                <a:gridCol w="664413">
                  <a:extLst>
                    <a:ext uri="{9D8B030D-6E8A-4147-A177-3AD203B41FA5}">
                      <a16:colId xmlns:a16="http://schemas.microsoft.com/office/drawing/2014/main" val="2185653266"/>
                    </a:ext>
                  </a:extLst>
                </a:gridCol>
                <a:gridCol w="664413">
                  <a:extLst>
                    <a:ext uri="{9D8B030D-6E8A-4147-A177-3AD203B41FA5}">
                      <a16:colId xmlns:a16="http://schemas.microsoft.com/office/drawing/2014/main" val="3029916884"/>
                    </a:ext>
                  </a:extLst>
                </a:gridCol>
                <a:gridCol w="664948">
                  <a:extLst>
                    <a:ext uri="{9D8B030D-6E8A-4147-A177-3AD203B41FA5}">
                      <a16:colId xmlns:a16="http://schemas.microsoft.com/office/drawing/2014/main" val="606847499"/>
                    </a:ext>
                  </a:extLst>
                </a:gridCol>
                <a:gridCol w="664948">
                  <a:extLst>
                    <a:ext uri="{9D8B030D-6E8A-4147-A177-3AD203B41FA5}">
                      <a16:colId xmlns:a16="http://schemas.microsoft.com/office/drawing/2014/main" val="3404731336"/>
                    </a:ext>
                  </a:extLst>
                </a:gridCol>
                <a:gridCol w="908639">
                  <a:extLst>
                    <a:ext uri="{9D8B030D-6E8A-4147-A177-3AD203B41FA5}">
                      <a16:colId xmlns:a16="http://schemas.microsoft.com/office/drawing/2014/main" val="3671953691"/>
                    </a:ext>
                  </a:extLst>
                </a:gridCol>
              </a:tblGrid>
              <a:tr h="228762">
                <a:tc>
                  <a:txBody>
                    <a:bodyPr/>
                    <a:lstStyle/>
                    <a:p>
                      <a:pPr>
                        <a:lnSpc>
                          <a:spcPct val="115000"/>
                        </a:lnSpc>
                        <a:spcAft>
                          <a:spcPts val="800"/>
                        </a:spcAft>
                        <a:buNone/>
                      </a:pPr>
                      <a:r>
                        <a:rPr lang="en-CA" sz="1600" u="sng" kern="100">
                          <a:effectLst/>
                        </a:rPr>
                        <a:t>1</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u="sng" kern="100">
                          <a:effectLst/>
                        </a:rPr>
                        <a:t>#2</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u="sng" kern="100">
                          <a:effectLst/>
                        </a:rPr>
                        <a:t>#3</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u="sng" kern="100">
                          <a:effectLst/>
                        </a:rPr>
                        <a:t>#4</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u="sng" kern="100">
                          <a:effectLst/>
                        </a:rPr>
                        <a:t>#5</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u="sng" kern="100">
                          <a:effectLst/>
                        </a:rPr>
                        <a:t>#6</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u="sng" kern="100">
                          <a:effectLst/>
                        </a:rPr>
                        <a:t>#7</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u="sng" kern="100" dirty="0">
                          <a:effectLst/>
                        </a:rPr>
                        <a:t>Total</a:t>
                      </a:r>
                      <a:endParaRPr lang="en-CA"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72018287"/>
                  </a:ext>
                </a:extLst>
              </a:tr>
              <a:tr h="228762">
                <a:tc>
                  <a:txBody>
                    <a:bodyPr/>
                    <a:lstStyle/>
                    <a:p>
                      <a:pPr>
                        <a:lnSpc>
                          <a:spcPct val="115000"/>
                        </a:lnSpc>
                        <a:spcAft>
                          <a:spcPts val="800"/>
                        </a:spcAft>
                        <a:buNone/>
                      </a:pPr>
                      <a:r>
                        <a:rPr lang="en-CA" sz="1600" kern="100">
                          <a:effectLst/>
                        </a:rPr>
                        <a:t>4</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kern="100">
                          <a:effectLst/>
                        </a:rPr>
                        <a:t>6</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kern="100">
                          <a:effectLst/>
                        </a:rPr>
                        <a:t>3</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kern="100">
                          <a:effectLst/>
                        </a:rPr>
                        <a:t>3</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kern="100">
                          <a:effectLst/>
                        </a:rPr>
                        <a:t>4</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kern="100">
                          <a:effectLst/>
                        </a:rPr>
                        <a:t>2</a:t>
                      </a:r>
                      <a:endParaRPr lang="en-CA"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kern="100" dirty="0">
                          <a:effectLst/>
                        </a:rPr>
                        <a:t>4</a:t>
                      </a:r>
                      <a:endParaRPr lang="en-CA"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CA" sz="1600" kern="100" dirty="0">
                          <a:effectLst/>
                        </a:rPr>
                        <a:t>26</a:t>
                      </a:r>
                      <a:endParaRPr lang="en-CA"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4062933"/>
                  </a:ext>
                </a:extLst>
              </a:tr>
            </a:tbl>
          </a:graphicData>
        </a:graphic>
      </p:graphicFrame>
      <p:sp>
        <p:nvSpPr>
          <p:cNvPr id="3" name="Rectangle 1">
            <a:extLst>
              <a:ext uri="{FF2B5EF4-FFF2-40B4-BE49-F238E27FC236}">
                <a16:creationId xmlns:a16="http://schemas.microsoft.com/office/drawing/2014/main" id="{FE2C9640-77C8-4588-C0D0-F1CEE5D96C8C}"/>
              </a:ext>
            </a:extLst>
          </p:cNvPr>
          <p:cNvSpPr>
            <a:spLocks noChangeArrowheads="1"/>
          </p:cNvSpPr>
          <p:nvPr/>
        </p:nvSpPr>
        <p:spPr bwMode="auto">
          <a:xfrm>
            <a:off x="263111" y="0"/>
            <a:ext cx="7409898" cy="64940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1"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IFS Workbook Part 5</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Self Leadership Assessment</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1 = low Self   10 = high Self</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1. Self Awareness – I am aware of my parts and I am able to speak for them. </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1     2     3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 4     </a:t>
            </a: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5     6     7     8     9     10</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2. Self Care – I listen and respond to the needs of my parts with appropriate care and action.</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1     2     3     4     5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6 </a:t>
            </a: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7     8     9     10</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3. Self Healing – I am connected to my parts with appropriate care and action.</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1     2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  3     </a:t>
            </a: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4     5     6     7     8     9     10</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4. Self Energy – I am able to maintain Self energy even when my parts are activated.</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1     2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 3     </a:t>
            </a: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4     5     6     7     8     9     10</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5. Self Talk – I talk positively to myself and to my parts.</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1     2     3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4 </a:t>
            </a: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5     6     7     8     9     10</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6. Self Love – I feel genuine love for myself and my parts and express that love daily.</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effectLst/>
                <a:latin typeface="Aptos" panose="020B0004020202020204" pitchFamily="34" charset="0"/>
                <a:ea typeface="Aptos" panose="020B0004020202020204" pitchFamily="34" charset="0"/>
                <a:cs typeface="Times New Roman" panose="02020603050405020304" pitchFamily="18" charset="0"/>
              </a:rPr>
              <a:t>     1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2     </a:t>
            </a: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3     4     5     6     7     8     9     10</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7. Self Leadership – I am able to lead from my Self at most times.</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1     2     3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4  </a:t>
            </a: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5     6     7     8     9     10</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Tally your numbers. Enter the numbers from the evaluation below.</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Divide total by 7.  Your average Self Leadership Score: </a:t>
            </a:r>
            <a:r>
              <a:rPr kumimoji="0" lang="en-CA" altLang="en-US" sz="1600" b="0" i="0" u="none" strike="noStrike" cap="none" normalizeH="0" baseline="0" dirty="0">
                <a:ln>
                  <a:noFill/>
                </a:ln>
                <a:solidFill>
                  <a:schemeClr val="bg1"/>
                </a:solidFill>
                <a:effectLst/>
                <a:latin typeface="Aptos" panose="020B0004020202020204" pitchFamily="34" charset="0"/>
                <a:ea typeface="Aptos" panose="020B0004020202020204" pitchFamily="34" charset="0"/>
                <a:cs typeface="Times New Roman" panose="02020603050405020304" pitchFamily="18" charset="0"/>
              </a:rPr>
              <a:t>3.7</a:t>
            </a:r>
            <a:endParaRPr kumimoji="0" lang="en-CA" altLang="en-US" sz="16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1-4   Low Self Leadership</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5-7   Medium Self Leadership</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8-10 High Self Leadership</a:t>
            </a:r>
            <a:endParaRPr kumimoji="0" lang="en-CA"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Don’t be discouraged if your Self Leadership isn’t high. Keep practicing what you’ve learned. Work with your parts and come back every few weeks to see if your score changes.</a:t>
            </a:r>
            <a:endParaRPr kumimoji="0" lang="en-CA"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31231905"/>
      </p:ext>
    </p:extLst>
  </p:cSld>
  <p:clrMapOvr>
    <a:masterClrMapping/>
  </p:clrMapOvr>
</p:sld>
</file>

<file path=ppt/slides/slide9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3CB05-BBF3-B167-E483-2DE65222699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D381536-7DCC-7EBB-6987-49C43F9C7371}"/>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22B8210-7FB7-9DF7-E3AA-D3C91479B8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C3926836-B558-CFFF-B4A8-4E4F2D60A56C}"/>
              </a:ext>
            </a:extLst>
          </p:cNvPr>
          <p:cNvSpPr txBox="1"/>
          <p:nvPr/>
        </p:nvSpPr>
        <p:spPr>
          <a:xfrm>
            <a:off x="1982913" y="500522"/>
            <a:ext cx="9202341"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BECOMING A SELF LEAD LEADER P.184</a:t>
            </a:r>
          </a:p>
        </p:txBody>
      </p:sp>
    </p:spTree>
    <p:extLst>
      <p:ext uri="{BB962C8B-B14F-4D97-AF65-F5344CB8AC3E}">
        <p14:creationId xmlns:p14="http://schemas.microsoft.com/office/powerpoint/2010/main" val="3614169532"/>
      </p:ext>
    </p:extLst>
  </p:cSld>
  <p:clrMapOvr>
    <a:masterClrMapping/>
  </p:clrMapOvr>
</p:sld>
</file>

<file path=ppt/slides/slide9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B9C23-8B51-8E7B-8691-527C72295773}"/>
            </a:ext>
          </a:extLst>
        </p:cNvPr>
        <p:cNvGrpSpPr/>
        <p:nvPr/>
      </p:nvGrpSpPr>
      <p:grpSpPr>
        <a:xfrm>
          <a:off x="0" y="0"/>
          <a:ext cx="0" cy="0"/>
          <a:chOff x="0" y="0"/>
          <a:chExt cx="0" cy="0"/>
        </a:xfrm>
      </p:grpSpPr>
      <p:pic>
        <p:nvPicPr>
          <p:cNvPr id="3" name="Picture 2" descr="A white text on a gray background&#10;&#10;AI-generated content may be incorrect.">
            <a:extLst>
              <a:ext uri="{FF2B5EF4-FFF2-40B4-BE49-F238E27FC236}">
                <a16:creationId xmlns:a16="http://schemas.microsoft.com/office/drawing/2014/main" id="{A5752B90-2E11-A2FE-2496-9E1EB3D43B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15114"/>
            <a:ext cx="3233057" cy="2114430"/>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8E9CA038-0852-A7E5-3769-D8C15855C3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728" y="1055914"/>
            <a:ext cx="4127500" cy="5486401"/>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A8C3D0C6-A877-30F8-BB2A-55B7807E54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5907" y="4778674"/>
            <a:ext cx="3783692" cy="1970470"/>
          </a:xfrm>
          <a:prstGeom prst="rect">
            <a:avLst/>
          </a:prstGeom>
        </p:spPr>
      </p:pic>
    </p:spTree>
    <p:extLst>
      <p:ext uri="{BB962C8B-B14F-4D97-AF65-F5344CB8AC3E}">
        <p14:creationId xmlns:p14="http://schemas.microsoft.com/office/powerpoint/2010/main" val="697949674"/>
      </p:ext>
    </p:extLst>
  </p:cSld>
  <p:clrMapOvr>
    <a:masterClrMapping/>
  </p:clrMapOvr>
</p:sld>
</file>

<file path=ppt/slides/slide9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DB8435-4EBB-27F8-40F2-CD3CA9E497D2}"/>
              </a:ext>
            </a:extLst>
          </p:cNvPr>
          <p:cNvSpPr txBox="1"/>
          <p:nvPr/>
        </p:nvSpPr>
        <p:spPr>
          <a:xfrm>
            <a:off x="127279" y="0"/>
            <a:ext cx="11937441" cy="4406912"/>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Pg. 184- 185  Becoming a Self led Leader</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In your home – </a:t>
            </a: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all four + some kind of materialization for each part</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In Your Professional Life – </a:t>
            </a: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all three + also imagine what feeling might be driving it. Naming feelings makes me recall times that I have also felt that way</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In Your Community – </a:t>
            </a: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all four</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can remember many times in life when I wondered why someone was behaving so childish. Now I realize that they were acting childish because they were children.  We are all children. I feel a sense of relief.  It’s like a weight has been lifted.</a:t>
            </a:r>
          </a:p>
        </p:txBody>
      </p:sp>
    </p:spTree>
    <p:extLst>
      <p:ext uri="{BB962C8B-B14F-4D97-AF65-F5344CB8AC3E}">
        <p14:creationId xmlns:p14="http://schemas.microsoft.com/office/powerpoint/2010/main" val="2771201790"/>
      </p:ext>
    </p:extLst>
  </p:cSld>
  <p:clrMapOvr>
    <a:masterClrMapping/>
  </p:clrMapOvr>
</p:sld>
</file>

<file path=ppt/slides/slide9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392D5-6E10-B4E7-54D2-E5B64EA8B2E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89A191C-5982-14CF-D235-003D34FBD1ED}"/>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4DF7583-1CFD-3DD5-3DD1-226DB2857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0EC86C47-5E5D-ED32-AACC-15DBFE8818A8}"/>
              </a:ext>
            </a:extLst>
          </p:cNvPr>
          <p:cNvSpPr txBox="1"/>
          <p:nvPr/>
        </p:nvSpPr>
        <p:spPr>
          <a:xfrm>
            <a:off x="2763748" y="402494"/>
            <a:ext cx="705369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END OF DAY INVENTORY P.186 </a:t>
            </a:r>
            <a:endParaRPr lang="en-CA" sz="3600" dirty="0"/>
          </a:p>
        </p:txBody>
      </p:sp>
    </p:spTree>
    <p:extLst>
      <p:ext uri="{BB962C8B-B14F-4D97-AF65-F5344CB8AC3E}">
        <p14:creationId xmlns:p14="http://schemas.microsoft.com/office/powerpoint/2010/main" val="2356546174"/>
      </p:ext>
    </p:extLst>
  </p:cSld>
  <p:clrMapOvr>
    <a:masterClrMapping/>
  </p:clrMapOvr>
</p:sld>
</file>

<file path=ppt/slides/slide9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8E602-E9AB-A518-723A-761DA0756D2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1FA24E9-5D3A-CCCB-177F-E9CB4833AF2F}"/>
              </a:ext>
            </a:extLst>
          </p:cNvPr>
          <p:cNvSpPr txBox="1"/>
          <p:nvPr/>
        </p:nvSpPr>
        <p:spPr>
          <a:xfrm>
            <a:off x="0" y="0"/>
            <a:ext cx="12192000" cy="5509200"/>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END OF DAY INVENTORY </a:t>
            </a:r>
          </a:p>
          <a:p>
            <a:endParaRPr lang="en-US" sz="3600" dirty="0">
              <a:solidFill>
                <a:srgbClr val="000000"/>
              </a:solidFill>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This practice will help you stay attuned to your inner system from day to day. At the end of each day consider doing an inventory of your parts. We suggest you use the holes diary card with advanced targets.</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Write down which parts showed up. When were you Self lead? When were you not?</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Parts inventory</a:t>
            </a: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Parts that showed up today:</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When did I act Self lead?</a:t>
            </a:r>
          </a:p>
          <a:p>
            <a:endParaRPr lang="en-US" sz="2000" dirty="0">
              <a:latin typeface="Arial" panose="020B0604020202020204" pitchFamily="34" charset="0"/>
              <a:cs typeface="Arial" panose="020B0604020202020204" pitchFamily="34" charset="0"/>
            </a:endParaRPr>
          </a:p>
          <a:p>
            <a:endParaRPr lang="en-CA"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When was I not Self lead?</a:t>
            </a:r>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5428346"/>
      </p:ext>
    </p:extLst>
  </p:cSld>
  <p:clrMapOvr>
    <a:masterClrMapping/>
  </p:clrMapOvr>
</p:sld>
</file>

<file path=ppt/slides/slide9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06A7ED-7AC1-37E1-E253-ADF8DD26C886}"/>
              </a:ext>
            </a:extLst>
          </p:cNvPr>
          <p:cNvSpPr txBox="1"/>
          <p:nvPr/>
        </p:nvSpPr>
        <p:spPr>
          <a:xfrm>
            <a:off x="10048" y="82750"/>
            <a:ext cx="12192000" cy="5887959"/>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Pg. 186- 187  End of Day Inventory</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Which parts showed up? When were you Self led? When were you not?</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Jealous Part – teenaged ghoul</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Harsh Inner Critic (etiquette, cleanliness, can’t take you anywhere)</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Sickly Child (eating is hard)</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was able to stay in Self for a good portion of the day.  It’s always easier when Anthea is home.  She had a playdate and both kids are high energy.  I was frazzled by the end but I was still able to be present and connected.  </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was not Self led while cleaning.  I slipped into rage cleaning.  It used to be much more regular.  I act just like my mother when I do it, who is the source of most of my trauma.</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4247347760"/>
      </p:ext>
    </p:extLst>
  </p:cSld>
  <p:clrMapOvr>
    <a:masterClrMapping/>
  </p:clrMapOvr>
</p:sld>
</file>

<file path=ppt/slides/slide9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396F7-62E9-90CB-360B-7B5EB09E89E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33D3481-2676-5AA9-B811-6B7F8C18544B}"/>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516BBA77-B728-C955-1C8C-5CB3A0BEF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E978B8A1-A999-6DCF-99C8-BF6AB10FC038}"/>
              </a:ext>
            </a:extLst>
          </p:cNvPr>
          <p:cNvSpPr txBox="1"/>
          <p:nvPr/>
        </p:nvSpPr>
        <p:spPr>
          <a:xfrm>
            <a:off x="3460250" y="402494"/>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OUTWARD BOUND P.188</a:t>
            </a:r>
          </a:p>
        </p:txBody>
      </p:sp>
    </p:spTree>
    <p:extLst>
      <p:ext uri="{BB962C8B-B14F-4D97-AF65-F5344CB8AC3E}">
        <p14:creationId xmlns:p14="http://schemas.microsoft.com/office/powerpoint/2010/main" val="3882109410"/>
      </p:ext>
    </p:extLst>
  </p:cSld>
  <p:clrMapOvr>
    <a:masterClrMapping/>
  </p:clrMapOvr>
</p:sld>
</file>

<file path=ppt/slides/slide9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5B7696-774C-BC48-4B64-B269ABFDD3B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B86AD93-3498-25F0-12FE-3AC9023143EC}"/>
              </a:ext>
            </a:extLst>
          </p:cNvPr>
          <p:cNvSpPr txBox="1"/>
          <p:nvPr/>
        </p:nvSpPr>
        <p:spPr>
          <a:xfrm flipH="1">
            <a:off x="0" y="103057"/>
            <a:ext cx="12192000" cy="4524315"/>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parts of you like the thought of engaging the world with more compassion?</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What stops you from showing compassion?</a:t>
            </a:r>
          </a:p>
          <a:p>
            <a:endParaRPr lang="en-CA"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 might being Self lead change the ways you engage the outside world?</a:t>
            </a:r>
          </a:p>
          <a:p>
            <a:endParaRPr lang="en-CA" sz="2400" dirty="0">
              <a:latin typeface="Arial" panose="020B0604020202020204" pitchFamily="34" charset="0"/>
              <a:cs typeface="Arial" panose="020B0604020202020204" pitchFamily="34" charset="0"/>
            </a:endParaRPr>
          </a:p>
          <a:p>
            <a:r>
              <a:rPr lang="en-CA" sz="2400" dirty="0">
                <a:latin typeface="Arial" panose="020B0604020202020204" pitchFamily="34" charset="0"/>
                <a:cs typeface="Arial" panose="020B0604020202020204" pitchFamily="34" charset="0"/>
              </a:rPr>
              <a:t>Going inside</a:t>
            </a:r>
          </a:p>
          <a:p>
            <a:r>
              <a:rPr lang="en-US" sz="2400" dirty="0">
                <a:latin typeface="Arial" panose="020B0604020202020204" pitchFamily="34" charset="0"/>
                <a:cs typeface="Arial" panose="020B0604020202020204" pitchFamily="34" charset="0"/>
              </a:rPr>
              <a:t>Notice any parts that might be fearful or reluctant to extend compassion to others. Take some time to work with those parts. Find, focus, and flesh out what those protectors are feeling. If you have enough curiosity, befriend those parts and extend compassion to them. Appreciate them for how they're wanting to protect you. See if they're willing to trust you to take the lead. If not, ask them why not.</a:t>
            </a: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969330"/>
      </p:ext>
    </p:extLst>
  </p:cSld>
  <p:clrMapOvr>
    <a:masterClrMapping/>
  </p:clrMapOvr>
</p:sld>
</file>

<file path=ppt/slides/slide9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FC0611-3D7A-15E0-3FE4-4C764E4CC766}"/>
              </a:ext>
            </a:extLst>
          </p:cNvPr>
          <p:cNvSpPr txBox="1"/>
          <p:nvPr/>
        </p:nvSpPr>
        <p:spPr>
          <a:xfrm>
            <a:off x="120581" y="0"/>
            <a:ext cx="12192000" cy="5258042"/>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Pg. 189 Outward Bound</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think it’s always hard to feel compassionate if I am experiencing other emotions at the time.  I sometimes feel like an old laptop with 500+ browser tabs open and its just spinning and it says PROCESSING and sure, it is but at what rate?  When that happens at the exact moment someone needs my compassion I really have to focus.</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How might being Self led change the way you engage the outside world?</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think it already has. I have noticed I ask a lot more questions and I’m doing it thoughtfully.  I think I am more ready to put myself out there in the community in general.  </a:t>
            </a:r>
          </a:p>
          <a:p>
            <a:pPr>
              <a:lnSpc>
                <a:spcPct val="115000"/>
              </a:lnSpc>
              <a:spcAft>
                <a:spcPts val="800"/>
              </a:spcAft>
              <a:buNone/>
            </a:pPr>
            <a:r>
              <a:rPr lang="en-CA"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594308341"/>
      </p:ext>
    </p:extLst>
  </p:cSld>
  <p:clrMapOvr>
    <a:masterClrMapping/>
  </p:clrMapOvr>
</p:sld>
</file>

<file path=ppt/slides/slide9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275AC-6F64-1CF5-E10E-27BF6C70841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87B5841-50C5-ACD5-7F36-5B00673A5C99}"/>
              </a:ext>
            </a:extLst>
          </p:cNvPr>
          <p:cNvSpPr txBox="1"/>
          <p:nvPr/>
        </p:nvSpPr>
        <p:spPr>
          <a:xfrm>
            <a:off x="7377211" y="3005216"/>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95AB8F5-2342-D758-5B6A-F08A3074DE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E782EF69-6CA2-4FB0-8E6C-0E55A63F1ECD}"/>
              </a:ext>
            </a:extLst>
          </p:cNvPr>
          <p:cNvSpPr txBox="1"/>
          <p:nvPr/>
        </p:nvSpPr>
        <p:spPr>
          <a:xfrm>
            <a:off x="2437176" y="402494"/>
            <a:ext cx="8155479"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PLAYLIST FOR YOUR PARTS P.190</a:t>
            </a:r>
          </a:p>
        </p:txBody>
      </p:sp>
    </p:spTree>
    <p:extLst>
      <p:ext uri="{BB962C8B-B14F-4D97-AF65-F5344CB8AC3E}">
        <p14:creationId xmlns:p14="http://schemas.microsoft.com/office/powerpoint/2010/main" val="1594730145"/>
      </p:ext>
    </p:extLst>
  </p:cSld>
  <p:clrMapOvr>
    <a:masterClrMapping/>
  </p:clrMapOvr>
</p:sld>
</file>

<file path=ppt/slides/slide9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9A46E-0A06-EB29-CD27-F15A830ABEE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189365D-8000-5B73-1589-36855F40B823}"/>
              </a:ext>
            </a:extLst>
          </p:cNvPr>
          <p:cNvSpPr txBox="1"/>
          <p:nvPr/>
        </p:nvSpPr>
        <p:spPr>
          <a:xfrm>
            <a:off x="0" y="159995"/>
            <a:ext cx="12192000" cy="2246769"/>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Below write down the names of your parts on the left side and a song that reflects each part on the right side. Then create the playlist on your favorite listening device to enjoy with all your parts</a:t>
            </a:r>
          </a:p>
          <a:p>
            <a:endParaRPr lang="en-CA" sz="2800" dirty="0">
              <a:latin typeface="Arial" panose="020B0604020202020204" pitchFamily="34" charset="0"/>
              <a:cs typeface="Arial" panose="020B0604020202020204" pitchFamily="34" charset="0"/>
            </a:endParaRPr>
          </a:p>
          <a:p>
            <a:r>
              <a:rPr lang="en-CA" sz="2800" dirty="0">
                <a:latin typeface="Arial" panose="020B0604020202020204" pitchFamily="34" charset="0"/>
                <a:cs typeface="Arial" panose="020B0604020202020204" pitchFamily="34" charset="0"/>
              </a:rPr>
              <a:t>                     Part                                                                song</a:t>
            </a:r>
          </a:p>
        </p:txBody>
      </p:sp>
    </p:spTree>
    <p:extLst>
      <p:ext uri="{BB962C8B-B14F-4D97-AF65-F5344CB8AC3E}">
        <p14:creationId xmlns:p14="http://schemas.microsoft.com/office/powerpoint/2010/main" val="387779992"/>
      </p:ext>
    </p:extLst>
  </p:cSld>
  <p:clrMapOvr>
    <a:masterClrMapping/>
  </p:clrMapOvr>
</p:sld>
</file>

<file path=ppt/slides/slide9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04766D-FCE1-9FA2-06F1-CDE723368438}"/>
              </a:ext>
            </a:extLst>
          </p:cNvPr>
          <p:cNvSpPr txBox="1"/>
          <p:nvPr/>
        </p:nvSpPr>
        <p:spPr>
          <a:xfrm>
            <a:off x="472273" y="323136"/>
            <a:ext cx="11093380" cy="6330131"/>
          </a:xfrm>
          <a:prstGeom prst="rect">
            <a:avLst/>
          </a:prstGeom>
          <a:noFill/>
        </p:spPr>
        <p:txBody>
          <a:bodyPr wrap="square">
            <a:spAutoFit/>
          </a:bodyPr>
          <a:lstStyle/>
          <a:p>
            <a:pPr>
              <a:lnSpc>
                <a:spcPct val="115000"/>
              </a:lnSpc>
              <a:spcAft>
                <a:spcPts val="800"/>
              </a:spcAft>
              <a:buNone/>
            </a:pPr>
            <a:r>
              <a:rPr lang="en-CA" sz="2000" kern="100" dirty="0">
                <a:effectLst/>
                <a:latin typeface="Aptos" panose="020B0004020202020204" pitchFamily="34" charset="0"/>
                <a:ea typeface="Aptos" panose="020B0004020202020204" pitchFamily="34" charset="0"/>
                <a:cs typeface="Times New Roman" panose="02020603050405020304" pitchFamily="18" charset="0"/>
              </a:rPr>
              <a:t>Pg. 191 Playlist for my Parts</a:t>
            </a:r>
          </a:p>
          <a:p>
            <a:pPr>
              <a:lnSpc>
                <a:spcPct val="115000"/>
              </a:lnSpc>
              <a:spcAft>
                <a:spcPts val="800"/>
              </a:spcAft>
              <a:buNone/>
            </a:pPr>
            <a:r>
              <a:rPr lang="en-CA" sz="2000" kern="100" dirty="0">
                <a:effectLst/>
                <a:latin typeface="Aptos" panose="020B0004020202020204" pitchFamily="34" charset="0"/>
                <a:ea typeface="Aptos" panose="020B0004020202020204" pitchFamily="34" charset="0"/>
                <a:cs typeface="Times New Roman" panose="02020603050405020304" pitchFamily="18" charset="0"/>
              </a:rPr>
              <a:t>              Part					                                  Song					</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Sickly Child (exile)			Only Love Can Hurt Like This (Paris Paloma)</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Perfectionist Critic (Manager)	            I Can’t Handle Change (Roar)</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Timekeeper (Rational Manager)	      I’m In A Hurry (Alabama)</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Grubby Waif (Exile)			                Ask Me (Amy Grant)</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Emergent Surrender (Exile)		Pacific (Chase Petra)</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Fire Starter (Firefighter)		Dead Men Don’t Rape (Delilah Bon)</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Denialist (Manager)			    Call Me Baby (Beach Bunny)</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Channel Changer (Exile)		     Clementine (Sarah Jaffe)</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Unburdened Manager		    I Don’t Care (Judy Garland)</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Unburdened Exile			          It’s You I Like (Ellie Schmidly)</a:t>
            </a:r>
          </a:p>
          <a:p>
            <a:pPr>
              <a:lnSpc>
                <a:spcPct val="115000"/>
              </a:lnSpc>
              <a:spcAft>
                <a:spcPts val="800"/>
              </a:spcAft>
              <a:buNone/>
            </a:pPr>
            <a:r>
              <a:rPr lang="en-CA"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Shadow Firefighter			Rabbit Heart (Raise it up) (Florence + the Machine)</a:t>
            </a:r>
          </a:p>
          <a:p>
            <a:pPr>
              <a:lnSpc>
                <a:spcPct val="115000"/>
              </a:lnSpc>
              <a:spcAft>
                <a:spcPts val="800"/>
              </a:spcAft>
              <a:buNone/>
            </a:pPr>
            <a:r>
              <a:rPr lang="en-CA"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746560648"/>
      </p:ext>
    </p:extLst>
  </p:cSld>
  <p:clrMapOvr>
    <a:masterClrMapping/>
  </p:clrMapOvr>
</p:sld>
</file>

<file path=ppt/slides/slide9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9925A-43E3-DC1D-B1E6-29D8293FB84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8B3A994-E86B-6A15-50FE-F93EAE19B5DF}"/>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B7711BDF-5CB9-ADDF-A3B0-6FED736BCC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C3B6783E-A904-6799-E4D4-38039017A6F7}"/>
              </a:ext>
            </a:extLst>
          </p:cNvPr>
          <p:cNvSpPr txBox="1"/>
          <p:nvPr/>
        </p:nvSpPr>
        <p:spPr>
          <a:xfrm>
            <a:off x="2257868" y="489637"/>
            <a:ext cx="7676264"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ACCESSING SELF ENERGY P.192</a:t>
            </a:r>
          </a:p>
        </p:txBody>
      </p:sp>
    </p:spTree>
    <p:extLst>
      <p:ext uri="{BB962C8B-B14F-4D97-AF65-F5344CB8AC3E}">
        <p14:creationId xmlns:p14="http://schemas.microsoft.com/office/powerpoint/2010/main" val="711326864"/>
      </p:ext>
    </p:extLst>
  </p:cSld>
  <p:clrMapOvr>
    <a:masterClrMapping/>
  </p:clrMapOvr>
</p:sld>
</file>

<file path=ppt/slides/slide9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A7D20-CF66-4660-0ECB-2A895E3FB9E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0D556E9-BC38-47B8-5846-8E64B0B2766E}"/>
              </a:ext>
            </a:extLst>
          </p:cNvPr>
          <p:cNvSpPr txBox="1"/>
          <p:nvPr/>
        </p:nvSpPr>
        <p:spPr>
          <a:xfrm>
            <a:off x="76200" y="123149"/>
            <a:ext cx="12192000" cy="461665"/>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activities in your everyday life bring Self energy into your system?</a:t>
            </a:r>
            <a:endParaRPr lang="en-CA" sz="2400" dirty="0">
              <a:latin typeface="Arial" panose="020B0604020202020204" pitchFamily="34" charset="0"/>
              <a:cs typeface="Arial" panose="020B0604020202020204" pitchFamily="34" charset="0"/>
            </a:endParaRPr>
          </a:p>
        </p:txBody>
      </p:sp>
      <p:pic>
        <p:nvPicPr>
          <p:cNvPr id="2" name="Picture 1" descr="A list of activities on a white surface&#10;&#10;AI-generated content may be incorrect.">
            <a:extLst>
              <a:ext uri="{FF2B5EF4-FFF2-40B4-BE49-F238E27FC236}">
                <a16:creationId xmlns:a16="http://schemas.microsoft.com/office/drawing/2014/main" id="{84AED03F-1C5D-AEBC-8DCD-93702BBC71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387" y="947057"/>
            <a:ext cx="6176883" cy="5192486"/>
          </a:xfrm>
          <a:prstGeom prst="rect">
            <a:avLst/>
          </a:prstGeom>
        </p:spPr>
      </p:pic>
    </p:spTree>
    <p:extLst>
      <p:ext uri="{BB962C8B-B14F-4D97-AF65-F5344CB8AC3E}">
        <p14:creationId xmlns:p14="http://schemas.microsoft.com/office/powerpoint/2010/main" val="1415213587"/>
      </p:ext>
    </p:extLst>
  </p:cSld>
  <p:clrMapOvr>
    <a:masterClrMapping/>
  </p:clrMapOvr>
</p:sld>
</file>

<file path=ppt/slides/slide9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A7769A-CC7C-C905-FBCC-750BE73961B9}"/>
              </a:ext>
            </a:extLst>
          </p:cNvPr>
          <p:cNvSpPr txBox="1"/>
          <p:nvPr/>
        </p:nvSpPr>
        <p:spPr>
          <a:xfrm>
            <a:off x="43543" y="118766"/>
            <a:ext cx="12148457" cy="6620467"/>
          </a:xfrm>
          <a:prstGeom prst="rect">
            <a:avLst/>
          </a:prstGeom>
          <a:noFill/>
        </p:spPr>
        <p:txBody>
          <a:bodyPr wrap="square">
            <a:spAutoFit/>
          </a:bodyPr>
          <a:lstStyle/>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Pg. 192- 194  Accessing Self Energy</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What helps you tap into your Self energy?  What helps you separate from activated thoughts and emotions and be more Self led?</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The smell of water.  Playing with my daughter or my dog.  Music.  Leaving the city.  Using my voice both in my personal life and in the community.  </a:t>
            </a:r>
          </a:p>
          <a:p>
            <a:pPr>
              <a:lnSpc>
                <a:spcPct val="115000"/>
              </a:lnSpc>
              <a:spcAft>
                <a:spcPts val="800"/>
              </a:spcAft>
              <a:buNone/>
            </a:pPr>
            <a:r>
              <a:rPr lang="en-CA"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Separating from my activated thoughts isn’t possible until I identify and acknowledge the feelings behind it.  Sometimes I need to process through singing, chanting or breathwork.</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What activities in your everyday life bring Self Energy into your system?</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Narrating and asking questions as I move about the day.  I find that I can’t ignore it if I say it out loud.  Calming sensory experiences can bring me back into it.  Regularly exercising helps me feel confident.  I prefer HIITS and gardening in the summer.</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919219646"/>
      </p:ext>
    </p:extLst>
  </p:cSld>
  <p:clrMapOvr>
    <a:masterClrMapping/>
  </p:clrMapOvr>
</p:sld>
</file>

<file path=ppt/slides/slide10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145E79-767B-644D-5E05-D339373C345E}"/>
              </a:ext>
            </a:extLst>
          </p:cNvPr>
          <p:cNvSpPr txBox="1"/>
          <p:nvPr/>
        </p:nvSpPr>
        <p:spPr>
          <a:xfrm>
            <a:off x="174661" y="246848"/>
            <a:ext cx="11578975" cy="1200329"/>
          </a:xfrm>
          <a:prstGeom prst="rect">
            <a:avLst/>
          </a:prstGeom>
          <a:noFill/>
        </p:spPr>
        <p:txBody>
          <a:bodyPr wrap="square">
            <a:spAutoFit/>
          </a:bodyPr>
          <a:lstStyle/>
          <a:p>
            <a:r>
              <a:rPr lang="en-US" sz="3600" dirty="0">
                <a:latin typeface="Arial" panose="020B0604020202020204" pitchFamily="34" charset="0"/>
                <a:cs typeface="Arial" panose="020B0604020202020204" pitchFamily="34" charset="0"/>
              </a:rPr>
              <a:t>Practice accessing self energy, then write down questions and have it answer.</a:t>
            </a:r>
            <a:endParaRPr lang="en-CA" sz="3600" dirty="0"/>
          </a:p>
        </p:txBody>
      </p:sp>
    </p:spTree>
    <p:extLst>
      <p:ext uri="{BB962C8B-B14F-4D97-AF65-F5344CB8AC3E}">
        <p14:creationId xmlns:p14="http://schemas.microsoft.com/office/powerpoint/2010/main" val="1882078247"/>
      </p:ext>
    </p:extLst>
  </p:cSld>
  <p:clrMapOvr>
    <a:masterClrMapping/>
  </p:clrMapOvr>
</p:sld>
</file>

<file path=ppt/slides/slide10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459C7-CF0D-69EB-B95C-BF09F6EEAB8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B847095-7449-7C68-D368-5A9FC4F96BB7}"/>
              </a:ext>
            </a:extLst>
          </p:cNvPr>
          <p:cNvSpPr txBox="1"/>
          <p:nvPr/>
        </p:nvSpPr>
        <p:spPr>
          <a:xfrm>
            <a:off x="7500501" y="2763521"/>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A2353B24-468B-59DD-8D66-81D89988B6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5B03251A-098E-B327-116B-5EF1F7D42F5F}"/>
              </a:ext>
            </a:extLst>
          </p:cNvPr>
          <p:cNvSpPr txBox="1"/>
          <p:nvPr/>
        </p:nvSpPr>
        <p:spPr>
          <a:xfrm>
            <a:off x="2763748" y="402494"/>
            <a:ext cx="7253555"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SELF-CARE CHECKLIST P.195</a:t>
            </a:r>
          </a:p>
        </p:txBody>
      </p:sp>
    </p:spTree>
    <p:extLst>
      <p:ext uri="{BB962C8B-B14F-4D97-AF65-F5344CB8AC3E}">
        <p14:creationId xmlns:p14="http://schemas.microsoft.com/office/powerpoint/2010/main" val="1943111831"/>
      </p:ext>
    </p:extLst>
  </p:cSld>
  <p:clrMapOvr>
    <a:masterClrMapping/>
  </p:clrMapOvr>
</p:sld>
</file>

<file path=ppt/slides/slide10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8783A-35A6-1473-6694-08DB50AFD1D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4888895-38DF-3328-3C80-DED56A9EDD94}"/>
              </a:ext>
            </a:extLst>
          </p:cNvPr>
          <p:cNvSpPr txBox="1"/>
          <p:nvPr/>
        </p:nvSpPr>
        <p:spPr>
          <a:xfrm>
            <a:off x="76200" y="0"/>
            <a:ext cx="12192000" cy="255454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Look at the self-care activities list provided in the workbook and see which one's appeal to your parts.</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If it's been a while since you've done some of these self-care practices, make a plan to do three self-care activities this week.</a:t>
            </a:r>
          </a:p>
          <a:p>
            <a:endParaRPr lang="en-CA"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5934219"/>
      </p:ext>
    </p:extLst>
  </p:cSld>
  <p:clrMapOvr>
    <a:masterClrMapping/>
  </p:clrMapOvr>
</p:sld>
</file>

<file path=ppt/slides/slide10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A1C74-E009-CC9C-AE78-E169476FE01B}"/>
            </a:ext>
          </a:extLst>
        </p:cNvPr>
        <p:cNvGrpSpPr/>
        <p:nvPr/>
      </p:nvGrpSpPr>
      <p:grpSpPr>
        <a:xfrm>
          <a:off x="0" y="0"/>
          <a:ext cx="0" cy="0"/>
          <a:chOff x="0" y="0"/>
          <a:chExt cx="0" cy="0"/>
        </a:xfrm>
      </p:grpSpPr>
      <p:pic>
        <p:nvPicPr>
          <p:cNvPr id="3" name="Picture 2" descr="A list of things to do&#10;&#10;AI-generated content may be incorrect.">
            <a:extLst>
              <a:ext uri="{FF2B5EF4-FFF2-40B4-BE49-F238E27FC236}">
                <a16:creationId xmlns:a16="http://schemas.microsoft.com/office/drawing/2014/main" id="{B49B13BD-9A99-CBFC-CCEC-BAE874FFD6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2" y="337457"/>
            <a:ext cx="5410198" cy="6183086"/>
          </a:xfrm>
          <a:prstGeom prst="rect">
            <a:avLst/>
          </a:prstGeom>
        </p:spPr>
      </p:pic>
      <p:pic>
        <p:nvPicPr>
          <p:cNvPr id="5" name="Picture 4" descr="A paper with text on it&#10;&#10;AI-generated content may be incorrect.">
            <a:extLst>
              <a:ext uri="{FF2B5EF4-FFF2-40B4-BE49-F238E27FC236}">
                <a16:creationId xmlns:a16="http://schemas.microsoft.com/office/drawing/2014/main" id="{0D4886E1-E025-32BB-0CA8-8EFB045B23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37457"/>
            <a:ext cx="5410198" cy="6183086"/>
          </a:xfrm>
          <a:prstGeom prst="rect">
            <a:avLst/>
          </a:prstGeom>
        </p:spPr>
      </p:pic>
    </p:spTree>
    <p:extLst>
      <p:ext uri="{BB962C8B-B14F-4D97-AF65-F5344CB8AC3E}">
        <p14:creationId xmlns:p14="http://schemas.microsoft.com/office/powerpoint/2010/main" val="680851345"/>
      </p:ext>
    </p:extLst>
  </p:cSld>
  <p:clrMapOvr>
    <a:masterClrMapping/>
  </p:clrMapOvr>
</p:sld>
</file>

<file path=ppt/slides/slide10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58944B-BDEC-6B0B-4600-60D5A0780716}"/>
              </a:ext>
            </a:extLst>
          </p:cNvPr>
          <p:cNvSpPr txBox="1"/>
          <p:nvPr/>
        </p:nvSpPr>
        <p:spPr>
          <a:xfrm>
            <a:off x="233625" y="0"/>
            <a:ext cx="6094324" cy="6928243"/>
          </a:xfrm>
          <a:prstGeom prst="rect">
            <a:avLst/>
          </a:prstGeom>
          <a:noFill/>
        </p:spPr>
        <p:txBody>
          <a:bodyPr wrap="square">
            <a:spAutoFit/>
          </a:bodyPr>
          <a:lstStyle/>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Pg. 195-197  Self Care Checklist</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Look at the following Self Care activities and see which ones appeal to your parts.</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Speak for your parts to loved ones about what your parts need from them or want them to know.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Do something creative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Go outside in nature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Take a nap in the middle of the day</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Get a massage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Take a vacation</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Go on a date with yourself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Read a book for fun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Cook your favourite meal</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Play like a child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Dance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9D29639-8FDD-5B1E-422D-946E4639207B}"/>
              </a:ext>
            </a:extLst>
          </p:cNvPr>
          <p:cNvSpPr txBox="1"/>
          <p:nvPr/>
        </p:nvSpPr>
        <p:spPr>
          <a:xfrm>
            <a:off x="6641960" y="0"/>
            <a:ext cx="5725048" cy="7246086"/>
          </a:xfrm>
          <a:prstGeom prst="rect">
            <a:avLst/>
          </a:prstGeom>
          <a:noFill/>
        </p:spPr>
        <p:txBody>
          <a:bodyPr wrap="square">
            <a:spAutoFit/>
          </a:bodyPr>
          <a:lstStyle/>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Try something new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Do something adventurous</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Connect with friends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Do something spontaneous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Make love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Smell flowers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Eat your favourite sweet treat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Prioritize your own joy </a:t>
            </a: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X</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Access water</a:t>
            </a:r>
          </a:p>
          <a:p>
            <a:pPr>
              <a:lnSpc>
                <a:spcPct val="115000"/>
              </a:lnSpc>
              <a:spcAft>
                <a:spcPts val="800"/>
              </a:spcAft>
              <a:buNone/>
            </a:pPr>
            <a:r>
              <a:rPr lang="en-CA"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Ask for help or accept an offer of help</a:t>
            </a:r>
          </a:p>
          <a:p>
            <a:pPr>
              <a:lnSpc>
                <a:spcPct val="115000"/>
              </a:lnSpc>
              <a:spcAft>
                <a:spcPts val="800"/>
              </a:spcAft>
              <a:buNone/>
            </a:pPr>
            <a:r>
              <a:rPr lang="en-CA" sz="1800" kern="100" dirty="0">
                <a:solidFill>
                  <a:srgbClr val="E97132"/>
                </a:solidFill>
                <a:effectLst/>
                <a:latin typeface="Aptos" panose="020B0004020202020204" pitchFamily="34" charset="0"/>
                <a:ea typeface="Aptos" panose="020B0004020202020204" pitchFamily="34" charset="0"/>
                <a:cs typeface="Times New Roman" panose="02020603050405020304" pitchFamily="18" charset="0"/>
              </a:rPr>
              <a:t> </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How might you incorporate parts work into these activities?</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I can use music and meditation to help me access the parts before doing the activity.  That way we all get to experience the things we missed out on before.</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CA" dirty="0"/>
          </a:p>
        </p:txBody>
      </p:sp>
    </p:spTree>
    <p:extLst>
      <p:ext uri="{BB962C8B-B14F-4D97-AF65-F5344CB8AC3E}">
        <p14:creationId xmlns:p14="http://schemas.microsoft.com/office/powerpoint/2010/main" val="1568322001"/>
      </p:ext>
    </p:extLst>
  </p:cSld>
  <p:clrMapOvr>
    <a:masterClrMapping/>
  </p:clrMapOvr>
</p:sld>
</file>

<file path=ppt/slides/slide10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07FE8-A0CD-E541-DAB0-31C5C669F4A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8AB3565-719F-8CE6-7270-646C2B8F42BE}"/>
              </a:ext>
            </a:extLst>
          </p:cNvPr>
          <p:cNvSpPr txBox="1"/>
          <p:nvPr/>
        </p:nvSpPr>
        <p:spPr>
          <a:xfrm>
            <a:off x="337457" y="0"/>
            <a:ext cx="10820278" cy="800219"/>
          </a:xfrm>
          <a:prstGeom prst="rect">
            <a:avLst/>
          </a:prstGeom>
          <a:noFill/>
        </p:spPr>
        <p:txBody>
          <a:bodyPr wrap="square">
            <a:spAutoFit/>
          </a:bodyPr>
          <a:lstStyle/>
          <a:p>
            <a:endParaRPr lang="en-CA" sz="1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This week I will do the following three things:</a:t>
            </a:r>
            <a:endParaRPr lang="en-CA"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0134303-60C5-02A4-A8D1-C6BA5A482DF9}"/>
              </a:ext>
            </a:extLst>
          </p:cNvPr>
          <p:cNvSpPr txBox="1"/>
          <p:nvPr/>
        </p:nvSpPr>
        <p:spPr>
          <a:xfrm>
            <a:off x="1450312" y="1057035"/>
            <a:ext cx="6096000" cy="2610651"/>
          </a:xfrm>
          <a:prstGeom prst="rect">
            <a:avLst/>
          </a:prstGeom>
          <a:noFill/>
        </p:spPr>
        <p:txBody>
          <a:bodyPr wrap="square">
            <a:spAutoFit/>
          </a:bodyPr>
          <a:lstStyle/>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Play like a child</a:t>
            </a:r>
          </a:p>
          <a:p>
            <a:pPr>
              <a:lnSpc>
                <a:spcPct val="115000"/>
              </a:lnSpc>
              <a:spcAft>
                <a:spcPts val="800"/>
              </a:spcAft>
              <a:buNone/>
            </a:pP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Smell Flowers</a:t>
            </a:r>
          </a:p>
          <a:p>
            <a:pPr>
              <a:lnSpc>
                <a:spcPct val="115000"/>
              </a:lnSpc>
              <a:spcAft>
                <a:spcPts val="800"/>
              </a:spcAft>
              <a:buNone/>
            </a:pP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Access water</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125080425"/>
      </p:ext>
    </p:extLst>
  </p:cSld>
  <p:clrMapOvr>
    <a:masterClrMapping/>
  </p:clrMapOvr>
</p:sld>
</file>

<file path=ppt/slides/slide10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81BE5-F287-0DC5-902A-A66B470D45B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D87B6ED-A76C-7218-7221-312F09DF7AFE}"/>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652F1FCD-EB45-CDE4-1535-F410DB875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95BD4503-82F3-F240-FB2D-26AF389DE244}"/>
              </a:ext>
            </a:extLst>
          </p:cNvPr>
          <p:cNvSpPr txBox="1"/>
          <p:nvPr/>
        </p:nvSpPr>
        <p:spPr>
          <a:xfrm>
            <a:off x="4441371" y="283419"/>
            <a:ext cx="6096000"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SELF-LOVE P.198</a:t>
            </a:r>
          </a:p>
        </p:txBody>
      </p:sp>
    </p:spTree>
    <p:extLst>
      <p:ext uri="{BB962C8B-B14F-4D97-AF65-F5344CB8AC3E}">
        <p14:creationId xmlns:p14="http://schemas.microsoft.com/office/powerpoint/2010/main" val="936004530"/>
      </p:ext>
    </p:extLst>
  </p:cSld>
  <p:clrMapOvr>
    <a:masterClrMapping/>
  </p:clrMapOvr>
</p:sld>
</file>

<file path=ppt/slides/slide10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D28A8-AD06-7611-B2BA-D708B7F9EDB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74D3892-7A1A-DE22-8CA7-E07075FAA404}"/>
              </a:ext>
            </a:extLst>
          </p:cNvPr>
          <p:cNvSpPr txBox="1"/>
          <p:nvPr/>
        </p:nvSpPr>
        <p:spPr>
          <a:xfrm>
            <a:off x="0" y="0"/>
            <a:ext cx="12192000" cy="5262979"/>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In this exercise you will explore ways to love yourself. Fill in other ways you can show love to yourself.</a:t>
            </a:r>
          </a:p>
          <a:p>
            <a:endParaRPr lang="en-CA" sz="2800" dirty="0">
              <a:latin typeface="Arial" panose="020B0604020202020204" pitchFamily="34" charset="0"/>
              <a:cs typeface="Arial" panose="020B0604020202020204" pitchFamily="34" charset="0"/>
            </a:endParaRPr>
          </a:p>
          <a:p>
            <a:r>
              <a:rPr lang="en-CA" sz="2800" dirty="0">
                <a:latin typeface="Arial" panose="020B0604020202020204" pitchFamily="34" charset="0"/>
                <a:cs typeface="Arial" panose="020B0604020202020204" pitchFamily="34" charset="0"/>
              </a:rPr>
              <a:t>Give yourself a hug</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Remind yourself there are no bad parts</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Spend time listening to your parts, even the ones that, on initial examination, seem to have no redeeming value</a:t>
            </a: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Once you learn where your parts are stuck in time, and how they are trying to protect, extend appreciation and love to them too</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5551602"/>
      </p:ext>
    </p:extLst>
  </p:cSld>
  <p:clrMapOvr>
    <a:masterClrMapping/>
  </p:clrMapOvr>
</p:sld>
</file>

<file path=ppt/slides/slide10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57ED15-EFF0-9B15-9E3E-131E2A6DB395}"/>
              </a:ext>
            </a:extLst>
          </p:cNvPr>
          <p:cNvSpPr txBox="1"/>
          <p:nvPr/>
        </p:nvSpPr>
        <p:spPr>
          <a:xfrm>
            <a:off x="224413" y="323348"/>
            <a:ext cx="11967587" cy="2152577"/>
          </a:xfrm>
          <a:prstGeom prst="rect">
            <a:avLst/>
          </a:prstGeom>
          <a:noFill/>
        </p:spPr>
        <p:txBody>
          <a:bodyPr wrap="square">
            <a:spAutoFit/>
          </a:bodyPr>
          <a:lstStyle/>
          <a:p>
            <a:pPr>
              <a:lnSpc>
                <a:spcPct val="115000"/>
              </a:lnSpc>
              <a:spcAft>
                <a:spcPts val="800"/>
              </a:spcAft>
              <a:buNone/>
            </a:pPr>
            <a:r>
              <a:rPr lang="en-CA" sz="2800" kern="100" dirty="0">
                <a:effectLst/>
                <a:latin typeface="Aptos" panose="020B0004020202020204" pitchFamily="34" charset="0"/>
                <a:ea typeface="Aptos" panose="020B0004020202020204" pitchFamily="34" charset="0"/>
                <a:cs typeface="Times New Roman" panose="02020603050405020304" pitchFamily="18" charset="0"/>
              </a:rPr>
              <a:t>Pg. 199 Self Love</a:t>
            </a:r>
          </a:p>
          <a:p>
            <a:pPr>
              <a:lnSpc>
                <a:spcPct val="115000"/>
              </a:lnSpc>
              <a:spcAft>
                <a:spcPts val="800"/>
              </a:spcAft>
              <a:buNone/>
            </a:pPr>
            <a:r>
              <a:rPr lang="en-CA" sz="2800" kern="100" dirty="0">
                <a:effectLst/>
                <a:latin typeface="Aptos" panose="020B0004020202020204" pitchFamily="34" charset="0"/>
                <a:ea typeface="Aptos" panose="020B0004020202020204" pitchFamily="34" charset="0"/>
                <a:cs typeface="Times New Roman" panose="02020603050405020304" pitchFamily="18" charset="0"/>
              </a:rPr>
              <a:t>Ways to show myself love: </a:t>
            </a: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Use my meticulous planning skills for good.  Offer soft, soothing sensory experiences (also sensory deprivation).  Keep journalling.  </a:t>
            </a:r>
          </a:p>
        </p:txBody>
      </p:sp>
    </p:spTree>
    <p:extLst>
      <p:ext uri="{BB962C8B-B14F-4D97-AF65-F5344CB8AC3E}">
        <p14:creationId xmlns:p14="http://schemas.microsoft.com/office/powerpoint/2010/main" val="5416467"/>
      </p:ext>
    </p:extLst>
  </p:cSld>
  <p:clrMapOvr>
    <a:masterClrMapping/>
  </p:clrMapOvr>
</p:sld>
</file>

<file path=ppt/slides/slide10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B46A2-B2AA-67CB-FBE3-2ACE3135144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1968B01-40A9-A6D8-82BE-18B531542FA8}"/>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BB074192-387B-7174-321D-2274D855DF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E2F5188E-1320-C6FF-396A-14AC4F4398FA}"/>
              </a:ext>
            </a:extLst>
          </p:cNvPr>
          <p:cNvSpPr txBox="1"/>
          <p:nvPr/>
        </p:nvSpPr>
        <p:spPr>
          <a:xfrm>
            <a:off x="369871" y="272534"/>
            <a:ext cx="11733086"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A PICTURE IS WORTH A THOUSAND WORDS P.200</a:t>
            </a:r>
            <a:endParaRPr lang="en-CA" sz="3600" dirty="0"/>
          </a:p>
        </p:txBody>
      </p:sp>
    </p:spTree>
    <p:extLst>
      <p:ext uri="{BB962C8B-B14F-4D97-AF65-F5344CB8AC3E}">
        <p14:creationId xmlns:p14="http://schemas.microsoft.com/office/powerpoint/2010/main" val="1328672208"/>
      </p:ext>
    </p:extLst>
  </p:cSld>
  <p:clrMapOvr>
    <a:masterClrMapping/>
  </p:clrMapOvr>
</p:sld>
</file>

<file path=ppt/slides/slide10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F153A-2547-0401-CE0C-A51C35F3DD6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DE550C9-CBD3-FAD5-61D6-178553227FFF}"/>
              </a:ext>
            </a:extLst>
          </p:cNvPr>
          <p:cNvSpPr txBox="1"/>
          <p:nvPr/>
        </p:nvSpPr>
        <p:spPr>
          <a:xfrm>
            <a:off x="0" y="113436"/>
            <a:ext cx="12192000" cy="1323439"/>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For this exercise get some old pictures or photo albums. See if you can identify parts from the pictures. Write down any insights you have.</a:t>
            </a:r>
          </a:p>
          <a:p>
            <a:endParaRPr lang="en-CA" sz="2000" dirty="0">
              <a:latin typeface="Arial" panose="020B0604020202020204" pitchFamily="34" charset="0"/>
              <a:cs typeface="Arial" panose="020B0604020202020204" pitchFamily="34" charset="0"/>
            </a:endParaRPr>
          </a:p>
          <a:p>
            <a:r>
              <a:rPr lang="en-CA" sz="2000" dirty="0">
                <a:latin typeface="Arial" panose="020B0604020202020204" pitchFamily="34" charset="0"/>
                <a:cs typeface="Arial" panose="020B0604020202020204" pitchFamily="34" charset="0"/>
              </a:rPr>
              <a:t>                Picture            date            part                                                 insights</a:t>
            </a:r>
          </a:p>
        </p:txBody>
      </p:sp>
    </p:spTree>
    <p:extLst>
      <p:ext uri="{BB962C8B-B14F-4D97-AF65-F5344CB8AC3E}">
        <p14:creationId xmlns:p14="http://schemas.microsoft.com/office/powerpoint/2010/main" val="750914008"/>
      </p:ext>
    </p:extLst>
  </p:cSld>
  <p:clrMapOvr>
    <a:masterClrMapping/>
  </p:clrMapOvr>
</p:sld>
</file>

<file path=ppt/slides/slide10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A5B0DE-6977-8AAF-813B-F944F10F9F83}"/>
              </a:ext>
            </a:extLst>
          </p:cNvPr>
          <p:cNvSpPr txBox="1"/>
          <p:nvPr/>
        </p:nvSpPr>
        <p:spPr>
          <a:xfrm>
            <a:off x="6774265" y="265473"/>
            <a:ext cx="5417735" cy="5799729"/>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Part: Sickly Child </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Insights: I have bags under my eyes in most of my pictures but its most noticeable in this one.  My mom cut my hair off that year, and I really missed it being long.  She really didn’t like taking care of me in general but especially when I got sick because she was causing it.  It made her feel guilty.  So the hair had to go because I was too ill to bathe myself.</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4" name="Picture 3">
            <a:extLst>
              <a:ext uri="{FF2B5EF4-FFF2-40B4-BE49-F238E27FC236}">
                <a16:creationId xmlns:a16="http://schemas.microsoft.com/office/drawing/2014/main" id="{E09E0A8A-0C24-4592-EA55-2F4902F684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265" y="562707"/>
            <a:ext cx="5417735" cy="5873262"/>
          </a:xfrm>
          <a:prstGeom prst="rect">
            <a:avLst/>
          </a:prstGeom>
        </p:spPr>
      </p:pic>
    </p:spTree>
    <p:extLst>
      <p:ext uri="{BB962C8B-B14F-4D97-AF65-F5344CB8AC3E}">
        <p14:creationId xmlns:p14="http://schemas.microsoft.com/office/powerpoint/2010/main" val="1162560570"/>
      </p:ext>
    </p:extLst>
  </p:cSld>
  <p:clrMapOvr>
    <a:masterClrMapping/>
  </p:clrMapOvr>
</p:sld>
</file>

<file path=ppt/slides/slide10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E81EFC-4B47-133E-E571-FCE2CAE8BC93}"/>
              </a:ext>
            </a:extLst>
          </p:cNvPr>
          <p:cNvSpPr txBox="1"/>
          <p:nvPr/>
        </p:nvSpPr>
        <p:spPr>
          <a:xfrm>
            <a:off x="7104183" y="409123"/>
            <a:ext cx="4632291" cy="5697137"/>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Part: Grubby Waif turned Perfectionist</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Insights: I look so uncomfortable in this photo.  I don’t remember it being taken but I can read myself instantly upon looking at it.  Little girls weren’t allowed to really play back then.  It was all smile and nod.  Don’t ruffle the dress.  Panty hose to protect your privates.  I would have given anything to go play in the dirt like the boys did.</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4" name="Picture 3">
            <a:extLst>
              <a:ext uri="{FF2B5EF4-FFF2-40B4-BE49-F238E27FC236}">
                <a16:creationId xmlns:a16="http://schemas.microsoft.com/office/drawing/2014/main" id="{CF8A1346-4C64-740E-AB76-D9ECC47CF8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526" y="503583"/>
            <a:ext cx="5640474" cy="5638800"/>
          </a:xfrm>
          <a:prstGeom prst="rect">
            <a:avLst/>
          </a:prstGeom>
        </p:spPr>
      </p:pic>
    </p:spTree>
    <p:extLst>
      <p:ext uri="{BB962C8B-B14F-4D97-AF65-F5344CB8AC3E}">
        <p14:creationId xmlns:p14="http://schemas.microsoft.com/office/powerpoint/2010/main" val="3197964543"/>
      </p:ext>
    </p:extLst>
  </p:cSld>
  <p:clrMapOvr>
    <a:masterClrMapping/>
  </p:clrMapOvr>
</p:sld>
</file>

<file path=ppt/slides/slide10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99D3BD-5119-59C3-E662-BAD76D74FB23}"/>
              </a:ext>
            </a:extLst>
          </p:cNvPr>
          <p:cNvSpPr txBox="1"/>
          <p:nvPr/>
        </p:nvSpPr>
        <p:spPr>
          <a:xfrm>
            <a:off x="6577483" y="776917"/>
            <a:ext cx="5081953" cy="5272405"/>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Part: Shadow Firefighter (freeze response)</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Insights: This is when I learned about the freeze response.  That rabbit was terrified and I felt badly for petting it.  They were kept in those tiny metal cages, and they all seemed so scared.  The grown ups insist on smiley faces for the photo op.  Thank goodness I was born before social media.</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4" name="Picture 3">
            <a:extLst>
              <a:ext uri="{FF2B5EF4-FFF2-40B4-BE49-F238E27FC236}">
                <a16:creationId xmlns:a16="http://schemas.microsoft.com/office/drawing/2014/main" id="{286C2EED-73BE-C6AE-48A1-B29DD16A72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9977" y="495563"/>
            <a:ext cx="5359676" cy="6081083"/>
          </a:xfrm>
          <a:prstGeom prst="rect">
            <a:avLst/>
          </a:prstGeom>
        </p:spPr>
      </p:pic>
    </p:spTree>
    <p:extLst>
      <p:ext uri="{BB962C8B-B14F-4D97-AF65-F5344CB8AC3E}">
        <p14:creationId xmlns:p14="http://schemas.microsoft.com/office/powerpoint/2010/main" val="471567931"/>
      </p:ext>
    </p:extLst>
  </p:cSld>
  <p:clrMapOvr>
    <a:masterClrMapping/>
  </p:clrMapOvr>
</p:sld>
</file>

<file path=ppt/slides/slide10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D69D62-E000-99DB-F97C-F2DEEA999AE3}"/>
              </a:ext>
            </a:extLst>
          </p:cNvPr>
          <p:cNvSpPr txBox="1"/>
          <p:nvPr/>
        </p:nvSpPr>
        <p:spPr>
          <a:xfrm>
            <a:off x="5780315" y="1302980"/>
            <a:ext cx="6094324" cy="3996543"/>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Part: Denialist Manager</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Insights: Everything about this photo screams “I’m fine, nothing to see here”.  I am biting my lips in because I am so uncomfortable.  I always hated when the day was different.  Class pictures interrupted the routine of school, and I already felt like I was being watched all the time.  Being photographed exacerbated it.</a:t>
            </a:r>
          </a:p>
        </p:txBody>
      </p:sp>
      <p:pic>
        <p:nvPicPr>
          <p:cNvPr id="4" name="Picture 3">
            <a:extLst>
              <a:ext uri="{FF2B5EF4-FFF2-40B4-BE49-F238E27FC236}">
                <a16:creationId xmlns:a16="http://schemas.microsoft.com/office/drawing/2014/main" id="{05CFFB82-5A25-2012-A07E-2DE41AD7B6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468" y="185530"/>
            <a:ext cx="5347942" cy="6486939"/>
          </a:xfrm>
          <a:prstGeom prst="rect">
            <a:avLst/>
          </a:prstGeom>
        </p:spPr>
      </p:pic>
    </p:spTree>
    <p:extLst>
      <p:ext uri="{BB962C8B-B14F-4D97-AF65-F5344CB8AC3E}">
        <p14:creationId xmlns:p14="http://schemas.microsoft.com/office/powerpoint/2010/main" val="1427171417"/>
      </p:ext>
    </p:extLst>
  </p:cSld>
  <p:clrMapOvr>
    <a:masterClrMapping/>
  </p:clrMapOvr>
</p:sld>
</file>

<file path=ppt/slides/slide10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2ACCE-98B8-A032-1D97-483C0CEB891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6012922-1480-A093-3991-A5FEBCAF3FE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D69FDEFB-CEE2-611A-878A-727E9BF19F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47AC61FB-4E28-5CCE-0780-08F20706CAAD}"/>
              </a:ext>
            </a:extLst>
          </p:cNvPr>
          <p:cNvSpPr txBox="1"/>
          <p:nvPr/>
        </p:nvSpPr>
        <p:spPr>
          <a:xfrm>
            <a:off x="1222625" y="402494"/>
            <a:ext cx="11118106"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BEING YOUR OWN HOPE MERCHANT P.202</a:t>
            </a:r>
          </a:p>
        </p:txBody>
      </p:sp>
    </p:spTree>
    <p:extLst>
      <p:ext uri="{BB962C8B-B14F-4D97-AF65-F5344CB8AC3E}">
        <p14:creationId xmlns:p14="http://schemas.microsoft.com/office/powerpoint/2010/main" val="3009567568"/>
      </p:ext>
    </p:extLst>
  </p:cSld>
  <p:clrMapOvr>
    <a:masterClrMapping/>
  </p:clrMapOvr>
</p:sld>
</file>

<file path=ppt/slides/slide10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9406E-3A50-CFD2-E011-AE6FF222099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FD714F4-7744-B632-1D8E-AD2B0E933845}"/>
              </a:ext>
            </a:extLst>
          </p:cNvPr>
          <p:cNvSpPr txBox="1"/>
          <p:nvPr/>
        </p:nvSpPr>
        <p:spPr>
          <a:xfrm>
            <a:off x="87086" y="63703"/>
            <a:ext cx="12192000" cy="2677656"/>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In the space below, write four or five messages you want your parts to trust. Ex. I love you for who you are, not for what you do or don't do.</a:t>
            </a:r>
          </a:p>
          <a:p>
            <a:endParaRPr lang="en-CA"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Take some time to remind your parts of these truths about you</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6517106"/>
      </p:ext>
    </p:extLst>
  </p:cSld>
  <p:clrMapOvr>
    <a:masterClrMapping/>
  </p:clrMapOvr>
</p:sld>
</file>

<file path=ppt/slides/slide10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CD89E7-7694-5231-EB8F-D0DF241D664C}"/>
              </a:ext>
            </a:extLst>
          </p:cNvPr>
          <p:cNvSpPr txBox="1"/>
          <p:nvPr/>
        </p:nvSpPr>
        <p:spPr>
          <a:xfrm>
            <a:off x="213360" y="317490"/>
            <a:ext cx="11978640" cy="5180072"/>
          </a:xfrm>
          <a:prstGeom prst="rect">
            <a:avLst/>
          </a:prstGeom>
          <a:noFill/>
        </p:spPr>
        <p:txBody>
          <a:bodyPr wrap="square">
            <a:spAutoFit/>
          </a:bodyPr>
          <a:lstStyle/>
          <a:p>
            <a:pPr>
              <a:lnSpc>
                <a:spcPct val="115000"/>
              </a:lnSpc>
              <a:spcAft>
                <a:spcPts val="800"/>
              </a:spcAft>
              <a:buNone/>
            </a:pPr>
            <a:r>
              <a:rPr lang="en-CA" sz="2800" kern="100" dirty="0">
                <a:effectLst/>
                <a:latin typeface="Aptos" panose="020B0004020202020204" pitchFamily="34" charset="0"/>
                <a:ea typeface="Aptos" panose="020B0004020202020204" pitchFamily="34" charset="0"/>
                <a:cs typeface="Times New Roman" panose="02020603050405020304" pitchFamily="18" charset="0"/>
              </a:rPr>
              <a:t>Pg. 203  Being Your Own Hope Merchant</a:t>
            </a:r>
          </a:p>
          <a:p>
            <a:pPr>
              <a:lnSpc>
                <a:spcPct val="115000"/>
              </a:lnSpc>
              <a:spcAft>
                <a:spcPts val="800"/>
              </a:spcAft>
              <a:buNone/>
            </a:pPr>
            <a:r>
              <a:rPr lang="en-CA" sz="2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800" kern="100" dirty="0">
                <a:effectLst/>
                <a:latin typeface="Aptos" panose="020B0004020202020204" pitchFamily="34" charset="0"/>
                <a:ea typeface="Aptos" panose="020B0004020202020204" pitchFamily="34" charset="0"/>
                <a:cs typeface="Times New Roman" panose="02020603050405020304" pitchFamily="18" charset="0"/>
              </a:rPr>
              <a:t>Write four or five messages you want your parts to trust.</a:t>
            </a:r>
          </a:p>
          <a:p>
            <a:pPr>
              <a:lnSpc>
                <a:spcPct val="115000"/>
              </a:lnSpc>
              <a:spcAft>
                <a:spcPts val="800"/>
              </a:spcAft>
              <a:buNone/>
            </a:pPr>
            <a:r>
              <a:rPr lang="en-CA" sz="2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won’t leave you again.</a:t>
            </a:r>
          </a:p>
          <a:p>
            <a:pPr>
              <a:lnSpc>
                <a:spcPct val="115000"/>
              </a:lnSpc>
              <a:spcAft>
                <a:spcPts val="800"/>
              </a:spcAft>
              <a:buNone/>
            </a:pP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appreciate everything you’ve done for me.</a:t>
            </a:r>
          </a:p>
          <a:p>
            <a:pPr>
              <a:lnSpc>
                <a:spcPct val="115000"/>
              </a:lnSpc>
              <a:spcAft>
                <a:spcPts val="800"/>
              </a:spcAft>
              <a:buNone/>
            </a:pP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You deserve to have your needs met.</a:t>
            </a:r>
          </a:p>
          <a:p>
            <a:pPr>
              <a:lnSpc>
                <a:spcPct val="115000"/>
              </a:lnSpc>
              <a:spcAft>
                <a:spcPts val="800"/>
              </a:spcAft>
              <a:buNone/>
            </a:pPr>
            <a:r>
              <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My love and acceptance is unwavering</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468353633"/>
      </p:ext>
    </p:extLst>
  </p:cSld>
  <p:clrMapOvr>
    <a:masterClrMapping/>
  </p:clrMapOvr>
</p:sld>
</file>

<file path=ppt/slides/slide10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3F382-2B4C-ADA1-0519-CDDEE02F9F8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58FDC13-CA29-744E-386F-81721E02CEE0}"/>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9CDEBB5E-A627-B996-17CF-DA4AC14F9F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D5A29D9D-8969-FCF3-1E72-7348B571AB63}"/>
              </a:ext>
            </a:extLst>
          </p:cNvPr>
          <p:cNvSpPr txBox="1"/>
          <p:nvPr/>
        </p:nvSpPr>
        <p:spPr>
          <a:xfrm>
            <a:off x="1664414" y="499788"/>
            <a:ext cx="9932296"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IFS PRACTICES FOR EVERYDAY LIFE P.204</a:t>
            </a:r>
          </a:p>
        </p:txBody>
      </p:sp>
    </p:spTree>
    <p:extLst>
      <p:ext uri="{BB962C8B-B14F-4D97-AF65-F5344CB8AC3E}">
        <p14:creationId xmlns:p14="http://schemas.microsoft.com/office/powerpoint/2010/main" val="3526332957"/>
      </p:ext>
    </p:extLst>
  </p:cSld>
  <p:clrMapOvr>
    <a:masterClrMapping/>
  </p:clrMapOvr>
</p:sld>
</file>

<file path=ppt/slides/slide10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4AB7A-FFE2-160A-C269-C9AD323D59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5A75473-2A77-0D71-AD8D-0FD53E296FBC}"/>
              </a:ext>
            </a:extLst>
          </p:cNvPr>
          <p:cNvSpPr txBox="1"/>
          <p:nvPr/>
        </p:nvSpPr>
        <p:spPr>
          <a:xfrm>
            <a:off x="123290" y="0"/>
            <a:ext cx="12192000" cy="2123658"/>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         IFS PRACTICES FOR EVERYDAY LIFE P.204</a:t>
            </a:r>
          </a:p>
          <a:p>
            <a:r>
              <a:rPr lang="en-US" sz="3600" dirty="0">
                <a:solidFill>
                  <a:srgbClr val="000000"/>
                </a:solidFill>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This section of the workbook lists the experiential and embodied  practices you've learned throughout the workbook.</a:t>
            </a:r>
          </a:p>
          <a:p>
            <a:r>
              <a:rPr lang="en-US" sz="2000" dirty="0">
                <a:latin typeface="Arial" panose="020B0604020202020204" pitchFamily="34" charset="0"/>
                <a:cs typeface="Arial" panose="020B0604020202020204" pitchFamily="34" charset="0"/>
              </a:rPr>
              <a:t> </a:t>
            </a:r>
            <a:endParaRPr lang="en-CA" sz="2000" dirty="0">
              <a:latin typeface="Arial" panose="020B0604020202020204" pitchFamily="34" charset="0"/>
              <a:cs typeface="Arial" panose="020B0604020202020204" pitchFamily="34" charset="0"/>
            </a:endParaRPr>
          </a:p>
        </p:txBody>
      </p:sp>
      <p:pic>
        <p:nvPicPr>
          <p:cNvPr id="4" name="Picture 3" descr="A list of words on a white background&#10;&#10;AI-generated content may be incorrect.">
            <a:extLst>
              <a:ext uri="{FF2B5EF4-FFF2-40B4-BE49-F238E27FC236}">
                <a16:creationId xmlns:a16="http://schemas.microsoft.com/office/drawing/2014/main" id="{9D6A9CFF-B02E-5A42-0631-EDA9C134A1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1216" y="1719943"/>
            <a:ext cx="6169567" cy="4767944"/>
          </a:xfrm>
          <a:prstGeom prst="rect">
            <a:avLst/>
          </a:prstGeom>
        </p:spPr>
      </p:pic>
    </p:spTree>
    <p:extLst>
      <p:ext uri="{BB962C8B-B14F-4D97-AF65-F5344CB8AC3E}">
        <p14:creationId xmlns:p14="http://schemas.microsoft.com/office/powerpoint/2010/main" val="2041510001"/>
      </p:ext>
    </p:extLst>
  </p:cSld>
  <p:clrMapOvr>
    <a:masterClrMapping/>
  </p:clrMapOvr>
</p:sld>
</file>

<file path=ppt/slides/slide10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DBCAE-1D4F-C51F-43F3-DA38E9C1C4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10D80E9-4BE1-1020-6CC1-0AEE673AAF00}"/>
              </a:ext>
            </a:extLst>
          </p:cNvPr>
          <p:cNvSpPr txBox="1"/>
          <p:nvPr/>
        </p:nvSpPr>
        <p:spPr>
          <a:xfrm>
            <a:off x="0" y="114610"/>
            <a:ext cx="12192000" cy="3539430"/>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What practices in the workbook have been the most impactful for you and your parts?</a:t>
            </a:r>
          </a:p>
          <a:p>
            <a:endParaRPr lang="en-US"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What practices do you need to spend more time developing?</a:t>
            </a:r>
          </a:p>
          <a:p>
            <a:endParaRPr lang="en-US" sz="2800" dirty="0">
              <a:latin typeface="Arial" panose="020B0604020202020204" pitchFamily="34" charset="0"/>
              <a:cs typeface="Arial" panose="020B0604020202020204" pitchFamily="34" charset="0"/>
            </a:endParaRPr>
          </a:p>
          <a:p>
            <a:endParaRPr lang="en-CA"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What practices would you like to incorporate into your everyday life?</a:t>
            </a:r>
            <a:endParaRPr lang="en-CA"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9129309"/>
      </p:ext>
    </p:extLst>
  </p:cSld>
  <p:clrMapOvr>
    <a:masterClrMapping/>
  </p:clrMapOvr>
</p:sld>
</file>

<file path=ppt/slides/slide10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A07F14-C429-1661-720B-D9C45CC9632B}"/>
              </a:ext>
            </a:extLst>
          </p:cNvPr>
          <p:cNvSpPr txBox="1"/>
          <p:nvPr/>
        </p:nvSpPr>
        <p:spPr>
          <a:xfrm>
            <a:off x="0" y="-32609"/>
            <a:ext cx="12192000" cy="7671524"/>
          </a:xfrm>
          <a:prstGeom prst="rect">
            <a:avLst/>
          </a:prstGeom>
          <a:noFill/>
        </p:spPr>
        <p:txBody>
          <a:bodyPr wrap="square">
            <a:spAutoFit/>
          </a:bodyPr>
          <a:lstStyle/>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Pg. 204-205  IFS Practices for Everyday Life</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What practices in this workbook have been the most impactful for you and your parts?</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Listening to my exiles</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Going Inside</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Mapping Parts</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What practices do you need to spend more time developing?</a:t>
            </a:r>
          </a:p>
          <a:p>
            <a:pPr>
              <a:lnSpc>
                <a:spcPct val="115000"/>
              </a:lnSpc>
              <a:spcAft>
                <a:spcPts val="800"/>
              </a:spcAft>
              <a:buNone/>
            </a:pPr>
            <a:r>
              <a:rPr lang="en-CA"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Getting to know managers and firefighters</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Locating parts in my body</a:t>
            </a:r>
          </a:p>
          <a:p>
            <a:pPr>
              <a:lnSpc>
                <a:spcPct val="115000"/>
              </a:lnSpc>
              <a:spcAft>
                <a:spcPts val="800"/>
              </a:spcAft>
              <a:buNone/>
            </a:pPr>
            <a:r>
              <a:rPr lang="en-CA"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Practicing Self love</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897661320"/>
      </p:ext>
    </p:extLst>
  </p:cSld>
  <p:clrMapOvr>
    <a:masterClrMapping/>
  </p:clrMapOvr>
</p:sld>
</file>

<file path=ppt/slides/slide10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CF9B8-9F7F-F2E0-BA69-704556D0982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F63D810-A245-FA81-CB50-6ABBBF78C1B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Arial" panose="020B0604020202020204" pitchFamily="34" charset="0"/>
                <a:ea typeface="DotumChe" panose="020B0503020000020004" pitchFamily="49" charset="-127"/>
                <a:cs typeface="Arial" panose="020B0604020202020204" pitchFamily="34" charset="0"/>
              </a:rPr>
              <a:t>Meaghan</a:t>
            </a:r>
            <a:endParaRPr lang="en-CA" sz="6000" dirty="0">
              <a:solidFill>
                <a:schemeClr val="bg1"/>
              </a:solidFill>
              <a:latin typeface="Arial" panose="020B0604020202020204" pitchFamily="34" charset="0"/>
              <a:ea typeface="DotumChe" panose="020B0503020000020004" pitchFamily="49" charset="-127"/>
              <a:cs typeface="Arial" panose="020B0604020202020204" pitchFamily="34" charset="0"/>
            </a:endParaRPr>
          </a:p>
        </p:txBody>
      </p:sp>
      <p:pic>
        <p:nvPicPr>
          <p:cNvPr id="7" name="Picture 6" descr="A silhouette of a person&#10;&#10;AI-generated content may be incorrect.">
            <a:extLst>
              <a:ext uri="{FF2B5EF4-FFF2-40B4-BE49-F238E27FC236}">
                <a16:creationId xmlns:a16="http://schemas.microsoft.com/office/drawing/2014/main" id="{118C20F9-1339-333C-05E4-638E2633F8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3" name="TextBox 2">
            <a:extLst>
              <a:ext uri="{FF2B5EF4-FFF2-40B4-BE49-F238E27FC236}">
                <a16:creationId xmlns:a16="http://schemas.microsoft.com/office/drawing/2014/main" id="{411520B2-9CFC-F058-A8D5-020DA4862885}"/>
              </a:ext>
            </a:extLst>
          </p:cNvPr>
          <p:cNvSpPr txBox="1"/>
          <p:nvPr/>
        </p:nvSpPr>
        <p:spPr>
          <a:xfrm>
            <a:off x="799427" y="402494"/>
            <a:ext cx="11159203" cy="646331"/>
          </a:xfrm>
          <a:prstGeom prst="rect">
            <a:avLst/>
          </a:prstGeom>
          <a:noFill/>
        </p:spPr>
        <p:txBody>
          <a:bodyPr wrap="square">
            <a:spAutoFit/>
          </a:bodyPr>
          <a:lstStyle/>
          <a:p>
            <a:r>
              <a:rPr lang="en-US" sz="3600" dirty="0">
                <a:solidFill>
                  <a:srgbClr val="000000"/>
                </a:solidFill>
                <a:latin typeface="Arial" panose="020B0604020202020204" pitchFamily="34" charset="0"/>
                <a:cs typeface="Arial" panose="020B0604020202020204" pitchFamily="34" charset="0"/>
              </a:rPr>
              <a:t>TRAILHEADS FOR FUTURE EXPLORATION P.206</a:t>
            </a:r>
            <a:endParaRPr lang="en-CA" sz="3600" dirty="0"/>
          </a:p>
        </p:txBody>
      </p:sp>
    </p:spTree>
    <p:extLst>
      <p:ext uri="{BB962C8B-B14F-4D97-AF65-F5344CB8AC3E}">
        <p14:creationId xmlns:p14="http://schemas.microsoft.com/office/powerpoint/2010/main" val="1324273193"/>
      </p:ext>
    </p:extLst>
  </p:cSld>
  <p:clrMapOvr>
    <a:masterClrMapping/>
  </p:clrMapOvr>
</p:sld>
</file>

<file path=ppt/slides/slide10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BDF49-47C1-294C-CE19-B24E696D36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4007D5-3550-09E1-52E3-94D1078D2C1D}"/>
              </a:ext>
            </a:extLst>
          </p:cNvPr>
          <p:cNvSpPr txBox="1"/>
          <p:nvPr/>
        </p:nvSpPr>
        <p:spPr>
          <a:xfrm>
            <a:off x="87085" y="0"/>
            <a:ext cx="12192000" cy="7017306"/>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In this exercise, you'll identify same trailheads within you for future exploration so we can continue the work you started.</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You can also take suggestions from this list for how to identify trailheads.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which parts come up in certain places, with certain people, and when you're performing different roles.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what emotions come up as you explore different parts.</a:t>
            </a:r>
          </a:p>
          <a:p>
            <a:endParaRPr lang="en-CA"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Notice what triggers your anger, is there sadness underneath? Is there fear of being taken advantage of? Spend time exploring these triggers.</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Notice what activates your deepest sadness. Chances are that's where you'll find your exiles.</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Burdens can be personal, cultural, or legacy burdens. Explore these burdens with an IFS counsellor or group.</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parts are you most interested in exploring further? Managers, firefighters, or exiles? Spend time with parts you are least familiar with or have the hardest time loving.</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How can you tell whether you are in Self or not? What markers do you used to check? Some suggestions: is my heart open right now? Do I have a big agenda? Am I calm? Confident? Clear? How much am I in my body?</a:t>
            </a:r>
          </a:p>
          <a:p>
            <a:endParaRPr lang="en-CA"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Notice when you are in Self and when you are not in Self in any given situation. What helps you stay in Self? What takes you out of Self? What helps you return once you been activated? Use these trailheads for further exploration.</a:t>
            </a:r>
            <a:endParaRPr lang="en-CA"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02746"/>
      </p:ext>
    </p:extLst>
  </p:cSld>
  <p:clrMapOvr>
    <a:masterClrMapping/>
  </p:clrMapOvr>
</p:sld>
</file>

<file path=ppt/slides/slide10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583066-373B-BA75-E2FA-BC81F3AD3EBD}"/>
              </a:ext>
            </a:extLst>
          </p:cNvPr>
          <p:cNvSpPr txBox="1"/>
          <p:nvPr/>
        </p:nvSpPr>
        <p:spPr>
          <a:xfrm>
            <a:off x="73688" y="21577"/>
            <a:ext cx="12118312" cy="8535350"/>
          </a:xfrm>
          <a:prstGeom prst="rect">
            <a:avLst/>
          </a:prstGeom>
          <a:noFill/>
        </p:spPr>
        <p:txBody>
          <a:bodyPr wrap="square">
            <a:spAutoFit/>
          </a:bodyPr>
          <a:lstStyle/>
          <a:p>
            <a:pPr>
              <a:lnSpc>
                <a:spcPct val="115000"/>
              </a:lnSpc>
              <a:spcAft>
                <a:spcPts val="800"/>
              </a:spcAft>
              <a:buNone/>
            </a:pPr>
            <a:r>
              <a:rPr lang="en-CA" sz="2200" kern="100" dirty="0">
                <a:effectLst/>
                <a:latin typeface="Aptos" panose="020B0004020202020204" pitchFamily="34" charset="0"/>
                <a:ea typeface="Aptos" panose="020B0004020202020204" pitchFamily="34" charset="0"/>
                <a:cs typeface="Times New Roman" panose="02020603050405020304" pitchFamily="18" charset="0"/>
              </a:rPr>
              <a:t>Pg. 206-207  Trailheads for Future Exploration</a:t>
            </a:r>
          </a:p>
          <a:p>
            <a:pPr>
              <a:lnSpc>
                <a:spcPct val="115000"/>
              </a:lnSpc>
              <a:spcAft>
                <a:spcPts val="800"/>
              </a:spcAft>
              <a:buNone/>
            </a:pPr>
            <a:r>
              <a:rPr lang="en-CA" sz="2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2200" kern="100" dirty="0">
                <a:effectLst/>
                <a:latin typeface="Aptos" panose="020B0004020202020204" pitchFamily="34" charset="0"/>
                <a:ea typeface="Aptos" panose="020B0004020202020204" pitchFamily="34" charset="0"/>
                <a:cs typeface="Times New Roman" panose="02020603050405020304" pitchFamily="18" charset="0"/>
              </a:rPr>
              <a:t>Future Trailheads</a:t>
            </a:r>
          </a:p>
          <a:p>
            <a:pPr>
              <a:lnSpc>
                <a:spcPct val="115000"/>
              </a:lnSpc>
              <a:spcAft>
                <a:spcPts val="800"/>
              </a:spcAft>
              <a:buNone/>
            </a:pPr>
            <a:r>
              <a:rPr lang="en-CA" sz="2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Anger from carrying too much household labour.  The feeling underneath is deep loneliness.  The rest of the house doesn’t see the problems I see.  Therefore, they don’t see the effort I am putting in.  I feel like I have to do everything myself.  It never stops.  There is no winning.  Only more work.  I feel invisible.  </a:t>
            </a:r>
          </a:p>
          <a:p>
            <a:pPr>
              <a:lnSpc>
                <a:spcPct val="115000"/>
              </a:lnSpc>
              <a:spcAft>
                <a:spcPts val="800"/>
              </a:spcAft>
              <a:buNone/>
            </a:pPr>
            <a:r>
              <a:rPr lang="en-CA" sz="2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The burden of my mother's past.  I feel like I have made progress with accepting what happened, but I am still confronted with it as long as I have a relationship with her.  She is almost never is her Self Energy.  I thought some of the tension would be alleviated when nana passed.  There was initially some relief, but now there is fallout between my mother and the rest of her family, and I can see her falling into her holes more regularly.  I wonder if nana’s presence in the house made her behave better.  My mother’s last visit to bury nana was an unmitigated disaster.</a:t>
            </a:r>
          </a:p>
          <a:p>
            <a:pPr>
              <a:lnSpc>
                <a:spcPct val="115000"/>
              </a:lnSpc>
              <a:spcAft>
                <a:spcPts val="800"/>
              </a:spcAft>
              <a:buNone/>
            </a:pPr>
            <a:r>
              <a:rPr lang="en-CA" sz="2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 have some other trailheads but they will have to be much farther down the road.  Some of my parts have been very clear that they are not interested in engaging with me.</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830890910"/>
      </p:ext>
    </p:extLst>
  </p:cSld>
  <p:clrMapOvr>
    <a:masterClrMapping/>
  </p:clrMapOvr>
</p:sld>
</file>

<file path=ppt/slides/slide10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8042A6-2275-A15A-17C6-31FC277E48C6}"/>
              </a:ext>
            </a:extLst>
          </p:cNvPr>
          <p:cNvSpPr txBox="1"/>
          <p:nvPr/>
        </p:nvSpPr>
        <p:spPr>
          <a:xfrm>
            <a:off x="1330960" y="0"/>
            <a:ext cx="8747760" cy="7294305"/>
          </a:xfrm>
          <a:prstGeom prst="rect">
            <a:avLst/>
          </a:prstGeom>
          <a:noFill/>
        </p:spPr>
        <p:txBody>
          <a:bodyPr wrap="square">
            <a:spAutoFit/>
          </a:bodyPr>
          <a:lstStyle/>
          <a:p>
            <a:pPr algn="ctr"/>
            <a:r>
              <a:rPr lang="en-US" dirty="0">
                <a:solidFill>
                  <a:schemeClr val="bg1"/>
                </a:solidFill>
              </a:rPr>
              <a:t>ACCESSING SELF ENERGY-AN IFS GROUP DEMONSTRATION-</a:t>
            </a:r>
          </a:p>
          <a:p>
            <a:pPr algn="ctr"/>
            <a:r>
              <a:rPr lang="en-US" dirty="0">
                <a:solidFill>
                  <a:schemeClr val="bg1"/>
                </a:solidFill>
              </a:rPr>
              <a:t>PREPARED FOR GROUP SESSION WEEK 28</a:t>
            </a:r>
          </a:p>
          <a:p>
            <a:endParaRPr lang="en-US" dirty="0"/>
          </a:p>
          <a:p>
            <a:r>
              <a:rPr lang="en-US" dirty="0">
                <a:solidFill>
                  <a:srgbClr val="FFC000"/>
                </a:solidFill>
              </a:rPr>
              <a:t>Joan/Nicole: </a:t>
            </a:r>
            <a:r>
              <a:rPr lang="en-US" dirty="0">
                <a:solidFill>
                  <a:schemeClr val="bg1"/>
                </a:solidFill>
              </a:rPr>
              <a:t>About This Demonstration</a:t>
            </a:r>
          </a:p>
          <a:p>
            <a:r>
              <a:rPr lang="en-US" dirty="0"/>
              <a:t>The session you are about to witness was conducted on April 29, 2026, with Meaghen,</a:t>
            </a:r>
          </a:p>
          <a:p>
            <a:r>
              <a:rPr lang="en-US" dirty="0"/>
              <a:t>who generously volunteered to demonstrate her work on Part Five of the IFS Workbook:</a:t>
            </a:r>
          </a:p>
          <a:p>
            <a:r>
              <a:rPr lang="en-US" dirty="0"/>
              <a:t>“Accessing Your Unlimited Self-Leadership.”</a:t>
            </a:r>
          </a:p>
          <a:p>
            <a:r>
              <a:rPr lang="en-US" dirty="0"/>
              <a:t>The purpose of this demonstration is to bring to life the concepts you have been working</a:t>
            </a:r>
          </a:p>
          <a:p>
            <a:r>
              <a:rPr lang="en-US" dirty="0"/>
              <a:t>with in the workbook — particularly the challenge of accessing Self energy when</a:t>
            </a:r>
          </a:p>
          <a:p>
            <a:r>
              <a:rPr lang="en-US" dirty="0"/>
              <a:t>protector parts are active. You will see how a therapist uses curiosity and gentleness to</a:t>
            </a:r>
          </a:p>
          <a:p>
            <a:r>
              <a:rPr lang="en-US" dirty="0"/>
              <a:t>explore parts, how those parts carry the relational history of the person, and how the</a:t>
            </a:r>
          </a:p>
          <a:p>
            <a:r>
              <a:rPr lang="en-US" dirty="0"/>
              <a:t>Self — even when quiet — is always available.</a:t>
            </a:r>
          </a:p>
          <a:p>
            <a:r>
              <a:rPr lang="en-US" dirty="0"/>
              <a:t>The dialogue that follows is a reconstruction of the session. It has been dramatized for</a:t>
            </a:r>
          </a:p>
          <a:p>
            <a:r>
              <a:rPr lang="en-US" dirty="0"/>
              <a:t>clarity and teaching purposes. Commentary in italics is offered to illuminate the clinical</a:t>
            </a:r>
          </a:p>
          <a:p>
            <a:r>
              <a:rPr lang="en-US" dirty="0"/>
              <a:t>reasoning behind each exchange.</a:t>
            </a:r>
          </a:p>
          <a:p>
            <a:r>
              <a:rPr lang="en-US" dirty="0">
                <a:solidFill>
                  <a:schemeClr val="bg1"/>
                </a:solidFill>
              </a:rPr>
              <a:t>The Theme: Accessing Self Energy</a:t>
            </a:r>
          </a:p>
          <a:p>
            <a:r>
              <a:rPr lang="en-US" dirty="0"/>
              <a:t>Meaghen completed the Self-Leadership Assessment at the end of her workbook work,</a:t>
            </a:r>
          </a:p>
          <a:p>
            <a:r>
              <a:rPr lang="en-US" dirty="0"/>
              <a:t>rather than at the beginning. This is itself significant: she found that working through the</a:t>
            </a:r>
          </a:p>
          <a:p>
            <a:r>
              <a:rPr lang="en-US" dirty="0"/>
              <a:t>exercises first, expanded her access to Self energy before she scored herself. Her</a:t>
            </a:r>
          </a:p>
          <a:p>
            <a:r>
              <a:rPr lang="en-US" dirty="0"/>
              <a:t>average score was 3.7 suggesting Self is present in her system and can be further</a:t>
            </a:r>
          </a:p>
          <a:p>
            <a:r>
              <a:rPr lang="en-US" dirty="0"/>
              <a:t>fostered.</a:t>
            </a:r>
          </a:p>
          <a:p>
            <a:r>
              <a:rPr lang="en-US" dirty="0"/>
              <a:t>The exercises she engaged with illuminate a recurring theme in her system: the</a:t>
            </a:r>
          </a:p>
          <a:p>
            <a:r>
              <a:rPr lang="en-US" dirty="0"/>
              <a:t>experience of not being seen, of having her needs and her pace overridden by others,</a:t>
            </a:r>
          </a:p>
          <a:p>
            <a:r>
              <a:rPr lang="en-US" dirty="0"/>
              <a:t>and of learning to become smaller or louder in order to survive. This session traces how</a:t>
            </a:r>
          </a:p>
          <a:p>
            <a:r>
              <a:rPr lang="en-US" dirty="0"/>
              <a:t>that history lives in the present, in the form of the parts who carry it.</a:t>
            </a:r>
            <a:endParaRPr lang="en-CA" dirty="0"/>
          </a:p>
        </p:txBody>
      </p:sp>
    </p:spTree>
    <p:extLst>
      <p:ext uri="{BB962C8B-B14F-4D97-AF65-F5344CB8AC3E}">
        <p14:creationId xmlns:p14="http://schemas.microsoft.com/office/powerpoint/2010/main" val="3600522836"/>
      </p:ext>
    </p:extLst>
  </p:cSld>
  <p:clrMapOvr>
    <a:masterClrMapping/>
  </p:clrMapOvr>
</p:sld>
</file>

<file path=ppt/slides/slide10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2B4C28-D05B-7E0E-3A39-BF9A2469A72E}"/>
              </a:ext>
            </a:extLst>
          </p:cNvPr>
          <p:cNvSpPr txBox="1"/>
          <p:nvPr/>
        </p:nvSpPr>
        <p:spPr>
          <a:xfrm>
            <a:off x="1371600" y="0"/>
            <a:ext cx="11176000" cy="6463308"/>
          </a:xfrm>
          <a:prstGeom prst="rect">
            <a:avLst/>
          </a:prstGeom>
          <a:noFill/>
        </p:spPr>
        <p:txBody>
          <a:bodyPr wrap="square">
            <a:spAutoFit/>
          </a:bodyPr>
          <a:lstStyle/>
          <a:p>
            <a:r>
              <a:rPr lang="en-US" dirty="0">
                <a:solidFill>
                  <a:schemeClr val="bg1"/>
                </a:solidFill>
              </a:rPr>
              <a:t>                                                       DRAMATIZED SESSION SCRIPT</a:t>
            </a:r>
          </a:p>
          <a:p>
            <a:endParaRPr lang="en-US" dirty="0"/>
          </a:p>
          <a:p>
            <a:r>
              <a:rPr lang="en-US" dirty="0">
                <a:solidFill>
                  <a:schemeClr val="bg1"/>
                </a:solidFill>
              </a:rPr>
              <a:t>Beginning with the Workbook</a:t>
            </a:r>
          </a:p>
          <a:p>
            <a:r>
              <a:rPr lang="en-US" dirty="0"/>
              <a:t>The session opens with a review of Meaghen’s workbook responses. The therapist tries</a:t>
            </a:r>
          </a:p>
          <a:p>
            <a:r>
              <a:rPr lang="en-US" dirty="0"/>
              <a:t>to create a relaxed, inviting atmosphere noting that this work is not an interrogation but</a:t>
            </a:r>
          </a:p>
          <a:p>
            <a:r>
              <a:rPr lang="en-US" dirty="0"/>
              <a:t>an exploration. The workbook functions as a map of the territory.</a:t>
            </a:r>
          </a:p>
          <a:p>
            <a:endParaRPr lang="en-US" dirty="0"/>
          </a:p>
          <a:p>
            <a:r>
              <a:rPr lang="en-US" dirty="0">
                <a:solidFill>
                  <a:schemeClr val="bg1"/>
                </a:solidFill>
              </a:rPr>
              <a:t>Therapist: </a:t>
            </a:r>
            <a:r>
              <a:rPr lang="en-US" dirty="0"/>
              <a:t>Thanks for doing all this work, Meaghen. I want to start gently — I’d love to</a:t>
            </a:r>
          </a:p>
          <a:p>
            <a:r>
              <a:rPr lang="en-US" dirty="0"/>
              <a:t>just hear what your experience was like working through this section before we look at</a:t>
            </a:r>
          </a:p>
          <a:p>
            <a:r>
              <a:rPr lang="en-US" dirty="0"/>
              <a:t>any of the exercises in detail. What stood out for you?</a:t>
            </a:r>
          </a:p>
          <a:p>
            <a:r>
              <a:rPr lang="en-US" dirty="0">
                <a:solidFill>
                  <a:schemeClr val="bg1"/>
                </a:solidFill>
              </a:rPr>
              <a:t>Meaghen: </a:t>
            </a:r>
            <a:r>
              <a:rPr lang="en-US" dirty="0"/>
              <a:t>Honestly, what stood out was how hard it was to fill in the Self-Leadership</a:t>
            </a:r>
          </a:p>
          <a:p>
            <a:r>
              <a:rPr lang="en-US" dirty="0"/>
              <a:t>Assessment at the beginning. I felt like I hadn’t earned the right to score myself yet. So,</a:t>
            </a:r>
          </a:p>
          <a:p>
            <a:r>
              <a:rPr lang="en-US" dirty="0"/>
              <a:t>I did it at the end, after I’d done all the exercises. And the scores felt more honest that</a:t>
            </a:r>
          </a:p>
          <a:p>
            <a:r>
              <a:rPr lang="en-US" dirty="0"/>
              <a:t>way.</a:t>
            </a:r>
          </a:p>
          <a:p>
            <a:r>
              <a:rPr lang="en-US" dirty="0">
                <a:solidFill>
                  <a:schemeClr val="bg1"/>
                </a:solidFill>
              </a:rPr>
              <a:t>Therapist: </a:t>
            </a:r>
            <a:r>
              <a:rPr lang="en-US" dirty="0"/>
              <a:t>That’s a really interesting instinct — to do the assessment after the work</a:t>
            </a:r>
          </a:p>
          <a:p>
            <a:r>
              <a:rPr lang="en-US" dirty="0"/>
              <a:t>rather than before. What do you think that tells us?</a:t>
            </a:r>
          </a:p>
          <a:p>
            <a:r>
              <a:rPr lang="en-US" dirty="0">
                <a:solidFill>
                  <a:schemeClr val="bg1"/>
                </a:solidFill>
              </a:rPr>
              <a:t>Meaghen: </a:t>
            </a:r>
            <a:r>
              <a:rPr lang="en-US" dirty="0"/>
              <a:t>I think before I started, Self felt pretty far away. It was there, but it was quiet.</a:t>
            </a:r>
          </a:p>
          <a:p>
            <a:r>
              <a:rPr lang="en-US" dirty="0"/>
              <a:t>By the end I had more of a sense of it. So, the score felt real. It wasn’t just guessing.</a:t>
            </a:r>
          </a:p>
          <a:p>
            <a:endParaRPr lang="en-US" dirty="0"/>
          </a:p>
          <a:p>
            <a:r>
              <a:rPr lang="en-US" dirty="0">
                <a:solidFill>
                  <a:srgbClr val="FFC000"/>
                </a:solidFill>
              </a:rPr>
              <a:t>Joan/Nicole: </a:t>
            </a:r>
            <a:r>
              <a:rPr lang="en-US" dirty="0"/>
              <a:t>Meaghen’s decision to complete the assessment at the end rather than the</a:t>
            </a:r>
          </a:p>
          <a:p>
            <a:r>
              <a:rPr lang="en-US" dirty="0"/>
              <a:t>beginning reflects a thoughtful self-awareness. It also hints at a part that may require</a:t>
            </a:r>
          </a:p>
          <a:p>
            <a:r>
              <a:rPr lang="en-US" dirty="0"/>
              <a:t>some sense of readiness or worthiness before it can take stock of itself. This can be</a:t>
            </a:r>
          </a:p>
          <a:p>
            <a:r>
              <a:rPr lang="en-US" dirty="0"/>
              <a:t>explored gently as the session continues.</a:t>
            </a:r>
            <a:endParaRPr lang="en-CA" dirty="0"/>
          </a:p>
        </p:txBody>
      </p:sp>
    </p:spTree>
    <p:extLst>
      <p:ext uri="{BB962C8B-B14F-4D97-AF65-F5344CB8AC3E}">
        <p14:creationId xmlns:p14="http://schemas.microsoft.com/office/powerpoint/2010/main" val="10487043"/>
      </p:ext>
    </p:extLst>
  </p:cSld>
  <p:clrMapOvr>
    <a:masterClrMapping/>
  </p:clrMapOvr>
</p:sld>
</file>

<file path=ppt/slides/slide10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F54BAC-7CAB-B87F-C7FF-FFCDFB5785D6}"/>
              </a:ext>
            </a:extLst>
          </p:cNvPr>
          <p:cNvSpPr txBox="1"/>
          <p:nvPr/>
        </p:nvSpPr>
        <p:spPr>
          <a:xfrm>
            <a:off x="1564640" y="0"/>
            <a:ext cx="10546080" cy="6740307"/>
          </a:xfrm>
          <a:prstGeom prst="rect">
            <a:avLst/>
          </a:prstGeom>
          <a:noFill/>
        </p:spPr>
        <p:txBody>
          <a:bodyPr wrap="square">
            <a:spAutoFit/>
          </a:bodyPr>
          <a:lstStyle/>
          <a:p>
            <a:r>
              <a:rPr lang="en-US" dirty="0">
                <a:solidFill>
                  <a:schemeClr val="bg1"/>
                </a:solidFill>
              </a:rPr>
              <a:t> BECOMING A SELF-LED LEADER — THE GAP BETWEEN KNOWING AND DOING</a:t>
            </a:r>
          </a:p>
          <a:p>
            <a:endParaRPr lang="en-US" dirty="0">
              <a:solidFill>
                <a:schemeClr val="bg1"/>
              </a:solidFill>
            </a:endParaRPr>
          </a:p>
          <a:p>
            <a:r>
              <a:rPr lang="en-US" dirty="0"/>
              <a:t>The workbook exercise on Self-led leadership invites participants to consider how they</a:t>
            </a:r>
          </a:p>
          <a:p>
            <a:r>
              <a:rPr lang="en-US" dirty="0"/>
              <a:t>can bring IFS principles into their home, professional, and community life. Meaghen’s</a:t>
            </a:r>
          </a:p>
          <a:p>
            <a:r>
              <a:rPr lang="en-US" dirty="0"/>
              <a:t>response reveals a familiar tension: the gap between intellectual understanding and</a:t>
            </a:r>
          </a:p>
          <a:p>
            <a:r>
              <a:rPr lang="en-US" dirty="0"/>
              <a:t>embodied practice.</a:t>
            </a:r>
          </a:p>
          <a:p>
            <a:endParaRPr lang="en-US" dirty="0"/>
          </a:p>
          <a:p>
            <a:r>
              <a:rPr lang="en-US" dirty="0">
                <a:solidFill>
                  <a:schemeClr val="bg1"/>
                </a:solidFill>
              </a:rPr>
              <a:t>Therapist: </a:t>
            </a:r>
            <a:r>
              <a:rPr lang="en-US" dirty="0"/>
              <a:t>In the ‘Becoming a Self-Led Leader’ section, you wrote that you liked all the</a:t>
            </a:r>
          </a:p>
          <a:p>
            <a:r>
              <a:rPr lang="en-US" dirty="0"/>
              <a:t>ideas the workbook suggested. But you also said something about finding it hard to put</a:t>
            </a:r>
          </a:p>
          <a:p>
            <a:r>
              <a:rPr lang="en-US" dirty="0"/>
              <a:t>them into practice. Can you say more about that?</a:t>
            </a:r>
          </a:p>
          <a:p>
            <a:r>
              <a:rPr lang="en-US" dirty="0">
                <a:solidFill>
                  <a:schemeClr val="bg1"/>
                </a:solidFill>
              </a:rPr>
              <a:t>Meaghen: </a:t>
            </a:r>
            <a:r>
              <a:rPr lang="en-US" dirty="0"/>
              <a:t>Yeah. It all makes sense to me — speaking for parts, modelling curiosity with</a:t>
            </a:r>
          </a:p>
          <a:p>
            <a:r>
              <a:rPr lang="en-US" dirty="0"/>
              <a:t>my daughter, holding space for other people’s parts. It resonates. But then life happens</a:t>
            </a:r>
          </a:p>
          <a:p>
            <a:r>
              <a:rPr lang="en-US" dirty="0"/>
              <a:t>and I’m just… in it. And the intellectual knowing doesn’t always translate into practice.</a:t>
            </a:r>
          </a:p>
          <a:p>
            <a:r>
              <a:rPr lang="en-US" dirty="0">
                <a:solidFill>
                  <a:schemeClr val="bg1"/>
                </a:solidFill>
              </a:rPr>
              <a:t>Therapist: </a:t>
            </a:r>
            <a:r>
              <a:rPr lang="en-US" dirty="0"/>
              <a:t>That’s such an honest thing to name. There’s often a lag between</a:t>
            </a:r>
          </a:p>
          <a:p>
            <a:r>
              <a:rPr lang="en-US" dirty="0"/>
              <a:t>understanding something and being able to live it. Do you notice what gets in the way?</a:t>
            </a:r>
          </a:p>
          <a:p>
            <a:r>
              <a:rPr lang="en-US" dirty="0">
                <a:solidFill>
                  <a:schemeClr val="bg1"/>
                </a:solidFill>
              </a:rPr>
              <a:t>Meaghen: </a:t>
            </a:r>
            <a:r>
              <a:rPr lang="en-US" dirty="0"/>
              <a:t>Usually, when I’m activated. If I’m flooded or overwhelmed, I can’t access</a:t>
            </a:r>
          </a:p>
          <a:p>
            <a:r>
              <a:rPr lang="en-US" dirty="0"/>
              <a:t>any of it. The parts take over and Self goes very quiet.</a:t>
            </a:r>
          </a:p>
          <a:p>
            <a:r>
              <a:rPr lang="en-US" dirty="0">
                <a:solidFill>
                  <a:schemeClr val="bg1"/>
                </a:solidFill>
              </a:rPr>
              <a:t>Therapist: </a:t>
            </a:r>
            <a:r>
              <a:rPr lang="en-US" dirty="0"/>
              <a:t>That makes complete sense. It’s one of the paradoxes of this work — it’s</a:t>
            </a:r>
          </a:p>
          <a:p>
            <a:r>
              <a:rPr lang="en-US" dirty="0"/>
              <a:t>most needed in the moments it’s hardest to access. </a:t>
            </a:r>
          </a:p>
          <a:p>
            <a:endParaRPr lang="en-US" dirty="0"/>
          </a:p>
          <a:p>
            <a:r>
              <a:rPr lang="en-US" dirty="0">
                <a:solidFill>
                  <a:schemeClr val="accent1"/>
                </a:solidFill>
              </a:rPr>
              <a:t>Joan/Nicole: </a:t>
            </a:r>
            <a:r>
              <a:rPr lang="en-US" dirty="0"/>
              <a:t>Meaghen has given her daughter a children’s IFS workbook. Her daughter</a:t>
            </a:r>
          </a:p>
          <a:p>
            <a:r>
              <a:rPr lang="en-US" dirty="0"/>
              <a:t>read it twice and seems to be sitting with it. Meaghen has left the door open without</a:t>
            </a:r>
          </a:p>
          <a:p>
            <a:r>
              <a:rPr lang="en-US" dirty="0"/>
              <a:t>pushing. This is itself a beautiful act of Self-led parenting — respecting her daughter’s</a:t>
            </a:r>
          </a:p>
          <a:p>
            <a:r>
              <a:rPr lang="en-US" dirty="0"/>
              <a:t>pace rather than imposing her own.</a:t>
            </a:r>
            <a:endParaRPr lang="en-CA" dirty="0"/>
          </a:p>
        </p:txBody>
      </p:sp>
    </p:spTree>
    <p:extLst>
      <p:ext uri="{BB962C8B-B14F-4D97-AF65-F5344CB8AC3E}">
        <p14:creationId xmlns:p14="http://schemas.microsoft.com/office/powerpoint/2010/main" val="1211240394"/>
      </p:ext>
    </p:extLst>
  </p:cSld>
  <p:clrMapOvr>
    <a:masterClrMapping/>
  </p:clrMapOvr>
</p:sld>
</file>

<file path=ppt/slides/slide10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E17D2E-0F69-252A-15B3-770893FDA7DB}"/>
              </a:ext>
            </a:extLst>
          </p:cNvPr>
          <p:cNvSpPr txBox="1"/>
          <p:nvPr/>
        </p:nvSpPr>
        <p:spPr>
          <a:xfrm>
            <a:off x="1828800" y="0"/>
            <a:ext cx="11602720" cy="6463308"/>
          </a:xfrm>
          <a:prstGeom prst="rect">
            <a:avLst/>
          </a:prstGeom>
          <a:noFill/>
        </p:spPr>
        <p:txBody>
          <a:bodyPr wrap="square">
            <a:spAutoFit/>
          </a:bodyPr>
          <a:lstStyle/>
          <a:p>
            <a:r>
              <a:rPr lang="en-US" dirty="0">
                <a:solidFill>
                  <a:schemeClr val="bg1"/>
                </a:solidFill>
              </a:rPr>
              <a:t>                               The End-of-Day Inventory — The Sickly Child</a:t>
            </a:r>
          </a:p>
          <a:p>
            <a:r>
              <a:rPr lang="en-US" dirty="0"/>
              <a:t>Meaghen completed the end-of-day inventory on a day her mother was or had just</a:t>
            </a:r>
          </a:p>
          <a:p>
            <a:r>
              <a:rPr lang="en-US" dirty="0"/>
              <a:t>visited. The workbook invites participants to track which parts showed up throughout the</a:t>
            </a:r>
          </a:p>
          <a:p>
            <a:r>
              <a:rPr lang="en-US" dirty="0"/>
              <a:t>day — a practice very similar to a simple holes diary card, using parts as advanced</a:t>
            </a:r>
          </a:p>
          <a:p>
            <a:r>
              <a:rPr lang="en-US" dirty="0"/>
              <a:t>targets.</a:t>
            </a:r>
          </a:p>
          <a:p>
            <a:endParaRPr lang="en-US" dirty="0"/>
          </a:p>
          <a:p>
            <a:r>
              <a:rPr lang="en-US" dirty="0">
                <a:solidFill>
                  <a:schemeClr val="bg1"/>
                </a:solidFill>
              </a:rPr>
              <a:t>Therapist: </a:t>
            </a:r>
            <a:r>
              <a:rPr lang="en-US" dirty="0"/>
              <a:t>Tell me about the inventory you did. What parts showed up that day?</a:t>
            </a:r>
          </a:p>
          <a:p>
            <a:r>
              <a:rPr lang="en-US" dirty="0">
                <a:solidFill>
                  <a:schemeClr val="bg1"/>
                </a:solidFill>
              </a:rPr>
              <a:t>Meaghen: </a:t>
            </a:r>
            <a:r>
              <a:rPr lang="en-US" dirty="0"/>
              <a:t>A few. There was the Jealous Part — I call her the teenaged ghoul. The</a:t>
            </a:r>
          </a:p>
          <a:p>
            <a:r>
              <a:rPr lang="en-US" dirty="0"/>
              <a:t>Harsh Inner Critic was there, the one who monitors etiquette and cleanliness. And the</a:t>
            </a:r>
          </a:p>
          <a:p>
            <a:r>
              <a:rPr lang="en-US" dirty="0"/>
              <a:t>Sickly Child. She’s almost always there.</a:t>
            </a:r>
          </a:p>
          <a:p>
            <a:r>
              <a:rPr lang="en-US" dirty="0">
                <a:solidFill>
                  <a:schemeClr val="bg1"/>
                </a:solidFill>
              </a:rPr>
              <a:t>Therapist: </a:t>
            </a:r>
            <a:r>
              <a:rPr lang="en-US" dirty="0"/>
              <a:t>The Sickly Child seems to be a constant companion. What’s her presence</a:t>
            </a:r>
          </a:p>
          <a:p>
            <a:r>
              <a:rPr lang="en-US" dirty="0"/>
              <a:t>like on an ordinary day?</a:t>
            </a:r>
          </a:p>
          <a:p>
            <a:r>
              <a:rPr lang="en-US" dirty="0">
                <a:solidFill>
                  <a:schemeClr val="bg1"/>
                </a:solidFill>
              </a:rPr>
              <a:t>Meaghen: </a:t>
            </a:r>
            <a:r>
              <a:rPr lang="en-US" dirty="0"/>
              <a:t>She’s just… there. In the background. Sometimes she makes eating hard.</a:t>
            </a:r>
          </a:p>
          <a:p>
            <a:r>
              <a:rPr lang="en-US" dirty="0"/>
              <a:t>She’s not always loud, but she’s never really gone.</a:t>
            </a:r>
          </a:p>
          <a:p>
            <a:r>
              <a:rPr lang="en-US" dirty="0">
                <a:solidFill>
                  <a:schemeClr val="bg1"/>
                </a:solidFill>
              </a:rPr>
              <a:t>Therapist: </a:t>
            </a:r>
            <a:r>
              <a:rPr lang="en-US" dirty="0"/>
              <a:t>And that day — with your mother visiting — how activated was the system?</a:t>
            </a:r>
          </a:p>
          <a:p>
            <a:r>
              <a:rPr lang="en-US" dirty="0">
                <a:solidFill>
                  <a:schemeClr val="bg1"/>
                </a:solidFill>
              </a:rPr>
              <a:t>Meaghen: </a:t>
            </a:r>
            <a:r>
              <a:rPr lang="en-US" dirty="0"/>
              <a:t>Pretty activated. I could stay in Self for a good portion of it, especially when</a:t>
            </a:r>
          </a:p>
          <a:p>
            <a:r>
              <a:rPr lang="en-US" dirty="0"/>
              <a:t>my daughter was home — that helps, actually. But by the end I was frazzled. And there</a:t>
            </a:r>
          </a:p>
          <a:p>
            <a:r>
              <a:rPr lang="en-US" dirty="0"/>
              <a:t>was some rage cleaning.</a:t>
            </a:r>
          </a:p>
          <a:p>
            <a:r>
              <a:rPr lang="en-US" dirty="0">
                <a:solidFill>
                  <a:schemeClr val="bg1"/>
                </a:solidFill>
              </a:rPr>
              <a:t>Therapist: </a:t>
            </a:r>
            <a:r>
              <a:rPr lang="en-US" dirty="0"/>
              <a:t>Rage cleaning — tell me about that.</a:t>
            </a:r>
          </a:p>
          <a:p>
            <a:r>
              <a:rPr lang="en-US" dirty="0">
                <a:solidFill>
                  <a:schemeClr val="bg1"/>
                </a:solidFill>
              </a:rPr>
              <a:t>Meaghen: </a:t>
            </a:r>
            <a:r>
              <a:rPr lang="en-US" dirty="0"/>
              <a:t>It’s when I clean not because I want a clean house but because I’m furious</a:t>
            </a:r>
          </a:p>
          <a:p>
            <a:r>
              <a:rPr lang="en-US" dirty="0"/>
              <a:t>and I don’t know where to put that energy. It’s very much my mother. When I catch</a:t>
            </a:r>
          </a:p>
          <a:p>
            <a:r>
              <a:rPr lang="en-US" dirty="0"/>
              <a:t>myself doing it, I feel sick, actually. I can hear her in it.</a:t>
            </a:r>
          </a:p>
          <a:p>
            <a:endParaRPr lang="en-US" dirty="0"/>
          </a:p>
        </p:txBody>
      </p:sp>
    </p:spTree>
    <p:extLst>
      <p:ext uri="{BB962C8B-B14F-4D97-AF65-F5344CB8AC3E}">
        <p14:creationId xmlns:p14="http://schemas.microsoft.com/office/powerpoint/2010/main" val="3911207203"/>
      </p:ext>
    </p:extLst>
  </p:cSld>
  <p:clrMapOvr>
    <a:masterClrMapping/>
  </p:clrMapOvr>
</p:sld>
</file>

<file path=ppt/slides/slide10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61E578-FB4E-DBE7-7450-9AE9EF3AE3F1}"/>
              </a:ext>
            </a:extLst>
          </p:cNvPr>
          <p:cNvSpPr txBox="1"/>
          <p:nvPr/>
        </p:nvSpPr>
        <p:spPr>
          <a:xfrm>
            <a:off x="2194560" y="0"/>
            <a:ext cx="9652000" cy="6740307"/>
          </a:xfrm>
          <a:prstGeom prst="rect">
            <a:avLst/>
          </a:prstGeom>
          <a:noFill/>
        </p:spPr>
        <p:txBody>
          <a:bodyPr wrap="square">
            <a:spAutoFit/>
          </a:bodyPr>
          <a:lstStyle/>
          <a:p>
            <a:r>
              <a:rPr lang="en-US" dirty="0">
                <a:solidFill>
                  <a:srgbClr val="FFC000"/>
                </a:solidFill>
              </a:rPr>
              <a:t>Joan/Nicole: </a:t>
            </a:r>
            <a:r>
              <a:rPr lang="en-US" dirty="0"/>
              <a:t>The rage cleaning offers a vivid window into what IFS would call legacy</a:t>
            </a:r>
          </a:p>
          <a:p>
            <a:r>
              <a:rPr lang="en-US" dirty="0"/>
              <a:t>burdens — patterns absorbed from the relational field of the family system. Meaghen is</a:t>
            </a:r>
          </a:p>
          <a:p>
            <a:r>
              <a:rPr lang="en-US" dirty="0"/>
              <a:t>not simply enacting a behavior; she is carrying something that was never originally</a:t>
            </a:r>
          </a:p>
          <a:p>
            <a:r>
              <a:rPr lang="en-US" dirty="0"/>
              <a:t>hers.</a:t>
            </a:r>
          </a:p>
          <a:p>
            <a:endParaRPr lang="en-US" dirty="0"/>
          </a:p>
          <a:p>
            <a:r>
              <a:rPr lang="en-US" dirty="0"/>
              <a:t>                                                </a:t>
            </a:r>
            <a:r>
              <a:rPr lang="en-US" dirty="0">
                <a:solidFill>
                  <a:schemeClr val="bg1"/>
                </a:solidFill>
              </a:rPr>
              <a:t>Going Inside — The Timekeeper</a:t>
            </a:r>
          </a:p>
          <a:p>
            <a:r>
              <a:rPr lang="en-US" dirty="0"/>
              <a:t>The ‘Going Inside’ exercise asks participants to notice which parts might interfere with</a:t>
            </a:r>
          </a:p>
          <a:p>
            <a:r>
              <a:rPr lang="en-US" dirty="0"/>
              <a:t>extending compassion to others — which parts, in other words, block the flow of Self</a:t>
            </a:r>
          </a:p>
          <a:p>
            <a:r>
              <a:rPr lang="en-US" dirty="0"/>
              <a:t>energy. Meaghen identifies a part she calls the Timekeeper.</a:t>
            </a:r>
          </a:p>
          <a:p>
            <a:endParaRPr lang="en-US" dirty="0"/>
          </a:p>
          <a:p>
            <a:r>
              <a:rPr lang="en-US" dirty="0">
                <a:solidFill>
                  <a:schemeClr val="bg1"/>
                </a:solidFill>
              </a:rPr>
              <a:t>Therapist: </a:t>
            </a:r>
            <a:r>
              <a:rPr lang="en-US" dirty="0"/>
              <a:t>In the Outward-Bound section of the work, you’re asked to notice what parts</a:t>
            </a:r>
          </a:p>
          <a:p>
            <a:r>
              <a:rPr lang="en-US" dirty="0"/>
              <a:t>might get in the way of compassion — parts that might compete with Self. What came</a:t>
            </a:r>
          </a:p>
          <a:p>
            <a:r>
              <a:rPr lang="en-US" dirty="0"/>
              <a:t>up for you?</a:t>
            </a:r>
          </a:p>
          <a:p>
            <a:r>
              <a:rPr lang="en-US" dirty="0">
                <a:solidFill>
                  <a:schemeClr val="bg1"/>
                </a:solidFill>
              </a:rPr>
              <a:t>Meaghen: </a:t>
            </a:r>
            <a:r>
              <a:rPr lang="en-US" dirty="0"/>
              <a:t>The Timekeeper. She’s the one who most regularly takes over. She’s very</a:t>
            </a:r>
          </a:p>
          <a:p>
            <a:r>
              <a:rPr lang="en-US" dirty="0"/>
              <a:t>rational, very organized. And she has zero tolerance for… absorption. For getting lost in</a:t>
            </a:r>
          </a:p>
          <a:p>
            <a:r>
              <a:rPr lang="en-US" dirty="0"/>
              <a:t>something.</a:t>
            </a:r>
          </a:p>
          <a:p>
            <a:r>
              <a:rPr lang="en-US" dirty="0">
                <a:solidFill>
                  <a:schemeClr val="bg1"/>
                </a:solidFill>
              </a:rPr>
              <a:t>Therapist: </a:t>
            </a:r>
            <a:r>
              <a:rPr lang="en-US" dirty="0"/>
              <a:t>Can you see her? What does she look like?</a:t>
            </a:r>
          </a:p>
          <a:p>
            <a:r>
              <a:rPr lang="en-US" dirty="0">
                <a:solidFill>
                  <a:schemeClr val="bg1"/>
                </a:solidFill>
              </a:rPr>
              <a:t>Meaghen: </a:t>
            </a:r>
            <a:r>
              <a:rPr lang="en-US" dirty="0"/>
              <a:t>She’s holding a clipboard. She’s wagging her finger at me. She wants me to</a:t>
            </a:r>
          </a:p>
          <a:p>
            <a:r>
              <a:rPr lang="en-US" dirty="0"/>
              <a:t>comply, to get on with things, to be efficient. She’s not interested in what I’m feeling —</a:t>
            </a:r>
          </a:p>
          <a:p>
            <a:r>
              <a:rPr lang="en-US" dirty="0"/>
              <a:t>she just wants me to perform.</a:t>
            </a:r>
          </a:p>
          <a:p>
            <a:r>
              <a:rPr lang="en-US" dirty="0">
                <a:solidFill>
                  <a:schemeClr val="bg1"/>
                </a:solidFill>
              </a:rPr>
              <a:t>Therapist: </a:t>
            </a:r>
            <a:r>
              <a:rPr lang="en-US" dirty="0"/>
              <a:t>What happens in you when she takes over? What do you feel?</a:t>
            </a:r>
          </a:p>
          <a:p>
            <a:r>
              <a:rPr lang="en-US" dirty="0">
                <a:solidFill>
                  <a:schemeClr val="bg1"/>
                </a:solidFill>
              </a:rPr>
              <a:t>Meaghen: </a:t>
            </a:r>
            <a:r>
              <a:rPr lang="en-US" dirty="0"/>
              <a:t>Rushed. Not seen. Like I have to hurry up and be someone I’m not.</a:t>
            </a:r>
          </a:p>
          <a:p>
            <a:r>
              <a:rPr lang="en-US" dirty="0">
                <a:solidFill>
                  <a:schemeClr val="bg1"/>
                </a:solidFill>
              </a:rPr>
              <a:t>Therapist: </a:t>
            </a:r>
            <a:r>
              <a:rPr lang="en-US" dirty="0"/>
              <a:t>And if we stay with that for a moment — ‘rushed and not seen’ — does that</a:t>
            </a:r>
          </a:p>
          <a:p>
            <a:r>
              <a:rPr lang="en-US" dirty="0"/>
              <a:t>feeling connect to anything? Any sense of when you first knew it?</a:t>
            </a:r>
          </a:p>
        </p:txBody>
      </p:sp>
    </p:spTree>
    <p:extLst>
      <p:ext uri="{BB962C8B-B14F-4D97-AF65-F5344CB8AC3E}">
        <p14:creationId xmlns:p14="http://schemas.microsoft.com/office/powerpoint/2010/main" val="1904763060"/>
      </p:ext>
    </p:extLst>
  </p:cSld>
  <p:clrMapOvr>
    <a:masterClrMapping/>
  </p:clrMapOvr>
</p:sld>
</file>

<file path=ppt/slides/slide10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DB5FF-13C1-A497-9AB1-2F72D9F6F3C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534F87E-A3C3-9772-2914-F6AC9BFE2933}"/>
              </a:ext>
            </a:extLst>
          </p:cNvPr>
          <p:cNvSpPr txBox="1"/>
          <p:nvPr/>
        </p:nvSpPr>
        <p:spPr>
          <a:xfrm>
            <a:off x="2174240" y="71120"/>
            <a:ext cx="9652000" cy="7294305"/>
          </a:xfrm>
          <a:prstGeom prst="rect">
            <a:avLst/>
          </a:prstGeom>
          <a:noFill/>
        </p:spPr>
        <p:txBody>
          <a:bodyPr wrap="square">
            <a:spAutoFit/>
          </a:bodyPr>
          <a:lstStyle/>
          <a:p>
            <a:r>
              <a:rPr lang="en-US" dirty="0">
                <a:solidFill>
                  <a:schemeClr val="bg1"/>
                </a:solidFill>
              </a:rPr>
              <a:t>Meaghen: </a:t>
            </a:r>
            <a:r>
              <a:rPr lang="en-US" dirty="0"/>
              <a:t>The social workers I started seeing when I was six. The staff at my school.</a:t>
            </a:r>
          </a:p>
          <a:p>
            <a:r>
              <a:rPr lang="en-US" dirty="0"/>
              <a:t>My mother. Everyone had an idea of who I was supposed to be and what I was</a:t>
            </a:r>
          </a:p>
          <a:p>
            <a:r>
              <a:rPr lang="en-US" dirty="0"/>
              <a:t>supposed to do and on what schedule. And I’m… I get absorbed by small things. I</a:t>
            </a:r>
          </a:p>
          <a:p>
            <a:r>
              <a:rPr lang="en-US" dirty="0"/>
              <a:t>notice things. I slow down. And nobody had any patience for that. That absorption is</a:t>
            </a:r>
          </a:p>
          <a:p>
            <a:r>
              <a:rPr lang="en-US" dirty="0"/>
              <a:t>one of the things that’s made me think I may be a little bit on the autism spectrum. Of</a:t>
            </a:r>
          </a:p>
          <a:p>
            <a:r>
              <a:rPr lang="en-US" dirty="0"/>
              <a:t>course, at that time nobody even considered that.</a:t>
            </a:r>
          </a:p>
          <a:p>
            <a:r>
              <a:rPr lang="en-US" dirty="0">
                <a:solidFill>
                  <a:schemeClr val="bg1"/>
                </a:solidFill>
              </a:rPr>
              <a:t>Therapist: </a:t>
            </a:r>
            <a:r>
              <a:rPr lang="en-US" dirty="0"/>
              <a:t>So, the Timekeeper learned to do to you what the world was doing to you.</a:t>
            </a:r>
          </a:p>
          <a:p>
            <a:r>
              <a:rPr lang="en-US" dirty="0"/>
              <a:t>She internalized that pressure.</a:t>
            </a:r>
          </a:p>
          <a:p>
            <a:r>
              <a:rPr lang="en-US" dirty="0">
                <a:solidFill>
                  <a:schemeClr val="bg1"/>
                </a:solidFill>
              </a:rPr>
              <a:t>Meaghen: </a:t>
            </a:r>
            <a:r>
              <a:rPr lang="en-US" dirty="0"/>
              <a:t>[quietly] Yes. She wanted me to be acceptable.</a:t>
            </a:r>
          </a:p>
          <a:p>
            <a:endParaRPr lang="en-US" dirty="0">
              <a:solidFill>
                <a:schemeClr val="accent1"/>
              </a:solidFill>
            </a:endParaRPr>
          </a:p>
          <a:p>
            <a:r>
              <a:rPr lang="en-US" dirty="0">
                <a:solidFill>
                  <a:schemeClr val="accent1"/>
                </a:solidFill>
              </a:rPr>
              <a:t>Joan/Nicole</a:t>
            </a:r>
            <a:r>
              <a:rPr lang="en-US" dirty="0"/>
              <a:t>: This is a crucial moment. The Timekeeper is a manager — a part that</a:t>
            </a:r>
          </a:p>
          <a:p>
            <a:r>
              <a:rPr lang="en-US" dirty="0"/>
              <a:t>adopted the attitudes of the external system (school, social work, mother) and applied</a:t>
            </a:r>
          </a:p>
          <a:p>
            <a:r>
              <a:rPr lang="en-US" dirty="0"/>
              <a:t>them internally. She may not have been aware of Meaghen’s high sensitivity, her likely</a:t>
            </a:r>
          </a:p>
          <a:p>
            <a:r>
              <a:rPr lang="en-US" dirty="0"/>
              <a:t>neuroatypicality, or her need for a different pace. She was simply trying to keep</a:t>
            </a:r>
          </a:p>
          <a:p>
            <a:r>
              <a:rPr lang="en-US" dirty="0"/>
              <a:t>Meaghen safe by making her compliant. She deserves curiosity, not condemnation. </a:t>
            </a:r>
          </a:p>
          <a:p>
            <a:endParaRPr lang="en-US" dirty="0"/>
          </a:p>
          <a:p>
            <a:r>
              <a:rPr lang="en-US" dirty="0">
                <a:solidFill>
                  <a:schemeClr val="bg1"/>
                </a:solidFill>
              </a:rPr>
              <a:t>Therapist: </a:t>
            </a:r>
            <a:r>
              <a:rPr lang="en-US" dirty="0"/>
              <a:t>I want to offer a tentative idea. I wonder if underneath the Timekeeper</a:t>
            </a:r>
          </a:p>
          <a:p>
            <a:r>
              <a:rPr lang="en-US" dirty="0"/>
              <a:t>there’s a younger part who carries the feeling of being rushed and unseen. A kid who</a:t>
            </a:r>
          </a:p>
          <a:p>
            <a:r>
              <a:rPr lang="en-US" dirty="0"/>
              <a:t>had her own pace, her own way of being, and had it overridden. What do you notice</a:t>
            </a:r>
          </a:p>
          <a:p>
            <a:r>
              <a:rPr lang="en-US" dirty="0"/>
              <a:t>when I say that?</a:t>
            </a:r>
          </a:p>
          <a:p>
            <a:r>
              <a:rPr lang="en-US" dirty="0">
                <a:solidFill>
                  <a:schemeClr val="bg1"/>
                </a:solidFill>
              </a:rPr>
              <a:t>Meaghen: </a:t>
            </a:r>
            <a:r>
              <a:rPr lang="en-US" dirty="0"/>
              <a:t>Yes. She’s there. I can feel her. She’s… I don’t know if she’s angry or just</a:t>
            </a:r>
          </a:p>
          <a:p>
            <a:r>
              <a:rPr lang="en-US" dirty="0"/>
              <a:t>exhausted.</a:t>
            </a:r>
          </a:p>
          <a:p>
            <a:r>
              <a:rPr lang="en-US" dirty="0">
                <a:solidFill>
                  <a:schemeClr val="bg1"/>
                </a:solidFill>
              </a:rPr>
              <a:t>Therapist:</a:t>
            </a:r>
            <a:r>
              <a:rPr lang="en-US" dirty="0"/>
              <a:t> Both, perhaps. We don’t have to be precise about it yet. Let’s just call her</a:t>
            </a:r>
          </a:p>
          <a:p>
            <a:r>
              <a:rPr lang="en-US" dirty="0"/>
              <a:t>the Rushed and Unseen Kid for now and keep that name gently.</a:t>
            </a:r>
          </a:p>
          <a:p>
            <a:endParaRPr lang="en-US" dirty="0"/>
          </a:p>
          <a:p>
            <a:endParaRPr lang="en-CA" dirty="0"/>
          </a:p>
        </p:txBody>
      </p:sp>
    </p:spTree>
    <p:extLst>
      <p:ext uri="{BB962C8B-B14F-4D97-AF65-F5344CB8AC3E}">
        <p14:creationId xmlns:p14="http://schemas.microsoft.com/office/powerpoint/2010/main" val="4200503274"/>
      </p:ext>
    </p:extLst>
  </p:cSld>
  <p:clrMapOvr>
    <a:masterClrMapping/>
  </p:clrMapOvr>
</p:sld>
</file>

<file path=ppt/slides/slide10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4871F-174E-24A2-1FA7-6E415E0362F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9856D67-4EE1-E1D7-AC5A-C99B91F1F947}"/>
              </a:ext>
            </a:extLst>
          </p:cNvPr>
          <p:cNvSpPr txBox="1"/>
          <p:nvPr/>
        </p:nvSpPr>
        <p:spPr>
          <a:xfrm>
            <a:off x="2174240" y="71120"/>
            <a:ext cx="9652000" cy="6186309"/>
          </a:xfrm>
          <a:prstGeom prst="rect">
            <a:avLst/>
          </a:prstGeom>
          <a:noFill/>
        </p:spPr>
        <p:txBody>
          <a:bodyPr wrap="square">
            <a:spAutoFit/>
          </a:bodyPr>
          <a:lstStyle/>
          <a:p>
            <a:r>
              <a:rPr lang="en-US" dirty="0">
                <a:solidFill>
                  <a:srgbClr val="FFC000"/>
                </a:solidFill>
              </a:rPr>
              <a:t>Joan/Nicole: </a:t>
            </a:r>
            <a:r>
              <a:rPr lang="en-US" dirty="0">
                <a:solidFill>
                  <a:schemeClr val="bg1"/>
                </a:solidFill>
              </a:rPr>
              <a:t>Playlist for Your Parts — Volume and Voice</a:t>
            </a:r>
          </a:p>
          <a:p>
            <a:r>
              <a:rPr lang="en-US" dirty="0"/>
              <a:t>Meaghen identified songs for each of her parts and noticed a pattern in her choices.</a:t>
            </a:r>
          </a:p>
          <a:p>
            <a:endParaRPr lang="en-US" dirty="0"/>
          </a:p>
          <a:p>
            <a:r>
              <a:rPr lang="en-US" dirty="0">
                <a:solidFill>
                  <a:schemeClr val="bg1"/>
                </a:solidFill>
              </a:rPr>
              <a:t>Therapist: </a:t>
            </a:r>
            <a:r>
              <a:rPr lang="en-US" dirty="0"/>
              <a:t>What do you make of the songs you for your parts?</a:t>
            </a:r>
          </a:p>
          <a:p>
            <a:r>
              <a:rPr lang="en-US" dirty="0">
                <a:solidFill>
                  <a:schemeClr val="bg1"/>
                </a:solidFill>
              </a:rPr>
              <a:t>Meaghen: </a:t>
            </a:r>
            <a:r>
              <a:rPr lang="en-US" dirty="0"/>
              <a:t>There’s something interesting — several of them start very softly and build to</a:t>
            </a:r>
          </a:p>
          <a:p>
            <a:r>
              <a:rPr lang="en-US" dirty="0"/>
              <a:t>something very loud. When I chose the songs, I didn’t think of that but now the pattern</a:t>
            </a:r>
          </a:p>
          <a:p>
            <a:r>
              <a:rPr lang="en-US" dirty="0"/>
              <a:t>seems clear.</a:t>
            </a:r>
          </a:p>
          <a:p>
            <a:r>
              <a:rPr lang="en-US" dirty="0">
                <a:solidFill>
                  <a:schemeClr val="bg1"/>
                </a:solidFill>
              </a:rPr>
              <a:t>Therapist: </a:t>
            </a:r>
            <a:r>
              <a:rPr lang="en-US" dirty="0"/>
              <a:t>What does that pattern mean to you?</a:t>
            </a:r>
          </a:p>
          <a:p>
            <a:r>
              <a:rPr lang="en-US" dirty="0">
                <a:solidFill>
                  <a:schemeClr val="bg1"/>
                </a:solidFill>
              </a:rPr>
              <a:t>Meaghen: </a:t>
            </a:r>
            <a:r>
              <a:rPr lang="en-US" dirty="0"/>
              <a:t>Maybe that I have to get louder to be heard. I have to increase my volume</a:t>
            </a:r>
          </a:p>
          <a:p>
            <a:r>
              <a:rPr lang="en-US" dirty="0"/>
              <a:t>before anyone takes me seriously.</a:t>
            </a:r>
          </a:p>
          <a:p>
            <a:r>
              <a:rPr lang="en-US" dirty="0">
                <a:solidFill>
                  <a:schemeClr val="bg1"/>
                </a:solidFill>
              </a:rPr>
              <a:t>Therapist: </a:t>
            </a:r>
            <a:r>
              <a:rPr lang="en-US" dirty="0"/>
              <a:t>Can you give me an example from your life?</a:t>
            </a:r>
          </a:p>
          <a:p>
            <a:r>
              <a:rPr lang="en-US" dirty="0">
                <a:solidFill>
                  <a:schemeClr val="bg1"/>
                </a:solidFill>
              </a:rPr>
              <a:t>Meaghen: </a:t>
            </a:r>
            <a:r>
              <a:rPr lang="en-US" dirty="0"/>
              <a:t>My mother has called me ‘Magen’ my whole life. That’s not the name she</a:t>
            </a:r>
          </a:p>
          <a:p>
            <a:r>
              <a:rPr lang="en-US" dirty="0"/>
              <a:t>gave me at birth. When I realized that I asked her, and asked her, and asked her to use</a:t>
            </a:r>
          </a:p>
          <a:p>
            <a:r>
              <a:rPr lang="en-US" dirty="0"/>
              <a:t>my real name. For years she didn’t. Until I lost my temper completely. Then she</a:t>
            </a:r>
          </a:p>
          <a:p>
            <a:r>
              <a:rPr lang="en-US" dirty="0"/>
              <a:t>corrected herself.</a:t>
            </a:r>
          </a:p>
          <a:p>
            <a:r>
              <a:rPr lang="en-US" dirty="0">
                <a:solidFill>
                  <a:schemeClr val="bg1"/>
                </a:solidFill>
              </a:rPr>
              <a:t>Therapist: </a:t>
            </a:r>
            <a:r>
              <a:rPr lang="en-US" dirty="0"/>
              <a:t>So, the only thing that worked was you losing your temper with her?</a:t>
            </a:r>
          </a:p>
          <a:p>
            <a:r>
              <a:rPr lang="en-US" dirty="0">
                <a:solidFill>
                  <a:schemeClr val="bg1"/>
                </a:solidFill>
              </a:rPr>
              <a:t>Meaghen: </a:t>
            </a:r>
            <a:r>
              <a:rPr lang="en-US" dirty="0"/>
              <a:t>Yes. And I hated that it had to come to that. But it was the only thing she</a:t>
            </a:r>
          </a:p>
          <a:p>
            <a:r>
              <a:rPr lang="en-US" dirty="0"/>
              <a:t>heard.</a:t>
            </a:r>
          </a:p>
          <a:p>
            <a:r>
              <a:rPr lang="en-US" dirty="0">
                <a:solidFill>
                  <a:schemeClr val="bg1"/>
                </a:solidFill>
              </a:rPr>
              <a:t>Therapist: </a:t>
            </a:r>
            <a:r>
              <a:rPr lang="en-US" dirty="0"/>
              <a:t>I wonder if that’s what one of your firefighter parts learned — that the only</a:t>
            </a:r>
          </a:p>
          <a:p>
            <a:r>
              <a:rPr lang="en-US" dirty="0"/>
              <a:t>way to be taken seriously is to become loud enough that you can’t be ignored. What do</a:t>
            </a:r>
          </a:p>
          <a:p>
            <a:r>
              <a:rPr lang="en-US" dirty="0"/>
              <a:t>you think?</a:t>
            </a:r>
          </a:p>
          <a:p>
            <a:r>
              <a:rPr lang="en-US" dirty="0">
                <a:solidFill>
                  <a:schemeClr val="bg1"/>
                </a:solidFill>
              </a:rPr>
              <a:t>Meaghen: </a:t>
            </a:r>
            <a:r>
              <a:rPr lang="en-US" dirty="0"/>
              <a:t>That feels right. And I hate that I needed to learn it.</a:t>
            </a:r>
          </a:p>
        </p:txBody>
      </p:sp>
    </p:spTree>
    <p:extLst>
      <p:ext uri="{BB962C8B-B14F-4D97-AF65-F5344CB8AC3E}">
        <p14:creationId xmlns:p14="http://schemas.microsoft.com/office/powerpoint/2010/main" val="1160458513"/>
      </p:ext>
    </p:extLst>
  </p:cSld>
  <p:clrMapOvr>
    <a:masterClrMapping/>
  </p:clrMapOvr>
</p:sld>
</file>

<file path=ppt/slides/slide10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8179B-5D22-654C-2BD3-46C57C62613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B8AE75F-E2D9-D96A-47BE-655AFFA6C7C9}"/>
              </a:ext>
            </a:extLst>
          </p:cNvPr>
          <p:cNvSpPr txBox="1"/>
          <p:nvPr/>
        </p:nvSpPr>
        <p:spPr>
          <a:xfrm>
            <a:off x="2143760" y="0"/>
            <a:ext cx="9652000" cy="6740307"/>
          </a:xfrm>
          <a:prstGeom prst="rect">
            <a:avLst/>
          </a:prstGeom>
          <a:noFill/>
        </p:spPr>
        <p:txBody>
          <a:bodyPr wrap="square">
            <a:spAutoFit/>
          </a:bodyPr>
          <a:lstStyle/>
          <a:p>
            <a:r>
              <a:rPr lang="en-US" dirty="0">
                <a:solidFill>
                  <a:srgbClr val="FFC000"/>
                </a:solidFill>
              </a:rPr>
              <a:t>Joan/Nicole</a:t>
            </a:r>
            <a:r>
              <a:rPr lang="en-US" dirty="0"/>
              <a:t>: The pattern in the music playlist is a beautiful clinical trailhead. It reveals a</a:t>
            </a:r>
          </a:p>
          <a:p>
            <a:r>
              <a:rPr lang="en-US" dirty="0"/>
              <a:t>firefighter strategy — escalation as the only reliable pathway to being heard. This</a:t>
            </a:r>
          </a:p>
          <a:p>
            <a:r>
              <a:rPr lang="en-US" dirty="0"/>
              <a:t>emerged not from willfulness but from a relational environment where ordinary needs,</a:t>
            </a:r>
          </a:p>
          <a:p>
            <a:r>
              <a:rPr lang="en-US" dirty="0"/>
              <a:t>expressed in ordinary ways, were consistently overlooked.</a:t>
            </a:r>
          </a:p>
          <a:p>
            <a:r>
              <a:rPr lang="en-US" dirty="0"/>
              <a:t> </a:t>
            </a:r>
          </a:p>
          <a:p>
            <a:r>
              <a:rPr lang="en-US" dirty="0"/>
              <a:t>                 </a:t>
            </a:r>
            <a:r>
              <a:rPr lang="en-US" dirty="0">
                <a:solidFill>
                  <a:schemeClr val="bg1"/>
                </a:solidFill>
              </a:rPr>
              <a:t>Self Energy and the Part That Doesn’t Want Her to Feel Better</a:t>
            </a:r>
          </a:p>
          <a:p>
            <a:r>
              <a:rPr lang="en-US" dirty="0"/>
              <a:t>The workbook sections on accessing Self energy, self-care, and self-love invite</a:t>
            </a:r>
          </a:p>
          <a:p>
            <a:r>
              <a:rPr lang="en-US" dirty="0"/>
              <a:t>vulnerability. Meaghen encounters a part that resists her healing — not out of malice, but</a:t>
            </a:r>
          </a:p>
          <a:p>
            <a:r>
              <a:rPr lang="en-US" dirty="0"/>
              <a:t>out of a wound that has not yet been named.</a:t>
            </a:r>
          </a:p>
          <a:p>
            <a:endParaRPr lang="en-US" dirty="0"/>
          </a:p>
          <a:p>
            <a:r>
              <a:rPr lang="en-US" dirty="0">
                <a:solidFill>
                  <a:schemeClr val="bg1"/>
                </a:solidFill>
              </a:rPr>
              <a:t>Therapist: </a:t>
            </a:r>
            <a:r>
              <a:rPr lang="en-US" dirty="0"/>
              <a:t>Earlier you said something that I’d like to come back to. You said there’s a</a:t>
            </a:r>
          </a:p>
          <a:p>
            <a:r>
              <a:rPr lang="en-US" dirty="0"/>
              <a:t>part of you that doesn’t want you to feel better. Can we try to explore that part right</a:t>
            </a:r>
          </a:p>
          <a:p>
            <a:r>
              <a:rPr lang="en-US" dirty="0"/>
              <a:t>now?</a:t>
            </a:r>
          </a:p>
          <a:p>
            <a:r>
              <a:rPr lang="en-US" dirty="0">
                <a:solidFill>
                  <a:schemeClr val="bg1"/>
                </a:solidFill>
              </a:rPr>
              <a:t>Meaghen: </a:t>
            </a:r>
            <a:r>
              <a:rPr lang="en-US" dirty="0"/>
              <a:t>We can try. Give me a minute while I go back to a time when she was</a:t>
            </a:r>
          </a:p>
          <a:p>
            <a:r>
              <a:rPr lang="en-US" dirty="0"/>
              <a:t>present…. OK…She’s there. Pre-teen. Angry. She feels like I don’t deserve to feel</a:t>
            </a:r>
          </a:p>
          <a:p>
            <a:r>
              <a:rPr lang="en-US" dirty="0"/>
              <a:t>better. Like why should I get to?</a:t>
            </a:r>
          </a:p>
          <a:p>
            <a:r>
              <a:rPr lang="en-US" dirty="0">
                <a:solidFill>
                  <a:schemeClr val="bg1"/>
                </a:solidFill>
              </a:rPr>
              <a:t>Therapist: </a:t>
            </a:r>
            <a:r>
              <a:rPr lang="en-US" dirty="0"/>
              <a:t>Does she give you any sense of why? Why feeling better might not be</a:t>
            </a:r>
          </a:p>
          <a:p>
            <a:r>
              <a:rPr lang="en-US" dirty="0"/>
              <a:t>something you’ve earned?</a:t>
            </a:r>
          </a:p>
          <a:p>
            <a:r>
              <a:rPr lang="en-US" dirty="0">
                <a:solidFill>
                  <a:schemeClr val="bg1"/>
                </a:solidFill>
              </a:rPr>
              <a:t>Meaghen: </a:t>
            </a:r>
            <a:r>
              <a:rPr lang="en-US" dirty="0"/>
              <a:t>I think… I was often the reason my mother got angry. At least, it felt that way.</a:t>
            </a:r>
          </a:p>
          <a:p>
            <a:r>
              <a:rPr lang="en-US" dirty="0"/>
              <a:t>Like my existence was provocative. So maybe feeling better is… I don’t know. Like I’m</a:t>
            </a:r>
          </a:p>
          <a:p>
            <a:r>
              <a:rPr lang="en-US" dirty="0"/>
              <a:t>letting myself off the hook somehow.</a:t>
            </a:r>
          </a:p>
          <a:p>
            <a:r>
              <a:rPr lang="en-US" dirty="0">
                <a:solidFill>
                  <a:schemeClr val="bg1"/>
                </a:solidFill>
              </a:rPr>
              <a:t>Therapist: </a:t>
            </a:r>
            <a:r>
              <a:rPr lang="en-US" dirty="0"/>
              <a:t>As if the suffering is what keeps the account balanced.</a:t>
            </a:r>
          </a:p>
          <a:p>
            <a:r>
              <a:rPr lang="en-US" dirty="0">
                <a:solidFill>
                  <a:schemeClr val="bg1"/>
                </a:solidFill>
              </a:rPr>
              <a:t>Meaghen: </a:t>
            </a:r>
            <a:r>
              <a:rPr lang="en-US" dirty="0"/>
              <a:t>[long pause] Yes. That’s it.</a:t>
            </a:r>
          </a:p>
          <a:p>
            <a:endParaRPr lang="en-US" dirty="0"/>
          </a:p>
        </p:txBody>
      </p:sp>
    </p:spTree>
    <p:extLst>
      <p:ext uri="{BB962C8B-B14F-4D97-AF65-F5344CB8AC3E}">
        <p14:creationId xmlns:p14="http://schemas.microsoft.com/office/powerpoint/2010/main" val="3489236609"/>
      </p:ext>
    </p:extLst>
  </p:cSld>
  <p:clrMapOvr>
    <a:masterClrMapping/>
  </p:clrMapOvr>
</p:sld>
</file>

<file path=ppt/slides/slide10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C622D-CFC9-0E1B-172B-B0C8945F02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61CA6B9-F926-CFEC-7DC4-0034F2D943AC}"/>
              </a:ext>
            </a:extLst>
          </p:cNvPr>
          <p:cNvSpPr txBox="1"/>
          <p:nvPr/>
        </p:nvSpPr>
        <p:spPr>
          <a:xfrm>
            <a:off x="210589" y="474345"/>
            <a:ext cx="9652000" cy="6186309"/>
          </a:xfrm>
          <a:prstGeom prst="rect">
            <a:avLst/>
          </a:prstGeom>
          <a:noFill/>
        </p:spPr>
        <p:txBody>
          <a:bodyPr wrap="square">
            <a:spAutoFit/>
          </a:bodyPr>
          <a:lstStyle/>
          <a:p>
            <a:r>
              <a:rPr lang="en-US" dirty="0">
                <a:solidFill>
                  <a:srgbClr val="FFC000"/>
                </a:solidFill>
              </a:rPr>
              <a:t>Joan/Nicole: </a:t>
            </a:r>
            <a:r>
              <a:rPr lang="en-US" dirty="0"/>
              <a:t>This part carries a profound burden: the child’s internalized belief that she</a:t>
            </a:r>
          </a:p>
          <a:p>
            <a:r>
              <a:rPr lang="en-US" dirty="0"/>
              <a:t>is responsible for her mother’s pain, and that her own suffering is a form of penance or</a:t>
            </a:r>
          </a:p>
          <a:p>
            <a:r>
              <a:rPr lang="en-US" dirty="0"/>
              <a:t>justice. This is one of the most common and most heartbreaking burdens exiles carry —</a:t>
            </a:r>
          </a:p>
          <a:p>
            <a:r>
              <a:rPr lang="en-US" dirty="0"/>
              <a:t>the shame of having somehow caused the harm done to them. It will need patient,</a:t>
            </a:r>
          </a:p>
          <a:p>
            <a:r>
              <a:rPr lang="en-US" dirty="0"/>
              <a:t>careful work. </a:t>
            </a:r>
          </a:p>
          <a:p>
            <a:r>
              <a:rPr lang="en-US" dirty="0"/>
              <a:t>                                         </a:t>
            </a:r>
          </a:p>
          <a:p>
            <a:r>
              <a:rPr lang="en-US" dirty="0">
                <a:solidFill>
                  <a:schemeClr val="bg1"/>
                </a:solidFill>
              </a:rPr>
              <a:t>                                    The Sickly Child — An Exile Revisited</a:t>
            </a:r>
          </a:p>
          <a:p>
            <a:r>
              <a:rPr lang="en-US" dirty="0">
                <a:solidFill>
                  <a:schemeClr val="bg1"/>
                </a:solidFill>
              </a:rPr>
              <a:t>Therapist: </a:t>
            </a:r>
            <a:r>
              <a:rPr lang="en-US" dirty="0"/>
              <a:t>You named the Sickly Child as an exile before today’s session. And in your</a:t>
            </a:r>
          </a:p>
          <a:p>
            <a:r>
              <a:rPr lang="en-US" dirty="0"/>
              <a:t>photo exercise, you identified her specifically — can you tell me more about her…</a:t>
            </a:r>
          </a:p>
          <a:p>
            <a:r>
              <a:rPr lang="en-US" dirty="0">
                <a:solidFill>
                  <a:schemeClr val="bg1"/>
                </a:solidFill>
              </a:rPr>
              <a:t>Meaghen: </a:t>
            </a:r>
            <a:r>
              <a:rPr lang="en-US" dirty="0"/>
              <a:t>Umm… It’s interesting when I think of her, I have a memory of when I was</a:t>
            </a:r>
          </a:p>
          <a:p>
            <a:r>
              <a:rPr lang="en-US" dirty="0"/>
              <a:t>about 7 or 8. I’m at home trying to go up the stairs to my room stairs on all fours</a:t>
            </a:r>
          </a:p>
          <a:p>
            <a:r>
              <a:rPr lang="en-US" dirty="0"/>
              <a:t>because I’m sick and breathless, and my mother is just watching without offering help.</a:t>
            </a:r>
          </a:p>
          <a:p>
            <a:r>
              <a:rPr lang="en-US" dirty="0">
                <a:solidFill>
                  <a:schemeClr val="bg1"/>
                </a:solidFill>
              </a:rPr>
              <a:t>Therapist: </a:t>
            </a:r>
            <a:r>
              <a:rPr lang="en-US" dirty="0"/>
              <a:t>What’s it like to hold that image now?</a:t>
            </a:r>
          </a:p>
          <a:p>
            <a:r>
              <a:rPr lang="en-US" dirty="0">
                <a:solidFill>
                  <a:schemeClr val="bg1"/>
                </a:solidFill>
              </a:rPr>
              <a:t>Meaghen: </a:t>
            </a:r>
            <a:r>
              <a:rPr lang="en-US" dirty="0"/>
              <a:t>It’s… a lot. That little girl was so alone in that moment. She didn’t understand</a:t>
            </a:r>
          </a:p>
          <a:p>
            <a:r>
              <a:rPr lang="en-US" dirty="0"/>
              <a:t>what was happening to her body. She was frightened. And her mother was just… there.</a:t>
            </a:r>
          </a:p>
          <a:p>
            <a:r>
              <a:rPr lang="en-US" dirty="0"/>
              <a:t>Watching. Not helping.</a:t>
            </a:r>
          </a:p>
          <a:p>
            <a:r>
              <a:rPr lang="en-US" dirty="0">
                <a:solidFill>
                  <a:schemeClr val="bg1"/>
                </a:solidFill>
              </a:rPr>
              <a:t>Therapist: </a:t>
            </a:r>
            <a:r>
              <a:rPr lang="en-US" dirty="0"/>
              <a:t>And what does she need to hear from you now, do you think?</a:t>
            </a:r>
          </a:p>
          <a:p>
            <a:r>
              <a:rPr lang="en-US" dirty="0">
                <a:solidFill>
                  <a:schemeClr val="bg1"/>
                </a:solidFill>
              </a:rPr>
              <a:t>Meaghen: </a:t>
            </a:r>
            <a:r>
              <a:rPr lang="en-US" dirty="0"/>
              <a:t>That I see her. That she wasn’t invisible, even when she was treated that</a:t>
            </a:r>
          </a:p>
          <a:p>
            <a:r>
              <a:rPr lang="en-US" dirty="0"/>
              <a:t>way. That I’m not going to leave her behind.</a:t>
            </a:r>
          </a:p>
          <a:p>
            <a:r>
              <a:rPr lang="en-US" dirty="0">
                <a:solidFill>
                  <a:schemeClr val="bg1"/>
                </a:solidFill>
              </a:rPr>
              <a:t>Therapist: </a:t>
            </a:r>
            <a:r>
              <a:rPr lang="en-US" dirty="0"/>
              <a:t>You wrote in your Hope Merchant section: ‘I won’t leave you again.’ Was</a:t>
            </a:r>
          </a:p>
          <a:p>
            <a:r>
              <a:rPr lang="en-US" dirty="0"/>
              <a:t>that meant for her?</a:t>
            </a:r>
          </a:p>
          <a:p>
            <a:r>
              <a:rPr lang="en-US" dirty="0">
                <a:solidFill>
                  <a:schemeClr val="bg1"/>
                </a:solidFill>
              </a:rPr>
              <a:t>Meaghen: </a:t>
            </a:r>
            <a:r>
              <a:rPr lang="en-US" dirty="0"/>
              <a:t>[quietly] Yes.</a:t>
            </a:r>
          </a:p>
        </p:txBody>
      </p:sp>
      <p:pic>
        <p:nvPicPr>
          <p:cNvPr id="2" name="Picture 1">
            <a:extLst>
              <a:ext uri="{FF2B5EF4-FFF2-40B4-BE49-F238E27FC236}">
                <a16:creationId xmlns:a16="http://schemas.microsoft.com/office/drawing/2014/main" id="{E742AA8D-9421-F233-4F2D-281F1C5C01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8400" y="1729544"/>
            <a:ext cx="3193011" cy="3431735"/>
          </a:xfrm>
          <a:prstGeom prst="rect">
            <a:avLst/>
          </a:prstGeom>
        </p:spPr>
      </p:pic>
    </p:spTree>
    <p:extLst>
      <p:ext uri="{BB962C8B-B14F-4D97-AF65-F5344CB8AC3E}">
        <p14:creationId xmlns:p14="http://schemas.microsoft.com/office/powerpoint/2010/main" val="2737562077"/>
      </p:ext>
    </p:extLst>
  </p:cSld>
  <p:clrMapOvr>
    <a:masterClrMapping/>
  </p:clrMapOvr>
</p:sld>
</file>

<file path=ppt/slides/slide10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247E0-17D4-0BB6-0FBA-23EC357FAD9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AA080FC-6A9E-6B87-27D2-4D9F3CFB3150}"/>
              </a:ext>
            </a:extLst>
          </p:cNvPr>
          <p:cNvSpPr txBox="1"/>
          <p:nvPr/>
        </p:nvSpPr>
        <p:spPr>
          <a:xfrm>
            <a:off x="2143760" y="0"/>
            <a:ext cx="9652000" cy="6463308"/>
          </a:xfrm>
          <a:prstGeom prst="rect">
            <a:avLst/>
          </a:prstGeom>
          <a:noFill/>
        </p:spPr>
        <p:txBody>
          <a:bodyPr wrap="square">
            <a:spAutoFit/>
          </a:bodyPr>
          <a:lstStyle/>
          <a:p>
            <a:r>
              <a:rPr lang="en-US" dirty="0">
                <a:solidFill>
                  <a:schemeClr val="accent1"/>
                </a:solidFill>
              </a:rPr>
              <a:t>Joan/Nicole: </a:t>
            </a:r>
            <a:r>
              <a:rPr lang="en-US" dirty="0"/>
              <a:t>The Sickly Child is a fully articulated exile — a part frozen at the time of</a:t>
            </a:r>
          </a:p>
          <a:p>
            <a:r>
              <a:rPr lang="en-US" dirty="0"/>
              <a:t>her illness and neglect, carrying panic, aloneness, and physical vulnerability as her</a:t>
            </a:r>
          </a:p>
          <a:p>
            <a:r>
              <a:rPr lang="en-US" dirty="0"/>
              <a:t>burdens. She is known to Meaghen, who already has language for her and compassion</a:t>
            </a:r>
          </a:p>
          <a:p>
            <a:r>
              <a:rPr lang="en-US" dirty="0"/>
              <a:t>for her. This is the foundation from which healing work can begin. </a:t>
            </a:r>
          </a:p>
          <a:p>
            <a:endParaRPr lang="en-US" dirty="0"/>
          </a:p>
          <a:p>
            <a:r>
              <a:rPr lang="en-US" dirty="0"/>
              <a:t>                                     </a:t>
            </a:r>
            <a:r>
              <a:rPr lang="en-US" dirty="0">
                <a:solidFill>
                  <a:schemeClr val="bg1"/>
                </a:solidFill>
              </a:rPr>
              <a:t>The Wise One — Meaghen’s Image of Self</a:t>
            </a:r>
          </a:p>
          <a:p>
            <a:r>
              <a:rPr lang="en-US" dirty="0">
                <a:solidFill>
                  <a:schemeClr val="bg1"/>
                </a:solidFill>
              </a:rPr>
              <a:t>Therapist: </a:t>
            </a:r>
            <a:r>
              <a:rPr lang="en-US" dirty="0"/>
              <a:t>Earlier you mentioned that you already have an image for Self and you call</a:t>
            </a:r>
          </a:p>
          <a:p>
            <a:r>
              <a:rPr lang="en-US" dirty="0"/>
              <a:t>this image the wise one. I want to end our session today by spending a little time with</a:t>
            </a:r>
          </a:p>
          <a:p>
            <a:r>
              <a:rPr lang="en-US" dirty="0"/>
              <a:t>the Wise One. Tell me about her.</a:t>
            </a:r>
          </a:p>
          <a:p>
            <a:r>
              <a:rPr lang="en-US" dirty="0">
                <a:solidFill>
                  <a:schemeClr val="bg1"/>
                </a:solidFill>
              </a:rPr>
              <a:t>Meaghen: </a:t>
            </a:r>
            <a:r>
              <a:rPr lang="en-US" dirty="0"/>
              <a:t>She’s older. She wears a long purple cloak and carries a staff. She doesn’t</a:t>
            </a:r>
          </a:p>
          <a:p>
            <a:r>
              <a:rPr lang="en-US" dirty="0"/>
              <a:t>speak — she gestures. She has this calm, slightly amused expression, like she</a:t>
            </a:r>
          </a:p>
          <a:p>
            <a:r>
              <a:rPr lang="en-US" dirty="0"/>
              <a:t>understands everything and isn’t troubled by any of it.</a:t>
            </a:r>
          </a:p>
          <a:p>
            <a:r>
              <a:rPr lang="en-US" dirty="0">
                <a:solidFill>
                  <a:schemeClr val="bg1"/>
                </a:solidFill>
              </a:rPr>
              <a:t>Therapist: </a:t>
            </a:r>
            <a:r>
              <a:rPr lang="en-US" dirty="0"/>
              <a:t>What’s it like to be with her?</a:t>
            </a:r>
          </a:p>
          <a:p>
            <a:r>
              <a:rPr lang="en-US" dirty="0">
                <a:solidFill>
                  <a:schemeClr val="bg1"/>
                </a:solidFill>
              </a:rPr>
              <a:t>Meaghen: </a:t>
            </a:r>
            <a:r>
              <a:rPr lang="en-US" dirty="0"/>
              <a:t>Peaceful. Safe. She’s not in a hurry.</a:t>
            </a:r>
          </a:p>
          <a:p>
            <a:r>
              <a:rPr lang="en-US" dirty="0">
                <a:solidFill>
                  <a:schemeClr val="bg1"/>
                </a:solidFill>
              </a:rPr>
              <a:t>Therapist: </a:t>
            </a:r>
            <a:r>
              <a:rPr lang="en-US" dirty="0"/>
              <a:t>Not in a hurry — the opposite of the Timekeeper.</a:t>
            </a:r>
          </a:p>
          <a:p>
            <a:r>
              <a:rPr lang="en-US" dirty="0">
                <a:solidFill>
                  <a:schemeClr val="bg1"/>
                </a:solidFill>
              </a:rPr>
              <a:t>Meaghen: </a:t>
            </a:r>
            <a:r>
              <a:rPr lang="en-US" dirty="0"/>
              <a:t>[smiling] Exactly. The Timekeeper would hate her.</a:t>
            </a:r>
          </a:p>
          <a:p>
            <a:r>
              <a:rPr lang="en-US" dirty="0"/>
              <a:t>Therapist: Or maybe… she’s what the Timekeeper has been waiting for. A presence</a:t>
            </a:r>
          </a:p>
          <a:p>
            <a:r>
              <a:rPr lang="en-US" dirty="0"/>
              <a:t>that doesn’t need her to manage everything. Someone who can hold the pace.</a:t>
            </a:r>
          </a:p>
          <a:p>
            <a:r>
              <a:rPr lang="en-US" dirty="0">
                <a:solidFill>
                  <a:schemeClr val="bg1"/>
                </a:solidFill>
              </a:rPr>
              <a:t>Meaghen: </a:t>
            </a:r>
            <a:r>
              <a:rPr lang="en-US" dirty="0"/>
              <a:t>I’d never thought of it that way. That maybe the Timekeeper is exhausted</a:t>
            </a:r>
          </a:p>
          <a:p>
            <a:r>
              <a:rPr lang="en-US" dirty="0"/>
              <a:t>too.</a:t>
            </a:r>
          </a:p>
          <a:p>
            <a:r>
              <a:rPr lang="en-US" dirty="0">
                <a:solidFill>
                  <a:schemeClr val="bg1"/>
                </a:solidFill>
              </a:rPr>
              <a:t>Therapist: </a:t>
            </a:r>
            <a:r>
              <a:rPr lang="en-US" dirty="0"/>
              <a:t>Parts that work very hard for a very long time often are. The Wise One might</a:t>
            </a:r>
          </a:p>
          <a:p>
            <a:r>
              <a:rPr lang="en-US" dirty="0"/>
              <a:t>be the one who could finally give her permission to rest.</a:t>
            </a:r>
          </a:p>
          <a:p>
            <a:endParaRPr lang="en-US" dirty="0"/>
          </a:p>
        </p:txBody>
      </p:sp>
    </p:spTree>
    <p:extLst>
      <p:ext uri="{BB962C8B-B14F-4D97-AF65-F5344CB8AC3E}">
        <p14:creationId xmlns:p14="http://schemas.microsoft.com/office/powerpoint/2010/main" val="185885503"/>
      </p:ext>
    </p:extLst>
  </p:cSld>
  <p:clrMapOvr>
    <a:masterClrMapping/>
  </p:clrMapOvr>
</p:sld>
</file>

<file path=ppt/slides/slide10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71ABD-A5CC-4D86-2C01-E1BE4DCE3CB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F195ECE-5C91-5F74-F3F4-1642D2EDBDD9}"/>
              </a:ext>
            </a:extLst>
          </p:cNvPr>
          <p:cNvSpPr txBox="1"/>
          <p:nvPr/>
        </p:nvSpPr>
        <p:spPr>
          <a:xfrm>
            <a:off x="2143760" y="0"/>
            <a:ext cx="9652000" cy="4524315"/>
          </a:xfrm>
          <a:prstGeom prst="rect">
            <a:avLst/>
          </a:prstGeom>
          <a:noFill/>
        </p:spPr>
        <p:txBody>
          <a:bodyPr wrap="square">
            <a:spAutoFit/>
          </a:bodyPr>
          <a:lstStyle/>
          <a:p>
            <a:r>
              <a:rPr lang="en-US" dirty="0">
                <a:solidFill>
                  <a:schemeClr val="accent1"/>
                </a:solidFill>
              </a:rPr>
              <a:t>Joan/Nicole: </a:t>
            </a:r>
            <a:r>
              <a:rPr lang="en-US" dirty="0"/>
              <a:t>This exchange illustrates one of the most powerful moments in IFS work:</a:t>
            </a:r>
          </a:p>
          <a:p>
            <a:r>
              <a:rPr lang="en-US" dirty="0"/>
              <a:t>the recognition that the protectors themselves carry burdens. The Timekeeper has been</a:t>
            </a:r>
          </a:p>
          <a:p>
            <a:r>
              <a:rPr lang="en-US" dirty="0"/>
              <a:t>straining for decades. The Self — in the form of the Wise One — is not a threat to her</a:t>
            </a:r>
          </a:p>
          <a:p>
            <a:r>
              <a:rPr lang="en-US" dirty="0"/>
              <a:t>but a relief. Reframing the protector-Self relationship in this way opens the door to</a:t>
            </a:r>
          </a:p>
          <a:p>
            <a:r>
              <a:rPr lang="en-US" dirty="0"/>
              <a:t>healing. </a:t>
            </a:r>
          </a:p>
          <a:p>
            <a:endParaRPr lang="en-US" dirty="0">
              <a:solidFill>
                <a:schemeClr val="bg1"/>
              </a:solidFill>
            </a:endParaRPr>
          </a:p>
          <a:p>
            <a:r>
              <a:rPr lang="en-US" dirty="0">
                <a:solidFill>
                  <a:schemeClr val="bg1"/>
                </a:solidFill>
              </a:rPr>
              <a:t>Therapist: </a:t>
            </a:r>
            <a:r>
              <a:rPr lang="en-US" dirty="0"/>
              <a:t>Meaghen, you mentioned wanting to ask the Wise One her name. I’d like to</a:t>
            </a:r>
          </a:p>
          <a:p>
            <a:r>
              <a:rPr lang="en-US" dirty="0"/>
              <a:t>suggest that as a practice for you this week. Spend some time with her. Let her speak,</a:t>
            </a:r>
          </a:p>
          <a:p>
            <a:r>
              <a:rPr lang="en-US" dirty="0"/>
              <a:t>in whatever way she does. Ask what she wants to be called. Ask her how she thinks</a:t>
            </a:r>
          </a:p>
          <a:p>
            <a:r>
              <a:rPr lang="en-US" dirty="0"/>
              <a:t>you might approach the parts that are harder to reach. See what emerges.</a:t>
            </a:r>
          </a:p>
          <a:p>
            <a:r>
              <a:rPr lang="en-US" dirty="0">
                <a:solidFill>
                  <a:schemeClr val="bg1"/>
                </a:solidFill>
              </a:rPr>
              <a:t>Meaghen: </a:t>
            </a:r>
            <a:r>
              <a:rPr lang="en-US" dirty="0"/>
              <a:t>I think she’d like that. I think she’s been waiting.</a:t>
            </a:r>
          </a:p>
          <a:p>
            <a:r>
              <a:rPr lang="en-US" dirty="0">
                <a:solidFill>
                  <a:schemeClr val="bg1"/>
                </a:solidFill>
              </a:rPr>
              <a:t>Therapist: </a:t>
            </a:r>
            <a:r>
              <a:rPr lang="en-US" dirty="0"/>
              <a:t>I wonder if that’s a way to take this work forward: you spending time with the</a:t>
            </a:r>
          </a:p>
          <a:p>
            <a:r>
              <a:rPr lang="en-US" dirty="0"/>
              <a:t>Wise one and you asking her advice as to how to approach the various parts you’ve</a:t>
            </a:r>
          </a:p>
          <a:p>
            <a:r>
              <a:rPr lang="en-US" dirty="0"/>
              <a:t>identified.</a:t>
            </a:r>
          </a:p>
          <a:p>
            <a:r>
              <a:rPr lang="en-US" dirty="0">
                <a:solidFill>
                  <a:schemeClr val="bg1"/>
                </a:solidFill>
              </a:rPr>
              <a:t>Meaghen: </a:t>
            </a:r>
            <a:r>
              <a:rPr lang="en-US" dirty="0"/>
              <a:t>I think that could be interesting.</a:t>
            </a:r>
          </a:p>
          <a:p>
            <a:r>
              <a:rPr lang="en-US" dirty="0">
                <a:solidFill>
                  <a:schemeClr val="bg1"/>
                </a:solidFill>
              </a:rPr>
              <a:t>Therapist: </a:t>
            </a:r>
            <a:r>
              <a:rPr lang="en-US" dirty="0"/>
              <a:t>Thank you so much Meaghen for doing this…</a:t>
            </a:r>
            <a:endParaRPr lang="en-CA" dirty="0"/>
          </a:p>
        </p:txBody>
      </p:sp>
    </p:spTree>
    <p:extLst>
      <p:ext uri="{BB962C8B-B14F-4D97-AF65-F5344CB8AC3E}">
        <p14:creationId xmlns:p14="http://schemas.microsoft.com/office/powerpoint/2010/main" val="2534059783"/>
      </p:ext>
    </p:extLst>
  </p:cSld>
  <p:clrMapOvr>
    <a:masterClrMapping/>
  </p:clrMapOvr>
</p:sld>
</file>

<file path=ppt/slides/slide10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DBF849-45B4-176B-9026-804A87C4C404}"/>
              </a:ext>
            </a:extLst>
          </p:cNvPr>
          <p:cNvSpPr txBox="1"/>
          <p:nvPr/>
        </p:nvSpPr>
        <p:spPr>
          <a:xfrm>
            <a:off x="142240" y="853440"/>
            <a:ext cx="10007600" cy="4801314"/>
          </a:xfrm>
          <a:prstGeom prst="rect">
            <a:avLst/>
          </a:prstGeom>
          <a:noFill/>
        </p:spPr>
        <p:txBody>
          <a:bodyPr wrap="square">
            <a:spAutoFit/>
          </a:bodyPr>
          <a:lstStyle/>
          <a:p>
            <a:r>
              <a:rPr lang="en-US" dirty="0">
                <a:solidFill>
                  <a:srgbClr val="FFC000"/>
                </a:solidFill>
              </a:rPr>
              <a:t>                Joan/Nicole- </a:t>
            </a:r>
            <a:r>
              <a:rPr lang="en-US" dirty="0">
                <a:solidFill>
                  <a:schemeClr val="bg1"/>
                </a:solidFill>
              </a:rPr>
              <a:t>PART THREE: MEAGHEN’S PARTS — A SUMMARY</a:t>
            </a:r>
          </a:p>
          <a:p>
            <a:r>
              <a:rPr lang="en-US" dirty="0"/>
              <a:t>The following parts emerged clearly in Meaghen’s workbook work and in the session.</a:t>
            </a:r>
          </a:p>
          <a:p>
            <a:r>
              <a:rPr lang="en-US" dirty="0"/>
              <a:t>They are offered here not as fixed diagnoses but as working maps — provisional,</a:t>
            </a:r>
          </a:p>
          <a:p>
            <a:r>
              <a:rPr lang="en-US" dirty="0"/>
              <a:t>subject to revision as the work deepens.</a:t>
            </a:r>
          </a:p>
          <a:p>
            <a:endParaRPr lang="en-US" dirty="0"/>
          </a:p>
          <a:p>
            <a:r>
              <a:rPr lang="en-US" dirty="0">
                <a:solidFill>
                  <a:schemeClr val="bg1"/>
                </a:solidFill>
              </a:rPr>
              <a:t>                                                                The Sickly Child — Exile</a:t>
            </a:r>
          </a:p>
          <a:p>
            <a:r>
              <a:rPr lang="en-US" dirty="0"/>
              <a:t>The foundational exile in Meaghen’s system. Before the session doing the workbook</a:t>
            </a:r>
          </a:p>
          <a:p>
            <a:r>
              <a:rPr lang="en-US" dirty="0"/>
              <a:t>exercises Meaghen identified a childhood photograph of herself looking ill, her hair cut</a:t>
            </a:r>
          </a:p>
          <a:p>
            <a:r>
              <a:rPr lang="en-US" dirty="0"/>
              <a:t>off by her mother during a period of illness. In the session Meaghen pictured her at age</a:t>
            </a:r>
          </a:p>
          <a:p>
            <a:r>
              <a:rPr lang="en-US" dirty="0"/>
              <a:t>7 breathlessly going up the stairs to her room as her mother watched, not helping. The</a:t>
            </a:r>
          </a:p>
          <a:p>
            <a:r>
              <a:rPr lang="en-US" dirty="0"/>
              <a:t>Sickly Child is frozen at the time of Meaghen’s repeated childhood illnesses — a period</a:t>
            </a:r>
          </a:p>
          <a:p>
            <a:r>
              <a:rPr lang="en-US" dirty="0"/>
              <a:t>marked by her mother’s emotional unavailability and, at times, outright neglect. She</a:t>
            </a:r>
          </a:p>
          <a:p>
            <a:r>
              <a:rPr lang="en-US" dirty="0"/>
              <a:t>carries the burdens of panic, loneliness, physical vulnerability, and the profound</a:t>
            </a:r>
          </a:p>
          <a:p>
            <a:r>
              <a:rPr lang="en-US" dirty="0"/>
              <a:t>confusion of a child who was ill and could not understand why she was not being</a:t>
            </a:r>
          </a:p>
          <a:p>
            <a:r>
              <a:rPr lang="en-US" dirty="0"/>
              <a:t>helped. She already has considerable space in Meaghen’s awareness, and Meaghen</a:t>
            </a:r>
          </a:p>
          <a:p>
            <a:r>
              <a:rPr lang="en-US" dirty="0"/>
              <a:t>has begun to make contact with her.</a:t>
            </a:r>
          </a:p>
          <a:p>
            <a:endParaRPr lang="en-US" dirty="0"/>
          </a:p>
        </p:txBody>
      </p:sp>
      <p:pic>
        <p:nvPicPr>
          <p:cNvPr id="6" name="Picture 5">
            <a:extLst>
              <a:ext uri="{FF2B5EF4-FFF2-40B4-BE49-F238E27FC236}">
                <a16:creationId xmlns:a16="http://schemas.microsoft.com/office/drawing/2014/main" id="{005D1891-35C1-C7BF-DDB8-4503624B88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8400" y="1249679"/>
            <a:ext cx="3193011" cy="3978031"/>
          </a:xfrm>
          <a:prstGeom prst="rect">
            <a:avLst/>
          </a:prstGeom>
        </p:spPr>
      </p:pic>
    </p:spTree>
    <p:extLst>
      <p:ext uri="{BB962C8B-B14F-4D97-AF65-F5344CB8AC3E}">
        <p14:creationId xmlns:p14="http://schemas.microsoft.com/office/powerpoint/2010/main" val="67936017"/>
      </p:ext>
    </p:extLst>
  </p:cSld>
  <p:clrMapOvr>
    <a:masterClrMapping/>
  </p:clrMapOvr>
</p:sld>
</file>

<file path=ppt/slides/slide10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A60D3-9ED4-416A-80DF-E876A563D3C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BD77B14-BBB6-5040-2383-9B3F2A6EF907}"/>
              </a:ext>
            </a:extLst>
          </p:cNvPr>
          <p:cNvSpPr txBox="1"/>
          <p:nvPr/>
        </p:nvSpPr>
        <p:spPr>
          <a:xfrm>
            <a:off x="1981200" y="0"/>
            <a:ext cx="10007600" cy="4524315"/>
          </a:xfrm>
          <a:prstGeom prst="rect">
            <a:avLst/>
          </a:prstGeom>
          <a:noFill/>
        </p:spPr>
        <p:txBody>
          <a:bodyPr wrap="square">
            <a:spAutoFit/>
          </a:bodyPr>
          <a:lstStyle/>
          <a:p>
            <a:r>
              <a:rPr lang="en-US" dirty="0">
                <a:solidFill>
                  <a:schemeClr val="bg1"/>
                </a:solidFill>
              </a:rPr>
              <a:t>                                                          The Timekeeper — Manager</a:t>
            </a:r>
          </a:p>
          <a:p>
            <a:r>
              <a:rPr lang="en-US" dirty="0"/>
              <a:t>A highly active manager who holds a clipboard and wags her finger. She is urgently</a:t>
            </a:r>
          </a:p>
          <a:p>
            <a:r>
              <a:rPr lang="en-US" dirty="0"/>
              <a:t>focused on compliance, efficiency, and behaving in ways that will be accepted. She has</a:t>
            </a:r>
          </a:p>
          <a:p>
            <a:r>
              <a:rPr lang="en-US" dirty="0"/>
              <a:t>no awareness of Meaghen’s high sensitivity or her likely neuroatypicality — her need for</a:t>
            </a:r>
          </a:p>
          <a:p>
            <a:r>
              <a:rPr lang="en-US" dirty="0"/>
              <a:t>absorption, for slowing down, for noticing small things. The Timekeeper represents the</a:t>
            </a:r>
          </a:p>
          <a:p>
            <a:r>
              <a:rPr lang="en-US" dirty="0"/>
              <a:t>internalized attitudes of the many adults who imposed their timelines on Meaghen</a:t>
            </a:r>
          </a:p>
          <a:p>
            <a:r>
              <a:rPr lang="en-US" dirty="0"/>
              <a:t>without curiosity or care: social workers, teachers, her mother. The timekeeper believes</a:t>
            </a:r>
          </a:p>
          <a:p>
            <a:r>
              <a:rPr lang="en-US" dirty="0"/>
              <a:t>that if Meaghen does not comply and perform, something bad will happen. Her core</a:t>
            </a:r>
          </a:p>
          <a:p>
            <a:r>
              <a:rPr lang="en-US" dirty="0"/>
              <a:t>wound is the same as the exile she protects: the Rushed and Unseen Kid.</a:t>
            </a:r>
          </a:p>
          <a:p>
            <a:endParaRPr lang="en-US" dirty="0"/>
          </a:p>
          <a:p>
            <a:r>
              <a:rPr lang="en-US" dirty="0">
                <a:solidFill>
                  <a:schemeClr val="bg1"/>
                </a:solidFill>
              </a:rPr>
              <a:t>                                         The Rushed and Unseen Kid — Exile (Tentative)</a:t>
            </a:r>
          </a:p>
          <a:p>
            <a:r>
              <a:rPr lang="en-US" dirty="0"/>
              <a:t>This exile was tentatively named in today's session, emerging in relationship to the</a:t>
            </a:r>
          </a:p>
          <a:p>
            <a:r>
              <a:rPr lang="en-US" dirty="0"/>
              <a:t>Timekeeper. She is the younger part who holds the direct experience of being hurried</a:t>
            </a:r>
          </a:p>
          <a:p>
            <a:r>
              <a:rPr lang="en-US" dirty="0"/>
              <a:t>past her own pace and rendered invisible by those who were meant to care for her. She</a:t>
            </a:r>
          </a:p>
          <a:p>
            <a:r>
              <a:rPr lang="en-US" dirty="0"/>
              <a:t>may carry anger, exhaustion, or both. More exploration is needed to bring her into</a:t>
            </a:r>
          </a:p>
          <a:p>
            <a:r>
              <a:rPr lang="en-US" dirty="0"/>
              <a:t>clearer focus.</a:t>
            </a:r>
            <a:endParaRPr lang="en-CA" dirty="0"/>
          </a:p>
        </p:txBody>
      </p:sp>
    </p:spTree>
    <p:extLst>
      <p:ext uri="{BB962C8B-B14F-4D97-AF65-F5344CB8AC3E}">
        <p14:creationId xmlns:p14="http://schemas.microsoft.com/office/powerpoint/2010/main" val="2402329574"/>
      </p:ext>
    </p:extLst>
  </p:cSld>
  <p:clrMapOvr>
    <a:masterClrMapping/>
  </p:clrMapOvr>
</p:sld>
</file>

<file path=ppt/slides/slide10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6CAABD-5518-811B-D4D1-6D7560F84C54}"/>
              </a:ext>
            </a:extLst>
          </p:cNvPr>
          <p:cNvSpPr txBox="1"/>
          <p:nvPr/>
        </p:nvSpPr>
        <p:spPr>
          <a:xfrm>
            <a:off x="1666240" y="0"/>
            <a:ext cx="11094720" cy="4801314"/>
          </a:xfrm>
          <a:prstGeom prst="rect">
            <a:avLst/>
          </a:prstGeom>
          <a:noFill/>
        </p:spPr>
        <p:txBody>
          <a:bodyPr wrap="square">
            <a:spAutoFit/>
          </a:bodyPr>
          <a:lstStyle/>
          <a:p>
            <a:r>
              <a:rPr lang="en-US" dirty="0"/>
              <a:t>                                      </a:t>
            </a:r>
            <a:r>
              <a:rPr lang="en-US" dirty="0">
                <a:solidFill>
                  <a:schemeClr val="bg1"/>
                </a:solidFill>
              </a:rPr>
              <a:t>The Preteen — Exile (Partially Identified)</a:t>
            </a:r>
          </a:p>
          <a:p>
            <a:r>
              <a:rPr lang="en-US" dirty="0"/>
              <a:t>A partially articulated exile who believes Meaghen does not deserve to feel better. She</a:t>
            </a:r>
          </a:p>
          <a:p>
            <a:r>
              <a:rPr lang="en-US" dirty="0"/>
              <a:t>appears to carry the burden of shame — specifically, the internalized belief that</a:t>
            </a:r>
          </a:p>
          <a:p>
            <a:r>
              <a:rPr lang="en-US" dirty="0"/>
              <a:t>Meaghen’s existence was provocative to her mother, that she was somehow the cause</a:t>
            </a:r>
          </a:p>
          <a:p>
            <a:r>
              <a:rPr lang="en-US" dirty="0"/>
              <a:t>of the mother’s pain, and that her suffering is therefore appropriate or just. She is pre-</a:t>
            </a:r>
          </a:p>
          <a:p>
            <a:r>
              <a:rPr lang="en-US" dirty="0"/>
              <a:t>teen in age, angry, and not yet fully available for exploration. She is likely connected to</a:t>
            </a:r>
          </a:p>
          <a:p>
            <a:r>
              <a:rPr lang="en-US" dirty="0"/>
              <a:t>the period when Meaghen’s mother changed significantly following the trial when</a:t>
            </a:r>
          </a:p>
          <a:p>
            <a:r>
              <a:rPr lang="en-US" dirty="0"/>
              <a:t>Meaghen was seven. </a:t>
            </a:r>
          </a:p>
          <a:p>
            <a:endParaRPr lang="en-US" dirty="0"/>
          </a:p>
          <a:p>
            <a:r>
              <a:rPr lang="en-US" dirty="0">
                <a:solidFill>
                  <a:schemeClr val="bg1"/>
                </a:solidFill>
              </a:rPr>
              <a:t>The following is a clarification that Meaghen added  to the previous text: </a:t>
            </a:r>
          </a:p>
          <a:p>
            <a:r>
              <a:rPr lang="en-US" dirty="0"/>
              <a:t>The shame burden here came from my mother, but it’s more of asexual shame. </a:t>
            </a:r>
          </a:p>
          <a:p>
            <a:r>
              <a:rPr lang="en-US" dirty="0"/>
              <a:t>As puberty neared my mother became increasingly vigilant about my</a:t>
            </a:r>
          </a:p>
          <a:p>
            <a:r>
              <a:rPr lang="en-US" dirty="0"/>
              <a:t>body. She told me that I was pretty and that would make me a target for men's sexual</a:t>
            </a:r>
          </a:p>
          <a:p>
            <a:r>
              <a:rPr lang="en-US" dirty="0"/>
              <a:t>urges. She turned out to be correct, but it was her own doing. Provoking her anger and</a:t>
            </a:r>
          </a:p>
          <a:p>
            <a:r>
              <a:rPr lang="en-US" dirty="0"/>
              <a:t>violence in younger years forced my stress response to freeze, which made me a prime</a:t>
            </a:r>
          </a:p>
          <a:p>
            <a:r>
              <a:rPr lang="en-US" dirty="0"/>
              <a:t>target for sexual abuse as a teenager and set me up perfectly for the intimate partner</a:t>
            </a:r>
          </a:p>
          <a:p>
            <a:r>
              <a:rPr lang="en-US" dirty="0"/>
              <a:t>violence that came later.</a:t>
            </a:r>
            <a:endParaRPr lang="en-CA" dirty="0"/>
          </a:p>
        </p:txBody>
      </p:sp>
    </p:spTree>
    <p:extLst>
      <p:ext uri="{BB962C8B-B14F-4D97-AF65-F5344CB8AC3E}">
        <p14:creationId xmlns:p14="http://schemas.microsoft.com/office/powerpoint/2010/main" val="3583806105"/>
      </p:ext>
    </p:extLst>
  </p:cSld>
  <p:clrMapOvr>
    <a:masterClrMapping/>
  </p:clrMapOvr>
</p:sld>
</file>

<file path=ppt/slides/slide10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ED625F-11E6-1D49-A175-FE078286C389}"/>
              </a:ext>
            </a:extLst>
          </p:cNvPr>
          <p:cNvSpPr txBox="1"/>
          <p:nvPr/>
        </p:nvSpPr>
        <p:spPr>
          <a:xfrm>
            <a:off x="1940560" y="203200"/>
            <a:ext cx="9855200" cy="6186309"/>
          </a:xfrm>
          <a:prstGeom prst="rect">
            <a:avLst/>
          </a:prstGeom>
          <a:noFill/>
        </p:spPr>
        <p:txBody>
          <a:bodyPr wrap="square">
            <a:spAutoFit/>
          </a:bodyPr>
          <a:lstStyle/>
          <a:p>
            <a:r>
              <a:rPr lang="en-US" dirty="0"/>
              <a:t>                           </a:t>
            </a:r>
            <a:r>
              <a:rPr lang="en-US" dirty="0">
                <a:solidFill>
                  <a:schemeClr val="bg1"/>
                </a:solidFill>
              </a:rPr>
              <a:t>The Harsh Inner Critic (Etiquette Manager) — Manager</a:t>
            </a:r>
          </a:p>
          <a:p>
            <a:r>
              <a:rPr lang="en-US" dirty="0"/>
              <a:t>A manager concerned with cleanliness, etiquette, and social presentation. She is</a:t>
            </a:r>
          </a:p>
          <a:p>
            <a:r>
              <a:rPr lang="en-US" dirty="0"/>
              <a:t>connected to Meaghen’s mother’s influence and surfaces with particular intensity in</a:t>
            </a:r>
          </a:p>
          <a:p>
            <a:r>
              <a:rPr lang="en-US" dirty="0"/>
              <a:t>domestic contexts. She is the part that drives rage cleaning — and whose presence</a:t>
            </a:r>
          </a:p>
          <a:p>
            <a:r>
              <a:rPr lang="en-US" dirty="0"/>
              <a:t>Meaghen recognizes with distress because it mirrors her mother’s behavior. She has</a:t>
            </a:r>
          </a:p>
          <a:p>
            <a:r>
              <a:rPr lang="en-US" dirty="0"/>
              <a:t>not been explored in depth but is clearly active in Meaghen’s system.</a:t>
            </a:r>
          </a:p>
          <a:p>
            <a:endParaRPr lang="en-US" dirty="0"/>
          </a:p>
          <a:p>
            <a:r>
              <a:rPr lang="en-US" dirty="0">
                <a:solidFill>
                  <a:schemeClr val="bg1"/>
                </a:solidFill>
              </a:rPr>
              <a:t>                                                    The Fire Starter — Firefighter</a:t>
            </a:r>
          </a:p>
          <a:p>
            <a:r>
              <a:rPr lang="en-US" dirty="0"/>
              <a:t>Identified through Meaghen’s playlist exercise (song: “Dead Men Don’t Rape”). This part</a:t>
            </a:r>
          </a:p>
          <a:p>
            <a:r>
              <a:rPr lang="en-US" dirty="0"/>
              <a:t>carries fierce, protective anger. She is the part that escalates when ordinary requests go</a:t>
            </a:r>
          </a:p>
          <a:p>
            <a:r>
              <a:rPr lang="en-US" dirty="0"/>
              <a:t>unheard — the one who finally, through fury, gets Meaghen’s mother to use her correct</a:t>
            </a:r>
          </a:p>
          <a:p>
            <a:r>
              <a:rPr lang="en-US" dirty="0"/>
              <a:t>name. She has learned that the only way to be taken seriously is to become impossible</a:t>
            </a:r>
          </a:p>
          <a:p>
            <a:r>
              <a:rPr lang="en-US" dirty="0"/>
              <a:t>to ignore. She has not been directly explored but is named and known.</a:t>
            </a:r>
          </a:p>
          <a:p>
            <a:r>
              <a:rPr lang="en-US" dirty="0">
                <a:solidFill>
                  <a:schemeClr val="bg1"/>
                </a:solidFill>
              </a:rPr>
              <a:t> </a:t>
            </a:r>
          </a:p>
          <a:p>
            <a:r>
              <a:rPr lang="en-US" dirty="0">
                <a:solidFill>
                  <a:schemeClr val="bg1"/>
                </a:solidFill>
              </a:rPr>
              <a:t>                                                      The Wise One — Self-Figure</a:t>
            </a:r>
          </a:p>
          <a:p>
            <a:r>
              <a:rPr lang="en-US" dirty="0"/>
              <a:t>Meaghen’s embodied image of the Self: an older woman in a long purple cloak, carrying</a:t>
            </a:r>
          </a:p>
          <a:p>
            <a:r>
              <a:rPr lang="en-US" dirty="0"/>
              <a:t>a staff, who does not speak but gestures with quiet authority. She is calm, mildly</a:t>
            </a:r>
          </a:p>
          <a:p>
            <a:r>
              <a:rPr lang="en-US" dirty="0"/>
              <a:t>amused, unhurried, and deeply understanding. Meaghen has named her the Wise One</a:t>
            </a:r>
          </a:p>
          <a:p>
            <a:r>
              <a:rPr lang="en-US" dirty="0"/>
              <a:t>and plans to ask her what she wishes to be called. Meaghen is also exploring the</a:t>
            </a:r>
          </a:p>
          <a:p>
            <a:r>
              <a:rPr lang="en-US" dirty="0"/>
              <a:t>possibility of cultivating the Wise One as a tulpa-like figure — a stable inner presence</a:t>
            </a:r>
          </a:p>
          <a:p>
            <a:r>
              <a:rPr lang="en-US" dirty="0"/>
              <a:t>she can consult and be with regularly. This is a rich and promising direction for future</a:t>
            </a:r>
          </a:p>
          <a:p>
            <a:r>
              <a:rPr lang="en-US" dirty="0"/>
              <a:t>Self-work.</a:t>
            </a:r>
            <a:endParaRPr lang="en-CA" dirty="0"/>
          </a:p>
        </p:txBody>
      </p:sp>
    </p:spTree>
    <p:extLst>
      <p:ext uri="{BB962C8B-B14F-4D97-AF65-F5344CB8AC3E}">
        <p14:creationId xmlns:p14="http://schemas.microsoft.com/office/powerpoint/2010/main" val="755536076"/>
      </p:ext>
    </p:extLst>
  </p:cSld>
  <p:clrMapOvr>
    <a:masterClrMapping/>
  </p:clrMapOvr>
</p:sld>
</file>

<file path=ppt/slides/slide10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ECDCEF-1D02-CB39-F3A5-2DD6FFA3D643}"/>
              </a:ext>
            </a:extLst>
          </p:cNvPr>
          <p:cNvSpPr txBox="1"/>
          <p:nvPr/>
        </p:nvSpPr>
        <p:spPr>
          <a:xfrm>
            <a:off x="1838960" y="0"/>
            <a:ext cx="11176000" cy="6186309"/>
          </a:xfrm>
          <a:prstGeom prst="rect">
            <a:avLst/>
          </a:prstGeom>
          <a:noFill/>
        </p:spPr>
        <p:txBody>
          <a:bodyPr wrap="square">
            <a:spAutoFit/>
          </a:bodyPr>
          <a:lstStyle/>
          <a:p>
            <a:r>
              <a:rPr lang="en-US" dirty="0">
                <a:solidFill>
                  <a:schemeClr val="bg1"/>
                </a:solidFill>
              </a:rPr>
              <a:t>                                               PSYCHODYNAMIC FORMULATION</a:t>
            </a:r>
          </a:p>
          <a:p>
            <a:endParaRPr lang="en-US" dirty="0"/>
          </a:p>
          <a:p>
            <a:r>
              <a:rPr lang="en-US" dirty="0">
                <a:solidFill>
                  <a:schemeClr val="bg1"/>
                </a:solidFill>
              </a:rPr>
              <a:t>Overview</a:t>
            </a:r>
          </a:p>
          <a:p>
            <a:r>
              <a:rPr lang="en-US" dirty="0"/>
              <a:t>Meaghen’s inner system reflects the long-term effects of growing up in a home defined</a:t>
            </a:r>
          </a:p>
          <a:p>
            <a:r>
              <a:rPr lang="en-US" dirty="0"/>
              <a:t>by emotional unpredictability, relational trauma, and the consistent experience of having</a:t>
            </a:r>
          </a:p>
          <a:p>
            <a:r>
              <a:rPr lang="en-US" dirty="0"/>
              <a:t>her needs and her self-hood overridden by the demands of the adults around her. Her</a:t>
            </a:r>
          </a:p>
          <a:p>
            <a:r>
              <a:rPr lang="en-US" dirty="0"/>
              <a:t>parts have organized around a central wound: not being seen.</a:t>
            </a:r>
          </a:p>
          <a:p>
            <a:endParaRPr lang="en-US" dirty="0"/>
          </a:p>
          <a:p>
            <a:r>
              <a:rPr lang="en-US" dirty="0">
                <a:solidFill>
                  <a:schemeClr val="bg1"/>
                </a:solidFill>
              </a:rPr>
              <a:t>Early Development and the Formation of the Core Wound</a:t>
            </a:r>
          </a:p>
          <a:p>
            <a:r>
              <a:rPr lang="en-US" dirty="0"/>
              <a:t>Before the age of seven, Meaghen’s life was already shaped by frailty and the</a:t>
            </a:r>
          </a:p>
          <a:p>
            <a:r>
              <a:rPr lang="en-US" dirty="0"/>
              <a:t>inadequacy of care around it. She describes herself as a sensitive, perceptive child who</a:t>
            </a:r>
          </a:p>
          <a:p>
            <a:r>
              <a:rPr lang="en-US" dirty="0"/>
              <a:t>was absorbed by small things and who needed a different pace from the one the world</a:t>
            </a:r>
          </a:p>
          <a:p>
            <a:r>
              <a:rPr lang="en-US" dirty="0"/>
              <a:t>imposed on her. The adults in her life — social workers, teachers, her mother — did not</a:t>
            </a:r>
          </a:p>
          <a:p>
            <a:r>
              <a:rPr lang="en-US" dirty="0"/>
              <a:t>have the awareness or capacity to recognize this. Instead, they expected her to comply,</a:t>
            </a:r>
          </a:p>
          <a:p>
            <a:r>
              <a:rPr lang="en-US" dirty="0"/>
              <a:t>perform, and move at their speed.</a:t>
            </a:r>
          </a:p>
          <a:p>
            <a:r>
              <a:rPr lang="en-US" dirty="0"/>
              <a:t>When Meaghen was seven years old, a pivotal event changed the family system</a:t>
            </a:r>
          </a:p>
          <a:p>
            <a:r>
              <a:rPr lang="en-US" dirty="0"/>
              <a:t>profoundly. Her mother was a survivor of abuse; her abuser represented himself at trial</a:t>
            </a:r>
          </a:p>
          <a:p>
            <a:r>
              <a:rPr lang="en-US" dirty="0"/>
              <a:t>and was permitted to question Meaghen’s mother directly. The experience was</a:t>
            </a:r>
          </a:p>
          <a:p>
            <a:r>
              <a:rPr lang="en-US" dirty="0"/>
              <a:t>extended and retraumatizing for Meaghen’s mother. Following the trial, Meaghen’s</a:t>
            </a:r>
          </a:p>
          <a:p>
            <a:r>
              <a:rPr lang="en-US" dirty="0"/>
              <a:t>mother became explosively angry at times throwing heavy objects. This transformation</a:t>
            </a:r>
          </a:p>
          <a:p>
            <a:r>
              <a:rPr lang="en-US" dirty="0"/>
              <a:t>marks a clear developmental rupture — the mother Meaghen had known was replaced</a:t>
            </a:r>
          </a:p>
          <a:p>
            <a:r>
              <a:rPr lang="en-US" dirty="0"/>
              <a:t>by someone who was both dangerous and unpredictable.</a:t>
            </a:r>
          </a:p>
        </p:txBody>
      </p:sp>
    </p:spTree>
    <p:extLst>
      <p:ext uri="{BB962C8B-B14F-4D97-AF65-F5344CB8AC3E}">
        <p14:creationId xmlns:p14="http://schemas.microsoft.com/office/powerpoint/2010/main" val="4072231534"/>
      </p:ext>
    </p:extLst>
  </p:cSld>
  <p:clrMapOvr>
    <a:masterClrMapping/>
  </p:clrMapOvr>
</p:sld>
</file>

<file path=ppt/slides/slide10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E3A79-D8FB-5E2C-D032-A8B527996AA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39BF4A7-2BE9-09EE-A600-193607C49D59}"/>
              </a:ext>
            </a:extLst>
          </p:cNvPr>
          <p:cNvSpPr txBox="1"/>
          <p:nvPr/>
        </p:nvSpPr>
        <p:spPr>
          <a:xfrm>
            <a:off x="1381760" y="0"/>
            <a:ext cx="11176000" cy="6740307"/>
          </a:xfrm>
          <a:prstGeom prst="rect">
            <a:avLst/>
          </a:prstGeom>
          <a:noFill/>
        </p:spPr>
        <p:txBody>
          <a:bodyPr wrap="square">
            <a:spAutoFit/>
          </a:bodyPr>
          <a:lstStyle/>
          <a:p>
            <a:r>
              <a:rPr lang="en-US" dirty="0"/>
              <a:t>The consequences for Meaghen were significant. Already prone to illness, her health</a:t>
            </a:r>
          </a:p>
          <a:p>
            <a:r>
              <a:rPr lang="en-US" dirty="0"/>
              <a:t>deteriorated sharply after the trial. She had infection after infection, then pneumonia.</a:t>
            </a:r>
          </a:p>
          <a:p>
            <a:r>
              <a:rPr lang="en-US" dirty="0"/>
              <a:t>Her mother offered little care and less empathy. It is well established in developmental</a:t>
            </a:r>
          </a:p>
          <a:p>
            <a:r>
              <a:rPr lang="en-US" dirty="0"/>
              <a:t>and psychoneuroimmunological research that children living in high-conflict homes carry</a:t>
            </a:r>
          </a:p>
          <a:p>
            <a:r>
              <a:rPr lang="en-US" dirty="0"/>
              <a:t>a significantly elevated allostatic load, and that chronic relational stress suppresses</a:t>
            </a:r>
          </a:p>
          <a:p>
            <a:r>
              <a:rPr lang="en-US" dirty="0"/>
              <a:t>immune function. Meaghen’s body was expressing what could not be expressed any</a:t>
            </a:r>
          </a:p>
          <a:p>
            <a:r>
              <a:rPr lang="en-US" dirty="0"/>
              <a:t>other way.  </a:t>
            </a:r>
          </a:p>
          <a:p>
            <a:endParaRPr lang="en-US" dirty="0"/>
          </a:p>
          <a:p>
            <a:r>
              <a:rPr lang="en-US" dirty="0">
                <a:solidFill>
                  <a:schemeClr val="bg1"/>
                </a:solidFill>
              </a:rPr>
              <a:t>The Role of Repression and the Protector System</a:t>
            </a:r>
          </a:p>
          <a:p>
            <a:r>
              <a:rPr lang="en-US" dirty="0"/>
              <a:t>Meaghen could not afford to be angry with her mother. Anger would have provoked</a:t>
            </a:r>
          </a:p>
          <a:p>
            <a:r>
              <a:rPr lang="en-US" dirty="0"/>
              <a:t>further explosions. And so, her anger was repressed — pushed down into the exile</a:t>
            </a:r>
          </a:p>
          <a:p>
            <a:r>
              <a:rPr lang="en-US" dirty="0"/>
              <a:t>system, held by parts who learned to contain it at great cost. Meanwhile, her managers</a:t>
            </a:r>
          </a:p>
          <a:p>
            <a:r>
              <a:rPr lang="en-US" dirty="0"/>
              <a:t>stepped in the Timekeeper, shaped by the expectations of school and social work, took</a:t>
            </a:r>
          </a:p>
          <a:p>
            <a:r>
              <a:rPr lang="en-US" dirty="0"/>
              <a:t>on the job of keeping Meaghen compliant and functional. The Harsh Inner Critic</a:t>
            </a:r>
          </a:p>
          <a:p>
            <a:r>
              <a:rPr lang="en-US" dirty="0"/>
              <a:t>monitored presentation and etiquette, internalizing her mother’s demanding standards.</a:t>
            </a:r>
          </a:p>
          <a:p>
            <a:r>
              <a:rPr lang="en-US" dirty="0"/>
              <a:t>These protectors were not failures; they were adaptive responses to an impossible</a:t>
            </a:r>
          </a:p>
          <a:p>
            <a:r>
              <a:rPr lang="en-US" dirty="0"/>
              <a:t>situation.</a:t>
            </a:r>
          </a:p>
          <a:p>
            <a:r>
              <a:rPr lang="en-US" dirty="0"/>
              <a:t>The firefighters, too, found their role. With ordinary communication consistently</a:t>
            </a:r>
          </a:p>
          <a:p>
            <a:r>
              <a:rPr lang="en-US" dirty="0"/>
              <a:t>ineffective, escalation became Meaghen’s only reliable tool for being heard. The Fire</a:t>
            </a:r>
          </a:p>
          <a:p>
            <a:r>
              <a:rPr lang="en-US" dirty="0"/>
              <a:t>Starter learned to turn the volume up high enough that she could not be ignored. This</a:t>
            </a:r>
          </a:p>
          <a:p>
            <a:r>
              <a:rPr lang="en-US" dirty="0"/>
              <a:t>strategy worked — and it came with a cost. Meaghen now carries shame about her own</a:t>
            </a:r>
          </a:p>
          <a:p>
            <a:r>
              <a:rPr lang="en-US" dirty="0"/>
              <a:t>anger, recognizing her mother in herself when she rages, even as she understands</a:t>
            </a:r>
          </a:p>
          <a:p>
            <a:r>
              <a:rPr lang="en-US" dirty="0"/>
              <a:t>intellectually that the rage is not hers alone to own.</a:t>
            </a:r>
          </a:p>
          <a:p>
            <a:endParaRPr lang="en-US" dirty="0"/>
          </a:p>
        </p:txBody>
      </p:sp>
    </p:spTree>
    <p:extLst>
      <p:ext uri="{BB962C8B-B14F-4D97-AF65-F5344CB8AC3E}">
        <p14:creationId xmlns:p14="http://schemas.microsoft.com/office/powerpoint/2010/main" val="3999557689"/>
      </p:ext>
    </p:extLst>
  </p:cSld>
  <p:clrMapOvr>
    <a:masterClrMapping/>
  </p:clrMapOvr>
</p:sld>
</file>

<file path=ppt/slides/slide10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BE482-7B01-2323-B1F0-458A6763F0F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F82B78A-44AC-C19C-5C7D-A9EBD0D0AC07}"/>
              </a:ext>
            </a:extLst>
          </p:cNvPr>
          <p:cNvSpPr txBox="1"/>
          <p:nvPr/>
        </p:nvSpPr>
        <p:spPr>
          <a:xfrm>
            <a:off x="1381760" y="0"/>
            <a:ext cx="11176000" cy="4801314"/>
          </a:xfrm>
          <a:prstGeom prst="rect">
            <a:avLst/>
          </a:prstGeom>
          <a:noFill/>
        </p:spPr>
        <p:txBody>
          <a:bodyPr wrap="square">
            <a:spAutoFit/>
          </a:bodyPr>
          <a:lstStyle/>
          <a:p>
            <a:r>
              <a:rPr lang="en-US" dirty="0">
                <a:solidFill>
                  <a:schemeClr val="bg1"/>
                </a:solidFill>
              </a:rPr>
              <a:t>                                                             </a:t>
            </a:r>
          </a:p>
          <a:p>
            <a:r>
              <a:rPr lang="en-US" dirty="0">
                <a:solidFill>
                  <a:schemeClr val="bg1"/>
                </a:solidFill>
              </a:rPr>
              <a:t>The Body as Exile</a:t>
            </a:r>
          </a:p>
          <a:p>
            <a:r>
              <a:rPr lang="en-US" dirty="0"/>
              <a:t>The Sickly Child is, in one sense, the body made into a part. She carries the physical</a:t>
            </a:r>
          </a:p>
          <a:p>
            <a:r>
              <a:rPr lang="en-US" dirty="0"/>
              <a:t>and emotional experience of being ill and uncared for: the breathlessness on the stairs,</a:t>
            </a:r>
          </a:p>
          <a:p>
            <a:r>
              <a:rPr lang="en-US" dirty="0"/>
              <a:t>the mother watching without helping, the confusion and panic of a child whose body</a:t>
            </a:r>
          </a:p>
          <a:p>
            <a:r>
              <a:rPr lang="en-US" dirty="0"/>
              <a:t>was failing her and whose caregivers were not providing the safety she needed. One</a:t>
            </a:r>
          </a:p>
          <a:p>
            <a:r>
              <a:rPr lang="en-US" dirty="0"/>
              <a:t>might speculate, carefully, about the secondary relational functions her illness served:</a:t>
            </a:r>
          </a:p>
          <a:p>
            <a:r>
              <a:rPr lang="en-US" dirty="0"/>
              <a:t>the father intervened, having Meaghen’s bed moved downstairs so she would not have</a:t>
            </a:r>
          </a:p>
          <a:p>
            <a:r>
              <a:rPr lang="en-US" dirty="0"/>
              <a:t>to climb. The family pediatrician repeatedly named the mother as a contributing factor in</a:t>
            </a:r>
          </a:p>
          <a:p>
            <a:r>
              <a:rPr lang="en-US" dirty="0"/>
              <a:t>Meaghen’s ill health. Even in illness, Meaghen found, paradoxically, some forms of</a:t>
            </a:r>
          </a:p>
          <a:p>
            <a:r>
              <a:rPr lang="en-US" dirty="0"/>
              <a:t>visibility and advocacy that were otherwise unavailable to her. </a:t>
            </a:r>
          </a:p>
          <a:p>
            <a:endParaRPr lang="en-US" dirty="0"/>
          </a:p>
          <a:p>
            <a:r>
              <a:rPr lang="en-US" dirty="0"/>
              <a:t>These speculations are offered not as certainties but as trailheads — possibilities to be</a:t>
            </a:r>
          </a:p>
          <a:p>
            <a:r>
              <a:rPr lang="en-US" dirty="0"/>
              <a:t>held lightly and explored in time. Meaghen engaged with them thoughtfully, neither</a:t>
            </a:r>
          </a:p>
          <a:p>
            <a:r>
              <a:rPr lang="en-US" dirty="0"/>
              <a:t>dismissing them nor grasping at them. That quality of open, grounded engagement is</a:t>
            </a:r>
          </a:p>
          <a:p>
            <a:r>
              <a:rPr lang="en-US" dirty="0"/>
              <a:t>itself a sign of Self energy at work.</a:t>
            </a:r>
          </a:p>
          <a:p>
            <a:endParaRPr lang="en-US" dirty="0"/>
          </a:p>
        </p:txBody>
      </p:sp>
    </p:spTree>
    <p:extLst>
      <p:ext uri="{BB962C8B-B14F-4D97-AF65-F5344CB8AC3E}">
        <p14:creationId xmlns:p14="http://schemas.microsoft.com/office/powerpoint/2010/main" val="795585421"/>
      </p:ext>
    </p:extLst>
  </p:cSld>
  <p:clrMapOvr>
    <a:masterClrMapping/>
  </p:clrMapOvr>
</p:sld>
</file>

<file path=ppt/slides/slide10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39638-B3A8-0044-070A-C9270D0C9BB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C30B4CD-5891-B0E7-660B-07C3FB606097}"/>
              </a:ext>
            </a:extLst>
          </p:cNvPr>
          <p:cNvSpPr txBox="1"/>
          <p:nvPr/>
        </p:nvSpPr>
        <p:spPr>
          <a:xfrm>
            <a:off x="1381760" y="0"/>
            <a:ext cx="11176000" cy="5632311"/>
          </a:xfrm>
          <a:prstGeom prst="rect">
            <a:avLst/>
          </a:prstGeom>
          <a:noFill/>
        </p:spPr>
        <p:txBody>
          <a:bodyPr wrap="square">
            <a:spAutoFit/>
          </a:bodyPr>
          <a:lstStyle/>
          <a:p>
            <a:r>
              <a:rPr lang="en-US" dirty="0">
                <a:solidFill>
                  <a:schemeClr val="bg1"/>
                </a:solidFill>
              </a:rPr>
              <a:t>                                                             </a:t>
            </a:r>
          </a:p>
          <a:p>
            <a:r>
              <a:rPr lang="en-US" dirty="0">
                <a:solidFill>
                  <a:schemeClr val="bg1"/>
                </a:solidFill>
              </a:rPr>
              <a:t>Legacy Burdens and the Intergenerational Dimension</a:t>
            </a:r>
          </a:p>
          <a:p>
            <a:r>
              <a:rPr lang="en-US" dirty="0"/>
              <a:t>A significant thread in today’s session is what IFS would call legacy burdens — weights</a:t>
            </a:r>
          </a:p>
          <a:p>
            <a:r>
              <a:rPr lang="en-US" dirty="0"/>
              <a:t>that have been passed from one generation to the next, often unconsciously. Meaghen’s</a:t>
            </a:r>
          </a:p>
          <a:p>
            <a:r>
              <a:rPr lang="en-US" dirty="0"/>
              <a:t>mother was a survivor of abuse whose post-trial transformation suggests profound</a:t>
            </a:r>
          </a:p>
          <a:p>
            <a:r>
              <a:rPr lang="en-US" dirty="0"/>
              <a:t>unresolved trauma. The rage that erupted in the home, the inability to offer care, the</a:t>
            </a:r>
          </a:p>
          <a:p>
            <a:r>
              <a:rPr lang="en-US" dirty="0"/>
              <a:t>erasure of Meaghen’s name and identity — these were not simply failures of character.</a:t>
            </a:r>
          </a:p>
          <a:p>
            <a:r>
              <a:rPr lang="en-US" dirty="0"/>
              <a:t>They were the expressions of a system in its own crisis.</a:t>
            </a:r>
          </a:p>
          <a:p>
            <a:r>
              <a:rPr lang="en-US" dirty="0"/>
              <a:t>Meaghen is doing work that may interrupt this lineage. She has given her seven-year-</a:t>
            </a:r>
          </a:p>
          <a:p>
            <a:r>
              <a:rPr lang="en-US" dirty="0"/>
              <a:t>old daughter an IFS workbook for children. She is thinking about how to model parts-</a:t>
            </a:r>
          </a:p>
          <a:p>
            <a:r>
              <a:rPr lang="en-US" dirty="0"/>
              <a:t>language in her home. She is doing the slow, difficult work of becoming someone who</a:t>
            </a:r>
          </a:p>
          <a:p>
            <a:r>
              <a:rPr lang="en-US" dirty="0"/>
              <a:t>sees — because she was not always seen. That is a remarkable thing. </a:t>
            </a:r>
          </a:p>
          <a:p>
            <a:endParaRPr lang="en-US" dirty="0"/>
          </a:p>
          <a:p>
            <a:r>
              <a:rPr lang="en-US" dirty="0">
                <a:solidFill>
                  <a:schemeClr val="bg1"/>
                </a:solidFill>
              </a:rPr>
              <a:t>The Self and Future Directions</a:t>
            </a:r>
          </a:p>
          <a:p>
            <a:r>
              <a:rPr lang="en-US" dirty="0"/>
              <a:t>Meaghen’s image of the Self — the Wise One in her purple cloak — is a significant</a:t>
            </a:r>
          </a:p>
          <a:p>
            <a:r>
              <a:rPr lang="en-US" dirty="0"/>
              <a:t>clinical resource. It is vivid, stable, and already inhabited with positive qualities: calm,</a:t>
            </a:r>
          </a:p>
          <a:p>
            <a:r>
              <a:rPr lang="en-US" dirty="0"/>
              <a:t>understanding, patience, the capacity to not be in a hurry. Meaghen’s instinct to cultivate</a:t>
            </a:r>
          </a:p>
          <a:p>
            <a:r>
              <a:rPr lang="en-US" dirty="0"/>
              <a:t>this image as a regular inner companion, and perhaps to explore it through practices</a:t>
            </a:r>
          </a:p>
          <a:p>
            <a:r>
              <a:rPr lang="en-US" dirty="0"/>
              <a:t>such as journaling dialogues and visualization, is well-founded both clinically and in the</a:t>
            </a:r>
          </a:p>
          <a:p>
            <a:r>
              <a:rPr lang="en-US" dirty="0"/>
              <a:t>broader tradition of parts-work and depth psychological practice.</a:t>
            </a:r>
          </a:p>
        </p:txBody>
      </p:sp>
    </p:spTree>
    <p:extLst>
      <p:ext uri="{BB962C8B-B14F-4D97-AF65-F5344CB8AC3E}">
        <p14:creationId xmlns:p14="http://schemas.microsoft.com/office/powerpoint/2010/main" val="97265507"/>
      </p:ext>
    </p:extLst>
  </p:cSld>
  <p:clrMapOvr>
    <a:masterClrMapping/>
  </p:clrMapOvr>
</p:sld>
</file>

<file path=ppt/slides/slide10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0ED8A-DF46-A0E9-2B12-9ACA76763AB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5E20958-5A5F-C32D-4204-CD74B047ED1F}"/>
              </a:ext>
            </a:extLst>
          </p:cNvPr>
          <p:cNvSpPr txBox="1"/>
          <p:nvPr/>
        </p:nvSpPr>
        <p:spPr>
          <a:xfrm>
            <a:off x="1930400" y="197346"/>
            <a:ext cx="11176000" cy="6463308"/>
          </a:xfrm>
          <a:prstGeom prst="rect">
            <a:avLst/>
          </a:prstGeom>
          <a:noFill/>
        </p:spPr>
        <p:txBody>
          <a:bodyPr wrap="square">
            <a:spAutoFit/>
          </a:bodyPr>
          <a:lstStyle/>
          <a:p>
            <a:r>
              <a:rPr lang="en-US" dirty="0"/>
              <a:t>Future work in the inner system will likely need to focus on several areas. The</a:t>
            </a:r>
          </a:p>
          <a:p>
            <a:r>
              <a:rPr lang="en-US" dirty="0"/>
              <a:t>Timekeeper is ready to be explored more fully — including her exhaustion, her history,</a:t>
            </a:r>
          </a:p>
          <a:p>
            <a:r>
              <a:rPr lang="en-US" dirty="0"/>
              <a:t>and the possibility that she might finally be given permission to rest. The Preteen who</a:t>
            </a:r>
          </a:p>
          <a:p>
            <a:r>
              <a:rPr lang="en-US" dirty="0"/>
              <a:t>doesn’t think Meaghen deserves to feel better will require patience and careful</a:t>
            </a:r>
          </a:p>
          <a:p>
            <a:r>
              <a:rPr lang="en-US" dirty="0"/>
              <a:t>approach, as she carries deep shame. The Sickly Child has been named and is waiting</a:t>
            </a:r>
          </a:p>
          <a:p>
            <a:r>
              <a:rPr lang="en-US" dirty="0"/>
              <a:t>— she craves contact but will need to develop trust before her burdens can be released.</a:t>
            </a:r>
          </a:p>
          <a:p>
            <a:r>
              <a:rPr lang="en-US" dirty="0"/>
              <a:t>Meaghen’s trailheads for future exploration include the deep loneliness beneath her</a:t>
            </a:r>
          </a:p>
          <a:p>
            <a:r>
              <a:rPr lang="en-US" dirty="0"/>
              <a:t>anger about household labor; the continuing complexity of her relationship with her</a:t>
            </a:r>
          </a:p>
          <a:p>
            <a:r>
              <a:rPr lang="en-US" dirty="0"/>
              <a:t>mother, particularly following the death of her grandmother; and some parts who have</a:t>
            </a:r>
          </a:p>
          <a:p>
            <a:r>
              <a:rPr lang="en-US" dirty="0"/>
              <a:t>made it clear, in Meaghen’s own words, that they are not interested in engaging yet.</a:t>
            </a:r>
          </a:p>
          <a:p>
            <a:r>
              <a:rPr lang="en-US" dirty="0"/>
              <a:t>Their reluctance is worth honoring. Good IFS work does not force. It follows. </a:t>
            </a:r>
          </a:p>
          <a:p>
            <a:endParaRPr lang="en-US" dirty="0"/>
          </a:p>
          <a:p>
            <a:r>
              <a:rPr lang="en-US" dirty="0">
                <a:solidFill>
                  <a:schemeClr val="bg1"/>
                </a:solidFill>
              </a:rPr>
              <a:t>A Note on Meaghen’s Strengths</a:t>
            </a:r>
          </a:p>
          <a:p>
            <a:r>
              <a:rPr lang="en-US" dirty="0"/>
              <a:t>Any psychodynamic formulation risks becoming a litany of wounds. It would be</a:t>
            </a:r>
          </a:p>
          <a:p>
            <a:r>
              <a:rPr lang="en-US" dirty="0"/>
              <a:t>incomplete without noting that Meaghen brings to this work a quality of intelligence, self-</a:t>
            </a:r>
          </a:p>
          <a:p>
            <a:r>
              <a:rPr lang="en-US" dirty="0"/>
              <a:t>awareness, and emotional precision that is striking. She names her parts with flair and</a:t>
            </a:r>
          </a:p>
          <a:p>
            <a:r>
              <a:rPr lang="en-US" dirty="0"/>
              <a:t>accuracy. She holds complexity without becoming overwhelmed by it. She has already</a:t>
            </a:r>
          </a:p>
          <a:p>
            <a:r>
              <a:rPr lang="en-US" dirty="0"/>
              <a:t>developed a relationship with her Self — the Wise One has been with her for some</a:t>
            </a:r>
          </a:p>
          <a:p>
            <a:r>
              <a:rPr lang="en-US" dirty="0"/>
              <a:t>time. She is a devoted mother who is thinking carefully about the world she is creating</a:t>
            </a:r>
          </a:p>
          <a:p>
            <a:r>
              <a:rPr lang="en-US" dirty="0"/>
              <a:t>for her daughter. And she is sitting in a group, sharing her inner life, so that others might</a:t>
            </a:r>
          </a:p>
          <a:p>
            <a:r>
              <a:rPr lang="en-US" dirty="0"/>
              <a:t>find their way into their own.</a:t>
            </a:r>
          </a:p>
          <a:p>
            <a:r>
              <a:rPr lang="en-US" dirty="0"/>
              <a:t>That is not a small thing. That is courage. And courage, as Richard Schwartz would</a:t>
            </a:r>
          </a:p>
          <a:p>
            <a:r>
              <a:rPr lang="en-US" dirty="0"/>
              <a:t>remind us, is one of the qualities of the Self.</a:t>
            </a:r>
            <a:endParaRPr lang="en-CA" dirty="0"/>
          </a:p>
        </p:txBody>
      </p:sp>
    </p:spTree>
    <p:extLst>
      <p:ext uri="{BB962C8B-B14F-4D97-AF65-F5344CB8AC3E}">
        <p14:creationId xmlns:p14="http://schemas.microsoft.com/office/powerpoint/2010/main" val="4028293081"/>
      </p:ext>
    </p:extLst>
  </p:cSld>
  <p:clrMapOvr>
    <a:masterClrMapping/>
  </p:clrMapOvr>
</p:sld>
</file>

<file path=ppt/slides/slide10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B5724CA-8231-4BAD-91CB-B014A248E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48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C7E6BD-F308-426B-93A1-DF8888BAD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6448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35CF57F-D25D-90EC-E4B3-8D8270B9C6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7574" y="643467"/>
            <a:ext cx="4456852" cy="5571066"/>
          </a:xfrm>
          <a:prstGeom prst="rect">
            <a:avLst/>
          </a:prstGeom>
        </p:spPr>
      </p:pic>
      <p:sp>
        <p:nvSpPr>
          <p:cNvPr id="5" name="TextBox 4">
            <a:extLst>
              <a:ext uri="{FF2B5EF4-FFF2-40B4-BE49-F238E27FC236}">
                <a16:creationId xmlns:a16="http://schemas.microsoft.com/office/drawing/2014/main" id="{4D8C30C7-1D17-455D-A275-BD232D82EC36}"/>
              </a:ext>
            </a:extLst>
          </p:cNvPr>
          <p:cNvSpPr txBox="1"/>
          <p:nvPr/>
        </p:nvSpPr>
        <p:spPr>
          <a:xfrm>
            <a:off x="650240" y="724654"/>
            <a:ext cx="2740322" cy="1754326"/>
          </a:xfrm>
          <a:prstGeom prst="rect">
            <a:avLst/>
          </a:prstGeom>
          <a:noFill/>
        </p:spPr>
        <p:txBody>
          <a:bodyPr wrap="square">
            <a:spAutoFit/>
          </a:bodyPr>
          <a:lstStyle/>
          <a:p>
            <a:pPr algn="ctr"/>
            <a:r>
              <a:rPr lang="en-US" sz="3600" dirty="0" err="1">
                <a:solidFill>
                  <a:schemeClr val="bg1"/>
                </a:solidFill>
                <a:latin typeface="Algerian" panose="04020705040A02060702" pitchFamily="82" charset="0"/>
              </a:rPr>
              <a:t>IMAGININGMeaghen’s</a:t>
            </a:r>
            <a:endParaRPr lang="en-US" sz="3600" dirty="0">
              <a:solidFill>
                <a:schemeClr val="bg1"/>
              </a:solidFill>
              <a:latin typeface="Algerian" panose="04020705040A02060702" pitchFamily="82" charset="0"/>
            </a:endParaRPr>
          </a:p>
          <a:p>
            <a:pPr algn="ctr"/>
            <a:r>
              <a:rPr lang="en-US" sz="3600" dirty="0">
                <a:solidFill>
                  <a:schemeClr val="bg1"/>
                </a:solidFill>
                <a:latin typeface="Algerian" panose="04020705040A02060702" pitchFamily="82" charset="0"/>
              </a:rPr>
              <a:t>Wise One </a:t>
            </a:r>
            <a:endParaRPr lang="en-CA" sz="3600" dirty="0">
              <a:latin typeface="Algerian" panose="04020705040A02060702" pitchFamily="82" charset="0"/>
            </a:endParaRPr>
          </a:p>
        </p:txBody>
      </p:sp>
    </p:spTree>
    <p:extLst>
      <p:ext uri="{BB962C8B-B14F-4D97-AF65-F5344CB8AC3E}">
        <p14:creationId xmlns:p14="http://schemas.microsoft.com/office/powerpoint/2010/main" val="1539294826"/>
      </p:ext>
    </p:extLst>
  </p:cSld>
  <p:clrMapOvr>
    <a:masterClrMapping/>
  </p:clrMapOvr>
</p:sld>
</file>

<file path=ppt/slides/slide10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34983-4FE7-62A9-CD49-5C94A0FA78D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5E34983-9C05-3966-DDDE-3D5BF5109B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740846003"/>
      </p:ext>
    </p:extLst>
  </p:cSld>
  <p:clrMapOvr>
    <a:masterClrMapping/>
  </p:clrMapOvr>
</p:sld>
</file>

<file path=ppt/slides/slide10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1D508-9C77-0454-096F-94BA08FEA2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2C00CB-94F4-4C31-7266-43401E76E048}"/>
              </a:ext>
            </a:extLst>
          </p:cNvPr>
          <p:cNvSpPr>
            <a:spLocks noGrp="1"/>
          </p:cNvSpPr>
          <p:nvPr>
            <p:ph type="ctrTitle" idx="4294967295"/>
          </p:nvPr>
        </p:nvSpPr>
        <p:spPr>
          <a:xfrm>
            <a:off x="2428240" y="2210118"/>
            <a:ext cx="7747000" cy="1738312"/>
          </a:xfrm>
        </p:spPr>
        <p:txBody>
          <a:bodyPr>
            <a:normAutofit/>
          </a:bodyPr>
          <a:lstStyle/>
          <a:p>
            <a:r>
              <a:rPr lang="en-CA" sz="8000" dirty="0">
                <a:solidFill>
                  <a:schemeClr val="bg1"/>
                </a:solidFill>
              </a:rPr>
              <a:t>End of week 28</a:t>
            </a:r>
          </a:p>
        </p:txBody>
      </p:sp>
    </p:spTree>
    <p:extLst>
      <p:ext uri="{BB962C8B-B14F-4D97-AF65-F5344CB8AC3E}">
        <p14:creationId xmlns:p14="http://schemas.microsoft.com/office/powerpoint/2010/main" val="129490427"/>
      </p:ext>
    </p:extLst>
  </p:cSld>
  <p:clrMapOvr>
    <a:masterClrMapping/>
  </p:clrMapOvr>
</p:sld>
</file>

<file path=ppt/slides/slide10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421628-BEA0-D0F1-6FBC-3615D39899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95832-CFEF-07C4-CE96-AB8119E978A7}"/>
              </a:ext>
            </a:extLst>
          </p:cNvPr>
          <p:cNvSpPr>
            <a:spLocks noGrp="1"/>
          </p:cNvSpPr>
          <p:nvPr>
            <p:ph type="ctrTitle" idx="4294967295"/>
          </p:nvPr>
        </p:nvSpPr>
        <p:spPr>
          <a:xfrm>
            <a:off x="1075531" y="644585"/>
            <a:ext cx="10345738" cy="1738312"/>
          </a:xfrm>
        </p:spPr>
        <p:txBody>
          <a:bodyPr>
            <a:normAutofit/>
          </a:bodyPr>
          <a:lstStyle/>
          <a:p>
            <a:pPr algn="ctr"/>
            <a:r>
              <a:rPr lang="en-CA" sz="5400" dirty="0">
                <a:solidFill>
                  <a:schemeClr val="bg1"/>
                </a:solidFill>
              </a:rPr>
              <a:t>Beginning of week 29</a:t>
            </a:r>
            <a:br>
              <a:rPr lang="en-CA" sz="5400" dirty="0">
                <a:solidFill>
                  <a:schemeClr val="bg1"/>
                </a:solidFill>
              </a:rPr>
            </a:br>
            <a:r>
              <a:rPr lang="en-CA" sz="5400" dirty="0">
                <a:solidFill>
                  <a:schemeClr val="bg1"/>
                </a:solidFill>
              </a:rPr>
              <a:t>Self-led remediation</a:t>
            </a:r>
          </a:p>
        </p:txBody>
      </p:sp>
      <p:sp>
        <p:nvSpPr>
          <p:cNvPr id="4" name="TextBox 3">
            <a:extLst>
              <a:ext uri="{FF2B5EF4-FFF2-40B4-BE49-F238E27FC236}">
                <a16:creationId xmlns:a16="http://schemas.microsoft.com/office/drawing/2014/main" id="{ADF16D1F-0DAC-83D4-E960-AE02BFA656E2}"/>
              </a:ext>
            </a:extLst>
          </p:cNvPr>
          <p:cNvSpPr txBox="1"/>
          <p:nvPr/>
        </p:nvSpPr>
        <p:spPr>
          <a:xfrm>
            <a:off x="3271520" y="5391756"/>
            <a:ext cx="6096000" cy="584775"/>
          </a:xfrm>
          <a:prstGeom prst="rect">
            <a:avLst/>
          </a:prstGeom>
          <a:noFill/>
        </p:spPr>
        <p:txBody>
          <a:bodyPr wrap="square">
            <a:spAutoFit/>
          </a:bodyPr>
          <a:lstStyle/>
          <a:p>
            <a:r>
              <a:rPr lang="en-US" sz="3200" dirty="0">
                <a:solidFill>
                  <a:srgbClr val="FFC000"/>
                </a:solidFill>
                <a:latin typeface="Arial" panose="020B0604020202020204" pitchFamily="34" charset="0"/>
                <a:cs typeface="Arial" panose="020B0604020202020204" pitchFamily="34" charset="0"/>
              </a:rPr>
              <a:t>P</a:t>
            </a:r>
            <a:r>
              <a:rPr lang="en-CA" sz="3200" dirty="0">
                <a:solidFill>
                  <a:srgbClr val="FFC000"/>
                </a:solidFill>
                <a:latin typeface="Arial" panose="020B0604020202020204" pitchFamily="34" charset="0"/>
                <a:cs typeface="Arial" panose="020B0604020202020204" pitchFamily="34" charset="0"/>
              </a:rPr>
              <a:t>LEASE START RECORDING</a:t>
            </a:r>
          </a:p>
        </p:txBody>
      </p:sp>
    </p:spTree>
    <p:extLst>
      <p:ext uri="{BB962C8B-B14F-4D97-AF65-F5344CB8AC3E}">
        <p14:creationId xmlns:p14="http://schemas.microsoft.com/office/powerpoint/2010/main" val="3403968557"/>
      </p:ext>
    </p:extLst>
  </p:cSld>
  <p:clrMapOvr>
    <a:masterClrMapping/>
  </p:clrMapOvr>
</p:sld>
</file>

<file path=ppt/slides/slide10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02AB2-F2C4-CEA6-FF39-1E343FD9353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677B377-ECF6-2DC9-893A-A43C89FB289C}"/>
              </a:ext>
            </a:extLst>
          </p:cNvPr>
          <p:cNvSpPr txBox="1"/>
          <p:nvPr/>
        </p:nvSpPr>
        <p:spPr>
          <a:xfrm>
            <a:off x="1191024" y="518160"/>
            <a:ext cx="9464511" cy="646331"/>
          </a:xfrm>
          <a:prstGeom prst="rect">
            <a:avLst/>
          </a:prstGeom>
          <a:noFill/>
        </p:spPr>
        <p:txBody>
          <a:bodyPr wrap="square">
            <a:spAutoFit/>
          </a:bodyPr>
          <a:lstStyle/>
          <a:p>
            <a:pPr algn="ctr"/>
            <a:r>
              <a:rPr lang="en-US" sz="3600" dirty="0">
                <a:solidFill>
                  <a:schemeClr val="bg1"/>
                </a:solidFill>
                <a:latin typeface="Arial" panose="020B0604020202020204" pitchFamily="34" charset="0"/>
              </a:rPr>
              <a:t>SELF-LED HEALING AS A DAILY PRACTICE</a:t>
            </a:r>
            <a:endParaRPr lang="en-CA" sz="3600" dirty="0">
              <a:solidFill>
                <a:schemeClr val="bg1"/>
              </a:solidFill>
            </a:endParaRPr>
          </a:p>
        </p:txBody>
      </p:sp>
      <p:pic>
        <p:nvPicPr>
          <p:cNvPr id="2" name="Picture 1">
            <a:extLst>
              <a:ext uri="{FF2B5EF4-FFF2-40B4-BE49-F238E27FC236}">
                <a16:creationId xmlns:a16="http://schemas.microsoft.com/office/drawing/2014/main" id="{B0C35560-965A-F88B-137A-4B820470CB77}"/>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02746" y="1691517"/>
            <a:ext cx="10586507" cy="4788309"/>
          </a:xfrm>
          <a:prstGeom prst="rect">
            <a:avLst/>
          </a:prstGeom>
          <a:noFill/>
        </p:spPr>
      </p:pic>
    </p:spTree>
    <p:extLst>
      <p:ext uri="{BB962C8B-B14F-4D97-AF65-F5344CB8AC3E}">
        <p14:creationId xmlns:p14="http://schemas.microsoft.com/office/powerpoint/2010/main" val="3827740038"/>
      </p:ext>
    </p:extLst>
  </p:cSld>
  <p:clrMapOvr>
    <a:masterClrMapping/>
  </p:clrMapOvr>
</p:sld>
</file>

<file path=ppt/slides/slide10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8A59C-7ACE-FFA6-BE08-6DEA214063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796780-E489-2D45-E4FD-AE48EBFF33A6}"/>
              </a:ext>
            </a:extLst>
          </p:cNvPr>
          <p:cNvSpPr>
            <a:spLocks noGrp="1"/>
          </p:cNvSpPr>
          <p:nvPr>
            <p:ph type="title"/>
          </p:nvPr>
        </p:nvSpPr>
        <p:spPr>
          <a:xfrm>
            <a:off x="7865806" y="643463"/>
            <a:ext cx="3706762" cy="1608124"/>
          </a:xfrm>
        </p:spPr>
        <p:txBody>
          <a:bodyPr>
            <a:normAutofit fontScale="90000"/>
          </a:bodyPr>
          <a:lstStyle/>
          <a:p>
            <a:pPr algn="ctr"/>
            <a:r>
              <a:rPr lang="en-CA" dirty="0">
                <a:solidFill>
                  <a:schemeClr val="bg2"/>
                </a:solidFill>
              </a:rPr>
              <a:t>Warning about meditation</a:t>
            </a:r>
          </a:p>
        </p:txBody>
      </p:sp>
      <p:sp>
        <p:nvSpPr>
          <p:cNvPr id="3" name="Content Placeholder 2">
            <a:extLst>
              <a:ext uri="{FF2B5EF4-FFF2-40B4-BE49-F238E27FC236}">
                <a16:creationId xmlns:a16="http://schemas.microsoft.com/office/drawing/2014/main" id="{F5845EED-38D6-476B-467E-DDEB77F44E5A}"/>
              </a:ext>
            </a:extLst>
          </p:cNvPr>
          <p:cNvSpPr>
            <a:spLocks noGrp="1"/>
          </p:cNvSpPr>
          <p:nvPr>
            <p:ph idx="1"/>
          </p:nvPr>
        </p:nvSpPr>
        <p:spPr>
          <a:xfrm>
            <a:off x="1822681" y="838573"/>
            <a:ext cx="8546638" cy="5647170"/>
          </a:xfrm>
        </p:spPr>
        <p:txBody>
          <a:bodyPr>
            <a:normAutofit/>
          </a:bodyPr>
          <a:lstStyle/>
          <a:p>
            <a:pPr marL="0" indent="0">
              <a:buNone/>
            </a:pPr>
            <a:r>
              <a:rPr lang="en-CA" sz="2400" b="1" dirty="0">
                <a:solidFill>
                  <a:schemeClr val="bg1"/>
                </a:solidFill>
              </a:rPr>
              <a:t>                   </a:t>
            </a:r>
            <a:r>
              <a:rPr lang="en-CA" sz="2400" b="1" dirty="0">
                <a:solidFill>
                  <a:srgbClr val="FF0000"/>
                </a:solidFill>
              </a:rPr>
              <a:t> Feel free to skip it. Followed by one minute silence</a:t>
            </a:r>
          </a:p>
          <a:p>
            <a:pPr marL="0" indent="0">
              <a:buNone/>
            </a:pPr>
            <a:r>
              <a:rPr lang="en-CA" dirty="0"/>
              <a:t> </a:t>
            </a:r>
          </a:p>
        </p:txBody>
      </p:sp>
      <p:sp>
        <p:nvSpPr>
          <p:cNvPr id="8" name="TextBox 7">
            <a:extLst>
              <a:ext uri="{FF2B5EF4-FFF2-40B4-BE49-F238E27FC236}">
                <a16:creationId xmlns:a16="http://schemas.microsoft.com/office/drawing/2014/main" id="{FF33A108-928A-DB5B-5555-930699506C55}"/>
              </a:ext>
            </a:extLst>
          </p:cNvPr>
          <p:cNvSpPr txBox="1"/>
          <p:nvPr/>
        </p:nvSpPr>
        <p:spPr>
          <a:xfrm>
            <a:off x="5286229" y="2008751"/>
            <a:ext cx="7354855" cy="769441"/>
          </a:xfrm>
          <a:prstGeom prst="rect">
            <a:avLst/>
          </a:prstGeom>
          <a:noFill/>
          <a:effectLst>
            <a:glow rad="63500">
              <a:schemeClr val="accent4">
                <a:satMod val="175000"/>
                <a:alpha val="40000"/>
              </a:schemeClr>
            </a:glow>
          </a:effectLst>
          <a:scene3d>
            <a:camera prst="orthographicFront"/>
            <a:lightRig rig="threePt" dir="t"/>
          </a:scene3d>
          <a:sp3d>
            <a:bevelT/>
          </a:sp3d>
        </p:spPr>
        <p:txBody>
          <a:bodyPr wrap="square">
            <a:spAutoFit/>
          </a:bodyPr>
          <a:lstStyle/>
          <a:p>
            <a:r>
              <a:rPr lang="en-CA" sz="4400" b="1" dirty="0">
                <a:solidFill>
                  <a:srgbClr val="FF0000"/>
                </a:solidFill>
              </a:rPr>
              <a:t>Warning about meditation</a:t>
            </a:r>
          </a:p>
        </p:txBody>
      </p:sp>
      <p:pic>
        <p:nvPicPr>
          <p:cNvPr id="9" name="Picture 8" descr="Rippled surface of water close-up">
            <a:extLst>
              <a:ext uri="{FF2B5EF4-FFF2-40B4-BE49-F238E27FC236}">
                <a16:creationId xmlns:a16="http://schemas.microsoft.com/office/drawing/2014/main" id="{D591C080-2084-688E-FEDE-06CFD42C79EE}"/>
              </a:ext>
            </a:extLst>
          </p:cNvPr>
          <p:cNvPicPr>
            <a:picLocks noChangeAspect="1"/>
          </p:cNvPicPr>
          <p:nvPr/>
        </p:nvPicPr>
        <p:blipFill>
          <a:blip r:embed="rId2"/>
          <a:stretch>
            <a:fillRect/>
          </a:stretch>
        </p:blipFill>
        <p:spPr>
          <a:xfrm>
            <a:off x="0" y="0"/>
            <a:ext cx="12191999" cy="6858000"/>
          </a:xfrm>
          <a:prstGeom prst="rect">
            <a:avLst/>
          </a:prstGeom>
        </p:spPr>
      </p:pic>
      <p:sp>
        <p:nvSpPr>
          <p:cNvPr id="11" name="TextBox 10">
            <a:extLst>
              <a:ext uri="{FF2B5EF4-FFF2-40B4-BE49-F238E27FC236}">
                <a16:creationId xmlns:a16="http://schemas.microsoft.com/office/drawing/2014/main" id="{F4478B50-7B7B-19B9-7643-D9B7C1539BCF}"/>
              </a:ext>
            </a:extLst>
          </p:cNvPr>
          <p:cNvSpPr txBox="1"/>
          <p:nvPr/>
        </p:nvSpPr>
        <p:spPr>
          <a:xfrm>
            <a:off x="834653" y="1345529"/>
            <a:ext cx="10336621" cy="830997"/>
          </a:xfrm>
          <a:prstGeom prst="rect">
            <a:avLst/>
          </a:prstGeom>
          <a:noFill/>
        </p:spPr>
        <p:txBody>
          <a:bodyPr wrap="square">
            <a:spAutoFit/>
          </a:bodyPr>
          <a:lstStyle/>
          <a:p>
            <a:r>
              <a:rPr lang="en-CA" sz="4800" b="1" dirty="0">
                <a:solidFill>
                  <a:schemeClr val="bg1"/>
                </a:solidFill>
              </a:rPr>
              <a:t>WARNING ABOUT MEDITATION</a:t>
            </a:r>
          </a:p>
        </p:txBody>
      </p:sp>
      <p:sp>
        <p:nvSpPr>
          <p:cNvPr id="13" name="TextBox 12">
            <a:extLst>
              <a:ext uri="{FF2B5EF4-FFF2-40B4-BE49-F238E27FC236}">
                <a16:creationId xmlns:a16="http://schemas.microsoft.com/office/drawing/2014/main" id="{DCF3F153-9AB5-27C0-B770-A996C83690AC}"/>
              </a:ext>
            </a:extLst>
          </p:cNvPr>
          <p:cNvSpPr txBox="1"/>
          <p:nvPr/>
        </p:nvSpPr>
        <p:spPr>
          <a:xfrm>
            <a:off x="1469432" y="2077249"/>
            <a:ext cx="7354855" cy="400110"/>
          </a:xfrm>
          <a:prstGeom prst="rect">
            <a:avLst/>
          </a:prstGeom>
          <a:noFill/>
        </p:spPr>
        <p:txBody>
          <a:bodyPr wrap="square">
            <a:spAutoFit/>
          </a:bodyPr>
          <a:lstStyle/>
          <a:p>
            <a:pPr marL="0" indent="0">
              <a:buNone/>
            </a:pPr>
            <a:r>
              <a:rPr lang="en-CA" sz="2000" b="1" dirty="0">
                <a:solidFill>
                  <a:schemeClr val="bg1"/>
                </a:solidFill>
              </a:rPr>
              <a:t>           Feel free to skip it. Followed by a moment of silence</a:t>
            </a:r>
          </a:p>
        </p:txBody>
      </p:sp>
    </p:spTree>
    <p:extLst>
      <p:ext uri="{BB962C8B-B14F-4D97-AF65-F5344CB8AC3E}">
        <p14:creationId xmlns:p14="http://schemas.microsoft.com/office/powerpoint/2010/main" val="1222840276"/>
      </p:ext>
    </p:extLst>
  </p:cSld>
  <p:clrMapOvr>
    <a:masterClrMapping/>
  </p:clrMapOvr>
</p:sld>
</file>

<file path=ppt/slides/slide10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EEEF2-6219-72DF-4B89-4D34E8A9122F}"/>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4F4B46F-F3E8-8FB4-3C41-03DCBEB7B58F}"/>
              </a:ext>
            </a:extLst>
          </p:cNvPr>
          <p:cNvSpPr>
            <a:spLocks noGrp="1"/>
          </p:cNvSpPr>
          <p:nvPr>
            <p:ph type="sldNum" sz="quarter" idx="12"/>
          </p:nvPr>
        </p:nvSpPr>
        <p:spPr/>
        <p:txBody>
          <a:bodyPr/>
          <a:lstStyle/>
          <a:p>
            <a:fld id="{F48A3050-3C4F-4E17-905D-E7C5B5406460}" type="slidenum">
              <a:rPr lang="en-CA" smtClean="0"/>
              <a:t>1051</a:t>
            </a:fld>
            <a:endParaRPr lang="en-CA" dirty="0"/>
          </a:p>
        </p:txBody>
      </p:sp>
      <p:sp>
        <p:nvSpPr>
          <p:cNvPr id="6" name="Text Placeholder 5">
            <a:extLst>
              <a:ext uri="{FF2B5EF4-FFF2-40B4-BE49-F238E27FC236}">
                <a16:creationId xmlns:a16="http://schemas.microsoft.com/office/drawing/2014/main" id="{6247EAB9-9DAC-80D7-162B-8F24A32D8D06}"/>
              </a:ext>
            </a:extLst>
          </p:cNvPr>
          <p:cNvSpPr>
            <a:spLocks noGrp="1"/>
          </p:cNvSpPr>
          <p:nvPr>
            <p:ph type="body" idx="4294967295"/>
          </p:nvPr>
        </p:nvSpPr>
        <p:spPr>
          <a:xfrm>
            <a:off x="0" y="603250"/>
            <a:ext cx="1973263" cy="565150"/>
          </a:xfrm>
        </p:spPr>
        <p:txBody>
          <a:bodyPr>
            <a:normAutofit/>
          </a:bodyPr>
          <a:lstStyle/>
          <a:p>
            <a:pPr marL="0" indent="0">
              <a:buNone/>
            </a:pPr>
            <a:r>
              <a:rPr lang="en-CA" sz="1800" b="0" dirty="0"/>
              <a:t>    </a:t>
            </a:r>
            <a:r>
              <a:rPr lang="en-CA" sz="1600" b="0" dirty="0"/>
              <a:t>CRISIS RISK</a:t>
            </a:r>
          </a:p>
        </p:txBody>
      </p:sp>
      <p:pic>
        <p:nvPicPr>
          <p:cNvPr id="5" name="Content Placeholder 4">
            <a:extLst>
              <a:ext uri="{FF2B5EF4-FFF2-40B4-BE49-F238E27FC236}">
                <a16:creationId xmlns:a16="http://schemas.microsoft.com/office/drawing/2014/main" id="{1DBF0719-AD8C-D491-674D-792BB89D87E4}"/>
              </a:ext>
            </a:extLst>
          </p:cNvPr>
          <p:cNvPicPr>
            <a:picLocks noGrp="1" noChangeAspect="1"/>
          </p:cNvPicPr>
          <p:nvPr>
            <p:ph sz="half" idx="4294967295"/>
          </p:nvPr>
        </p:nvPicPr>
        <p:blipFill>
          <a:blip r:embed="rId2"/>
          <a:stretch>
            <a:fillRect/>
          </a:stretch>
        </p:blipFill>
        <p:spPr>
          <a:xfrm>
            <a:off x="0" y="995363"/>
            <a:ext cx="3251200" cy="1763712"/>
          </a:xfrm>
          <a:prstGeom prst="rect">
            <a:avLst/>
          </a:prstGeom>
        </p:spPr>
      </p:pic>
      <p:sp>
        <p:nvSpPr>
          <p:cNvPr id="10" name="Text Placeholder 9">
            <a:extLst>
              <a:ext uri="{FF2B5EF4-FFF2-40B4-BE49-F238E27FC236}">
                <a16:creationId xmlns:a16="http://schemas.microsoft.com/office/drawing/2014/main" id="{DB71F520-52B3-66D6-E5E6-65CC8B3819AC}"/>
              </a:ext>
            </a:extLst>
          </p:cNvPr>
          <p:cNvSpPr>
            <a:spLocks noGrp="1"/>
          </p:cNvSpPr>
          <p:nvPr>
            <p:ph type="body" sz="quarter" idx="4294967295"/>
          </p:nvPr>
        </p:nvSpPr>
        <p:spPr>
          <a:xfrm>
            <a:off x="0" y="2870200"/>
            <a:ext cx="2905125" cy="338138"/>
          </a:xfrm>
        </p:spPr>
        <p:txBody>
          <a:bodyPr>
            <a:normAutofit/>
          </a:bodyPr>
          <a:lstStyle/>
          <a:p>
            <a:pPr marL="0" indent="0">
              <a:buNone/>
            </a:pPr>
            <a:r>
              <a:rPr lang="en-CA" sz="1600" b="0" dirty="0"/>
              <a:t>ENERGY RESERVES</a:t>
            </a:r>
          </a:p>
        </p:txBody>
      </p:sp>
      <p:sp>
        <p:nvSpPr>
          <p:cNvPr id="2" name="Title 1">
            <a:extLst>
              <a:ext uri="{FF2B5EF4-FFF2-40B4-BE49-F238E27FC236}">
                <a16:creationId xmlns:a16="http://schemas.microsoft.com/office/drawing/2014/main" id="{07877BB7-5438-2FD2-A238-CD6152CC5140}"/>
              </a:ext>
            </a:extLst>
          </p:cNvPr>
          <p:cNvSpPr>
            <a:spLocks noGrp="1"/>
          </p:cNvSpPr>
          <p:nvPr>
            <p:ph type="title" idx="4294967295"/>
          </p:nvPr>
        </p:nvSpPr>
        <p:spPr>
          <a:xfrm>
            <a:off x="0" y="-115888"/>
            <a:ext cx="7523163" cy="1000126"/>
          </a:xfrm>
        </p:spPr>
        <p:txBody>
          <a:bodyPr>
            <a:normAutofit/>
          </a:bodyPr>
          <a:lstStyle/>
          <a:p>
            <a:pPr algn="ctr"/>
            <a:r>
              <a:rPr lang="en-CA" sz="2000" dirty="0">
                <a:solidFill>
                  <a:schemeClr val="bg1"/>
                </a:solidFill>
              </a:rPr>
              <a:t>Check in regularly with your Personal dashboard                </a:t>
            </a:r>
            <a:endParaRPr lang="en-CA" sz="2000" dirty="0">
              <a:solidFill>
                <a:schemeClr val="bg1"/>
              </a:solidFill>
              <a:latin typeface="+mn-lt"/>
            </a:endParaRPr>
          </a:p>
        </p:txBody>
      </p:sp>
      <p:pic>
        <p:nvPicPr>
          <p:cNvPr id="18" name="Content Placeholder 17">
            <a:extLst>
              <a:ext uri="{FF2B5EF4-FFF2-40B4-BE49-F238E27FC236}">
                <a16:creationId xmlns:a16="http://schemas.microsoft.com/office/drawing/2014/main" id="{796A5A2F-C1E0-1664-182D-BEF5D9057742}"/>
              </a:ext>
            </a:extLst>
          </p:cNvPr>
          <p:cNvPicPr>
            <a:picLocks noGrp="1"/>
          </p:cNvPicPr>
          <p:nvPr>
            <p:ph sz="quarter" idx="4294967295"/>
          </p:nvPr>
        </p:nvPicPr>
        <p:blipFill>
          <a:blip r:embed="rId3" r:link="rId4">
            <a:extLst>
              <a:ext uri="{28A0092B-C50C-407E-A947-70E740481C1C}">
                <a14:useLocalDpi xmlns:a14="http://schemas.microsoft.com/office/drawing/2010/main" val="0"/>
              </a:ext>
            </a:extLst>
          </a:blip>
          <a:srcRect/>
          <a:stretch>
            <a:fillRect/>
          </a:stretch>
        </p:blipFill>
        <p:spPr bwMode="auto">
          <a:xfrm>
            <a:off x="0" y="3208338"/>
            <a:ext cx="3243263" cy="1693862"/>
          </a:xfrm>
          <a:prstGeom prst="rect">
            <a:avLst/>
          </a:prstGeom>
          <a:noFill/>
          <a:ln>
            <a:noFill/>
          </a:ln>
        </p:spPr>
      </p:pic>
      <p:pic>
        <p:nvPicPr>
          <p:cNvPr id="11" name="Picture 10" descr="A picture containing text, device, gauge, meter&#10;&#10;Description automatically generated">
            <a:extLst>
              <a:ext uri="{FF2B5EF4-FFF2-40B4-BE49-F238E27FC236}">
                <a16:creationId xmlns:a16="http://schemas.microsoft.com/office/drawing/2014/main" id="{799D9559-9212-556A-A434-1EA3F1210D84}"/>
              </a:ext>
            </a:extLst>
          </p:cNvPr>
          <p:cNvPicPr>
            <a:picLocks noChangeAspect="1"/>
          </p:cNvPicPr>
          <p:nvPr/>
        </p:nvPicPr>
        <p:blipFill>
          <a:blip r:embed="rId5"/>
          <a:stretch>
            <a:fillRect/>
          </a:stretch>
        </p:blipFill>
        <p:spPr>
          <a:xfrm>
            <a:off x="4186541" y="995827"/>
            <a:ext cx="3194694" cy="1763849"/>
          </a:xfrm>
          <a:prstGeom prst="rect">
            <a:avLst/>
          </a:prstGeom>
        </p:spPr>
      </p:pic>
      <p:sp>
        <p:nvSpPr>
          <p:cNvPr id="9" name="TextBox 8">
            <a:extLst>
              <a:ext uri="{FF2B5EF4-FFF2-40B4-BE49-F238E27FC236}">
                <a16:creationId xmlns:a16="http://schemas.microsoft.com/office/drawing/2014/main" id="{E26B2ED6-74DF-5470-7107-B69DF7E28567}"/>
              </a:ext>
            </a:extLst>
          </p:cNvPr>
          <p:cNvSpPr txBox="1"/>
          <p:nvPr/>
        </p:nvSpPr>
        <p:spPr>
          <a:xfrm>
            <a:off x="4548232" y="601875"/>
            <a:ext cx="3095536" cy="338554"/>
          </a:xfrm>
          <a:prstGeom prst="rect">
            <a:avLst/>
          </a:prstGeom>
          <a:noFill/>
        </p:spPr>
        <p:txBody>
          <a:bodyPr wrap="square">
            <a:spAutoFit/>
          </a:bodyPr>
          <a:lstStyle/>
          <a:p>
            <a:r>
              <a:rPr lang="en-CA" sz="1600" dirty="0"/>
              <a:t>WINDOW OF TOLERANCE</a:t>
            </a:r>
          </a:p>
        </p:txBody>
      </p:sp>
      <p:sp>
        <p:nvSpPr>
          <p:cNvPr id="13" name="TextBox 12">
            <a:extLst>
              <a:ext uri="{FF2B5EF4-FFF2-40B4-BE49-F238E27FC236}">
                <a16:creationId xmlns:a16="http://schemas.microsoft.com/office/drawing/2014/main" id="{60DC4A94-F60F-A893-4F5D-AAA0DA688605}"/>
              </a:ext>
            </a:extLst>
          </p:cNvPr>
          <p:cNvSpPr txBox="1"/>
          <p:nvPr/>
        </p:nvSpPr>
        <p:spPr>
          <a:xfrm>
            <a:off x="8808133" y="603361"/>
            <a:ext cx="2905125" cy="369332"/>
          </a:xfrm>
          <a:prstGeom prst="rect">
            <a:avLst/>
          </a:prstGeom>
          <a:noFill/>
        </p:spPr>
        <p:txBody>
          <a:bodyPr wrap="square">
            <a:spAutoFit/>
          </a:bodyPr>
          <a:lstStyle/>
          <a:p>
            <a:pPr algn="ctr"/>
            <a:endParaRPr lang="en-CA" dirty="0"/>
          </a:p>
        </p:txBody>
      </p:sp>
      <p:sp>
        <p:nvSpPr>
          <p:cNvPr id="14" name="TextBox 13">
            <a:extLst>
              <a:ext uri="{FF2B5EF4-FFF2-40B4-BE49-F238E27FC236}">
                <a16:creationId xmlns:a16="http://schemas.microsoft.com/office/drawing/2014/main" id="{7BF79515-5E65-7704-6CF1-AEE8776DBCB4}"/>
              </a:ext>
            </a:extLst>
          </p:cNvPr>
          <p:cNvSpPr txBox="1"/>
          <p:nvPr/>
        </p:nvSpPr>
        <p:spPr>
          <a:xfrm>
            <a:off x="7659339" y="388329"/>
            <a:ext cx="4500538" cy="7140416"/>
          </a:xfrm>
          <a:prstGeom prst="rect">
            <a:avLst/>
          </a:prstGeom>
          <a:noFill/>
        </p:spPr>
        <p:txBody>
          <a:bodyPr wrap="square">
            <a:spAutoFit/>
          </a:bodyPr>
          <a:lstStyle/>
          <a:p>
            <a:r>
              <a:rPr lang="en-CA" sz="2000" dirty="0"/>
              <a:t>Spend a few moments checking in with yourself by asking:</a:t>
            </a:r>
          </a:p>
          <a:p>
            <a:endParaRPr lang="en-CA" sz="2000" dirty="0"/>
          </a:p>
          <a:p>
            <a:r>
              <a:rPr lang="en-CA" sz="2000" dirty="0">
                <a:solidFill>
                  <a:schemeClr val="bg1"/>
                </a:solidFill>
              </a:rPr>
              <a:t>1)</a:t>
            </a:r>
            <a:r>
              <a:rPr lang="en-CA" sz="2000" dirty="0"/>
              <a:t>What is the current risk that I’ll experience a state of crisis ?</a:t>
            </a:r>
          </a:p>
          <a:p>
            <a:pPr marL="342900" indent="-342900">
              <a:buAutoNum type="alphaLcParenR"/>
            </a:pPr>
            <a:r>
              <a:rPr lang="en-CA" sz="2000" dirty="0"/>
              <a:t>Low b) Moderate c) high d) very high e) extreme</a:t>
            </a:r>
          </a:p>
          <a:p>
            <a:pPr marL="342900" indent="-342900">
              <a:buAutoNum type="alphaLcParenR"/>
            </a:pPr>
            <a:endParaRPr lang="en-CA" sz="2000" dirty="0"/>
          </a:p>
          <a:p>
            <a:r>
              <a:rPr lang="en-CA" sz="2000" dirty="0">
                <a:solidFill>
                  <a:schemeClr val="bg1"/>
                </a:solidFill>
              </a:rPr>
              <a:t>2) </a:t>
            </a:r>
            <a:r>
              <a:rPr lang="en-CA" sz="2000" dirty="0"/>
              <a:t>Am I in the window of tolerance?</a:t>
            </a:r>
          </a:p>
          <a:p>
            <a:r>
              <a:rPr lang="en-CA" sz="2000" dirty="0"/>
              <a:t>a) Yes  b) I’m a little outside c) very outside</a:t>
            </a:r>
          </a:p>
          <a:p>
            <a:endParaRPr lang="en-CA" sz="2000" dirty="0"/>
          </a:p>
          <a:p>
            <a:r>
              <a:rPr lang="en-CA" sz="2000" dirty="0">
                <a:solidFill>
                  <a:schemeClr val="bg1"/>
                </a:solidFill>
              </a:rPr>
              <a:t>3) </a:t>
            </a:r>
            <a:r>
              <a:rPr lang="en-CA" sz="2000" dirty="0"/>
              <a:t>Where is my energy tank right now?</a:t>
            </a:r>
          </a:p>
          <a:p>
            <a:pPr marL="457200" indent="-457200">
              <a:buAutoNum type="alphaLcParenR"/>
            </a:pPr>
            <a:r>
              <a:rPr lang="en-CA" sz="2000" dirty="0"/>
              <a:t>Full b) ¾ c) ½ d) near empty</a:t>
            </a:r>
          </a:p>
          <a:p>
            <a:pPr marL="457200" indent="-457200">
              <a:buAutoNum type="alphaLcParenR"/>
            </a:pPr>
            <a:endParaRPr lang="en-CA" sz="2000" dirty="0"/>
          </a:p>
          <a:p>
            <a:r>
              <a:rPr lang="en-CA" sz="2000" dirty="0">
                <a:solidFill>
                  <a:schemeClr val="bg1"/>
                </a:solidFill>
              </a:rPr>
              <a:t>4) </a:t>
            </a:r>
            <a:r>
              <a:rPr lang="en-CA" sz="2000" dirty="0"/>
              <a:t>Have I been tracking my targets using the holes diary card ? how would I rate my targets right now?</a:t>
            </a:r>
          </a:p>
          <a:p>
            <a:endParaRPr lang="en-CA" sz="2000" dirty="0"/>
          </a:p>
          <a:p>
            <a:r>
              <a:rPr lang="en-CA" sz="2000" dirty="0">
                <a:solidFill>
                  <a:schemeClr val="bg1"/>
                </a:solidFill>
              </a:rPr>
              <a:t>5) </a:t>
            </a:r>
            <a:r>
              <a:rPr lang="en-CA" sz="2000" dirty="0"/>
              <a:t>How well am I focusing on what I’m doing. (for example, the course)  </a:t>
            </a:r>
          </a:p>
          <a:p>
            <a:pPr marL="342900" indent="-342900">
              <a:buAutoNum type="alphaLcParenR"/>
            </a:pPr>
            <a:endParaRPr lang="en-CA" sz="2000" dirty="0"/>
          </a:p>
          <a:p>
            <a:endParaRPr lang="en-CA" dirty="0"/>
          </a:p>
        </p:txBody>
      </p:sp>
      <p:sp>
        <p:nvSpPr>
          <p:cNvPr id="17" name="TextBox 16">
            <a:extLst>
              <a:ext uri="{FF2B5EF4-FFF2-40B4-BE49-F238E27FC236}">
                <a16:creationId xmlns:a16="http://schemas.microsoft.com/office/drawing/2014/main" id="{A8ED6C3C-D59F-EC5D-EAC2-DA50C65F4D75}"/>
              </a:ext>
            </a:extLst>
          </p:cNvPr>
          <p:cNvSpPr txBox="1"/>
          <p:nvPr/>
        </p:nvSpPr>
        <p:spPr>
          <a:xfrm>
            <a:off x="4716610" y="2815074"/>
            <a:ext cx="2314327" cy="338554"/>
          </a:xfrm>
          <a:prstGeom prst="rect">
            <a:avLst/>
          </a:prstGeom>
          <a:noFill/>
        </p:spPr>
        <p:txBody>
          <a:bodyPr wrap="square">
            <a:spAutoFit/>
          </a:bodyPr>
          <a:lstStyle/>
          <a:p>
            <a:r>
              <a:rPr lang="en-US" sz="1600" dirty="0"/>
              <a:t>R</a:t>
            </a:r>
            <a:r>
              <a:rPr lang="en-CA" sz="1600" dirty="0"/>
              <a:t>ATING MY TARGETS</a:t>
            </a:r>
          </a:p>
        </p:txBody>
      </p:sp>
      <p:pic>
        <p:nvPicPr>
          <p:cNvPr id="3" name="Picture 2">
            <a:extLst>
              <a:ext uri="{FF2B5EF4-FFF2-40B4-BE49-F238E27FC236}">
                <a16:creationId xmlns:a16="http://schemas.microsoft.com/office/drawing/2014/main" id="{8FDE4401-6A97-47BC-9222-F6ED1192B150}"/>
              </a:ext>
            </a:extLst>
          </p:cNvPr>
          <p:cNvPicPr/>
          <p:nvPr/>
        </p:nvPicPr>
        <p:blipFill>
          <a:blip r:embed="rId6" r:link="rId7">
            <a:extLst>
              <a:ext uri="{28A0092B-C50C-407E-A947-70E740481C1C}">
                <a14:useLocalDpi xmlns:a14="http://schemas.microsoft.com/office/drawing/2010/main" val="0"/>
              </a:ext>
            </a:extLst>
          </a:blip>
          <a:stretch>
            <a:fillRect/>
          </a:stretch>
        </p:blipFill>
        <p:spPr bwMode="auto">
          <a:xfrm>
            <a:off x="4186541" y="3196486"/>
            <a:ext cx="3250721" cy="1692955"/>
          </a:xfrm>
          <a:prstGeom prst="rect">
            <a:avLst/>
          </a:prstGeom>
          <a:noFill/>
        </p:spPr>
      </p:pic>
      <p:pic>
        <p:nvPicPr>
          <p:cNvPr id="7" name="Picture 6">
            <a:extLst>
              <a:ext uri="{FF2B5EF4-FFF2-40B4-BE49-F238E27FC236}">
                <a16:creationId xmlns:a16="http://schemas.microsoft.com/office/drawing/2014/main" id="{1A719FE5-26B3-A31D-FB55-9512F63D608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02381" y="5338324"/>
            <a:ext cx="3281507" cy="1478357"/>
          </a:xfrm>
          <a:prstGeom prst="rect">
            <a:avLst/>
          </a:prstGeom>
        </p:spPr>
      </p:pic>
      <p:sp>
        <p:nvSpPr>
          <p:cNvPr id="12" name="TextBox 11">
            <a:extLst>
              <a:ext uri="{FF2B5EF4-FFF2-40B4-BE49-F238E27FC236}">
                <a16:creationId xmlns:a16="http://schemas.microsoft.com/office/drawing/2014/main" id="{9E9C2B24-FA05-10AE-8635-939DBD7903EE}"/>
              </a:ext>
            </a:extLst>
          </p:cNvPr>
          <p:cNvSpPr txBox="1"/>
          <p:nvPr/>
        </p:nvSpPr>
        <p:spPr>
          <a:xfrm>
            <a:off x="3103606" y="4981065"/>
            <a:ext cx="2514600" cy="338554"/>
          </a:xfrm>
          <a:prstGeom prst="rect">
            <a:avLst/>
          </a:prstGeom>
          <a:noFill/>
        </p:spPr>
        <p:txBody>
          <a:bodyPr wrap="square">
            <a:spAutoFit/>
          </a:bodyPr>
          <a:lstStyle/>
          <a:p>
            <a:r>
              <a:rPr lang="en-US" sz="1600" dirty="0"/>
              <a:t>ATTENTION METER</a:t>
            </a:r>
            <a:endParaRPr lang="en-CA" sz="1600" dirty="0"/>
          </a:p>
        </p:txBody>
      </p:sp>
      <p:sp>
        <p:nvSpPr>
          <p:cNvPr id="16" name="TextBox 15">
            <a:extLst>
              <a:ext uri="{FF2B5EF4-FFF2-40B4-BE49-F238E27FC236}">
                <a16:creationId xmlns:a16="http://schemas.microsoft.com/office/drawing/2014/main" id="{63B548D6-EB50-4E80-6B39-88ECAA4C8B28}"/>
              </a:ext>
            </a:extLst>
          </p:cNvPr>
          <p:cNvSpPr txBox="1"/>
          <p:nvPr/>
        </p:nvSpPr>
        <p:spPr>
          <a:xfrm>
            <a:off x="2885687" y="5347889"/>
            <a:ext cx="613307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 attention I’m paying</a:t>
            </a:r>
            <a:endParaRPr lang="en-CA" dirty="0">
              <a:solidFill>
                <a:schemeClr val="bg1"/>
              </a:solidFill>
            </a:endParaRPr>
          </a:p>
        </p:txBody>
      </p:sp>
      <p:sp>
        <p:nvSpPr>
          <p:cNvPr id="20" name="TextBox 19">
            <a:extLst>
              <a:ext uri="{FF2B5EF4-FFF2-40B4-BE49-F238E27FC236}">
                <a16:creationId xmlns:a16="http://schemas.microsoft.com/office/drawing/2014/main" id="{247FBD87-05DD-368C-1486-D19E7BCD6151}"/>
              </a:ext>
            </a:extLst>
          </p:cNvPr>
          <p:cNvSpPr txBox="1"/>
          <p:nvPr/>
        </p:nvSpPr>
        <p:spPr>
          <a:xfrm>
            <a:off x="2959444" y="6399473"/>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100</a:t>
            </a:r>
            <a:endParaRPr lang="en-CA" dirty="0"/>
          </a:p>
        </p:txBody>
      </p:sp>
      <p:sp>
        <p:nvSpPr>
          <p:cNvPr id="22" name="TextBox 21">
            <a:extLst>
              <a:ext uri="{FF2B5EF4-FFF2-40B4-BE49-F238E27FC236}">
                <a16:creationId xmlns:a16="http://schemas.microsoft.com/office/drawing/2014/main" id="{5A849C0C-D635-272A-E832-96F381722773}"/>
              </a:ext>
            </a:extLst>
          </p:cNvPr>
          <p:cNvSpPr txBox="1"/>
          <p:nvPr/>
        </p:nvSpPr>
        <p:spPr>
          <a:xfrm>
            <a:off x="4862384" y="6422854"/>
            <a:ext cx="6133070" cy="369332"/>
          </a:xfrm>
          <a:prstGeom prst="rect">
            <a:avLst/>
          </a:prstGeom>
          <a:noFill/>
        </p:spPr>
        <p:txBody>
          <a:bodyPr wrap="square">
            <a:spAutoFit/>
          </a:bodyPr>
          <a:lstStyle/>
          <a:p>
            <a:r>
              <a:rPr lang="en-US" sz="1800" dirty="0">
                <a:solidFill>
                  <a:schemeClr val="bg1"/>
                </a:solidFill>
                <a:latin typeface="Arial" panose="020B0604020202020204" pitchFamily="34" charset="0"/>
                <a:cs typeface="Arial" panose="020B0604020202020204" pitchFamily="34" charset="0"/>
              </a:rPr>
              <a:t> 0</a:t>
            </a:r>
            <a:endParaRPr lang="en-CA" dirty="0"/>
          </a:p>
        </p:txBody>
      </p:sp>
    </p:spTree>
    <p:extLst>
      <p:ext uri="{BB962C8B-B14F-4D97-AF65-F5344CB8AC3E}">
        <p14:creationId xmlns:p14="http://schemas.microsoft.com/office/powerpoint/2010/main" val="138976823"/>
      </p:ext>
    </p:extLst>
  </p:cSld>
  <p:clrMapOvr>
    <a:masterClrMapping/>
  </p:clrMapOvr>
  <mc:AlternateContent xmlns:mc="http://schemas.openxmlformats.org/markup-compatibility/2006" xmlns:p14="http://schemas.microsoft.com/office/powerpoint/2010/main">
    <mc:Choice Requires="p14">
      <p:transition spd="med" p14:dur="700" advTm="87897">
        <p:fade/>
      </p:transition>
    </mc:Choice>
    <mc:Fallback xmlns="">
      <p:transition spd="med" advTm="8789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0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DB0DEB-E19E-211C-BCE1-17FE6F2E567F}"/>
              </a:ext>
            </a:extLst>
          </p:cNvPr>
          <p:cNvSpPr txBox="1"/>
          <p:nvPr/>
        </p:nvSpPr>
        <p:spPr>
          <a:xfrm>
            <a:off x="1322185" y="108857"/>
            <a:ext cx="9972173" cy="533672"/>
          </a:xfrm>
          <a:prstGeom prst="rect">
            <a:avLst/>
          </a:prstGeom>
          <a:noFill/>
        </p:spPr>
        <p:txBody>
          <a:bodyPr wrap="square">
            <a:spAutoFit/>
          </a:bodyPr>
          <a:lstStyle/>
          <a:p>
            <a:pPr algn="ctr">
              <a:lnSpc>
                <a:spcPct val="107000"/>
              </a:lnSpc>
              <a:spcAft>
                <a:spcPts val="800"/>
              </a:spcAft>
              <a:buNone/>
            </a:pPr>
            <a:r>
              <a:rPr lang="en-CA" sz="2800" kern="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SELF-LED</a:t>
            </a:r>
            <a:r>
              <a:rPr lang="en-CA" sz="2800"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REMEDIATION: A 5-MINUTE PRACTICE</a:t>
            </a:r>
            <a:endParaRPr lang="en-CA" sz="2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94238CE1-BAD5-85A5-9603-27DFE9D45EC0}"/>
              </a:ext>
            </a:extLst>
          </p:cNvPr>
          <p:cNvSpPr txBox="1"/>
          <p:nvPr/>
        </p:nvSpPr>
        <p:spPr>
          <a:xfrm>
            <a:off x="6875187" y="1915885"/>
            <a:ext cx="8838343" cy="4354205"/>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Bring your attention to the breath.</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controlling it…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noticing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rise…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the fall.</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as you sit here, just acknowledge: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You’ve been on a journey.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Weeks of learning…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of noticing…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of trying new ways of relating to your inner world.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 that land for a moment.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3604AFE0-EA27-1A94-0D42-5C3FBD7D18C7}"/>
              </a:ext>
            </a:extLst>
          </p:cNvPr>
          <p:cNvSpPr txBox="1"/>
          <p:nvPr/>
        </p:nvSpPr>
        <p:spPr>
          <a:xfrm>
            <a:off x="1093585" y="994696"/>
            <a:ext cx="5693295" cy="2165657"/>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Let’s begin by settling in…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can close your eyes if that feels comfortable…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soften your gaze.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Allow your body to arrive…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as it is.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 need to change anything yet.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40944757"/>
      </p:ext>
    </p:extLst>
  </p:cSld>
  <p:clrMapOvr>
    <a:masterClrMapping/>
  </p:clrMapOvr>
</p:sld>
</file>

<file path=ppt/slides/slide10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06F07C-35AC-30DC-56CE-5D8AAEAC782E}"/>
              </a:ext>
            </a:extLst>
          </p:cNvPr>
          <p:cNvSpPr txBox="1"/>
          <p:nvPr/>
        </p:nvSpPr>
        <p:spPr>
          <a:xfrm>
            <a:off x="251839" y="535115"/>
            <a:ext cx="6097712" cy="5049524"/>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gently turn your attention inward.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 what’s here right now.</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Thoughts…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sensations…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emotions…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especially… notice the parts.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Maybe there’s a part that’s tired…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that’s skeptical…</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that’s proud…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 part that’s unsure what comes next.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need to fix or change any of them.</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notice.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if it feels right, you might gently say inside: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 see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AE7A5E8-176E-8828-0022-C03EBCB60123}"/>
              </a:ext>
            </a:extLst>
          </p:cNvPr>
          <p:cNvSpPr txBox="1"/>
          <p:nvPr/>
        </p:nvSpPr>
        <p:spPr>
          <a:xfrm>
            <a:off x="6480424" y="392080"/>
            <a:ext cx="6097712" cy="6337569"/>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see if you can sense something else.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a part…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the space that is aware of all the parts.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one who is noticing.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 DBT, we’ve called this Wise Mind.</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 IFS, we might call this Self.</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It’s not something you have to create.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It’s already here.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It’s the part of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the presence in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that can be curious…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calm…</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compassionate…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steady.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Even if just a little.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if you can rest there…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even for a few seconds.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92418481"/>
      </p:ext>
    </p:extLst>
  </p:cSld>
  <p:clrMapOvr>
    <a:masterClrMapping/>
  </p:clrMapOvr>
</p:sld>
</file>

<file path=ppt/slides/slide10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187D26-215A-DB01-396A-DD2D3571F019}"/>
              </a:ext>
            </a:extLst>
          </p:cNvPr>
          <p:cNvSpPr txBox="1"/>
          <p:nvPr/>
        </p:nvSpPr>
        <p:spPr>
          <a:xfrm>
            <a:off x="108857" y="713876"/>
            <a:ext cx="6096000" cy="4160434"/>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from this place of Self…</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gently turn toward one part that feels important right now.</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one.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the most overwhelming one—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one that is asking for a bit of attention.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from this Self place, silently offer:</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“I’m here with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 what happens.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 need to analyze…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 need to do it perfectly.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being with.</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6930B92-F1AD-5025-04C7-84301BCB876B}"/>
              </a:ext>
            </a:extLst>
          </p:cNvPr>
          <p:cNvSpPr txBox="1"/>
          <p:nvPr/>
        </p:nvSpPr>
        <p:spPr>
          <a:xfrm>
            <a:off x="6455229" y="713876"/>
            <a:ext cx="6096000" cy="3852658"/>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gently widen your awareness again.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is the essence of Self-led Remediation.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fixing everything…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getting rid of parts…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returning, again and again,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to this place in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that can be with your experience.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can do this anywhere.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 the middle of a difficult moment…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 a conversation…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in a quiet morning.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20658755"/>
      </p:ext>
    </p:extLst>
  </p:cSld>
  <p:clrMapOvr>
    <a:masterClrMapping/>
  </p:clrMapOvr>
</p:sld>
</file>

<file path=ppt/slides/slide10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D4E5E1-3F52-C84D-D7B0-3526ECC06AA9}"/>
              </a:ext>
            </a:extLst>
          </p:cNvPr>
          <p:cNvSpPr txBox="1"/>
          <p:nvPr/>
        </p:nvSpPr>
        <p:spPr>
          <a:xfrm>
            <a:off x="430772" y="346967"/>
            <a:ext cx="6097712" cy="3259931"/>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Take one more breath.</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just acknowledge: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capacity is yours.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doesn’t belong to the course…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to any model.</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course has simply helped you remember it.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When you’re ready, gently bring your attention back…</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opening your eyes…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returning to the room.</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05419258"/>
      </p:ext>
    </p:extLst>
  </p:cSld>
  <p:clrMapOvr>
    <a:masterClrMapping/>
  </p:clrMapOvr>
</p:sld>
</file>

<file path=ppt/slides/slide10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77291-106C-0BEF-A490-B94A07A7CEB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B63E593-3C62-EC97-CA21-302F5E433644}"/>
              </a:ext>
            </a:extLst>
          </p:cNvPr>
          <p:cNvSpPr txBox="1"/>
          <p:nvPr/>
        </p:nvSpPr>
        <p:spPr>
          <a:xfrm>
            <a:off x="216966" y="579358"/>
            <a:ext cx="4520631" cy="7017306"/>
          </a:xfrm>
          <a:prstGeom prst="rect">
            <a:avLst/>
          </a:prstGeom>
          <a:noFill/>
        </p:spPr>
        <p:txBody>
          <a:bodyPr wrap="square">
            <a:spAutoFit/>
          </a:bodyPr>
          <a:lstStyle/>
          <a:p>
            <a:r>
              <a:rPr lang="en-US" sz="2400" dirty="0">
                <a:latin typeface="Corbel" panose="020B0503020204020204" pitchFamily="34" charset="0"/>
              </a:rPr>
              <a:t>Week 1- October 1</a:t>
            </a:r>
          </a:p>
          <a:p>
            <a:r>
              <a:rPr lang="en-US" sz="2400" dirty="0">
                <a:latin typeface="Corbel" panose="020B0503020204020204" pitchFamily="34" charset="0"/>
              </a:rPr>
              <a:t>Week 2- October 8</a:t>
            </a:r>
          </a:p>
          <a:p>
            <a:r>
              <a:rPr lang="en-US" sz="2400" dirty="0">
                <a:latin typeface="Corbel" panose="020B0503020204020204" pitchFamily="34" charset="0"/>
              </a:rPr>
              <a:t>Week 3- October 15</a:t>
            </a:r>
          </a:p>
          <a:p>
            <a:r>
              <a:rPr lang="en-US" sz="2400" dirty="0">
                <a:latin typeface="Corbel" panose="020B0503020204020204" pitchFamily="34" charset="0"/>
              </a:rPr>
              <a:t>Week 4- October 22</a:t>
            </a:r>
          </a:p>
          <a:p>
            <a:r>
              <a:rPr lang="en-US" sz="2400" dirty="0">
                <a:latin typeface="Corbel" panose="020B0503020204020204" pitchFamily="34" charset="0"/>
              </a:rPr>
              <a:t>Week 5- October 29</a:t>
            </a:r>
          </a:p>
          <a:p>
            <a:r>
              <a:rPr lang="en-US" sz="2400" dirty="0">
                <a:latin typeface="Corbel" panose="020B0503020204020204" pitchFamily="34" charset="0"/>
              </a:rPr>
              <a:t>Week 6- November 5</a:t>
            </a:r>
          </a:p>
          <a:p>
            <a:r>
              <a:rPr lang="en-US" sz="2400" dirty="0">
                <a:latin typeface="Corbel" panose="020B0503020204020204" pitchFamily="34" charset="0"/>
              </a:rPr>
              <a:t>Week 7- November 12</a:t>
            </a:r>
          </a:p>
          <a:p>
            <a:r>
              <a:rPr lang="en-US" sz="2400" dirty="0">
                <a:latin typeface="Corbel" panose="020B0503020204020204" pitchFamily="34" charset="0"/>
              </a:rPr>
              <a:t>Week 8- November 19</a:t>
            </a:r>
          </a:p>
          <a:p>
            <a:r>
              <a:rPr lang="en-US" sz="2400" dirty="0">
                <a:latin typeface="Corbel" panose="020B0503020204020204" pitchFamily="34" charset="0"/>
              </a:rPr>
              <a:t>Week 9- November 26</a:t>
            </a:r>
          </a:p>
          <a:p>
            <a:r>
              <a:rPr lang="en-US" sz="2400" dirty="0">
                <a:latin typeface="Corbel" panose="020B0503020204020204" pitchFamily="34" charset="0"/>
              </a:rPr>
              <a:t>Week 10- December 3</a:t>
            </a:r>
          </a:p>
          <a:p>
            <a:r>
              <a:rPr lang="en-US" sz="2400" dirty="0">
                <a:latin typeface="Corbel" panose="020B0503020204020204" pitchFamily="34" charset="0"/>
              </a:rPr>
              <a:t>Week 11- December 10</a:t>
            </a:r>
          </a:p>
          <a:p>
            <a:r>
              <a:rPr lang="en-US" sz="2400" dirty="0">
                <a:latin typeface="Corbel" panose="020B0503020204020204" pitchFamily="34" charset="0"/>
              </a:rPr>
              <a:t>Week 12- December 17 </a:t>
            </a:r>
          </a:p>
          <a:p>
            <a:r>
              <a:rPr lang="en-US" sz="2400" dirty="0">
                <a:latin typeface="Corbel" panose="020B0503020204020204" pitchFamily="34" charset="0"/>
              </a:rPr>
              <a:t>December 24 and 31</a:t>
            </a:r>
          </a:p>
          <a:p>
            <a:r>
              <a:rPr lang="en-US" sz="2400" dirty="0">
                <a:latin typeface="Corbel" panose="020B0503020204020204" pitchFamily="34" charset="0"/>
              </a:rPr>
              <a:t>Week 13- January 7</a:t>
            </a:r>
          </a:p>
          <a:p>
            <a:r>
              <a:rPr lang="en-US" sz="2400" dirty="0">
                <a:latin typeface="Corbel" panose="020B0503020204020204" pitchFamily="34" charset="0"/>
              </a:rPr>
              <a:t>Week 14- January 14</a:t>
            </a:r>
          </a:p>
          <a:p>
            <a:r>
              <a:rPr lang="en-US" sz="2400" dirty="0">
                <a:latin typeface="Corbel" panose="020B0503020204020204" pitchFamily="34" charset="0"/>
              </a:rPr>
              <a:t>Week 15- January 21</a:t>
            </a:r>
          </a:p>
          <a:p>
            <a:r>
              <a:rPr lang="en-US" sz="2400" dirty="0">
                <a:latin typeface="Corbel" panose="020B0503020204020204" pitchFamily="34" charset="0"/>
              </a:rPr>
              <a:t>Week 16- January 28</a:t>
            </a:r>
          </a:p>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77894098-D19D-E084-132D-C242AE22494E}"/>
              </a:ext>
            </a:extLst>
          </p:cNvPr>
          <p:cNvSpPr txBox="1"/>
          <p:nvPr/>
        </p:nvSpPr>
        <p:spPr>
          <a:xfrm>
            <a:off x="3860305" y="579358"/>
            <a:ext cx="4279815" cy="6924973"/>
          </a:xfrm>
          <a:prstGeom prst="rect">
            <a:avLst/>
          </a:prstGeom>
          <a:noFill/>
        </p:spPr>
        <p:txBody>
          <a:bodyPr wrap="square">
            <a:spAutoFit/>
          </a:bodyPr>
          <a:lstStyle/>
          <a:p>
            <a:r>
              <a:rPr lang="en-US" sz="2400" dirty="0">
                <a:latin typeface="Corbel" panose="020B0503020204020204" pitchFamily="34" charset="0"/>
              </a:rPr>
              <a:t>Week 17- February 4</a:t>
            </a:r>
          </a:p>
          <a:p>
            <a:r>
              <a:rPr lang="en-US" sz="2400" dirty="0">
                <a:latin typeface="Corbel" panose="020B0503020204020204" pitchFamily="34" charset="0"/>
              </a:rPr>
              <a:t>Week 18- February 11</a:t>
            </a:r>
          </a:p>
          <a:p>
            <a:r>
              <a:rPr lang="en-US" sz="2400" dirty="0">
                <a:latin typeface="Corbel" panose="020B0503020204020204" pitchFamily="34" charset="0"/>
              </a:rPr>
              <a:t>Week 19- February 18</a:t>
            </a:r>
          </a:p>
          <a:p>
            <a:r>
              <a:rPr lang="en-US" sz="2400" dirty="0">
                <a:latin typeface="Corbel" panose="020B0503020204020204" pitchFamily="34" charset="0"/>
              </a:rPr>
              <a:t>Week 20- February 25</a:t>
            </a:r>
          </a:p>
          <a:p>
            <a:r>
              <a:rPr lang="en-US" sz="2400" dirty="0">
                <a:latin typeface="Corbel" panose="020B0503020204020204" pitchFamily="34" charset="0"/>
              </a:rPr>
              <a:t>Week 21- March 4</a:t>
            </a:r>
          </a:p>
          <a:p>
            <a:r>
              <a:rPr lang="en-US" sz="2400" dirty="0">
                <a:latin typeface="Corbel" panose="020B0503020204020204" pitchFamily="34" charset="0"/>
              </a:rPr>
              <a:t>March 11 and 18 no course</a:t>
            </a:r>
          </a:p>
          <a:p>
            <a:r>
              <a:rPr lang="en-US" sz="2400" dirty="0">
                <a:latin typeface="Corbel" panose="020B0503020204020204" pitchFamily="34" charset="0"/>
              </a:rPr>
              <a:t>Week 22- March 25</a:t>
            </a:r>
          </a:p>
          <a:p>
            <a:r>
              <a:rPr lang="en-US" sz="2400" dirty="0">
                <a:latin typeface="Corbel" panose="020B0503020204020204" pitchFamily="34" charset="0"/>
              </a:rPr>
              <a:t>Week 23- April 1</a:t>
            </a:r>
          </a:p>
          <a:p>
            <a:r>
              <a:rPr lang="en-US" sz="2400" dirty="0">
                <a:latin typeface="Corbel" panose="020B0503020204020204" pitchFamily="34" charset="0"/>
              </a:rPr>
              <a:t>Week 24- April 8 </a:t>
            </a:r>
          </a:p>
          <a:p>
            <a:r>
              <a:rPr lang="en-US" sz="2400" dirty="0">
                <a:latin typeface="Corbel" panose="020B0503020204020204" pitchFamily="34" charset="0"/>
              </a:rPr>
              <a:t>Week 25- April 15</a:t>
            </a:r>
          </a:p>
          <a:p>
            <a:r>
              <a:rPr lang="en-US" sz="2400" dirty="0">
                <a:latin typeface="Corbel" panose="020B0503020204020204" pitchFamily="34" charset="0"/>
              </a:rPr>
              <a:t>Week 26- April 22</a:t>
            </a:r>
          </a:p>
          <a:p>
            <a:r>
              <a:rPr lang="en-US" sz="2400" dirty="0">
                <a:latin typeface="Corbel" panose="020B0503020204020204" pitchFamily="34" charset="0"/>
              </a:rPr>
              <a:t>Week 27- April 29</a:t>
            </a:r>
          </a:p>
          <a:p>
            <a:r>
              <a:rPr lang="en-US" sz="2400" dirty="0">
                <a:latin typeface="Corbel" panose="020B0503020204020204" pitchFamily="34" charset="0"/>
              </a:rPr>
              <a:t>Week 28- May 6</a:t>
            </a:r>
          </a:p>
          <a:p>
            <a:r>
              <a:rPr lang="en-US" sz="2400" dirty="0">
                <a:solidFill>
                  <a:schemeClr val="bg1"/>
                </a:solidFill>
                <a:latin typeface="Corbel" panose="020B0503020204020204" pitchFamily="34" charset="0"/>
              </a:rPr>
              <a:t>Week 29- May 13</a:t>
            </a:r>
          </a:p>
          <a:p>
            <a:r>
              <a:rPr lang="en-US" sz="2400" dirty="0">
                <a:latin typeface="Corbel" panose="020B0503020204020204" pitchFamily="34" charset="0"/>
              </a:rPr>
              <a:t>Week 30- May 20- </a:t>
            </a:r>
            <a:r>
              <a:rPr lang="en-US" sz="2400" dirty="0">
                <a:solidFill>
                  <a:srgbClr val="FFC000"/>
                </a:solidFill>
                <a:latin typeface="Corbel" panose="020B0503020204020204" pitchFamily="34" charset="0"/>
              </a:rPr>
              <a:t>9am to 1pm</a:t>
            </a:r>
          </a:p>
          <a:p>
            <a:r>
              <a:rPr lang="en-US" sz="2400" dirty="0">
                <a:latin typeface="Corbel" panose="020B0503020204020204" pitchFamily="34" charset="0"/>
              </a:rPr>
              <a:t>Week 31- May 27</a:t>
            </a:r>
          </a:p>
          <a:p>
            <a:r>
              <a:rPr lang="en-US" sz="2400" dirty="0">
                <a:latin typeface="Corbel" panose="020B0503020204020204" pitchFamily="34" charset="0"/>
              </a:rPr>
              <a:t>Week 32- June 3</a:t>
            </a: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17F357A3-9734-DA1B-E00A-946B1C2B59C9}"/>
              </a:ext>
            </a:extLst>
          </p:cNvPr>
          <p:cNvSpPr txBox="1"/>
          <p:nvPr/>
        </p:nvSpPr>
        <p:spPr>
          <a:xfrm>
            <a:off x="1677587" y="0"/>
            <a:ext cx="9221836" cy="707886"/>
          </a:xfrm>
          <a:prstGeom prst="rect">
            <a:avLst/>
          </a:prstGeom>
          <a:noFill/>
        </p:spPr>
        <p:txBody>
          <a:bodyPr wrap="square">
            <a:spAutoFit/>
          </a:bodyPr>
          <a:lstStyle/>
          <a:p>
            <a:r>
              <a:rPr lang="en-US" sz="4000" dirty="0">
                <a:solidFill>
                  <a:schemeClr val="bg1"/>
                </a:solidFill>
                <a:latin typeface="Corbel" panose="020B0503020204020204" pitchFamily="34" charset="0"/>
              </a:rPr>
              <a:t>SIMPLE COURSE SCHEDULE 2025-26</a:t>
            </a:r>
          </a:p>
        </p:txBody>
      </p:sp>
      <p:sp>
        <p:nvSpPr>
          <p:cNvPr id="2" name="Slide Number Placeholder 1">
            <a:extLst>
              <a:ext uri="{FF2B5EF4-FFF2-40B4-BE49-F238E27FC236}">
                <a16:creationId xmlns:a16="http://schemas.microsoft.com/office/drawing/2014/main" id="{1178C0A0-E7E8-BC82-7CB0-C49DF6EFC37B}"/>
              </a:ext>
            </a:extLst>
          </p:cNvPr>
          <p:cNvSpPr>
            <a:spLocks noGrp="1"/>
          </p:cNvSpPr>
          <p:nvPr>
            <p:ph type="sldNum" sz="quarter" idx="12"/>
          </p:nvPr>
        </p:nvSpPr>
        <p:spPr/>
        <p:txBody>
          <a:bodyPr/>
          <a:lstStyle/>
          <a:p>
            <a:fld id="{5B621ED0-B45F-441E-93E9-023E2B55C8A5}" type="slidenum">
              <a:rPr lang="en-CA" smtClean="0"/>
              <a:t>1056</a:t>
            </a:fld>
            <a:endParaRPr lang="en-CA" dirty="0"/>
          </a:p>
        </p:txBody>
      </p:sp>
      <p:sp>
        <p:nvSpPr>
          <p:cNvPr id="6" name="TextBox 5">
            <a:extLst>
              <a:ext uri="{FF2B5EF4-FFF2-40B4-BE49-F238E27FC236}">
                <a16:creationId xmlns:a16="http://schemas.microsoft.com/office/drawing/2014/main" id="{67EDA1C2-E33A-D800-F077-4278F576759F}"/>
              </a:ext>
            </a:extLst>
          </p:cNvPr>
          <p:cNvSpPr txBox="1"/>
          <p:nvPr/>
        </p:nvSpPr>
        <p:spPr>
          <a:xfrm>
            <a:off x="7741874" y="641384"/>
            <a:ext cx="3334007" cy="461665"/>
          </a:xfrm>
          <a:prstGeom prst="rect">
            <a:avLst/>
          </a:prstGeom>
          <a:noFill/>
        </p:spPr>
        <p:txBody>
          <a:bodyPr wrap="square">
            <a:spAutoFit/>
          </a:bodyPr>
          <a:lstStyle/>
          <a:p>
            <a:r>
              <a:rPr lang="en-US" sz="2400" dirty="0">
                <a:latin typeface="Corbel" panose="020B0503020204020204" pitchFamily="34" charset="0"/>
              </a:rPr>
              <a:t>Week 33- June 10 pilot</a:t>
            </a:r>
          </a:p>
        </p:txBody>
      </p:sp>
    </p:spTree>
    <p:extLst>
      <p:ext uri="{BB962C8B-B14F-4D97-AF65-F5344CB8AC3E}">
        <p14:creationId xmlns:p14="http://schemas.microsoft.com/office/powerpoint/2010/main" val="1460129832"/>
      </p:ext>
    </p:extLst>
  </p:cSld>
  <p:clrMapOvr>
    <a:masterClrMapping/>
  </p:clrMapOvr>
</p:sld>
</file>

<file path=ppt/slides/slide10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1B7E7-4649-BC6F-53D1-DE59BBCA904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468476D-58D4-5026-5CFB-D9F74A06C2DB}"/>
              </a:ext>
            </a:extLst>
          </p:cNvPr>
          <p:cNvSpPr txBox="1"/>
          <p:nvPr/>
        </p:nvSpPr>
        <p:spPr>
          <a:xfrm>
            <a:off x="1225466" y="70021"/>
            <a:ext cx="9433461" cy="646331"/>
          </a:xfrm>
          <a:prstGeom prst="rect">
            <a:avLst/>
          </a:prstGeom>
          <a:noFill/>
        </p:spPr>
        <p:txBody>
          <a:bodyPr wrap="square">
            <a:spAutoFit/>
          </a:bodyPr>
          <a:lstStyle/>
          <a:p>
            <a:pPr algn="ctr"/>
            <a:r>
              <a:rPr lang="en-US" sz="3600" dirty="0">
                <a:solidFill>
                  <a:schemeClr val="bg1"/>
                </a:solidFill>
              </a:rPr>
              <a:t>PRACTICE SESSIONS SCHEDULE</a:t>
            </a:r>
            <a:endParaRPr lang="en-CA" sz="3600" dirty="0">
              <a:solidFill>
                <a:schemeClr val="bg1"/>
              </a:solidFill>
            </a:endParaRPr>
          </a:p>
        </p:txBody>
      </p:sp>
      <p:sp>
        <p:nvSpPr>
          <p:cNvPr id="5" name="TextBox 4">
            <a:extLst>
              <a:ext uri="{FF2B5EF4-FFF2-40B4-BE49-F238E27FC236}">
                <a16:creationId xmlns:a16="http://schemas.microsoft.com/office/drawing/2014/main" id="{2C2C5C58-93A1-3539-C076-E6643FBF67BF}"/>
              </a:ext>
            </a:extLst>
          </p:cNvPr>
          <p:cNvSpPr txBox="1"/>
          <p:nvPr/>
        </p:nvSpPr>
        <p:spPr>
          <a:xfrm>
            <a:off x="1364012" y="-288789"/>
            <a:ext cx="11869388" cy="3046988"/>
          </a:xfrm>
          <a:prstGeom prst="rect">
            <a:avLst/>
          </a:prstGeom>
          <a:noFill/>
        </p:spPr>
        <p:txBody>
          <a:bodyPr wrap="square">
            <a:spAutoFit/>
          </a:bodyPr>
          <a:lstStyle/>
          <a:p>
            <a:endParaRPr lang="en-US" sz="2000" dirty="0">
              <a:solidFill>
                <a:srgbClr val="FFC000"/>
              </a:solidFill>
            </a:endParaRPr>
          </a:p>
          <a:p>
            <a:endParaRPr lang="en-US" dirty="0"/>
          </a:p>
          <a:p>
            <a:endParaRPr lang="en-US" dirty="0">
              <a:solidFill>
                <a:srgbClr val="FFC000"/>
              </a:solidFill>
            </a:endParaRPr>
          </a:p>
          <a:p>
            <a:endParaRPr lang="en-US" dirty="0"/>
          </a:p>
          <a:p>
            <a:endParaRPr lang="en-US" dirty="0"/>
          </a:p>
          <a:p>
            <a:endParaRPr lang="en-US" dirty="0"/>
          </a:p>
          <a:p>
            <a:endParaRPr lang="en-US" sz="3200" dirty="0">
              <a:solidFill>
                <a:srgbClr val="FFC000"/>
              </a:solidFill>
            </a:endParaRPr>
          </a:p>
          <a:p>
            <a:r>
              <a:rPr lang="en-US" sz="3200" dirty="0">
                <a:solidFill>
                  <a:srgbClr val="FFC000"/>
                </a:solidFill>
              </a:rPr>
              <a:t>11. Today  May 13 Self-led  remediation with Rob T.                                                                                </a:t>
            </a:r>
          </a:p>
          <a:p>
            <a:pPr algn="ctr"/>
            <a:endParaRPr lang="en-CA" sz="1800" dirty="0">
              <a:solidFill>
                <a:schemeClr val="bg1"/>
              </a:solidFill>
            </a:endParaRPr>
          </a:p>
        </p:txBody>
      </p:sp>
      <p:sp>
        <p:nvSpPr>
          <p:cNvPr id="2" name="Slide Number Placeholder 1">
            <a:extLst>
              <a:ext uri="{FF2B5EF4-FFF2-40B4-BE49-F238E27FC236}">
                <a16:creationId xmlns:a16="http://schemas.microsoft.com/office/drawing/2014/main" id="{F8E33ADE-513F-8EF9-D373-5F0CD26C3EC3}"/>
              </a:ext>
            </a:extLst>
          </p:cNvPr>
          <p:cNvSpPr>
            <a:spLocks noGrp="1"/>
          </p:cNvSpPr>
          <p:nvPr>
            <p:ph type="sldNum" sz="quarter" idx="12"/>
          </p:nvPr>
        </p:nvSpPr>
        <p:spPr/>
        <p:txBody>
          <a:bodyPr/>
          <a:lstStyle/>
          <a:p>
            <a:fld id="{5B621ED0-B45F-441E-93E9-023E2B55C8A5}" type="slidenum">
              <a:rPr lang="en-CA" smtClean="0"/>
              <a:t>1057</a:t>
            </a:fld>
            <a:endParaRPr lang="en-CA" dirty="0"/>
          </a:p>
        </p:txBody>
      </p:sp>
    </p:spTree>
    <p:extLst>
      <p:ext uri="{BB962C8B-B14F-4D97-AF65-F5344CB8AC3E}">
        <p14:creationId xmlns:p14="http://schemas.microsoft.com/office/powerpoint/2010/main" val="1576942254"/>
      </p:ext>
    </p:extLst>
  </p:cSld>
  <p:clrMapOvr>
    <a:masterClrMapping/>
  </p:clrMapOvr>
</p:sld>
</file>

<file path=ppt/slides/slide10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43D4C-5062-A283-7CB8-73A3CE12546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F6FE746-A9DA-3045-9B81-2958E6B381BB}"/>
              </a:ext>
            </a:extLst>
          </p:cNvPr>
          <p:cNvSpPr txBox="1"/>
          <p:nvPr/>
        </p:nvSpPr>
        <p:spPr>
          <a:xfrm>
            <a:off x="314425" y="70021"/>
            <a:ext cx="11877575" cy="6863417"/>
          </a:xfrm>
          <a:prstGeom prst="rect">
            <a:avLst/>
          </a:prstGeom>
          <a:noFill/>
        </p:spPr>
        <p:txBody>
          <a:bodyPr wrap="square">
            <a:spAutoFit/>
          </a:bodyPr>
          <a:lstStyle/>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24- </a:t>
            </a:r>
            <a:r>
              <a:rPr lang="en-US" sz="2600" dirty="0">
                <a:latin typeface="Arial" panose="020B0604020202020204" pitchFamily="34" charset="0"/>
                <a:cs typeface="Arial" panose="020B0604020202020204" pitchFamily="34" charset="0"/>
              </a:rPr>
              <a:t>April 8, IFS workbook Part One: Getting to Know Your Self &amp; Parts  P.17 </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25- </a:t>
            </a:r>
            <a:r>
              <a:rPr lang="en-US" sz="2600" dirty="0">
                <a:latin typeface="Arial" panose="020B0604020202020204" pitchFamily="34" charset="0"/>
                <a:cs typeface="Arial" panose="020B0604020202020204" pitchFamily="34" charset="0"/>
              </a:rPr>
              <a:t>April 15, IFS Workbook Part Two: Appreciating Your Overworked Managers P. 63</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26- </a:t>
            </a:r>
            <a:r>
              <a:rPr lang="en-US" sz="2600" dirty="0">
                <a:latin typeface="Arial" panose="020B0604020202020204" pitchFamily="34" charset="0"/>
                <a:cs typeface="Arial" panose="020B0604020202020204" pitchFamily="34" charset="0"/>
              </a:rPr>
              <a:t>April 22, IFS Workbook Part Three: Befriending Your Activated Firefighters  P. 101</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27- </a:t>
            </a:r>
            <a:r>
              <a:rPr lang="en-US" sz="2600" dirty="0">
                <a:latin typeface="Arial" panose="020B0604020202020204" pitchFamily="34" charset="0"/>
                <a:cs typeface="Arial" panose="020B0604020202020204" pitchFamily="34" charset="0"/>
              </a:rPr>
              <a:t>April 29, IFS Workbook Part Four: Embracing Your Burdened Exiles  P.139</a:t>
            </a:r>
          </a:p>
          <a:p>
            <a:r>
              <a:rPr lang="en-US" sz="2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Week 28- </a:t>
            </a:r>
            <a:r>
              <a:rPr lang="en-US" sz="2600" dirty="0">
                <a:latin typeface="Arial" panose="020B0604020202020204" pitchFamily="34" charset="0"/>
                <a:cs typeface="Arial" panose="020B0604020202020204" pitchFamily="34" charset="0"/>
              </a:rPr>
              <a:t>May 6, IFS Workbook Part Five: Accessing Your Unlimited Self-Leadership P. 177</a:t>
            </a:r>
          </a:p>
          <a:p>
            <a:pPr marL="285750" indent="-28575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600" dirty="0">
                <a:solidFill>
                  <a:schemeClr val="accent1"/>
                </a:solidFill>
                <a:latin typeface="Arial" panose="020B0604020202020204" pitchFamily="34" charset="0"/>
                <a:cs typeface="Arial" panose="020B0604020202020204" pitchFamily="34" charset="0"/>
              </a:rPr>
              <a:t>Week 29- May 13,  Simple Manual Session 23 Self-led remediation  </a:t>
            </a:r>
          </a:p>
          <a:p>
            <a:r>
              <a:rPr lang="en-US" sz="2400" b="0" i="0" dirty="0">
                <a:solidFill>
                  <a:srgbClr val="222222"/>
                </a:solidFill>
                <a:effectLst/>
                <a:latin typeface="Arial" panose="020B0604020202020204" pitchFamily="34" charset="0"/>
                <a:cs typeface="Arial" panose="020B0604020202020204" pitchFamily="34" charset="0"/>
              </a:rPr>
              <a:t> </a:t>
            </a:r>
            <a:endParaRPr lang="en-US" sz="2400" dirty="0">
              <a:solidFill>
                <a:srgbClr val="22222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D2923A6C-5A25-2483-66BA-0E22785ADEE3}"/>
              </a:ext>
            </a:extLst>
          </p:cNvPr>
          <p:cNvSpPr>
            <a:spLocks noGrp="1"/>
          </p:cNvSpPr>
          <p:nvPr>
            <p:ph type="sldNum" sz="quarter" idx="12"/>
          </p:nvPr>
        </p:nvSpPr>
        <p:spPr/>
        <p:txBody>
          <a:bodyPr/>
          <a:lstStyle/>
          <a:p>
            <a:fld id="{2AD020D2-200F-4F62-BA0E-6801AFACC176}" type="slidenum">
              <a:rPr lang="en-CA" smtClean="0"/>
              <a:t>1058</a:t>
            </a:fld>
            <a:endParaRPr lang="en-CA"/>
          </a:p>
        </p:txBody>
      </p:sp>
    </p:spTree>
    <p:extLst>
      <p:ext uri="{BB962C8B-B14F-4D97-AF65-F5344CB8AC3E}">
        <p14:creationId xmlns:p14="http://schemas.microsoft.com/office/powerpoint/2010/main" val="4114607680"/>
      </p:ext>
    </p:extLst>
  </p:cSld>
  <p:clrMapOvr>
    <a:masterClrMapping/>
  </p:clrMapOvr>
</p:sld>
</file>

<file path=ppt/slides/slide10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2CC78-84DF-B84B-F520-17DB2878F65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57DC450-FD5B-A11D-6BCF-83D675A39064}"/>
              </a:ext>
            </a:extLst>
          </p:cNvPr>
          <p:cNvSpPr txBox="1"/>
          <p:nvPr/>
        </p:nvSpPr>
        <p:spPr>
          <a:xfrm>
            <a:off x="216966" y="579358"/>
            <a:ext cx="4520631" cy="738664"/>
          </a:xfrm>
          <a:prstGeom prst="rect">
            <a:avLst/>
          </a:prstGeom>
          <a:noFill/>
        </p:spPr>
        <p:txBody>
          <a:bodyPr wrap="square">
            <a:spAutoFit/>
          </a:bodyPr>
          <a:lstStyle/>
          <a:p>
            <a:endParaRPr lang="en-US" sz="2400" dirty="0">
              <a:latin typeface="Corbel" panose="020B0503020204020204" pitchFamily="34" charset="0"/>
            </a:endParaRPr>
          </a:p>
          <a:p>
            <a:endParaRPr lang="en-CA" dirty="0"/>
          </a:p>
        </p:txBody>
      </p:sp>
      <p:sp>
        <p:nvSpPr>
          <p:cNvPr id="5" name="TextBox 4">
            <a:extLst>
              <a:ext uri="{FF2B5EF4-FFF2-40B4-BE49-F238E27FC236}">
                <a16:creationId xmlns:a16="http://schemas.microsoft.com/office/drawing/2014/main" id="{FB617CA2-5498-C4E6-216B-B46C9D91930C}"/>
              </a:ext>
            </a:extLst>
          </p:cNvPr>
          <p:cNvSpPr txBox="1"/>
          <p:nvPr/>
        </p:nvSpPr>
        <p:spPr>
          <a:xfrm>
            <a:off x="0" y="579358"/>
            <a:ext cx="12192000" cy="655564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Week 30- </a:t>
            </a:r>
            <a:r>
              <a:rPr lang="en-US" sz="3600" dirty="0">
                <a:latin typeface="Arial" panose="020B0604020202020204" pitchFamily="34" charset="0"/>
                <a:cs typeface="Arial" panose="020B0604020202020204" pitchFamily="34" charset="0"/>
              </a:rPr>
              <a:t>May 20- 9am to </a:t>
            </a:r>
            <a:r>
              <a:rPr lang="en-US" sz="3600" u="sng" dirty="0">
                <a:latin typeface="Arial" panose="020B0604020202020204" pitchFamily="34" charset="0"/>
                <a:cs typeface="Arial" panose="020B0604020202020204" pitchFamily="34" charset="0"/>
              </a:rPr>
              <a:t>1pm</a:t>
            </a:r>
            <a:r>
              <a:rPr lang="en-US" sz="3600" dirty="0">
                <a:latin typeface="Arial" panose="020B0604020202020204" pitchFamily="34" charset="0"/>
                <a:cs typeface="Arial" panose="020B0604020202020204" pitchFamily="34" charset="0"/>
              </a:rPr>
              <a:t>*- Self-led remediation applied to intimate relationships.</a:t>
            </a:r>
          </a:p>
          <a:p>
            <a:endParaRPr lang="en-US" sz="3600" dirty="0">
              <a:latin typeface="Arial" panose="020B0604020202020204" pitchFamily="34" charset="0"/>
              <a:cs typeface="Arial" panose="020B0604020202020204" pitchFamily="34" charset="0"/>
            </a:endParaRPr>
          </a:p>
          <a:p>
            <a:r>
              <a:rPr lang="en-US" sz="3600" dirty="0">
                <a:solidFill>
                  <a:schemeClr val="bg1"/>
                </a:solidFill>
                <a:latin typeface="Arial" panose="020B0604020202020204" pitchFamily="34" charset="0"/>
                <a:cs typeface="Arial" panose="020B0604020202020204" pitchFamily="34" charset="0"/>
              </a:rPr>
              <a:t>Week 31- </a:t>
            </a:r>
            <a:r>
              <a:rPr lang="en-US" sz="3600" dirty="0">
                <a:latin typeface="Arial" panose="020B0604020202020204" pitchFamily="34" charset="0"/>
                <a:cs typeface="Arial" panose="020B0604020202020204" pitchFamily="34" charset="0"/>
              </a:rPr>
              <a:t>May 27- Bringing meaning and purpose into your life – our circle of meaning</a:t>
            </a:r>
          </a:p>
          <a:p>
            <a:r>
              <a:rPr lang="en-US" sz="3600" dirty="0">
                <a:latin typeface="Arial" panose="020B0604020202020204" pitchFamily="34" charset="0"/>
                <a:cs typeface="Arial" panose="020B0604020202020204" pitchFamily="34" charset="0"/>
              </a:rPr>
              <a:t> </a:t>
            </a:r>
          </a:p>
          <a:p>
            <a:r>
              <a:rPr lang="en-US" sz="3600" dirty="0">
                <a:solidFill>
                  <a:schemeClr val="bg1"/>
                </a:solidFill>
                <a:latin typeface="Arial" panose="020B0604020202020204" pitchFamily="34" charset="0"/>
                <a:cs typeface="Arial" panose="020B0604020202020204" pitchFamily="34" charset="0"/>
              </a:rPr>
              <a:t>Week 32- </a:t>
            </a:r>
            <a:r>
              <a:rPr lang="en-US" sz="3600" dirty="0">
                <a:latin typeface="Arial" panose="020B0604020202020204" pitchFamily="34" charset="0"/>
                <a:cs typeface="Arial" panose="020B0604020202020204" pitchFamily="34" charset="0"/>
              </a:rPr>
              <a:t>June 3- Joan and Nicole’s end of the year special- course highlights- Feedback- Brunch</a:t>
            </a:r>
          </a:p>
          <a:p>
            <a:endParaRPr lang="en-US" sz="3600" dirty="0">
              <a:latin typeface="Arial" panose="020B0604020202020204" pitchFamily="34" charset="0"/>
              <a:cs typeface="Arial" panose="020B0604020202020204" pitchFamily="34" charset="0"/>
            </a:endParaRPr>
          </a:p>
          <a:p>
            <a:r>
              <a:rPr lang="en-US" sz="3600" dirty="0">
                <a:solidFill>
                  <a:schemeClr val="bg1"/>
                </a:solidFill>
                <a:latin typeface="Arial" panose="020B0604020202020204" pitchFamily="34" charset="0"/>
                <a:cs typeface="Arial" panose="020B0604020202020204" pitchFamily="34" charset="0"/>
              </a:rPr>
              <a:t>Week 33- </a:t>
            </a:r>
            <a:r>
              <a:rPr lang="en-US" sz="3600" dirty="0">
                <a:latin typeface="Arial" panose="020B0604020202020204" pitchFamily="34" charset="0"/>
                <a:cs typeface="Arial" panose="020B0604020202020204" pitchFamily="34" charset="0"/>
              </a:rPr>
              <a:t>June 10- Sexuality and bonding pilot session.</a:t>
            </a:r>
          </a:p>
          <a:p>
            <a:endParaRPr lang="en-US" sz="2400" dirty="0">
              <a:latin typeface="Corbel" panose="020B0503020204020204" pitchFamily="34" charset="0"/>
            </a:endParaRPr>
          </a:p>
          <a:p>
            <a:endParaRPr lang="en-US" dirty="0">
              <a:latin typeface="Corbel" panose="020B0503020204020204" pitchFamily="34" charset="0"/>
            </a:endParaRPr>
          </a:p>
          <a:p>
            <a:endParaRPr lang="en-CA" dirty="0"/>
          </a:p>
        </p:txBody>
      </p:sp>
      <p:sp>
        <p:nvSpPr>
          <p:cNvPr id="7" name="TextBox 6">
            <a:extLst>
              <a:ext uri="{FF2B5EF4-FFF2-40B4-BE49-F238E27FC236}">
                <a16:creationId xmlns:a16="http://schemas.microsoft.com/office/drawing/2014/main" id="{0180B46A-4B79-6D9F-0D6B-835E1C4F366B}"/>
              </a:ext>
            </a:extLst>
          </p:cNvPr>
          <p:cNvSpPr txBox="1"/>
          <p:nvPr/>
        </p:nvSpPr>
        <p:spPr>
          <a:xfrm>
            <a:off x="2980263" y="-128528"/>
            <a:ext cx="5750283" cy="707886"/>
          </a:xfrm>
          <a:prstGeom prst="rect">
            <a:avLst/>
          </a:prstGeom>
          <a:noFill/>
        </p:spPr>
        <p:txBody>
          <a:bodyPr wrap="square">
            <a:spAutoFit/>
          </a:bodyPr>
          <a:lstStyle/>
          <a:p>
            <a:r>
              <a:rPr lang="en-US" sz="4000" dirty="0">
                <a:solidFill>
                  <a:schemeClr val="bg1"/>
                </a:solidFill>
                <a:latin typeface="Corbel" panose="020B0503020204020204" pitchFamily="34" charset="0"/>
              </a:rPr>
              <a:t>THE NEXT FOUR WEEKS</a:t>
            </a:r>
          </a:p>
        </p:txBody>
      </p:sp>
      <p:sp>
        <p:nvSpPr>
          <p:cNvPr id="2" name="Slide Number Placeholder 1">
            <a:extLst>
              <a:ext uri="{FF2B5EF4-FFF2-40B4-BE49-F238E27FC236}">
                <a16:creationId xmlns:a16="http://schemas.microsoft.com/office/drawing/2014/main" id="{0CE55F2D-4F03-3132-68E7-5646B0CEA522}"/>
              </a:ext>
            </a:extLst>
          </p:cNvPr>
          <p:cNvSpPr>
            <a:spLocks noGrp="1"/>
          </p:cNvSpPr>
          <p:nvPr>
            <p:ph type="sldNum" sz="quarter" idx="12"/>
          </p:nvPr>
        </p:nvSpPr>
        <p:spPr/>
        <p:txBody>
          <a:bodyPr/>
          <a:lstStyle/>
          <a:p>
            <a:fld id="{5B621ED0-B45F-441E-93E9-023E2B55C8A5}" type="slidenum">
              <a:rPr lang="en-CA" smtClean="0"/>
              <a:t>1059</a:t>
            </a:fld>
            <a:endParaRPr lang="en-CA" dirty="0"/>
          </a:p>
        </p:txBody>
      </p:sp>
    </p:spTree>
    <p:extLst>
      <p:ext uri="{BB962C8B-B14F-4D97-AF65-F5344CB8AC3E}">
        <p14:creationId xmlns:p14="http://schemas.microsoft.com/office/powerpoint/2010/main" val="378460074"/>
      </p:ext>
    </p:extLst>
  </p:cSld>
  <p:clrMapOvr>
    <a:masterClrMapping/>
  </p:clrMapOvr>
</p:sld>
</file>

<file path=ppt/slides/slide10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AB64C-FC79-ABE5-8E45-08477D98B347}"/>
            </a:ext>
          </a:extLst>
        </p:cNvPr>
        <p:cNvGrpSpPr/>
        <p:nvPr/>
      </p:nvGrpSpPr>
      <p:grpSpPr>
        <a:xfrm>
          <a:off x="0" y="0"/>
          <a:ext cx="0" cy="0"/>
          <a:chOff x="0" y="0"/>
          <a:chExt cx="0" cy="0"/>
        </a:xfrm>
      </p:grpSpPr>
      <p:pic>
        <p:nvPicPr>
          <p:cNvPr id="1026" name="Picture 2" descr="Reminders: - St. Catherine of Genoa ~ St. Thérèse of Lisieux">
            <a:extLst>
              <a:ext uri="{FF2B5EF4-FFF2-40B4-BE49-F238E27FC236}">
                <a16:creationId xmlns:a16="http://schemas.microsoft.com/office/drawing/2014/main" id="{F20C34C0-394B-860B-975D-7B6DC19BBD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302" r="1" b="14164"/>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365DEE4-86DC-F70F-C0EF-A41A44CDEB64}"/>
              </a:ext>
            </a:extLst>
          </p:cNvPr>
          <p:cNvSpPr>
            <a:spLocks noGrp="1"/>
          </p:cNvSpPr>
          <p:nvPr>
            <p:ph type="sldNum" sz="quarter" idx="12"/>
          </p:nvPr>
        </p:nvSpPr>
        <p:spPr/>
        <p:txBody>
          <a:bodyPr/>
          <a:lstStyle/>
          <a:p>
            <a:fld id="{F7CB6ECF-184C-441C-A277-9D9EC902153F}" type="slidenum">
              <a:rPr lang="en-CA" smtClean="0"/>
              <a:t>1060</a:t>
            </a:fld>
            <a:endParaRPr lang="en-CA" dirty="0"/>
          </a:p>
        </p:txBody>
      </p:sp>
    </p:spTree>
    <p:extLst>
      <p:ext uri="{BB962C8B-B14F-4D97-AF65-F5344CB8AC3E}">
        <p14:creationId xmlns:p14="http://schemas.microsoft.com/office/powerpoint/2010/main" val="3744287231"/>
      </p:ext>
    </p:extLst>
  </p:cSld>
  <p:clrMapOvr>
    <a:masterClrMapping/>
  </p:clrMapOvr>
</p:sld>
</file>

<file path=ppt/slides/slide10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BD1CB-0148-26CB-BFC0-0F28F0574D9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57BFAF-346A-9791-2B65-ED697D3F1C1E}"/>
              </a:ext>
            </a:extLst>
          </p:cNvPr>
          <p:cNvSpPr txBox="1"/>
          <p:nvPr/>
        </p:nvSpPr>
        <p:spPr>
          <a:xfrm>
            <a:off x="1995327" y="287945"/>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FROM LAST WEEK</a:t>
            </a:r>
            <a:endParaRPr lang="en-CA" sz="3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5B381C8-D30F-AB88-D3AC-2818C96C2268}"/>
              </a:ext>
            </a:extLst>
          </p:cNvPr>
          <p:cNvSpPr txBox="1"/>
          <p:nvPr/>
        </p:nvSpPr>
        <p:spPr>
          <a:xfrm>
            <a:off x="184934" y="1156718"/>
            <a:ext cx="11455685" cy="2246769"/>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part V of the IFS workbook “accessing your unlimited Self-leadership” pages 179 to 209 of the workbook or the fifth part of the session 24 to 29 slides sent to you. (which can also be found on the website)</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Read session 28 in Simple manual- interpersonal conflict and repair</a:t>
            </a:r>
            <a:endParaRPr lang="en-CA" sz="2800" dirty="0"/>
          </a:p>
        </p:txBody>
      </p:sp>
    </p:spTree>
    <p:extLst>
      <p:ext uri="{BB962C8B-B14F-4D97-AF65-F5344CB8AC3E}">
        <p14:creationId xmlns:p14="http://schemas.microsoft.com/office/powerpoint/2010/main" val="3922923870"/>
      </p:ext>
    </p:extLst>
  </p:cSld>
  <p:clrMapOvr>
    <a:masterClrMapping/>
  </p:clrMapOvr>
</p:sld>
</file>

<file path=ppt/slides/slide10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4E680-3F10-FFCB-C8B4-D267850CF97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7C3A010-EB58-9307-07EC-0F61291DF467}"/>
              </a:ext>
            </a:extLst>
          </p:cNvPr>
          <p:cNvSpPr txBox="1"/>
          <p:nvPr/>
        </p:nvSpPr>
        <p:spPr>
          <a:xfrm>
            <a:off x="1448656" y="359864"/>
            <a:ext cx="9002730" cy="646331"/>
          </a:xfrm>
          <a:prstGeom prst="rect">
            <a:avLst/>
          </a:prstGeom>
          <a:noFill/>
        </p:spPr>
        <p:txBody>
          <a:bodyPr wrap="square">
            <a:spAutoFit/>
          </a:bodyPr>
          <a:lstStyle/>
          <a:p>
            <a:r>
              <a:rPr lang="en-US" sz="3600" dirty="0">
                <a:solidFill>
                  <a:schemeClr val="bg1"/>
                </a:solidFill>
                <a:latin typeface="Arial" panose="020B0604020202020204" pitchFamily="34" charset="0"/>
                <a:cs typeface="Arial" panose="020B0604020202020204" pitchFamily="34" charset="0"/>
              </a:rPr>
              <a:t>HOMEWORK FOR THE COMING WEEK</a:t>
            </a:r>
            <a:endParaRPr lang="en-CA"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780D478-2CD5-E659-1F9C-85A7CED5AC10}"/>
              </a:ext>
            </a:extLst>
          </p:cNvPr>
          <p:cNvSpPr txBox="1"/>
          <p:nvPr/>
        </p:nvSpPr>
        <p:spPr>
          <a:xfrm>
            <a:off x="308223" y="1233168"/>
            <a:ext cx="10908417" cy="3108543"/>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Work on Self-led remediation (remainder of sessions 24 to 29 slides) </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Make Self-led remediation a daily practice for the indefinity future.</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Read session 28 in the Simple manual- interpersonal conflict and repair</a:t>
            </a:r>
            <a:endParaRPr lang="en-CA" sz="2800" dirty="0"/>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Make sure you’ve worked on the circle of meaning homework.</a:t>
            </a:r>
            <a:endParaRPr lang="en-CA" sz="2800" dirty="0"/>
          </a:p>
        </p:txBody>
      </p:sp>
    </p:spTree>
    <p:extLst>
      <p:ext uri="{BB962C8B-B14F-4D97-AF65-F5344CB8AC3E}">
        <p14:creationId xmlns:p14="http://schemas.microsoft.com/office/powerpoint/2010/main" val="2729058504"/>
      </p:ext>
    </p:extLst>
  </p:cSld>
  <p:clrMapOvr>
    <a:masterClrMapping/>
  </p:clrMapOvr>
</p:sld>
</file>

<file path=ppt/slides/slide10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CAF8C-3FC3-79CB-561B-0244117EA64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E73A91-9250-154D-AD32-077420F7B693}"/>
              </a:ext>
            </a:extLst>
          </p:cNvPr>
          <p:cNvSpPr>
            <a:spLocks noGrp="1"/>
          </p:cNvSpPr>
          <p:nvPr>
            <p:ph type="sldNum" sz="quarter" idx="12"/>
          </p:nvPr>
        </p:nvSpPr>
        <p:spPr/>
        <p:txBody>
          <a:bodyPr/>
          <a:lstStyle/>
          <a:p>
            <a:fld id="{1CD6768F-DFF3-4201-B2DD-5C0ADDD0A949}" type="slidenum">
              <a:rPr lang="en-CA" smtClean="0"/>
              <a:t>1063</a:t>
            </a:fld>
            <a:endParaRPr lang="en-CA" dirty="0"/>
          </a:p>
        </p:txBody>
      </p:sp>
      <p:sp>
        <p:nvSpPr>
          <p:cNvPr id="4" name="TextBox 3">
            <a:extLst>
              <a:ext uri="{FF2B5EF4-FFF2-40B4-BE49-F238E27FC236}">
                <a16:creationId xmlns:a16="http://schemas.microsoft.com/office/drawing/2014/main" id="{B9626138-6946-BE02-B796-A9F43F276261}"/>
              </a:ext>
            </a:extLst>
          </p:cNvPr>
          <p:cNvSpPr txBox="1"/>
          <p:nvPr/>
        </p:nvSpPr>
        <p:spPr>
          <a:xfrm>
            <a:off x="94268" y="0"/>
            <a:ext cx="12191999" cy="6318589"/>
          </a:xfrm>
          <a:prstGeom prst="rect">
            <a:avLst/>
          </a:prstGeom>
          <a:noFill/>
        </p:spPr>
        <p:txBody>
          <a:bodyPr wrap="square">
            <a:spAutoFit/>
          </a:bodyPr>
          <a:lstStyle/>
          <a:p>
            <a:pPr>
              <a:lnSpc>
                <a:spcPct val="115000"/>
              </a:lnSpc>
              <a:spcAft>
                <a:spcPts val="800"/>
              </a:spcAft>
              <a:buNone/>
            </a:pPr>
            <a:r>
              <a:rPr lang="en-CA"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CA" kern="100" dirty="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1800" kern="100" dirty="0">
                <a:effectLst/>
                <a:latin typeface="Arial" panose="020B0604020202020204" pitchFamily="34" charset="0"/>
                <a:ea typeface="Calibri" panose="020F0502020204030204" pitchFamily="34" charset="0"/>
                <a:cs typeface="Arial" panose="020B0604020202020204" pitchFamily="34" charset="0"/>
              </a:rPr>
              <a:t>                                          </a:t>
            </a:r>
            <a:r>
              <a:rPr lang="en-CA" sz="32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HOMEWORK HABITS CHECKLIST</a:t>
            </a:r>
            <a:endParaRPr lang="en-CA" sz="3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Circle or check what you will try this week.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1. Preparation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schedule a specific time for homework.</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choose a consistent location with minimal distractions.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gather what I need ahead of time (notebook, worksheet, pen).</a:t>
            </a:r>
          </a:p>
          <a:p>
            <a:pPr>
              <a:lnSpc>
                <a:spcPct val="115000"/>
              </a:lnSpc>
              <a:spcAft>
                <a:spcPts val="800"/>
              </a:spcAft>
              <a:buNone/>
            </a:pP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2. Focus &amp; pacing habits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start with a tiny step (2–5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use a timer (10–15 minutes).</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400" kern="0" dirty="0">
                <a:effectLst/>
                <a:latin typeface="Arial" panose="020B0604020202020204" pitchFamily="34" charset="0"/>
                <a:ea typeface="Times New Roman" panose="02020603050405020304" pitchFamily="18" charset="0"/>
                <a:cs typeface="Arial" panose="020B0604020202020204" pitchFamily="34" charset="0"/>
              </a:rPr>
              <a:t>■ I remove distractions (phone away / Do Not Disturb).</a:t>
            </a:r>
            <a:endParaRPr lang="en-CA"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CE87BA4F-93BE-7230-33C5-BE1690571D24}"/>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3821946224"/>
      </p:ext>
    </p:extLst>
  </p:cSld>
  <p:clrMapOvr>
    <a:masterClrMapping/>
  </p:clrMapOvr>
</p:sld>
</file>

<file path=ppt/slides/slide10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CF124-C00B-9ABB-8AD3-BA0F7491BDE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52B5620-18EF-B8C8-B398-EB978B80D62B}"/>
              </a:ext>
            </a:extLst>
          </p:cNvPr>
          <p:cNvSpPr>
            <a:spLocks noGrp="1"/>
          </p:cNvSpPr>
          <p:nvPr>
            <p:ph type="sldNum" sz="quarter" idx="12"/>
          </p:nvPr>
        </p:nvSpPr>
        <p:spPr/>
        <p:txBody>
          <a:bodyPr/>
          <a:lstStyle/>
          <a:p>
            <a:fld id="{1CD6768F-DFF3-4201-B2DD-5C0ADDD0A949}" type="slidenum">
              <a:rPr lang="en-CA" smtClean="0"/>
              <a:t>1064</a:t>
            </a:fld>
            <a:endParaRPr lang="en-CA" dirty="0"/>
          </a:p>
        </p:txBody>
      </p:sp>
      <p:sp>
        <p:nvSpPr>
          <p:cNvPr id="4" name="TextBox 3">
            <a:extLst>
              <a:ext uri="{FF2B5EF4-FFF2-40B4-BE49-F238E27FC236}">
                <a16:creationId xmlns:a16="http://schemas.microsoft.com/office/drawing/2014/main" id="{E218EB31-BB58-9A52-175E-EAB4B5413030}"/>
              </a:ext>
            </a:extLst>
          </p:cNvPr>
          <p:cNvSpPr txBox="1"/>
          <p:nvPr/>
        </p:nvSpPr>
        <p:spPr>
          <a:xfrm>
            <a:off x="94268" y="0"/>
            <a:ext cx="12191999" cy="6950621"/>
          </a:xfrm>
          <a:prstGeom prst="rect">
            <a:avLst/>
          </a:prstGeom>
          <a:noFill/>
        </p:spPr>
        <p:txBody>
          <a:bodyPr wrap="square">
            <a:spAutoFit/>
          </a:bodyPr>
          <a:lstStyle/>
          <a:p>
            <a:pPr>
              <a:lnSpc>
                <a:spcPct val="115000"/>
              </a:lnSpc>
              <a:spcAft>
                <a:spcPts val="800"/>
              </a:spcAft>
              <a:buNone/>
            </a:pPr>
            <a:r>
              <a:rPr lang="en-CA"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CA" sz="2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HOMEWORK HABITS CHECKLIST</a:t>
            </a:r>
            <a:endParaRPr lang="en-CA"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3. Tracking &amp; organization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keep materials in one place (binder / folder / notebook).</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write down insights right after doing the homework.</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4. Self-compassion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aim for progress, not perfection.</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notice resistance without judgment.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5. Accountability habits</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review my week: What worked? What didn’t?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 I share honestly with my buddy — even when I didn’t do it.</a:t>
            </a:r>
          </a:p>
          <a:p>
            <a:pPr>
              <a:lnSpc>
                <a:spcPct val="115000"/>
              </a:lnSpc>
              <a:spcAft>
                <a:spcPts val="800"/>
              </a:spcAft>
              <a:buNone/>
            </a:pP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Micro commitment:</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buNone/>
            </a:pPr>
            <a:r>
              <a:rPr lang="en-CA" sz="2000" kern="0" dirty="0">
                <a:effectLst/>
                <a:latin typeface="Arial" panose="020B0604020202020204" pitchFamily="34" charset="0"/>
                <a:ea typeface="Times New Roman" panose="02020603050405020304" pitchFamily="18" charset="0"/>
                <a:cs typeface="Arial" panose="020B0604020202020204" pitchFamily="34" charset="0"/>
              </a:rPr>
              <a:t>This week I will focus on: ■ Time ■ Place ■ Tiny step ■ Timer ■ Other please specify:</a:t>
            </a:r>
            <a:endParaRPr lang="en-CA"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Oval 2">
            <a:extLst>
              <a:ext uri="{FF2B5EF4-FFF2-40B4-BE49-F238E27FC236}">
                <a16:creationId xmlns:a16="http://schemas.microsoft.com/office/drawing/2014/main" id="{51F288A2-A562-5E68-29CB-2D2C946DCEBA}"/>
              </a:ext>
            </a:extLst>
          </p:cNvPr>
          <p:cNvSpPr/>
          <p:nvPr/>
        </p:nvSpPr>
        <p:spPr>
          <a:xfrm>
            <a:off x="38499" y="59292"/>
            <a:ext cx="206188" cy="19722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2029055585"/>
      </p:ext>
    </p:extLst>
  </p:cSld>
  <p:clrMapOvr>
    <a:masterClrMapping/>
  </p:clrMapOvr>
</p:sld>
</file>

<file path=ppt/slides/slide10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CFC30-9E54-6477-C7A1-C32015E87D5E}"/>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16DF346-9109-1A21-57FB-66675A9BE347}"/>
              </a:ext>
            </a:extLst>
          </p:cNvPr>
          <p:cNvSpPr>
            <a:spLocks noGrp="1"/>
          </p:cNvSpPr>
          <p:nvPr>
            <p:ph type="sldNum" sz="quarter" idx="12"/>
          </p:nvPr>
        </p:nvSpPr>
        <p:spPr/>
        <p:txBody>
          <a:bodyPr/>
          <a:lstStyle/>
          <a:p>
            <a:fld id="{33ED1689-1C0B-4D00-A14A-39B713266422}" type="slidenum">
              <a:rPr lang="en-CA" smtClean="0"/>
              <a:t>1065</a:t>
            </a:fld>
            <a:endParaRPr lang="en-CA" dirty="0"/>
          </a:p>
        </p:txBody>
      </p:sp>
      <p:sp>
        <p:nvSpPr>
          <p:cNvPr id="2" name="Title 1">
            <a:extLst>
              <a:ext uri="{FF2B5EF4-FFF2-40B4-BE49-F238E27FC236}">
                <a16:creationId xmlns:a16="http://schemas.microsoft.com/office/drawing/2014/main" id="{7EB78AF2-0E80-BD34-6D52-DEAE9A068ECD}"/>
              </a:ext>
            </a:extLst>
          </p:cNvPr>
          <p:cNvSpPr>
            <a:spLocks noGrp="1"/>
          </p:cNvSpPr>
          <p:nvPr>
            <p:ph type="title" idx="4294967295"/>
          </p:nvPr>
        </p:nvSpPr>
        <p:spPr>
          <a:xfrm>
            <a:off x="4846638" y="225425"/>
            <a:ext cx="7345362" cy="695325"/>
          </a:xfrm>
        </p:spPr>
        <p:txBody>
          <a:bodyPr>
            <a:normAutofit fontScale="90000"/>
          </a:bodyPr>
          <a:lstStyle/>
          <a:p>
            <a:pPr algn="ctr"/>
            <a:r>
              <a:rPr lang="en-CA" sz="3600" dirty="0">
                <a:solidFill>
                  <a:schemeClr val="tx1"/>
                </a:solidFill>
              </a:rPr>
              <a:t> </a:t>
            </a:r>
            <a:r>
              <a:rPr lang="en-CA" sz="3600" dirty="0">
                <a:solidFill>
                  <a:schemeClr val="bg1"/>
                </a:solidFill>
              </a:rPr>
              <a:t>REMINDER PARTICIPANT AGREEMENTS </a:t>
            </a:r>
          </a:p>
        </p:txBody>
      </p:sp>
      <p:sp>
        <p:nvSpPr>
          <p:cNvPr id="3" name="Content Placeholder 2">
            <a:extLst>
              <a:ext uri="{FF2B5EF4-FFF2-40B4-BE49-F238E27FC236}">
                <a16:creationId xmlns:a16="http://schemas.microsoft.com/office/drawing/2014/main" id="{343118B7-2716-8558-19AE-ECD3F292F34A}"/>
              </a:ext>
            </a:extLst>
          </p:cNvPr>
          <p:cNvSpPr>
            <a:spLocks noGrp="1"/>
          </p:cNvSpPr>
          <p:nvPr>
            <p:ph idx="4294967295"/>
          </p:nvPr>
        </p:nvSpPr>
        <p:spPr>
          <a:xfrm>
            <a:off x="4846638" y="1068388"/>
            <a:ext cx="7345362" cy="5734050"/>
          </a:xfrm>
        </p:spPr>
        <p:txBody>
          <a:bodyPr>
            <a:normAutofit/>
          </a:bodyPr>
          <a:lstStyle/>
          <a:p>
            <a:r>
              <a:rPr lang="en-CA" sz="2400" dirty="0">
                <a:solidFill>
                  <a:schemeClr val="tx1"/>
                </a:solidFill>
              </a:rPr>
              <a:t>If you have questions, comments, or feedback, please save them for the two question periods. You can put them in the chat box or raise your real/virtual hand.</a:t>
            </a:r>
          </a:p>
          <a:p>
            <a:r>
              <a:rPr lang="en-CA" sz="2800" dirty="0">
                <a:solidFill>
                  <a:schemeClr val="bg1"/>
                </a:solidFill>
              </a:rPr>
              <a:t>Keep comments, questions, and feedback relatively brief so everyone has a chance to participate.(one breath sharing)</a:t>
            </a:r>
          </a:p>
          <a:p>
            <a:r>
              <a:rPr lang="en-CA" sz="2400" dirty="0">
                <a:solidFill>
                  <a:schemeClr val="tx1"/>
                </a:solidFill>
              </a:rPr>
              <a:t>If you’re on zoom, make sure no one can overhear what is being said</a:t>
            </a:r>
          </a:p>
          <a:p>
            <a:r>
              <a:rPr lang="en-CA" sz="2400" dirty="0">
                <a:solidFill>
                  <a:schemeClr val="tx1"/>
                </a:solidFill>
              </a:rPr>
              <a:t>For reasons that will become clear later in the course please avoid giving advice to other participants about what they should or should not do. Validation, encouragement , and understanding are however very much appreciated.</a:t>
            </a:r>
          </a:p>
          <a:p>
            <a:pPr marL="45720" indent="0">
              <a:buNone/>
            </a:pPr>
            <a:endParaRPr lang="en-CA" dirty="0"/>
          </a:p>
          <a:p>
            <a:endParaRPr lang="en-CA" dirty="0"/>
          </a:p>
        </p:txBody>
      </p:sp>
      <p:pic>
        <p:nvPicPr>
          <p:cNvPr id="8" name="Picture 2" descr="Counseling Group Rules Confidentiality Poster Counselor Office | Etsy in  2021 | School counselor posters, Guidance counselors office, Counselors  office decor">
            <a:extLst>
              <a:ext uri="{FF2B5EF4-FFF2-40B4-BE49-F238E27FC236}">
                <a16:creationId xmlns:a16="http://schemas.microsoft.com/office/drawing/2014/main" id="{8FF65678-A602-A1CE-F245-D926A7E0E2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041" y="73497"/>
            <a:ext cx="4300723" cy="33555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oster of a video conference&#10;&#10;Description automatically generated">
            <a:extLst>
              <a:ext uri="{FF2B5EF4-FFF2-40B4-BE49-F238E27FC236}">
                <a16:creationId xmlns:a16="http://schemas.microsoft.com/office/drawing/2014/main" id="{41A51143-A889-8713-21BB-6E34ACE141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42" y="3486150"/>
            <a:ext cx="4300723" cy="3298353"/>
          </a:xfrm>
          <a:prstGeom prst="rect">
            <a:avLst/>
          </a:prstGeom>
        </p:spPr>
      </p:pic>
      <p:sp>
        <p:nvSpPr>
          <p:cNvPr id="6" name="Oval 5">
            <a:extLst>
              <a:ext uri="{FF2B5EF4-FFF2-40B4-BE49-F238E27FC236}">
                <a16:creationId xmlns:a16="http://schemas.microsoft.com/office/drawing/2014/main" id="{D3552C95-16BA-5A33-C645-1E0DF19568C2}"/>
              </a:ext>
            </a:extLst>
          </p:cNvPr>
          <p:cNvSpPr/>
          <p:nvPr/>
        </p:nvSpPr>
        <p:spPr>
          <a:xfrm>
            <a:off x="72227" y="57127"/>
            <a:ext cx="206188" cy="19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964112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F5005-0608-F5E8-0FAE-B31E7FFEBAA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293D0FD-8F8B-10A0-0391-82B6F0343C81}"/>
              </a:ext>
            </a:extLst>
          </p:cNvPr>
          <p:cNvSpPr txBox="1"/>
          <p:nvPr/>
        </p:nvSpPr>
        <p:spPr>
          <a:xfrm>
            <a:off x="253656" y="967951"/>
            <a:ext cx="4817878" cy="523220"/>
          </a:xfrm>
          <a:prstGeom prst="rect">
            <a:avLst/>
          </a:prstGeom>
          <a:noFill/>
        </p:spPr>
        <p:txBody>
          <a:bodyPr wrap="square">
            <a:spAutoFit/>
          </a:bodyPr>
          <a:lstStyle/>
          <a:p>
            <a:r>
              <a:rPr lang="en-US" sz="2800" dirty="0">
                <a:solidFill>
                  <a:schemeClr val="bg1"/>
                </a:solidFill>
              </a:rPr>
              <a:t>W</a:t>
            </a:r>
            <a:r>
              <a:rPr lang="en-CA" sz="2800" dirty="0">
                <a:solidFill>
                  <a:schemeClr val="bg1"/>
                </a:solidFill>
              </a:rPr>
              <a:t>EEKLY ANNOUNCEMENTS</a:t>
            </a:r>
          </a:p>
        </p:txBody>
      </p:sp>
      <p:pic>
        <p:nvPicPr>
          <p:cNvPr id="7" name="Picture 6" descr="A person in garment holding a sign&#10;&#10;Description automatically generated">
            <a:extLst>
              <a:ext uri="{FF2B5EF4-FFF2-40B4-BE49-F238E27FC236}">
                <a16:creationId xmlns:a16="http://schemas.microsoft.com/office/drawing/2014/main" id="{04F87AB8-DD0A-9F3E-784C-052CB6B715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56" y="1863305"/>
            <a:ext cx="4534826" cy="3131389"/>
          </a:xfrm>
          <a:prstGeom prst="rect">
            <a:avLst/>
          </a:prstGeom>
        </p:spPr>
      </p:pic>
      <p:sp>
        <p:nvSpPr>
          <p:cNvPr id="2" name="Slide Number Placeholder 1">
            <a:extLst>
              <a:ext uri="{FF2B5EF4-FFF2-40B4-BE49-F238E27FC236}">
                <a16:creationId xmlns:a16="http://schemas.microsoft.com/office/drawing/2014/main" id="{447218D0-7E28-DAF8-C1F3-622A3075029D}"/>
              </a:ext>
            </a:extLst>
          </p:cNvPr>
          <p:cNvSpPr>
            <a:spLocks noGrp="1"/>
          </p:cNvSpPr>
          <p:nvPr>
            <p:ph type="sldNum" sz="quarter" idx="12"/>
          </p:nvPr>
        </p:nvSpPr>
        <p:spPr/>
        <p:txBody>
          <a:bodyPr/>
          <a:lstStyle/>
          <a:p>
            <a:fld id="{8954F5B7-5279-43BB-AF99-55E064283C57}" type="slidenum">
              <a:rPr lang="en-CA" smtClean="0"/>
              <a:t>1066</a:t>
            </a:fld>
            <a:endParaRPr lang="en-CA" dirty="0"/>
          </a:p>
        </p:txBody>
      </p:sp>
      <p:sp>
        <p:nvSpPr>
          <p:cNvPr id="5" name="TextBox 4">
            <a:extLst>
              <a:ext uri="{FF2B5EF4-FFF2-40B4-BE49-F238E27FC236}">
                <a16:creationId xmlns:a16="http://schemas.microsoft.com/office/drawing/2014/main" id="{868C3399-20AF-B19F-EE41-EA256F633693}"/>
              </a:ext>
            </a:extLst>
          </p:cNvPr>
          <p:cNvSpPr txBox="1"/>
          <p:nvPr/>
        </p:nvSpPr>
        <p:spPr>
          <a:xfrm>
            <a:off x="5344160" y="783285"/>
            <a:ext cx="6096000" cy="1384995"/>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Next week, for those of you who want to stay, our session will end at 1 pm instead of 12.</a:t>
            </a:r>
          </a:p>
        </p:txBody>
      </p:sp>
    </p:spTree>
    <p:extLst>
      <p:ext uri="{BB962C8B-B14F-4D97-AF65-F5344CB8AC3E}">
        <p14:creationId xmlns:p14="http://schemas.microsoft.com/office/powerpoint/2010/main" val="878052657"/>
      </p:ext>
    </p:extLst>
  </p:cSld>
  <p:clrMapOvr>
    <a:masterClrMapping/>
  </p:clrMapOvr>
</p:sld>
</file>

<file path=ppt/slides/slide10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00314-56ED-855A-D118-C336AE09DF82}"/>
            </a:ext>
          </a:extLst>
        </p:cNvPr>
        <p:cNvGrpSpPr/>
        <p:nvPr/>
      </p:nvGrpSpPr>
      <p:grpSpPr>
        <a:xfrm>
          <a:off x="0" y="0"/>
          <a:ext cx="0" cy="0"/>
          <a:chOff x="0" y="0"/>
          <a:chExt cx="0" cy="0"/>
        </a:xfrm>
      </p:grpSpPr>
      <p:pic>
        <p:nvPicPr>
          <p:cNvPr id="6" name="Picture 5" descr="Cacti in the wild">
            <a:extLst>
              <a:ext uri="{FF2B5EF4-FFF2-40B4-BE49-F238E27FC236}">
                <a16:creationId xmlns:a16="http://schemas.microsoft.com/office/drawing/2014/main" id="{EEA6A50D-DD8B-C8E9-E3BC-D2DF45463A7D}"/>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3" name="Slide Number Placeholder 2">
            <a:extLst>
              <a:ext uri="{FF2B5EF4-FFF2-40B4-BE49-F238E27FC236}">
                <a16:creationId xmlns:a16="http://schemas.microsoft.com/office/drawing/2014/main" id="{5DE26674-A390-BB3C-53A0-8B026ACA9830}"/>
              </a:ext>
            </a:extLst>
          </p:cNvPr>
          <p:cNvSpPr>
            <a:spLocks noGrp="1"/>
          </p:cNvSpPr>
          <p:nvPr>
            <p:ph type="sldNum" sz="quarter" idx="12"/>
          </p:nvPr>
        </p:nvSpPr>
        <p:spPr/>
        <p:txBody>
          <a:bodyPr/>
          <a:lstStyle/>
          <a:p>
            <a:fld id="{DE029615-5FE5-4EA1-B607-8DEE73EA6451}" type="slidenum">
              <a:rPr lang="en-CA" smtClean="0"/>
              <a:t>1067</a:t>
            </a:fld>
            <a:endParaRPr lang="en-CA" dirty="0"/>
          </a:p>
        </p:txBody>
      </p:sp>
      <p:sp>
        <p:nvSpPr>
          <p:cNvPr id="2" name="Title 1">
            <a:extLst>
              <a:ext uri="{FF2B5EF4-FFF2-40B4-BE49-F238E27FC236}">
                <a16:creationId xmlns:a16="http://schemas.microsoft.com/office/drawing/2014/main" id="{46EAEA33-1C83-1392-D9E4-BF29BACBB54E}"/>
              </a:ext>
            </a:extLst>
          </p:cNvPr>
          <p:cNvSpPr>
            <a:spLocks noGrp="1"/>
          </p:cNvSpPr>
          <p:nvPr>
            <p:ph type="title" idx="4294967295"/>
          </p:nvPr>
        </p:nvSpPr>
        <p:spPr>
          <a:xfrm>
            <a:off x="719138" y="2166938"/>
            <a:ext cx="11472862" cy="1738312"/>
          </a:xfrm>
        </p:spPr>
        <p:txBody>
          <a:bodyPr vert="horz" lIns="91440" tIns="45720" rIns="91440" bIns="45720" rtlCol="0" anchor="ctr">
            <a:normAutofit/>
          </a:bodyPr>
          <a:lstStyle/>
          <a:p>
            <a:pPr algn="ctr">
              <a:lnSpc>
                <a:spcPct val="80000"/>
              </a:lnSpc>
            </a:pPr>
            <a:r>
              <a:rPr lang="en-US" sz="6000" spc="150" dirty="0">
                <a:solidFill>
                  <a:schemeClr val="bg1"/>
                </a:solidFill>
                <a:effectLst>
                  <a:outerShdw blurRad="38100" dist="38100" dir="2700000" algn="tl">
                    <a:srgbClr val="000000">
                      <a:alpha val="43137"/>
                    </a:srgbClr>
                  </a:outerShdw>
                </a:effectLst>
              </a:rPr>
              <a:t>E-mailed questions, comments, feedback </a:t>
            </a:r>
          </a:p>
        </p:txBody>
      </p:sp>
    </p:spTree>
    <p:extLst>
      <p:ext uri="{BB962C8B-B14F-4D97-AF65-F5344CB8AC3E}">
        <p14:creationId xmlns:p14="http://schemas.microsoft.com/office/powerpoint/2010/main" val="4164213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D1F1EE-E45D-F694-A405-D96C12D40DB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D5E276-4806-937D-879F-330BD296FBA9}"/>
              </a:ext>
            </a:extLst>
          </p:cNvPr>
          <p:cNvSpPr txBox="1"/>
          <p:nvPr/>
        </p:nvSpPr>
        <p:spPr>
          <a:xfrm>
            <a:off x="1363743" y="568960"/>
            <a:ext cx="9464511" cy="646331"/>
          </a:xfrm>
          <a:prstGeom prst="rect">
            <a:avLst/>
          </a:prstGeom>
          <a:noFill/>
        </p:spPr>
        <p:txBody>
          <a:bodyPr wrap="square">
            <a:spAutoFit/>
          </a:bodyPr>
          <a:lstStyle/>
          <a:p>
            <a:pPr algn="ctr"/>
            <a:r>
              <a:rPr lang="en-US" sz="3600" dirty="0">
                <a:solidFill>
                  <a:schemeClr val="bg1"/>
                </a:solidFill>
                <a:latin typeface="Arial" panose="020B0604020202020204" pitchFamily="34" charset="0"/>
              </a:rPr>
              <a:t>SELF-LED HEALING AS A DAILY PRACTICE</a:t>
            </a:r>
            <a:endParaRPr lang="en-CA" sz="3600" dirty="0">
              <a:solidFill>
                <a:schemeClr val="bg1"/>
              </a:solidFill>
            </a:endParaRPr>
          </a:p>
        </p:txBody>
      </p:sp>
      <p:pic>
        <p:nvPicPr>
          <p:cNvPr id="2" name="Picture 1">
            <a:extLst>
              <a:ext uri="{FF2B5EF4-FFF2-40B4-BE49-F238E27FC236}">
                <a16:creationId xmlns:a16="http://schemas.microsoft.com/office/drawing/2014/main" id="{175E9B04-2626-526F-1017-97299DF6FFB7}"/>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02746" y="1691517"/>
            <a:ext cx="10586507" cy="4788309"/>
          </a:xfrm>
          <a:prstGeom prst="rect">
            <a:avLst/>
          </a:prstGeom>
          <a:noFill/>
        </p:spPr>
      </p:pic>
    </p:spTree>
    <p:extLst>
      <p:ext uri="{BB962C8B-B14F-4D97-AF65-F5344CB8AC3E}">
        <p14:creationId xmlns:p14="http://schemas.microsoft.com/office/powerpoint/2010/main" val="3749978565"/>
      </p:ext>
    </p:extLst>
  </p:cSld>
  <p:clrMapOvr>
    <a:masterClrMapping/>
  </p:clrMapOvr>
</p:sld>
</file>

<file path=ppt/slides/slide10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3580F0-43DF-6EA7-4903-46BC4949CAF1}"/>
              </a:ext>
            </a:extLst>
          </p:cNvPr>
          <p:cNvSpPr txBox="1"/>
          <p:nvPr/>
        </p:nvSpPr>
        <p:spPr>
          <a:xfrm>
            <a:off x="-81280" y="457200"/>
            <a:ext cx="12034157" cy="7048083"/>
          </a:xfrm>
          <a:prstGeom prst="rect">
            <a:avLst/>
          </a:prstGeom>
          <a:noFill/>
        </p:spPr>
        <p:txBody>
          <a:bodyPr wrap="square">
            <a:spAutoFit/>
          </a:bodyPr>
          <a:lstStyle/>
          <a:p>
            <a:pPr marL="457200" indent="-457200">
              <a:buFont typeface="Arial" panose="020B0604020202020204" pitchFamily="34" charset="0"/>
              <a:buChar char="•"/>
            </a:pPr>
            <a:r>
              <a:rPr lang="en-US" sz="3200" dirty="0">
                <a:latin typeface="Arial" panose="020B0604020202020204" pitchFamily="34" charset="0"/>
              </a:rPr>
              <a:t>If you’ve worked with us through the IFS workbook you started processing or healing your trauma and done some second stage of trauma therapy work.</a:t>
            </a:r>
          </a:p>
          <a:p>
            <a:pPr marL="457200" indent="-457200">
              <a:buFont typeface="Arial" panose="020B0604020202020204" pitchFamily="34" charset="0"/>
              <a:buChar char="•"/>
            </a:pPr>
            <a:r>
              <a:rPr lang="en-US" sz="3200" dirty="0">
                <a:latin typeface="Arial" panose="020B0604020202020204" pitchFamily="34" charset="0"/>
              </a:rPr>
              <a:t>Healing from trauma is a lifelong ongoing process which does not end in June 2026 at the conclusion of the simple course. </a:t>
            </a:r>
          </a:p>
          <a:p>
            <a:pPr marL="457200" indent="-457200">
              <a:buFont typeface="Arial" panose="020B0604020202020204" pitchFamily="34" charset="0"/>
              <a:buChar char="•"/>
            </a:pPr>
            <a:r>
              <a:rPr lang="en-US" sz="3200" dirty="0">
                <a:latin typeface="Arial" panose="020B0604020202020204" pitchFamily="34" charset="0"/>
              </a:rPr>
              <a:t>You may be asking yourself if there is a relatively simple way to continue your healing journey once the course finishes.</a:t>
            </a:r>
          </a:p>
          <a:p>
            <a:pPr marL="457200" indent="-457200">
              <a:buFont typeface="Arial" panose="020B0604020202020204" pitchFamily="34" charset="0"/>
              <a:buChar char="•"/>
            </a:pPr>
            <a:r>
              <a:rPr lang="en-US" sz="3200" dirty="0">
                <a:latin typeface="Arial" panose="020B0604020202020204" pitchFamily="34" charset="0"/>
              </a:rPr>
              <a:t>The Self remediation procedure, Simple’s sixth tool, aims to help you continue to use everything you’ve learned in this course. It incorporates all the tools, DBT skills and IFS parts work.</a:t>
            </a:r>
          </a:p>
          <a:p>
            <a:pPr marL="457200" indent="-457200">
              <a:buFont typeface="Arial" panose="020B0604020202020204" pitchFamily="34" charset="0"/>
              <a:buChar char="•"/>
            </a:pPr>
            <a:r>
              <a:rPr lang="en-US" sz="3200" dirty="0">
                <a:latin typeface="Arial" panose="020B0604020202020204" pitchFamily="34" charset="0"/>
              </a:rPr>
              <a:t>In this session you’ll find algorithms, templates and examples illustrating how to do ongoing healing work.</a:t>
            </a:r>
          </a:p>
          <a:p>
            <a:endParaRPr lang="en-US" dirty="0">
              <a:solidFill>
                <a:schemeClr val="bg1"/>
              </a:solidFill>
              <a:latin typeface="Arial" panose="020B0604020202020204" pitchFamily="34" charset="0"/>
            </a:endParaRPr>
          </a:p>
          <a:p>
            <a:r>
              <a:rPr lang="en-US" dirty="0">
                <a:solidFill>
                  <a:schemeClr val="bg1"/>
                </a:solidFill>
                <a:latin typeface="Arial" panose="020B0604020202020204" pitchFamily="34" charset="0"/>
              </a:rPr>
              <a:t> </a:t>
            </a:r>
            <a:endParaRPr lang="en-CA" dirty="0"/>
          </a:p>
        </p:txBody>
      </p:sp>
      <p:sp>
        <p:nvSpPr>
          <p:cNvPr id="4" name="TextBox 3">
            <a:extLst>
              <a:ext uri="{FF2B5EF4-FFF2-40B4-BE49-F238E27FC236}">
                <a16:creationId xmlns:a16="http://schemas.microsoft.com/office/drawing/2014/main" id="{A2904D37-E3FF-CC22-4272-2080367D009F}"/>
              </a:ext>
            </a:extLst>
          </p:cNvPr>
          <p:cNvSpPr txBox="1"/>
          <p:nvPr/>
        </p:nvSpPr>
        <p:spPr>
          <a:xfrm>
            <a:off x="2255520" y="0"/>
            <a:ext cx="9936480" cy="584775"/>
          </a:xfrm>
          <a:prstGeom prst="rect">
            <a:avLst/>
          </a:prstGeom>
          <a:noFill/>
        </p:spPr>
        <p:txBody>
          <a:bodyPr wrap="square">
            <a:spAutoFit/>
          </a:bodyPr>
          <a:lstStyle/>
          <a:p>
            <a:r>
              <a:rPr lang="en-US" sz="3200" dirty="0">
                <a:solidFill>
                  <a:schemeClr val="bg1"/>
                </a:solidFill>
                <a:latin typeface="Arial" panose="020B0604020202020204" pitchFamily="34" charset="0"/>
              </a:rPr>
              <a:t>YOUR LIFELONG HEALING JOURNEY</a:t>
            </a:r>
            <a:endParaRPr lang="en-CA" sz="3200" dirty="0">
              <a:solidFill>
                <a:schemeClr val="bg1"/>
              </a:solidFill>
            </a:endParaRPr>
          </a:p>
        </p:txBody>
      </p:sp>
    </p:spTree>
    <p:extLst>
      <p:ext uri="{BB962C8B-B14F-4D97-AF65-F5344CB8AC3E}">
        <p14:creationId xmlns:p14="http://schemas.microsoft.com/office/powerpoint/2010/main" val="391981357"/>
      </p:ext>
    </p:extLst>
  </p:cSld>
  <p:clrMapOvr>
    <a:masterClrMapping/>
  </p:clrMapOvr>
</p:sld>
</file>

<file path=ppt/slides/slide10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D7B5E7C-BA39-434F-8AAA-1905CDCC710C}"/>
              </a:ext>
            </a:extLst>
          </p:cNvPr>
          <p:cNvPicPr>
            <a:picLocks noChangeAspect="1"/>
          </p:cNvPicPr>
          <p:nvPr/>
        </p:nvPicPr>
        <p:blipFill rotWithShape="1">
          <a:blip r:embed="rId2"/>
          <a:srcRect l="9091" t="23391"/>
          <a:stretch/>
        </p:blipFill>
        <p:spPr>
          <a:xfrm>
            <a:off x="20" y="10"/>
            <a:ext cx="12191980" cy="6857990"/>
          </a:xfrm>
          <a:prstGeom prst="rect">
            <a:avLst/>
          </a:prstGeom>
        </p:spPr>
      </p:pic>
      <p:sp>
        <p:nvSpPr>
          <p:cNvPr id="2" name="Title 1">
            <a:extLst>
              <a:ext uri="{FF2B5EF4-FFF2-40B4-BE49-F238E27FC236}">
                <a16:creationId xmlns:a16="http://schemas.microsoft.com/office/drawing/2014/main" id="{9D889801-EE25-4A97-8132-3EECB41DAC6B}"/>
              </a:ext>
            </a:extLst>
          </p:cNvPr>
          <p:cNvSpPr>
            <a:spLocks noGrp="1"/>
          </p:cNvSpPr>
          <p:nvPr>
            <p:ph type="title" idx="4294967295"/>
          </p:nvPr>
        </p:nvSpPr>
        <p:spPr>
          <a:xfrm>
            <a:off x="792480" y="672506"/>
            <a:ext cx="3905250" cy="815975"/>
          </a:xfrm>
        </p:spPr>
        <p:txBody>
          <a:bodyPr vert="horz" lIns="91440" tIns="45720" rIns="91440" bIns="45720" rtlCol="0" anchor="b">
            <a:normAutofit fontScale="90000"/>
          </a:bodyPr>
          <a:lstStyle/>
          <a:p>
            <a:pPr algn="r"/>
            <a:r>
              <a:rPr lang="en-US" dirty="0">
                <a:solidFill>
                  <a:schemeClr val="bg1"/>
                </a:solidFill>
              </a:rPr>
              <a:t> </a:t>
            </a:r>
            <a:r>
              <a:rPr lang="en-US" dirty="0">
                <a:solidFill>
                  <a:srgbClr val="FFC000"/>
                </a:solidFill>
              </a:rPr>
              <a:t>The 6 SIMPLE  tools:</a:t>
            </a:r>
          </a:p>
        </p:txBody>
      </p:sp>
      <p:sp>
        <p:nvSpPr>
          <p:cNvPr id="8" name="TextBox 7">
            <a:extLst>
              <a:ext uri="{FF2B5EF4-FFF2-40B4-BE49-F238E27FC236}">
                <a16:creationId xmlns:a16="http://schemas.microsoft.com/office/drawing/2014/main" id="{72197864-C127-4677-AF37-6DF54981A706}"/>
              </a:ext>
            </a:extLst>
          </p:cNvPr>
          <p:cNvSpPr txBox="1"/>
          <p:nvPr/>
        </p:nvSpPr>
        <p:spPr>
          <a:xfrm>
            <a:off x="5847947" y="338328"/>
            <a:ext cx="6793078" cy="2923877"/>
          </a:xfrm>
          <a:prstGeom prst="rect">
            <a:avLst/>
          </a:prstGeom>
          <a:noFill/>
        </p:spPr>
        <p:txBody>
          <a:bodyPr wrap="square">
            <a:spAutoFit/>
          </a:bodyPr>
          <a:lstStyle/>
          <a:p>
            <a:r>
              <a:rPr lang="en-CA" sz="2800" b="1" dirty="0"/>
              <a:t>Crisis plans</a:t>
            </a:r>
          </a:p>
          <a:p>
            <a:r>
              <a:rPr lang="en-CA" sz="2800" b="1" dirty="0"/>
              <a:t>Holes diary cards</a:t>
            </a:r>
          </a:p>
          <a:p>
            <a:r>
              <a:rPr lang="en-CA" sz="2800" b="1" dirty="0"/>
              <a:t>Chain analysis</a:t>
            </a:r>
          </a:p>
          <a:p>
            <a:r>
              <a:rPr lang="en-CA" sz="2800" b="1" dirty="0"/>
              <a:t>Introducing rational mind remediation</a:t>
            </a:r>
          </a:p>
          <a:p>
            <a:r>
              <a:rPr lang="en-CA" sz="2800" b="1" dirty="0"/>
              <a:t>Goals diary cards</a:t>
            </a:r>
          </a:p>
          <a:p>
            <a:r>
              <a:rPr lang="en-CA" sz="4000" dirty="0">
                <a:solidFill>
                  <a:srgbClr val="FFC000"/>
                </a:solidFill>
              </a:rPr>
              <a:t>Self-Led remediation</a:t>
            </a:r>
          </a:p>
        </p:txBody>
      </p:sp>
    </p:spTree>
    <p:extLst>
      <p:ext uri="{BB962C8B-B14F-4D97-AF65-F5344CB8AC3E}">
        <p14:creationId xmlns:p14="http://schemas.microsoft.com/office/powerpoint/2010/main" val="3395481068"/>
      </p:ext>
    </p:extLst>
  </p:cSld>
  <p:clrMapOvr>
    <a:masterClrMapping/>
  </p:clrMapOvr>
</p:sld>
</file>

<file path=ppt/slides/slide10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B493BF-9C19-275E-408C-DCC861530537}"/>
              </a:ext>
            </a:extLst>
          </p:cNvPr>
          <p:cNvSpPr txBox="1"/>
          <p:nvPr/>
        </p:nvSpPr>
        <p:spPr>
          <a:xfrm>
            <a:off x="5861834" y="2048949"/>
            <a:ext cx="6126823" cy="4308872"/>
          </a:xfrm>
          <a:prstGeom prst="rect">
            <a:avLst/>
          </a:prstGeom>
          <a:noFill/>
        </p:spPr>
        <p:txBody>
          <a:bodyPr wrap="square">
            <a:spAutoFit/>
          </a:bodyPr>
          <a:lstStyle/>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Today we will cover:</a:t>
            </a:r>
          </a:p>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Rational vs. Self-led remediation</a:t>
            </a:r>
          </a:p>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The Self-led remediation algorithm</a:t>
            </a:r>
          </a:p>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Two examples of how to use the Self-led remediation algorithm.</a:t>
            </a:r>
            <a:r>
              <a:rPr lang="en-US" sz="32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CA" dirty="0"/>
          </a:p>
        </p:txBody>
      </p:sp>
      <p:sp>
        <p:nvSpPr>
          <p:cNvPr id="5" name="TextBox 4">
            <a:extLst>
              <a:ext uri="{FF2B5EF4-FFF2-40B4-BE49-F238E27FC236}">
                <a16:creationId xmlns:a16="http://schemas.microsoft.com/office/drawing/2014/main" id="{991AA310-F40D-0B63-6782-A8BBF7C6A408}"/>
              </a:ext>
            </a:extLst>
          </p:cNvPr>
          <p:cNvSpPr txBox="1"/>
          <p:nvPr/>
        </p:nvSpPr>
        <p:spPr>
          <a:xfrm>
            <a:off x="5993257" y="637534"/>
            <a:ext cx="4810874" cy="1077218"/>
          </a:xfrm>
          <a:prstGeom prst="rect">
            <a:avLst/>
          </a:prstGeom>
          <a:noFill/>
        </p:spPr>
        <p:txBody>
          <a:bodyPr wrap="square">
            <a:spAutoFit/>
          </a:bodyPr>
          <a:lstStyle/>
          <a:p>
            <a:pPr algn="ctr"/>
            <a:br>
              <a:rPr lang="en-CA" sz="3200" dirty="0">
                <a:solidFill>
                  <a:schemeClr val="bg1"/>
                </a:solidFill>
              </a:rPr>
            </a:br>
            <a:r>
              <a:rPr lang="en-CA" sz="3200" dirty="0">
                <a:solidFill>
                  <a:schemeClr val="bg1"/>
                </a:solidFill>
              </a:rPr>
              <a:t>SELF-LED REMEDIATION</a:t>
            </a:r>
          </a:p>
        </p:txBody>
      </p:sp>
      <p:pic>
        <p:nvPicPr>
          <p:cNvPr id="4" name="Picture 3" descr="A silhouette of a person doing yoga&#10;&#10;Description automatically generated">
            <a:extLst>
              <a:ext uri="{FF2B5EF4-FFF2-40B4-BE49-F238E27FC236}">
                <a16:creationId xmlns:a16="http://schemas.microsoft.com/office/drawing/2014/main" id="{D4E8D9CB-ADBD-25E0-9B8D-F12EE62335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720" y="657814"/>
            <a:ext cx="4706873" cy="5825447"/>
          </a:xfrm>
          <a:prstGeom prst="rect">
            <a:avLst/>
          </a:prstGeom>
        </p:spPr>
      </p:pic>
    </p:spTree>
    <p:extLst>
      <p:ext uri="{BB962C8B-B14F-4D97-AF65-F5344CB8AC3E}">
        <p14:creationId xmlns:p14="http://schemas.microsoft.com/office/powerpoint/2010/main" val="1040620809"/>
      </p:ext>
    </p:extLst>
  </p:cSld>
  <p:clrMapOvr>
    <a:masterClrMapping/>
  </p:clrMapOvr>
</p:sld>
</file>

<file path=ppt/slides/slide10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CC81A-B9C1-2DA1-2DD0-E880F564531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4681CBD-F361-240D-CF61-7B5EEC6B9DB9}"/>
              </a:ext>
            </a:extLst>
          </p:cNvPr>
          <p:cNvSpPr txBox="1"/>
          <p:nvPr/>
        </p:nvSpPr>
        <p:spPr>
          <a:xfrm>
            <a:off x="5750560" y="2154765"/>
            <a:ext cx="6015976" cy="4308872"/>
          </a:xfrm>
          <a:prstGeom prst="rect">
            <a:avLst/>
          </a:prstGeom>
          <a:noFill/>
        </p:spPr>
        <p:txBody>
          <a:bodyPr wrap="square">
            <a:spAutoFit/>
          </a:bodyPr>
          <a:lstStyle/>
          <a:p>
            <a:pPr marL="285750" indent="-285750">
              <a:buFont typeface="Arial" panose="020B0604020202020204" pitchFamily="34" charset="0"/>
              <a:buChar char="•"/>
            </a:pPr>
            <a:r>
              <a:rPr lang="en-CA" sz="3200" dirty="0">
                <a:solidFill>
                  <a:schemeClr val="bg1"/>
                </a:solidFill>
                <a:latin typeface="Arial" panose="020B0604020202020204" pitchFamily="34" charset="0"/>
                <a:cs typeface="Arial" panose="020B0604020202020204" pitchFamily="34" charset="0"/>
              </a:rPr>
              <a:t>Rational vs. Self-led remediation</a:t>
            </a:r>
          </a:p>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The Self-led remediation algorithm</a:t>
            </a:r>
          </a:p>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Two examples of how to use the Self-led remediation algorithm.</a:t>
            </a:r>
            <a:r>
              <a:rPr lang="en-US" sz="3200" dirty="0">
                <a:latin typeface="Arial" panose="020B0604020202020204" pitchFamily="34" charset="0"/>
                <a:cs typeface="Arial" panose="020B0604020202020204" pitchFamily="34" charset="0"/>
              </a:rPr>
              <a:t> </a:t>
            </a:r>
          </a:p>
          <a:p>
            <a:endParaRPr lang="en-US"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CA" dirty="0"/>
          </a:p>
        </p:txBody>
      </p:sp>
      <p:sp>
        <p:nvSpPr>
          <p:cNvPr id="5" name="TextBox 4">
            <a:extLst>
              <a:ext uri="{FF2B5EF4-FFF2-40B4-BE49-F238E27FC236}">
                <a16:creationId xmlns:a16="http://schemas.microsoft.com/office/drawing/2014/main" id="{E98A3CC2-581A-E06A-E45F-EC747C0F94A6}"/>
              </a:ext>
            </a:extLst>
          </p:cNvPr>
          <p:cNvSpPr txBox="1"/>
          <p:nvPr/>
        </p:nvSpPr>
        <p:spPr>
          <a:xfrm>
            <a:off x="6096000" y="545711"/>
            <a:ext cx="4810874" cy="1077218"/>
          </a:xfrm>
          <a:prstGeom prst="rect">
            <a:avLst/>
          </a:prstGeom>
          <a:noFill/>
        </p:spPr>
        <p:txBody>
          <a:bodyPr wrap="square">
            <a:spAutoFit/>
          </a:bodyPr>
          <a:lstStyle/>
          <a:p>
            <a:pPr algn="ctr"/>
            <a:br>
              <a:rPr lang="en-CA" sz="3200" dirty="0">
                <a:solidFill>
                  <a:schemeClr val="bg1"/>
                </a:solidFill>
              </a:rPr>
            </a:br>
            <a:r>
              <a:rPr lang="en-CA" sz="3200" dirty="0">
                <a:solidFill>
                  <a:schemeClr val="bg1"/>
                </a:solidFill>
              </a:rPr>
              <a:t>SELF-LED REMEDIATION</a:t>
            </a:r>
          </a:p>
        </p:txBody>
      </p:sp>
      <p:pic>
        <p:nvPicPr>
          <p:cNvPr id="4" name="Picture 3" descr="A silhouette of a person doing yoga&#10;&#10;Description automatically generated">
            <a:extLst>
              <a:ext uri="{FF2B5EF4-FFF2-40B4-BE49-F238E27FC236}">
                <a16:creationId xmlns:a16="http://schemas.microsoft.com/office/drawing/2014/main" id="{A2CE2542-E238-685E-BD1B-949809B78F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720" y="657814"/>
            <a:ext cx="4706873" cy="5825447"/>
          </a:xfrm>
          <a:prstGeom prst="rect">
            <a:avLst/>
          </a:prstGeom>
        </p:spPr>
      </p:pic>
    </p:spTree>
    <p:extLst>
      <p:ext uri="{BB962C8B-B14F-4D97-AF65-F5344CB8AC3E}">
        <p14:creationId xmlns:p14="http://schemas.microsoft.com/office/powerpoint/2010/main" val="4115346673"/>
      </p:ext>
    </p:extLst>
  </p:cSld>
  <p:clrMapOvr>
    <a:masterClrMapping/>
  </p:clrMapOvr>
</p:sld>
</file>

<file path=ppt/slides/slide10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est Question Mark Icon Stock Photos, Pictures &amp;amp; Royalty-Free Images -  iStock | Question mark icon, Question mark, Cute questions">
            <a:extLst>
              <a:ext uri="{FF2B5EF4-FFF2-40B4-BE49-F238E27FC236}">
                <a16:creationId xmlns:a16="http://schemas.microsoft.com/office/drawing/2014/main" id="{A4666E4F-CF7E-4386-BE70-0D3475DAB4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7947" y="803441"/>
            <a:ext cx="5251118" cy="525111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2E8C21F-3C66-66E3-5F0B-F6D159F4A7B9}"/>
              </a:ext>
            </a:extLst>
          </p:cNvPr>
          <p:cNvSpPr txBox="1"/>
          <p:nvPr/>
        </p:nvSpPr>
        <p:spPr>
          <a:xfrm>
            <a:off x="5659119" y="1898150"/>
            <a:ext cx="6274933" cy="1754326"/>
          </a:xfrm>
          <a:prstGeom prst="rect">
            <a:avLst/>
          </a:prstGeom>
          <a:noFill/>
        </p:spPr>
        <p:txBody>
          <a:bodyPr wrap="square">
            <a:spAutoFit/>
          </a:bodyPr>
          <a:lstStyle/>
          <a:p>
            <a:r>
              <a:rPr lang="en-CA" sz="3600" dirty="0">
                <a:latin typeface="Arial" panose="020B0604020202020204" pitchFamily="34" charset="0"/>
                <a:cs typeface="Arial" panose="020B0604020202020204" pitchFamily="34" charset="0"/>
              </a:rPr>
              <a:t>What is the difference between rational and Self-led remediation?</a:t>
            </a:r>
          </a:p>
        </p:txBody>
      </p:sp>
    </p:spTree>
    <p:extLst>
      <p:ext uri="{BB962C8B-B14F-4D97-AF65-F5344CB8AC3E}">
        <p14:creationId xmlns:p14="http://schemas.microsoft.com/office/powerpoint/2010/main" val="985490770"/>
      </p:ext>
    </p:extLst>
  </p:cSld>
  <p:clrMapOvr>
    <a:masterClrMapping/>
  </p:clrMapOvr>
</p:sld>
</file>

<file path=ppt/slides/slide10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FB5DBD-2DBF-801E-3AC5-4008269B2701}"/>
              </a:ext>
            </a:extLst>
          </p:cNvPr>
          <p:cNvSpPr txBox="1"/>
          <p:nvPr/>
        </p:nvSpPr>
        <p:spPr>
          <a:xfrm>
            <a:off x="155992" y="406924"/>
            <a:ext cx="4071261" cy="954107"/>
          </a:xfrm>
          <a:prstGeom prst="rect">
            <a:avLst/>
          </a:prstGeom>
          <a:noFill/>
        </p:spPr>
        <p:txBody>
          <a:bodyPr wrap="square">
            <a:spAutoFit/>
          </a:bodyPr>
          <a:lstStyle/>
          <a:p>
            <a:pPr algn="ctr"/>
            <a:r>
              <a:rPr lang="en-CA" sz="2800" u="sng" dirty="0"/>
              <a:t>RATIONAL</a:t>
            </a:r>
            <a:r>
              <a:rPr lang="en-CA" sz="2800" dirty="0">
                <a:solidFill>
                  <a:schemeClr val="bg1"/>
                </a:solidFill>
              </a:rPr>
              <a:t> vs. SELF-LED REMEDIATION</a:t>
            </a:r>
          </a:p>
        </p:txBody>
      </p:sp>
      <p:sp>
        <p:nvSpPr>
          <p:cNvPr id="5" name="TextBox 4">
            <a:extLst>
              <a:ext uri="{FF2B5EF4-FFF2-40B4-BE49-F238E27FC236}">
                <a16:creationId xmlns:a16="http://schemas.microsoft.com/office/drawing/2014/main" id="{23CA704E-DEBC-D12F-5CEA-8B2767AF8087}"/>
              </a:ext>
            </a:extLst>
          </p:cNvPr>
          <p:cNvSpPr txBox="1"/>
          <p:nvPr/>
        </p:nvSpPr>
        <p:spPr>
          <a:xfrm>
            <a:off x="4089116" y="244419"/>
            <a:ext cx="8102884" cy="7755969"/>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In week 15 of the course, we explored how to use the editing, splicing and pasting mental video technique to replace a situation in which we were in emotional mind and fell into a hole, with how we would have felt, thought and acted in that same situation had we been in </a:t>
            </a:r>
            <a:r>
              <a:rPr lang="en-CA" sz="2400" dirty="0">
                <a:solidFill>
                  <a:schemeClr val="bg1"/>
                </a:solidFill>
                <a:latin typeface="Arial" panose="020B0604020202020204" pitchFamily="34" charset="0"/>
                <a:cs typeface="Arial" panose="020B0604020202020204" pitchFamily="34" charset="0"/>
              </a:rPr>
              <a:t>rational</a:t>
            </a:r>
            <a:r>
              <a:rPr lang="en-CA" sz="2400" dirty="0">
                <a:latin typeface="Arial" panose="020B0604020202020204" pitchFamily="34" charset="0"/>
                <a:cs typeface="Arial" panose="020B0604020202020204" pitchFamily="34" charset="0"/>
              </a:rPr>
              <a:t> </a:t>
            </a:r>
            <a:r>
              <a:rPr lang="en-CA" sz="2400" dirty="0">
                <a:solidFill>
                  <a:schemeClr val="bg1"/>
                </a:solidFill>
                <a:latin typeface="Arial" panose="020B0604020202020204" pitchFamily="34" charset="0"/>
                <a:cs typeface="Arial" panose="020B0604020202020204" pitchFamily="34" charset="0"/>
              </a:rPr>
              <a:t>mind</a:t>
            </a:r>
            <a:r>
              <a:rPr lang="en-CA" sz="2400" dirty="0">
                <a:latin typeface="Arial" panose="020B0604020202020204" pitchFamily="34" charset="0"/>
                <a:cs typeface="Arial" panose="020B0604020202020204" pitchFamily="34" charset="0"/>
              </a:rPr>
              <a:t>. That’s DBT’s rational mind remediation. (and CBT’s thought records)</a:t>
            </a:r>
          </a:p>
          <a:p>
            <a:pPr marL="285750" indent="-285750">
              <a:buFont typeface="Arial" panose="020B0604020202020204" pitchFamily="34" charset="0"/>
              <a:buChar char="•"/>
            </a:pPr>
            <a:endParaRPr lang="en-CA"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We already know that at a particular point in time people tend to be mostly either in 1) rational or in 2) emotional mind. </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When we are in emotional mind, we sometimes make decisions and take actions that </a:t>
            </a:r>
            <a:r>
              <a:rPr lang="en-CA" sz="2400" u="sng" dirty="0">
                <a:latin typeface="Arial" panose="020B0604020202020204" pitchFamily="34" charset="0"/>
                <a:cs typeface="Arial" panose="020B0604020202020204" pitchFamily="34" charset="0"/>
              </a:rPr>
              <a:t>are not </a:t>
            </a:r>
            <a:r>
              <a:rPr lang="en-CA" sz="2400" dirty="0">
                <a:latin typeface="Arial" panose="020B0604020202020204" pitchFamily="34" charset="0"/>
                <a:cs typeface="Arial" panose="020B0604020202020204" pitchFamily="34" charset="0"/>
              </a:rPr>
              <a:t>in our best long-term interest. </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When we are in rational mind, we are more likely to make decisions and take actions that </a:t>
            </a:r>
            <a:r>
              <a:rPr lang="en-CA" sz="2400" u="sng" dirty="0">
                <a:latin typeface="Arial" panose="020B0604020202020204" pitchFamily="34" charset="0"/>
                <a:cs typeface="Arial" panose="020B0604020202020204" pitchFamily="34" charset="0"/>
              </a:rPr>
              <a:t>are</a:t>
            </a:r>
            <a:r>
              <a:rPr lang="en-CA" sz="2400" dirty="0">
                <a:latin typeface="Arial" panose="020B0604020202020204" pitchFamily="34" charset="0"/>
                <a:cs typeface="Arial" panose="020B0604020202020204" pitchFamily="34" charset="0"/>
              </a:rPr>
              <a:t> in our and other people’s best long-term interest. </a:t>
            </a:r>
          </a:p>
          <a:p>
            <a:endParaRPr lang="en-CA" dirty="0"/>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endParaRPr lang="en-CA" dirty="0"/>
          </a:p>
          <a:p>
            <a:endParaRPr lang="en-CA" dirty="0"/>
          </a:p>
        </p:txBody>
      </p:sp>
      <p:pic>
        <p:nvPicPr>
          <p:cNvPr id="4" name="Picture 3" descr="A person pulling a rope with a brain attached to it&#10;&#10;Description automatically generated">
            <a:extLst>
              <a:ext uri="{FF2B5EF4-FFF2-40B4-BE49-F238E27FC236}">
                <a16:creationId xmlns:a16="http://schemas.microsoft.com/office/drawing/2014/main" id="{52B5AEDF-431A-CE1C-C49A-86E31F1724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400" y="1488461"/>
            <a:ext cx="3398447" cy="4179094"/>
          </a:xfrm>
          <a:prstGeom prst="rect">
            <a:avLst/>
          </a:prstGeom>
        </p:spPr>
      </p:pic>
    </p:spTree>
    <p:extLst>
      <p:ext uri="{BB962C8B-B14F-4D97-AF65-F5344CB8AC3E}">
        <p14:creationId xmlns:p14="http://schemas.microsoft.com/office/powerpoint/2010/main" val="1736884779"/>
      </p:ext>
    </p:extLst>
  </p:cSld>
  <p:clrMapOvr>
    <a:masterClrMapping/>
  </p:clrMapOvr>
</p:sld>
</file>

<file path=ppt/slides/slide10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9C561-79C9-E144-8380-B21809C0799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97A44AD-30CD-4087-1CDA-575E6C3F97D7}"/>
              </a:ext>
            </a:extLst>
          </p:cNvPr>
          <p:cNvSpPr txBox="1"/>
          <p:nvPr/>
        </p:nvSpPr>
        <p:spPr>
          <a:xfrm>
            <a:off x="1305412" y="76884"/>
            <a:ext cx="9017148" cy="523220"/>
          </a:xfrm>
          <a:prstGeom prst="rect">
            <a:avLst/>
          </a:prstGeom>
          <a:noFill/>
        </p:spPr>
        <p:txBody>
          <a:bodyPr wrap="square">
            <a:spAutoFit/>
          </a:bodyPr>
          <a:lstStyle/>
          <a:p>
            <a:pPr algn="ctr"/>
            <a:r>
              <a:rPr lang="en-CA" sz="2800" dirty="0">
                <a:solidFill>
                  <a:schemeClr val="bg1"/>
                </a:solidFill>
              </a:rPr>
              <a:t>RATIONAL vs. </a:t>
            </a:r>
            <a:r>
              <a:rPr lang="en-CA" sz="2800" u="sng" dirty="0"/>
              <a:t>SELF-LED</a:t>
            </a:r>
            <a:r>
              <a:rPr lang="en-CA" sz="2800" dirty="0">
                <a:solidFill>
                  <a:schemeClr val="bg1"/>
                </a:solidFill>
              </a:rPr>
              <a:t> REMEDIATION</a:t>
            </a:r>
          </a:p>
        </p:txBody>
      </p:sp>
      <p:sp>
        <p:nvSpPr>
          <p:cNvPr id="5" name="TextBox 4">
            <a:extLst>
              <a:ext uri="{FF2B5EF4-FFF2-40B4-BE49-F238E27FC236}">
                <a16:creationId xmlns:a16="http://schemas.microsoft.com/office/drawing/2014/main" id="{A37FFA40-96C2-2799-AA43-8BCF52339E4C}"/>
              </a:ext>
            </a:extLst>
          </p:cNvPr>
          <p:cNvSpPr txBox="1"/>
          <p:nvPr/>
        </p:nvSpPr>
        <p:spPr>
          <a:xfrm>
            <a:off x="68580" y="767297"/>
            <a:ext cx="12054839" cy="7017306"/>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Our rational manager is in rational mind. The rational manager tries to manage other IFS parts it doesn’t really understand or like. The rational manager tries to control and often fights with other IFS parts. This risks increasing the dysfunction and conflict in our internal family.</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Self, in contrast to the rational manager, much like an ideal parent, sees and understands all our parts including our rational manager.</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When parts are activated, Self observes, acknowledges and empathizes with them and eventually if it persists and parts learn to trust Self, they allow it to guide the internal family system.</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In rational mind remediation the rational manager fights to dominate the parts.</a:t>
            </a:r>
          </a:p>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In Self remediation, Self does not fight, reject, judge or try to dominate the emotions, thoughts and behaviors, that our parts manifest. Self understands and empathizes with all parts and the emotions, thoughts, and behaviors they carry. Self takes care of parts so that eventually they learn to trust it and allow it to lead the self system. With Self leadership our internal family eventually becomes securely attached. </a:t>
            </a:r>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endParaRPr lang="en-CA" dirty="0"/>
          </a:p>
          <a:p>
            <a:endParaRPr lang="en-CA" dirty="0"/>
          </a:p>
        </p:txBody>
      </p:sp>
    </p:spTree>
    <p:extLst>
      <p:ext uri="{BB962C8B-B14F-4D97-AF65-F5344CB8AC3E}">
        <p14:creationId xmlns:p14="http://schemas.microsoft.com/office/powerpoint/2010/main" val="3648657557"/>
      </p:ext>
    </p:extLst>
  </p:cSld>
  <p:clrMapOvr>
    <a:masterClrMapping/>
  </p:clrMapOvr>
</p:sld>
</file>

<file path=ppt/slides/slide10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0C142-99AE-0B27-1E94-13111B422DC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F968927-635D-1DE5-D259-9E22EA3249BA}"/>
              </a:ext>
            </a:extLst>
          </p:cNvPr>
          <p:cNvSpPr txBox="1"/>
          <p:nvPr/>
        </p:nvSpPr>
        <p:spPr>
          <a:xfrm>
            <a:off x="6096000" y="1869479"/>
            <a:ext cx="5599416" cy="4308872"/>
          </a:xfrm>
          <a:prstGeom prst="rect">
            <a:avLst/>
          </a:prstGeom>
          <a:noFill/>
        </p:spPr>
        <p:txBody>
          <a:bodyPr wrap="square">
            <a:spAutoFit/>
          </a:bodyPr>
          <a:lstStyle/>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Rational vs. Self-led remediation </a:t>
            </a:r>
          </a:p>
          <a:p>
            <a:pPr marL="285750" indent="-285750">
              <a:buFont typeface="Arial" panose="020B0604020202020204" pitchFamily="34" charset="0"/>
              <a:buChar char="•"/>
            </a:pPr>
            <a:r>
              <a:rPr lang="en-CA" sz="3200" dirty="0">
                <a:solidFill>
                  <a:schemeClr val="bg1"/>
                </a:solidFill>
                <a:latin typeface="Arial" panose="020B0604020202020204" pitchFamily="34" charset="0"/>
                <a:cs typeface="Arial" panose="020B0604020202020204" pitchFamily="34" charset="0"/>
              </a:rPr>
              <a:t>The Self-led remediation algorithm</a:t>
            </a:r>
          </a:p>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Two examples of how to use the Self-led remediation algorithm.</a:t>
            </a:r>
            <a:r>
              <a:rPr lang="en-US" sz="3200" dirty="0">
                <a:latin typeface="Arial" panose="020B0604020202020204" pitchFamily="34" charset="0"/>
                <a:cs typeface="Arial" panose="020B0604020202020204" pitchFamily="34" charset="0"/>
              </a:rPr>
              <a:t> </a:t>
            </a:r>
          </a:p>
          <a:p>
            <a:endParaRPr lang="en-US" sz="3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CA" dirty="0"/>
          </a:p>
        </p:txBody>
      </p:sp>
      <p:sp>
        <p:nvSpPr>
          <p:cNvPr id="5" name="TextBox 4">
            <a:extLst>
              <a:ext uri="{FF2B5EF4-FFF2-40B4-BE49-F238E27FC236}">
                <a16:creationId xmlns:a16="http://schemas.microsoft.com/office/drawing/2014/main" id="{C174B41C-4DB2-70C9-A2A1-4142DE3451B5}"/>
              </a:ext>
            </a:extLst>
          </p:cNvPr>
          <p:cNvSpPr txBox="1"/>
          <p:nvPr/>
        </p:nvSpPr>
        <p:spPr>
          <a:xfrm>
            <a:off x="6096000" y="519898"/>
            <a:ext cx="4810874" cy="1077218"/>
          </a:xfrm>
          <a:prstGeom prst="rect">
            <a:avLst/>
          </a:prstGeom>
          <a:noFill/>
        </p:spPr>
        <p:txBody>
          <a:bodyPr wrap="square">
            <a:spAutoFit/>
          </a:bodyPr>
          <a:lstStyle/>
          <a:p>
            <a:pPr algn="ctr"/>
            <a:br>
              <a:rPr lang="en-CA" sz="3200" dirty="0">
                <a:solidFill>
                  <a:schemeClr val="bg1"/>
                </a:solidFill>
              </a:rPr>
            </a:br>
            <a:r>
              <a:rPr lang="en-CA" sz="3200" dirty="0">
                <a:solidFill>
                  <a:schemeClr val="bg1"/>
                </a:solidFill>
              </a:rPr>
              <a:t>SELF-LED REMEDIATION</a:t>
            </a:r>
          </a:p>
        </p:txBody>
      </p:sp>
      <p:pic>
        <p:nvPicPr>
          <p:cNvPr id="4" name="Picture 3" descr="A silhouette of a person doing yoga&#10;&#10;Description automatically generated">
            <a:extLst>
              <a:ext uri="{FF2B5EF4-FFF2-40B4-BE49-F238E27FC236}">
                <a16:creationId xmlns:a16="http://schemas.microsoft.com/office/drawing/2014/main" id="{E39A5F5C-D2EC-A427-BB83-4CFB59E75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720" y="657814"/>
            <a:ext cx="4706873" cy="5825447"/>
          </a:xfrm>
          <a:prstGeom prst="rect">
            <a:avLst/>
          </a:prstGeom>
        </p:spPr>
      </p:pic>
    </p:spTree>
    <p:extLst>
      <p:ext uri="{BB962C8B-B14F-4D97-AF65-F5344CB8AC3E}">
        <p14:creationId xmlns:p14="http://schemas.microsoft.com/office/powerpoint/2010/main" val="1382312642"/>
      </p:ext>
    </p:extLst>
  </p:cSld>
  <p:clrMapOvr>
    <a:masterClrMapping/>
  </p:clrMapOvr>
</p:sld>
</file>

<file path=ppt/slides/slide10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BB36-1F44-4AB3-A315-F170B616BBE8}"/>
              </a:ext>
            </a:extLst>
          </p:cNvPr>
          <p:cNvSpPr>
            <a:spLocks noGrp="1"/>
          </p:cNvSpPr>
          <p:nvPr>
            <p:ph type="title" idx="4294967295"/>
          </p:nvPr>
        </p:nvSpPr>
        <p:spPr>
          <a:xfrm>
            <a:off x="325120" y="-45433"/>
            <a:ext cx="11948160" cy="904875"/>
          </a:xfrm>
        </p:spPr>
        <p:txBody>
          <a:bodyPr>
            <a:normAutofit/>
          </a:bodyPr>
          <a:lstStyle/>
          <a:p>
            <a:r>
              <a:rPr lang="en-CA" dirty="0">
                <a:solidFill>
                  <a:schemeClr val="bg1"/>
                </a:solidFill>
              </a:rPr>
              <a:t>The 5 step SELF-LED remediation ALGORITHM </a:t>
            </a:r>
          </a:p>
        </p:txBody>
      </p:sp>
      <p:sp>
        <p:nvSpPr>
          <p:cNvPr id="3" name="Content Placeholder 2">
            <a:extLst>
              <a:ext uri="{FF2B5EF4-FFF2-40B4-BE49-F238E27FC236}">
                <a16:creationId xmlns:a16="http://schemas.microsoft.com/office/drawing/2014/main" id="{5977BC73-934E-4EF5-939B-398196C8765F}"/>
              </a:ext>
            </a:extLst>
          </p:cNvPr>
          <p:cNvSpPr>
            <a:spLocks noGrp="1"/>
          </p:cNvSpPr>
          <p:nvPr>
            <p:ph idx="4294967295"/>
          </p:nvPr>
        </p:nvSpPr>
        <p:spPr>
          <a:xfrm>
            <a:off x="3533775" y="904875"/>
            <a:ext cx="8658225" cy="5861050"/>
          </a:xfrm>
        </p:spPr>
        <p:txBody>
          <a:bodyPr>
            <a:normAutofit fontScale="85000" lnSpcReduction="20000"/>
          </a:bodyPr>
          <a:lstStyle/>
          <a:p>
            <a:r>
              <a:rPr lang="en-CA" sz="2400" dirty="0">
                <a:latin typeface="Arial" panose="020B0604020202020204" pitchFamily="34" charset="0"/>
                <a:cs typeface="Arial" panose="020B0604020202020204" pitchFamily="34" charset="0"/>
              </a:rPr>
              <a:t>Note that the Self-led remediation tool is a more complex tool and may take much more time to understand and be able to use than the previous tools.</a:t>
            </a:r>
          </a:p>
          <a:p>
            <a:r>
              <a:rPr lang="en-CA" sz="2400" dirty="0">
                <a:latin typeface="Arial" panose="020B0604020202020204" pitchFamily="34" charset="0"/>
                <a:cs typeface="Arial" panose="020B0604020202020204" pitchFamily="34" charset="0"/>
              </a:rPr>
              <a:t>The 5 steps of the Self-led remediation algorithm are:</a:t>
            </a:r>
          </a:p>
          <a:p>
            <a:r>
              <a:rPr lang="en-CA" sz="2400" dirty="0">
                <a:solidFill>
                  <a:schemeClr val="bg1"/>
                </a:solidFill>
                <a:latin typeface="Arial" panose="020B0604020202020204" pitchFamily="34" charset="0"/>
                <a:cs typeface="Arial" panose="020B0604020202020204" pitchFamily="34" charset="0"/>
              </a:rPr>
              <a:t>Step 1. </a:t>
            </a:r>
            <a:r>
              <a:rPr lang="en-CA" sz="2400" dirty="0">
                <a:latin typeface="Arial" panose="020B0604020202020204" pitchFamily="34" charset="0"/>
                <a:cs typeface="Arial" panose="020B0604020202020204" pitchFamily="34" charset="0"/>
              </a:rPr>
              <a:t>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Step 2. </a:t>
            </a:r>
            <a:r>
              <a:rPr lang="en-CA" sz="2400" dirty="0">
                <a:latin typeface="Arial" panose="020B0604020202020204" pitchFamily="34" charset="0"/>
                <a:cs typeface="Arial" panose="020B0604020202020204" pitchFamily="34" charset="0"/>
              </a:rPr>
              <a:t>Use the internal family part selves you have identified in step 1 above as advanced targets in your holes diary cards.</a:t>
            </a:r>
          </a:p>
          <a:p>
            <a:r>
              <a:rPr lang="en-CA" sz="2400" dirty="0">
                <a:solidFill>
                  <a:schemeClr val="bg1"/>
                </a:solidFill>
                <a:latin typeface="Arial" panose="020B0604020202020204" pitchFamily="34" charset="0"/>
                <a:cs typeface="Arial" panose="020B0604020202020204" pitchFamily="34" charset="0"/>
              </a:rPr>
              <a:t>Step 3.</a:t>
            </a:r>
            <a:r>
              <a:rPr lang="en-CA" sz="2400" dirty="0">
                <a:latin typeface="Arial" panose="020B0604020202020204" pitchFamily="34" charset="0"/>
                <a:cs typeface="Arial" panose="020B0604020202020204" pitchFamily="34" charset="0"/>
              </a:rPr>
              <a:t> Following the template provided do Self led chain analysis when you become activated.</a:t>
            </a:r>
          </a:p>
          <a:p>
            <a:r>
              <a:rPr lang="en-CA" sz="2400" dirty="0">
                <a:solidFill>
                  <a:schemeClr val="bg1"/>
                </a:solidFill>
                <a:latin typeface="Arial" panose="020B0604020202020204" pitchFamily="34" charset="0"/>
                <a:cs typeface="Arial" panose="020B0604020202020204" pitchFamily="34" charset="0"/>
              </a:rPr>
              <a:t>Step 4. </a:t>
            </a:r>
            <a:r>
              <a:rPr lang="en-CA" sz="2400" dirty="0">
                <a:latin typeface="Arial" panose="020B0604020202020204" pitchFamily="34" charset="0"/>
                <a:cs typeface="Arial" panose="020B0604020202020204" pitchFamily="34" charset="0"/>
              </a:rPr>
              <a:t>Strengthen or foster your access to Self.</a:t>
            </a:r>
          </a:p>
          <a:p>
            <a:r>
              <a:rPr lang="en-CA" sz="2400" dirty="0">
                <a:solidFill>
                  <a:schemeClr val="bg1"/>
                </a:solidFill>
                <a:latin typeface="Arial" panose="020B0604020202020204" pitchFamily="34" charset="0"/>
                <a:cs typeface="Arial" panose="020B0604020202020204" pitchFamily="34" charset="0"/>
              </a:rPr>
              <a:t>Step 5. </a:t>
            </a:r>
            <a:r>
              <a:rPr lang="en-CA" sz="2400" dirty="0">
                <a:latin typeface="Arial" panose="020B0604020202020204" pitchFamily="34" charset="0"/>
                <a:cs typeface="Arial" panose="020B0604020202020204" pitchFamily="34" charset="0"/>
              </a:rPr>
              <a:t>Allow Self to become acquainted with your parts or the members of your internal family. Self will see, understand, and soothe, or be an ideal parent to your internal family parts. </a:t>
            </a:r>
          </a:p>
          <a:p>
            <a:r>
              <a:rPr lang="en-CA" sz="2400" dirty="0">
                <a:latin typeface="Arial" panose="020B0604020202020204" pitchFamily="34" charset="0"/>
                <a:cs typeface="Arial" panose="020B0604020202020204" pitchFamily="34" charset="0"/>
              </a:rPr>
              <a:t>Self-led remediation is a stage II trauma therapy tool that helps process dissociated traumatic memories</a:t>
            </a:r>
          </a:p>
          <a:p>
            <a:r>
              <a:rPr lang="en-CA" sz="2400" dirty="0">
                <a:latin typeface="Arial" panose="020B0604020202020204" pitchFamily="34" charset="0"/>
                <a:cs typeface="Arial" panose="020B0604020202020204" pitchFamily="34" charset="0"/>
              </a:rPr>
              <a:t>To use Self-led remediation, it’s essential that you be familiar with and able to use stage I skills, tools, and strategies so that you are can stay within reach of and return to the window  of tolerable emotions when you become activated.  </a:t>
            </a:r>
          </a:p>
          <a:p>
            <a:endParaRPr lang="en-CA" dirty="0"/>
          </a:p>
          <a:p>
            <a:endParaRPr lang="en-CA" dirty="0"/>
          </a:p>
        </p:txBody>
      </p:sp>
      <p:pic>
        <p:nvPicPr>
          <p:cNvPr id="6" name="Content Placeholder 4">
            <a:extLst>
              <a:ext uri="{FF2B5EF4-FFF2-40B4-BE49-F238E27FC236}">
                <a16:creationId xmlns:a16="http://schemas.microsoft.com/office/drawing/2014/main" id="{C9E143F6-B189-4D11-A6B3-69555AB2E1B0}"/>
              </a:ext>
            </a:extLst>
          </p:cNvPr>
          <p:cNvPicPr>
            <a:picLocks noChangeAspect="1"/>
          </p:cNvPicPr>
          <p:nvPr/>
        </p:nvPicPr>
        <p:blipFill rotWithShape="1">
          <a:blip r:embed="rId3"/>
          <a:srcRect l="4789"/>
          <a:stretch/>
        </p:blipFill>
        <p:spPr>
          <a:xfrm>
            <a:off x="135599" y="1126358"/>
            <a:ext cx="3141857" cy="4872200"/>
          </a:xfrm>
          <a:prstGeom prst="rect">
            <a:avLst/>
          </a:prstGeom>
        </p:spPr>
      </p:pic>
    </p:spTree>
    <p:extLst>
      <p:ext uri="{BB962C8B-B14F-4D97-AF65-F5344CB8AC3E}">
        <p14:creationId xmlns:p14="http://schemas.microsoft.com/office/powerpoint/2010/main" val="1758645285"/>
      </p:ext>
    </p:extLst>
  </p:cSld>
  <p:clrMapOvr>
    <a:masterClrMapping/>
  </p:clrMapOvr>
</p:sld>
</file>

<file path=ppt/slides/slide10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EBB0E-AFED-E19F-65CE-541921A9E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AFE16E-7818-D4A8-A300-DAB467054B65}"/>
              </a:ext>
            </a:extLst>
          </p:cNvPr>
          <p:cNvSpPr>
            <a:spLocks noGrp="1"/>
          </p:cNvSpPr>
          <p:nvPr>
            <p:ph type="title" idx="4294967295"/>
          </p:nvPr>
        </p:nvSpPr>
        <p:spPr>
          <a:xfrm>
            <a:off x="1117600" y="180973"/>
            <a:ext cx="10281920" cy="904875"/>
          </a:xfrm>
        </p:spPr>
        <p:txBody>
          <a:bodyPr>
            <a:noAutofit/>
          </a:bodyPr>
          <a:lstStyle/>
          <a:p>
            <a:r>
              <a:rPr lang="en-CA" sz="3600" dirty="0">
                <a:solidFill>
                  <a:schemeClr val="bg1"/>
                </a:solidFill>
              </a:rPr>
              <a:t>The 5 step Self-LED remediation ALGORITHM </a:t>
            </a:r>
          </a:p>
        </p:txBody>
      </p:sp>
      <p:sp>
        <p:nvSpPr>
          <p:cNvPr id="3" name="Content Placeholder 2">
            <a:extLst>
              <a:ext uri="{FF2B5EF4-FFF2-40B4-BE49-F238E27FC236}">
                <a16:creationId xmlns:a16="http://schemas.microsoft.com/office/drawing/2014/main" id="{B45D53A2-A6DE-769B-3C6D-54865DA21971}"/>
              </a:ext>
            </a:extLst>
          </p:cNvPr>
          <p:cNvSpPr>
            <a:spLocks noGrp="1"/>
          </p:cNvSpPr>
          <p:nvPr>
            <p:ph idx="4294967295"/>
          </p:nvPr>
        </p:nvSpPr>
        <p:spPr>
          <a:xfrm>
            <a:off x="4895850" y="1093788"/>
            <a:ext cx="7296150" cy="5389562"/>
          </a:xfrm>
        </p:spPr>
        <p:txBody>
          <a:bodyPr>
            <a:normAutofit/>
          </a:bodyPr>
          <a:lstStyle/>
          <a:p>
            <a:r>
              <a:rPr lang="en-CA" sz="2400" dirty="0">
                <a:solidFill>
                  <a:schemeClr val="bg1"/>
                </a:solidFill>
                <a:latin typeface="Arial" panose="020B0604020202020204" pitchFamily="34" charset="0"/>
                <a:cs typeface="Arial" panose="020B0604020202020204" pitchFamily="34" charset="0"/>
              </a:rPr>
              <a:t>1. </a:t>
            </a:r>
            <a:r>
              <a:rPr lang="en-CA" sz="2400" dirty="0">
                <a:latin typeface="Arial" panose="020B0604020202020204" pitchFamily="34" charset="0"/>
                <a:cs typeface="Arial" panose="020B0604020202020204" pitchFamily="34" charset="0"/>
              </a:rPr>
              <a:t>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2. </a:t>
            </a:r>
            <a:r>
              <a:rPr lang="en-CA" sz="2400" dirty="0">
                <a:latin typeface="Arial" panose="020B0604020202020204" pitchFamily="34" charset="0"/>
                <a:cs typeface="Arial" panose="020B0604020202020204" pitchFamily="34" charset="0"/>
              </a:rPr>
              <a:t>Use the internal family part selves you have identified as advanced targets in your holes diary cards.</a:t>
            </a:r>
          </a:p>
          <a:p>
            <a:r>
              <a:rPr lang="en-CA" sz="2400" dirty="0">
                <a:solidFill>
                  <a:schemeClr val="bg1"/>
                </a:solidFill>
                <a:latin typeface="Arial" panose="020B0604020202020204" pitchFamily="34" charset="0"/>
                <a:cs typeface="Arial" panose="020B0604020202020204" pitchFamily="34" charset="0"/>
              </a:rPr>
              <a:t>3.</a:t>
            </a:r>
            <a:r>
              <a:rPr lang="en-CA" sz="2400" dirty="0">
                <a:latin typeface="Arial" panose="020B0604020202020204" pitchFamily="34" charset="0"/>
                <a:cs typeface="Arial" panose="020B0604020202020204" pitchFamily="34" charset="0"/>
              </a:rPr>
              <a:t> Following the template provided do a Self led chain analysis when you become activated</a:t>
            </a:r>
          </a:p>
          <a:p>
            <a:r>
              <a:rPr lang="en-CA" sz="2400" dirty="0">
                <a:solidFill>
                  <a:schemeClr val="bg1"/>
                </a:solidFill>
                <a:latin typeface="Arial" panose="020B0604020202020204" pitchFamily="34" charset="0"/>
                <a:cs typeface="Arial" panose="020B0604020202020204" pitchFamily="34" charset="0"/>
              </a:rPr>
              <a:t>4. </a:t>
            </a:r>
            <a:r>
              <a:rPr lang="en-CA" sz="2400" dirty="0">
                <a:latin typeface="Arial" panose="020B0604020202020204" pitchFamily="34" charset="0"/>
                <a:cs typeface="Arial" panose="020B0604020202020204" pitchFamily="34" charset="0"/>
              </a:rPr>
              <a:t>Strengthen or foster your access to Self.</a:t>
            </a:r>
          </a:p>
          <a:p>
            <a:r>
              <a:rPr lang="en-CA" sz="2400" dirty="0">
                <a:solidFill>
                  <a:schemeClr val="bg1"/>
                </a:solidFill>
                <a:latin typeface="Arial" panose="020B0604020202020204" pitchFamily="34" charset="0"/>
                <a:cs typeface="Arial" panose="020B0604020202020204" pitchFamily="34" charset="0"/>
              </a:rPr>
              <a:t>5. </a:t>
            </a:r>
            <a:r>
              <a:rPr lang="en-CA" sz="2400" dirty="0">
                <a:latin typeface="Arial" panose="020B0604020202020204" pitchFamily="34" charset="0"/>
                <a:cs typeface="Arial" panose="020B0604020202020204" pitchFamily="34" charset="0"/>
              </a:rPr>
              <a:t>Allow Self to become acquainted with the members of your internal family. Self will see, understand, and soothe, or be an ideal parent to your internal family parts. </a:t>
            </a:r>
          </a:p>
          <a:p>
            <a:endParaRPr lang="en-CA" dirty="0"/>
          </a:p>
          <a:p>
            <a:endParaRPr lang="en-CA" dirty="0"/>
          </a:p>
        </p:txBody>
      </p:sp>
      <p:pic>
        <p:nvPicPr>
          <p:cNvPr id="6" name="Content Placeholder 4">
            <a:extLst>
              <a:ext uri="{FF2B5EF4-FFF2-40B4-BE49-F238E27FC236}">
                <a16:creationId xmlns:a16="http://schemas.microsoft.com/office/drawing/2014/main" id="{6004E5A3-8869-EE8E-E173-E77FD7323A07}"/>
              </a:ext>
            </a:extLst>
          </p:cNvPr>
          <p:cNvPicPr>
            <a:picLocks noChangeAspect="1"/>
          </p:cNvPicPr>
          <p:nvPr/>
        </p:nvPicPr>
        <p:blipFill rotWithShape="1">
          <a:blip r:embed="rId3"/>
          <a:srcRect l="4789"/>
          <a:stretch/>
        </p:blipFill>
        <p:spPr>
          <a:xfrm>
            <a:off x="486135" y="1352389"/>
            <a:ext cx="4113494" cy="4872200"/>
          </a:xfrm>
          <a:prstGeom prst="rect">
            <a:avLst/>
          </a:prstGeom>
        </p:spPr>
      </p:pic>
    </p:spTree>
    <p:extLst>
      <p:ext uri="{BB962C8B-B14F-4D97-AF65-F5344CB8AC3E}">
        <p14:creationId xmlns:p14="http://schemas.microsoft.com/office/powerpoint/2010/main" val="1995218884"/>
      </p:ext>
    </p:extLst>
  </p:cSld>
  <p:clrMapOvr>
    <a:masterClrMapping/>
  </p:clrMapOvr>
</p:sld>
</file>

<file path=ppt/slides/slide10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6292D-4265-5C0A-6EE0-740915EAF9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98592F-87D5-6296-8546-1AFCCF70B999}"/>
              </a:ext>
            </a:extLst>
          </p:cNvPr>
          <p:cNvSpPr>
            <a:spLocks noGrp="1"/>
          </p:cNvSpPr>
          <p:nvPr>
            <p:ph type="title" idx="4294967295"/>
          </p:nvPr>
        </p:nvSpPr>
        <p:spPr>
          <a:xfrm>
            <a:off x="1798320" y="180973"/>
            <a:ext cx="9652000" cy="904875"/>
          </a:xfrm>
        </p:spPr>
        <p:txBody>
          <a:bodyPr>
            <a:normAutofit/>
          </a:bodyPr>
          <a:lstStyle/>
          <a:p>
            <a:r>
              <a:rPr lang="en-CA" sz="3200" dirty="0">
                <a:solidFill>
                  <a:schemeClr val="bg1"/>
                </a:solidFill>
              </a:rPr>
              <a:t>The 5 step Self-LED remediation ALGORITHM </a:t>
            </a:r>
          </a:p>
        </p:txBody>
      </p:sp>
      <p:sp>
        <p:nvSpPr>
          <p:cNvPr id="3" name="Content Placeholder 2">
            <a:extLst>
              <a:ext uri="{FF2B5EF4-FFF2-40B4-BE49-F238E27FC236}">
                <a16:creationId xmlns:a16="http://schemas.microsoft.com/office/drawing/2014/main" id="{DA3120CC-9A94-ECFD-7365-8A5FF678C662}"/>
              </a:ext>
            </a:extLst>
          </p:cNvPr>
          <p:cNvSpPr>
            <a:spLocks noGrp="1"/>
          </p:cNvSpPr>
          <p:nvPr>
            <p:ph idx="4294967295"/>
          </p:nvPr>
        </p:nvSpPr>
        <p:spPr>
          <a:xfrm>
            <a:off x="4895850" y="1093788"/>
            <a:ext cx="7296150" cy="5389562"/>
          </a:xfrm>
        </p:spPr>
        <p:txBody>
          <a:bodyPr>
            <a:normAutofit/>
          </a:bodyPr>
          <a:lstStyle/>
          <a:p>
            <a:r>
              <a:rPr lang="en-CA" sz="3600" dirty="0">
                <a:solidFill>
                  <a:srgbClr val="FFC000"/>
                </a:solidFill>
                <a:latin typeface="Arial" panose="020B0604020202020204" pitchFamily="34" charset="0"/>
                <a:cs typeface="Arial" panose="020B0604020202020204" pitchFamily="34" charset="0"/>
              </a:rPr>
              <a:t>1. 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2. </a:t>
            </a:r>
            <a:r>
              <a:rPr lang="en-CA" sz="2400" dirty="0">
                <a:latin typeface="Arial" panose="020B0604020202020204" pitchFamily="34" charset="0"/>
                <a:cs typeface="Arial" panose="020B0604020202020204" pitchFamily="34" charset="0"/>
              </a:rPr>
              <a:t>Use the internal family part selves you have identified as advanced targets in your holes diary cards.</a:t>
            </a:r>
          </a:p>
          <a:p>
            <a:r>
              <a:rPr lang="en-CA" sz="2400" dirty="0">
                <a:solidFill>
                  <a:schemeClr val="bg1"/>
                </a:solidFill>
                <a:latin typeface="Arial" panose="020B0604020202020204" pitchFamily="34" charset="0"/>
                <a:cs typeface="Arial" panose="020B0604020202020204" pitchFamily="34" charset="0"/>
              </a:rPr>
              <a:t>3.</a:t>
            </a:r>
            <a:r>
              <a:rPr lang="en-CA" sz="2400" dirty="0">
                <a:latin typeface="Arial" panose="020B0604020202020204" pitchFamily="34" charset="0"/>
                <a:cs typeface="Arial" panose="020B0604020202020204" pitchFamily="34" charset="0"/>
              </a:rPr>
              <a:t> Following the template provided do a Self led chain analysis when you become activated</a:t>
            </a:r>
          </a:p>
          <a:p>
            <a:r>
              <a:rPr lang="en-CA" sz="2400" dirty="0">
                <a:solidFill>
                  <a:schemeClr val="bg1"/>
                </a:solidFill>
                <a:latin typeface="Arial" panose="020B0604020202020204" pitchFamily="34" charset="0"/>
                <a:cs typeface="Arial" panose="020B0604020202020204" pitchFamily="34" charset="0"/>
              </a:rPr>
              <a:t>4. </a:t>
            </a:r>
            <a:r>
              <a:rPr lang="en-CA" sz="2400" dirty="0">
                <a:latin typeface="Arial" panose="020B0604020202020204" pitchFamily="34" charset="0"/>
                <a:cs typeface="Arial" panose="020B0604020202020204" pitchFamily="34" charset="0"/>
              </a:rPr>
              <a:t>Strengthen or foster your access to Self.</a:t>
            </a:r>
          </a:p>
          <a:p>
            <a:r>
              <a:rPr lang="en-CA" sz="2400" dirty="0">
                <a:solidFill>
                  <a:schemeClr val="bg1"/>
                </a:solidFill>
                <a:latin typeface="Arial" panose="020B0604020202020204" pitchFamily="34" charset="0"/>
                <a:cs typeface="Arial" panose="020B0604020202020204" pitchFamily="34" charset="0"/>
              </a:rPr>
              <a:t>5. </a:t>
            </a:r>
            <a:r>
              <a:rPr lang="en-CA" sz="2400" dirty="0">
                <a:latin typeface="Arial" panose="020B0604020202020204" pitchFamily="34" charset="0"/>
                <a:cs typeface="Arial" panose="020B0604020202020204" pitchFamily="34" charset="0"/>
              </a:rPr>
              <a:t>Allow Self to become acquainted with the members of your internal family. Self will see, understand, and soothe, or be an ideal parent to your internal family parts. </a:t>
            </a:r>
          </a:p>
          <a:p>
            <a:endParaRPr lang="en-CA" dirty="0"/>
          </a:p>
          <a:p>
            <a:endParaRPr lang="en-CA" dirty="0"/>
          </a:p>
        </p:txBody>
      </p:sp>
      <p:pic>
        <p:nvPicPr>
          <p:cNvPr id="6" name="Content Placeholder 4">
            <a:extLst>
              <a:ext uri="{FF2B5EF4-FFF2-40B4-BE49-F238E27FC236}">
                <a16:creationId xmlns:a16="http://schemas.microsoft.com/office/drawing/2014/main" id="{85B82C69-4412-CDE9-2CDC-BB14DB6E8A54}"/>
              </a:ext>
            </a:extLst>
          </p:cNvPr>
          <p:cNvPicPr>
            <a:picLocks noChangeAspect="1"/>
          </p:cNvPicPr>
          <p:nvPr/>
        </p:nvPicPr>
        <p:blipFill rotWithShape="1">
          <a:blip r:embed="rId3"/>
          <a:srcRect l="4789"/>
          <a:stretch/>
        </p:blipFill>
        <p:spPr>
          <a:xfrm>
            <a:off x="486135" y="1352389"/>
            <a:ext cx="4113494" cy="4872200"/>
          </a:xfrm>
          <a:prstGeom prst="rect">
            <a:avLst/>
          </a:prstGeom>
        </p:spPr>
      </p:pic>
    </p:spTree>
    <p:extLst>
      <p:ext uri="{BB962C8B-B14F-4D97-AF65-F5344CB8AC3E}">
        <p14:creationId xmlns:p14="http://schemas.microsoft.com/office/powerpoint/2010/main" val="1548908128"/>
      </p:ext>
    </p:extLst>
  </p:cSld>
  <p:clrMapOvr>
    <a:masterClrMapping/>
  </p:clrMapOvr>
</p:sld>
</file>

<file path=ppt/slides/slide10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DD4338-ADF5-49CC-9B1E-825DF82A66B7}"/>
              </a:ext>
            </a:extLst>
          </p:cNvPr>
          <p:cNvSpPr>
            <a:spLocks noGrp="1"/>
          </p:cNvSpPr>
          <p:nvPr>
            <p:ph idx="4294967295"/>
          </p:nvPr>
        </p:nvSpPr>
        <p:spPr>
          <a:xfrm>
            <a:off x="4449763" y="595312"/>
            <a:ext cx="7808912" cy="3527425"/>
          </a:xfrm>
        </p:spPr>
        <p:txBody>
          <a:bodyPr>
            <a:noAutofit/>
          </a:bodyPr>
          <a:lstStyle/>
          <a:p>
            <a:r>
              <a:rPr lang="en-CA" sz="2400" dirty="0">
                <a:latin typeface="Arial" panose="020B0604020202020204" pitchFamily="34" charset="0"/>
                <a:cs typeface="Arial" panose="020B0604020202020204" pitchFamily="34" charset="0"/>
              </a:rPr>
              <a:t>As we worked through the IFS workbook, we learned ways to find and explore our IFS part selves.</a:t>
            </a:r>
          </a:p>
          <a:p>
            <a:r>
              <a:rPr lang="en-CA" sz="2400" dirty="0">
                <a:latin typeface="Arial" panose="020B0604020202020204" pitchFamily="34" charset="0"/>
                <a:cs typeface="Arial" panose="020B0604020202020204" pitchFamily="34" charset="0"/>
              </a:rPr>
              <a:t>A) Name all the internal family system part selves you have identified in yourself (ex. hurt child, angry older child, child in despair, inner or outer critic, people pleaser, fierce defender, perfectionist, procrastinator, indulger, depressive, etc.) Don’t forget the rational manager part. </a:t>
            </a:r>
          </a:p>
          <a:p>
            <a:r>
              <a:rPr lang="en-CA" sz="2400" dirty="0">
                <a:latin typeface="Arial" panose="020B0604020202020204" pitchFamily="34" charset="0"/>
                <a:cs typeface="Arial" panose="020B0604020202020204" pitchFamily="34" charset="0"/>
              </a:rPr>
              <a:t>After naming the part selves, acquaint yourself with them by:</a:t>
            </a:r>
          </a:p>
          <a:p>
            <a:r>
              <a:rPr lang="en-CA" sz="2400" dirty="0">
                <a:latin typeface="Arial" panose="020B0604020202020204" pitchFamily="34" charset="0"/>
                <a:cs typeface="Arial" panose="020B0604020202020204" pitchFamily="34" charset="0"/>
              </a:rPr>
              <a:t>B) Visualizing, in your mind’s eye, what each of these parts looks like (its age is important). </a:t>
            </a:r>
          </a:p>
          <a:p>
            <a:r>
              <a:rPr lang="en-CA" sz="2400" dirty="0">
                <a:latin typeface="Arial" panose="020B0604020202020204" pitchFamily="34" charset="0"/>
                <a:cs typeface="Arial" panose="020B0604020202020204" pitchFamily="34" charset="0"/>
              </a:rPr>
              <a:t>C) Being curious about each part’s personality, or how they typically behave, think, feel and what state of activation they are in. </a:t>
            </a:r>
          </a:p>
          <a:p>
            <a:endParaRPr lang="en-CA" sz="28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EEA3BA9-885B-4728-8FBC-C98912D3F7AA}"/>
              </a:ext>
            </a:extLst>
          </p:cNvPr>
          <p:cNvSpPr>
            <a:spLocks noGrp="1"/>
          </p:cNvSpPr>
          <p:nvPr>
            <p:ph type="title" idx="4294967295"/>
          </p:nvPr>
        </p:nvSpPr>
        <p:spPr>
          <a:xfrm>
            <a:off x="0" y="-71438"/>
            <a:ext cx="4449763" cy="1333501"/>
          </a:xfrm>
        </p:spPr>
        <p:txBody>
          <a:bodyPr>
            <a:normAutofit/>
          </a:bodyPr>
          <a:lstStyle/>
          <a:p>
            <a:pPr algn="ctr"/>
            <a:r>
              <a:rPr lang="en-CA" sz="2400" dirty="0">
                <a:solidFill>
                  <a:schemeClr val="bg1"/>
                </a:solidFill>
              </a:rPr>
              <a:t>step 1. Become  acquainted with your part selves</a:t>
            </a:r>
          </a:p>
        </p:txBody>
      </p:sp>
      <p:pic>
        <p:nvPicPr>
          <p:cNvPr id="4" name="Picture 3" descr="A picture containing text, book&#10;&#10;Description automatically generated">
            <a:extLst>
              <a:ext uri="{FF2B5EF4-FFF2-40B4-BE49-F238E27FC236}">
                <a16:creationId xmlns:a16="http://schemas.microsoft.com/office/drawing/2014/main" id="{E0CAF172-1EC8-D488-4E41-2F1760356234}"/>
              </a:ext>
            </a:extLst>
          </p:cNvPr>
          <p:cNvPicPr>
            <a:picLocks noChangeAspect="1"/>
          </p:cNvPicPr>
          <p:nvPr/>
        </p:nvPicPr>
        <p:blipFill>
          <a:blip r:embed="rId2"/>
          <a:stretch>
            <a:fillRect/>
          </a:stretch>
        </p:blipFill>
        <p:spPr>
          <a:xfrm>
            <a:off x="136923" y="1176880"/>
            <a:ext cx="3994211" cy="5181600"/>
          </a:xfrm>
          <a:prstGeom prst="rect">
            <a:avLst/>
          </a:prstGeom>
        </p:spPr>
      </p:pic>
    </p:spTree>
    <p:extLst>
      <p:ext uri="{BB962C8B-B14F-4D97-AF65-F5344CB8AC3E}">
        <p14:creationId xmlns:p14="http://schemas.microsoft.com/office/powerpoint/2010/main" val="2361684945"/>
      </p:ext>
    </p:extLst>
  </p:cSld>
  <p:clrMapOvr>
    <a:masterClrMapping/>
  </p:clrMapOvr>
</p:sld>
</file>

<file path=ppt/slides/slide10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AE15E-388E-5524-9777-CDB544C4937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897F14-1275-80A1-DF8B-F7316C6F763C}"/>
              </a:ext>
            </a:extLst>
          </p:cNvPr>
          <p:cNvSpPr>
            <a:spLocks noGrp="1"/>
          </p:cNvSpPr>
          <p:nvPr>
            <p:ph idx="4294967295"/>
          </p:nvPr>
        </p:nvSpPr>
        <p:spPr>
          <a:xfrm>
            <a:off x="4663327" y="233680"/>
            <a:ext cx="7630274" cy="587375"/>
          </a:xfrm>
        </p:spPr>
        <p:txBody>
          <a:bodyPr>
            <a:noAutofit/>
          </a:bodyPr>
          <a:lstStyle/>
          <a:p>
            <a:r>
              <a:rPr lang="en-CA" sz="2800" dirty="0">
                <a:latin typeface="Arial" panose="020B0604020202020204" pitchFamily="34" charset="0"/>
                <a:cs typeface="Arial" panose="020B0604020202020204" pitchFamily="34" charset="0"/>
              </a:rPr>
              <a:t>D) Considering the origin story of each part. When and why did it arise in your life to protect you ? How did it protect you ?</a:t>
            </a:r>
          </a:p>
          <a:p>
            <a:r>
              <a:rPr lang="en-CA" sz="2800" dirty="0">
                <a:latin typeface="Arial" panose="020B0604020202020204" pitchFamily="34" charset="0"/>
                <a:cs typeface="Arial" panose="020B0604020202020204" pitchFamily="34" charset="0"/>
              </a:rPr>
              <a:t>E) When you are activated use the strategies discussed in the workbook to figure out if the activation involves already know or “new” to you parts. Add new parts to your parts inventory.</a:t>
            </a:r>
          </a:p>
          <a:p>
            <a:r>
              <a:rPr lang="en-CA" sz="2800" dirty="0">
                <a:latin typeface="Arial" panose="020B0604020202020204" pitchFamily="34" charset="0"/>
                <a:cs typeface="Arial" panose="020B0604020202020204" pitchFamily="34" charset="0"/>
              </a:rPr>
              <a:t>Completing this “parts mapping” step is necessary before proceeding to the next in which we will use these parts as “advanced targets” in our holes diary card. </a:t>
            </a:r>
          </a:p>
          <a:p>
            <a:r>
              <a:rPr lang="en-CA" sz="2800" dirty="0">
                <a:latin typeface="Arial" panose="020B0604020202020204" pitchFamily="34" charset="0"/>
                <a:cs typeface="Arial" panose="020B0604020202020204" pitchFamily="34" charset="0"/>
              </a:rPr>
              <a:t>The IFS workbook helps us do this work.</a:t>
            </a:r>
          </a:p>
          <a:p>
            <a:r>
              <a:rPr lang="en-CA" sz="2800" dirty="0">
                <a:latin typeface="Arial" panose="020B0604020202020204" pitchFamily="34" charset="0"/>
                <a:cs typeface="Arial" panose="020B0604020202020204" pitchFamily="34" charset="0"/>
              </a:rPr>
              <a:t>The “becoming acquainted with your part selves” template prompts us to do this work. </a:t>
            </a:r>
          </a:p>
        </p:txBody>
      </p:sp>
      <p:sp>
        <p:nvSpPr>
          <p:cNvPr id="2" name="Title 1">
            <a:extLst>
              <a:ext uri="{FF2B5EF4-FFF2-40B4-BE49-F238E27FC236}">
                <a16:creationId xmlns:a16="http://schemas.microsoft.com/office/drawing/2014/main" id="{A5CC62B5-3D52-CD4F-9ABC-7DB4A4E36040}"/>
              </a:ext>
            </a:extLst>
          </p:cNvPr>
          <p:cNvSpPr>
            <a:spLocks noGrp="1"/>
          </p:cNvSpPr>
          <p:nvPr>
            <p:ph type="title" idx="4294967295"/>
          </p:nvPr>
        </p:nvSpPr>
        <p:spPr>
          <a:xfrm>
            <a:off x="0" y="0"/>
            <a:ext cx="4433888" cy="1333500"/>
          </a:xfrm>
        </p:spPr>
        <p:txBody>
          <a:bodyPr>
            <a:normAutofit/>
          </a:bodyPr>
          <a:lstStyle/>
          <a:p>
            <a:pPr algn="ctr"/>
            <a:r>
              <a:rPr lang="en-CA" sz="2400" dirty="0">
                <a:solidFill>
                  <a:schemeClr val="bg1"/>
                </a:solidFill>
              </a:rPr>
              <a:t>step 1. Become  acquainted with your part selves</a:t>
            </a:r>
          </a:p>
        </p:txBody>
      </p:sp>
      <p:pic>
        <p:nvPicPr>
          <p:cNvPr id="4" name="Picture 3" descr="A picture containing text, book&#10;&#10;Description automatically generated">
            <a:extLst>
              <a:ext uri="{FF2B5EF4-FFF2-40B4-BE49-F238E27FC236}">
                <a16:creationId xmlns:a16="http://schemas.microsoft.com/office/drawing/2014/main" id="{A6E139B2-E5A8-495F-C48B-0C30C66DD4F9}"/>
              </a:ext>
            </a:extLst>
          </p:cNvPr>
          <p:cNvPicPr>
            <a:picLocks noChangeAspect="1"/>
          </p:cNvPicPr>
          <p:nvPr/>
        </p:nvPicPr>
        <p:blipFill>
          <a:blip r:embed="rId2"/>
          <a:stretch>
            <a:fillRect/>
          </a:stretch>
        </p:blipFill>
        <p:spPr>
          <a:xfrm>
            <a:off x="241988" y="1197429"/>
            <a:ext cx="4319738" cy="5181600"/>
          </a:xfrm>
          <a:prstGeom prst="rect">
            <a:avLst/>
          </a:prstGeom>
        </p:spPr>
      </p:pic>
    </p:spTree>
    <p:extLst>
      <p:ext uri="{BB962C8B-B14F-4D97-AF65-F5344CB8AC3E}">
        <p14:creationId xmlns:p14="http://schemas.microsoft.com/office/powerpoint/2010/main" val="735615499"/>
      </p:ext>
    </p:extLst>
  </p:cSld>
  <p:clrMapOvr>
    <a:masterClrMapping/>
  </p:clrMapOvr>
</p:sld>
</file>

<file path=ppt/slides/slide10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4B983-246C-4198-9804-F8604D1DE304}"/>
              </a:ext>
            </a:extLst>
          </p:cNvPr>
          <p:cNvSpPr>
            <a:spLocks noGrp="1"/>
          </p:cNvSpPr>
          <p:nvPr>
            <p:ph type="title" idx="4294967295"/>
          </p:nvPr>
        </p:nvSpPr>
        <p:spPr>
          <a:xfrm>
            <a:off x="527050" y="41275"/>
            <a:ext cx="11664950" cy="1139825"/>
          </a:xfrm>
        </p:spPr>
        <p:txBody>
          <a:bodyPr>
            <a:normAutofit/>
          </a:bodyPr>
          <a:lstStyle/>
          <a:p>
            <a:r>
              <a:rPr lang="en-CA" sz="3200" dirty="0">
                <a:solidFill>
                  <a:schemeClr val="bg1"/>
                </a:solidFill>
              </a:rPr>
              <a:t>       Becoming acquainted with part selves TEMPLATE</a:t>
            </a:r>
          </a:p>
        </p:txBody>
      </p:sp>
      <p:graphicFrame>
        <p:nvGraphicFramePr>
          <p:cNvPr id="6" name="Table 6">
            <a:extLst>
              <a:ext uri="{FF2B5EF4-FFF2-40B4-BE49-F238E27FC236}">
                <a16:creationId xmlns:a16="http://schemas.microsoft.com/office/drawing/2014/main" id="{7AD544D2-3D25-4539-9E50-5D827C63AC8C}"/>
              </a:ext>
            </a:extLst>
          </p:cNvPr>
          <p:cNvGraphicFramePr>
            <a:graphicFrameLocks noGrp="1"/>
          </p:cNvGraphicFramePr>
          <p:nvPr>
            <p:ph idx="4294967295"/>
            <p:extLst>
              <p:ext uri="{D42A27DB-BD31-4B8C-83A1-F6EECF244321}">
                <p14:modId xmlns:p14="http://schemas.microsoft.com/office/powerpoint/2010/main" val="3208053522"/>
              </p:ext>
            </p:extLst>
          </p:nvPr>
        </p:nvGraphicFramePr>
        <p:xfrm>
          <a:off x="800690" y="1181100"/>
          <a:ext cx="10820400" cy="4538450"/>
        </p:xfrm>
        <a:graphic>
          <a:graphicData uri="http://schemas.openxmlformats.org/drawingml/2006/table">
            <a:tbl>
              <a:tblPr firstRow="1" bandRow="1">
                <a:tableStyleId>{5C22544A-7EE6-4342-B048-85BDC9FD1C3A}</a:tableStyleId>
              </a:tblPr>
              <a:tblGrid>
                <a:gridCol w="1803400">
                  <a:extLst>
                    <a:ext uri="{9D8B030D-6E8A-4147-A177-3AD203B41FA5}">
                      <a16:colId xmlns:a16="http://schemas.microsoft.com/office/drawing/2014/main" val="4222547328"/>
                    </a:ext>
                  </a:extLst>
                </a:gridCol>
                <a:gridCol w="1803400">
                  <a:extLst>
                    <a:ext uri="{9D8B030D-6E8A-4147-A177-3AD203B41FA5}">
                      <a16:colId xmlns:a16="http://schemas.microsoft.com/office/drawing/2014/main" val="2750525817"/>
                    </a:ext>
                  </a:extLst>
                </a:gridCol>
                <a:gridCol w="1737360">
                  <a:extLst>
                    <a:ext uri="{9D8B030D-6E8A-4147-A177-3AD203B41FA5}">
                      <a16:colId xmlns:a16="http://schemas.microsoft.com/office/drawing/2014/main" val="1705796851"/>
                    </a:ext>
                  </a:extLst>
                </a:gridCol>
                <a:gridCol w="1869440">
                  <a:extLst>
                    <a:ext uri="{9D8B030D-6E8A-4147-A177-3AD203B41FA5}">
                      <a16:colId xmlns:a16="http://schemas.microsoft.com/office/drawing/2014/main" val="4011445617"/>
                    </a:ext>
                  </a:extLst>
                </a:gridCol>
                <a:gridCol w="1803400">
                  <a:extLst>
                    <a:ext uri="{9D8B030D-6E8A-4147-A177-3AD203B41FA5}">
                      <a16:colId xmlns:a16="http://schemas.microsoft.com/office/drawing/2014/main" val="1865507206"/>
                    </a:ext>
                  </a:extLst>
                </a:gridCol>
                <a:gridCol w="1803400">
                  <a:extLst>
                    <a:ext uri="{9D8B030D-6E8A-4147-A177-3AD203B41FA5}">
                      <a16:colId xmlns:a16="http://schemas.microsoft.com/office/drawing/2014/main" val="892391515"/>
                    </a:ext>
                  </a:extLst>
                </a:gridCol>
              </a:tblGrid>
              <a:tr h="1806306">
                <a:tc>
                  <a:txBody>
                    <a:bodyPr/>
                    <a:lstStyle/>
                    <a:p>
                      <a:r>
                        <a:rPr lang="en-CA" sz="2400" dirty="0"/>
                        <a:t>Part self</a:t>
                      </a:r>
                    </a:p>
                  </a:txBody>
                  <a:tcPr/>
                </a:tc>
                <a:tc>
                  <a:txBody>
                    <a:bodyPr/>
                    <a:lstStyle/>
                    <a:p>
                      <a:r>
                        <a:rPr lang="en-CA" sz="2400" dirty="0"/>
                        <a:t>What does it look like? How old is it?</a:t>
                      </a:r>
                    </a:p>
                  </a:txBody>
                  <a:tcPr/>
                </a:tc>
                <a:tc>
                  <a:txBody>
                    <a:bodyPr/>
                    <a:lstStyle/>
                    <a:p>
                      <a:r>
                        <a:rPr lang="en-CA" sz="2400" dirty="0"/>
                        <a:t>What does it </a:t>
                      </a:r>
                      <a:r>
                        <a:rPr lang="en-CA" sz="2400" dirty="0">
                          <a:solidFill>
                            <a:schemeClr val="tx2"/>
                          </a:solidFill>
                        </a:rPr>
                        <a:t>typically</a:t>
                      </a:r>
                      <a:r>
                        <a:rPr lang="en-CA" sz="2400" dirty="0"/>
                        <a:t> feel?</a:t>
                      </a:r>
                    </a:p>
                  </a:txBody>
                  <a:tcPr/>
                </a:tc>
                <a:tc>
                  <a:txBody>
                    <a:bodyPr/>
                    <a:lstStyle/>
                    <a:p>
                      <a:r>
                        <a:rPr lang="en-CA" sz="2400" dirty="0"/>
                        <a:t>What state of activation is it usually in?</a:t>
                      </a:r>
                    </a:p>
                  </a:txBody>
                  <a:tcPr>
                    <a:solidFill>
                      <a:srgbClr val="FFC000"/>
                    </a:solidFill>
                  </a:tcPr>
                </a:tc>
                <a:tc>
                  <a:txBody>
                    <a:bodyPr/>
                    <a:lstStyle/>
                    <a:p>
                      <a:r>
                        <a:rPr lang="en-CA" sz="2400" dirty="0"/>
                        <a:t>What are its typical thoughts?(if any)</a:t>
                      </a:r>
                    </a:p>
                  </a:txBody>
                  <a:tcPr/>
                </a:tc>
                <a:tc>
                  <a:txBody>
                    <a:bodyPr/>
                    <a:lstStyle/>
                    <a:p>
                      <a:r>
                        <a:rPr lang="en-CA" sz="2400" dirty="0"/>
                        <a:t>What are its typical behaviors or behavior urges?</a:t>
                      </a:r>
                    </a:p>
                  </a:txBody>
                  <a:tcPr/>
                </a:tc>
                <a:extLst>
                  <a:ext uri="{0D108BD9-81ED-4DB2-BD59-A6C34878D82A}">
                    <a16:rowId xmlns:a16="http://schemas.microsoft.com/office/drawing/2014/main" val="2411879029"/>
                  </a:ext>
                </a:extLst>
              </a:tr>
              <a:tr h="523642">
                <a:tc>
                  <a:txBody>
                    <a:bodyPr/>
                    <a:lstStyle/>
                    <a:p>
                      <a:r>
                        <a:rPr lang="en-CA" dirty="0"/>
                        <a:t>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3714628259"/>
                  </a:ext>
                </a:extLst>
              </a:tr>
              <a:tr h="523642">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2555945930"/>
                  </a:ext>
                </a:extLst>
              </a:tr>
              <a:tr h="523642">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918066456"/>
                  </a:ext>
                </a:extLst>
              </a:tr>
              <a:tr h="523642">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47889009"/>
                  </a:ext>
                </a:extLst>
              </a:tr>
              <a:tr h="523642">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775155304"/>
                  </a:ext>
                </a:extLst>
              </a:tr>
            </a:tbl>
          </a:graphicData>
        </a:graphic>
      </p:graphicFrame>
      <p:sp>
        <p:nvSpPr>
          <p:cNvPr id="7" name="TextBox 6">
            <a:extLst>
              <a:ext uri="{FF2B5EF4-FFF2-40B4-BE49-F238E27FC236}">
                <a16:creationId xmlns:a16="http://schemas.microsoft.com/office/drawing/2014/main" id="{7AB75588-D20E-4E46-9C77-DE3FEA82CC6A}"/>
              </a:ext>
            </a:extLst>
          </p:cNvPr>
          <p:cNvSpPr txBox="1"/>
          <p:nvPr/>
        </p:nvSpPr>
        <p:spPr>
          <a:xfrm>
            <a:off x="561078" y="5759344"/>
            <a:ext cx="11060012" cy="830997"/>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Write down the origin story of each of these parts. When and why did it arise in your life to protect you? How did it protect you ?</a:t>
            </a:r>
          </a:p>
        </p:txBody>
      </p:sp>
    </p:spTree>
    <p:extLst>
      <p:ext uri="{BB962C8B-B14F-4D97-AF65-F5344CB8AC3E}">
        <p14:creationId xmlns:p14="http://schemas.microsoft.com/office/powerpoint/2010/main" val="797646151"/>
      </p:ext>
    </p:extLst>
  </p:cSld>
  <p:clrMapOvr>
    <a:masterClrMapping/>
  </p:clrMapOvr>
</p:sld>
</file>

<file path=ppt/slides/slide10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6EFE8-54CC-9515-91A9-4D423F9934A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E21E8DA-B578-A56B-8A94-ABAFB84D38FE}"/>
              </a:ext>
            </a:extLst>
          </p:cNvPr>
          <p:cNvSpPr txBox="1"/>
          <p:nvPr/>
        </p:nvSpPr>
        <p:spPr>
          <a:xfrm>
            <a:off x="5862320" y="1274564"/>
            <a:ext cx="6015976" cy="4308872"/>
          </a:xfrm>
          <a:prstGeom prst="rect">
            <a:avLst/>
          </a:prstGeom>
          <a:noFill/>
        </p:spPr>
        <p:txBody>
          <a:bodyPr wrap="square">
            <a:spAutoFit/>
          </a:bodyPr>
          <a:lstStyle/>
          <a:p>
            <a:pPr marL="285750" indent="-285750">
              <a:buFont typeface="Arial" panose="020B0604020202020204" pitchFamily="34" charset="0"/>
              <a:buChar char="•"/>
            </a:pPr>
            <a:r>
              <a:rPr lang="en-CA" sz="3200" dirty="0">
                <a:latin typeface="Arial" panose="020B0604020202020204" pitchFamily="34" charset="0"/>
                <a:cs typeface="Arial" panose="020B0604020202020204" pitchFamily="34" charset="0"/>
              </a:rPr>
              <a:t>Rational vs. Self-LED remediation</a:t>
            </a:r>
          </a:p>
          <a:p>
            <a:pPr marL="285750" indent="-285750">
              <a:buFont typeface="Arial" panose="020B0604020202020204" pitchFamily="34" charset="0"/>
              <a:buChar char="•"/>
            </a:pPr>
            <a:r>
              <a:rPr lang="en-CA" sz="3200" dirty="0">
                <a:solidFill>
                  <a:schemeClr val="bg1"/>
                </a:solidFill>
                <a:latin typeface="Arial" panose="020B0604020202020204" pitchFamily="34" charset="0"/>
                <a:cs typeface="Arial" panose="020B0604020202020204" pitchFamily="34" charset="0"/>
              </a:rPr>
              <a:t>The Self-Led remediation algorithm</a:t>
            </a:r>
          </a:p>
          <a:p>
            <a:pPr marL="285750" indent="-285750">
              <a:buFont typeface="Arial" panose="020B0604020202020204" pitchFamily="34" charset="0"/>
              <a:buChar char="•"/>
            </a:pPr>
            <a:r>
              <a:rPr lang="en-CA" sz="3200" dirty="0">
                <a:solidFill>
                  <a:schemeClr val="bg1"/>
                </a:solidFill>
                <a:latin typeface="Arial" panose="020B0604020202020204" pitchFamily="34" charset="0"/>
                <a:cs typeface="Arial" panose="020B0604020202020204" pitchFamily="34" charset="0"/>
              </a:rPr>
              <a:t>Two examples of how to use the Self-led remediation algorithm.</a:t>
            </a:r>
            <a:r>
              <a:rPr lang="en-US" sz="3200" dirty="0">
                <a:solidFill>
                  <a:schemeClr val="bg1"/>
                </a:solidFill>
                <a:latin typeface="Arial" panose="020B0604020202020204" pitchFamily="34" charset="0"/>
                <a:cs typeface="Arial" panose="020B0604020202020204" pitchFamily="34" charset="0"/>
              </a:rPr>
              <a:t> </a:t>
            </a:r>
          </a:p>
          <a:p>
            <a:endParaRPr lang="en-US"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CA" dirty="0"/>
          </a:p>
        </p:txBody>
      </p:sp>
      <p:sp>
        <p:nvSpPr>
          <p:cNvPr id="5" name="TextBox 4">
            <a:extLst>
              <a:ext uri="{FF2B5EF4-FFF2-40B4-BE49-F238E27FC236}">
                <a16:creationId xmlns:a16="http://schemas.microsoft.com/office/drawing/2014/main" id="{5E20C9FD-8D56-CB1D-B6FC-4176D9B6A649}"/>
              </a:ext>
            </a:extLst>
          </p:cNvPr>
          <p:cNvSpPr txBox="1"/>
          <p:nvPr/>
        </p:nvSpPr>
        <p:spPr>
          <a:xfrm>
            <a:off x="6096000" y="-236609"/>
            <a:ext cx="4810874" cy="1077218"/>
          </a:xfrm>
          <a:prstGeom prst="rect">
            <a:avLst/>
          </a:prstGeom>
          <a:noFill/>
        </p:spPr>
        <p:txBody>
          <a:bodyPr wrap="square">
            <a:spAutoFit/>
          </a:bodyPr>
          <a:lstStyle/>
          <a:p>
            <a:pPr algn="ctr"/>
            <a:br>
              <a:rPr lang="en-CA" sz="3200" dirty="0">
                <a:solidFill>
                  <a:schemeClr val="bg1"/>
                </a:solidFill>
              </a:rPr>
            </a:br>
            <a:r>
              <a:rPr lang="en-CA" sz="3200" dirty="0">
                <a:solidFill>
                  <a:schemeClr val="bg1"/>
                </a:solidFill>
              </a:rPr>
              <a:t>SELF-LED REMEDIATION</a:t>
            </a:r>
          </a:p>
        </p:txBody>
      </p:sp>
      <p:pic>
        <p:nvPicPr>
          <p:cNvPr id="4" name="Picture 3" descr="A silhouette of a person doing yoga&#10;&#10;Description automatically generated">
            <a:extLst>
              <a:ext uri="{FF2B5EF4-FFF2-40B4-BE49-F238E27FC236}">
                <a16:creationId xmlns:a16="http://schemas.microsoft.com/office/drawing/2014/main" id="{1B2081A4-2A6D-5069-0709-BEA1A8E07A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720" y="657814"/>
            <a:ext cx="4706873" cy="5825447"/>
          </a:xfrm>
          <a:prstGeom prst="rect">
            <a:avLst/>
          </a:prstGeom>
        </p:spPr>
      </p:pic>
    </p:spTree>
    <p:extLst>
      <p:ext uri="{BB962C8B-B14F-4D97-AF65-F5344CB8AC3E}">
        <p14:creationId xmlns:p14="http://schemas.microsoft.com/office/powerpoint/2010/main" val="3190390391"/>
      </p:ext>
    </p:extLst>
  </p:cSld>
  <p:clrMapOvr>
    <a:masterClrMapping/>
  </p:clrMapOvr>
</p:sld>
</file>

<file path=ppt/slides/slide10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F239D-CEBA-89A8-D8E4-2B356C24D7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103597-4DE2-76CE-4692-3AC51C89B74E}"/>
              </a:ext>
            </a:extLst>
          </p:cNvPr>
          <p:cNvSpPr>
            <a:spLocks noGrp="1"/>
          </p:cNvSpPr>
          <p:nvPr>
            <p:ph type="title" idx="4294967295"/>
          </p:nvPr>
        </p:nvSpPr>
        <p:spPr>
          <a:xfrm>
            <a:off x="1798320" y="180973"/>
            <a:ext cx="9652000" cy="904875"/>
          </a:xfrm>
        </p:spPr>
        <p:txBody>
          <a:bodyPr>
            <a:normAutofit/>
          </a:bodyPr>
          <a:lstStyle/>
          <a:p>
            <a:r>
              <a:rPr lang="en-CA" sz="3200" dirty="0">
                <a:solidFill>
                  <a:schemeClr val="bg1"/>
                </a:solidFill>
              </a:rPr>
              <a:t>The 5 step Self-LED remediation ALGORITHM </a:t>
            </a:r>
          </a:p>
        </p:txBody>
      </p:sp>
      <p:sp>
        <p:nvSpPr>
          <p:cNvPr id="3" name="Content Placeholder 2">
            <a:extLst>
              <a:ext uri="{FF2B5EF4-FFF2-40B4-BE49-F238E27FC236}">
                <a16:creationId xmlns:a16="http://schemas.microsoft.com/office/drawing/2014/main" id="{EEECE1A0-6EB5-6355-CA78-B08BB6D918F3}"/>
              </a:ext>
            </a:extLst>
          </p:cNvPr>
          <p:cNvSpPr>
            <a:spLocks noGrp="1"/>
          </p:cNvSpPr>
          <p:nvPr>
            <p:ph idx="4294967295"/>
          </p:nvPr>
        </p:nvSpPr>
        <p:spPr>
          <a:xfrm>
            <a:off x="4895850" y="1093788"/>
            <a:ext cx="7296150" cy="5389562"/>
          </a:xfrm>
        </p:spPr>
        <p:txBody>
          <a:bodyPr>
            <a:normAutofit/>
          </a:bodyPr>
          <a:lstStyle/>
          <a:p>
            <a:r>
              <a:rPr lang="en-CA" sz="3600" dirty="0">
                <a:solidFill>
                  <a:srgbClr val="FFC000"/>
                </a:solidFill>
                <a:latin typeface="Arial" panose="020B0604020202020204" pitchFamily="34" charset="0"/>
                <a:cs typeface="Arial" panose="020B0604020202020204" pitchFamily="34" charset="0"/>
              </a:rPr>
              <a:t>1. 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2. </a:t>
            </a:r>
            <a:r>
              <a:rPr lang="en-CA" sz="2400" dirty="0">
                <a:latin typeface="Arial" panose="020B0604020202020204" pitchFamily="34" charset="0"/>
                <a:cs typeface="Arial" panose="020B0604020202020204" pitchFamily="34" charset="0"/>
              </a:rPr>
              <a:t>Use the internal family part selves you have identified as advanced targets in your holes diary cards.</a:t>
            </a:r>
          </a:p>
          <a:p>
            <a:r>
              <a:rPr lang="en-CA" sz="2400" dirty="0">
                <a:solidFill>
                  <a:schemeClr val="bg1"/>
                </a:solidFill>
                <a:latin typeface="Arial" panose="020B0604020202020204" pitchFamily="34" charset="0"/>
                <a:cs typeface="Arial" panose="020B0604020202020204" pitchFamily="34" charset="0"/>
              </a:rPr>
              <a:t>3.</a:t>
            </a:r>
            <a:r>
              <a:rPr lang="en-CA" sz="2400" dirty="0">
                <a:latin typeface="Arial" panose="020B0604020202020204" pitchFamily="34" charset="0"/>
                <a:cs typeface="Arial" panose="020B0604020202020204" pitchFamily="34" charset="0"/>
              </a:rPr>
              <a:t> Following the template provided do a Self led chain analysis when you become activated</a:t>
            </a:r>
          </a:p>
          <a:p>
            <a:r>
              <a:rPr lang="en-CA" sz="2400" dirty="0">
                <a:solidFill>
                  <a:schemeClr val="bg1"/>
                </a:solidFill>
                <a:latin typeface="Arial" panose="020B0604020202020204" pitchFamily="34" charset="0"/>
                <a:cs typeface="Arial" panose="020B0604020202020204" pitchFamily="34" charset="0"/>
              </a:rPr>
              <a:t>4. </a:t>
            </a:r>
            <a:r>
              <a:rPr lang="en-CA" sz="2400" dirty="0">
                <a:latin typeface="Arial" panose="020B0604020202020204" pitchFamily="34" charset="0"/>
                <a:cs typeface="Arial" panose="020B0604020202020204" pitchFamily="34" charset="0"/>
              </a:rPr>
              <a:t>Strengthen or foster your access to Self.</a:t>
            </a:r>
          </a:p>
          <a:p>
            <a:r>
              <a:rPr lang="en-CA" sz="2400" dirty="0">
                <a:solidFill>
                  <a:schemeClr val="bg1"/>
                </a:solidFill>
                <a:latin typeface="Arial" panose="020B0604020202020204" pitchFamily="34" charset="0"/>
                <a:cs typeface="Arial" panose="020B0604020202020204" pitchFamily="34" charset="0"/>
              </a:rPr>
              <a:t>5. </a:t>
            </a:r>
            <a:r>
              <a:rPr lang="en-CA" sz="2400" dirty="0">
                <a:latin typeface="Arial" panose="020B0604020202020204" pitchFamily="34" charset="0"/>
                <a:cs typeface="Arial" panose="020B0604020202020204" pitchFamily="34" charset="0"/>
              </a:rPr>
              <a:t>Allow Self to become acquainted with the members of your internal family. Self will see, understand, and soothe, or be an ideal parent to your internal family parts. </a:t>
            </a:r>
          </a:p>
          <a:p>
            <a:endParaRPr lang="en-CA" dirty="0"/>
          </a:p>
          <a:p>
            <a:endParaRPr lang="en-CA" dirty="0"/>
          </a:p>
        </p:txBody>
      </p:sp>
      <p:pic>
        <p:nvPicPr>
          <p:cNvPr id="6" name="Content Placeholder 4">
            <a:extLst>
              <a:ext uri="{FF2B5EF4-FFF2-40B4-BE49-F238E27FC236}">
                <a16:creationId xmlns:a16="http://schemas.microsoft.com/office/drawing/2014/main" id="{716B1D7C-AFB8-F400-1923-42FDE44C4CE8}"/>
              </a:ext>
            </a:extLst>
          </p:cNvPr>
          <p:cNvPicPr>
            <a:picLocks noChangeAspect="1"/>
          </p:cNvPicPr>
          <p:nvPr/>
        </p:nvPicPr>
        <p:blipFill rotWithShape="1">
          <a:blip r:embed="rId3"/>
          <a:srcRect l="4789"/>
          <a:stretch/>
        </p:blipFill>
        <p:spPr>
          <a:xfrm>
            <a:off x="486135" y="1352389"/>
            <a:ext cx="4113494" cy="4872200"/>
          </a:xfrm>
          <a:prstGeom prst="rect">
            <a:avLst/>
          </a:prstGeom>
        </p:spPr>
      </p:pic>
    </p:spTree>
    <p:extLst>
      <p:ext uri="{BB962C8B-B14F-4D97-AF65-F5344CB8AC3E}">
        <p14:creationId xmlns:p14="http://schemas.microsoft.com/office/powerpoint/2010/main" val="3200640178"/>
      </p:ext>
    </p:extLst>
  </p:cSld>
  <p:clrMapOvr>
    <a:masterClrMapping/>
  </p:clrMapOvr>
</p:sld>
</file>

<file path=ppt/slides/slide10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F9DCA-63AA-6A00-4443-651D9772F327}"/>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ED59C5E5-B5F0-BF16-9917-27A1756E45FF}"/>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762000" y="1661910"/>
            <a:ext cx="5915358" cy="3714044"/>
          </a:xfrm>
          <a:prstGeom prst="rect">
            <a:avLst/>
          </a:prstGeom>
        </p:spPr>
      </p:pic>
      <p:sp>
        <p:nvSpPr>
          <p:cNvPr id="4" name="TextBox 3">
            <a:extLst>
              <a:ext uri="{FF2B5EF4-FFF2-40B4-BE49-F238E27FC236}">
                <a16:creationId xmlns:a16="http://schemas.microsoft.com/office/drawing/2014/main" id="{2DB83C7D-2FE8-19F1-2BA3-017B675C857A}"/>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F60D2060-B97A-65EC-3FA9-E63A4A1B044D}"/>
              </a:ext>
            </a:extLst>
          </p:cNvPr>
          <p:cNvSpPr txBox="1"/>
          <p:nvPr/>
        </p:nvSpPr>
        <p:spPr>
          <a:xfrm>
            <a:off x="1379220" y="0"/>
            <a:ext cx="9241972" cy="1323439"/>
          </a:xfrm>
          <a:prstGeom prst="rect">
            <a:avLst/>
          </a:prstGeom>
          <a:noFill/>
        </p:spPr>
        <p:txBody>
          <a:bodyPr wrap="square">
            <a:spAutoFit/>
          </a:bodyPr>
          <a:lstStyle/>
          <a:p>
            <a:pPr algn="ctr"/>
            <a:r>
              <a:rPr lang="en-CA" sz="4000" dirty="0">
                <a:solidFill>
                  <a:schemeClr val="bg1"/>
                </a:solidFill>
              </a:rPr>
              <a:t>1. BECOMING ACQUAINTED WITH MY INTERNAL FAMILY PART SELVES.</a:t>
            </a:r>
          </a:p>
        </p:txBody>
      </p:sp>
      <p:sp>
        <p:nvSpPr>
          <p:cNvPr id="6" name="TextBox 5">
            <a:extLst>
              <a:ext uri="{FF2B5EF4-FFF2-40B4-BE49-F238E27FC236}">
                <a16:creationId xmlns:a16="http://schemas.microsoft.com/office/drawing/2014/main" id="{11C6F12B-8400-575E-E204-F5E5BB07670C}"/>
              </a:ext>
            </a:extLst>
          </p:cNvPr>
          <p:cNvSpPr txBox="1"/>
          <p:nvPr/>
        </p:nvSpPr>
        <p:spPr>
          <a:xfrm>
            <a:off x="3629358" y="5714425"/>
            <a:ext cx="6096000" cy="646331"/>
          </a:xfrm>
          <a:prstGeom prst="rect">
            <a:avLst/>
          </a:prstGeom>
          <a:noFill/>
        </p:spPr>
        <p:txBody>
          <a:bodyPr wrap="square">
            <a:spAutoFit/>
          </a:bodyPr>
          <a:lstStyle/>
          <a:p>
            <a:r>
              <a:rPr lang="en-US" sz="3600" dirty="0">
                <a:solidFill>
                  <a:srgbClr val="FFC000"/>
                </a:solidFill>
              </a:rPr>
              <a:t>P</a:t>
            </a:r>
            <a:r>
              <a:rPr lang="en-CA" sz="3600" dirty="0">
                <a:solidFill>
                  <a:srgbClr val="FFC000"/>
                </a:solidFill>
              </a:rPr>
              <a:t>LEASE STOP RECORDING</a:t>
            </a:r>
          </a:p>
        </p:txBody>
      </p:sp>
    </p:spTree>
    <p:extLst>
      <p:ext uri="{BB962C8B-B14F-4D97-AF65-F5344CB8AC3E}">
        <p14:creationId xmlns:p14="http://schemas.microsoft.com/office/powerpoint/2010/main" val="1505879942"/>
      </p:ext>
    </p:extLst>
  </p:cSld>
  <p:clrMapOvr>
    <a:masterClrMapping/>
  </p:clrMapOvr>
</p:sld>
</file>

<file path=ppt/slides/slide10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51544-C14E-E2C5-75A4-33F9712F60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4C326F-C68B-CF9D-BD86-CAA678106013}"/>
              </a:ext>
            </a:extLst>
          </p:cNvPr>
          <p:cNvSpPr>
            <a:spLocks noGrp="1"/>
          </p:cNvSpPr>
          <p:nvPr>
            <p:ph type="title" idx="4294967295"/>
          </p:nvPr>
        </p:nvSpPr>
        <p:spPr>
          <a:xfrm>
            <a:off x="780042" y="144549"/>
            <a:ext cx="11664950" cy="1139825"/>
          </a:xfrm>
        </p:spPr>
        <p:txBody>
          <a:bodyPr>
            <a:normAutofit/>
          </a:bodyPr>
          <a:lstStyle/>
          <a:p>
            <a:r>
              <a:rPr lang="en-CA" sz="3200" dirty="0">
                <a:solidFill>
                  <a:schemeClr val="bg1"/>
                </a:solidFill>
              </a:rPr>
              <a:t>Becoming acquainted with part selves TEMPLATE</a:t>
            </a:r>
          </a:p>
        </p:txBody>
      </p:sp>
      <p:graphicFrame>
        <p:nvGraphicFramePr>
          <p:cNvPr id="6" name="Table 6">
            <a:extLst>
              <a:ext uri="{FF2B5EF4-FFF2-40B4-BE49-F238E27FC236}">
                <a16:creationId xmlns:a16="http://schemas.microsoft.com/office/drawing/2014/main" id="{F4AB24D9-C623-D1F7-ADBC-5140BB14887A}"/>
              </a:ext>
            </a:extLst>
          </p:cNvPr>
          <p:cNvGraphicFramePr>
            <a:graphicFrameLocks noGrp="1"/>
          </p:cNvGraphicFramePr>
          <p:nvPr>
            <p:ph idx="4294967295"/>
            <p:extLst>
              <p:ext uri="{D42A27DB-BD31-4B8C-83A1-F6EECF244321}">
                <p14:modId xmlns:p14="http://schemas.microsoft.com/office/powerpoint/2010/main" val="2594151336"/>
              </p:ext>
            </p:extLst>
          </p:nvPr>
        </p:nvGraphicFramePr>
        <p:xfrm>
          <a:off x="561078" y="1038860"/>
          <a:ext cx="10850880" cy="4424516"/>
        </p:xfrm>
        <a:graphic>
          <a:graphicData uri="http://schemas.openxmlformats.org/drawingml/2006/table">
            <a:tbl>
              <a:tblPr firstRow="1" bandRow="1">
                <a:tableStyleId>{5C22544A-7EE6-4342-B048-85BDC9FD1C3A}</a:tableStyleId>
              </a:tblPr>
              <a:tblGrid>
                <a:gridCol w="1803400">
                  <a:extLst>
                    <a:ext uri="{9D8B030D-6E8A-4147-A177-3AD203B41FA5}">
                      <a16:colId xmlns:a16="http://schemas.microsoft.com/office/drawing/2014/main" val="4222547328"/>
                    </a:ext>
                  </a:extLst>
                </a:gridCol>
                <a:gridCol w="1803400">
                  <a:extLst>
                    <a:ext uri="{9D8B030D-6E8A-4147-A177-3AD203B41FA5}">
                      <a16:colId xmlns:a16="http://schemas.microsoft.com/office/drawing/2014/main" val="2750525817"/>
                    </a:ext>
                  </a:extLst>
                </a:gridCol>
                <a:gridCol w="1734576">
                  <a:extLst>
                    <a:ext uri="{9D8B030D-6E8A-4147-A177-3AD203B41FA5}">
                      <a16:colId xmlns:a16="http://schemas.microsoft.com/office/drawing/2014/main" val="1705796851"/>
                    </a:ext>
                  </a:extLst>
                </a:gridCol>
                <a:gridCol w="1872224">
                  <a:extLst>
                    <a:ext uri="{9D8B030D-6E8A-4147-A177-3AD203B41FA5}">
                      <a16:colId xmlns:a16="http://schemas.microsoft.com/office/drawing/2014/main" val="4011445617"/>
                    </a:ext>
                  </a:extLst>
                </a:gridCol>
                <a:gridCol w="1803400">
                  <a:extLst>
                    <a:ext uri="{9D8B030D-6E8A-4147-A177-3AD203B41FA5}">
                      <a16:colId xmlns:a16="http://schemas.microsoft.com/office/drawing/2014/main" val="1865507206"/>
                    </a:ext>
                  </a:extLst>
                </a:gridCol>
                <a:gridCol w="1833880">
                  <a:extLst>
                    <a:ext uri="{9D8B030D-6E8A-4147-A177-3AD203B41FA5}">
                      <a16:colId xmlns:a16="http://schemas.microsoft.com/office/drawing/2014/main" val="892391515"/>
                    </a:ext>
                  </a:extLst>
                </a:gridCol>
              </a:tblGrid>
              <a:tr h="1806306">
                <a:tc>
                  <a:txBody>
                    <a:bodyPr/>
                    <a:lstStyle/>
                    <a:p>
                      <a:r>
                        <a:rPr lang="en-CA" dirty="0"/>
                        <a:t>Part self</a:t>
                      </a:r>
                    </a:p>
                  </a:txBody>
                  <a:tcPr/>
                </a:tc>
                <a:tc>
                  <a:txBody>
                    <a:bodyPr/>
                    <a:lstStyle/>
                    <a:p>
                      <a:r>
                        <a:rPr lang="en-CA" dirty="0"/>
                        <a:t>What does it look like? How old is it?</a:t>
                      </a:r>
                    </a:p>
                  </a:txBody>
                  <a:tcPr/>
                </a:tc>
                <a:tc>
                  <a:txBody>
                    <a:bodyPr/>
                    <a:lstStyle/>
                    <a:p>
                      <a:r>
                        <a:rPr lang="en-CA" dirty="0"/>
                        <a:t>What does it </a:t>
                      </a:r>
                      <a:r>
                        <a:rPr lang="en-CA" dirty="0">
                          <a:solidFill>
                            <a:schemeClr val="tx2"/>
                          </a:solidFill>
                        </a:rPr>
                        <a:t>typically</a:t>
                      </a:r>
                      <a:r>
                        <a:rPr lang="en-CA" dirty="0"/>
                        <a:t> feel?</a:t>
                      </a:r>
                    </a:p>
                  </a:txBody>
                  <a:tcPr/>
                </a:tc>
                <a:tc>
                  <a:txBody>
                    <a:bodyPr/>
                    <a:lstStyle/>
                    <a:p>
                      <a:r>
                        <a:rPr lang="en-CA" dirty="0"/>
                        <a:t>What state of activation is it usually in?</a:t>
                      </a:r>
                    </a:p>
                  </a:txBody>
                  <a:tcPr>
                    <a:solidFill>
                      <a:srgbClr val="FFC000"/>
                    </a:solidFill>
                  </a:tcPr>
                </a:tc>
                <a:tc>
                  <a:txBody>
                    <a:bodyPr/>
                    <a:lstStyle/>
                    <a:p>
                      <a:r>
                        <a:rPr lang="en-CA" dirty="0"/>
                        <a:t>What are its typical thoughts?(if any)</a:t>
                      </a:r>
                    </a:p>
                  </a:txBody>
                  <a:tcPr/>
                </a:tc>
                <a:tc>
                  <a:txBody>
                    <a:bodyPr/>
                    <a:lstStyle/>
                    <a:p>
                      <a:r>
                        <a:rPr lang="en-CA" dirty="0"/>
                        <a:t>What are its typical behaviors or behavior urges?</a:t>
                      </a:r>
                    </a:p>
                  </a:txBody>
                  <a:tcPr/>
                </a:tc>
                <a:extLst>
                  <a:ext uri="{0D108BD9-81ED-4DB2-BD59-A6C34878D82A}">
                    <a16:rowId xmlns:a16="http://schemas.microsoft.com/office/drawing/2014/main" val="2411879029"/>
                  </a:ext>
                </a:extLst>
              </a:tr>
              <a:tr h="523642">
                <a:tc>
                  <a:txBody>
                    <a:bodyPr/>
                    <a:lstStyle/>
                    <a:p>
                      <a:r>
                        <a:rPr lang="en-CA" dirty="0"/>
                        <a:t>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3714628259"/>
                  </a:ext>
                </a:extLst>
              </a:tr>
              <a:tr h="523642">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2555945930"/>
                  </a:ext>
                </a:extLst>
              </a:tr>
              <a:tr h="523642">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918066456"/>
                  </a:ext>
                </a:extLst>
              </a:tr>
              <a:tr h="523642">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47889009"/>
                  </a:ext>
                </a:extLst>
              </a:tr>
              <a:tr h="523642">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775155304"/>
                  </a:ext>
                </a:extLst>
              </a:tr>
            </a:tbl>
          </a:graphicData>
        </a:graphic>
      </p:graphicFrame>
      <p:sp>
        <p:nvSpPr>
          <p:cNvPr id="7" name="TextBox 6">
            <a:extLst>
              <a:ext uri="{FF2B5EF4-FFF2-40B4-BE49-F238E27FC236}">
                <a16:creationId xmlns:a16="http://schemas.microsoft.com/office/drawing/2014/main" id="{C124A598-F74D-BD95-BFBF-BAB15677D7DC}"/>
              </a:ext>
            </a:extLst>
          </p:cNvPr>
          <p:cNvSpPr txBox="1"/>
          <p:nvPr/>
        </p:nvSpPr>
        <p:spPr>
          <a:xfrm>
            <a:off x="561078" y="5759344"/>
            <a:ext cx="11060012" cy="954107"/>
          </a:xfrm>
          <a:prstGeom prst="rect">
            <a:avLst/>
          </a:prstGeom>
          <a:noFill/>
        </p:spPr>
        <p:txBody>
          <a:bodyPr wrap="square">
            <a:spAutoFit/>
          </a:bodyPr>
          <a:lstStyle/>
          <a:p>
            <a:pPr marL="285750" indent="-285750">
              <a:buFont typeface="Arial" panose="020B0604020202020204" pitchFamily="34" charset="0"/>
              <a:buChar char="•"/>
            </a:pPr>
            <a:r>
              <a:rPr lang="en-CA" sz="2800" dirty="0">
                <a:latin typeface="Arial" panose="020B0604020202020204" pitchFamily="34" charset="0"/>
                <a:cs typeface="Arial" panose="020B0604020202020204" pitchFamily="34" charset="0"/>
              </a:rPr>
              <a:t>Consider the origin story of each of these parts. When and why did it arise in your life to protect you ? How did it protect you ?</a:t>
            </a:r>
          </a:p>
        </p:txBody>
      </p:sp>
    </p:spTree>
    <p:extLst>
      <p:ext uri="{BB962C8B-B14F-4D97-AF65-F5344CB8AC3E}">
        <p14:creationId xmlns:p14="http://schemas.microsoft.com/office/powerpoint/2010/main" val="782349182"/>
      </p:ext>
    </p:extLst>
  </p:cSld>
  <p:clrMapOvr>
    <a:masterClrMapping/>
  </p:clrMapOvr>
</p:sld>
</file>

<file path=ppt/slides/slide10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3B44E8-AEC2-8BEB-0C37-5119B48EEAC0}"/>
              </a:ext>
            </a:extLst>
          </p:cNvPr>
          <p:cNvSpPr txBox="1"/>
          <p:nvPr/>
        </p:nvSpPr>
        <p:spPr>
          <a:xfrm>
            <a:off x="0" y="292576"/>
            <a:ext cx="12192000" cy="3108543"/>
          </a:xfrm>
          <a:prstGeom prst="rect">
            <a:avLst/>
          </a:prstGeom>
          <a:noFill/>
        </p:spPr>
        <p:txBody>
          <a:bodyPr wrap="square">
            <a:spAutoFit/>
          </a:bodyPr>
          <a:lstStyle/>
          <a:p>
            <a:pPr marL="285750" indent="-285750">
              <a:buFont typeface="Arial" panose="020B0604020202020204" pitchFamily="34" charset="0"/>
              <a:buChar char="•"/>
            </a:pPr>
            <a:r>
              <a:rPr lang="en-CA" sz="2800" dirty="0">
                <a:latin typeface="Arial" panose="020B0604020202020204" pitchFamily="34" charset="0"/>
                <a:cs typeface="Arial" panose="020B0604020202020204" pitchFamily="34" charset="0"/>
              </a:rPr>
              <a:t>In my personal IFS work which included working through the IFS workbook, I’ve identified and explore several parts of my internal family. How I found them and their stories are described in the exercise examples I offered in the sessions 24 to 28 slides.(which can be found on the website)</a:t>
            </a:r>
          </a:p>
          <a:p>
            <a:pPr marL="285750" indent="-285750">
              <a:buFont typeface="Arial" panose="020B0604020202020204" pitchFamily="34" charset="0"/>
              <a:buChar char="•"/>
            </a:pPr>
            <a:r>
              <a:rPr lang="en-CA" sz="2800" dirty="0">
                <a:latin typeface="Arial" panose="020B0604020202020204" pitchFamily="34" charset="0"/>
                <a:cs typeface="Arial" panose="020B0604020202020204" pitchFamily="34" charset="0"/>
              </a:rPr>
              <a:t>How I found them and their stories are offered as examples of how you can go about finding your internal family parts.</a:t>
            </a:r>
          </a:p>
        </p:txBody>
      </p:sp>
    </p:spTree>
    <p:extLst>
      <p:ext uri="{BB962C8B-B14F-4D97-AF65-F5344CB8AC3E}">
        <p14:creationId xmlns:p14="http://schemas.microsoft.com/office/powerpoint/2010/main" val="4170185045"/>
      </p:ext>
    </p:extLst>
  </p:cSld>
  <p:clrMapOvr>
    <a:masterClrMapping/>
  </p:clrMapOvr>
</p:sld>
</file>

<file path=ppt/slides/slide10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9B4DF-5F30-3819-F45C-5C42145B7B5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4AE6E32-43D1-D6E2-6C58-A6ACA5F925A8}"/>
              </a:ext>
            </a:extLst>
          </p:cNvPr>
          <p:cNvSpPr txBox="1"/>
          <p:nvPr/>
        </p:nvSpPr>
        <p:spPr>
          <a:xfrm>
            <a:off x="7943741" y="719055"/>
            <a:ext cx="4385151"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EXILES</a:t>
            </a:r>
            <a:endParaRPr lang="en-CA" sz="3600" dirty="0"/>
          </a:p>
        </p:txBody>
      </p:sp>
      <p:pic>
        <p:nvPicPr>
          <p:cNvPr id="5" name="Picture 4" descr="A child sitting on the floor&#10;&#10;AI-generated content may be incorrect.">
            <a:extLst>
              <a:ext uri="{FF2B5EF4-FFF2-40B4-BE49-F238E27FC236}">
                <a16:creationId xmlns:a16="http://schemas.microsoft.com/office/drawing/2014/main" id="{0B377F43-DC81-84B2-5BB4-AB169949E3AD}"/>
              </a:ext>
            </a:extLst>
          </p:cNvPr>
          <p:cNvPicPr>
            <a:picLocks noChangeAspect="1"/>
          </p:cNvPicPr>
          <p:nvPr/>
        </p:nvPicPr>
        <p:blipFill>
          <a:blip r:embed="rId2"/>
          <a:stretch>
            <a:fillRect/>
          </a:stretch>
        </p:blipFill>
        <p:spPr>
          <a:xfrm>
            <a:off x="3351185" y="3541547"/>
            <a:ext cx="2855661" cy="3042670"/>
          </a:xfrm>
          <a:prstGeom prst="rect">
            <a:avLst/>
          </a:prstGeom>
        </p:spPr>
      </p:pic>
      <p:sp>
        <p:nvSpPr>
          <p:cNvPr id="9" name="TextBox 8">
            <a:extLst>
              <a:ext uri="{FF2B5EF4-FFF2-40B4-BE49-F238E27FC236}">
                <a16:creationId xmlns:a16="http://schemas.microsoft.com/office/drawing/2014/main" id="{7A848EEF-C061-94AC-6AB0-B4B084689DA0}"/>
              </a:ext>
            </a:extLst>
          </p:cNvPr>
          <p:cNvSpPr txBox="1"/>
          <p:nvPr/>
        </p:nvSpPr>
        <p:spPr>
          <a:xfrm>
            <a:off x="4165562" y="5930330"/>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pic>
        <p:nvPicPr>
          <p:cNvPr id="2" name="Picture 1" descr="A person and child sitting at a table&#10;&#10;AI-generated content may be incorrect.">
            <a:extLst>
              <a:ext uri="{FF2B5EF4-FFF2-40B4-BE49-F238E27FC236}">
                <a16:creationId xmlns:a16="http://schemas.microsoft.com/office/drawing/2014/main" id="{03BA2534-9E16-2BA1-59FB-C82C4F567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025" y="110232"/>
            <a:ext cx="2855661" cy="3559628"/>
          </a:xfrm>
          <a:prstGeom prst="rect">
            <a:avLst/>
          </a:prstGeom>
        </p:spPr>
      </p:pic>
      <p:sp>
        <p:nvSpPr>
          <p:cNvPr id="14" name="TextBox 13">
            <a:extLst>
              <a:ext uri="{FF2B5EF4-FFF2-40B4-BE49-F238E27FC236}">
                <a16:creationId xmlns:a16="http://schemas.microsoft.com/office/drawing/2014/main" id="{DAE56AC3-1167-E2C6-CFA5-99BBD980749A}"/>
              </a:ext>
            </a:extLst>
          </p:cNvPr>
          <p:cNvSpPr txBox="1"/>
          <p:nvPr/>
        </p:nvSpPr>
        <p:spPr>
          <a:xfrm>
            <a:off x="770825" y="3264548"/>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pic>
        <p:nvPicPr>
          <p:cNvPr id="26" name="Picture 25" descr="A person sitting in a chair reading a book&#10;&#10;AI-generated content may be incorrect.">
            <a:extLst>
              <a:ext uri="{FF2B5EF4-FFF2-40B4-BE49-F238E27FC236}">
                <a16:creationId xmlns:a16="http://schemas.microsoft.com/office/drawing/2014/main" id="{3B8E0463-FA11-0F5E-5A08-95DA06B494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3183" y="146450"/>
            <a:ext cx="2556632" cy="3256597"/>
          </a:xfrm>
          <a:prstGeom prst="rect">
            <a:avLst/>
          </a:prstGeom>
        </p:spPr>
      </p:pic>
      <p:sp>
        <p:nvSpPr>
          <p:cNvPr id="28" name="TextBox 27">
            <a:extLst>
              <a:ext uri="{FF2B5EF4-FFF2-40B4-BE49-F238E27FC236}">
                <a16:creationId xmlns:a16="http://schemas.microsoft.com/office/drawing/2014/main" id="{7FC3E49D-0D44-7883-7107-0A3B62A2B5AA}"/>
              </a:ext>
            </a:extLst>
          </p:cNvPr>
          <p:cNvSpPr txBox="1"/>
          <p:nvPr/>
        </p:nvSpPr>
        <p:spPr>
          <a:xfrm>
            <a:off x="4153249" y="2887661"/>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pic>
        <p:nvPicPr>
          <p:cNvPr id="6" name="Picture 5">
            <a:extLst>
              <a:ext uri="{FF2B5EF4-FFF2-40B4-BE49-F238E27FC236}">
                <a16:creationId xmlns:a16="http://schemas.microsoft.com/office/drawing/2014/main" id="{EB5313EA-83D4-4F4D-82F2-A793D29890B6}"/>
              </a:ext>
            </a:extLst>
          </p:cNvPr>
          <p:cNvPicPr>
            <a:picLocks noChangeAspect="1"/>
          </p:cNvPicPr>
          <p:nvPr/>
        </p:nvPicPr>
        <p:blipFill>
          <a:blip r:embed="rId5"/>
          <a:stretch>
            <a:fillRect/>
          </a:stretch>
        </p:blipFill>
        <p:spPr>
          <a:xfrm>
            <a:off x="486796" y="3773162"/>
            <a:ext cx="2556632" cy="2835097"/>
          </a:xfrm>
          <a:prstGeom prst="rect">
            <a:avLst/>
          </a:prstGeom>
        </p:spPr>
      </p:pic>
      <p:sp>
        <p:nvSpPr>
          <p:cNvPr id="17" name="TextBox 16">
            <a:extLst>
              <a:ext uri="{FF2B5EF4-FFF2-40B4-BE49-F238E27FC236}">
                <a16:creationId xmlns:a16="http://schemas.microsoft.com/office/drawing/2014/main" id="{65B60BDA-BC6D-ADFC-A266-06A2CF120D5D}"/>
              </a:ext>
            </a:extLst>
          </p:cNvPr>
          <p:cNvSpPr txBox="1"/>
          <p:nvPr/>
        </p:nvSpPr>
        <p:spPr>
          <a:xfrm>
            <a:off x="773280" y="6100427"/>
            <a:ext cx="1487079"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3CD5E5E3-8B1D-7F72-38B0-961D22E3CEC6}"/>
              </a:ext>
            </a:extLst>
          </p:cNvPr>
          <p:cNvPicPr>
            <a:picLocks noChangeAspect="1"/>
          </p:cNvPicPr>
          <p:nvPr/>
        </p:nvPicPr>
        <p:blipFill>
          <a:blip r:embed="rId6"/>
          <a:srcRect l="27694" r="3944" b="-2"/>
          <a:stretch/>
        </p:blipFill>
        <p:spPr>
          <a:xfrm>
            <a:off x="6853834" y="3434583"/>
            <a:ext cx="2556632" cy="3256597"/>
          </a:xfrm>
          <a:prstGeom prst="rect">
            <a:avLst/>
          </a:prstGeom>
        </p:spPr>
      </p:pic>
      <p:sp>
        <p:nvSpPr>
          <p:cNvPr id="23" name="TextBox 22">
            <a:extLst>
              <a:ext uri="{FF2B5EF4-FFF2-40B4-BE49-F238E27FC236}">
                <a16:creationId xmlns:a16="http://schemas.microsoft.com/office/drawing/2014/main" id="{7616A42E-7035-504B-9AE3-FFA79FD9DE09}"/>
              </a:ext>
            </a:extLst>
          </p:cNvPr>
          <p:cNvSpPr txBox="1"/>
          <p:nvPr/>
        </p:nvSpPr>
        <p:spPr>
          <a:xfrm>
            <a:off x="7469349" y="6469760"/>
            <a:ext cx="1568487"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a:t>
            </a:r>
            <a:endParaRPr lang="en-CA" sz="1200" dirty="0"/>
          </a:p>
        </p:txBody>
      </p:sp>
      <p:pic>
        <p:nvPicPr>
          <p:cNvPr id="15" name="Picture 14" descr="A child standing in a alley&#10;&#10;AI-generated content may be incorrect.">
            <a:extLst>
              <a:ext uri="{FF2B5EF4-FFF2-40B4-BE49-F238E27FC236}">
                <a16:creationId xmlns:a16="http://schemas.microsoft.com/office/drawing/2014/main" id="{4A76289D-910E-1E20-31D0-7193D0B43404}"/>
              </a:ext>
            </a:extLst>
          </p:cNvPr>
          <p:cNvPicPr>
            <a:picLocks noChangeAspect="1"/>
          </p:cNvPicPr>
          <p:nvPr/>
        </p:nvPicPr>
        <p:blipFill>
          <a:blip r:embed="rId7"/>
          <a:stretch>
            <a:fillRect/>
          </a:stretch>
        </p:blipFill>
        <p:spPr>
          <a:xfrm>
            <a:off x="9664823" y="3620874"/>
            <a:ext cx="2407433" cy="3070306"/>
          </a:xfrm>
          <a:prstGeom prst="rect">
            <a:avLst/>
          </a:prstGeom>
        </p:spPr>
      </p:pic>
      <p:sp>
        <p:nvSpPr>
          <p:cNvPr id="29" name="TextBox 28">
            <a:extLst>
              <a:ext uri="{FF2B5EF4-FFF2-40B4-BE49-F238E27FC236}">
                <a16:creationId xmlns:a16="http://schemas.microsoft.com/office/drawing/2014/main" id="{271C785B-2279-FE9E-8B2B-489C1294BDE9}"/>
              </a:ext>
            </a:extLst>
          </p:cNvPr>
          <p:cNvSpPr txBox="1"/>
          <p:nvPr/>
        </p:nvSpPr>
        <p:spPr>
          <a:xfrm>
            <a:off x="10057454" y="6146594"/>
            <a:ext cx="1854612"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SON OF COUNTRY HICK</a:t>
            </a:r>
            <a:endParaRPr lang="en-CA" sz="1200" dirty="0"/>
          </a:p>
        </p:txBody>
      </p:sp>
      <p:sp>
        <p:nvSpPr>
          <p:cNvPr id="7" name="TextBox 6">
            <a:extLst>
              <a:ext uri="{FF2B5EF4-FFF2-40B4-BE49-F238E27FC236}">
                <a16:creationId xmlns:a16="http://schemas.microsoft.com/office/drawing/2014/main" id="{4264C429-ED29-65DC-E31C-88C62425CA6C}"/>
              </a:ext>
            </a:extLst>
          </p:cNvPr>
          <p:cNvSpPr txBox="1"/>
          <p:nvPr/>
        </p:nvSpPr>
        <p:spPr>
          <a:xfrm>
            <a:off x="6763304" y="1635224"/>
            <a:ext cx="5667188" cy="461665"/>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These are some of my exiles</a:t>
            </a:r>
          </a:p>
        </p:txBody>
      </p:sp>
    </p:spTree>
    <p:extLst>
      <p:ext uri="{BB962C8B-B14F-4D97-AF65-F5344CB8AC3E}">
        <p14:creationId xmlns:p14="http://schemas.microsoft.com/office/powerpoint/2010/main" val="1575107072"/>
      </p:ext>
    </p:extLst>
  </p:cSld>
  <p:clrMapOvr>
    <a:masterClrMapping/>
  </p:clrMapOvr>
</p:sld>
</file>

<file path=ppt/slides/slide10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9D1073-EF30-61F2-1773-3048023B0492}"/>
            </a:ext>
          </a:extLst>
        </p:cNvPr>
        <p:cNvGrpSpPr/>
        <p:nvPr/>
      </p:nvGrpSpPr>
      <p:grpSpPr>
        <a:xfrm>
          <a:off x="0" y="0"/>
          <a:ext cx="0" cy="0"/>
          <a:chOff x="0" y="0"/>
          <a:chExt cx="0" cy="0"/>
        </a:xfrm>
      </p:grpSpPr>
      <p:pic>
        <p:nvPicPr>
          <p:cNvPr id="4" name="Picture 3" descr="A person in armor holding a sword and shield&#10;&#10;AI-generated content may be incorrect.">
            <a:extLst>
              <a:ext uri="{FF2B5EF4-FFF2-40B4-BE49-F238E27FC236}">
                <a16:creationId xmlns:a16="http://schemas.microsoft.com/office/drawing/2014/main" id="{78611FEE-55CD-85AB-BE6B-23CB0CC0165C}"/>
              </a:ext>
            </a:extLst>
          </p:cNvPr>
          <p:cNvPicPr>
            <a:picLocks noChangeAspect="1"/>
          </p:cNvPicPr>
          <p:nvPr/>
        </p:nvPicPr>
        <p:blipFill>
          <a:blip r:embed="rId2"/>
          <a:stretch>
            <a:fillRect/>
          </a:stretch>
        </p:blipFill>
        <p:spPr>
          <a:xfrm>
            <a:off x="282034" y="649764"/>
            <a:ext cx="2351848" cy="3018721"/>
          </a:xfrm>
          <a:prstGeom prst="rect">
            <a:avLst/>
          </a:prstGeom>
        </p:spPr>
      </p:pic>
      <p:sp>
        <p:nvSpPr>
          <p:cNvPr id="7" name="TextBox 6">
            <a:extLst>
              <a:ext uri="{FF2B5EF4-FFF2-40B4-BE49-F238E27FC236}">
                <a16:creationId xmlns:a16="http://schemas.microsoft.com/office/drawing/2014/main" id="{AA66C7CF-1AAB-61C5-A88F-02192C45DD3D}"/>
              </a:ext>
            </a:extLst>
          </p:cNvPr>
          <p:cNvSpPr txBox="1"/>
          <p:nvPr/>
        </p:nvSpPr>
        <p:spPr>
          <a:xfrm>
            <a:off x="495026" y="3236597"/>
            <a:ext cx="1852773" cy="276999"/>
          </a:xfrm>
          <a:prstGeom prst="rect">
            <a:avLst/>
          </a:prstGeom>
          <a:noFill/>
        </p:spPr>
        <p:txBody>
          <a:bodyPr wrap="square">
            <a:spAutoFit/>
          </a:bodyPr>
          <a:lstStyle/>
          <a:p>
            <a:r>
              <a:rPr lang="en-US" sz="1200" b="0" i="0" dirty="0">
                <a:effectLst/>
                <a:latin typeface="Arial" panose="020B0604020202020204" pitchFamily="34" charset="0"/>
              </a:rPr>
              <a:t>THE LONE WARRIOR </a:t>
            </a:r>
            <a:endParaRPr lang="en-CA" sz="1200" dirty="0"/>
          </a:p>
        </p:txBody>
      </p:sp>
      <p:sp>
        <p:nvSpPr>
          <p:cNvPr id="8" name="TextBox 7">
            <a:extLst>
              <a:ext uri="{FF2B5EF4-FFF2-40B4-BE49-F238E27FC236}">
                <a16:creationId xmlns:a16="http://schemas.microsoft.com/office/drawing/2014/main" id="{3631FA4D-AF61-8C01-2754-2D3B5F359DA1}"/>
              </a:ext>
            </a:extLst>
          </p:cNvPr>
          <p:cNvSpPr txBox="1"/>
          <p:nvPr/>
        </p:nvSpPr>
        <p:spPr>
          <a:xfrm>
            <a:off x="3355554" y="-32540"/>
            <a:ext cx="6226138"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r>
              <a:rPr lang="en-US" sz="3600" dirty="0">
                <a:solidFill>
                  <a:srgbClr val="222222"/>
                </a:solidFill>
                <a:latin typeface="Arial" panose="020B0604020202020204" pitchFamily="34" charset="0"/>
              </a:rPr>
              <a:t>PROTECTORS</a:t>
            </a:r>
            <a:endParaRPr lang="en-CA" sz="3600" dirty="0"/>
          </a:p>
        </p:txBody>
      </p:sp>
      <p:pic>
        <p:nvPicPr>
          <p:cNvPr id="10" name="Picture 9" descr="A person and person sitting in chairs&#10;&#10;AI-generated content may be incorrect.">
            <a:extLst>
              <a:ext uri="{FF2B5EF4-FFF2-40B4-BE49-F238E27FC236}">
                <a16:creationId xmlns:a16="http://schemas.microsoft.com/office/drawing/2014/main" id="{F9C6E152-EACF-0E84-94A4-9EBE29AF8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4227" y="3975447"/>
            <a:ext cx="2491944" cy="2546824"/>
          </a:xfrm>
          <a:prstGeom prst="rect">
            <a:avLst/>
          </a:prstGeom>
        </p:spPr>
      </p:pic>
      <p:sp>
        <p:nvSpPr>
          <p:cNvPr id="16" name="TextBox 15">
            <a:extLst>
              <a:ext uri="{FF2B5EF4-FFF2-40B4-BE49-F238E27FC236}">
                <a16:creationId xmlns:a16="http://schemas.microsoft.com/office/drawing/2014/main" id="{DD47B0D5-3F4E-F58F-9EDB-EE1CC055129D}"/>
              </a:ext>
            </a:extLst>
          </p:cNvPr>
          <p:cNvSpPr txBox="1"/>
          <p:nvPr/>
        </p:nvSpPr>
        <p:spPr>
          <a:xfrm>
            <a:off x="6351416" y="6069736"/>
            <a:ext cx="167493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FIXER/THERAPIST</a:t>
            </a:r>
            <a:endParaRPr lang="en-CA" sz="1200" dirty="0"/>
          </a:p>
        </p:txBody>
      </p:sp>
      <p:pic>
        <p:nvPicPr>
          <p:cNvPr id="18" name="Picture 17" descr="Cartoon character running away from a bomb&#10;&#10;AI-generated content may be incorrect.">
            <a:extLst>
              <a:ext uri="{FF2B5EF4-FFF2-40B4-BE49-F238E27FC236}">
                <a16:creationId xmlns:a16="http://schemas.microsoft.com/office/drawing/2014/main" id="{42C13374-C15F-76F4-3C0B-1B82089129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3199" y="649765"/>
            <a:ext cx="2326051" cy="3018720"/>
          </a:xfrm>
          <a:prstGeom prst="rect">
            <a:avLst/>
          </a:prstGeom>
        </p:spPr>
      </p:pic>
      <p:sp>
        <p:nvSpPr>
          <p:cNvPr id="20" name="TextBox 19">
            <a:extLst>
              <a:ext uri="{FF2B5EF4-FFF2-40B4-BE49-F238E27FC236}">
                <a16:creationId xmlns:a16="http://schemas.microsoft.com/office/drawing/2014/main" id="{3736DA4F-1ADC-B55F-F0C1-A65E33E06AC1}"/>
              </a:ext>
            </a:extLst>
          </p:cNvPr>
          <p:cNvSpPr txBox="1"/>
          <p:nvPr/>
        </p:nvSpPr>
        <p:spPr>
          <a:xfrm>
            <a:off x="3724975" y="3186342"/>
            <a:ext cx="1810827" cy="276999"/>
          </a:xfrm>
          <a:prstGeom prst="rect">
            <a:avLst/>
          </a:prstGeom>
          <a:noFill/>
        </p:spPr>
        <p:txBody>
          <a:bodyPr wrap="square">
            <a:spAutoFit/>
          </a:bodyPr>
          <a:lstStyle/>
          <a:p>
            <a:r>
              <a:rPr lang="en-US" sz="1200" dirty="0">
                <a:solidFill>
                  <a:schemeClr val="bg1"/>
                </a:solidFill>
                <a:latin typeface="Arial" panose="020B0604020202020204" pitchFamily="34" charset="0"/>
                <a:cs typeface="Arial" panose="020B0604020202020204" pitchFamily="34" charset="0"/>
              </a:rPr>
              <a:t>ROAD RUNNER</a:t>
            </a:r>
            <a:endParaRPr lang="en-CA" sz="1200" dirty="0">
              <a:solidFill>
                <a:schemeClr val="bg1"/>
              </a:solidFill>
            </a:endParaRPr>
          </a:p>
        </p:txBody>
      </p:sp>
      <p:sp>
        <p:nvSpPr>
          <p:cNvPr id="13" name="TextBox 12">
            <a:extLst>
              <a:ext uri="{FF2B5EF4-FFF2-40B4-BE49-F238E27FC236}">
                <a16:creationId xmlns:a16="http://schemas.microsoft.com/office/drawing/2014/main" id="{4D5570FE-AA92-3AA2-927D-8FB207A809B7}"/>
              </a:ext>
            </a:extLst>
          </p:cNvPr>
          <p:cNvSpPr txBox="1"/>
          <p:nvPr/>
        </p:nvSpPr>
        <p:spPr>
          <a:xfrm>
            <a:off x="-2766822" y="-905304"/>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endParaRPr lang="en-CA" sz="3600" dirty="0"/>
          </a:p>
        </p:txBody>
      </p:sp>
      <p:pic>
        <p:nvPicPr>
          <p:cNvPr id="22" name="Picture 21" descr="A person looking at a crystal ball&#10;&#10;AI-generated content may be incorrect.">
            <a:extLst>
              <a:ext uri="{FF2B5EF4-FFF2-40B4-BE49-F238E27FC236}">
                <a16:creationId xmlns:a16="http://schemas.microsoft.com/office/drawing/2014/main" id="{8A754593-C049-399E-7259-AC260E61A8B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0114" y="3985830"/>
            <a:ext cx="2373767" cy="2573908"/>
          </a:xfrm>
          <a:prstGeom prst="rect">
            <a:avLst/>
          </a:prstGeom>
        </p:spPr>
      </p:pic>
      <p:sp>
        <p:nvSpPr>
          <p:cNvPr id="24" name="TextBox 23">
            <a:extLst>
              <a:ext uri="{FF2B5EF4-FFF2-40B4-BE49-F238E27FC236}">
                <a16:creationId xmlns:a16="http://schemas.microsoft.com/office/drawing/2014/main" id="{4A800D8D-A5C9-CD33-AE88-DF9D2B92A0E3}"/>
              </a:ext>
            </a:extLst>
          </p:cNvPr>
          <p:cNvSpPr txBox="1"/>
          <p:nvPr/>
        </p:nvSpPr>
        <p:spPr>
          <a:xfrm>
            <a:off x="559531" y="6208236"/>
            <a:ext cx="230164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INTELECTUALIZER</a:t>
            </a:r>
            <a:endParaRPr lang="en-CA" sz="1200" dirty="0"/>
          </a:p>
        </p:txBody>
      </p:sp>
      <p:pic>
        <p:nvPicPr>
          <p:cNvPr id="25" name="Picture 24" descr="A person standing next to a brick wall&#10;&#10;AI-generated content may be incorrect.">
            <a:extLst>
              <a:ext uri="{FF2B5EF4-FFF2-40B4-BE49-F238E27FC236}">
                <a16:creationId xmlns:a16="http://schemas.microsoft.com/office/drawing/2014/main" id="{3DCD159B-5466-50EA-1772-9947A4C44D1E}"/>
              </a:ext>
            </a:extLst>
          </p:cNvPr>
          <p:cNvPicPr>
            <a:picLocks noChangeAspect="1"/>
          </p:cNvPicPr>
          <p:nvPr/>
        </p:nvPicPr>
        <p:blipFill>
          <a:blip r:embed="rId6"/>
          <a:srcRect r="-3" b="2344"/>
          <a:stretch/>
        </p:blipFill>
        <p:spPr>
          <a:xfrm>
            <a:off x="3193199" y="3985830"/>
            <a:ext cx="2223155" cy="2536441"/>
          </a:xfrm>
          <a:prstGeom prst="rect">
            <a:avLst/>
          </a:prstGeom>
        </p:spPr>
      </p:pic>
      <p:pic>
        <p:nvPicPr>
          <p:cNvPr id="27" name="Picture 26" descr="A person sitting at a desk with a computer&#10;&#10;AI-generated content may be incorrect.">
            <a:extLst>
              <a:ext uri="{FF2B5EF4-FFF2-40B4-BE49-F238E27FC236}">
                <a16:creationId xmlns:a16="http://schemas.microsoft.com/office/drawing/2014/main" id="{089A529B-8472-172F-0BC4-F7BB786AD06E}"/>
              </a:ext>
            </a:extLst>
          </p:cNvPr>
          <p:cNvPicPr>
            <a:picLocks noChangeAspect="1"/>
          </p:cNvPicPr>
          <p:nvPr/>
        </p:nvPicPr>
        <p:blipFill>
          <a:blip r:embed="rId7"/>
          <a:stretch>
            <a:fillRect/>
          </a:stretch>
        </p:blipFill>
        <p:spPr>
          <a:xfrm>
            <a:off x="5838639" y="622813"/>
            <a:ext cx="2497532" cy="3045672"/>
          </a:xfrm>
          <a:prstGeom prst="rect">
            <a:avLst/>
          </a:prstGeom>
        </p:spPr>
      </p:pic>
      <p:sp>
        <p:nvSpPr>
          <p:cNvPr id="30" name="TextBox 29">
            <a:extLst>
              <a:ext uri="{FF2B5EF4-FFF2-40B4-BE49-F238E27FC236}">
                <a16:creationId xmlns:a16="http://schemas.microsoft.com/office/drawing/2014/main" id="{222A5D57-D617-D0CF-A733-D92C201BF99C}"/>
              </a:ext>
            </a:extLst>
          </p:cNvPr>
          <p:cNvSpPr txBox="1"/>
          <p:nvPr/>
        </p:nvSpPr>
        <p:spPr>
          <a:xfrm>
            <a:off x="3297029" y="5927146"/>
            <a:ext cx="2300818"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THE STANDOFFISH WITHDRAWER </a:t>
            </a:r>
            <a:endParaRPr lang="en-CA" sz="1200" dirty="0"/>
          </a:p>
        </p:txBody>
      </p:sp>
      <p:sp>
        <p:nvSpPr>
          <p:cNvPr id="32" name="TextBox 31">
            <a:extLst>
              <a:ext uri="{FF2B5EF4-FFF2-40B4-BE49-F238E27FC236}">
                <a16:creationId xmlns:a16="http://schemas.microsoft.com/office/drawing/2014/main" id="{2CDECFD1-8269-DC2F-4F22-A6E589F41BC9}"/>
              </a:ext>
            </a:extLst>
          </p:cNvPr>
          <p:cNvSpPr txBox="1"/>
          <p:nvPr/>
        </p:nvSpPr>
        <p:spPr>
          <a:xfrm>
            <a:off x="5919559" y="2959598"/>
            <a:ext cx="6193410" cy="553998"/>
          </a:xfrm>
          <a:prstGeom prst="rect">
            <a:avLst/>
          </a:prstGeom>
          <a:noFill/>
        </p:spPr>
        <p:txBody>
          <a:bodyPr wrap="square">
            <a:spAutoFit/>
          </a:bodyPr>
          <a:lstStyle/>
          <a:p>
            <a:endParaRPr lang="en-US" sz="18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THE OVERACHIEVER </a:t>
            </a:r>
            <a:endParaRPr lang="en-CA" sz="1200" dirty="0"/>
          </a:p>
        </p:txBody>
      </p:sp>
      <p:pic>
        <p:nvPicPr>
          <p:cNvPr id="15" name="Picture 14" descr="A painting of a family&#10;&#10;AI-generated content may be incorrect.">
            <a:extLst>
              <a:ext uri="{FF2B5EF4-FFF2-40B4-BE49-F238E27FC236}">
                <a16:creationId xmlns:a16="http://schemas.microsoft.com/office/drawing/2014/main" id="{4BCCD6AA-5349-2007-0CC0-771E2AA4EA3C}"/>
              </a:ext>
            </a:extLst>
          </p:cNvPr>
          <p:cNvPicPr>
            <a:picLocks noChangeAspect="1"/>
          </p:cNvPicPr>
          <p:nvPr/>
        </p:nvPicPr>
        <p:blipFill>
          <a:blip r:embed="rId8"/>
          <a:stretch>
            <a:fillRect/>
          </a:stretch>
        </p:blipFill>
        <p:spPr>
          <a:xfrm>
            <a:off x="8848160" y="2796508"/>
            <a:ext cx="2784309" cy="3635830"/>
          </a:xfrm>
          <a:prstGeom prst="rect">
            <a:avLst/>
          </a:prstGeom>
        </p:spPr>
      </p:pic>
      <p:sp>
        <p:nvSpPr>
          <p:cNvPr id="29" name="TextBox 28">
            <a:extLst>
              <a:ext uri="{FF2B5EF4-FFF2-40B4-BE49-F238E27FC236}">
                <a16:creationId xmlns:a16="http://schemas.microsoft.com/office/drawing/2014/main" id="{4E2CB225-1353-AABD-05F0-C55CBBA496F3}"/>
              </a:ext>
            </a:extLst>
          </p:cNvPr>
          <p:cNvSpPr txBox="1"/>
          <p:nvPr/>
        </p:nvSpPr>
        <p:spPr>
          <a:xfrm>
            <a:off x="9239784" y="6019478"/>
            <a:ext cx="6096000"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DEAR SHITTY OUTER CRITIC</a:t>
            </a:r>
            <a:endParaRPr lang="en-CA" sz="1200" dirty="0"/>
          </a:p>
        </p:txBody>
      </p:sp>
      <p:sp>
        <p:nvSpPr>
          <p:cNvPr id="3" name="TextBox 2">
            <a:extLst>
              <a:ext uri="{FF2B5EF4-FFF2-40B4-BE49-F238E27FC236}">
                <a16:creationId xmlns:a16="http://schemas.microsoft.com/office/drawing/2014/main" id="{3C283F79-D9AF-95F7-1232-AB58472BB291}"/>
              </a:ext>
            </a:extLst>
          </p:cNvPr>
          <p:cNvSpPr txBox="1"/>
          <p:nvPr/>
        </p:nvSpPr>
        <p:spPr>
          <a:xfrm>
            <a:off x="8528754" y="1058818"/>
            <a:ext cx="3759030" cy="1200329"/>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These are some of my managers and firefighters</a:t>
            </a:r>
          </a:p>
        </p:txBody>
      </p:sp>
    </p:spTree>
    <p:extLst>
      <p:ext uri="{BB962C8B-B14F-4D97-AF65-F5344CB8AC3E}">
        <p14:creationId xmlns:p14="http://schemas.microsoft.com/office/powerpoint/2010/main" val="4208226491"/>
      </p:ext>
    </p:extLst>
  </p:cSld>
  <p:clrMapOvr>
    <a:masterClrMapping/>
  </p:clrMapOvr>
</p:sld>
</file>

<file path=ppt/slides/slide10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B97894-EC8C-998E-FA1D-B80B0942A05E}"/>
              </a:ext>
            </a:extLst>
          </p:cNvPr>
          <p:cNvSpPr txBox="1"/>
          <p:nvPr/>
        </p:nvSpPr>
        <p:spPr>
          <a:xfrm>
            <a:off x="0" y="797510"/>
            <a:ext cx="12192000" cy="5262979"/>
          </a:xfrm>
          <a:prstGeom prst="rect">
            <a:avLst/>
          </a:prstGeom>
          <a:noFill/>
        </p:spPr>
        <p:txBody>
          <a:bodyPr wrap="square">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In our IFS work we learned how, by  monitoring our activation using a holes diary card, we can use activating situations as trailheads to discover our parts.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Each time we become significantly activated presents us with a trailhead. If we explore these trailhead we may find it leads to a part that we are already familiar with.</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Sometimes, however, a situation in which we became activated presents a trailhead that leads to a part we were previously unaware of. </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Over time we tend to discover more and more members of our internal family. It’s imperative we keep track of all our parts.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The following is an example of an IFS part that I became acquainted with relatively recently after noticing I had become activated. </a:t>
            </a:r>
            <a:endParaRPr lang="en-CA"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69F7C98-0ADB-0C48-C3E0-45F13C2DCAC5}"/>
              </a:ext>
            </a:extLst>
          </p:cNvPr>
          <p:cNvSpPr txBox="1"/>
          <p:nvPr/>
        </p:nvSpPr>
        <p:spPr>
          <a:xfrm>
            <a:off x="1778000" y="0"/>
            <a:ext cx="9672320"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NEW IFS PARTS</a:t>
            </a:r>
            <a:endParaRPr lang="en-CA" sz="3600" dirty="0"/>
          </a:p>
        </p:txBody>
      </p:sp>
    </p:spTree>
    <p:extLst>
      <p:ext uri="{BB962C8B-B14F-4D97-AF65-F5344CB8AC3E}">
        <p14:creationId xmlns:p14="http://schemas.microsoft.com/office/powerpoint/2010/main" val="3753072219"/>
      </p:ext>
    </p:extLst>
  </p:cSld>
  <p:clrMapOvr>
    <a:masterClrMapping/>
  </p:clrMapOvr>
</p:sld>
</file>

<file path=ppt/slides/slide10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23ADD-37E8-1C5E-AE90-76D34886FEE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3AB9291-AA4E-D914-ED14-2723C2AD01DA}"/>
              </a:ext>
            </a:extLst>
          </p:cNvPr>
          <p:cNvSpPr txBox="1"/>
          <p:nvPr/>
        </p:nvSpPr>
        <p:spPr>
          <a:xfrm>
            <a:off x="30480" y="646331"/>
            <a:ext cx="12192000" cy="6109365"/>
          </a:xfrm>
          <a:prstGeom prst="rect">
            <a:avLst/>
          </a:prstGeom>
          <a:noFill/>
        </p:spPr>
        <p:txBody>
          <a:bodyPr wrap="square">
            <a:spAutoFit/>
          </a:bodyPr>
          <a:lstStyle/>
          <a:p>
            <a:pPr marL="342900" indent="-342900">
              <a:buFont typeface="Arial" panose="020B0604020202020204" pitchFamily="34" charset="0"/>
              <a:buChar char="•"/>
            </a:pPr>
            <a:r>
              <a:rPr lang="en-US" sz="2300" b="0" i="0" dirty="0">
                <a:effectLst/>
                <a:latin typeface="Arial" panose="020B0604020202020204" pitchFamily="34" charset="0"/>
              </a:rPr>
              <a:t>As you continue this work, you’ll discover new parts of yourself. This part </a:t>
            </a:r>
            <a:r>
              <a:rPr lang="en-US" sz="2300" dirty="0">
                <a:latin typeface="Arial" panose="020B0604020202020204" pitchFamily="34" charset="0"/>
              </a:rPr>
              <a:t>revealed himself</a:t>
            </a:r>
            <a:r>
              <a:rPr lang="en-US" sz="2300" b="0" i="0" dirty="0">
                <a:effectLst/>
                <a:latin typeface="Arial" panose="020B0604020202020204" pitchFamily="34" charset="0"/>
              </a:rPr>
              <a:t> to me</a:t>
            </a:r>
            <a:r>
              <a:rPr lang="en-US" sz="2300" dirty="0">
                <a:latin typeface="Arial" panose="020B0604020202020204" pitchFamily="34" charset="0"/>
              </a:rPr>
              <a:t> later than</a:t>
            </a:r>
            <a:r>
              <a:rPr lang="en-US" sz="2300" b="0" i="0" dirty="0">
                <a:effectLst/>
                <a:latin typeface="Arial" panose="020B0604020202020204" pitchFamily="34" charset="0"/>
              </a:rPr>
              <a:t> some of the parts I’ve previously described. There are parts of our internal family </a:t>
            </a:r>
            <a:r>
              <a:rPr lang="en-US" sz="2300" dirty="0">
                <a:latin typeface="Arial" panose="020B0604020202020204" pitchFamily="34" charset="0"/>
              </a:rPr>
              <a:t>we’re all</a:t>
            </a:r>
            <a:r>
              <a:rPr lang="en-US" sz="2300" b="0" i="0" dirty="0">
                <a:effectLst/>
                <a:latin typeface="Arial" panose="020B0604020202020204" pitchFamily="34" charset="0"/>
              </a:rPr>
              <a:t> unaware of. </a:t>
            </a:r>
          </a:p>
          <a:p>
            <a:pPr marL="342900" indent="-342900">
              <a:buFont typeface="Arial" panose="020B0604020202020204" pitchFamily="34" charset="0"/>
              <a:buChar char="•"/>
            </a:pPr>
            <a:r>
              <a:rPr lang="en-US" sz="2300" b="0" i="0" dirty="0">
                <a:effectLst/>
                <a:latin typeface="Arial" panose="020B0604020202020204" pitchFamily="34" charset="0"/>
              </a:rPr>
              <a:t>Before describing </a:t>
            </a:r>
            <a:r>
              <a:rPr lang="en-US" sz="2300" dirty="0">
                <a:latin typeface="Arial" panose="020B0604020202020204" pitchFamily="34" charset="0"/>
              </a:rPr>
              <a:t>what triggered me to become activated,</a:t>
            </a:r>
            <a:r>
              <a:rPr lang="en-US" sz="2300" b="0" i="0" dirty="0">
                <a:effectLst/>
                <a:latin typeface="Arial" panose="020B0604020202020204" pitchFamily="34" charset="0"/>
              </a:rPr>
              <a:t> I will give you some context:</a:t>
            </a:r>
          </a:p>
          <a:p>
            <a:pPr marL="342900" indent="-342900">
              <a:buFont typeface="Arial" panose="020B0604020202020204" pitchFamily="34" charset="0"/>
              <a:buChar char="•"/>
            </a:pPr>
            <a:endParaRPr lang="en-US" sz="2300" dirty="0">
              <a:latin typeface="Arial" panose="020B0604020202020204" pitchFamily="34" charset="0"/>
            </a:endParaRPr>
          </a:p>
          <a:p>
            <a:pPr marL="342900" indent="-342900">
              <a:buFont typeface="Arial" panose="020B0604020202020204" pitchFamily="34" charset="0"/>
              <a:buChar char="•"/>
            </a:pPr>
            <a:r>
              <a:rPr lang="en-US" sz="2300" dirty="0">
                <a:latin typeface="Arial" panose="020B0604020202020204" pitchFamily="34" charset="0"/>
              </a:rPr>
              <a:t>As far back as I can remember</a:t>
            </a:r>
            <a:r>
              <a:rPr lang="en-US" sz="2300" b="0" i="0" dirty="0">
                <a:effectLst/>
                <a:latin typeface="Arial" panose="020B0604020202020204" pitchFamily="34" charset="0"/>
              </a:rPr>
              <a:t>, my mother had </a:t>
            </a:r>
            <a:r>
              <a:rPr lang="en-US" sz="2300" dirty="0">
                <a:latin typeface="Arial" panose="020B0604020202020204" pitchFamily="34" charset="0"/>
              </a:rPr>
              <a:t>many ongoing</a:t>
            </a:r>
            <a:r>
              <a:rPr lang="en-US" sz="2300" b="0" i="0" dirty="0">
                <a:effectLst/>
                <a:latin typeface="Arial" panose="020B0604020202020204" pitchFamily="34" charset="0"/>
              </a:rPr>
              <a:t> (what I now realize were psychosomatic) incapacitating physical </a:t>
            </a:r>
            <a:r>
              <a:rPr lang="en-US" sz="2300" dirty="0">
                <a:latin typeface="Arial" panose="020B0604020202020204" pitchFamily="34" charset="0"/>
              </a:rPr>
              <a:t>symptoms. As her health was constantly the center of attention, she was, much of the time,</a:t>
            </a:r>
            <a:r>
              <a:rPr lang="en-US" sz="2300" b="0" i="0" dirty="0">
                <a:effectLst/>
                <a:latin typeface="Arial" panose="020B0604020202020204" pitchFamily="34" charset="0"/>
              </a:rPr>
              <a:t> physically and emotionally unavailable to others</a:t>
            </a:r>
            <a:r>
              <a:rPr lang="en-US" sz="2300" dirty="0">
                <a:latin typeface="Arial" panose="020B0604020202020204" pitchFamily="34" charset="0"/>
              </a:rPr>
              <a:t>. M</a:t>
            </a:r>
            <a:r>
              <a:rPr lang="en-US" sz="2300" b="0" i="0" dirty="0">
                <a:effectLst/>
                <a:latin typeface="Arial" panose="020B0604020202020204" pitchFamily="34" charset="0"/>
              </a:rPr>
              <a:t>y father, overwhelmed by these issues, was </a:t>
            </a:r>
            <a:r>
              <a:rPr lang="en-US" sz="2300" dirty="0">
                <a:latin typeface="Arial" panose="020B0604020202020204" pitchFamily="34" charset="0"/>
              </a:rPr>
              <a:t>not around. (T</a:t>
            </a:r>
            <a:r>
              <a:rPr lang="en-US" sz="2300" b="0" i="0" dirty="0">
                <a:effectLst/>
                <a:latin typeface="Arial" panose="020B0604020202020204" pitchFamily="34" charset="0"/>
              </a:rPr>
              <a:t>his is </a:t>
            </a:r>
            <a:r>
              <a:rPr lang="en-US" sz="2300" dirty="0">
                <a:latin typeface="Arial" panose="020B0604020202020204" pitchFamily="34" charset="0"/>
              </a:rPr>
              <a:t>a</a:t>
            </a:r>
            <a:r>
              <a:rPr lang="en-US" sz="2300" b="0" i="0" dirty="0">
                <a:effectLst/>
                <a:latin typeface="Arial" panose="020B0604020202020204" pitchFamily="34" charset="0"/>
              </a:rPr>
              <a:t> dynamic that </a:t>
            </a:r>
            <a:r>
              <a:rPr lang="en-US" sz="2300" dirty="0">
                <a:latin typeface="Arial" panose="020B0604020202020204" pitchFamily="34" charset="0"/>
              </a:rPr>
              <a:t>often leads to an</a:t>
            </a:r>
            <a:r>
              <a:rPr lang="en-US" sz="2300" b="0" i="0" dirty="0">
                <a:effectLst/>
                <a:latin typeface="Arial" panose="020B0604020202020204" pitchFamily="34" charset="0"/>
              </a:rPr>
              <a:t> avoidant attachment style.) </a:t>
            </a:r>
          </a:p>
          <a:p>
            <a:pPr marL="342900" indent="-342900">
              <a:buFont typeface="Arial" panose="020B0604020202020204" pitchFamily="34" charset="0"/>
              <a:buChar char="•"/>
            </a:pPr>
            <a:r>
              <a:rPr lang="en-US" sz="2300" dirty="0">
                <a:latin typeface="Arial" panose="020B0604020202020204" pitchFamily="34" charset="0"/>
              </a:rPr>
              <a:t>As</a:t>
            </a:r>
            <a:r>
              <a:rPr lang="en-US" sz="2300" b="0" i="0" dirty="0">
                <a:effectLst/>
                <a:latin typeface="Arial" panose="020B0604020202020204" pitchFamily="34" charset="0"/>
              </a:rPr>
              <a:t> a young </a:t>
            </a:r>
            <a:r>
              <a:rPr lang="en-US" sz="2300" dirty="0">
                <a:latin typeface="Arial" panose="020B0604020202020204" pitchFamily="34" charset="0"/>
              </a:rPr>
              <a:t>child</a:t>
            </a:r>
            <a:r>
              <a:rPr lang="en-US" sz="2300" b="0" i="0" dirty="0">
                <a:effectLst/>
                <a:latin typeface="Arial" panose="020B0604020202020204" pitchFamily="34" charset="0"/>
              </a:rPr>
              <a:t>, I was</a:t>
            </a:r>
            <a:r>
              <a:rPr lang="en-US" sz="2300" dirty="0">
                <a:latin typeface="Arial" panose="020B0604020202020204" pitchFamily="34" charset="0"/>
              </a:rPr>
              <a:t> constantly petrified I would</a:t>
            </a:r>
            <a:r>
              <a:rPr lang="en-US" sz="2300" b="0" i="0" dirty="0">
                <a:effectLst/>
                <a:latin typeface="Arial" panose="020B0604020202020204" pitchFamily="34" charset="0"/>
              </a:rPr>
              <a:t> lose my </a:t>
            </a:r>
            <a:r>
              <a:rPr lang="en-US" sz="2300" dirty="0">
                <a:latin typeface="Arial" panose="020B0604020202020204" pitchFamily="34" charset="0"/>
              </a:rPr>
              <a:t>mother</a:t>
            </a:r>
            <a:r>
              <a:rPr lang="en-US" sz="2300" b="0" i="0" dirty="0">
                <a:effectLst/>
                <a:latin typeface="Arial" panose="020B0604020202020204" pitchFamily="34" charset="0"/>
              </a:rPr>
              <a:t> and imagined that</a:t>
            </a:r>
            <a:r>
              <a:rPr lang="en-US" sz="2300" dirty="0">
                <a:latin typeface="Arial" panose="020B0604020202020204" pitchFamily="34" charset="0"/>
              </a:rPr>
              <a:t> if that happened my world would end</a:t>
            </a:r>
            <a:r>
              <a:rPr lang="en-US" sz="2300" b="0" i="0" dirty="0">
                <a:effectLst/>
                <a:latin typeface="Arial" panose="020B0604020202020204" pitchFamily="34" charset="0"/>
              </a:rPr>
              <a:t>. </a:t>
            </a:r>
          </a:p>
          <a:p>
            <a:pPr marL="342900" indent="-342900">
              <a:buFont typeface="Arial" panose="020B0604020202020204" pitchFamily="34" charset="0"/>
              <a:buChar char="•"/>
            </a:pPr>
            <a:r>
              <a:rPr lang="en-US" sz="2300" b="0" i="0" dirty="0">
                <a:effectLst/>
                <a:latin typeface="Arial" panose="020B0604020202020204" pitchFamily="34" charset="0"/>
              </a:rPr>
              <a:t>When I was </a:t>
            </a:r>
            <a:r>
              <a:rPr lang="en-US" sz="2300" dirty="0">
                <a:latin typeface="Arial" panose="020B0604020202020204" pitchFamily="34" charset="0"/>
              </a:rPr>
              <a:t>16</a:t>
            </a:r>
            <a:r>
              <a:rPr lang="en-US" sz="2300" b="0" i="0" dirty="0">
                <a:effectLst/>
                <a:latin typeface="Arial" panose="020B0604020202020204" pitchFamily="34" charset="0"/>
              </a:rPr>
              <a:t>, my mother was again seriously ill. </a:t>
            </a:r>
            <a:r>
              <a:rPr lang="en-US" sz="2300" dirty="0">
                <a:latin typeface="Arial" panose="020B0604020202020204" pitchFamily="34" charset="0"/>
              </a:rPr>
              <a:t>T</a:t>
            </a:r>
            <a:r>
              <a:rPr lang="en-US" sz="2300" b="0" i="0" dirty="0">
                <a:effectLst/>
                <a:latin typeface="Arial" panose="020B0604020202020204" pitchFamily="34" charset="0"/>
              </a:rPr>
              <a:t>his </a:t>
            </a:r>
            <a:r>
              <a:rPr lang="en-US" sz="2300" dirty="0">
                <a:latin typeface="Arial" panose="020B0604020202020204" pitchFamily="34" charset="0"/>
              </a:rPr>
              <a:t>time it wasn’t</a:t>
            </a:r>
            <a:r>
              <a:rPr lang="en-US" sz="2300" b="0" i="0" dirty="0">
                <a:effectLst/>
                <a:latin typeface="Arial" panose="020B0604020202020204" pitchFamily="34" charset="0"/>
              </a:rPr>
              <a:t> psychosomatic</a:t>
            </a:r>
            <a:r>
              <a:rPr lang="en-US" sz="2300" dirty="0">
                <a:latin typeface="Arial" panose="020B0604020202020204" pitchFamily="34" charset="0"/>
              </a:rPr>
              <a:t>. In 1976 s</a:t>
            </a:r>
            <a:r>
              <a:rPr lang="en-US" sz="2300" b="0" i="0" dirty="0">
                <a:effectLst/>
                <a:latin typeface="Arial" panose="020B0604020202020204" pitchFamily="34" charset="0"/>
              </a:rPr>
              <a:t>he spent the summer in  hospital in Montreal </a:t>
            </a:r>
            <a:r>
              <a:rPr lang="en-US" sz="2300" dirty="0">
                <a:latin typeface="Arial" panose="020B0604020202020204" pitchFamily="34" charset="0"/>
              </a:rPr>
              <a:t>in critical condition</a:t>
            </a:r>
            <a:r>
              <a:rPr lang="en-US" sz="2300" b="0" i="0" dirty="0">
                <a:effectLst/>
                <a:latin typeface="Arial" panose="020B0604020202020204" pitchFamily="34" charset="0"/>
              </a:rPr>
              <a:t>.</a:t>
            </a:r>
          </a:p>
          <a:p>
            <a:pPr marL="342900" indent="-342900">
              <a:buFont typeface="Arial" panose="020B0604020202020204" pitchFamily="34" charset="0"/>
              <a:buChar char="•"/>
            </a:pPr>
            <a:r>
              <a:rPr lang="en-US" sz="2300" dirty="0">
                <a:latin typeface="Arial" panose="020B0604020202020204" pitchFamily="34" charset="0"/>
              </a:rPr>
              <a:t>That year there were good things happening in my life: I discover teen love with Fran, and I was hired for the best job I’ve ever had (well maybe psychiatry comes close) working in the </a:t>
            </a:r>
            <a:r>
              <a:rPr lang="en-US" sz="2300" b="0" i="0" dirty="0">
                <a:effectLst/>
                <a:latin typeface="Arial" panose="020B0604020202020204" pitchFamily="34" charset="0"/>
              </a:rPr>
              <a:t>Montreal Olympics as a soccer tournament ball boy.</a:t>
            </a:r>
            <a:r>
              <a:rPr lang="en-US" sz="2300" dirty="0">
                <a:latin typeface="Arial" panose="020B0604020202020204" pitchFamily="34" charset="0"/>
              </a:rPr>
              <a:t> </a:t>
            </a:r>
            <a:endParaRPr lang="en-CA" sz="2300" dirty="0"/>
          </a:p>
        </p:txBody>
      </p:sp>
      <p:sp>
        <p:nvSpPr>
          <p:cNvPr id="4" name="TextBox 3">
            <a:extLst>
              <a:ext uri="{FF2B5EF4-FFF2-40B4-BE49-F238E27FC236}">
                <a16:creationId xmlns:a16="http://schemas.microsoft.com/office/drawing/2014/main" id="{2993C4FB-058F-389E-AFA4-A1D1CB589FE5}"/>
              </a:ext>
            </a:extLst>
          </p:cNvPr>
          <p:cNvSpPr txBox="1"/>
          <p:nvPr/>
        </p:nvSpPr>
        <p:spPr>
          <a:xfrm>
            <a:off x="2153920" y="-34389"/>
            <a:ext cx="12100560"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NEW IFS PARTS</a:t>
            </a:r>
            <a:endParaRPr lang="en-CA" sz="3600" dirty="0"/>
          </a:p>
        </p:txBody>
      </p:sp>
    </p:spTree>
    <p:extLst>
      <p:ext uri="{BB962C8B-B14F-4D97-AF65-F5344CB8AC3E}">
        <p14:creationId xmlns:p14="http://schemas.microsoft.com/office/powerpoint/2010/main" val="2868515512"/>
      </p:ext>
    </p:extLst>
  </p:cSld>
  <p:clrMapOvr>
    <a:masterClrMapping/>
  </p:clrMapOvr>
</p:sld>
</file>

<file path=ppt/slides/slide10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F2B5A-5355-7696-CD79-B05F29DE81B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97042BB-05F9-A23F-7544-F7301B44DCEE}"/>
              </a:ext>
            </a:extLst>
          </p:cNvPr>
          <p:cNvSpPr txBox="1"/>
          <p:nvPr/>
        </p:nvSpPr>
        <p:spPr>
          <a:xfrm>
            <a:off x="0" y="737771"/>
            <a:ext cx="12100560" cy="5262979"/>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rPr>
              <a:t>Just as so many exciting things were happening in my life, the joy I might have felt was spoiled by my mothers’ illness. I felt that once again the focus was on her and that was stopping me from having my own life. As a child I had learned compulsively compliant/autonomous, parentified and people pleasing strategies but now my resentment and anger became more powerful than those younger parts.</a:t>
            </a:r>
            <a:endParaRPr lang="en-US" sz="2400" b="0" i="0" dirty="0">
              <a:effectLst/>
              <a:latin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rPr>
              <a:t>I developed a new</a:t>
            </a:r>
            <a:r>
              <a:rPr lang="en-US" sz="2400" b="0" i="0" dirty="0">
                <a:effectLst/>
                <a:latin typeface="Arial" panose="020B0604020202020204" pitchFamily="34" charset="0"/>
              </a:rPr>
              <a:t> resentful protector which I named the </a:t>
            </a:r>
            <a:r>
              <a:rPr lang="en-US" sz="2400" b="0" i="0" dirty="0">
                <a:solidFill>
                  <a:schemeClr val="bg1"/>
                </a:solidFill>
                <a:effectLst/>
                <a:latin typeface="Arial" panose="020B0604020202020204" pitchFamily="34" charset="0"/>
              </a:rPr>
              <a:t>the </a:t>
            </a:r>
            <a:r>
              <a:rPr lang="en-US" sz="2400" dirty="0">
                <a:solidFill>
                  <a:schemeClr val="bg1"/>
                </a:solidFill>
                <a:latin typeface="Arial" panose="020B0604020202020204" pitchFamily="34" charset="0"/>
              </a:rPr>
              <a:t>angry</a:t>
            </a:r>
            <a:r>
              <a:rPr lang="en-US" sz="2400" b="0" i="0" dirty="0">
                <a:solidFill>
                  <a:schemeClr val="bg1"/>
                </a:solidFill>
                <a:effectLst/>
                <a:latin typeface="Arial" panose="020B0604020202020204" pitchFamily="34" charset="0"/>
              </a:rPr>
              <a:t> </a:t>
            </a:r>
            <a:r>
              <a:rPr lang="en-US" sz="2400" dirty="0">
                <a:solidFill>
                  <a:schemeClr val="bg1"/>
                </a:solidFill>
                <a:latin typeface="Arial" panose="020B0604020202020204" pitchFamily="34" charset="0"/>
              </a:rPr>
              <a:t>unemphatic teenager</a:t>
            </a:r>
            <a:r>
              <a:rPr lang="en-US" sz="2400" b="0" i="0" dirty="0">
                <a:solidFill>
                  <a:schemeClr val="bg1"/>
                </a:solidFill>
                <a:effectLst/>
                <a:latin typeface="Arial" panose="020B0604020202020204" pitchFamily="34" charset="0"/>
              </a:rPr>
              <a:t>. </a:t>
            </a:r>
          </a:p>
          <a:p>
            <a:pPr marL="342900" indent="-342900">
              <a:buFont typeface="Arial" panose="020B0604020202020204" pitchFamily="34" charset="0"/>
              <a:buChar char="•"/>
            </a:pPr>
            <a:r>
              <a:rPr lang="en-US" sz="2400" dirty="0">
                <a:latin typeface="Arial" panose="020B0604020202020204" pitchFamily="34" charset="0"/>
              </a:rPr>
              <a:t>M</a:t>
            </a:r>
            <a:r>
              <a:rPr lang="en-US" sz="2400" b="0" i="0" dirty="0">
                <a:effectLst/>
                <a:latin typeface="Arial" panose="020B0604020202020204" pitchFamily="34" charset="0"/>
              </a:rPr>
              <a:t>y teen age rational manager knew she was truly ill, </a:t>
            </a:r>
            <a:r>
              <a:rPr lang="en-US" sz="2400" dirty="0">
                <a:latin typeface="Arial" panose="020B0604020202020204" pitchFamily="34" charset="0"/>
              </a:rPr>
              <a:t>but my</a:t>
            </a:r>
            <a:r>
              <a:rPr lang="en-US" sz="2400" b="0" i="0" dirty="0">
                <a:effectLst/>
                <a:latin typeface="Arial" panose="020B0604020202020204" pitchFamily="34" charset="0"/>
              </a:rPr>
              <a:t> angry teenager needed</a:t>
            </a:r>
            <a:r>
              <a:rPr lang="en-US" sz="2400" dirty="0">
                <a:latin typeface="Arial" panose="020B0604020202020204" pitchFamily="34" charset="0"/>
              </a:rPr>
              <a:t> to protect a young neglected hurt exile</a:t>
            </a:r>
            <a:r>
              <a:rPr lang="en-US" sz="2400" b="0" i="0" dirty="0">
                <a:effectLst/>
                <a:latin typeface="Arial" panose="020B0604020202020204" pitchFamily="34" charset="0"/>
              </a:rPr>
              <a:t>. The angry teenager wanted to leave all </a:t>
            </a:r>
            <a:r>
              <a:rPr lang="en-US" sz="2400" dirty="0">
                <a:latin typeface="Arial" panose="020B0604020202020204" pitchFamily="34" charset="0"/>
              </a:rPr>
              <a:t>the</a:t>
            </a:r>
            <a:r>
              <a:rPr lang="en-US" sz="2400" b="0" i="0" dirty="0">
                <a:effectLst/>
                <a:latin typeface="Arial" panose="020B0604020202020204" pitchFamily="34" charset="0"/>
              </a:rPr>
              <a:t> drama behind and experience the good things in his life.</a:t>
            </a:r>
          </a:p>
          <a:p>
            <a:pPr marL="342900" indent="-342900">
              <a:buFont typeface="Arial" panose="020B0604020202020204" pitchFamily="34" charset="0"/>
              <a:buChar char="•"/>
            </a:pPr>
            <a:r>
              <a:rPr lang="en-US" sz="2400" dirty="0">
                <a:latin typeface="Arial" panose="020B0604020202020204" pitchFamily="34" charset="0"/>
              </a:rPr>
              <a:t>The</a:t>
            </a:r>
            <a:r>
              <a:rPr lang="en-US" sz="2400" b="0" i="0" dirty="0">
                <a:effectLst/>
                <a:latin typeface="Arial" panose="020B0604020202020204" pitchFamily="34" charset="0"/>
              </a:rPr>
              <a:t> angry unemphatic teenager became the dominant</a:t>
            </a:r>
            <a:r>
              <a:rPr lang="en-US" sz="2400" dirty="0">
                <a:latin typeface="Arial" panose="020B0604020202020204" pitchFamily="34" charset="0"/>
              </a:rPr>
              <a:t> new</a:t>
            </a:r>
            <a:r>
              <a:rPr lang="en-US" sz="2400" b="0" i="0" dirty="0">
                <a:effectLst/>
                <a:latin typeface="Arial" panose="020B0604020202020204" pitchFamily="34" charset="0"/>
              </a:rPr>
              <a:t> protector for </a:t>
            </a:r>
            <a:r>
              <a:rPr lang="en-US" sz="2400" dirty="0">
                <a:latin typeface="Arial" panose="020B0604020202020204" pitchFamily="34" charset="0"/>
              </a:rPr>
              <a:t>the</a:t>
            </a:r>
            <a:r>
              <a:rPr lang="en-US" sz="2400" b="0" i="0" dirty="0">
                <a:effectLst/>
                <a:latin typeface="Arial" panose="020B0604020202020204" pitchFamily="34" charset="0"/>
              </a:rPr>
              <a:t> marble/walking exile boys, taking over</a:t>
            </a:r>
            <a:r>
              <a:rPr lang="en-US" sz="2400" dirty="0">
                <a:latin typeface="Arial" panose="020B0604020202020204" pitchFamily="34" charset="0"/>
              </a:rPr>
              <a:t> from the compulsively compliant/autonomous, parentified and people pleasing parts who receded into the background.</a:t>
            </a:r>
            <a:r>
              <a:rPr lang="en-US" sz="2400" b="0" i="0" dirty="0">
                <a:effectLst/>
                <a:latin typeface="Arial" panose="020B0604020202020204" pitchFamily="34" charset="0"/>
              </a:rPr>
              <a:t> </a:t>
            </a:r>
          </a:p>
          <a:p>
            <a:pPr marL="342900" indent="-342900">
              <a:buFont typeface="Arial" panose="020B0604020202020204" pitchFamily="34" charset="0"/>
              <a:buChar char="•"/>
            </a:pPr>
            <a:endParaRPr lang="en-CA" sz="2400" dirty="0"/>
          </a:p>
        </p:txBody>
      </p:sp>
      <p:sp>
        <p:nvSpPr>
          <p:cNvPr id="4" name="TextBox 3">
            <a:extLst>
              <a:ext uri="{FF2B5EF4-FFF2-40B4-BE49-F238E27FC236}">
                <a16:creationId xmlns:a16="http://schemas.microsoft.com/office/drawing/2014/main" id="{0F5B37C1-E077-CF77-C3E0-B4728116A8FD}"/>
              </a:ext>
            </a:extLst>
          </p:cNvPr>
          <p:cNvSpPr txBox="1"/>
          <p:nvPr/>
        </p:nvSpPr>
        <p:spPr>
          <a:xfrm>
            <a:off x="1950720" y="0"/>
            <a:ext cx="12100560"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NEW IFS PARTS</a:t>
            </a:r>
            <a:endParaRPr lang="en-CA" sz="3600" dirty="0"/>
          </a:p>
        </p:txBody>
      </p:sp>
    </p:spTree>
    <p:extLst>
      <p:ext uri="{BB962C8B-B14F-4D97-AF65-F5344CB8AC3E}">
        <p14:creationId xmlns:p14="http://schemas.microsoft.com/office/powerpoint/2010/main" val="4021895398"/>
      </p:ext>
    </p:extLst>
  </p:cSld>
  <p:clrMapOvr>
    <a:masterClrMapping/>
  </p:clrMapOvr>
</p:sld>
</file>

<file path=ppt/slides/slide10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5460E-2C59-19D9-AE88-AF6C8947D98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06C251D-A17C-A0AD-DD14-DC076529D45E}"/>
              </a:ext>
            </a:extLst>
          </p:cNvPr>
          <p:cNvSpPr txBox="1"/>
          <p:nvPr/>
        </p:nvSpPr>
        <p:spPr>
          <a:xfrm>
            <a:off x="0" y="737771"/>
            <a:ext cx="12100560" cy="1569660"/>
          </a:xfrm>
          <a:prstGeom prst="rect">
            <a:avLst/>
          </a:prstGeom>
          <a:noFill/>
        </p:spPr>
        <p:txBody>
          <a:bodyPr wrap="square">
            <a:spAutoFit/>
          </a:bodyPr>
          <a:lstStyle/>
          <a:p>
            <a:pPr marL="342900" indent="-342900">
              <a:buFont typeface="Arial" panose="020B0604020202020204" pitchFamily="34" charset="0"/>
              <a:buChar char="•"/>
            </a:pPr>
            <a:r>
              <a:rPr lang="en-US" sz="2400" b="0" i="0" dirty="0">
                <a:effectLst/>
                <a:latin typeface="Arial" panose="020B0604020202020204" pitchFamily="34" charset="0"/>
              </a:rPr>
              <a:t>I picture the angry unemphatic teenager as 16-year-old me reluctantly visiting his mother in hospital. </a:t>
            </a:r>
          </a:p>
          <a:p>
            <a:pPr marL="342900" indent="-342900">
              <a:buFont typeface="Arial" panose="020B0604020202020204" pitchFamily="34" charset="0"/>
              <a:buChar char="•"/>
            </a:pPr>
            <a:r>
              <a:rPr lang="en-US" sz="2400" b="0" i="0" dirty="0">
                <a:effectLst/>
                <a:latin typeface="Arial" panose="020B0604020202020204" pitchFamily="34" charset="0"/>
              </a:rPr>
              <a:t>He just wants to leave and has given up caring.</a:t>
            </a:r>
            <a:r>
              <a:rPr lang="en-US"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CA" sz="2400" dirty="0"/>
          </a:p>
        </p:txBody>
      </p:sp>
      <p:sp>
        <p:nvSpPr>
          <p:cNvPr id="4" name="TextBox 3">
            <a:extLst>
              <a:ext uri="{FF2B5EF4-FFF2-40B4-BE49-F238E27FC236}">
                <a16:creationId xmlns:a16="http://schemas.microsoft.com/office/drawing/2014/main" id="{60F4514D-ACCF-5B9B-CCD1-2FF67BD43719}"/>
              </a:ext>
            </a:extLst>
          </p:cNvPr>
          <p:cNvSpPr txBox="1"/>
          <p:nvPr/>
        </p:nvSpPr>
        <p:spPr>
          <a:xfrm>
            <a:off x="1767840" y="26571"/>
            <a:ext cx="12100560"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NEW IFS PARTS</a:t>
            </a:r>
            <a:endParaRPr lang="en-CA" sz="3600" dirty="0"/>
          </a:p>
        </p:txBody>
      </p:sp>
      <p:pic>
        <p:nvPicPr>
          <p:cNvPr id="2" name="Picture 1" descr="A person standing next to a person in a hospital bed&#10;&#10;AI-generated content may be incorrect.">
            <a:extLst>
              <a:ext uri="{FF2B5EF4-FFF2-40B4-BE49-F238E27FC236}">
                <a16:creationId xmlns:a16="http://schemas.microsoft.com/office/drawing/2014/main" id="{F80D8E78-A8A4-EB52-F68B-87AB77F9F0D3}"/>
              </a:ext>
            </a:extLst>
          </p:cNvPr>
          <p:cNvPicPr>
            <a:picLocks noChangeAspect="1"/>
          </p:cNvPicPr>
          <p:nvPr/>
        </p:nvPicPr>
        <p:blipFill>
          <a:blip r:embed="rId2"/>
          <a:stretch>
            <a:fillRect/>
          </a:stretch>
        </p:blipFill>
        <p:spPr>
          <a:xfrm>
            <a:off x="1963882" y="2099612"/>
            <a:ext cx="7928264" cy="4550569"/>
          </a:xfrm>
          <a:prstGeom prst="rect">
            <a:avLst/>
          </a:prstGeom>
        </p:spPr>
      </p:pic>
    </p:spTree>
    <p:extLst>
      <p:ext uri="{BB962C8B-B14F-4D97-AF65-F5344CB8AC3E}">
        <p14:creationId xmlns:p14="http://schemas.microsoft.com/office/powerpoint/2010/main" val="1758898551"/>
      </p:ext>
    </p:extLst>
  </p:cSld>
  <p:clrMapOvr>
    <a:masterClrMapping/>
  </p:clrMapOvr>
</p:sld>
</file>

<file path=ppt/slides/slide10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F7C8C-BA7F-A9F3-5053-538C6000164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5B9D065-E911-F5B6-BB85-7C46CA57F6D4}"/>
              </a:ext>
            </a:extLst>
          </p:cNvPr>
          <p:cNvSpPr txBox="1"/>
          <p:nvPr/>
        </p:nvSpPr>
        <p:spPr>
          <a:xfrm>
            <a:off x="0" y="524411"/>
            <a:ext cx="12100560" cy="6740307"/>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This context will make it easier to understand the dysregulated emotions that I explored.</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As I’ve mentioned previously my wife is a kind, lovely person. Like any couple we have some struggles. For a long time, I experienced this struggle without having any perspective on it.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As I learned to do Self-led work it dawned on me that whenever my wife was sick, even with a cold, I was triggered, shut down and became unemphatic and distant. Although I could, to some degree, mask and behave reasonably appropriately, at these times, my wife sensed that something was going on and called me on it.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As I did not have enough Self energy to see what was really happening, several of my parts were in a conflicted internal dialogue. My internal critic harshly criticized me for feeling this way. My avoidant and stoic managers wanted to run away. My exiles felt great shame.</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Doing Self-work I learned that the angry unemphatic teenager is triggered whenever my wife is sick.</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When that happens, it manifests powerfully. My Self is still working with him, and he does not yet fully trust Self.  </a:t>
            </a:r>
            <a:endParaRPr lang="en-CA"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CA" sz="2400" dirty="0"/>
          </a:p>
        </p:txBody>
      </p:sp>
      <p:sp>
        <p:nvSpPr>
          <p:cNvPr id="4" name="TextBox 3">
            <a:extLst>
              <a:ext uri="{FF2B5EF4-FFF2-40B4-BE49-F238E27FC236}">
                <a16:creationId xmlns:a16="http://schemas.microsoft.com/office/drawing/2014/main" id="{DA32C5AA-1526-F5C1-5435-13459AA9D892}"/>
              </a:ext>
            </a:extLst>
          </p:cNvPr>
          <p:cNvSpPr txBox="1"/>
          <p:nvPr/>
        </p:nvSpPr>
        <p:spPr>
          <a:xfrm>
            <a:off x="2011680" y="-121920"/>
            <a:ext cx="12100560"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NEW IFS PARTS</a:t>
            </a:r>
            <a:endParaRPr lang="en-CA" sz="3600" dirty="0"/>
          </a:p>
        </p:txBody>
      </p:sp>
    </p:spTree>
    <p:extLst>
      <p:ext uri="{BB962C8B-B14F-4D97-AF65-F5344CB8AC3E}">
        <p14:creationId xmlns:p14="http://schemas.microsoft.com/office/powerpoint/2010/main" val="731385295"/>
      </p:ext>
    </p:extLst>
  </p:cSld>
  <p:clrMapOvr>
    <a:masterClrMapping/>
  </p:clrMapOvr>
</p:sld>
</file>

<file path=ppt/slides/slide10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EF430-13E1-251A-B06F-DF4FEC2684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579A0B2-2428-1DD0-9A4B-43D86C9AB058}"/>
              </a:ext>
            </a:extLst>
          </p:cNvPr>
          <p:cNvSpPr txBox="1"/>
          <p:nvPr/>
        </p:nvSpPr>
        <p:spPr>
          <a:xfrm>
            <a:off x="0" y="737771"/>
            <a:ext cx="12100560" cy="3785652"/>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Bringing an IFS perspective to my feelings when my wife is sick has been healing and is helping me grow.</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I have became curious and less judgmental about it. I treated it as a trailhead and it led med to understand it from the perspective I’ve just shared with you.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I now have a better understanding of what happens to me when my wife is sick.</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This gives the opportunity to imagine myself at such a time and invite the parts that are activated to be with Self.</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This is still a work in progress, but this understanding makes the experience gentler and less painful for myself and my wife. </a:t>
            </a:r>
            <a:endParaRPr lang="en-CA"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CA" sz="2400" dirty="0"/>
          </a:p>
        </p:txBody>
      </p:sp>
      <p:sp>
        <p:nvSpPr>
          <p:cNvPr id="4" name="TextBox 3">
            <a:extLst>
              <a:ext uri="{FF2B5EF4-FFF2-40B4-BE49-F238E27FC236}">
                <a16:creationId xmlns:a16="http://schemas.microsoft.com/office/drawing/2014/main" id="{25CA3D69-A8BE-E22D-772F-82A86F06A129}"/>
              </a:ext>
            </a:extLst>
          </p:cNvPr>
          <p:cNvSpPr txBox="1"/>
          <p:nvPr/>
        </p:nvSpPr>
        <p:spPr>
          <a:xfrm>
            <a:off x="1747520" y="26571"/>
            <a:ext cx="12100560"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TO KNOW NEW IFS PARTS</a:t>
            </a:r>
            <a:endParaRPr lang="en-CA" sz="3600" dirty="0"/>
          </a:p>
        </p:txBody>
      </p:sp>
    </p:spTree>
    <p:extLst>
      <p:ext uri="{BB962C8B-B14F-4D97-AF65-F5344CB8AC3E}">
        <p14:creationId xmlns:p14="http://schemas.microsoft.com/office/powerpoint/2010/main" val="2708511452"/>
      </p:ext>
    </p:extLst>
  </p:cSld>
  <p:clrMapOvr>
    <a:masterClrMapping/>
  </p:clrMapOvr>
</p:sld>
</file>

<file path=ppt/slides/slide10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55714-BA67-E846-270D-53B2AF571D8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17E5959-D0A1-EA58-9BAD-D6B6B50D40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307939232"/>
      </p:ext>
    </p:extLst>
  </p:cSld>
  <p:clrMapOvr>
    <a:masterClrMapping/>
  </p:clrMapOvr>
</p:sld>
</file>

<file path=ppt/slides/slide10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1C6B9-B1B8-0725-E0FA-EDBBEFB3D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C17625-99AE-C413-34A8-EC5921536915}"/>
              </a:ext>
            </a:extLst>
          </p:cNvPr>
          <p:cNvSpPr>
            <a:spLocks noGrp="1"/>
          </p:cNvSpPr>
          <p:nvPr>
            <p:ph type="title" idx="4294967295"/>
          </p:nvPr>
        </p:nvSpPr>
        <p:spPr>
          <a:xfrm>
            <a:off x="2540000" y="180975"/>
            <a:ext cx="9652000" cy="904875"/>
          </a:xfrm>
        </p:spPr>
        <p:txBody>
          <a:bodyPr>
            <a:normAutofit/>
          </a:bodyPr>
          <a:lstStyle/>
          <a:p>
            <a:r>
              <a:rPr lang="en-CA" sz="3200" dirty="0">
                <a:solidFill>
                  <a:schemeClr val="bg1"/>
                </a:solidFill>
              </a:rPr>
              <a:t>The 5 step Self remediation ALGORITHM </a:t>
            </a:r>
          </a:p>
        </p:txBody>
      </p:sp>
      <p:sp>
        <p:nvSpPr>
          <p:cNvPr id="3" name="Content Placeholder 2">
            <a:extLst>
              <a:ext uri="{FF2B5EF4-FFF2-40B4-BE49-F238E27FC236}">
                <a16:creationId xmlns:a16="http://schemas.microsoft.com/office/drawing/2014/main" id="{6BB2734C-7A5F-3243-D480-47E56B39C928}"/>
              </a:ext>
            </a:extLst>
          </p:cNvPr>
          <p:cNvSpPr>
            <a:spLocks noGrp="1"/>
          </p:cNvSpPr>
          <p:nvPr>
            <p:ph idx="4294967295"/>
          </p:nvPr>
        </p:nvSpPr>
        <p:spPr>
          <a:xfrm>
            <a:off x="4895850" y="1093788"/>
            <a:ext cx="7296150" cy="5389562"/>
          </a:xfrm>
        </p:spPr>
        <p:txBody>
          <a:bodyPr>
            <a:normAutofit/>
          </a:bodyPr>
          <a:lstStyle/>
          <a:p>
            <a:r>
              <a:rPr lang="en-CA" sz="2400" dirty="0">
                <a:solidFill>
                  <a:schemeClr val="bg1"/>
                </a:solidFill>
                <a:latin typeface="Arial" panose="020B0604020202020204" pitchFamily="34" charset="0"/>
                <a:cs typeface="Arial" panose="020B0604020202020204" pitchFamily="34" charset="0"/>
              </a:rPr>
              <a:t>1. </a:t>
            </a:r>
            <a:r>
              <a:rPr lang="en-CA" sz="2400" dirty="0">
                <a:latin typeface="Arial" panose="020B0604020202020204" pitchFamily="34" charset="0"/>
                <a:cs typeface="Arial" panose="020B0604020202020204" pitchFamily="34" charset="0"/>
              </a:rPr>
              <a:t>Become acquainted with your internal family part selves.</a:t>
            </a:r>
          </a:p>
          <a:p>
            <a:r>
              <a:rPr lang="en-CA" sz="3200" dirty="0">
                <a:solidFill>
                  <a:srgbClr val="FFC000"/>
                </a:solidFill>
                <a:latin typeface="Arial" panose="020B0604020202020204" pitchFamily="34" charset="0"/>
                <a:cs typeface="Arial" panose="020B0604020202020204" pitchFamily="34" charset="0"/>
              </a:rPr>
              <a:t>2. Use the internal family part selves you have identified as advanced targets in your holes diary cards.</a:t>
            </a:r>
          </a:p>
          <a:p>
            <a:r>
              <a:rPr lang="en-CA" sz="2400" dirty="0">
                <a:solidFill>
                  <a:schemeClr val="bg1"/>
                </a:solidFill>
                <a:latin typeface="Arial" panose="020B0604020202020204" pitchFamily="34" charset="0"/>
                <a:cs typeface="Arial" panose="020B0604020202020204" pitchFamily="34" charset="0"/>
              </a:rPr>
              <a:t>3.</a:t>
            </a:r>
            <a:r>
              <a:rPr lang="en-CA" sz="2400" dirty="0">
                <a:latin typeface="Arial" panose="020B0604020202020204" pitchFamily="34" charset="0"/>
                <a:cs typeface="Arial" panose="020B0604020202020204" pitchFamily="34" charset="0"/>
              </a:rPr>
              <a:t> Following the template provided do a Self led chain analysis when you become activated</a:t>
            </a:r>
          </a:p>
          <a:p>
            <a:r>
              <a:rPr lang="en-CA" sz="2400" dirty="0">
                <a:solidFill>
                  <a:schemeClr val="bg1"/>
                </a:solidFill>
                <a:latin typeface="Arial" panose="020B0604020202020204" pitchFamily="34" charset="0"/>
                <a:cs typeface="Arial" panose="020B0604020202020204" pitchFamily="34" charset="0"/>
              </a:rPr>
              <a:t>4. </a:t>
            </a:r>
            <a:r>
              <a:rPr lang="en-CA" sz="2400" dirty="0">
                <a:latin typeface="Arial" panose="020B0604020202020204" pitchFamily="34" charset="0"/>
                <a:cs typeface="Arial" panose="020B0604020202020204" pitchFamily="34" charset="0"/>
              </a:rPr>
              <a:t>Strengthen or foster your access to Self.</a:t>
            </a:r>
          </a:p>
          <a:p>
            <a:r>
              <a:rPr lang="en-CA" sz="2400" dirty="0">
                <a:solidFill>
                  <a:schemeClr val="bg1"/>
                </a:solidFill>
                <a:latin typeface="Arial" panose="020B0604020202020204" pitchFamily="34" charset="0"/>
                <a:cs typeface="Arial" panose="020B0604020202020204" pitchFamily="34" charset="0"/>
              </a:rPr>
              <a:t>5. </a:t>
            </a:r>
            <a:r>
              <a:rPr lang="en-CA" sz="2400" dirty="0">
                <a:latin typeface="Arial" panose="020B0604020202020204" pitchFamily="34" charset="0"/>
                <a:cs typeface="Arial" panose="020B0604020202020204" pitchFamily="34" charset="0"/>
              </a:rPr>
              <a:t>Allow Self to become acquainted with the members of your internal family. Self will see, understand, and soothe, or be an ideal parent to your internal family parts. </a:t>
            </a:r>
          </a:p>
          <a:p>
            <a:endParaRPr lang="en-CA" dirty="0"/>
          </a:p>
          <a:p>
            <a:endParaRPr lang="en-CA" dirty="0"/>
          </a:p>
        </p:txBody>
      </p:sp>
      <p:pic>
        <p:nvPicPr>
          <p:cNvPr id="6" name="Content Placeholder 4">
            <a:extLst>
              <a:ext uri="{FF2B5EF4-FFF2-40B4-BE49-F238E27FC236}">
                <a16:creationId xmlns:a16="http://schemas.microsoft.com/office/drawing/2014/main" id="{C2C332E0-C58C-A934-51F2-486E20E16C67}"/>
              </a:ext>
            </a:extLst>
          </p:cNvPr>
          <p:cNvPicPr>
            <a:picLocks noChangeAspect="1"/>
          </p:cNvPicPr>
          <p:nvPr/>
        </p:nvPicPr>
        <p:blipFill rotWithShape="1">
          <a:blip r:embed="rId3"/>
          <a:srcRect l="4789"/>
          <a:stretch/>
        </p:blipFill>
        <p:spPr>
          <a:xfrm>
            <a:off x="486135" y="1352389"/>
            <a:ext cx="4113494" cy="4872200"/>
          </a:xfrm>
          <a:prstGeom prst="rect">
            <a:avLst/>
          </a:prstGeom>
        </p:spPr>
      </p:pic>
    </p:spTree>
    <p:extLst>
      <p:ext uri="{BB962C8B-B14F-4D97-AF65-F5344CB8AC3E}">
        <p14:creationId xmlns:p14="http://schemas.microsoft.com/office/powerpoint/2010/main" val="2211815740"/>
      </p:ext>
    </p:extLst>
  </p:cSld>
  <p:clrMapOvr>
    <a:masterClrMapping/>
  </p:clrMapOvr>
</p:sld>
</file>

<file path=ppt/slides/slide10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EA0E4A2-CF7E-4468-B3BB-00E00708A1DC}"/>
              </a:ext>
            </a:extLst>
          </p:cNvPr>
          <p:cNvPicPr>
            <a:picLocks noGrp="1"/>
          </p:cNvPicPr>
          <p:nvPr>
            <p:ph sz="half" idx="4294967295"/>
          </p:nvPr>
        </p:nvPicPr>
        <p:blipFill rotWithShape="1">
          <a:blip r:embed="rId2">
            <a:extLst>
              <a:ext uri="{28A0092B-C50C-407E-A947-70E740481C1C}">
                <a14:useLocalDpi xmlns:a14="http://schemas.microsoft.com/office/drawing/2010/main" val="0"/>
              </a:ext>
            </a:extLst>
          </a:blip>
          <a:srcRect t="23465" r="1" b="1"/>
          <a:stretch/>
        </p:blipFill>
        <p:spPr bwMode="auto">
          <a:xfrm>
            <a:off x="956468" y="356553"/>
            <a:ext cx="10279063" cy="5753100"/>
          </a:xfrm>
          <a:prstGeom prst="rect">
            <a:avLst/>
          </a:prstGeom>
          <a:noFill/>
        </p:spPr>
      </p:pic>
      <p:sp>
        <p:nvSpPr>
          <p:cNvPr id="2" name="Title 1">
            <a:extLst>
              <a:ext uri="{FF2B5EF4-FFF2-40B4-BE49-F238E27FC236}">
                <a16:creationId xmlns:a16="http://schemas.microsoft.com/office/drawing/2014/main" id="{13701B0F-8D22-44B8-8C79-7B14B6BEE402}"/>
              </a:ext>
            </a:extLst>
          </p:cNvPr>
          <p:cNvSpPr>
            <a:spLocks noGrp="1"/>
          </p:cNvSpPr>
          <p:nvPr>
            <p:ph type="title" idx="4294967295"/>
          </p:nvPr>
        </p:nvSpPr>
        <p:spPr>
          <a:xfrm>
            <a:off x="4683760" y="356553"/>
            <a:ext cx="6451600" cy="1214437"/>
          </a:xfrm>
        </p:spPr>
        <p:txBody>
          <a:bodyPr vert="horz" lIns="91440" tIns="45720" rIns="91440" bIns="45720" rtlCol="0" anchor="ctr">
            <a:noAutofit/>
          </a:bodyPr>
          <a:lstStyle/>
          <a:p>
            <a:pPr algn="ctr">
              <a:lnSpc>
                <a:spcPct val="90000"/>
              </a:lnSpc>
            </a:pPr>
            <a:r>
              <a:rPr lang="en-US" sz="3200" dirty="0">
                <a:solidFill>
                  <a:schemeClr val="tx1"/>
                </a:solidFill>
              </a:rPr>
              <a:t>Step 2  </a:t>
            </a:r>
            <a:r>
              <a:rPr lang="en-US" sz="3200" b="1" dirty="0">
                <a:solidFill>
                  <a:schemeClr val="tx1"/>
                </a:solidFill>
              </a:rPr>
              <a:t>use Advanced  targets in holes diary cards</a:t>
            </a:r>
          </a:p>
        </p:txBody>
      </p:sp>
    </p:spTree>
    <p:extLst>
      <p:ext uri="{BB962C8B-B14F-4D97-AF65-F5344CB8AC3E}">
        <p14:creationId xmlns:p14="http://schemas.microsoft.com/office/powerpoint/2010/main" val="3577903058"/>
      </p:ext>
    </p:extLst>
  </p:cSld>
  <p:clrMapOvr>
    <a:masterClrMapping/>
  </p:clrMapOvr>
</p:sld>
</file>

<file path=ppt/slides/slide10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EA0E4A2-CF7E-4468-B3BB-00E00708A1DC}"/>
              </a:ext>
            </a:extLst>
          </p:cNvPr>
          <p:cNvPicPr>
            <a:picLocks noGrp="1"/>
          </p:cNvPicPr>
          <p:nvPr>
            <p:ph sz="half" idx="4294967295"/>
          </p:nvPr>
        </p:nvPicPr>
        <p:blipFill rotWithShape="1">
          <a:blip r:embed="rId2">
            <a:extLst>
              <a:ext uri="{28A0092B-C50C-407E-A947-70E740481C1C}">
                <a14:useLocalDpi xmlns:a14="http://schemas.microsoft.com/office/drawing/2010/main" val="0"/>
              </a:ext>
            </a:extLst>
          </a:blip>
          <a:srcRect t="23465" r="1" b="1"/>
          <a:stretch/>
        </p:blipFill>
        <p:spPr bwMode="auto">
          <a:xfrm>
            <a:off x="400209" y="2173287"/>
            <a:ext cx="4508500" cy="2511425"/>
          </a:xfrm>
          <a:prstGeom prst="rect">
            <a:avLst/>
          </a:prstGeom>
          <a:noFill/>
        </p:spPr>
      </p:pic>
      <p:sp>
        <p:nvSpPr>
          <p:cNvPr id="2" name="Title 1">
            <a:extLst>
              <a:ext uri="{FF2B5EF4-FFF2-40B4-BE49-F238E27FC236}">
                <a16:creationId xmlns:a16="http://schemas.microsoft.com/office/drawing/2014/main" id="{13701B0F-8D22-44B8-8C79-7B14B6BEE402}"/>
              </a:ext>
            </a:extLst>
          </p:cNvPr>
          <p:cNvSpPr>
            <a:spLocks noGrp="1"/>
          </p:cNvSpPr>
          <p:nvPr>
            <p:ph type="title" idx="4294967295"/>
          </p:nvPr>
        </p:nvSpPr>
        <p:spPr>
          <a:xfrm>
            <a:off x="-365760" y="819468"/>
            <a:ext cx="6040438" cy="1212850"/>
          </a:xfrm>
        </p:spPr>
        <p:txBody>
          <a:bodyPr vert="horz" lIns="91440" tIns="45720" rIns="91440" bIns="45720" rtlCol="0" anchor="ctr">
            <a:noAutofit/>
          </a:bodyPr>
          <a:lstStyle/>
          <a:p>
            <a:pPr algn="ctr">
              <a:lnSpc>
                <a:spcPct val="90000"/>
              </a:lnSpc>
            </a:pPr>
            <a:r>
              <a:rPr lang="en-US" sz="2800" b="1" dirty="0">
                <a:solidFill>
                  <a:schemeClr val="bg1"/>
                </a:solidFill>
              </a:rPr>
              <a:t>use Advanced  targets </a:t>
            </a:r>
            <a:br>
              <a:rPr lang="en-US" sz="2800" b="1" dirty="0">
                <a:solidFill>
                  <a:schemeClr val="bg1"/>
                </a:solidFill>
              </a:rPr>
            </a:br>
            <a:r>
              <a:rPr lang="en-US" sz="2800" b="1" dirty="0">
                <a:solidFill>
                  <a:schemeClr val="bg1"/>
                </a:solidFill>
              </a:rPr>
              <a:t>in holes diary cards</a:t>
            </a:r>
          </a:p>
        </p:txBody>
      </p:sp>
      <p:sp>
        <p:nvSpPr>
          <p:cNvPr id="4" name="TextBox 3">
            <a:extLst>
              <a:ext uri="{FF2B5EF4-FFF2-40B4-BE49-F238E27FC236}">
                <a16:creationId xmlns:a16="http://schemas.microsoft.com/office/drawing/2014/main" id="{C1584F2A-BD65-F36A-B6E4-7C94AC6FC47C}"/>
              </a:ext>
            </a:extLst>
          </p:cNvPr>
          <p:cNvSpPr txBox="1"/>
          <p:nvPr/>
        </p:nvSpPr>
        <p:spPr>
          <a:xfrm>
            <a:off x="5192485" y="418008"/>
            <a:ext cx="6999515" cy="6170920"/>
          </a:xfrm>
          <a:prstGeom prst="rect">
            <a:avLst/>
          </a:prstGeom>
          <a:noFill/>
        </p:spPr>
        <p:txBody>
          <a:bodyPr wrap="square">
            <a:spAutoFit/>
          </a:bodyPr>
          <a:lstStyle/>
          <a:p>
            <a:pPr marL="285750" indent="-285750">
              <a:buFont typeface="Arial" panose="020B0604020202020204" pitchFamily="34" charset="0"/>
              <a:buChar char="•"/>
            </a:pPr>
            <a:r>
              <a:rPr lang="en-CA" sz="2500" dirty="0">
                <a:latin typeface="Arial" panose="020B0604020202020204" pitchFamily="34" charset="0"/>
                <a:cs typeface="Arial" panose="020B0604020202020204" pitchFamily="34" charset="0"/>
              </a:rPr>
              <a:t>In the simple course we’ve identified dysregulated emotions, thoughts, behaviors and sensations and used them as intermediate holes diary card targets.</a:t>
            </a:r>
          </a:p>
          <a:p>
            <a:pPr marL="285750" indent="-285750">
              <a:buFont typeface="Arial" panose="020B0604020202020204" pitchFamily="34" charset="0"/>
              <a:buChar char="•"/>
            </a:pPr>
            <a:r>
              <a:rPr lang="en-CA" sz="2500" dirty="0">
                <a:latin typeface="Arial" panose="020B0604020202020204" pitchFamily="34" charset="0"/>
                <a:cs typeface="Arial" panose="020B0604020202020204" pitchFamily="34" charset="0"/>
              </a:rPr>
              <a:t>These targets can be used as trailheads to help you identify parts which are advanced holes diary card targets.</a:t>
            </a:r>
          </a:p>
          <a:p>
            <a:pPr marL="285750" indent="-285750">
              <a:buFont typeface="Arial" panose="020B0604020202020204" pitchFamily="34" charset="0"/>
              <a:buChar char="•"/>
            </a:pPr>
            <a:r>
              <a:rPr lang="en-CA" sz="2500" dirty="0">
                <a:latin typeface="Arial" panose="020B0604020202020204" pitchFamily="34" charset="0"/>
                <a:cs typeface="Arial" panose="020B0604020202020204" pitchFamily="34" charset="0"/>
              </a:rPr>
              <a:t>Your intermediate holes diary card targets likely belong to parts that you are already familiar with from your IFS work.</a:t>
            </a:r>
          </a:p>
          <a:p>
            <a:pPr marL="285750" indent="-285750">
              <a:buFont typeface="Arial" panose="020B0604020202020204" pitchFamily="34" charset="0"/>
              <a:buChar char="•"/>
            </a:pPr>
            <a:r>
              <a:rPr lang="en-CA" sz="2500" dirty="0">
                <a:latin typeface="Arial" panose="020B0604020202020204" pitchFamily="34" charset="0"/>
                <a:cs typeface="Arial" panose="020B0604020202020204" pitchFamily="34" charset="0"/>
              </a:rPr>
              <a:t>Other intermediate targets may be trailheads and help you discover parts you haven’t previously considered.</a:t>
            </a:r>
          </a:p>
          <a:p>
            <a:pPr marL="285750" indent="-285750">
              <a:buFont typeface="Arial" panose="020B0604020202020204" pitchFamily="34" charset="0"/>
              <a:buChar char="•"/>
            </a:pPr>
            <a:r>
              <a:rPr lang="en-CA" sz="2500" dirty="0">
                <a:latin typeface="Arial" panose="020B0604020202020204" pitchFamily="34" charset="0"/>
                <a:cs typeface="Arial" panose="020B0604020202020204" pitchFamily="34" charset="0"/>
              </a:rPr>
              <a:t>A part may have more than one emotion, thought, behavior and sensation.</a:t>
            </a:r>
          </a:p>
          <a:p>
            <a:pPr marL="285750" indent="-285750">
              <a:buFont typeface="Arial" panose="020B0604020202020204" pitchFamily="34" charset="0"/>
              <a:buChar char="•"/>
            </a:pPr>
            <a:endParaRPr lang="en-CA" sz="2000" dirty="0"/>
          </a:p>
        </p:txBody>
      </p:sp>
    </p:spTree>
    <p:extLst>
      <p:ext uri="{BB962C8B-B14F-4D97-AF65-F5344CB8AC3E}">
        <p14:creationId xmlns:p14="http://schemas.microsoft.com/office/powerpoint/2010/main" val="3922087468"/>
      </p:ext>
    </p:extLst>
  </p:cSld>
  <p:clrMapOvr>
    <a:masterClrMapping/>
  </p:clrMapOvr>
</p:sld>
</file>

<file path=ppt/slides/slide1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0EF56-317A-9A82-0EDE-236B101BC662}"/>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C8F87394-3CFE-69A0-87DD-142EF30B54A8}"/>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422424"/>
            <a:ext cx="5915358" cy="3714044"/>
          </a:xfrm>
          <a:prstGeom prst="rect">
            <a:avLst/>
          </a:prstGeom>
        </p:spPr>
      </p:pic>
      <p:sp>
        <p:nvSpPr>
          <p:cNvPr id="4" name="TextBox 3">
            <a:extLst>
              <a:ext uri="{FF2B5EF4-FFF2-40B4-BE49-F238E27FC236}">
                <a16:creationId xmlns:a16="http://schemas.microsoft.com/office/drawing/2014/main" id="{0CB02E67-1CCE-03C5-814B-03B49207A5B6}"/>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915491F9-B4C4-BB2F-4C66-E78705187E9F}"/>
              </a:ext>
            </a:extLst>
          </p:cNvPr>
          <p:cNvSpPr txBox="1"/>
          <p:nvPr/>
        </p:nvSpPr>
        <p:spPr>
          <a:xfrm>
            <a:off x="137160" y="95460"/>
            <a:ext cx="11917680" cy="1077218"/>
          </a:xfrm>
          <a:prstGeom prst="rect">
            <a:avLst/>
          </a:prstGeom>
          <a:noFill/>
        </p:spPr>
        <p:txBody>
          <a:bodyPr wrap="square">
            <a:spAutoFit/>
          </a:bodyPr>
          <a:lstStyle/>
          <a:p>
            <a:pPr algn="ctr"/>
            <a:r>
              <a:rPr lang="en-CA" sz="3200" dirty="0">
                <a:solidFill>
                  <a:schemeClr val="bg1"/>
                </a:solidFill>
              </a:rPr>
              <a:t>2. USE THE INTERNAL FAMILY PART SELVES YOU HAVE IDENTIFIED AS ADVANCED TARGETS IN YOUR HOLES DIARY CARDS.</a:t>
            </a:r>
          </a:p>
        </p:txBody>
      </p:sp>
    </p:spTree>
    <p:extLst>
      <p:ext uri="{BB962C8B-B14F-4D97-AF65-F5344CB8AC3E}">
        <p14:creationId xmlns:p14="http://schemas.microsoft.com/office/powerpoint/2010/main" val="3232751085"/>
      </p:ext>
    </p:extLst>
  </p:cSld>
  <p:clrMapOvr>
    <a:masterClrMapping/>
  </p:clrMapOvr>
</p:sld>
</file>

<file path=ppt/slides/slide1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BC8B2-6ADC-7951-7B85-E1FE2FCC84B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9D5377B-2F4F-E307-B450-FD4853EB8F49}"/>
              </a:ext>
            </a:extLst>
          </p:cNvPr>
          <p:cNvSpPr txBox="1"/>
          <p:nvPr/>
        </p:nvSpPr>
        <p:spPr>
          <a:xfrm>
            <a:off x="7943741" y="719055"/>
            <a:ext cx="4385151"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EXILES</a:t>
            </a:r>
            <a:endParaRPr lang="en-CA" sz="3600" dirty="0"/>
          </a:p>
        </p:txBody>
      </p:sp>
      <p:pic>
        <p:nvPicPr>
          <p:cNvPr id="5" name="Picture 4" descr="A child sitting on the floor&#10;&#10;AI-generated content may be incorrect.">
            <a:extLst>
              <a:ext uri="{FF2B5EF4-FFF2-40B4-BE49-F238E27FC236}">
                <a16:creationId xmlns:a16="http://schemas.microsoft.com/office/drawing/2014/main" id="{F13F1EE1-0021-7559-0BB3-7D1B11D68632}"/>
              </a:ext>
            </a:extLst>
          </p:cNvPr>
          <p:cNvPicPr>
            <a:picLocks noChangeAspect="1"/>
          </p:cNvPicPr>
          <p:nvPr/>
        </p:nvPicPr>
        <p:blipFill>
          <a:blip r:embed="rId2"/>
          <a:stretch>
            <a:fillRect/>
          </a:stretch>
        </p:blipFill>
        <p:spPr>
          <a:xfrm>
            <a:off x="3351185" y="3541547"/>
            <a:ext cx="2855661" cy="3042670"/>
          </a:xfrm>
          <a:prstGeom prst="rect">
            <a:avLst/>
          </a:prstGeom>
        </p:spPr>
      </p:pic>
      <p:sp>
        <p:nvSpPr>
          <p:cNvPr id="9" name="TextBox 8">
            <a:extLst>
              <a:ext uri="{FF2B5EF4-FFF2-40B4-BE49-F238E27FC236}">
                <a16:creationId xmlns:a16="http://schemas.microsoft.com/office/drawing/2014/main" id="{80C9C515-2C68-3FA0-229F-9BB89FA1D92E}"/>
              </a:ext>
            </a:extLst>
          </p:cNvPr>
          <p:cNvSpPr txBox="1"/>
          <p:nvPr/>
        </p:nvSpPr>
        <p:spPr>
          <a:xfrm>
            <a:off x="4165562" y="5930330"/>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pic>
        <p:nvPicPr>
          <p:cNvPr id="2" name="Picture 1" descr="A person and child sitting at a table&#10;&#10;AI-generated content may be incorrect.">
            <a:extLst>
              <a:ext uri="{FF2B5EF4-FFF2-40B4-BE49-F238E27FC236}">
                <a16:creationId xmlns:a16="http://schemas.microsoft.com/office/drawing/2014/main" id="{7857126B-0728-0B9E-B347-D4E14641BA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025" y="110232"/>
            <a:ext cx="2855661" cy="3559628"/>
          </a:xfrm>
          <a:prstGeom prst="rect">
            <a:avLst/>
          </a:prstGeom>
        </p:spPr>
      </p:pic>
      <p:sp>
        <p:nvSpPr>
          <p:cNvPr id="14" name="TextBox 13">
            <a:extLst>
              <a:ext uri="{FF2B5EF4-FFF2-40B4-BE49-F238E27FC236}">
                <a16:creationId xmlns:a16="http://schemas.microsoft.com/office/drawing/2014/main" id="{A3F6E9ED-9761-A24B-B777-EF092B6041EF}"/>
              </a:ext>
            </a:extLst>
          </p:cNvPr>
          <p:cNvSpPr txBox="1"/>
          <p:nvPr/>
        </p:nvSpPr>
        <p:spPr>
          <a:xfrm>
            <a:off x="770825" y="3264548"/>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pic>
        <p:nvPicPr>
          <p:cNvPr id="26" name="Picture 25" descr="A person sitting in a chair reading a book&#10;&#10;AI-generated content may be incorrect.">
            <a:extLst>
              <a:ext uri="{FF2B5EF4-FFF2-40B4-BE49-F238E27FC236}">
                <a16:creationId xmlns:a16="http://schemas.microsoft.com/office/drawing/2014/main" id="{C76A9FF9-2E2C-27D9-6355-B42CACA68B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3183" y="146450"/>
            <a:ext cx="2556632" cy="3256597"/>
          </a:xfrm>
          <a:prstGeom prst="rect">
            <a:avLst/>
          </a:prstGeom>
        </p:spPr>
      </p:pic>
      <p:sp>
        <p:nvSpPr>
          <p:cNvPr id="28" name="TextBox 27">
            <a:extLst>
              <a:ext uri="{FF2B5EF4-FFF2-40B4-BE49-F238E27FC236}">
                <a16:creationId xmlns:a16="http://schemas.microsoft.com/office/drawing/2014/main" id="{F1BC39D6-5F48-5B15-BE84-F0CF986BCBE8}"/>
              </a:ext>
            </a:extLst>
          </p:cNvPr>
          <p:cNvSpPr txBox="1"/>
          <p:nvPr/>
        </p:nvSpPr>
        <p:spPr>
          <a:xfrm>
            <a:off x="4153249" y="2887661"/>
            <a:ext cx="184102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LOST TEENAGER</a:t>
            </a:r>
            <a:endParaRPr lang="en-CA" sz="1200" dirty="0"/>
          </a:p>
        </p:txBody>
      </p:sp>
      <p:pic>
        <p:nvPicPr>
          <p:cNvPr id="6" name="Picture 5">
            <a:extLst>
              <a:ext uri="{FF2B5EF4-FFF2-40B4-BE49-F238E27FC236}">
                <a16:creationId xmlns:a16="http://schemas.microsoft.com/office/drawing/2014/main" id="{C94FE93B-329F-7FE8-8892-0067D28D5A13}"/>
              </a:ext>
            </a:extLst>
          </p:cNvPr>
          <p:cNvPicPr>
            <a:picLocks noChangeAspect="1"/>
          </p:cNvPicPr>
          <p:nvPr/>
        </p:nvPicPr>
        <p:blipFill>
          <a:blip r:embed="rId5"/>
          <a:stretch>
            <a:fillRect/>
          </a:stretch>
        </p:blipFill>
        <p:spPr>
          <a:xfrm>
            <a:off x="486796" y="3773162"/>
            <a:ext cx="2556632" cy="2835097"/>
          </a:xfrm>
          <a:prstGeom prst="rect">
            <a:avLst/>
          </a:prstGeom>
        </p:spPr>
      </p:pic>
      <p:sp>
        <p:nvSpPr>
          <p:cNvPr id="17" name="TextBox 16">
            <a:extLst>
              <a:ext uri="{FF2B5EF4-FFF2-40B4-BE49-F238E27FC236}">
                <a16:creationId xmlns:a16="http://schemas.microsoft.com/office/drawing/2014/main" id="{09094800-25EC-E245-FE80-E1217FB6D342}"/>
              </a:ext>
            </a:extLst>
          </p:cNvPr>
          <p:cNvSpPr txBox="1"/>
          <p:nvPr/>
        </p:nvSpPr>
        <p:spPr>
          <a:xfrm>
            <a:off x="773280" y="6100427"/>
            <a:ext cx="1487079"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CEMETERY BOY</a:t>
            </a:r>
            <a:endParaRPr lang="en-CA" sz="1200" dirty="0"/>
          </a:p>
        </p:txBody>
      </p:sp>
      <p:pic>
        <p:nvPicPr>
          <p:cNvPr id="19" name="Picture 18" descr="A child sitting at a table in a classroom&#10;&#10;AI-generated content may be incorrect.">
            <a:extLst>
              <a:ext uri="{FF2B5EF4-FFF2-40B4-BE49-F238E27FC236}">
                <a16:creationId xmlns:a16="http://schemas.microsoft.com/office/drawing/2014/main" id="{38D72995-5443-C80F-BD74-EBAB6C0FA6AD}"/>
              </a:ext>
            </a:extLst>
          </p:cNvPr>
          <p:cNvPicPr>
            <a:picLocks noChangeAspect="1"/>
          </p:cNvPicPr>
          <p:nvPr/>
        </p:nvPicPr>
        <p:blipFill>
          <a:blip r:embed="rId6"/>
          <a:srcRect l="27694" r="3944" b="-2"/>
          <a:stretch/>
        </p:blipFill>
        <p:spPr>
          <a:xfrm>
            <a:off x="6853834" y="3434583"/>
            <a:ext cx="2556632" cy="3256597"/>
          </a:xfrm>
          <a:prstGeom prst="rect">
            <a:avLst/>
          </a:prstGeom>
        </p:spPr>
      </p:pic>
      <p:sp>
        <p:nvSpPr>
          <p:cNvPr id="23" name="TextBox 22">
            <a:extLst>
              <a:ext uri="{FF2B5EF4-FFF2-40B4-BE49-F238E27FC236}">
                <a16:creationId xmlns:a16="http://schemas.microsoft.com/office/drawing/2014/main" id="{2413414B-F7D9-FE3B-446F-0AE800964F0F}"/>
              </a:ext>
            </a:extLst>
          </p:cNvPr>
          <p:cNvSpPr txBox="1"/>
          <p:nvPr/>
        </p:nvSpPr>
        <p:spPr>
          <a:xfrm>
            <a:off x="7469349" y="6469760"/>
            <a:ext cx="1568487"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CAFETERIA BOY</a:t>
            </a:r>
            <a:endParaRPr lang="en-CA" sz="1200" dirty="0"/>
          </a:p>
        </p:txBody>
      </p:sp>
      <p:pic>
        <p:nvPicPr>
          <p:cNvPr id="15" name="Picture 14" descr="A child standing in a alley&#10;&#10;AI-generated content may be incorrect.">
            <a:extLst>
              <a:ext uri="{FF2B5EF4-FFF2-40B4-BE49-F238E27FC236}">
                <a16:creationId xmlns:a16="http://schemas.microsoft.com/office/drawing/2014/main" id="{890D76B3-87B7-A090-92B2-991A216C3D5F}"/>
              </a:ext>
            </a:extLst>
          </p:cNvPr>
          <p:cNvPicPr>
            <a:picLocks noChangeAspect="1"/>
          </p:cNvPicPr>
          <p:nvPr/>
        </p:nvPicPr>
        <p:blipFill>
          <a:blip r:embed="rId7"/>
          <a:stretch>
            <a:fillRect/>
          </a:stretch>
        </p:blipFill>
        <p:spPr>
          <a:xfrm>
            <a:off x="9664823" y="3620874"/>
            <a:ext cx="2407433" cy="3070306"/>
          </a:xfrm>
          <a:prstGeom prst="rect">
            <a:avLst/>
          </a:prstGeom>
        </p:spPr>
      </p:pic>
      <p:sp>
        <p:nvSpPr>
          <p:cNvPr id="29" name="TextBox 28">
            <a:extLst>
              <a:ext uri="{FF2B5EF4-FFF2-40B4-BE49-F238E27FC236}">
                <a16:creationId xmlns:a16="http://schemas.microsoft.com/office/drawing/2014/main" id="{C3EF201B-19D5-AC6E-8FE5-7CC59054D87F}"/>
              </a:ext>
            </a:extLst>
          </p:cNvPr>
          <p:cNvSpPr txBox="1"/>
          <p:nvPr/>
        </p:nvSpPr>
        <p:spPr>
          <a:xfrm>
            <a:off x="10057454" y="6146594"/>
            <a:ext cx="1854612"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SON OF COUNTRY HICK</a:t>
            </a:r>
            <a:endParaRPr lang="en-CA" sz="1200" dirty="0"/>
          </a:p>
        </p:txBody>
      </p:sp>
      <p:sp>
        <p:nvSpPr>
          <p:cNvPr id="7" name="TextBox 6">
            <a:extLst>
              <a:ext uri="{FF2B5EF4-FFF2-40B4-BE49-F238E27FC236}">
                <a16:creationId xmlns:a16="http://schemas.microsoft.com/office/drawing/2014/main" id="{1C0181E1-98BD-002B-393D-E870188024B5}"/>
              </a:ext>
            </a:extLst>
          </p:cNvPr>
          <p:cNvSpPr txBox="1"/>
          <p:nvPr/>
        </p:nvSpPr>
        <p:spPr>
          <a:xfrm>
            <a:off x="6763304" y="1635224"/>
            <a:ext cx="5667188" cy="461665"/>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These are some of my exiles</a:t>
            </a:r>
          </a:p>
        </p:txBody>
      </p:sp>
    </p:spTree>
    <p:extLst>
      <p:ext uri="{BB962C8B-B14F-4D97-AF65-F5344CB8AC3E}">
        <p14:creationId xmlns:p14="http://schemas.microsoft.com/office/powerpoint/2010/main" val="1991721402"/>
      </p:ext>
    </p:extLst>
  </p:cSld>
  <p:clrMapOvr>
    <a:masterClrMapping/>
  </p:clrMapOvr>
</p:sld>
</file>

<file path=ppt/slides/slide1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7965C-455D-8071-CCE5-85837664AD2C}"/>
            </a:ext>
          </a:extLst>
        </p:cNvPr>
        <p:cNvGrpSpPr/>
        <p:nvPr/>
      </p:nvGrpSpPr>
      <p:grpSpPr>
        <a:xfrm>
          <a:off x="0" y="0"/>
          <a:ext cx="0" cy="0"/>
          <a:chOff x="0" y="0"/>
          <a:chExt cx="0" cy="0"/>
        </a:xfrm>
      </p:grpSpPr>
      <p:pic>
        <p:nvPicPr>
          <p:cNvPr id="4" name="Picture 3" descr="A person in armor holding a sword and shield&#10;&#10;AI-generated content may be incorrect.">
            <a:extLst>
              <a:ext uri="{FF2B5EF4-FFF2-40B4-BE49-F238E27FC236}">
                <a16:creationId xmlns:a16="http://schemas.microsoft.com/office/drawing/2014/main" id="{D33B8277-75CB-D3F4-48A2-ED316AD35C5E}"/>
              </a:ext>
            </a:extLst>
          </p:cNvPr>
          <p:cNvPicPr>
            <a:picLocks noChangeAspect="1"/>
          </p:cNvPicPr>
          <p:nvPr/>
        </p:nvPicPr>
        <p:blipFill>
          <a:blip r:embed="rId2"/>
          <a:stretch>
            <a:fillRect/>
          </a:stretch>
        </p:blipFill>
        <p:spPr>
          <a:xfrm>
            <a:off x="282034" y="649764"/>
            <a:ext cx="2351848" cy="3018721"/>
          </a:xfrm>
          <a:prstGeom prst="rect">
            <a:avLst/>
          </a:prstGeom>
        </p:spPr>
      </p:pic>
      <p:sp>
        <p:nvSpPr>
          <p:cNvPr id="7" name="TextBox 6">
            <a:extLst>
              <a:ext uri="{FF2B5EF4-FFF2-40B4-BE49-F238E27FC236}">
                <a16:creationId xmlns:a16="http://schemas.microsoft.com/office/drawing/2014/main" id="{73A56E4A-7EEA-CB5E-BC82-389048232B2A}"/>
              </a:ext>
            </a:extLst>
          </p:cNvPr>
          <p:cNvSpPr txBox="1"/>
          <p:nvPr/>
        </p:nvSpPr>
        <p:spPr>
          <a:xfrm>
            <a:off x="495026" y="3236597"/>
            <a:ext cx="1852773" cy="276999"/>
          </a:xfrm>
          <a:prstGeom prst="rect">
            <a:avLst/>
          </a:prstGeom>
          <a:noFill/>
        </p:spPr>
        <p:txBody>
          <a:bodyPr wrap="square">
            <a:spAutoFit/>
          </a:bodyPr>
          <a:lstStyle/>
          <a:p>
            <a:r>
              <a:rPr lang="en-US" sz="1200" b="0" i="0" dirty="0">
                <a:effectLst/>
                <a:latin typeface="Arial" panose="020B0604020202020204" pitchFamily="34" charset="0"/>
              </a:rPr>
              <a:t>THE LONE WARRIOR </a:t>
            </a:r>
            <a:endParaRPr lang="en-CA" sz="1200" dirty="0"/>
          </a:p>
        </p:txBody>
      </p:sp>
      <p:sp>
        <p:nvSpPr>
          <p:cNvPr id="8" name="TextBox 7">
            <a:extLst>
              <a:ext uri="{FF2B5EF4-FFF2-40B4-BE49-F238E27FC236}">
                <a16:creationId xmlns:a16="http://schemas.microsoft.com/office/drawing/2014/main" id="{446702D5-29CD-24D2-6532-5F17EBE9C5CB}"/>
              </a:ext>
            </a:extLst>
          </p:cNvPr>
          <p:cNvSpPr txBox="1"/>
          <p:nvPr/>
        </p:nvSpPr>
        <p:spPr>
          <a:xfrm>
            <a:off x="3355554" y="-32540"/>
            <a:ext cx="6226138"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r>
              <a:rPr lang="en-US" sz="3600" dirty="0">
                <a:solidFill>
                  <a:srgbClr val="222222"/>
                </a:solidFill>
                <a:latin typeface="Arial" panose="020B0604020202020204" pitchFamily="34" charset="0"/>
              </a:rPr>
              <a:t>PROTECTORS</a:t>
            </a:r>
            <a:endParaRPr lang="en-CA" sz="3600" dirty="0"/>
          </a:p>
        </p:txBody>
      </p:sp>
      <p:pic>
        <p:nvPicPr>
          <p:cNvPr id="10" name="Picture 9" descr="A person and person sitting in chairs&#10;&#10;AI-generated content may be incorrect.">
            <a:extLst>
              <a:ext uri="{FF2B5EF4-FFF2-40B4-BE49-F238E27FC236}">
                <a16:creationId xmlns:a16="http://schemas.microsoft.com/office/drawing/2014/main" id="{FA6A4B2E-2A3E-23CF-9BCE-5B219E0474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4227" y="3975447"/>
            <a:ext cx="2491944" cy="2546824"/>
          </a:xfrm>
          <a:prstGeom prst="rect">
            <a:avLst/>
          </a:prstGeom>
        </p:spPr>
      </p:pic>
      <p:sp>
        <p:nvSpPr>
          <p:cNvPr id="16" name="TextBox 15">
            <a:extLst>
              <a:ext uri="{FF2B5EF4-FFF2-40B4-BE49-F238E27FC236}">
                <a16:creationId xmlns:a16="http://schemas.microsoft.com/office/drawing/2014/main" id="{1446D96D-87A9-660F-74E7-BD03E6326244}"/>
              </a:ext>
            </a:extLst>
          </p:cNvPr>
          <p:cNvSpPr txBox="1"/>
          <p:nvPr/>
        </p:nvSpPr>
        <p:spPr>
          <a:xfrm>
            <a:off x="6351416" y="6069736"/>
            <a:ext cx="1674932"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FIXER/THERAPIST</a:t>
            </a:r>
            <a:endParaRPr lang="en-CA" sz="1200" dirty="0"/>
          </a:p>
        </p:txBody>
      </p:sp>
      <p:pic>
        <p:nvPicPr>
          <p:cNvPr id="18" name="Picture 17" descr="Cartoon character running away from a bomb&#10;&#10;AI-generated content may be incorrect.">
            <a:extLst>
              <a:ext uri="{FF2B5EF4-FFF2-40B4-BE49-F238E27FC236}">
                <a16:creationId xmlns:a16="http://schemas.microsoft.com/office/drawing/2014/main" id="{59DF355A-99A9-0DB0-FFC7-518DDBE47B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3199" y="649765"/>
            <a:ext cx="2326051" cy="3018720"/>
          </a:xfrm>
          <a:prstGeom prst="rect">
            <a:avLst/>
          </a:prstGeom>
        </p:spPr>
      </p:pic>
      <p:sp>
        <p:nvSpPr>
          <p:cNvPr id="20" name="TextBox 19">
            <a:extLst>
              <a:ext uri="{FF2B5EF4-FFF2-40B4-BE49-F238E27FC236}">
                <a16:creationId xmlns:a16="http://schemas.microsoft.com/office/drawing/2014/main" id="{BC7B2C30-BF5B-DB1D-34EB-FB4904FFF2BD}"/>
              </a:ext>
            </a:extLst>
          </p:cNvPr>
          <p:cNvSpPr txBox="1"/>
          <p:nvPr/>
        </p:nvSpPr>
        <p:spPr>
          <a:xfrm>
            <a:off x="3724975" y="3186342"/>
            <a:ext cx="1810827" cy="276999"/>
          </a:xfrm>
          <a:prstGeom prst="rect">
            <a:avLst/>
          </a:prstGeom>
          <a:noFill/>
        </p:spPr>
        <p:txBody>
          <a:bodyPr wrap="square">
            <a:spAutoFit/>
          </a:bodyPr>
          <a:lstStyle/>
          <a:p>
            <a:r>
              <a:rPr lang="en-US" sz="1200" dirty="0">
                <a:solidFill>
                  <a:schemeClr val="bg1"/>
                </a:solidFill>
                <a:latin typeface="Arial" panose="020B0604020202020204" pitchFamily="34" charset="0"/>
                <a:cs typeface="Arial" panose="020B0604020202020204" pitchFamily="34" charset="0"/>
              </a:rPr>
              <a:t>ROAD RUNNER</a:t>
            </a:r>
            <a:endParaRPr lang="en-CA" sz="1200" dirty="0">
              <a:solidFill>
                <a:schemeClr val="bg1"/>
              </a:solidFill>
            </a:endParaRPr>
          </a:p>
        </p:txBody>
      </p:sp>
      <p:sp>
        <p:nvSpPr>
          <p:cNvPr id="13" name="TextBox 12">
            <a:extLst>
              <a:ext uri="{FF2B5EF4-FFF2-40B4-BE49-F238E27FC236}">
                <a16:creationId xmlns:a16="http://schemas.microsoft.com/office/drawing/2014/main" id="{3E1BF274-2015-89C1-3E03-6B775B0DA601}"/>
              </a:ext>
            </a:extLst>
          </p:cNvPr>
          <p:cNvSpPr txBox="1"/>
          <p:nvPr/>
        </p:nvSpPr>
        <p:spPr>
          <a:xfrm>
            <a:off x="-2766822" y="-905304"/>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endParaRPr lang="en-CA" sz="3600" dirty="0"/>
          </a:p>
        </p:txBody>
      </p:sp>
      <p:pic>
        <p:nvPicPr>
          <p:cNvPr id="22" name="Picture 21" descr="A person looking at a crystal ball&#10;&#10;AI-generated content may be incorrect.">
            <a:extLst>
              <a:ext uri="{FF2B5EF4-FFF2-40B4-BE49-F238E27FC236}">
                <a16:creationId xmlns:a16="http://schemas.microsoft.com/office/drawing/2014/main" id="{DB7FB1B7-DDA9-88D2-1017-2BAE267F60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0114" y="3985830"/>
            <a:ext cx="2373767" cy="2573908"/>
          </a:xfrm>
          <a:prstGeom prst="rect">
            <a:avLst/>
          </a:prstGeom>
        </p:spPr>
      </p:pic>
      <p:sp>
        <p:nvSpPr>
          <p:cNvPr id="24" name="TextBox 23">
            <a:extLst>
              <a:ext uri="{FF2B5EF4-FFF2-40B4-BE49-F238E27FC236}">
                <a16:creationId xmlns:a16="http://schemas.microsoft.com/office/drawing/2014/main" id="{A0DF573A-D6A4-C623-4220-06030717490F}"/>
              </a:ext>
            </a:extLst>
          </p:cNvPr>
          <p:cNvSpPr txBox="1"/>
          <p:nvPr/>
        </p:nvSpPr>
        <p:spPr>
          <a:xfrm>
            <a:off x="559531" y="6208236"/>
            <a:ext cx="2301644"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INTELECTUALIZER</a:t>
            </a:r>
            <a:endParaRPr lang="en-CA" sz="1200" dirty="0"/>
          </a:p>
        </p:txBody>
      </p:sp>
      <p:pic>
        <p:nvPicPr>
          <p:cNvPr id="25" name="Picture 24" descr="A person standing next to a brick wall&#10;&#10;AI-generated content may be incorrect.">
            <a:extLst>
              <a:ext uri="{FF2B5EF4-FFF2-40B4-BE49-F238E27FC236}">
                <a16:creationId xmlns:a16="http://schemas.microsoft.com/office/drawing/2014/main" id="{C79FE976-526C-0AC7-E493-FF2B87DA7D0F}"/>
              </a:ext>
            </a:extLst>
          </p:cNvPr>
          <p:cNvPicPr>
            <a:picLocks noChangeAspect="1"/>
          </p:cNvPicPr>
          <p:nvPr/>
        </p:nvPicPr>
        <p:blipFill>
          <a:blip r:embed="rId6"/>
          <a:srcRect r="-3" b="2344"/>
          <a:stretch/>
        </p:blipFill>
        <p:spPr>
          <a:xfrm>
            <a:off x="3193199" y="3985830"/>
            <a:ext cx="2223155" cy="2536441"/>
          </a:xfrm>
          <a:prstGeom prst="rect">
            <a:avLst/>
          </a:prstGeom>
        </p:spPr>
      </p:pic>
      <p:pic>
        <p:nvPicPr>
          <p:cNvPr id="27" name="Picture 26" descr="A person sitting at a desk with a computer&#10;&#10;AI-generated content may be incorrect.">
            <a:extLst>
              <a:ext uri="{FF2B5EF4-FFF2-40B4-BE49-F238E27FC236}">
                <a16:creationId xmlns:a16="http://schemas.microsoft.com/office/drawing/2014/main" id="{D096A11E-F988-3737-CCD6-8C0D7E47D982}"/>
              </a:ext>
            </a:extLst>
          </p:cNvPr>
          <p:cNvPicPr>
            <a:picLocks noChangeAspect="1"/>
          </p:cNvPicPr>
          <p:nvPr/>
        </p:nvPicPr>
        <p:blipFill>
          <a:blip r:embed="rId7"/>
          <a:stretch>
            <a:fillRect/>
          </a:stretch>
        </p:blipFill>
        <p:spPr>
          <a:xfrm>
            <a:off x="5838639" y="622813"/>
            <a:ext cx="2497532" cy="3045672"/>
          </a:xfrm>
          <a:prstGeom prst="rect">
            <a:avLst/>
          </a:prstGeom>
        </p:spPr>
      </p:pic>
      <p:sp>
        <p:nvSpPr>
          <p:cNvPr id="30" name="TextBox 29">
            <a:extLst>
              <a:ext uri="{FF2B5EF4-FFF2-40B4-BE49-F238E27FC236}">
                <a16:creationId xmlns:a16="http://schemas.microsoft.com/office/drawing/2014/main" id="{C40FF8EE-A811-4659-DEAD-D9C6A0A13507}"/>
              </a:ext>
            </a:extLst>
          </p:cNvPr>
          <p:cNvSpPr txBox="1"/>
          <p:nvPr/>
        </p:nvSpPr>
        <p:spPr>
          <a:xfrm>
            <a:off x="3297029" y="5927146"/>
            <a:ext cx="2300818"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THE STANDOFFISH WITHDRAWER </a:t>
            </a:r>
            <a:endParaRPr lang="en-CA" sz="1200" dirty="0"/>
          </a:p>
        </p:txBody>
      </p:sp>
      <p:sp>
        <p:nvSpPr>
          <p:cNvPr id="32" name="TextBox 31">
            <a:extLst>
              <a:ext uri="{FF2B5EF4-FFF2-40B4-BE49-F238E27FC236}">
                <a16:creationId xmlns:a16="http://schemas.microsoft.com/office/drawing/2014/main" id="{0146FA33-4F9C-5F2E-208C-8639DEF8B4F5}"/>
              </a:ext>
            </a:extLst>
          </p:cNvPr>
          <p:cNvSpPr txBox="1"/>
          <p:nvPr/>
        </p:nvSpPr>
        <p:spPr>
          <a:xfrm>
            <a:off x="5919559" y="2959598"/>
            <a:ext cx="6193410" cy="553998"/>
          </a:xfrm>
          <a:prstGeom prst="rect">
            <a:avLst/>
          </a:prstGeom>
          <a:noFill/>
        </p:spPr>
        <p:txBody>
          <a:bodyPr wrap="square">
            <a:spAutoFit/>
          </a:bodyPr>
          <a:lstStyle/>
          <a:p>
            <a:endParaRPr lang="en-US" sz="18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THE OVERACHIEVER </a:t>
            </a:r>
            <a:endParaRPr lang="en-CA" sz="1200" dirty="0"/>
          </a:p>
        </p:txBody>
      </p:sp>
      <p:pic>
        <p:nvPicPr>
          <p:cNvPr id="15" name="Picture 14" descr="A painting of a family&#10;&#10;AI-generated content may be incorrect.">
            <a:extLst>
              <a:ext uri="{FF2B5EF4-FFF2-40B4-BE49-F238E27FC236}">
                <a16:creationId xmlns:a16="http://schemas.microsoft.com/office/drawing/2014/main" id="{A2C1343E-DAF1-0996-582D-8E3927B35A0C}"/>
              </a:ext>
            </a:extLst>
          </p:cNvPr>
          <p:cNvPicPr>
            <a:picLocks noChangeAspect="1"/>
          </p:cNvPicPr>
          <p:nvPr/>
        </p:nvPicPr>
        <p:blipFill>
          <a:blip r:embed="rId8"/>
          <a:stretch>
            <a:fillRect/>
          </a:stretch>
        </p:blipFill>
        <p:spPr>
          <a:xfrm>
            <a:off x="8848160" y="2796508"/>
            <a:ext cx="2784309" cy="3635830"/>
          </a:xfrm>
          <a:prstGeom prst="rect">
            <a:avLst/>
          </a:prstGeom>
        </p:spPr>
      </p:pic>
      <p:sp>
        <p:nvSpPr>
          <p:cNvPr id="29" name="TextBox 28">
            <a:extLst>
              <a:ext uri="{FF2B5EF4-FFF2-40B4-BE49-F238E27FC236}">
                <a16:creationId xmlns:a16="http://schemas.microsoft.com/office/drawing/2014/main" id="{63D66FB7-E385-910B-1343-E2296911DD87}"/>
              </a:ext>
            </a:extLst>
          </p:cNvPr>
          <p:cNvSpPr txBox="1"/>
          <p:nvPr/>
        </p:nvSpPr>
        <p:spPr>
          <a:xfrm>
            <a:off x="9239784" y="6019478"/>
            <a:ext cx="6096000"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DEAR SHITTY OUTER CRITIC</a:t>
            </a:r>
            <a:endParaRPr lang="en-CA" sz="1200" dirty="0"/>
          </a:p>
        </p:txBody>
      </p:sp>
      <p:sp>
        <p:nvSpPr>
          <p:cNvPr id="3" name="TextBox 2">
            <a:extLst>
              <a:ext uri="{FF2B5EF4-FFF2-40B4-BE49-F238E27FC236}">
                <a16:creationId xmlns:a16="http://schemas.microsoft.com/office/drawing/2014/main" id="{82E66C73-9564-72D7-7304-29E605F9C2C3}"/>
              </a:ext>
            </a:extLst>
          </p:cNvPr>
          <p:cNvSpPr txBox="1"/>
          <p:nvPr/>
        </p:nvSpPr>
        <p:spPr>
          <a:xfrm>
            <a:off x="8528754" y="1058818"/>
            <a:ext cx="3759030" cy="1200329"/>
          </a:xfrm>
          <a:prstGeom prst="rect">
            <a:avLst/>
          </a:prstGeom>
          <a:noFill/>
        </p:spPr>
        <p:txBody>
          <a:bodyPr wrap="square">
            <a:spAutoFit/>
          </a:bodyPr>
          <a:lstStyle/>
          <a:p>
            <a:pPr marL="285750" indent="-285750">
              <a:buFont typeface="Arial" panose="020B0604020202020204" pitchFamily="34" charset="0"/>
              <a:buChar char="•"/>
            </a:pPr>
            <a:r>
              <a:rPr lang="en-CA" sz="2400" dirty="0">
                <a:latin typeface="Arial" panose="020B0604020202020204" pitchFamily="34" charset="0"/>
                <a:cs typeface="Arial" panose="020B0604020202020204" pitchFamily="34" charset="0"/>
              </a:rPr>
              <a:t>These are some of my managers and firefighters</a:t>
            </a:r>
          </a:p>
        </p:txBody>
      </p:sp>
    </p:spTree>
    <p:extLst>
      <p:ext uri="{BB962C8B-B14F-4D97-AF65-F5344CB8AC3E}">
        <p14:creationId xmlns:p14="http://schemas.microsoft.com/office/powerpoint/2010/main" val="432648748"/>
      </p:ext>
    </p:extLst>
  </p:cSld>
  <p:clrMapOvr>
    <a:masterClrMapping/>
  </p:clrMapOvr>
</p:sld>
</file>

<file path=ppt/slides/slide1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0F58E6-EAB1-B768-8618-C8D41175FA0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50BCB09-DBA3-2000-8F86-90043723A5EB}"/>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5" name="Title 4">
            <a:extLst>
              <a:ext uri="{FF2B5EF4-FFF2-40B4-BE49-F238E27FC236}">
                <a16:creationId xmlns:a16="http://schemas.microsoft.com/office/drawing/2014/main" id="{887A9BCC-E994-7816-ADE4-21E3358C3CD4}"/>
              </a:ext>
            </a:extLst>
          </p:cNvPr>
          <p:cNvSpPr>
            <a:spLocks noGrp="1"/>
          </p:cNvSpPr>
          <p:nvPr>
            <p:ph type="title" idx="4294967295"/>
          </p:nvPr>
        </p:nvSpPr>
        <p:spPr>
          <a:xfrm>
            <a:off x="1264603" y="49090"/>
            <a:ext cx="9901237" cy="1347787"/>
          </a:xfrm>
        </p:spPr>
        <p:txBody>
          <a:bodyPr>
            <a:normAutofit/>
          </a:bodyPr>
          <a:lstStyle/>
          <a:p>
            <a:r>
              <a:rPr lang="en-CA" sz="2800" dirty="0">
                <a:solidFill>
                  <a:schemeClr val="bg1"/>
                </a:solidFill>
              </a:rPr>
              <a:t>LUIS- advanced targets in diary cards-part selves</a:t>
            </a:r>
          </a:p>
        </p:txBody>
      </p:sp>
      <p:sp>
        <p:nvSpPr>
          <p:cNvPr id="7" name="TextBox 6">
            <a:extLst>
              <a:ext uri="{FF2B5EF4-FFF2-40B4-BE49-F238E27FC236}">
                <a16:creationId xmlns:a16="http://schemas.microsoft.com/office/drawing/2014/main" id="{D8B552CC-2674-4586-0B02-C76171C3CDDF}"/>
              </a:ext>
            </a:extLst>
          </p:cNvPr>
          <p:cNvSpPr txBox="1"/>
          <p:nvPr/>
        </p:nvSpPr>
        <p:spPr>
          <a:xfrm>
            <a:off x="1020687" y="2704640"/>
            <a:ext cx="1229353" cy="276999"/>
          </a:xfrm>
          <a:prstGeom prst="rect">
            <a:avLst/>
          </a:prstGeom>
          <a:noFill/>
        </p:spPr>
        <p:txBody>
          <a:bodyPr wrap="square">
            <a:spAutoFit/>
          </a:bodyPr>
          <a:lstStyle/>
          <a:p>
            <a:r>
              <a:rPr lang="en-CA" sz="1200" b="1" dirty="0">
                <a:solidFill>
                  <a:srgbClr val="FF0000"/>
                </a:solidFill>
              </a:rPr>
              <a:t>Shame boy</a:t>
            </a:r>
          </a:p>
        </p:txBody>
      </p:sp>
      <p:sp>
        <p:nvSpPr>
          <p:cNvPr id="9" name="TextBox 8">
            <a:extLst>
              <a:ext uri="{FF2B5EF4-FFF2-40B4-BE49-F238E27FC236}">
                <a16:creationId xmlns:a16="http://schemas.microsoft.com/office/drawing/2014/main" id="{897F29F2-D2E4-A8A0-FB05-58A446E58C00}"/>
              </a:ext>
            </a:extLst>
          </p:cNvPr>
          <p:cNvSpPr txBox="1"/>
          <p:nvPr/>
        </p:nvSpPr>
        <p:spPr>
          <a:xfrm>
            <a:off x="1020687" y="3295400"/>
            <a:ext cx="1588949" cy="276999"/>
          </a:xfrm>
          <a:prstGeom prst="rect">
            <a:avLst/>
          </a:prstGeom>
          <a:noFill/>
        </p:spPr>
        <p:txBody>
          <a:bodyPr wrap="square">
            <a:spAutoFit/>
          </a:bodyPr>
          <a:lstStyle/>
          <a:p>
            <a:r>
              <a:rPr lang="en-CA" sz="1200" b="1" dirty="0">
                <a:solidFill>
                  <a:srgbClr val="FF0000"/>
                </a:solidFill>
              </a:rPr>
              <a:t>Lone warrior</a:t>
            </a:r>
          </a:p>
        </p:txBody>
      </p:sp>
      <p:sp>
        <p:nvSpPr>
          <p:cNvPr id="11" name="TextBox 10">
            <a:extLst>
              <a:ext uri="{FF2B5EF4-FFF2-40B4-BE49-F238E27FC236}">
                <a16:creationId xmlns:a16="http://schemas.microsoft.com/office/drawing/2014/main" id="{962829D4-1745-6379-C930-A741E9CCD782}"/>
              </a:ext>
            </a:extLst>
          </p:cNvPr>
          <p:cNvSpPr txBox="1"/>
          <p:nvPr/>
        </p:nvSpPr>
        <p:spPr>
          <a:xfrm>
            <a:off x="1020687" y="3036884"/>
            <a:ext cx="2092427" cy="276999"/>
          </a:xfrm>
          <a:prstGeom prst="rect">
            <a:avLst/>
          </a:prstGeom>
          <a:noFill/>
        </p:spPr>
        <p:txBody>
          <a:bodyPr wrap="square">
            <a:spAutoFit/>
          </a:bodyPr>
          <a:lstStyle/>
          <a:p>
            <a:r>
              <a:rPr lang="en-CA" sz="1200" b="1" dirty="0">
                <a:solidFill>
                  <a:srgbClr val="FF0000"/>
                </a:solidFill>
              </a:rPr>
              <a:t>Marble/walking boy</a:t>
            </a:r>
          </a:p>
        </p:txBody>
      </p:sp>
      <p:sp>
        <p:nvSpPr>
          <p:cNvPr id="3" name="TextBox 2">
            <a:extLst>
              <a:ext uri="{FF2B5EF4-FFF2-40B4-BE49-F238E27FC236}">
                <a16:creationId xmlns:a16="http://schemas.microsoft.com/office/drawing/2014/main" id="{6B72FD7E-87CD-7D7E-B47D-23D4C8436B44}"/>
              </a:ext>
            </a:extLst>
          </p:cNvPr>
          <p:cNvSpPr txBox="1"/>
          <p:nvPr/>
        </p:nvSpPr>
        <p:spPr>
          <a:xfrm>
            <a:off x="1020687" y="3916815"/>
            <a:ext cx="1907448" cy="276999"/>
          </a:xfrm>
          <a:prstGeom prst="rect">
            <a:avLst/>
          </a:prstGeom>
          <a:noFill/>
        </p:spPr>
        <p:txBody>
          <a:bodyPr wrap="square">
            <a:spAutoFit/>
          </a:bodyPr>
          <a:lstStyle/>
          <a:p>
            <a:r>
              <a:rPr lang="en-CA" sz="1200" b="1" dirty="0">
                <a:solidFill>
                  <a:srgbClr val="FF0000"/>
                </a:solidFill>
              </a:rPr>
              <a:t>Road runner</a:t>
            </a:r>
          </a:p>
        </p:txBody>
      </p:sp>
      <p:sp>
        <p:nvSpPr>
          <p:cNvPr id="8" name="TextBox 7">
            <a:extLst>
              <a:ext uri="{FF2B5EF4-FFF2-40B4-BE49-F238E27FC236}">
                <a16:creationId xmlns:a16="http://schemas.microsoft.com/office/drawing/2014/main" id="{F5F72CB2-264D-9AA5-2042-650B4E94D734}"/>
              </a:ext>
            </a:extLst>
          </p:cNvPr>
          <p:cNvSpPr txBox="1"/>
          <p:nvPr/>
        </p:nvSpPr>
        <p:spPr>
          <a:xfrm>
            <a:off x="1020687" y="3589839"/>
            <a:ext cx="1229353" cy="276999"/>
          </a:xfrm>
          <a:prstGeom prst="rect">
            <a:avLst/>
          </a:prstGeom>
          <a:noFill/>
        </p:spPr>
        <p:txBody>
          <a:bodyPr wrap="square">
            <a:spAutoFit/>
          </a:bodyPr>
          <a:lstStyle/>
          <a:p>
            <a:r>
              <a:rPr lang="en-CA" sz="1200" b="1" dirty="0">
                <a:solidFill>
                  <a:srgbClr val="FF0000"/>
                </a:solidFill>
              </a:rPr>
              <a:t>Fixer</a:t>
            </a:r>
          </a:p>
        </p:txBody>
      </p:sp>
      <p:sp>
        <p:nvSpPr>
          <p:cNvPr id="12" name="TextBox 11">
            <a:extLst>
              <a:ext uri="{FF2B5EF4-FFF2-40B4-BE49-F238E27FC236}">
                <a16:creationId xmlns:a16="http://schemas.microsoft.com/office/drawing/2014/main" id="{C0C17937-B214-0509-DC55-5582CEF8BAF8}"/>
              </a:ext>
            </a:extLst>
          </p:cNvPr>
          <p:cNvSpPr txBox="1"/>
          <p:nvPr/>
        </p:nvSpPr>
        <p:spPr>
          <a:xfrm>
            <a:off x="1020687" y="4493237"/>
            <a:ext cx="6096000" cy="276999"/>
          </a:xfrm>
          <a:prstGeom prst="rect">
            <a:avLst/>
          </a:prstGeom>
          <a:noFill/>
        </p:spPr>
        <p:txBody>
          <a:bodyPr wrap="square">
            <a:spAutoFit/>
          </a:bodyPr>
          <a:lstStyle/>
          <a:p>
            <a:r>
              <a:rPr lang="en-CA" sz="1200" b="1" dirty="0">
                <a:solidFill>
                  <a:srgbClr val="FF0000"/>
                </a:solidFill>
              </a:rPr>
              <a:t>Intelectualizer</a:t>
            </a:r>
            <a:endParaRPr lang="en-CA" sz="1200" dirty="0"/>
          </a:p>
        </p:txBody>
      </p:sp>
      <p:sp>
        <p:nvSpPr>
          <p:cNvPr id="14" name="TextBox 13">
            <a:extLst>
              <a:ext uri="{FF2B5EF4-FFF2-40B4-BE49-F238E27FC236}">
                <a16:creationId xmlns:a16="http://schemas.microsoft.com/office/drawing/2014/main" id="{ACCF6495-5152-AFE7-40F6-3A54D3F50EAB}"/>
              </a:ext>
            </a:extLst>
          </p:cNvPr>
          <p:cNvSpPr txBox="1"/>
          <p:nvPr/>
        </p:nvSpPr>
        <p:spPr>
          <a:xfrm>
            <a:off x="1020687" y="4190492"/>
            <a:ext cx="6096000" cy="276999"/>
          </a:xfrm>
          <a:prstGeom prst="rect">
            <a:avLst/>
          </a:prstGeom>
          <a:noFill/>
        </p:spPr>
        <p:txBody>
          <a:bodyPr wrap="square">
            <a:spAutoFit/>
          </a:bodyPr>
          <a:lstStyle/>
          <a:p>
            <a:r>
              <a:rPr lang="en-CA" sz="1200" b="1" dirty="0">
                <a:solidFill>
                  <a:srgbClr val="FF0000"/>
                </a:solidFill>
              </a:rPr>
              <a:t>Lost teenager</a:t>
            </a:r>
            <a:endParaRPr lang="en-CA" sz="1200" dirty="0"/>
          </a:p>
        </p:txBody>
      </p:sp>
      <p:sp>
        <p:nvSpPr>
          <p:cNvPr id="6" name="TextBox 5">
            <a:extLst>
              <a:ext uri="{FF2B5EF4-FFF2-40B4-BE49-F238E27FC236}">
                <a16:creationId xmlns:a16="http://schemas.microsoft.com/office/drawing/2014/main" id="{6A42F7AF-956D-D9ED-35B9-9E01359A5A47}"/>
              </a:ext>
            </a:extLst>
          </p:cNvPr>
          <p:cNvSpPr txBox="1"/>
          <p:nvPr/>
        </p:nvSpPr>
        <p:spPr>
          <a:xfrm>
            <a:off x="1020687" y="5003072"/>
            <a:ext cx="6096000" cy="276999"/>
          </a:xfrm>
          <a:prstGeom prst="rect">
            <a:avLst/>
          </a:prstGeom>
          <a:noFill/>
        </p:spPr>
        <p:txBody>
          <a:bodyPr wrap="square">
            <a:spAutoFit/>
          </a:bodyPr>
          <a:lstStyle/>
          <a:p>
            <a:r>
              <a:rPr lang="en-CA" sz="1200" b="1" dirty="0">
                <a:solidFill>
                  <a:srgbClr val="FF0000"/>
                </a:solidFill>
              </a:rPr>
              <a:t>Cemetery boy</a:t>
            </a:r>
            <a:endParaRPr lang="en-CA" sz="1200" dirty="0"/>
          </a:p>
        </p:txBody>
      </p:sp>
      <p:sp>
        <p:nvSpPr>
          <p:cNvPr id="13" name="TextBox 12">
            <a:extLst>
              <a:ext uri="{FF2B5EF4-FFF2-40B4-BE49-F238E27FC236}">
                <a16:creationId xmlns:a16="http://schemas.microsoft.com/office/drawing/2014/main" id="{D9223187-72BD-9673-801E-A4D7E1A9CC55}"/>
              </a:ext>
            </a:extLst>
          </p:cNvPr>
          <p:cNvSpPr txBox="1"/>
          <p:nvPr/>
        </p:nvSpPr>
        <p:spPr>
          <a:xfrm>
            <a:off x="1020687" y="4700327"/>
            <a:ext cx="1907448" cy="276999"/>
          </a:xfrm>
          <a:prstGeom prst="rect">
            <a:avLst/>
          </a:prstGeom>
          <a:noFill/>
        </p:spPr>
        <p:txBody>
          <a:bodyPr wrap="square">
            <a:spAutoFit/>
          </a:bodyPr>
          <a:lstStyle/>
          <a:p>
            <a:r>
              <a:rPr lang="en-CA" sz="1200" b="1" dirty="0">
                <a:solidFill>
                  <a:srgbClr val="FF0000"/>
                </a:solidFill>
              </a:rPr>
              <a:t>cafeteria boy</a:t>
            </a:r>
            <a:endParaRPr lang="en-CA" sz="1200" dirty="0"/>
          </a:p>
        </p:txBody>
      </p:sp>
      <p:sp>
        <p:nvSpPr>
          <p:cNvPr id="16" name="TextBox 15">
            <a:extLst>
              <a:ext uri="{FF2B5EF4-FFF2-40B4-BE49-F238E27FC236}">
                <a16:creationId xmlns:a16="http://schemas.microsoft.com/office/drawing/2014/main" id="{881F614D-F140-3F32-ABA2-9882242C5C0C}"/>
              </a:ext>
            </a:extLst>
          </p:cNvPr>
          <p:cNvSpPr txBox="1"/>
          <p:nvPr/>
        </p:nvSpPr>
        <p:spPr>
          <a:xfrm>
            <a:off x="1020687" y="5283514"/>
            <a:ext cx="6096000" cy="276999"/>
          </a:xfrm>
          <a:prstGeom prst="rect">
            <a:avLst/>
          </a:prstGeom>
          <a:noFill/>
        </p:spPr>
        <p:txBody>
          <a:bodyPr wrap="square">
            <a:spAutoFit/>
          </a:bodyPr>
          <a:lstStyle/>
          <a:p>
            <a:r>
              <a:rPr lang="en-US" sz="1200" b="1" dirty="0">
                <a:solidFill>
                  <a:srgbClr val="FF0000"/>
                </a:solidFill>
              </a:rPr>
              <a:t>o</a:t>
            </a:r>
            <a:r>
              <a:rPr lang="en-CA" sz="1200" b="1" dirty="0">
                <a:solidFill>
                  <a:srgbClr val="FF0000"/>
                </a:solidFill>
              </a:rPr>
              <a:t>overachiever</a:t>
            </a:r>
            <a:endParaRPr lang="en-CA" sz="1200" dirty="0"/>
          </a:p>
        </p:txBody>
      </p:sp>
    </p:spTree>
    <p:extLst>
      <p:ext uri="{BB962C8B-B14F-4D97-AF65-F5344CB8AC3E}">
        <p14:creationId xmlns:p14="http://schemas.microsoft.com/office/powerpoint/2010/main" val="4200463506"/>
      </p:ext>
    </p:extLst>
  </p:cSld>
  <p:clrMapOvr>
    <a:masterClrMapping/>
  </p:clrMapOvr>
</p:sld>
</file>

<file path=ppt/slides/slide1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19D50-B53E-387F-85C6-5C133976ECD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D4BDB12-C636-CBC6-ABCE-D045306D8730}"/>
              </a:ext>
            </a:extLst>
          </p:cNvPr>
          <p:cNvSpPr txBox="1"/>
          <p:nvPr/>
        </p:nvSpPr>
        <p:spPr>
          <a:xfrm>
            <a:off x="0" y="737771"/>
            <a:ext cx="12100560" cy="1569660"/>
          </a:xfrm>
          <a:prstGeom prst="rect">
            <a:avLst/>
          </a:prstGeom>
          <a:noFill/>
        </p:spPr>
        <p:txBody>
          <a:bodyPr wrap="square">
            <a:spAutoFit/>
          </a:bodyPr>
          <a:lstStyle/>
          <a:p>
            <a:pPr marL="342900" indent="-342900">
              <a:buFont typeface="Arial" panose="020B0604020202020204" pitchFamily="34" charset="0"/>
              <a:buChar char="•"/>
            </a:pPr>
            <a:r>
              <a:rPr lang="en-US" sz="2400" b="0" i="0" dirty="0">
                <a:effectLst/>
                <a:latin typeface="Arial" panose="020B0604020202020204" pitchFamily="34" charset="0"/>
              </a:rPr>
              <a:t>I picture the angry unemphatic teenager as 16-year-old me reluctantly visiting his mother in hospital. </a:t>
            </a:r>
          </a:p>
          <a:p>
            <a:pPr marL="342900" indent="-342900">
              <a:buFont typeface="Arial" panose="020B0604020202020204" pitchFamily="34" charset="0"/>
              <a:buChar char="•"/>
            </a:pPr>
            <a:r>
              <a:rPr lang="en-US" sz="2400" b="0" i="0" dirty="0">
                <a:effectLst/>
                <a:latin typeface="Arial" panose="020B0604020202020204" pitchFamily="34" charset="0"/>
              </a:rPr>
              <a:t>He just wants to leave and has given up caring.</a:t>
            </a:r>
            <a:r>
              <a:rPr lang="en-US"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CA" sz="2400" dirty="0"/>
          </a:p>
        </p:txBody>
      </p:sp>
      <p:sp>
        <p:nvSpPr>
          <p:cNvPr id="4" name="TextBox 3">
            <a:extLst>
              <a:ext uri="{FF2B5EF4-FFF2-40B4-BE49-F238E27FC236}">
                <a16:creationId xmlns:a16="http://schemas.microsoft.com/office/drawing/2014/main" id="{810CE37E-44D5-8733-1763-7ED53272B9C8}"/>
              </a:ext>
            </a:extLst>
          </p:cNvPr>
          <p:cNvSpPr txBox="1"/>
          <p:nvPr/>
        </p:nvSpPr>
        <p:spPr>
          <a:xfrm>
            <a:off x="304800" y="91440"/>
            <a:ext cx="12100560" cy="646331"/>
          </a:xfrm>
          <a:prstGeom prst="rect">
            <a:avLst/>
          </a:prstGeom>
          <a:noFill/>
        </p:spPr>
        <p:txBody>
          <a:bodyPr wrap="square">
            <a:spAutoFit/>
          </a:bodyPr>
          <a:lstStyle/>
          <a:p>
            <a:r>
              <a:rPr lang="en-US" sz="3600" dirty="0">
                <a:solidFill>
                  <a:srgbClr val="222222"/>
                </a:solidFill>
                <a:latin typeface="Arial" panose="020B0604020202020204" pitchFamily="34" charset="0"/>
              </a:rPr>
              <a:t>GETTING AQUAINTED WITH A NEW FAMILY MEMBER</a:t>
            </a:r>
            <a:endParaRPr lang="en-CA" sz="3600" dirty="0"/>
          </a:p>
        </p:txBody>
      </p:sp>
      <p:pic>
        <p:nvPicPr>
          <p:cNvPr id="2" name="Picture 1" descr="A person standing next to a person in a hospital bed&#10;&#10;AI-generated content may be incorrect.">
            <a:extLst>
              <a:ext uri="{FF2B5EF4-FFF2-40B4-BE49-F238E27FC236}">
                <a16:creationId xmlns:a16="http://schemas.microsoft.com/office/drawing/2014/main" id="{FCD310BA-9CDD-FCC9-7A76-12D33A96CB8F}"/>
              </a:ext>
            </a:extLst>
          </p:cNvPr>
          <p:cNvPicPr>
            <a:picLocks noChangeAspect="1"/>
          </p:cNvPicPr>
          <p:nvPr/>
        </p:nvPicPr>
        <p:blipFill>
          <a:blip r:embed="rId2"/>
          <a:stretch>
            <a:fillRect/>
          </a:stretch>
        </p:blipFill>
        <p:spPr>
          <a:xfrm>
            <a:off x="1963882" y="2099612"/>
            <a:ext cx="7928264" cy="4550569"/>
          </a:xfrm>
          <a:prstGeom prst="rect">
            <a:avLst/>
          </a:prstGeom>
        </p:spPr>
      </p:pic>
    </p:spTree>
    <p:extLst>
      <p:ext uri="{BB962C8B-B14F-4D97-AF65-F5344CB8AC3E}">
        <p14:creationId xmlns:p14="http://schemas.microsoft.com/office/powerpoint/2010/main" val="3881079788"/>
      </p:ext>
    </p:extLst>
  </p:cSld>
  <p:clrMapOvr>
    <a:masterClrMapping/>
  </p:clrMapOvr>
</p:sld>
</file>

<file path=ppt/slides/slide1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945E8-165D-F441-6664-847D0A11353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FEDA69B-0D78-A597-91C5-67973B6C7F7B}"/>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4" name="TextBox 3">
            <a:extLst>
              <a:ext uri="{FF2B5EF4-FFF2-40B4-BE49-F238E27FC236}">
                <a16:creationId xmlns:a16="http://schemas.microsoft.com/office/drawing/2014/main" id="{3EA76D4C-E503-D4C3-AD76-8B8FDA43DF5D}"/>
              </a:ext>
            </a:extLst>
          </p:cNvPr>
          <p:cNvSpPr txBox="1"/>
          <p:nvPr/>
        </p:nvSpPr>
        <p:spPr>
          <a:xfrm>
            <a:off x="1785257" y="510310"/>
            <a:ext cx="9209315" cy="523220"/>
          </a:xfrm>
          <a:prstGeom prst="rect">
            <a:avLst/>
          </a:prstGeom>
          <a:noFill/>
        </p:spPr>
        <p:txBody>
          <a:bodyPr wrap="square">
            <a:spAutoFit/>
          </a:bodyPr>
          <a:lstStyle/>
          <a:p>
            <a:r>
              <a:rPr lang="en-CA" sz="2800" dirty="0">
                <a:solidFill>
                  <a:schemeClr val="bg1"/>
                </a:solidFill>
              </a:rPr>
              <a:t>LUIS-ADVANCED TARGETS IN DIARY CARDS-PART SELVES</a:t>
            </a:r>
            <a:endParaRPr lang="en-CA" sz="2800" dirty="0"/>
          </a:p>
        </p:txBody>
      </p:sp>
      <p:sp>
        <p:nvSpPr>
          <p:cNvPr id="6" name="TextBox 5">
            <a:extLst>
              <a:ext uri="{FF2B5EF4-FFF2-40B4-BE49-F238E27FC236}">
                <a16:creationId xmlns:a16="http://schemas.microsoft.com/office/drawing/2014/main" id="{DB6EAAD8-7740-2DD8-D34E-4E99BA2B498C}"/>
              </a:ext>
            </a:extLst>
          </p:cNvPr>
          <p:cNvSpPr txBox="1"/>
          <p:nvPr/>
        </p:nvSpPr>
        <p:spPr>
          <a:xfrm>
            <a:off x="718456" y="2873437"/>
            <a:ext cx="6096000" cy="276999"/>
          </a:xfrm>
          <a:prstGeom prst="rect">
            <a:avLst/>
          </a:prstGeom>
          <a:noFill/>
        </p:spPr>
        <p:txBody>
          <a:bodyPr wrap="square">
            <a:spAutoFit/>
          </a:bodyPr>
          <a:lstStyle/>
          <a:p>
            <a:r>
              <a:rPr lang="en-US" sz="1200" b="1" dirty="0">
                <a:solidFill>
                  <a:srgbClr val="FF0000"/>
                </a:solidFill>
              </a:rPr>
              <a:t>Son of a country hick</a:t>
            </a:r>
            <a:endParaRPr lang="en-CA" sz="1200" dirty="0"/>
          </a:p>
        </p:txBody>
      </p:sp>
      <p:sp>
        <p:nvSpPr>
          <p:cNvPr id="8" name="TextBox 7">
            <a:extLst>
              <a:ext uri="{FF2B5EF4-FFF2-40B4-BE49-F238E27FC236}">
                <a16:creationId xmlns:a16="http://schemas.microsoft.com/office/drawing/2014/main" id="{F6D67C73-C10C-3436-6FFB-FAE85EB37656}"/>
              </a:ext>
            </a:extLst>
          </p:cNvPr>
          <p:cNvSpPr txBox="1"/>
          <p:nvPr/>
        </p:nvSpPr>
        <p:spPr>
          <a:xfrm>
            <a:off x="718456" y="3150436"/>
            <a:ext cx="6096000" cy="276999"/>
          </a:xfrm>
          <a:prstGeom prst="rect">
            <a:avLst/>
          </a:prstGeom>
          <a:noFill/>
        </p:spPr>
        <p:txBody>
          <a:bodyPr wrap="square">
            <a:spAutoFit/>
          </a:bodyPr>
          <a:lstStyle/>
          <a:p>
            <a:r>
              <a:rPr lang="en-US" sz="1200" b="1" dirty="0">
                <a:solidFill>
                  <a:srgbClr val="FF0000"/>
                </a:solidFill>
              </a:rPr>
              <a:t>Dear shitty outer critic</a:t>
            </a:r>
            <a:endParaRPr lang="en-CA" sz="1200" dirty="0"/>
          </a:p>
        </p:txBody>
      </p:sp>
      <p:sp>
        <p:nvSpPr>
          <p:cNvPr id="11" name="TextBox 10">
            <a:extLst>
              <a:ext uri="{FF2B5EF4-FFF2-40B4-BE49-F238E27FC236}">
                <a16:creationId xmlns:a16="http://schemas.microsoft.com/office/drawing/2014/main" id="{B3C43578-31F1-B396-07AC-F6D0967ED8B4}"/>
              </a:ext>
            </a:extLst>
          </p:cNvPr>
          <p:cNvSpPr txBox="1"/>
          <p:nvPr/>
        </p:nvSpPr>
        <p:spPr>
          <a:xfrm>
            <a:off x="631372" y="3427435"/>
            <a:ext cx="6096000" cy="276999"/>
          </a:xfrm>
          <a:prstGeom prst="rect">
            <a:avLst/>
          </a:prstGeom>
          <a:noFill/>
        </p:spPr>
        <p:txBody>
          <a:bodyPr wrap="square">
            <a:spAutoFit/>
          </a:bodyPr>
          <a:lstStyle/>
          <a:p>
            <a:r>
              <a:rPr lang="en-CA" sz="1200" b="1" dirty="0">
                <a:solidFill>
                  <a:srgbClr val="FF0000"/>
                </a:solidFill>
              </a:rPr>
              <a:t>standoffish withdrawer</a:t>
            </a:r>
            <a:endParaRPr lang="en-CA" sz="1200" dirty="0"/>
          </a:p>
        </p:txBody>
      </p:sp>
      <p:sp>
        <p:nvSpPr>
          <p:cNvPr id="5" name="TextBox 4">
            <a:extLst>
              <a:ext uri="{FF2B5EF4-FFF2-40B4-BE49-F238E27FC236}">
                <a16:creationId xmlns:a16="http://schemas.microsoft.com/office/drawing/2014/main" id="{619409FB-E00D-6670-4651-C782D01B48FA}"/>
              </a:ext>
            </a:extLst>
          </p:cNvPr>
          <p:cNvSpPr txBox="1"/>
          <p:nvPr/>
        </p:nvSpPr>
        <p:spPr>
          <a:xfrm>
            <a:off x="933994" y="3836948"/>
            <a:ext cx="8138886" cy="584775"/>
          </a:xfrm>
          <a:prstGeom prst="rect">
            <a:avLst/>
          </a:prstGeom>
          <a:noFill/>
        </p:spPr>
        <p:txBody>
          <a:bodyPr wrap="square">
            <a:spAutoFit/>
          </a:bodyPr>
          <a:lstStyle/>
          <a:p>
            <a:r>
              <a:rPr lang="en-CA" sz="3200" b="1" dirty="0">
                <a:solidFill>
                  <a:srgbClr val="FF0000"/>
                </a:solidFill>
              </a:rPr>
              <a:t>*NEW PART: angry unemphatic teenager*</a:t>
            </a:r>
            <a:endParaRPr lang="en-CA" sz="3200" dirty="0"/>
          </a:p>
        </p:txBody>
      </p:sp>
    </p:spTree>
    <p:extLst>
      <p:ext uri="{BB962C8B-B14F-4D97-AF65-F5344CB8AC3E}">
        <p14:creationId xmlns:p14="http://schemas.microsoft.com/office/powerpoint/2010/main" val="3658486738"/>
      </p:ext>
    </p:extLst>
  </p:cSld>
  <p:clrMapOvr>
    <a:masterClrMapping/>
  </p:clrMapOvr>
</p:sld>
</file>

<file path=ppt/slides/slide1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9B7EC-1C48-720C-3B58-4E8B8692D27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D24EB9A-58DF-E49B-B40A-96767BDE20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946968863"/>
      </p:ext>
    </p:extLst>
  </p:cSld>
  <p:clrMapOvr>
    <a:masterClrMapping/>
  </p:clrMapOvr>
</p:sld>
</file>

<file path=ppt/slides/slide1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840A9-6574-8459-BA11-C757287E1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5DAF59-008C-E085-D126-BBBD56A53A83}"/>
              </a:ext>
            </a:extLst>
          </p:cNvPr>
          <p:cNvSpPr>
            <a:spLocks noGrp="1"/>
          </p:cNvSpPr>
          <p:nvPr>
            <p:ph type="title" idx="4294967295"/>
          </p:nvPr>
        </p:nvSpPr>
        <p:spPr>
          <a:xfrm>
            <a:off x="2540000" y="180975"/>
            <a:ext cx="9652000" cy="904875"/>
          </a:xfrm>
        </p:spPr>
        <p:txBody>
          <a:bodyPr>
            <a:normAutofit/>
          </a:bodyPr>
          <a:lstStyle/>
          <a:p>
            <a:r>
              <a:rPr lang="en-CA" sz="3200" dirty="0">
                <a:solidFill>
                  <a:schemeClr val="bg1"/>
                </a:solidFill>
              </a:rPr>
              <a:t>The 5 step Self remediation ALGORITHM </a:t>
            </a:r>
          </a:p>
        </p:txBody>
      </p:sp>
      <p:sp>
        <p:nvSpPr>
          <p:cNvPr id="3" name="Content Placeholder 2">
            <a:extLst>
              <a:ext uri="{FF2B5EF4-FFF2-40B4-BE49-F238E27FC236}">
                <a16:creationId xmlns:a16="http://schemas.microsoft.com/office/drawing/2014/main" id="{82DFB270-F44B-F507-2494-99AE8A445FB4}"/>
              </a:ext>
            </a:extLst>
          </p:cNvPr>
          <p:cNvSpPr>
            <a:spLocks noGrp="1"/>
          </p:cNvSpPr>
          <p:nvPr>
            <p:ph idx="4294967295"/>
          </p:nvPr>
        </p:nvSpPr>
        <p:spPr>
          <a:xfrm>
            <a:off x="4895850" y="1093788"/>
            <a:ext cx="7296150" cy="5389562"/>
          </a:xfrm>
        </p:spPr>
        <p:txBody>
          <a:bodyPr>
            <a:normAutofit/>
          </a:bodyPr>
          <a:lstStyle/>
          <a:p>
            <a:r>
              <a:rPr lang="en-CA" sz="2400" dirty="0">
                <a:solidFill>
                  <a:schemeClr val="bg1"/>
                </a:solidFill>
                <a:latin typeface="Arial" panose="020B0604020202020204" pitchFamily="34" charset="0"/>
                <a:cs typeface="Arial" panose="020B0604020202020204" pitchFamily="34" charset="0"/>
              </a:rPr>
              <a:t>1. </a:t>
            </a:r>
            <a:r>
              <a:rPr lang="en-CA" sz="2400" dirty="0">
                <a:latin typeface="Arial" panose="020B0604020202020204" pitchFamily="34" charset="0"/>
                <a:cs typeface="Arial" panose="020B0604020202020204" pitchFamily="34" charset="0"/>
              </a:rPr>
              <a:t>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2. </a:t>
            </a:r>
            <a:r>
              <a:rPr lang="en-CA" sz="2400" dirty="0">
                <a:latin typeface="Arial" panose="020B0604020202020204" pitchFamily="34" charset="0"/>
                <a:cs typeface="Arial" panose="020B0604020202020204" pitchFamily="34" charset="0"/>
              </a:rPr>
              <a:t>Use the internal family part selves you have identified as advanced targets in your holes diary cards.</a:t>
            </a:r>
          </a:p>
          <a:p>
            <a:r>
              <a:rPr lang="en-CA" sz="2400" dirty="0">
                <a:solidFill>
                  <a:srgbClr val="FFC000"/>
                </a:solidFill>
                <a:latin typeface="Arial" panose="020B0604020202020204" pitchFamily="34" charset="0"/>
                <a:cs typeface="Arial" panose="020B0604020202020204" pitchFamily="34" charset="0"/>
              </a:rPr>
              <a:t>3. Following the template provided do a Self led chain analysis when you become activated.</a:t>
            </a:r>
          </a:p>
          <a:p>
            <a:r>
              <a:rPr lang="en-CA" sz="2400" dirty="0">
                <a:solidFill>
                  <a:schemeClr val="bg1"/>
                </a:solidFill>
                <a:latin typeface="Arial" panose="020B0604020202020204" pitchFamily="34" charset="0"/>
                <a:cs typeface="Arial" panose="020B0604020202020204" pitchFamily="34" charset="0"/>
              </a:rPr>
              <a:t>4. </a:t>
            </a:r>
            <a:r>
              <a:rPr lang="en-CA" sz="2400" dirty="0">
                <a:latin typeface="Arial" panose="020B0604020202020204" pitchFamily="34" charset="0"/>
                <a:cs typeface="Arial" panose="020B0604020202020204" pitchFamily="34" charset="0"/>
              </a:rPr>
              <a:t>Strengthen or foster your access to Self.</a:t>
            </a:r>
          </a:p>
          <a:p>
            <a:r>
              <a:rPr lang="en-CA" sz="2400" dirty="0">
                <a:solidFill>
                  <a:schemeClr val="bg1"/>
                </a:solidFill>
                <a:latin typeface="Arial" panose="020B0604020202020204" pitchFamily="34" charset="0"/>
                <a:cs typeface="Arial" panose="020B0604020202020204" pitchFamily="34" charset="0"/>
              </a:rPr>
              <a:t>5. </a:t>
            </a:r>
            <a:r>
              <a:rPr lang="en-CA" sz="2400" dirty="0">
                <a:latin typeface="Arial" panose="020B0604020202020204" pitchFamily="34" charset="0"/>
                <a:cs typeface="Arial" panose="020B0604020202020204" pitchFamily="34" charset="0"/>
              </a:rPr>
              <a:t>Allow Self to become acquainted with the members of your internal family. Self will see, understand, and soothe, or be an ideal parent to your internal family parts. </a:t>
            </a:r>
          </a:p>
          <a:p>
            <a:endParaRPr lang="en-CA" dirty="0"/>
          </a:p>
          <a:p>
            <a:endParaRPr lang="en-CA" dirty="0"/>
          </a:p>
        </p:txBody>
      </p:sp>
      <p:pic>
        <p:nvPicPr>
          <p:cNvPr id="6" name="Content Placeholder 4">
            <a:extLst>
              <a:ext uri="{FF2B5EF4-FFF2-40B4-BE49-F238E27FC236}">
                <a16:creationId xmlns:a16="http://schemas.microsoft.com/office/drawing/2014/main" id="{796CDC21-745D-2405-317E-4F521BDE001B}"/>
              </a:ext>
            </a:extLst>
          </p:cNvPr>
          <p:cNvPicPr>
            <a:picLocks noChangeAspect="1"/>
          </p:cNvPicPr>
          <p:nvPr/>
        </p:nvPicPr>
        <p:blipFill rotWithShape="1">
          <a:blip r:embed="rId3"/>
          <a:srcRect l="4789"/>
          <a:stretch/>
        </p:blipFill>
        <p:spPr>
          <a:xfrm>
            <a:off x="486135" y="1352389"/>
            <a:ext cx="4113494" cy="4872200"/>
          </a:xfrm>
          <a:prstGeom prst="rect">
            <a:avLst/>
          </a:prstGeom>
        </p:spPr>
      </p:pic>
    </p:spTree>
    <p:extLst>
      <p:ext uri="{BB962C8B-B14F-4D97-AF65-F5344CB8AC3E}">
        <p14:creationId xmlns:p14="http://schemas.microsoft.com/office/powerpoint/2010/main" val="1589478775"/>
      </p:ext>
    </p:extLst>
  </p:cSld>
  <p:clrMapOvr>
    <a:masterClrMapping/>
  </p:clrMapOvr>
</p:sld>
</file>

<file path=ppt/slides/slide1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7369A37C-550D-40EB-87A5-A6F5B3466472}"/>
              </a:ext>
            </a:extLst>
          </p:cNvPr>
          <p:cNvSpPr>
            <a:spLocks noChangeArrowheads="1"/>
          </p:cNvSpPr>
          <p:nvPr/>
        </p:nvSpPr>
        <p:spPr bwMode="auto">
          <a:xfrm>
            <a:off x="2039797" y="6388295"/>
            <a:ext cx="838055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CA" dirty="0"/>
          </a:p>
        </p:txBody>
      </p:sp>
      <p:graphicFrame>
        <p:nvGraphicFramePr>
          <p:cNvPr id="6" name="Content Placeholder 5">
            <a:extLst>
              <a:ext uri="{FF2B5EF4-FFF2-40B4-BE49-F238E27FC236}">
                <a16:creationId xmlns:a16="http://schemas.microsoft.com/office/drawing/2014/main" id="{9DC0ED86-2FC2-4924-A830-089564264587}"/>
              </a:ext>
            </a:extLst>
          </p:cNvPr>
          <p:cNvGraphicFramePr>
            <a:graphicFrameLocks noGrp="1"/>
          </p:cNvGraphicFramePr>
          <p:nvPr>
            <p:ph idx="4294967295"/>
            <p:extLst>
              <p:ext uri="{D42A27DB-BD31-4B8C-83A1-F6EECF244321}">
                <p14:modId xmlns:p14="http://schemas.microsoft.com/office/powerpoint/2010/main" val="2331757292"/>
              </p:ext>
            </p:extLst>
          </p:nvPr>
        </p:nvGraphicFramePr>
        <p:xfrm>
          <a:off x="1414175" y="439420"/>
          <a:ext cx="9363650" cy="5424533"/>
        </p:xfrm>
        <a:graphic>
          <a:graphicData uri="http://schemas.openxmlformats.org/drawingml/2006/table">
            <a:tbl>
              <a:tblPr>
                <a:noFill/>
                <a:tableStyleId>{8EC20E35-A176-4012-BC5E-935CFFF8708E}</a:tableStyleId>
              </a:tblPr>
              <a:tblGrid>
                <a:gridCol w="4654757">
                  <a:extLst>
                    <a:ext uri="{9D8B030D-6E8A-4147-A177-3AD203B41FA5}">
                      <a16:colId xmlns:a16="http://schemas.microsoft.com/office/drawing/2014/main" val="98980183"/>
                    </a:ext>
                  </a:extLst>
                </a:gridCol>
                <a:gridCol w="3560030">
                  <a:extLst>
                    <a:ext uri="{9D8B030D-6E8A-4147-A177-3AD203B41FA5}">
                      <a16:colId xmlns:a16="http://schemas.microsoft.com/office/drawing/2014/main" val="1774837981"/>
                    </a:ext>
                  </a:extLst>
                </a:gridCol>
                <a:gridCol w="1148863">
                  <a:extLst>
                    <a:ext uri="{9D8B030D-6E8A-4147-A177-3AD203B41FA5}">
                      <a16:colId xmlns:a16="http://schemas.microsoft.com/office/drawing/2014/main" val="878115273"/>
                    </a:ext>
                  </a:extLst>
                </a:gridCol>
              </a:tblGrid>
              <a:tr h="583458">
                <a:tc gridSpan="3">
                  <a:txBody>
                    <a:bodyPr/>
                    <a:lstStyle/>
                    <a:p>
                      <a:pPr algn="l">
                        <a:lnSpc>
                          <a:spcPct val="107000"/>
                        </a:lnSpc>
                        <a:spcAft>
                          <a:spcPts val="800"/>
                        </a:spcAft>
                      </a:pPr>
                      <a:r>
                        <a:rPr lang="en-CA" sz="3600" cap="none" spc="0" dirty="0">
                          <a:solidFill>
                            <a:schemeClr val="bg1"/>
                          </a:solidFill>
                          <a:effectLst/>
                        </a:rPr>
                        <a:t>      REGULAR CHAIN ANALYSIS TEMPLATE</a:t>
                      </a:r>
                      <a:endParaRPr lang="en-CA" sz="3600"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28575" cap="flat" cmpd="sng" algn="ctr">
                      <a:noFill/>
                      <a:prstDash val="solid"/>
                    </a:lnR>
                    <a:lnT w="28575" cap="flat" cmpd="sng" algn="ctr">
                      <a:noFill/>
                      <a:prstDash val="solid"/>
                    </a:lnT>
                    <a:lnB w="12700" cmpd="sng">
                      <a:noFill/>
                      <a:prstDash val="solid"/>
                    </a:lnB>
                    <a:noFill/>
                  </a:tcPr>
                </a:tc>
                <a:tc hMerge="1">
                  <a:txBody>
                    <a:bodyPr/>
                    <a:lstStyle/>
                    <a:p>
                      <a:endParaRPr lang="en-CA"/>
                    </a:p>
                  </a:txBody>
                  <a:tcPr/>
                </a:tc>
                <a:tc hMerge="1">
                  <a:txBody>
                    <a:bodyPr/>
                    <a:lstStyle/>
                    <a:p>
                      <a:endParaRPr lang="en-CA"/>
                    </a:p>
                  </a:txBody>
                  <a:tcPr/>
                </a:tc>
                <a:extLst>
                  <a:ext uri="{0D108BD9-81ED-4DB2-BD59-A6C34878D82A}">
                    <a16:rowId xmlns:a16="http://schemas.microsoft.com/office/drawing/2014/main" val="114165293"/>
                  </a:ext>
                </a:extLst>
              </a:tr>
              <a:tr h="583458">
                <a:tc gridSpan="3">
                  <a:txBody>
                    <a:bodyPr/>
                    <a:lstStyle/>
                    <a:p>
                      <a:pPr algn="l">
                        <a:lnSpc>
                          <a:spcPct val="107000"/>
                        </a:lnSpc>
                        <a:spcAft>
                          <a:spcPts val="800"/>
                        </a:spcAft>
                      </a:pPr>
                      <a:r>
                        <a:rPr lang="en-CA" sz="2100" cap="none" spc="0" dirty="0">
                          <a:solidFill>
                            <a:schemeClr val="tx1"/>
                          </a:solidFill>
                          <a:effectLst/>
                        </a:rPr>
                        <a:t>                                            Stay in window of tolerance by pendulating</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28575" cap="flat" cmpd="sng" algn="ctr">
                      <a:noFill/>
                      <a:prstDash val="solid"/>
                    </a:lnR>
                    <a:lnT w="12700" cmpd="sng">
                      <a:noFill/>
                      <a:prstDash val="solid"/>
                    </a:lnT>
                    <a:lnB w="12700" cmpd="sng">
                      <a:noFill/>
                      <a:prstDash val="solid"/>
                    </a:lnB>
                    <a:noFill/>
                  </a:tcPr>
                </a:tc>
                <a:tc hMerge="1">
                  <a:txBody>
                    <a:bodyPr/>
                    <a:lstStyle/>
                    <a:p>
                      <a:endParaRPr lang="en-CA"/>
                    </a:p>
                  </a:txBody>
                  <a:tcPr/>
                </a:tc>
                <a:tc hMerge="1">
                  <a:txBody>
                    <a:bodyPr/>
                    <a:lstStyle/>
                    <a:p>
                      <a:endParaRPr lang="en-CA"/>
                    </a:p>
                  </a:txBody>
                  <a:tcPr/>
                </a:tc>
                <a:extLst>
                  <a:ext uri="{0D108BD9-81ED-4DB2-BD59-A6C34878D82A}">
                    <a16:rowId xmlns:a16="http://schemas.microsoft.com/office/drawing/2014/main" val="2066114513"/>
                  </a:ext>
                </a:extLst>
              </a:tr>
              <a:tr h="583458">
                <a:tc gridSpan="3">
                  <a:txBody>
                    <a:bodyPr/>
                    <a:lstStyle/>
                    <a:p>
                      <a:pPr algn="l">
                        <a:lnSpc>
                          <a:spcPct val="107000"/>
                        </a:lnSpc>
                        <a:spcAft>
                          <a:spcPts val="800"/>
                        </a:spcAft>
                      </a:pPr>
                      <a:r>
                        <a:rPr lang="en-CA" sz="2100" cap="none" spc="0" dirty="0">
                          <a:solidFill>
                            <a:schemeClr val="tx1"/>
                          </a:solidFill>
                          <a:effectLst/>
                        </a:rPr>
                        <a:t>1. What was the topography of your activation?</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28575" cap="flat" cmpd="sng" algn="ctr">
                      <a:noFill/>
                      <a:prstDash val="solid"/>
                    </a:lnR>
                    <a:lnT w="12700" cmpd="sng">
                      <a:noFill/>
                      <a:prstDash val="solid"/>
                    </a:lnT>
                    <a:lnB w="12700" cmpd="sng">
                      <a:noFill/>
                      <a:prstDash val="solid"/>
                    </a:lnB>
                    <a:noFill/>
                  </a:tcPr>
                </a:tc>
                <a:tc hMerge="1">
                  <a:txBody>
                    <a:bodyPr/>
                    <a:lstStyle/>
                    <a:p>
                      <a:endParaRPr lang="en-CA"/>
                    </a:p>
                  </a:txBody>
                  <a:tcPr/>
                </a:tc>
                <a:tc hMerge="1">
                  <a:txBody>
                    <a:bodyPr/>
                    <a:lstStyle/>
                    <a:p>
                      <a:endParaRPr lang="en-CA"/>
                    </a:p>
                  </a:txBody>
                  <a:tcPr/>
                </a:tc>
                <a:extLst>
                  <a:ext uri="{0D108BD9-81ED-4DB2-BD59-A6C34878D82A}">
                    <a16:rowId xmlns:a16="http://schemas.microsoft.com/office/drawing/2014/main" val="3280248578"/>
                  </a:ext>
                </a:extLst>
              </a:tr>
              <a:tr h="583458">
                <a:tc>
                  <a:txBody>
                    <a:bodyPr/>
                    <a:lstStyle/>
                    <a:p>
                      <a:pPr algn="l">
                        <a:lnSpc>
                          <a:spcPct val="107000"/>
                        </a:lnSpc>
                        <a:spcAft>
                          <a:spcPts val="800"/>
                        </a:spcAft>
                      </a:pPr>
                      <a:r>
                        <a:rPr lang="en-CA" sz="2100" cap="none" spc="0" dirty="0">
                          <a:solidFill>
                            <a:schemeClr val="tx1"/>
                          </a:solidFill>
                          <a:effectLst/>
                        </a:rPr>
                        <a:t>2. Was there a trigger(s)?</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12700" cmpd="sng">
                      <a:noFill/>
                      <a:prstDash val="solid"/>
                    </a:lnR>
                    <a:lnT w="12700" cmpd="sng">
                      <a:noFill/>
                      <a:prstDash val="solid"/>
                    </a:lnT>
                    <a:lnB w="12700" cmpd="sng">
                      <a:noFill/>
                      <a:prstDash val="solid"/>
                    </a:lnB>
                    <a:noFill/>
                  </a:tcPr>
                </a:tc>
                <a:tc gridSpan="2">
                  <a:txBody>
                    <a:bodyPr/>
                    <a:lstStyle/>
                    <a:p>
                      <a:pPr algn="l">
                        <a:lnSpc>
                          <a:spcPct val="107000"/>
                        </a:lnSpc>
                        <a:spcAft>
                          <a:spcPts val="800"/>
                        </a:spcAft>
                      </a:pPr>
                      <a:r>
                        <a:rPr lang="en-CA" sz="2100" cap="none" spc="0" dirty="0">
                          <a:solidFill>
                            <a:schemeClr val="tx1"/>
                          </a:solidFill>
                          <a:effectLst/>
                        </a:rPr>
                        <a:t> </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12700" cmpd="sng">
                      <a:noFill/>
                      <a:prstDash val="solid"/>
                    </a:lnL>
                    <a:lnR w="28575" cap="flat" cmpd="sng" algn="ctr">
                      <a:noFill/>
                      <a:prstDash val="solid"/>
                    </a:lnR>
                    <a:lnT w="12700" cmpd="sng">
                      <a:noFill/>
                      <a:prstDash val="solid"/>
                    </a:lnT>
                    <a:lnB w="12700" cmpd="sng">
                      <a:noFill/>
                      <a:prstDash val="solid"/>
                    </a:lnB>
                    <a:noFill/>
                  </a:tcPr>
                </a:tc>
                <a:tc hMerge="1">
                  <a:txBody>
                    <a:bodyPr/>
                    <a:lstStyle/>
                    <a:p>
                      <a:endParaRPr lang="en-CA"/>
                    </a:p>
                  </a:txBody>
                  <a:tcPr/>
                </a:tc>
                <a:extLst>
                  <a:ext uri="{0D108BD9-81ED-4DB2-BD59-A6C34878D82A}">
                    <a16:rowId xmlns:a16="http://schemas.microsoft.com/office/drawing/2014/main" val="232784709"/>
                  </a:ext>
                </a:extLst>
              </a:tr>
              <a:tr h="583458">
                <a:tc>
                  <a:txBody>
                    <a:bodyPr/>
                    <a:lstStyle/>
                    <a:p>
                      <a:pPr algn="l">
                        <a:lnSpc>
                          <a:spcPct val="107000"/>
                        </a:lnSpc>
                        <a:spcAft>
                          <a:spcPts val="800"/>
                        </a:spcAft>
                      </a:pPr>
                      <a:r>
                        <a:rPr lang="en-CA" sz="2100" cap="none" spc="0" dirty="0">
                          <a:solidFill>
                            <a:schemeClr val="tx1"/>
                          </a:solidFill>
                          <a:effectLst/>
                        </a:rPr>
                        <a:t>3. What did you feel?</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12700" cmpd="sng">
                      <a:noFill/>
                      <a:prstDash val="solid"/>
                    </a:lnR>
                    <a:lnT w="12700" cmpd="sng">
                      <a:noFill/>
                      <a:prstDash val="solid"/>
                    </a:lnT>
                    <a:lnB w="12700" cmpd="sng">
                      <a:noFill/>
                      <a:prstDash val="solid"/>
                    </a:lnB>
                    <a:noFill/>
                  </a:tcPr>
                </a:tc>
                <a:tc gridSpan="2">
                  <a:txBody>
                    <a:bodyPr/>
                    <a:lstStyle/>
                    <a:p>
                      <a:pPr algn="l">
                        <a:lnSpc>
                          <a:spcPct val="107000"/>
                        </a:lnSpc>
                        <a:spcAft>
                          <a:spcPts val="800"/>
                        </a:spcAft>
                      </a:pPr>
                      <a:r>
                        <a:rPr lang="en-CA" sz="2100" cap="none" spc="0" dirty="0">
                          <a:solidFill>
                            <a:schemeClr val="tx1"/>
                          </a:solidFill>
                          <a:effectLst/>
                        </a:rPr>
                        <a:t> </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12700" cmpd="sng">
                      <a:noFill/>
                      <a:prstDash val="solid"/>
                    </a:lnL>
                    <a:lnR w="28575" cap="flat" cmpd="sng" algn="ctr">
                      <a:noFill/>
                      <a:prstDash val="solid"/>
                    </a:lnR>
                    <a:lnT w="12700" cmpd="sng">
                      <a:noFill/>
                      <a:prstDash val="solid"/>
                    </a:lnT>
                    <a:lnB w="12700" cmpd="sng">
                      <a:noFill/>
                      <a:prstDash val="solid"/>
                    </a:lnB>
                    <a:noFill/>
                  </a:tcPr>
                </a:tc>
                <a:tc hMerge="1">
                  <a:txBody>
                    <a:bodyPr/>
                    <a:lstStyle/>
                    <a:p>
                      <a:endParaRPr lang="en-CA"/>
                    </a:p>
                  </a:txBody>
                  <a:tcPr/>
                </a:tc>
                <a:extLst>
                  <a:ext uri="{0D108BD9-81ED-4DB2-BD59-A6C34878D82A}">
                    <a16:rowId xmlns:a16="http://schemas.microsoft.com/office/drawing/2014/main" val="203722251"/>
                  </a:ext>
                </a:extLst>
              </a:tr>
              <a:tr h="583458">
                <a:tc gridSpan="3">
                  <a:txBody>
                    <a:bodyPr/>
                    <a:lstStyle/>
                    <a:p>
                      <a:pPr algn="l">
                        <a:lnSpc>
                          <a:spcPct val="107000"/>
                        </a:lnSpc>
                        <a:spcAft>
                          <a:spcPts val="800"/>
                        </a:spcAft>
                      </a:pPr>
                      <a:r>
                        <a:rPr lang="en-CA" sz="2100" cap="none" spc="0" dirty="0">
                          <a:solidFill>
                            <a:schemeClr val="tx1"/>
                          </a:solidFill>
                          <a:effectLst/>
                        </a:rPr>
                        <a:t>4. Notice the sensations in your body without judging or trying to change them</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28575" cap="flat" cmpd="sng" algn="ctr">
                      <a:noFill/>
                      <a:prstDash val="solid"/>
                    </a:lnR>
                    <a:lnT w="12700" cmpd="sng">
                      <a:noFill/>
                      <a:prstDash val="solid"/>
                    </a:lnT>
                    <a:lnB w="12700" cmpd="sng">
                      <a:noFill/>
                      <a:prstDash val="solid"/>
                    </a:lnB>
                    <a:noFill/>
                  </a:tcPr>
                </a:tc>
                <a:tc hMerge="1">
                  <a:txBody>
                    <a:bodyPr/>
                    <a:lstStyle/>
                    <a:p>
                      <a:endParaRPr lang="en-CA"/>
                    </a:p>
                  </a:txBody>
                  <a:tcPr/>
                </a:tc>
                <a:tc hMerge="1">
                  <a:txBody>
                    <a:bodyPr/>
                    <a:lstStyle/>
                    <a:p>
                      <a:endParaRPr lang="en-CA"/>
                    </a:p>
                  </a:txBody>
                  <a:tcPr/>
                </a:tc>
                <a:extLst>
                  <a:ext uri="{0D108BD9-81ED-4DB2-BD59-A6C34878D82A}">
                    <a16:rowId xmlns:a16="http://schemas.microsoft.com/office/drawing/2014/main" val="486777815"/>
                  </a:ext>
                </a:extLst>
              </a:tr>
              <a:tr h="583458">
                <a:tc gridSpan="2">
                  <a:txBody>
                    <a:bodyPr/>
                    <a:lstStyle/>
                    <a:p>
                      <a:pPr algn="l">
                        <a:lnSpc>
                          <a:spcPct val="107000"/>
                        </a:lnSpc>
                        <a:spcAft>
                          <a:spcPts val="800"/>
                        </a:spcAft>
                      </a:pPr>
                      <a:r>
                        <a:rPr lang="en-CA" sz="2100" cap="none" spc="0" dirty="0">
                          <a:solidFill>
                            <a:schemeClr val="tx1"/>
                          </a:solidFill>
                          <a:effectLst/>
                        </a:rPr>
                        <a:t>5. What thoughts were associated with each feeling?</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12700" cmpd="sng">
                      <a:noFill/>
                      <a:prstDash val="solid"/>
                    </a:lnR>
                    <a:lnT w="12700" cmpd="sng">
                      <a:noFill/>
                      <a:prstDash val="solid"/>
                    </a:lnT>
                    <a:lnB w="12700" cmpd="sng">
                      <a:noFill/>
                      <a:prstDash val="solid"/>
                    </a:lnB>
                    <a:noFill/>
                  </a:tcPr>
                </a:tc>
                <a:tc hMerge="1">
                  <a:txBody>
                    <a:bodyPr/>
                    <a:lstStyle/>
                    <a:p>
                      <a:endParaRPr lang="en-CA"/>
                    </a:p>
                  </a:txBody>
                  <a:tcPr/>
                </a:tc>
                <a:tc>
                  <a:txBody>
                    <a:bodyPr/>
                    <a:lstStyle/>
                    <a:p>
                      <a:pPr algn="l">
                        <a:lnSpc>
                          <a:spcPct val="107000"/>
                        </a:lnSpc>
                        <a:spcAft>
                          <a:spcPts val="800"/>
                        </a:spcAft>
                      </a:pPr>
                      <a:r>
                        <a:rPr lang="en-CA" sz="2100" cap="none" spc="0" dirty="0">
                          <a:solidFill>
                            <a:schemeClr val="tx1"/>
                          </a:solidFill>
                          <a:effectLst/>
                        </a:rPr>
                        <a:t> </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12700" cmpd="sng">
                      <a:noFill/>
                      <a:prstDash val="solid"/>
                    </a:lnL>
                    <a:lnR w="28575" cap="flat" cmpd="sng" algn="ctr">
                      <a:noFill/>
                      <a:prstDash val="solid"/>
                    </a:lnR>
                    <a:lnT w="12700" cmpd="sng">
                      <a:noFill/>
                      <a:prstDash val="solid"/>
                    </a:lnT>
                    <a:lnB w="12700" cmpd="sng">
                      <a:noFill/>
                      <a:prstDash val="solid"/>
                    </a:lnB>
                    <a:noFill/>
                  </a:tcPr>
                </a:tc>
                <a:extLst>
                  <a:ext uri="{0D108BD9-81ED-4DB2-BD59-A6C34878D82A}">
                    <a16:rowId xmlns:a16="http://schemas.microsoft.com/office/drawing/2014/main" val="3352085978"/>
                  </a:ext>
                </a:extLst>
              </a:tr>
              <a:tr h="583458">
                <a:tc gridSpan="2">
                  <a:txBody>
                    <a:bodyPr/>
                    <a:lstStyle/>
                    <a:p>
                      <a:pPr algn="l">
                        <a:lnSpc>
                          <a:spcPct val="107000"/>
                        </a:lnSpc>
                        <a:spcAft>
                          <a:spcPts val="800"/>
                        </a:spcAft>
                      </a:pPr>
                      <a:r>
                        <a:rPr lang="en-CA" sz="2100" cap="none" spc="0" dirty="0">
                          <a:solidFill>
                            <a:schemeClr val="tx1"/>
                          </a:solidFill>
                          <a:effectLst/>
                        </a:rPr>
                        <a:t>6. What behaviors or urges were associated with each feeling?</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12700" cmpd="sng">
                      <a:noFill/>
                      <a:prstDash val="solid"/>
                    </a:lnR>
                    <a:lnT w="12700" cmpd="sng">
                      <a:noFill/>
                      <a:prstDash val="solid"/>
                    </a:lnT>
                    <a:lnB w="12700" cmpd="sng">
                      <a:noFill/>
                      <a:prstDash val="solid"/>
                    </a:lnB>
                    <a:noFill/>
                  </a:tcPr>
                </a:tc>
                <a:tc hMerge="1">
                  <a:txBody>
                    <a:bodyPr/>
                    <a:lstStyle/>
                    <a:p>
                      <a:endParaRPr lang="en-CA"/>
                    </a:p>
                  </a:txBody>
                  <a:tcPr/>
                </a:tc>
                <a:tc>
                  <a:txBody>
                    <a:bodyPr/>
                    <a:lstStyle/>
                    <a:p>
                      <a:pPr algn="l">
                        <a:lnSpc>
                          <a:spcPct val="107000"/>
                        </a:lnSpc>
                        <a:spcAft>
                          <a:spcPts val="800"/>
                        </a:spcAft>
                      </a:pPr>
                      <a:r>
                        <a:rPr lang="en-CA" sz="2100" cap="none" spc="0" dirty="0">
                          <a:solidFill>
                            <a:schemeClr val="tx1"/>
                          </a:solidFill>
                          <a:effectLst/>
                        </a:rPr>
                        <a:t> </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12700" cmpd="sng">
                      <a:noFill/>
                      <a:prstDash val="solid"/>
                    </a:lnL>
                    <a:lnR w="28575" cap="flat" cmpd="sng" algn="ctr">
                      <a:noFill/>
                      <a:prstDash val="solid"/>
                    </a:lnR>
                    <a:lnT w="12700" cmpd="sng">
                      <a:noFill/>
                      <a:prstDash val="solid"/>
                    </a:lnT>
                    <a:lnB w="12700" cmpd="sng">
                      <a:noFill/>
                      <a:prstDash val="solid"/>
                    </a:lnB>
                    <a:noFill/>
                  </a:tcPr>
                </a:tc>
                <a:extLst>
                  <a:ext uri="{0D108BD9-81ED-4DB2-BD59-A6C34878D82A}">
                    <a16:rowId xmlns:a16="http://schemas.microsoft.com/office/drawing/2014/main" val="327819893"/>
                  </a:ext>
                </a:extLst>
              </a:tr>
              <a:tr h="583458">
                <a:tc gridSpan="3">
                  <a:txBody>
                    <a:bodyPr/>
                    <a:lstStyle/>
                    <a:p>
                      <a:pPr algn="l">
                        <a:lnSpc>
                          <a:spcPct val="107000"/>
                        </a:lnSpc>
                        <a:spcAft>
                          <a:spcPts val="800"/>
                        </a:spcAft>
                      </a:pPr>
                      <a:r>
                        <a:rPr lang="en-CA" sz="2100" cap="none" spc="0" dirty="0">
                          <a:solidFill>
                            <a:schemeClr val="tx1"/>
                          </a:solidFill>
                          <a:effectLst/>
                        </a:rPr>
                        <a:t>7. What was your energy balance before the activation? 0-10</a:t>
                      </a:r>
                      <a:endParaRPr lang="en-CA" sz="2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3218" marR="173218" marT="97923" marB="97923">
                    <a:lnL w="28575" cap="flat" cmpd="sng" algn="ctr">
                      <a:noFill/>
                      <a:prstDash val="solid"/>
                    </a:lnL>
                    <a:lnR w="28575" cap="flat" cmpd="sng" algn="ctr">
                      <a:noFill/>
                      <a:prstDash val="solid"/>
                    </a:lnR>
                    <a:lnT w="12700" cmpd="sng">
                      <a:noFill/>
                      <a:prstDash val="solid"/>
                    </a:lnT>
                    <a:lnB w="28575" cap="flat" cmpd="sng" algn="ctr">
                      <a:noFill/>
                      <a:prstDash val="solid"/>
                    </a:lnB>
                    <a:noFill/>
                  </a:tcPr>
                </a:tc>
                <a:tc hMerge="1">
                  <a:txBody>
                    <a:bodyPr/>
                    <a:lstStyle/>
                    <a:p>
                      <a:endParaRPr lang="en-CA"/>
                    </a:p>
                  </a:txBody>
                  <a:tcPr/>
                </a:tc>
                <a:tc hMerge="1">
                  <a:txBody>
                    <a:bodyPr/>
                    <a:lstStyle/>
                    <a:p>
                      <a:endParaRPr lang="en-CA"/>
                    </a:p>
                  </a:txBody>
                  <a:tcPr/>
                </a:tc>
                <a:extLst>
                  <a:ext uri="{0D108BD9-81ED-4DB2-BD59-A6C34878D82A}">
                    <a16:rowId xmlns:a16="http://schemas.microsoft.com/office/drawing/2014/main" val="764430345"/>
                  </a:ext>
                </a:extLst>
              </a:tr>
            </a:tbl>
          </a:graphicData>
        </a:graphic>
      </p:graphicFrame>
    </p:spTree>
    <p:extLst>
      <p:ext uri="{BB962C8B-B14F-4D97-AF65-F5344CB8AC3E}">
        <p14:creationId xmlns:p14="http://schemas.microsoft.com/office/powerpoint/2010/main" val="4019121749"/>
      </p:ext>
    </p:extLst>
  </p:cSld>
  <p:clrMapOvr>
    <a:masterClrMapping/>
  </p:clrMapOvr>
</p:sld>
</file>

<file path=ppt/slides/slide1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06C8E-9D5F-4BB7-A581-5180C93E55FA}"/>
              </a:ext>
            </a:extLst>
          </p:cNvPr>
          <p:cNvSpPr>
            <a:spLocks noGrp="1"/>
          </p:cNvSpPr>
          <p:nvPr>
            <p:ph type="title" idx="4294967295"/>
          </p:nvPr>
        </p:nvSpPr>
        <p:spPr>
          <a:xfrm>
            <a:off x="2519680" y="0"/>
            <a:ext cx="7780338" cy="855662"/>
          </a:xfrm>
        </p:spPr>
        <p:txBody>
          <a:bodyPr>
            <a:normAutofit/>
          </a:bodyPr>
          <a:lstStyle/>
          <a:p>
            <a:r>
              <a:rPr lang="en-CA" sz="2800" dirty="0">
                <a:solidFill>
                  <a:schemeClr val="bg1"/>
                </a:solidFill>
              </a:rPr>
              <a:t>Step 3  SELF LED Chain analysis TEMPLATE</a:t>
            </a:r>
          </a:p>
        </p:txBody>
      </p:sp>
      <p:graphicFrame>
        <p:nvGraphicFramePr>
          <p:cNvPr id="6" name="Table 6">
            <a:extLst>
              <a:ext uri="{FF2B5EF4-FFF2-40B4-BE49-F238E27FC236}">
                <a16:creationId xmlns:a16="http://schemas.microsoft.com/office/drawing/2014/main" id="{0C96685E-422E-439B-841E-8C845FCA3D44}"/>
              </a:ext>
            </a:extLst>
          </p:cNvPr>
          <p:cNvGraphicFramePr>
            <a:graphicFrameLocks noGrp="1"/>
          </p:cNvGraphicFramePr>
          <p:nvPr>
            <p:ph idx="4294967295"/>
            <p:extLst>
              <p:ext uri="{D42A27DB-BD31-4B8C-83A1-F6EECF244321}">
                <p14:modId xmlns:p14="http://schemas.microsoft.com/office/powerpoint/2010/main" val="755374897"/>
              </p:ext>
            </p:extLst>
          </p:nvPr>
        </p:nvGraphicFramePr>
        <p:xfrm>
          <a:off x="619760" y="843598"/>
          <a:ext cx="11358880" cy="5732055"/>
        </p:xfrm>
        <a:graphic>
          <a:graphicData uri="http://schemas.openxmlformats.org/drawingml/2006/table">
            <a:tbl>
              <a:tblPr firstRow="1" bandRow="1">
                <a:tableStyleId>{5C22544A-7EE6-4342-B048-85BDC9FD1C3A}</a:tableStyleId>
              </a:tblPr>
              <a:tblGrid>
                <a:gridCol w="1566182">
                  <a:extLst>
                    <a:ext uri="{9D8B030D-6E8A-4147-A177-3AD203B41FA5}">
                      <a16:colId xmlns:a16="http://schemas.microsoft.com/office/drawing/2014/main" val="1852602702"/>
                    </a:ext>
                  </a:extLst>
                </a:gridCol>
                <a:gridCol w="1566182">
                  <a:extLst>
                    <a:ext uri="{9D8B030D-6E8A-4147-A177-3AD203B41FA5}">
                      <a16:colId xmlns:a16="http://schemas.microsoft.com/office/drawing/2014/main" val="1312850192"/>
                    </a:ext>
                  </a:extLst>
                </a:gridCol>
                <a:gridCol w="1566182">
                  <a:extLst>
                    <a:ext uri="{9D8B030D-6E8A-4147-A177-3AD203B41FA5}">
                      <a16:colId xmlns:a16="http://schemas.microsoft.com/office/drawing/2014/main" val="1322560881"/>
                    </a:ext>
                  </a:extLst>
                </a:gridCol>
                <a:gridCol w="1566182">
                  <a:extLst>
                    <a:ext uri="{9D8B030D-6E8A-4147-A177-3AD203B41FA5}">
                      <a16:colId xmlns:a16="http://schemas.microsoft.com/office/drawing/2014/main" val="1453889917"/>
                    </a:ext>
                  </a:extLst>
                </a:gridCol>
                <a:gridCol w="1566182">
                  <a:extLst>
                    <a:ext uri="{9D8B030D-6E8A-4147-A177-3AD203B41FA5}">
                      <a16:colId xmlns:a16="http://schemas.microsoft.com/office/drawing/2014/main" val="2865165494"/>
                    </a:ext>
                  </a:extLst>
                </a:gridCol>
                <a:gridCol w="1566182">
                  <a:extLst>
                    <a:ext uri="{9D8B030D-6E8A-4147-A177-3AD203B41FA5}">
                      <a16:colId xmlns:a16="http://schemas.microsoft.com/office/drawing/2014/main" val="2371556702"/>
                    </a:ext>
                  </a:extLst>
                </a:gridCol>
                <a:gridCol w="1961788">
                  <a:extLst>
                    <a:ext uri="{9D8B030D-6E8A-4147-A177-3AD203B41FA5}">
                      <a16:colId xmlns:a16="http://schemas.microsoft.com/office/drawing/2014/main" val="2267961904"/>
                    </a:ext>
                  </a:extLst>
                </a:gridCol>
              </a:tblGrid>
              <a:tr h="1380581">
                <a:tc>
                  <a:txBody>
                    <a:bodyPr/>
                    <a:lstStyle/>
                    <a:p>
                      <a:r>
                        <a:rPr lang="en-CA" dirty="0"/>
                        <a:t>Event linked with activation</a:t>
                      </a:r>
                    </a:p>
                  </a:txBody>
                  <a:tcPr/>
                </a:tc>
                <a:tc>
                  <a:txBody>
                    <a:bodyPr/>
                    <a:lstStyle/>
                    <a:p>
                      <a:r>
                        <a:rPr lang="en-CA" dirty="0"/>
                        <a:t>Estimate of % of response</a:t>
                      </a:r>
                    </a:p>
                    <a:p>
                      <a:r>
                        <a:rPr lang="en-CA" dirty="0"/>
                        <a:t>That was well-regulated vs. dysregulated</a:t>
                      </a:r>
                    </a:p>
                    <a:p>
                      <a:endParaRPr lang="en-CA" dirty="0"/>
                    </a:p>
                    <a:p>
                      <a:endParaRPr lang="en-CA" sz="1200" dirty="0"/>
                    </a:p>
                  </a:txBody>
                  <a:tcPr/>
                </a:tc>
                <a:tc>
                  <a:txBody>
                    <a:bodyPr/>
                    <a:lstStyle/>
                    <a:p>
                      <a:r>
                        <a:rPr lang="en-CA" dirty="0"/>
                        <a:t>Parts that were activated-(consider changes with topography)</a:t>
                      </a:r>
                    </a:p>
                  </a:txBody>
                  <a:tcPr/>
                </a:tc>
                <a:tc>
                  <a:txBody>
                    <a:bodyPr/>
                    <a:lstStyle/>
                    <a:p>
                      <a:r>
                        <a:rPr lang="en-CA" dirty="0"/>
                        <a:t>Feelings and arousal states of each part</a:t>
                      </a:r>
                    </a:p>
                  </a:txBody>
                  <a:tcPr/>
                </a:tc>
                <a:tc>
                  <a:txBody>
                    <a:bodyPr/>
                    <a:lstStyle/>
                    <a:p>
                      <a:r>
                        <a:rPr lang="en-CA" dirty="0"/>
                        <a:t>Thoughts of each part, if any</a:t>
                      </a:r>
                    </a:p>
                  </a:txBody>
                  <a:tcPr/>
                </a:tc>
                <a:tc>
                  <a:txBody>
                    <a:bodyPr/>
                    <a:lstStyle/>
                    <a:p>
                      <a:r>
                        <a:rPr lang="en-CA" dirty="0"/>
                        <a:t>Behavior or urges of each part</a:t>
                      </a:r>
                    </a:p>
                    <a:p>
                      <a:endParaRPr lang="en-CA" dirty="0"/>
                    </a:p>
                    <a:p>
                      <a:endParaRPr lang="en-CA" dirty="0"/>
                    </a:p>
                  </a:txBody>
                  <a:tcPr/>
                </a:tc>
                <a:tc>
                  <a:txBody>
                    <a:bodyPr/>
                    <a:lstStyle/>
                    <a:p>
                      <a:r>
                        <a:rPr lang="en-CA" dirty="0"/>
                        <a:t>Conflicts between parts</a:t>
                      </a:r>
                    </a:p>
                  </a:txBody>
                  <a:tcPr/>
                </a:tc>
                <a:extLst>
                  <a:ext uri="{0D108BD9-81ED-4DB2-BD59-A6C34878D82A}">
                    <a16:rowId xmlns:a16="http://schemas.microsoft.com/office/drawing/2014/main" val="2155052617"/>
                  </a:ext>
                </a:extLst>
              </a:tr>
              <a:tr h="707499">
                <a:tc>
                  <a:txBody>
                    <a:bodyPr/>
                    <a:lstStyle/>
                    <a:p>
                      <a:endParaRPr lang="en-CA" dirty="0"/>
                    </a:p>
                  </a:txBody>
                  <a:tcPr/>
                </a:tc>
                <a:tc>
                  <a:txBody>
                    <a:bodyPr/>
                    <a:lstStyle/>
                    <a:p>
                      <a:endParaRPr lang="en-CA" dirty="0"/>
                    </a:p>
                  </a:txBody>
                  <a:tcPr/>
                </a:tc>
                <a:tc>
                  <a:txBody>
                    <a:bodyPr/>
                    <a:lstStyle/>
                    <a:p>
                      <a:r>
                        <a:rPr lang="en-CA" dirty="0"/>
                        <a:t>Part 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186624350"/>
                  </a:ext>
                </a:extLst>
              </a:tr>
              <a:tr h="707499">
                <a:tc>
                  <a:txBody>
                    <a:bodyPr/>
                    <a:lstStyle/>
                    <a:p>
                      <a:endParaRPr lang="en-CA" dirty="0"/>
                    </a:p>
                  </a:txBody>
                  <a:tcPr/>
                </a:tc>
                <a:tc>
                  <a:txBody>
                    <a:bodyPr/>
                    <a:lstStyle/>
                    <a:p>
                      <a:endParaRPr lang="en-CA" dirty="0"/>
                    </a:p>
                  </a:txBody>
                  <a:tcPr/>
                </a:tc>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34042695"/>
                  </a:ext>
                </a:extLst>
              </a:tr>
              <a:tr h="707499">
                <a:tc>
                  <a:txBody>
                    <a:bodyPr/>
                    <a:lstStyle/>
                    <a:p>
                      <a:endParaRPr lang="en-CA" dirty="0"/>
                    </a:p>
                  </a:txBody>
                  <a:tcPr/>
                </a:tc>
                <a:tc>
                  <a:txBody>
                    <a:bodyPr/>
                    <a:lstStyle/>
                    <a:p>
                      <a:endParaRPr lang="en-CA" dirty="0"/>
                    </a:p>
                  </a:txBody>
                  <a:tcPr/>
                </a:tc>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71812122"/>
                  </a:ext>
                </a:extLst>
              </a:tr>
              <a:tr h="707499">
                <a:tc>
                  <a:txBody>
                    <a:bodyPr/>
                    <a:lstStyle/>
                    <a:p>
                      <a:endParaRPr lang="en-CA" dirty="0"/>
                    </a:p>
                  </a:txBody>
                  <a:tcPr/>
                </a:tc>
                <a:tc>
                  <a:txBody>
                    <a:bodyPr/>
                    <a:lstStyle/>
                    <a:p>
                      <a:endParaRPr lang="en-CA" dirty="0"/>
                    </a:p>
                  </a:txBody>
                  <a:tcPr/>
                </a:tc>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61234702"/>
                  </a:ext>
                </a:extLst>
              </a:tr>
              <a:tr h="707499">
                <a:tc>
                  <a:txBody>
                    <a:bodyPr/>
                    <a:lstStyle/>
                    <a:p>
                      <a:endParaRPr lang="en-CA" dirty="0"/>
                    </a:p>
                  </a:txBody>
                  <a:tcPr/>
                </a:tc>
                <a:tc>
                  <a:txBody>
                    <a:bodyPr/>
                    <a:lstStyle/>
                    <a:p>
                      <a:endParaRPr lang="en-CA" dirty="0"/>
                    </a:p>
                  </a:txBody>
                  <a:tcPr/>
                </a:tc>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015638979"/>
                  </a:ext>
                </a:extLst>
              </a:tr>
            </a:tbl>
          </a:graphicData>
        </a:graphic>
      </p:graphicFrame>
    </p:spTree>
    <p:extLst>
      <p:ext uri="{BB962C8B-B14F-4D97-AF65-F5344CB8AC3E}">
        <p14:creationId xmlns:p14="http://schemas.microsoft.com/office/powerpoint/2010/main" val="2942886"/>
      </p:ext>
    </p:extLst>
  </p:cSld>
  <p:clrMapOvr>
    <a:masterClrMapping/>
  </p:clrMapOvr>
</p:sld>
</file>

<file path=ppt/slides/slide1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D465C-DCF5-D88C-44EE-F0BAC7AAF7BB}"/>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6EA1B041-7C13-6700-9F82-97F530FD216F}"/>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756497" y="1791365"/>
            <a:ext cx="5915358" cy="3714044"/>
          </a:xfrm>
          <a:prstGeom prst="rect">
            <a:avLst/>
          </a:prstGeom>
        </p:spPr>
      </p:pic>
      <p:sp>
        <p:nvSpPr>
          <p:cNvPr id="4" name="TextBox 3">
            <a:extLst>
              <a:ext uri="{FF2B5EF4-FFF2-40B4-BE49-F238E27FC236}">
                <a16:creationId xmlns:a16="http://schemas.microsoft.com/office/drawing/2014/main" id="{4F6F1C4B-0669-5668-4DC7-CAA6C1F26327}"/>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6" name="TextBox 5">
            <a:extLst>
              <a:ext uri="{FF2B5EF4-FFF2-40B4-BE49-F238E27FC236}">
                <a16:creationId xmlns:a16="http://schemas.microsoft.com/office/drawing/2014/main" id="{5E85933B-5A75-F0B4-C148-6CBF38F93F10}"/>
              </a:ext>
            </a:extLst>
          </p:cNvPr>
          <p:cNvSpPr txBox="1"/>
          <p:nvPr/>
        </p:nvSpPr>
        <p:spPr>
          <a:xfrm>
            <a:off x="1152434" y="139115"/>
            <a:ext cx="9742714" cy="1323439"/>
          </a:xfrm>
          <a:prstGeom prst="rect">
            <a:avLst/>
          </a:prstGeom>
          <a:noFill/>
        </p:spPr>
        <p:txBody>
          <a:bodyPr wrap="square">
            <a:spAutoFit/>
          </a:bodyPr>
          <a:lstStyle/>
          <a:p>
            <a:pPr algn="ctr"/>
            <a:r>
              <a:rPr lang="en-CA" sz="4000" dirty="0">
                <a:solidFill>
                  <a:schemeClr val="bg1"/>
                </a:solidFill>
              </a:rPr>
              <a:t>3. FOLLOWING THE TEMPLATE PROVIDED DO A SELF LED CHAIN ANALYSIS</a:t>
            </a:r>
          </a:p>
        </p:txBody>
      </p:sp>
    </p:spTree>
    <p:extLst>
      <p:ext uri="{BB962C8B-B14F-4D97-AF65-F5344CB8AC3E}">
        <p14:creationId xmlns:p14="http://schemas.microsoft.com/office/powerpoint/2010/main" val="2114304545"/>
      </p:ext>
    </p:extLst>
  </p:cSld>
  <p:clrMapOvr>
    <a:masterClrMapping/>
  </p:clrMapOvr>
</p:sld>
</file>

<file path=ppt/slides/slide1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C2986D-7558-5916-7092-935570CF33D5}"/>
              </a:ext>
            </a:extLst>
          </p:cNvPr>
          <p:cNvSpPr txBox="1"/>
          <p:nvPr/>
        </p:nvSpPr>
        <p:spPr>
          <a:xfrm>
            <a:off x="172720" y="-78504"/>
            <a:ext cx="12019280" cy="1880002"/>
          </a:xfrm>
          <a:prstGeom prst="rect">
            <a:avLst/>
          </a:prstGeom>
          <a:noFill/>
        </p:spPr>
        <p:txBody>
          <a:bodyPr wrap="square">
            <a:spAutoFit/>
          </a:bodyPr>
          <a:lstStyle/>
          <a:p>
            <a:pPr algn="l">
              <a:spcAft>
                <a:spcPts val="450"/>
              </a:spcAft>
              <a:buNone/>
            </a:pPr>
            <a:r>
              <a:rPr lang="en-US" sz="2800" b="0" i="0" cap="all" dirty="0">
                <a:solidFill>
                  <a:schemeClr val="bg1"/>
                </a:solidFill>
                <a:effectLst/>
                <a:latin typeface="Arial" panose="020B0604020202020204" pitchFamily="34" charset="0"/>
                <a:cs typeface="Arial" panose="020B0604020202020204" pitchFamily="34" charset="0"/>
              </a:rPr>
              <a:t>                                 Triggering event</a:t>
            </a:r>
          </a:p>
          <a:p>
            <a:pPr algn="l">
              <a:buNone/>
            </a:pPr>
            <a:r>
              <a:rPr lang="en-US" sz="2800" dirty="0">
                <a:latin typeface="Arial" panose="020B0604020202020204" pitchFamily="34" charset="0"/>
                <a:cs typeface="Arial" panose="020B0604020202020204" pitchFamily="34" charset="0"/>
              </a:rPr>
              <a:t>My w</a:t>
            </a:r>
            <a:r>
              <a:rPr lang="en-US" sz="2800" b="0" i="0" dirty="0">
                <a:effectLst/>
                <a:latin typeface="Arial" panose="020B0604020202020204" pitchFamily="34" charset="0"/>
                <a:cs typeface="Arial" panose="020B0604020202020204" pitchFamily="34" charset="0"/>
              </a:rPr>
              <a:t>ife becomes ill — even mildly (e.g., a cold). Historically this has been a recurring trailhead that has produced shutdown, emotional distance, and unempathy before my Self-led awareness developed.</a:t>
            </a:r>
          </a:p>
        </p:txBody>
      </p:sp>
      <p:sp>
        <p:nvSpPr>
          <p:cNvPr id="5" name="TextBox 4">
            <a:extLst>
              <a:ext uri="{FF2B5EF4-FFF2-40B4-BE49-F238E27FC236}">
                <a16:creationId xmlns:a16="http://schemas.microsoft.com/office/drawing/2014/main" id="{1E55B4E0-BFB1-D98B-481B-F5982E63FF04}"/>
              </a:ext>
            </a:extLst>
          </p:cNvPr>
          <p:cNvSpPr txBox="1"/>
          <p:nvPr/>
        </p:nvSpPr>
        <p:spPr>
          <a:xfrm>
            <a:off x="172720" y="1985710"/>
            <a:ext cx="11734800" cy="2451953"/>
          </a:xfrm>
          <a:prstGeom prst="rect">
            <a:avLst/>
          </a:prstGeom>
          <a:noFill/>
        </p:spPr>
        <p:txBody>
          <a:bodyPr wrap="square">
            <a:spAutoFit/>
          </a:bodyPr>
          <a:lstStyle/>
          <a:p>
            <a:pPr algn="l">
              <a:spcAft>
                <a:spcPts val="450"/>
              </a:spcAft>
              <a:buNone/>
            </a:pPr>
            <a:r>
              <a:rPr lang="en-US" sz="2800" b="0" i="0" cap="all" dirty="0">
                <a:solidFill>
                  <a:schemeClr val="bg1"/>
                </a:solidFill>
                <a:effectLst/>
                <a:latin typeface="Arial" panose="020B0604020202020204" pitchFamily="34" charset="0"/>
                <a:cs typeface="Arial" panose="020B0604020202020204" pitchFamily="34" charset="0"/>
              </a:rPr>
              <a:t>Estimated regulation</a:t>
            </a:r>
          </a:p>
          <a:p>
            <a:pPr algn="l">
              <a:spcBef>
                <a:spcPts val="600"/>
              </a:spcBef>
              <a:buNone/>
            </a:pPr>
            <a:r>
              <a:rPr lang="en-US" sz="2800" b="0" dirty="0">
                <a:effectLst/>
                <a:latin typeface="Arial" panose="020B0604020202020204" pitchFamily="34" charset="0"/>
                <a:cs typeface="Arial" panose="020B0604020202020204" pitchFamily="34" charset="0"/>
              </a:rPr>
              <a:t>Well-regulated</a:t>
            </a:r>
            <a:r>
              <a:rPr lang="en-US" sz="2800" dirty="0">
                <a:latin typeface="Arial" panose="020B0604020202020204" pitchFamily="34" charset="0"/>
                <a:cs typeface="Arial" panose="020B0604020202020204" pitchFamily="34" charset="0"/>
              </a:rPr>
              <a:t> </a:t>
            </a:r>
            <a:r>
              <a:rPr lang="en-US" sz="2800" b="0" dirty="0">
                <a:effectLst/>
                <a:latin typeface="Arial" panose="020B0604020202020204" pitchFamily="34" charset="0"/>
                <a:cs typeface="Arial" panose="020B0604020202020204" pitchFamily="34" charset="0"/>
              </a:rPr>
              <a:t>~25% Dysregulated</a:t>
            </a:r>
            <a:r>
              <a:rPr lang="en-US" sz="2800" dirty="0">
                <a:latin typeface="Arial" panose="020B0604020202020204" pitchFamily="34" charset="0"/>
                <a:cs typeface="Arial" panose="020B0604020202020204" pitchFamily="34" charset="0"/>
              </a:rPr>
              <a:t> </a:t>
            </a:r>
            <a:r>
              <a:rPr lang="en-US" sz="2800" b="0" dirty="0">
                <a:effectLst/>
                <a:latin typeface="Arial" panose="020B0604020202020204" pitchFamily="34" charset="0"/>
                <a:cs typeface="Arial" panose="020B0604020202020204" pitchFamily="34" charset="0"/>
              </a:rPr>
              <a:t>~75%</a:t>
            </a:r>
          </a:p>
          <a:p>
            <a:pPr algn="l">
              <a:spcBef>
                <a:spcPts val="450"/>
              </a:spcBef>
              <a:buNone/>
            </a:pPr>
            <a:r>
              <a:rPr lang="en-US" sz="2800" b="0" dirty="0">
                <a:effectLst/>
                <a:latin typeface="Arial" panose="020B0604020202020204" pitchFamily="34" charset="0"/>
                <a:cs typeface="Arial" panose="020B0604020202020204" pitchFamily="34" charset="0"/>
              </a:rPr>
              <a:t>My surface behavior was partially masked —  I appeared "reasonably appropriate" — while my internal dysregulation ran much deeper. My wife still sensed the disconnection.</a:t>
            </a:r>
          </a:p>
        </p:txBody>
      </p:sp>
    </p:spTree>
    <p:extLst>
      <p:ext uri="{BB962C8B-B14F-4D97-AF65-F5344CB8AC3E}">
        <p14:creationId xmlns:p14="http://schemas.microsoft.com/office/powerpoint/2010/main" val="3864879518"/>
      </p:ext>
    </p:extLst>
  </p:cSld>
  <p:clrMapOvr>
    <a:masterClrMapping/>
  </p:clrMapOvr>
</p:sld>
</file>

<file path=ppt/slides/slide1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3CC715-ACA5-CB56-8A9D-F5BCA9662C8C}"/>
              </a:ext>
            </a:extLst>
          </p:cNvPr>
          <p:cNvSpPr txBox="1"/>
          <p:nvPr/>
        </p:nvSpPr>
        <p:spPr>
          <a:xfrm>
            <a:off x="0" y="141826"/>
            <a:ext cx="12192000" cy="4034438"/>
          </a:xfrm>
          <a:prstGeom prst="rect">
            <a:avLst/>
          </a:prstGeom>
          <a:noFill/>
        </p:spPr>
        <p:txBody>
          <a:bodyPr wrap="square">
            <a:spAutoFit/>
          </a:bodyPr>
          <a:lstStyle/>
          <a:p>
            <a:pPr algn="l">
              <a:spcAft>
                <a:spcPts val="450"/>
              </a:spcAft>
              <a:buNone/>
            </a:pPr>
            <a:r>
              <a:rPr lang="en-US" sz="2800" b="0" i="0" cap="all" dirty="0">
                <a:solidFill>
                  <a:schemeClr val="bg1"/>
                </a:solidFill>
                <a:effectLst/>
                <a:latin typeface="Arial" panose="020B0604020202020204" pitchFamily="34" charset="0"/>
                <a:cs typeface="Arial" panose="020B0604020202020204" pitchFamily="34" charset="0"/>
              </a:rPr>
              <a:t>Parts activated</a:t>
            </a:r>
          </a:p>
          <a:p>
            <a:pPr algn="l">
              <a:buNone/>
            </a:pPr>
            <a:r>
              <a:rPr lang="en-US" sz="2800" dirty="0">
                <a:latin typeface="Arial" panose="020B0604020202020204" pitchFamily="34" charset="0"/>
                <a:cs typeface="Arial" panose="020B0604020202020204" pitchFamily="34" charset="0"/>
              </a:rPr>
              <a:t>I identified f</a:t>
            </a:r>
            <a:r>
              <a:rPr lang="en-US" sz="2800" b="0" i="0" dirty="0">
                <a:effectLst/>
                <a:latin typeface="Arial" panose="020B0604020202020204" pitchFamily="34" charset="0"/>
                <a:cs typeface="Arial" panose="020B0604020202020204" pitchFamily="34" charset="0"/>
              </a:rPr>
              <a:t>ive parts. </a:t>
            </a:r>
            <a:r>
              <a:rPr lang="en-US" sz="2800" dirty="0">
                <a:latin typeface="Arial" panose="020B0604020202020204" pitchFamily="34" charset="0"/>
                <a:cs typeface="Arial" panose="020B0604020202020204" pitchFamily="34" charset="0"/>
              </a:rPr>
              <a:t>The t</a:t>
            </a:r>
            <a:r>
              <a:rPr lang="en-US" sz="2800" b="0" i="0" dirty="0">
                <a:effectLst/>
                <a:latin typeface="Arial" panose="020B0604020202020204" pitchFamily="34" charset="0"/>
                <a:cs typeface="Arial" panose="020B0604020202020204" pitchFamily="34" charset="0"/>
              </a:rPr>
              <a:t>opography of my activation shifted over the course of development: my early compliant/parentified managers stepped back when the angry teenager emerged at age 16, and that protector has remained dominant in this trigger cluster. Self still has limited access to the angry teenager.</a:t>
            </a:r>
          </a:p>
          <a:p>
            <a:pPr algn="l">
              <a:buNone/>
            </a:pPr>
            <a:endParaRPr lang="en-US" sz="2800" b="0" i="0" dirty="0">
              <a:effectLst/>
              <a:latin typeface="Arial" panose="020B0604020202020204" pitchFamily="34" charset="0"/>
              <a:cs typeface="Arial" panose="020B0604020202020204" pitchFamily="34" charset="0"/>
            </a:endParaRPr>
          </a:p>
          <a:p>
            <a:pPr algn="l">
              <a:buNone/>
            </a:pPr>
            <a:endParaRPr lang="en-US" sz="2800" dirty="0">
              <a:latin typeface="Arial" panose="020B0604020202020204" pitchFamily="34" charset="0"/>
              <a:cs typeface="Arial" panose="020B0604020202020204" pitchFamily="34" charset="0"/>
            </a:endParaRPr>
          </a:p>
          <a:p>
            <a:pPr algn="l">
              <a:buNone/>
            </a:pPr>
            <a:endParaRPr lang="en-US" sz="2800" b="0" i="0" dirty="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E2A431E-C45B-950A-3BA4-477795C87036}"/>
              </a:ext>
            </a:extLst>
          </p:cNvPr>
          <p:cNvSpPr txBox="1"/>
          <p:nvPr/>
        </p:nvSpPr>
        <p:spPr>
          <a:xfrm>
            <a:off x="55880" y="2945911"/>
            <a:ext cx="12080240" cy="3770263"/>
          </a:xfrm>
          <a:prstGeom prst="rect">
            <a:avLst/>
          </a:prstGeom>
          <a:noFill/>
        </p:spPr>
        <p:txBody>
          <a:bodyPr wrap="square">
            <a:spAutoFit/>
          </a:bodyPr>
          <a:lstStyle/>
          <a:p>
            <a:pPr algn="l">
              <a:spcAft>
                <a:spcPts val="750"/>
              </a:spcAft>
              <a:buNone/>
            </a:pPr>
            <a:r>
              <a:rPr lang="en-US" sz="2800" b="0" i="0" dirty="0">
                <a:solidFill>
                  <a:schemeClr val="bg1"/>
                </a:solidFill>
                <a:effectLst/>
                <a:latin typeface="Arial" panose="020B0604020202020204" pitchFamily="34" charset="0"/>
                <a:cs typeface="Arial" panose="020B0604020202020204" pitchFamily="34" charset="0"/>
              </a:rPr>
              <a:t>           EXILES THE MARBLE / WALKING EXILE BOYS</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Feelings: </a:t>
            </a:r>
            <a:r>
              <a:rPr lang="en-US" sz="2800" cap="all" dirty="0">
                <a:latin typeface="Arial" panose="020B0604020202020204" pitchFamily="34" charset="0"/>
                <a:cs typeface="Arial" panose="020B0604020202020204" pitchFamily="34" charset="0"/>
              </a:rPr>
              <a:t>N</a:t>
            </a:r>
            <a:r>
              <a:rPr lang="en-US" sz="2800" b="0" i="0" dirty="0">
                <a:effectLst/>
                <a:latin typeface="Arial" panose="020B0604020202020204" pitchFamily="34" charset="0"/>
                <a:cs typeface="Arial" panose="020B0604020202020204" pitchFamily="34" charset="0"/>
              </a:rPr>
              <a:t>eglect, abandonment, fear of loss, and grief. These parts are terrified that my mother (now symbolically wife) will die or disappear. </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Thoughts: </a:t>
            </a:r>
            <a:r>
              <a:rPr lang="en-US" sz="2800" b="0" i="0" dirty="0">
                <a:effectLst/>
                <a:latin typeface="Arial" panose="020B0604020202020204" pitchFamily="34" charset="0"/>
                <a:cs typeface="Arial" panose="020B0604020202020204" pitchFamily="34" charset="0"/>
              </a:rPr>
              <a:t>"If she gets sicker, I will lose her. My world will end. No one is looking out for me."</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Urges: </a:t>
            </a:r>
            <a:r>
              <a:rPr lang="en-US" sz="2800" b="0" i="0" dirty="0">
                <a:effectLst/>
                <a:latin typeface="Arial" panose="020B0604020202020204" pitchFamily="34" charset="0"/>
                <a:cs typeface="Arial" panose="020B0604020202020204" pitchFamily="34" charset="0"/>
              </a:rPr>
              <a:t>To cry, to cling, to be seen and soothed — but these are quickly suppressed by avoidant protective parts. (compulsively caregiving/autonomous, parentified parts)</a:t>
            </a:r>
          </a:p>
        </p:txBody>
      </p:sp>
    </p:spTree>
    <p:extLst>
      <p:ext uri="{BB962C8B-B14F-4D97-AF65-F5344CB8AC3E}">
        <p14:creationId xmlns:p14="http://schemas.microsoft.com/office/powerpoint/2010/main" val="592966741"/>
      </p:ext>
    </p:extLst>
  </p:cSld>
  <p:clrMapOvr>
    <a:masterClrMapping/>
  </p:clrMapOvr>
</p:sld>
</file>

<file path=ppt/slides/slide1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E1482D-E670-8E71-5819-5B1345C3A71C}"/>
              </a:ext>
            </a:extLst>
          </p:cNvPr>
          <p:cNvSpPr txBox="1"/>
          <p:nvPr/>
        </p:nvSpPr>
        <p:spPr>
          <a:xfrm>
            <a:off x="-50800" y="0"/>
            <a:ext cx="12192000" cy="4201150"/>
          </a:xfrm>
          <a:prstGeom prst="rect">
            <a:avLst/>
          </a:prstGeom>
          <a:noFill/>
        </p:spPr>
        <p:txBody>
          <a:bodyPr wrap="square">
            <a:spAutoFit/>
          </a:bodyPr>
          <a:lstStyle/>
          <a:p>
            <a:pPr algn="l">
              <a:spcAft>
                <a:spcPts val="750"/>
              </a:spcAft>
              <a:buNone/>
            </a:pPr>
            <a:r>
              <a:rPr lang="en-US" sz="2800" dirty="0">
                <a:solidFill>
                  <a:schemeClr val="bg1"/>
                </a:solidFill>
                <a:latin typeface="Arial" panose="020B0604020202020204" pitchFamily="34" charset="0"/>
                <a:cs typeface="Arial" panose="020B0604020202020204" pitchFamily="34" charset="0"/>
              </a:rPr>
              <a:t>          FIREFIGHTER:</a:t>
            </a:r>
            <a:r>
              <a:rPr lang="en-US" sz="2800" b="0" i="0" dirty="0">
                <a:solidFill>
                  <a:schemeClr val="bg1"/>
                </a:solidFill>
                <a:effectLst/>
                <a:latin typeface="Arial" panose="020B0604020202020204" pitchFamily="34" charset="0"/>
                <a:cs typeface="Arial" panose="020B0604020202020204" pitchFamily="34" charset="0"/>
              </a:rPr>
              <a:t> THE ANGRY UNEMPHATIC TEENAGER</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Feelings: </a:t>
            </a:r>
            <a:r>
              <a:rPr lang="en-US" sz="2800" b="0" i="0" dirty="0">
                <a:effectLst/>
                <a:latin typeface="Arial" panose="020B0604020202020204" pitchFamily="34" charset="0"/>
                <a:cs typeface="Arial" panose="020B0604020202020204" pitchFamily="34" charset="0"/>
              </a:rPr>
              <a:t>Resentment, anger, a burning need to escape. Feels robbed of good things — just as </a:t>
            </a:r>
            <a:r>
              <a:rPr lang="en-US" sz="2800" dirty="0">
                <a:latin typeface="Arial" panose="020B0604020202020204" pitchFamily="34" charset="0"/>
                <a:cs typeface="Arial" panose="020B0604020202020204" pitchFamily="34" charset="0"/>
              </a:rPr>
              <a:t>I</a:t>
            </a:r>
            <a:r>
              <a:rPr lang="en-US" sz="2800" b="0" i="0" dirty="0">
                <a:effectLst/>
                <a:latin typeface="Arial" panose="020B0604020202020204" pitchFamily="34" charset="0"/>
                <a:cs typeface="Arial" panose="020B0604020202020204" pitchFamily="34" charset="0"/>
              </a:rPr>
              <a:t> felt robbed by </a:t>
            </a:r>
            <a:r>
              <a:rPr lang="en-US" sz="2800" dirty="0">
                <a:latin typeface="Arial" panose="020B0604020202020204" pitchFamily="34" charset="0"/>
                <a:cs typeface="Arial" panose="020B0604020202020204" pitchFamily="34" charset="0"/>
              </a:rPr>
              <a:t>my</a:t>
            </a:r>
            <a:r>
              <a:rPr lang="en-US" sz="2800" b="0" i="0" dirty="0">
                <a:effectLst/>
                <a:latin typeface="Arial" panose="020B0604020202020204" pitchFamily="34" charset="0"/>
                <a:cs typeface="Arial" panose="020B0604020202020204" pitchFamily="34" charset="0"/>
              </a:rPr>
              <a:t> mother's illness during the 1976 Montreal summer.</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Thoughts: </a:t>
            </a:r>
            <a:r>
              <a:rPr lang="en-US" sz="2800" b="0" i="0" dirty="0">
                <a:effectLst/>
                <a:latin typeface="Arial" panose="020B0604020202020204" pitchFamily="34" charset="0"/>
                <a:cs typeface="Arial" panose="020B0604020202020204" pitchFamily="34" charset="0"/>
              </a:rPr>
              <a:t>"Here we go again. The focus shifts to her and I am left behind. I don't care anymore. I just want out of this."</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Urges: </a:t>
            </a:r>
            <a:r>
              <a:rPr lang="en-US" sz="2800" b="0" i="0" dirty="0">
                <a:effectLst/>
                <a:latin typeface="Arial" panose="020B0604020202020204" pitchFamily="34" charset="0"/>
                <a:cs typeface="Arial" panose="020B0604020202020204" pitchFamily="34" charset="0"/>
              </a:rPr>
              <a:t>Shut down, emotionally withdraw, I become cold and distant. Leave the situation behind. Protect the exile boys from further pain by not caring. </a:t>
            </a:r>
          </a:p>
        </p:txBody>
      </p:sp>
    </p:spTree>
    <p:extLst>
      <p:ext uri="{BB962C8B-B14F-4D97-AF65-F5344CB8AC3E}">
        <p14:creationId xmlns:p14="http://schemas.microsoft.com/office/powerpoint/2010/main" val="3655520114"/>
      </p:ext>
    </p:extLst>
  </p:cSld>
  <p:clrMapOvr>
    <a:masterClrMapping/>
  </p:clrMapOvr>
</p:sld>
</file>

<file path=ppt/slides/slide1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5B657C-5AEE-AA14-ECB5-F21D8983434E}"/>
              </a:ext>
            </a:extLst>
          </p:cNvPr>
          <p:cNvSpPr txBox="1"/>
          <p:nvPr/>
        </p:nvSpPr>
        <p:spPr>
          <a:xfrm>
            <a:off x="0" y="-91440"/>
            <a:ext cx="12192000" cy="3339376"/>
          </a:xfrm>
          <a:prstGeom prst="rect">
            <a:avLst/>
          </a:prstGeom>
          <a:noFill/>
        </p:spPr>
        <p:txBody>
          <a:bodyPr wrap="square">
            <a:spAutoFit/>
          </a:bodyPr>
          <a:lstStyle/>
          <a:p>
            <a:pPr algn="l">
              <a:spcAft>
                <a:spcPts val="750"/>
              </a:spcAft>
              <a:buNone/>
            </a:pPr>
            <a:r>
              <a:rPr lang="en-US" sz="2800" b="0" i="0" dirty="0">
                <a:solidFill>
                  <a:schemeClr val="bg1"/>
                </a:solidFill>
                <a:effectLst/>
                <a:latin typeface="Arial" panose="020B0604020202020204" pitchFamily="34" charset="0"/>
                <a:cs typeface="Arial" panose="020B0604020202020204" pitchFamily="34" charset="0"/>
              </a:rPr>
              <a:t>                          MANAGER THE INTERNAL CRITIC</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Feelings: </a:t>
            </a:r>
            <a:r>
              <a:rPr lang="en-US" sz="2800" b="0" i="0" dirty="0">
                <a:effectLst/>
                <a:latin typeface="Arial" panose="020B0604020202020204" pitchFamily="34" charset="0"/>
                <a:cs typeface="Arial" panose="020B0604020202020204" pitchFamily="34" charset="0"/>
              </a:rPr>
              <a:t>Contempt directed inward. I feel shame and self-disgust at the coldness and unempathy </a:t>
            </a:r>
            <a:r>
              <a:rPr lang="en-US" sz="2800" dirty="0">
                <a:latin typeface="Arial" panose="020B0604020202020204" pitchFamily="34" charset="0"/>
                <a:cs typeface="Arial" panose="020B0604020202020204" pitchFamily="34" charset="0"/>
              </a:rPr>
              <a:t>that I feel</a:t>
            </a:r>
            <a:r>
              <a:rPr lang="en-US" sz="2800" b="0" i="0" dirty="0">
                <a:effectLst/>
                <a:latin typeface="Arial" panose="020B0604020202020204" pitchFamily="34" charset="0"/>
                <a:cs typeface="Arial" panose="020B0604020202020204" pitchFamily="34" charset="0"/>
              </a:rPr>
              <a:t>.</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Thoughts: </a:t>
            </a:r>
            <a:r>
              <a:rPr lang="en-US" sz="2800" b="0" i="0" dirty="0">
                <a:effectLst/>
                <a:latin typeface="Arial" panose="020B0604020202020204" pitchFamily="34" charset="0"/>
                <a:cs typeface="Arial" panose="020B0604020202020204" pitchFamily="34" charset="0"/>
              </a:rPr>
              <a:t>"What is wrong with you? Your wife is sick and you are being cold. You are a bad partner. A bad person."</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Urges: </a:t>
            </a:r>
            <a:r>
              <a:rPr lang="en-US" sz="2800" b="0" i="0" dirty="0">
                <a:effectLst/>
                <a:latin typeface="Arial" panose="020B0604020202020204" pitchFamily="34" charset="0"/>
                <a:cs typeface="Arial" panose="020B0604020202020204" pitchFamily="34" charset="0"/>
              </a:rPr>
              <a:t>To shame and correct </a:t>
            </a:r>
            <a:r>
              <a:rPr lang="en-US" sz="2800" dirty="0">
                <a:latin typeface="Arial" panose="020B0604020202020204" pitchFamily="34" charset="0"/>
                <a:cs typeface="Arial" panose="020B0604020202020204" pitchFamily="34" charset="0"/>
              </a:rPr>
              <a:t>myself</a:t>
            </a:r>
            <a:r>
              <a:rPr lang="en-US" sz="2800" b="0" i="0" dirty="0">
                <a:effectLst/>
                <a:latin typeface="Arial" panose="020B0604020202020204" pitchFamily="34" charset="0"/>
                <a:cs typeface="Arial" panose="020B0604020202020204" pitchFamily="34" charset="0"/>
              </a:rPr>
              <a:t>. I </a:t>
            </a:r>
            <a:r>
              <a:rPr lang="en-US" sz="2800" dirty="0">
                <a:latin typeface="Arial" panose="020B0604020202020204" pitchFamily="34" charset="0"/>
                <a:cs typeface="Arial" panose="020B0604020202020204" pitchFamily="34" charset="0"/>
              </a:rPr>
              <a:t>a</a:t>
            </a:r>
            <a:r>
              <a:rPr lang="en-US" sz="2800" b="0" i="0" dirty="0">
                <a:effectLst/>
                <a:latin typeface="Arial" panose="020B0604020202020204" pitchFamily="34" charset="0"/>
                <a:cs typeface="Arial" panose="020B0604020202020204" pitchFamily="34" charset="0"/>
              </a:rPr>
              <a:t>ttempt to override the shutdown with self-criticism rather than Self-energy.</a:t>
            </a:r>
          </a:p>
        </p:txBody>
      </p:sp>
      <p:sp>
        <p:nvSpPr>
          <p:cNvPr id="5" name="TextBox 4">
            <a:extLst>
              <a:ext uri="{FF2B5EF4-FFF2-40B4-BE49-F238E27FC236}">
                <a16:creationId xmlns:a16="http://schemas.microsoft.com/office/drawing/2014/main" id="{725DA22C-2273-EED4-2910-C6775F334189}"/>
              </a:ext>
            </a:extLst>
          </p:cNvPr>
          <p:cNvSpPr txBox="1"/>
          <p:nvPr/>
        </p:nvSpPr>
        <p:spPr>
          <a:xfrm>
            <a:off x="0" y="3087737"/>
            <a:ext cx="12080240" cy="3770263"/>
          </a:xfrm>
          <a:prstGeom prst="rect">
            <a:avLst/>
          </a:prstGeom>
          <a:noFill/>
        </p:spPr>
        <p:txBody>
          <a:bodyPr wrap="square">
            <a:spAutoFit/>
          </a:bodyPr>
          <a:lstStyle/>
          <a:p>
            <a:pPr algn="l">
              <a:spcAft>
                <a:spcPts val="750"/>
              </a:spcAft>
              <a:buNone/>
            </a:pPr>
            <a:r>
              <a:rPr lang="en-US" sz="2800" b="0" i="0" dirty="0">
                <a:solidFill>
                  <a:schemeClr val="bg1"/>
                </a:solidFill>
                <a:effectLst/>
                <a:latin typeface="Arial" panose="020B0604020202020204" pitchFamily="34" charset="0"/>
                <a:cs typeface="Arial" panose="020B0604020202020204" pitchFamily="34" charset="0"/>
              </a:rPr>
              <a:t>                MANAGER THE AVOIDANT / STOIC MANAGER</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Feelings:</a:t>
            </a:r>
            <a:r>
              <a:rPr lang="en-US" sz="2800" b="0" i="0" cap="all" dirty="0">
                <a:effectLst/>
                <a:latin typeface="Arial" panose="020B0604020202020204" pitchFamily="34" charset="0"/>
                <a:cs typeface="Arial" panose="020B0604020202020204" pitchFamily="34" charset="0"/>
              </a:rPr>
              <a:t> </a:t>
            </a:r>
            <a:r>
              <a:rPr lang="en-US" sz="2800" cap="all" dirty="0">
                <a:latin typeface="Arial" panose="020B0604020202020204" pitchFamily="34" charset="0"/>
                <a:cs typeface="Arial" panose="020B0604020202020204" pitchFamily="34" charset="0"/>
              </a:rPr>
              <a:t>I </a:t>
            </a:r>
            <a:r>
              <a:rPr lang="en-US" sz="2800" dirty="0">
                <a:latin typeface="Arial" panose="020B0604020202020204" pitchFamily="34" charset="0"/>
                <a:cs typeface="Arial" panose="020B0604020202020204" pitchFamily="34" charset="0"/>
              </a:rPr>
              <a:t>feel d</a:t>
            </a:r>
            <a:r>
              <a:rPr lang="en-US" sz="2800" b="0" i="0" dirty="0">
                <a:effectLst/>
                <a:latin typeface="Arial" panose="020B0604020202020204" pitchFamily="34" charset="0"/>
                <a:cs typeface="Arial" panose="020B0604020202020204" pitchFamily="34" charset="0"/>
              </a:rPr>
              <a:t>etached, numbed. This is classic avoidant attachment activation — emotional unavailability as a survival strategy learned in childhood.</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Thoughts: </a:t>
            </a:r>
            <a:r>
              <a:rPr lang="en-US" sz="2800" b="0" i="0" dirty="0">
                <a:effectLst/>
                <a:latin typeface="Arial" panose="020B0604020202020204" pitchFamily="34" charset="0"/>
                <a:cs typeface="Arial" panose="020B0604020202020204" pitchFamily="34" charset="0"/>
              </a:rPr>
              <a:t>"Don't feel. Don't engage with the discomfort. Keep moving. Stay autonomous."</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Urges: </a:t>
            </a:r>
            <a:r>
              <a:rPr lang="en-US" sz="2800" cap="all" dirty="0">
                <a:latin typeface="Arial" panose="020B0604020202020204" pitchFamily="34" charset="0"/>
                <a:cs typeface="Arial" panose="020B0604020202020204" pitchFamily="34" charset="0"/>
              </a:rPr>
              <a:t>T</a:t>
            </a:r>
            <a:r>
              <a:rPr lang="en-US" sz="2800" dirty="0">
                <a:latin typeface="Arial" panose="020B0604020202020204" pitchFamily="34" charset="0"/>
                <a:cs typeface="Arial" panose="020B0604020202020204" pitchFamily="34" charset="0"/>
              </a:rPr>
              <a:t>o p</a:t>
            </a:r>
            <a:r>
              <a:rPr lang="en-US" sz="2800" b="0" i="0" dirty="0">
                <a:effectLst/>
                <a:latin typeface="Arial" panose="020B0604020202020204" pitchFamily="34" charset="0"/>
                <a:cs typeface="Arial" panose="020B0604020202020204" pitchFamily="34" charset="0"/>
              </a:rPr>
              <a:t>hysically </a:t>
            </a:r>
            <a:r>
              <a:rPr lang="en-US" sz="2800" dirty="0">
                <a:latin typeface="Arial" panose="020B0604020202020204" pitchFamily="34" charset="0"/>
                <a:cs typeface="Arial" panose="020B0604020202020204" pitchFamily="34" charset="0"/>
              </a:rPr>
              <a:t>and </a:t>
            </a:r>
            <a:r>
              <a:rPr lang="en-US" sz="2800" b="0" i="0" dirty="0">
                <a:effectLst/>
                <a:latin typeface="Arial" panose="020B0604020202020204" pitchFamily="34" charset="0"/>
                <a:cs typeface="Arial" panose="020B0604020202020204" pitchFamily="34" charset="0"/>
              </a:rPr>
              <a:t>emotional withdraw. To keep busy. My masking appears functional while internally I’m shut down.</a:t>
            </a:r>
          </a:p>
        </p:txBody>
      </p:sp>
    </p:spTree>
    <p:extLst>
      <p:ext uri="{BB962C8B-B14F-4D97-AF65-F5344CB8AC3E}">
        <p14:creationId xmlns:p14="http://schemas.microsoft.com/office/powerpoint/2010/main" val="3353207226"/>
      </p:ext>
    </p:extLst>
  </p:cSld>
  <p:clrMapOvr>
    <a:masterClrMapping/>
  </p:clrMapOvr>
</p:sld>
</file>

<file path=ppt/slides/slide1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9EB5DB-F699-775B-595C-0EFC2F48F659}"/>
              </a:ext>
            </a:extLst>
          </p:cNvPr>
          <p:cNvSpPr txBox="1"/>
          <p:nvPr/>
        </p:nvSpPr>
        <p:spPr>
          <a:xfrm>
            <a:off x="91440" y="0"/>
            <a:ext cx="12192000" cy="3770263"/>
          </a:xfrm>
          <a:prstGeom prst="rect">
            <a:avLst/>
          </a:prstGeom>
          <a:noFill/>
        </p:spPr>
        <p:txBody>
          <a:bodyPr wrap="square">
            <a:spAutoFit/>
          </a:bodyPr>
          <a:lstStyle/>
          <a:p>
            <a:pPr algn="l">
              <a:spcAft>
                <a:spcPts val="750"/>
              </a:spcAft>
              <a:buNone/>
            </a:pPr>
            <a:r>
              <a:rPr lang="en-US" sz="2800" b="0" i="0" dirty="0">
                <a:solidFill>
                  <a:schemeClr val="bg1"/>
                </a:solidFill>
                <a:effectLst/>
                <a:latin typeface="Arial" panose="020B0604020202020204" pitchFamily="34" charset="0"/>
                <a:cs typeface="Arial" panose="020B0604020202020204" pitchFamily="34" charset="0"/>
              </a:rPr>
              <a:t>       EXILE (RECEDED) THE COMPLIANT / PARENTIFIED CHILD</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Feelings: </a:t>
            </a:r>
            <a:r>
              <a:rPr lang="en-US" sz="2800" b="0" i="0" dirty="0">
                <a:effectLst/>
                <a:latin typeface="Arial" panose="020B0604020202020204" pitchFamily="34" charset="0"/>
                <a:cs typeface="Arial" panose="020B0604020202020204" pitchFamily="34" charset="0"/>
              </a:rPr>
              <a:t>Residual shame and helplessness. This part receded from dominance when the angry teenager emerged at 16 but is still present underneath.</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Thoughts: </a:t>
            </a:r>
            <a:r>
              <a:rPr lang="en-US" sz="2800" b="0" i="0" dirty="0">
                <a:effectLst/>
                <a:latin typeface="Arial" panose="020B0604020202020204" pitchFamily="34" charset="0"/>
                <a:cs typeface="Arial" panose="020B0604020202020204" pitchFamily="34" charset="0"/>
              </a:rPr>
              <a:t>"I should be taking care of her. I am responsible. But I can't. I am failing."</a:t>
            </a:r>
          </a:p>
          <a:p>
            <a:pPr algn="l">
              <a:spcAft>
                <a:spcPts val="525"/>
              </a:spcAft>
              <a:buNone/>
            </a:pPr>
            <a:r>
              <a:rPr lang="en-US" sz="2800" b="0" i="0" cap="all" dirty="0">
                <a:solidFill>
                  <a:schemeClr val="bg1"/>
                </a:solidFill>
                <a:effectLst/>
                <a:latin typeface="Arial" panose="020B0604020202020204" pitchFamily="34" charset="0"/>
                <a:cs typeface="Arial" panose="020B0604020202020204" pitchFamily="34" charset="0"/>
              </a:rPr>
              <a:t>Urges: </a:t>
            </a:r>
            <a:r>
              <a:rPr lang="en-US" sz="2800" b="0" i="0" dirty="0">
                <a:effectLst/>
                <a:latin typeface="Arial" panose="020B0604020202020204" pitchFamily="34" charset="0"/>
                <a:cs typeface="Arial" panose="020B0604020202020204" pitchFamily="34" charset="0"/>
              </a:rPr>
              <a:t>Fawn, over-function, people-please — but these are now suppressed by the angry teenager who refuses to comply.</a:t>
            </a:r>
          </a:p>
        </p:txBody>
      </p:sp>
    </p:spTree>
    <p:extLst>
      <p:ext uri="{BB962C8B-B14F-4D97-AF65-F5344CB8AC3E}">
        <p14:creationId xmlns:p14="http://schemas.microsoft.com/office/powerpoint/2010/main" val="3952453471"/>
      </p:ext>
    </p:extLst>
  </p:cSld>
  <p:clrMapOvr>
    <a:masterClrMapping/>
  </p:clrMapOvr>
</p:sld>
</file>

<file path=ppt/slides/slide1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A3F6FA-EA0F-614A-706B-6449AD8CC46F}"/>
              </a:ext>
            </a:extLst>
          </p:cNvPr>
          <p:cNvSpPr txBox="1"/>
          <p:nvPr/>
        </p:nvSpPr>
        <p:spPr>
          <a:xfrm>
            <a:off x="71120" y="0"/>
            <a:ext cx="12192000" cy="5906745"/>
          </a:xfrm>
          <a:prstGeom prst="rect">
            <a:avLst/>
          </a:prstGeom>
          <a:noFill/>
        </p:spPr>
        <p:txBody>
          <a:bodyPr wrap="square">
            <a:spAutoFit/>
          </a:bodyPr>
          <a:lstStyle/>
          <a:p>
            <a:pPr algn="l">
              <a:spcAft>
                <a:spcPts val="450"/>
              </a:spcAft>
              <a:buNone/>
            </a:pPr>
            <a:r>
              <a:rPr lang="en-US" sz="3200" b="0" i="0" cap="all" dirty="0">
                <a:solidFill>
                  <a:srgbClr val="73726C"/>
                </a:solidFill>
                <a:effectLst/>
                <a:latin typeface="Arial" panose="020B0604020202020204" pitchFamily="34" charset="0"/>
                <a:cs typeface="Arial" panose="020B0604020202020204" pitchFamily="34" charset="0"/>
              </a:rPr>
              <a:t>                        </a:t>
            </a:r>
            <a:r>
              <a:rPr lang="en-US" sz="3200" b="0" i="0" cap="all" dirty="0">
                <a:solidFill>
                  <a:schemeClr val="bg1"/>
                </a:solidFill>
                <a:effectLst/>
                <a:latin typeface="Arial" panose="020B0604020202020204" pitchFamily="34" charset="0"/>
                <a:cs typeface="Arial" panose="020B0604020202020204" pitchFamily="34" charset="0"/>
              </a:rPr>
              <a:t>Conflicts between parts</a:t>
            </a:r>
          </a:p>
          <a:p>
            <a:pPr algn="l">
              <a:spcAft>
                <a:spcPts val="450"/>
              </a:spcAft>
              <a:buNone/>
            </a:pPr>
            <a:endParaRPr lang="en-US" sz="3200" b="0" i="0" cap="all" dirty="0">
              <a:solidFill>
                <a:schemeClr val="bg1"/>
              </a:solidFill>
              <a:effectLst/>
              <a:latin typeface="Arial" panose="020B0604020202020204" pitchFamily="34" charset="0"/>
              <a:cs typeface="Arial" panose="020B0604020202020204" pitchFamily="34" charset="0"/>
            </a:endParaRPr>
          </a:p>
          <a:p>
            <a:pPr algn="l">
              <a:spcAft>
                <a:spcPts val="300"/>
              </a:spcAft>
              <a:buNone/>
            </a:pPr>
            <a:r>
              <a:rPr lang="en-US" sz="2400" b="0" i="0" dirty="0">
                <a:solidFill>
                  <a:schemeClr val="bg1"/>
                </a:solidFill>
                <a:effectLst/>
                <a:latin typeface="Arial" panose="020B0604020202020204" pitchFamily="34" charset="0"/>
                <a:cs typeface="Arial" panose="020B0604020202020204" pitchFamily="34" charset="0"/>
              </a:rPr>
              <a:t>                               ANGRY TEENAGER VS. INTERNAL CRITIC</a:t>
            </a:r>
          </a:p>
          <a:p>
            <a:pPr algn="l">
              <a:spcAft>
                <a:spcPts val="600"/>
              </a:spcAft>
              <a:buNone/>
            </a:pPr>
            <a:r>
              <a:rPr lang="en-US" sz="2400" b="0" i="0" dirty="0">
                <a:effectLst/>
                <a:latin typeface="Arial" panose="020B0604020202020204" pitchFamily="34" charset="0"/>
                <a:cs typeface="Arial" panose="020B0604020202020204" pitchFamily="34" charset="0"/>
              </a:rPr>
              <a:t>The teenager wants to shut down and stop caring. The critic attacks him for doing exactly that. This internal war consumes energy and prevents any Self from coming online.</a:t>
            </a:r>
          </a:p>
          <a:p>
            <a:pPr algn="l">
              <a:spcAft>
                <a:spcPts val="300"/>
              </a:spcAft>
              <a:buNone/>
            </a:pPr>
            <a:r>
              <a:rPr lang="en-US" sz="2400" b="0" i="0" dirty="0">
                <a:solidFill>
                  <a:schemeClr val="bg1"/>
                </a:solidFill>
                <a:effectLst/>
                <a:latin typeface="Arial" panose="020B0604020202020204" pitchFamily="34" charset="0"/>
                <a:cs typeface="Arial" panose="020B0604020202020204" pitchFamily="34" charset="0"/>
              </a:rPr>
              <a:t>                                 AVOIDANT MANAGER VS. EXILE BOYS</a:t>
            </a:r>
          </a:p>
          <a:p>
            <a:pPr algn="l">
              <a:spcAft>
                <a:spcPts val="600"/>
              </a:spcAft>
              <a:buNone/>
            </a:pPr>
            <a:r>
              <a:rPr lang="en-US" sz="2400" b="0" i="0" dirty="0">
                <a:effectLst/>
                <a:latin typeface="Arial" panose="020B0604020202020204" pitchFamily="34" charset="0"/>
                <a:cs typeface="Arial" panose="020B0604020202020204" pitchFamily="34" charset="0"/>
              </a:rPr>
              <a:t>The manager numbs and distances to prevent the exile's pain from flooding consciousness — but the exile's grief and need for connection remain unmet, deepening their burden.</a:t>
            </a:r>
          </a:p>
          <a:p>
            <a:pPr algn="l">
              <a:spcAft>
                <a:spcPts val="300"/>
              </a:spcAft>
              <a:buNone/>
            </a:pPr>
            <a:r>
              <a:rPr lang="en-US" sz="2400" b="0" i="0" dirty="0">
                <a:solidFill>
                  <a:schemeClr val="bg1"/>
                </a:solidFill>
                <a:effectLst/>
                <a:latin typeface="Arial" panose="020B0604020202020204" pitchFamily="34" charset="0"/>
                <a:cs typeface="Arial" panose="020B0604020202020204" pitchFamily="34" charset="0"/>
              </a:rPr>
              <a:t>                   TEENAGE RATIONAL AWARENESS VS. ANGRY TEENAGER</a:t>
            </a:r>
          </a:p>
          <a:p>
            <a:pPr algn="l">
              <a:spcAft>
                <a:spcPts val="600"/>
              </a:spcAft>
              <a:buNone/>
            </a:pPr>
            <a:r>
              <a:rPr lang="en-US" sz="2400" b="0" i="0" dirty="0">
                <a:effectLst/>
                <a:latin typeface="Arial" panose="020B0604020202020204" pitchFamily="34" charset="0"/>
                <a:cs typeface="Arial" panose="020B0604020202020204" pitchFamily="34" charset="0"/>
              </a:rPr>
              <a:t>A part of the system (the rational teenage manager) knew </a:t>
            </a:r>
            <a:r>
              <a:rPr lang="en-US" sz="2400" dirty="0">
                <a:latin typeface="Arial" panose="020B0604020202020204" pitchFamily="34" charset="0"/>
                <a:cs typeface="Arial" panose="020B0604020202020204" pitchFamily="34" charset="0"/>
              </a:rPr>
              <a:t>my</a:t>
            </a:r>
            <a:r>
              <a:rPr lang="en-US" sz="2400" b="0" i="0" dirty="0">
                <a:effectLst/>
                <a:latin typeface="Arial" panose="020B0604020202020204" pitchFamily="34" charset="0"/>
                <a:cs typeface="Arial" panose="020B0604020202020204" pitchFamily="34" charset="0"/>
              </a:rPr>
              <a:t> wife was genuinely ill — just as the 16-year-old knew </a:t>
            </a:r>
            <a:r>
              <a:rPr lang="en-US" sz="2400" dirty="0">
                <a:latin typeface="Arial" panose="020B0604020202020204" pitchFamily="34" charset="0"/>
                <a:cs typeface="Arial" panose="020B0604020202020204" pitchFamily="34" charset="0"/>
              </a:rPr>
              <a:t>my</a:t>
            </a:r>
            <a:r>
              <a:rPr lang="en-US" sz="2400" b="0" i="0" dirty="0">
                <a:effectLst/>
                <a:latin typeface="Arial" panose="020B0604020202020204" pitchFamily="34" charset="0"/>
                <a:cs typeface="Arial" panose="020B0604020202020204" pitchFamily="34" charset="0"/>
              </a:rPr>
              <a:t> mother's pancreatitis was real. But the angry teenager's need to protect overrode empathy, creating guilt and confusion.</a:t>
            </a:r>
          </a:p>
        </p:txBody>
      </p:sp>
    </p:spTree>
    <p:extLst>
      <p:ext uri="{BB962C8B-B14F-4D97-AF65-F5344CB8AC3E}">
        <p14:creationId xmlns:p14="http://schemas.microsoft.com/office/powerpoint/2010/main" val="3805994146"/>
      </p:ext>
    </p:extLst>
  </p:cSld>
  <p:clrMapOvr>
    <a:masterClrMapping/>
  </p:clrMapOvr>
</p:sld>
</file>

<file path=ppt/slides/slide1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55C4E2-1E0F-BE55-176C-D391C36A36D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35D9F4B-C78E-F636-0D74-028360EBB43D}"/>
              </a:ext>
            </a:extLst>
          </p:cNvPr>
          <p:cNvSpPr txBox="1"/>
          <p:nvPr/>
        </p:nvSpPr>
        <p:spPr>
          <a:xfrm>
            <a:off x="71120" y="0"/>
            <a:ext cx="12192000" cy="6237605"/>
          </a:xfrm>
          <a:prstGeom prst="rect">
            <a:avLst/>
          </a:prstGeom>
          <a:noFill/>
        </p:spPr>
        <p:txBody>
          <a:bodyPr wrap="square">
            <a:spAutoFit/>
          </a:bodyPr>
          <a:lstStyle/>
          <a:p>
            <a:pPr algn="l">
              <a:spcAft>
                <a:spcPts val="450"/>
              </a:spcAft>
              <a:buNone/>
            </a:pPr>
            <a:r>
              <a:rPr lang="en-US" sz="3200" b="0" i="0" cap="all" dirty="0">
                <a:solidFill>
                  <a:srgbClr val="73726C"/>
                </a:solidFill>
                <a:effectLst/>
                <a:latin typeface="Arial" panose="020B0604020202020204" pitchFamily="34" charset="0"/>
                <a:cs typeface="Arial" panose="020B0604020202020204" pitchFamily="34" charset="0"/>
              </a:rPr>
              <a:t>                        </a:t>
            </a:r>
            <a:r>
              <a:rPr lang="en-US" sz="3200" b="0" i="0" cap="all" dirty="0">
                <a:solidFill>
                  <a:schemeClr val="bg1"/>
                </a:solidFill>
                <a:effectLst/>
                <a:latin typeface="Arial" panose="020B0604020202020204" pitchFamily="34" charset="0"/>
                <a:cs typeface="Arial" panose="020B0604020202020204" pitchFamily="34" charset="0"/>
              </a:rPr>
              <a:t>Conflicts between parts</a:t>
            </a:r>
          </a:p>
          <a:p>
            <a:pPr algn="l">
              <a:spcAft>
                <a:spcPts val="450"/>
              </a:spcAft>
              <a:buNone/>
            </a:pPr>
            <a:endParaRPr lang="en-US" sz="3200" b="0" i="0" cap="all" dirty="0">
              <a:solidFill>
                <a:schemeClr val="bg1"/>
              </a:solidFill>
              <a:effectLst/>
              <a:latin typeface="Arial" panose="020B0604020202020204" pitchFamily="34" charset="0"/>
              <a:cs typeface="Arial" panose="020B0604020202020204" pitchFamily="34" charset="0"/>
            </a:endParaRPr>
          </a:p>
          <a:p>
            <a:pPr algn="l">
              <a:spcAft>
                <a:spcPts val="300"/>
              </a:spcAft>
              <a:buNone/>
            </a:pPr>
            <a:r>
              <a:rPr lang="en-US" sz="2400" b="0" i="0" dirty="0">
                <a:solidFill>
                  <a:schemeClr val="bg1"/>
                </a:solidFill>
                <a:effectLst/>
                <a:latin typeface="Arial" panose="020B0604020202020204" pitchFamily="34" charset="0"/>
                <a:cs typeface="Arial" panose="020B0604020202020204" pitchFamily="34" charset="0"/>
              </a:rPr>
              <a:t>                              COMPLIANT CHILD VS. ANGRY TEENAGER</a:t>
            </a:r>
          </a:p>
          <a:p>
            <a:pPr algn="l">
              <a:spcAft>
                <a:spcPts val="600"/>
              </a:spcAft>
              <a:buNone/>
            </a:pPr>
            <a:r>
              <a:rPr lang="en-US" sz="2400" b="0" i="0" dirty="0">
                <a:effectLst/>
                <a:latin typeface="Arial" panose="020B0604020202020204" pitchFamily="34" charset="0"/>
                <a:cs typeface="Arial" panose="020B0604020202020204" pitchFamily="34" charset="0"/>
              </a:rPr>
              <a:t>The younger compulsive caretaker part urges compliance and care-giving. The teenage protector refuses — having taken over precisely to spare the exile from the exhaustion of always giving while receiving nothing.</a:t>
            </a:r>
          </a:p>
          <a:p>
            <a:pPr algn="l">
              <a:spcAft>
                <a:spcPts val="600"/>
              </a:spcAft>
              <a:buNone/>
            </a:pPr>
            <a:endParaRPr lang="en-US" sz="2400" b="0" i="0" dirty="0">
              <a:effectLst/>
              <a:latin typeface="Arial" panose="020B0604020202020204" pitchFamily="34" charset="0"/>
              <a:cs typeface="Arial" panose="020B0604020202020204" pitchFamily="34" charset="0"/>
            </a:endParaRPr>
          </a:p>
          <a:p>
            <a:pPr algn="l">
              <a:spcAft>
                <a:spcPts val="300"/>
              </a:spcAft>
              <a:buNone/>
            </a:pPr>
            <a:r>
              <a:rPr lang="en-US" sz="2400" b="0" i="0" dirty="0">
                <a:solidFill>
                  <a:schemeClr val="bg1"/>
                </a:solidFill>
                <a:effectLst/>
                <a:latin typeface="Arial" panose="020B0604020202020204" pitchFamily="34" charset="0"/>
                <a:cs typeface="Arial" panose="020B0604020202020204" pitchFamily="34" charset="0"/>
              </a:rPr>
              <a:t>                 SELF PERSPECTIVE — CURRENT STATE OF SELF-LED WORK</a:t>
            </a:r>
          </a:p>
          <a:p>
            <a:r>
              <a:rPr lang="en-US" sz="2400" b="0" i="0" dirty="0">
                <a:effectLst/>
                <a:latin typeface="Arial" panose="020B0604020202020204" pitchFamily="34" charset="0"/>
                <a:cs typeface="Arial" panose="020B0604020202020204" pitchFamily="34" charset="0"/>
              </a:rPr>
              <a:t>My Self has begun to recognize this trigger cluster and approach it with curiosity rather than judgment — treating it as a trailhead rather than a character flaw. Self now understands the angry unemphatic teenager's origin story and protective intent. The angry teenager does not yet fully trust Self, but the relationship is forming. When Self is present, the experience of </a:t>
            </a:r>
            <a:r>
              <a:rPr lang="en-US" sz="2400" dirty="0">
                <a:latin typeface="Arial" panose="020B0604020202020204" pitchFamily="34" charset="0"/>
                <a:cs typeface="Arial" panose="020B0604020202020204" pitchFamily="34" charset="0"/>
              </a:rPr>
              <a:t>my</a:t>
            </a:r>
            <a:r>
              <a:rPr lang="en-US" sz="2400" b="0" i="0" dirty="0">
                <a:effectLst/>
                <a:latin typeface="Arial" panose="020B0604020202020204" pitchFamily="34" charset="0"/>
                <a:cs typeface="Arial" panose="020B0604020202020204" pitchFamily="34" charset="0"/>
              </a:rPr>
              <a:t> wife being ill becomes "gentler" — not absent, but less consuming. The goal is for Self to witness, soothe, and act as an ideal parent to the</a:t>
            </a:r>
            <a:r>
              <a:rPr lang="en-US" sz="2400" dirty="0">
                <a:latin typeface="Arial" panose="020B0604020202020204" pitchFamily="34" charset="0"/>
                <a:cs typeface="Arial" panose="020B0604020202020204" pitchFamily="34" charset="0"/>
              </a:rPr>
              <a:t> exile boys while asking the teenage protector if he is willing to unburden and step back.</a:t>
            </a:r>
            <a:r>
              <a:rPr lang="en-US" sz="2400" b="0" i="0" dirty="0">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30769611"/>
      </p:ext>
    </p:extLst>
  </p:cSld>
  <p:clrMapOvr>
    <a:masterClrMapping/>
  </p:clrMapOvr>
</p:sld>
</file>

<file path=ppt/slides/slide1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21F339-7637-E705-D6A3-450E669D5FEA}"/>
            </a:ext>
          </a:extLst>
        </p:cNvPr>
        <p:cNvGrpSpPr/>
        <p:nvPr/>
      </p:nvGrpSpPr>
      <p:grpSpPr>
        <a:xfrm>
          <a:off x="0" y="0"/>
          <a:ext cx="0" cy="0"/>
          <a:chOff x="0" y="0"/>
          <a:chExt cx="0" cy="0"/>
        </a:xfrm>
      </p:grpSpPr>
      <p:pic>
        <p:nvPicPr>
          <p:cNvPr id="5" name="Picture 4" descr="A child sitting on the floor&#10;&#10;AI-generated content may be incorrect.">
            <a:extLst>
              <a:ext uri="{FF2B5EF4-FFF2-40B4-BE49-F238E27FC236}">
                <a16:creationId xmlns:a16="http://schemas.microsoft.com/office/drawing/2014/main" id="{62F1FBA0-C233-C5BA-F9E3-D2489F11DD84}"/>
              </a:ext>
            </a:extLst>
          </p:cNvPr>
          <p:cNvPicPr>
            <a:picLocks noChangeAspect="1"/>
          </p:cNvPicPr>
          <p:nvPr/>
        </p:nvPicPr>
        <p:blipFill>
          <a:blip r:embed="rId2"/>
          <a:stretch>
            <a:fillRect/>
          </a:stretch>
        </p:blipFill>
        <p:spPr>
          <a:xfrm>
            <a:off x="1063938" y="3566599"/>
            <a:ext cx="2592414" cy="3042670"/>
          </a:xfrm>
          <a:prstGeom prst="rect">
            <a:avLst/>
          </a:prstGeom>
        </p:spPr>
      </p:pic>
      <p:sp>
        <p:nvSpPr>
          <p:cNvPr id="9" name="TextBox 8">
            <a:extLst>
              <a:ext uri="{FF2B5EF4-FFF2-40B4-BE49-F238E27FC236}">
                <a16:creationId xmlns:a16="http://schemas.microsoft.com/office/drawing/2014/main" id="{C9472EC1-6AAA-5ABA-C87F-6741ECBEA70B}"/>
              </a:ext>
            </a:extLst>
          </p:cNvPr>
          <p:cNvSpPr txBox="1"/>
          <p:nvPr/>
        </p:nvSpPr>
        <p:spPr>
          <a:xfrm>
            <a:off x="1746692" y="6115550"/>
            <a:ext cx="1226905" cy="277000"/>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MARBLE BOY</a:t>
            </a:r>
            <a:endParaRPr lang="en-CA" sz="1200" dirty="0"/>
          </a:p>
        </p:txBody>
      </p:sp>
      <p:pic>
        <p:nvPicPr>
          <p:cNvPr id="2" name="Picture 1" descr="A person and child sitting at a table&#10;&#10;AI-generated content may be incorrect.">
            <a:extLst>
              <a:ext uri="{FF2B5EF4-FFF2-40B4-BE49-F238E27FC236}">
                <a16:creationId xmlns:a16="http://schemas.microsoft.com/office/drawing/2014/main" id="{04D30835-82CE-8F0A-1343-58F14F48D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126" y="248731"/>
            <a:ext cx="2855661" cy="2940783"/>
          </a:xfrm>
          <a:prstGeom prst="rect">
            <a:avLst/>
          </a:prstGeom>
        </p:spPr>
      </p:pic>
      <p:sp>
        <p:nvSpPr>
          <p:cNvPr id="14" name="TextBox 13">
            <a:extLst>
              <a:ext uri="{FF2B5EF4-FFF2-40B4-BE49-F238E27FC236}">
                <a16:creationId xmlns:a16="http://schemas.microsoft.com/office/drawing/2014/main" id="{5248DEE7-9851-012B-A7C2-B4935EDFFE52}"/>
              </a:ext>
            </a:extLst>
          </p:cNvPr>
          <p:cNvSpPr txBox="1"/>
          <p:nvPr/>
        </p:nvSpPr>
        <p:spPr>
          <a:xfrm>
            <a:off x="994900" y="2803076"/>
            <a:ext cx="1600573"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SHAME BOY</a:t>
            </a:r>
            <a:endParaRPr lang="en-CA" sz="1200" dirty="0"/>
          </a:p>
        </p:txBody>
      </p:sp>
      <p:sp>
        <p:nvSpPr>
          <p:cNvPr id="13" name="TextBox 12">
            <a:extLst>
              <a:ext uri="{FF2B5EF4-FFF2-40B4-BE49-F238E27FC236}">
                <a16:creationId xmlns:a16="http://schemas.microsoft.com/office/drawing/2014/main" id="{C15AC558-B6C8-46A4-20EA-96C5683E575E}"/>
              </a:ext>
            </a:extLst>
          </p:cNvPr>
          <p:cNvSpPr txBox="1"/>
          <p:nvPr/>
        </p:nvSpPr>
        <p:spPr>
          <a:xfrm>
            <a:off x="3621163" y="789170"/>
            <a:ext cx="6097712" cy="646331"/>
          </a:xfrm>
          <a:prstGeom prst="rect">
            <a:avLst/>
          </a:prstGeom>
          <a:noFill/>
        </p:spPr>
        <p:txBody>
          <a:bodyPr wrap="square">
            <a:spAutoFit/>
          </a:bodyPr>
          <a:lstStyle/>
          <a:p>
            <a:r>
              <a:rPr lang="en-US" sz="3600" b="0" i="0" dirty="0">
                <a:solidFill>
                  <a:srgbClr val="222222"/>
                </a:solidFill>
                <a:effectLst/>
                <a:latin typeface="Arial" panose="020B0604020202020204" pitchFamily="34" charset="0"/>
              </a:rPr>
              <a:t> </a:t>
            </a:r>
            <a:endParaRPr lang="en-CA" sz="3600" dirty="0"/>
          </a:p>
        </p:txBody>
      </p:sp>
      <p:pic>
        <p:nvPicPr>
          <p:cNvPr id="4" name="Picture 3" descr="A person in armor holding a sword and shield&#10;&#10;AI-generated content may be incorrect.">
            <a:extLst>
              <a:ext uri="{FF2B5EF4-FFF2-40B4-BE49-F238E27FC236}">
                <a16:creationId xmlns:a16="http://schemas.microsoft.com/office/drawing/2014/main" id="{25387FE3-1A52-1DEE-B0D8-A769F9F1F5D5}"/>
              </a:ext>
            </a:extLst>
          </p:cNvPr>
          <p:cNvPicPr>
            <a:picLocks noChangeAspect="1"/>
          </p:cNvPicPr>
          <p:nvPr/>
        </p:nvPicPr>
        <p:blipFill>
          <a:blip r:embed="rId4"/>
          <a:stretch>
            <a:fillRect/>
          </a:stretch>
        </p:blipFill>
        <p:spPr>
          <a:xfrm>
            <a:off x="7155481" y="3169535"/>
            <a:ext cx="3010179" cy="3671863"/>
          </a:xfrm>
          <a:prstGeom prst="rect">
            <a:avLst/>
          </a:prstGeom>
        </p:spPr>
      </p:pic>
      <p:sp>
        <p:nvSpPr>
          <p:cNvPr id="8" name="TextBox 7">
            <a:extLst>
              <a:ext uri="{FF2B5EF4-FFF2-40B4-BE49-F238E27FC236}">
                <a16:creationId xmlns:a16="http://schemas.microsoft.com/office/drawing/2014/main" id="{894281B9-C837-61AA-CFB6-26401F453864}"/>
              </a:ext>
            </a:extLst>
          </p:cNvPr>
          <p:cNvSpPr txBox="1"/>
          <p:nvPr/>
        </p:nvSpPr>
        <p:spPr>
          <a:xfrm>
            <a:off x="7753012" y="6332270"/>
            <a:ext cx="2855661" cy="276999"/>
          </a:xfrm>
          <a:prstGeom prst="rect">
            <a:avLst/>
          </a:prstGeom>
          <a:noFill/>
        </p:spPr>
        <p:txBody>
          <a:bodyPr wrap="square">
            <a:spAutoFit/>
          </a:bodyPr>
          <a:lstStyle/>
          <a:p>
            <a:r>
              <a:rPr lang="en-US" sz="1200" b="0" i="0" dirty="0">
                <a:effectLst/>
                <a:latin typeface="Arial" panose="020B0604020202020204" pitchFamily="34" charset="0"/>
              </a:rPr>
              <a:t>THE LONE WARRIOR </a:t>
            </a:r>
            <a:endParaRPr lang="en-CA" sz="1200" dirty="0"/>
          </a:p>
        </p:txBody>
      </p:sp>
      <p:pic>
        <p:nvPicPr>
          <p:cNvPr id="10" name="Picture 9" descr="A person sitting at a desk with a computer&#10;&#10;AI-generated content may be incorrect.">
            <a:extLst>
              <a:ext uri="{FF2B5EF4-FFF2-40B4-BE49-F238E27FC236}">
                <a16:creationId xmlns:a16="http://schemas.microsoft.com/office/drawing/2014/main" id="{3CDF7D2D-B4D4-38E2-1DF6-6F3AA04BCC8E}"/>
              </a:ext>
            </a:extLst>
          </p:cNvPr>
          <p:cNvPicPr>
            <a:picLocks noChangeAspect="1"/>
          </p:cNvPicPr>
          <p:nvPr/>
        </p:nvPicPr>
        <p:blipFill>
          <a:blip r:embed="rId5"/>
          <a:stretch>
            <a:fillRect/>
          </a:stretch>
        </p:blipFill>
        <p:spPr>
          <a:xfrm>
            <a:off x="3186239" y="244828"/>
            <a:ext cx="3010179" cy="3045672"/>
          </a:xfrm>
          <a:prstGeom prst="rect">
            <a:avLst/>
          </a:prstGeom>
        </p:spPr>
      </p:pic>
      <p:sp>
        <p:nvSpPr>
          <p:cNvPr id="12" name="TextBox 11">
            <a:extLst>
              <a:ext uri="{FF2B5EF4-FFF2-40B4-BE49-F238E27FC236}">
                <a16:creationId xmlns:a16="http://schemas.microsoft.com/office/drawing/2014/main" id="{0D9294BD-9713-F5F7-CBA2-4051292F1463}"/>
              </a:ext>
            </a:extLst>
          </p:cNvPr>
          <p:cNvSpPr txBox="1"/>
          <p:nvPr/>
        </p:nvSpPr>
        <p:spPr>
          <a:xfrm>
            <a:off x="3890609" y="2461649"/>
            <a:ext cx="1807029" cy="707886"/>
          </a:xfrm>
          <a:prstGeom prst="rect">
            <a:avLst/>
          </a:prstGeom>
          <a:noFill/>
        </p:spPr>
        <p:txBody>
          <a:bodyPr wrap="square">
            <a:spAutoFit/>
          </a:bodyPr>
          <a:lstStyle/>
          <a:p>
            <a:endParaRPr lang="en-US" sz="28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THE OVERACHIEVER </a:t>
            </a:r>
            <a:endParaRPr lang="en-CA" sz="1200" dirty="0"/>
          </a:p>
        </p:txBody>
      </p:sp>
      <p:pic>
        <p:nvPicPr>
          <p:cNvPr id="3" name="Picture 2" descr="A person and child walking down a street&#10;&#10;AI-generated content may be incorrect.">
            <a:extLst>
              <a:ext uri="{FF2B5EF4-FFF2-40B4-BE49-F238E27FC236}">
                <a16:creationId xmlns:a16="http://schemas.microsoft.com/office/drawing/2014/main" id="{88FE8D7C-7B83-2346-044C-D433765D71BE}"/>
              </a:ext>
            </a:extLst>
          </p:cNvPr>
          <p:cNvPicPr>
            <a:picLocks noChangeAspect="1"/>
          </p:cNvPicPr>
          <p:nvPr/>
        </p:nvPicPr>
        <p:blipFill>
          <a:blip r:embed="rId6"/>
          <a:stretch>
            <a:fillRect/>
          </a:stretch>
        </p:blipFill>
        <p:spPr>
          <a:xfrm>
            <a:off x="3656351" y="3566599"/>
            <a:ext cx="2592414" cy="3042670"/>
          </a:xfrm>
          <a:prstGeom prst="rect">
            <a:avLst/>
          </a:prstGeom>
        </p:spPr>
      </p:pic>
      <p:sp>
        <p:nvSpPr>
          <p:cNvPr id="7" name="TextBox 6">
            <a:extLst>
              <a:ext uri="{FF2B5EF4-FFF2-40B4-BE49-F238E27FC236}">
                <a16:creationId xmlns:a16="http://schemas.microsoft.com/office/drawing/2014/main" id="{EE029DDC-60D2-E4A0-D72F-1D8D23E5FE83}"/>
              </a:ext>
            </a:extLst>
          </p:cNvPr>
          <p:cNvSpPr txBox="1"/>
          <p:nvPr/>
        </p:nvSpPr>
        <p:spPr>
          <a:xfrm>
            <a:off x="3895166" y="6104123"/>
            <a:ext cx="1559536"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WALKING BOY </a:t>
            </a:r>
            <a:endParaRPr lang="en-CA" sz="1200" dirty="0"/>
          </a:p>
        </p:txBody>
      </p:sp>
      <p:pic>
        <p:nvPicPr>
          <p:cNvPr id="11" name="Picture 10" descr="A person standing next to a person in a hospital bed&#10;&#10;AI-generated content may be incorrect.">
            <a:extLst>
              <a:ext uri="{FF2B5EF4-FFF2-40B4-BE49-F238E27FC236}">
                <a16:creationId xmlns:a16="http://schemas.microsoft.com/office/drawing/2014/main" id="{D157F607-05CF-BA6E-AE44-EEF98E37D96C}"/>
              </a:ext>
            </a:extLst>
          </p:cNvPr>
          <p:cNvPicPr>
            <a:picLocks noChangeAspect="1"/>
          </p:cNvPicPr>
          <p:nvPr/>
        </p:nvPicPr>
        <p:blipFill>
          <a:blip r:embed="rId7"/>
          <a:stretch>
            <a:fillRect/>
          </a:stretch>
        </p:blipFill>
        <p:spPr>
          <a:xfrm>
            <a:off x="6706389" y="303629"/>
            <a:ext cx="4165014" cy="2694801"/>
          </a:xfrm>
          <a:prstGeom prst="rect">
            <a:avLst/>
          </a:prstGeom>
        </p:spPr>
      </p:pic>
      <p:sp>
        <p:nvSpPr>
          <p:cNvPr id="16" name="TextBox 15">
            <a:extLst>
              <a:ext uri="{FF2B5EF4-FFF2-40B4-BE49-F238E27FC236}">
                <a16:creationId xmlns:a16="http://schemas.microsoft.com/office/drawing/2014/main" id="{B1D14F50-7382-778C-9118-EE2EF38A35FC}"/>
              </a:ext>
            </a:extLst>
          </p:cNvPr>
          <p:cNvSpPr txBox="1"/>
          <p:nvPr/>
        </p:nvSpPr>
        <p:spPr>
          <a:xfrm>
            <a:off x="7249886" y="2677092"/>
            <a:ext cx="6096000" cy="276999"/>
          </a:xfrm>
          <a:prstGeom prst="rect">
            <a:avLst/>
          </a:prstGeom>
          <a:noFill/>
        </p:spPr>
        <p:txBody>
          <a:bodyPr wrap="square">
            <a:spAutoFit/>
          </a:bodyPr>
          <a:lstStyle/>
          <a:p>
            <a:r>
              <a:rPr lang="en-US" sz="1200" b="0" i="0" dirty="0">
                <a:effectLst/>
                <a:latin typeface="Arial" panose="020B0604020202020204" pitchFamily="34" charset="0"/>
              </a:rPr>
              <a:t>IRRITATED </a:t>
            </a:r>
            <a:r>
              <a:rPr lang="en-US" sz="1200" dirty="0">
                <a:latin typeface="Arial" panose="020B0604020202020204" pitchFamily="34" charset="0"/>
              </a:rPr>
              <a:t>UNEMPHATIC TEENAGER</a:t>
            </a:r>
            <a:endParaRPr lang="en-CA" sz="1200" dirty="0"/>
          </a:p>
        </p:txBody>
      </p:sp>
    </p:spTree>
    <p:extLst>
      <p:ext uri="{BB962C8B-B14F-4D97-AF65-F5344CB8AC3E}">
        <p14:creationId xmlns:p14="http://schemas.microsoft.com/office/powerpoint/2010/main" val="2643167212"/>
      </p:ext>
    </p:extLst>
  </p:cSld>
  <p:clrMapOvr>
    <a:masterClrMapping/>
  </p:clrMapOvr>
</p:sld>
</file>

<file path=ppt/slides/slide1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9D282-5458-5215-1B64-087EBC05BC2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249C326-D88F-EEF5-9B31-3C6FAD7972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6272143"/>
      </p:ext>
    </p:extLst>
  </p:cSld>
  <p:clrMapOvr>
    <a:masterClrMapping/>
  </p:clrMapOvr>
</p:sld>
</file>

<file path=ppt/slides/slide1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06281-1CD1-5EB5-EEE4-00012CC3E4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3B4CDD-447B-2546-54E5-D54E8143FBDA}"/>
              </a:ext>
            </a:extLst>
          </p:cNvPr>
          <p:cNvSpPr>
            <a:spLocks noGrp="1"/>
          </p:cNvSpPr>
          <p:nvPr>
            <p:ph type="title" idx="4294967295"/>
          </p:nvPr>
        </p:nvSpPr>
        <p:spPr>
          <a:xfrm>
            <a:off x="2540000" y="180975"/>
            <a:ext cx="9652000" cy="904875"/>
          </a:xfrm>
        </p:spPr>
        <p:txBody>
          <a:bodyPr>
            <a:normAutofit/>
          </a:bodyPr>
          <a:lstStyle/>
          <a:p>
            <a:r>
              <a:rPr lang="en-CA" sz="3200" dirty="0">
                <a:solidFill>
                  <a:schemeClr val="bg1"/>
                </a:solidFill>
              </a:rPr>
              <a:t>The 5 step Self remediation ALGORITHM </a:t>
            </a:r>
          </a:p>
        </p:txBody>
      </p:sp>
      <p:sp>
        <p:nvSpPr>
          <p:cNvPr id="3" name="Content Placeholder 2">
            <a:extLst>
              <a:ext uri="{FF2B5EF4-FFF2-40B4-BE49-F238E27FC236}">
                <a16:creationId xmlns:a16="http://schemas.microsoft.com/office/drawing/2014/main" id="{B2646091-7A48-E20B-255D-5D55496312C6}"/>
              </a:ext>
            </a:extLst>
          </p:cNvPr>
          <p:cNvSpPr>
            <a:spLocks noGrp="1"/>
          </p:cNvSpPr>
          <p:nvPr>
            <p:ph idx="4294967295"/>
          </p:nvPr>
        </p:nvSpPr>
        <p:spPr>
          <a:xfrm>
            <a:off x="4895850" y="1093788"/>
            <a:ext cx="7296150" cy="5389562"/>
          </a:xfrm>
        </p:spPr>
        <p:txBody>
          <a:bodyPr>
            <a:normAutofit/>
          </a:bodyPr>
          <a:lstStyle/>
          <a:p>
            <a:r>
              <a:rPr lang="en-CA" sz="2400" dirty="0">
                <a:solidFill>
                  <a:schemeClr val="bg1"/>
                </a:solidFill>
                <a:latin typeface="Arial" panose="020B0604020202020204" pitchFamily="34" charset="0"/>
                <a:cs typeface="Arial" panose="020B0604020202020204" pitchFamily="34" charset="0"/>
              </a:rPr>
              <a:t>1. </a:t>
            </a:r>
            <a:r>
              <a:rPr lang="en-CA" sz="2400" dirty="0">
                <a:latin typeface="Arial" panose="020B0604020202020204" pitchFamily="34" charset="0"/>
                <a:cs typeface="Arial" panose="020B0604020202020204" pitchFamily="34" charset="0"/>
              </a:rPr>
              <a:t>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2. </a:t>
            </a:r>
            <a:r>
              <a:rPr lang="en-CA" sz="2400" dirty="0">
                <a:latin typeface="Arial" panose="020B0604020202020204" pitchFamily="34" charset="0"/>
                <a:cs typeface="Arial" panose="020B0604020202020204" pitchFamily="34" charset="0"/>
              </a:rPr>
              <a:t>Use the internal family part selves you have identified as advanced targets in your holes diary cards.</a:t>
            </a:r>
          </a:p>
          <a:p>
            <a:r>
              <a:rPr lang="en-CA" sz="2400" dirty="0">
                <a:solidFill>
                  <a:schemeClr val="bg1"/>
                </a:solidFill>
                <a:latin typeface="Arial" panose="020B0604020202020204" pitchFamily="34" charset="0"/>
                <a:cs typeface="Arial" panose="020B0604020202020204" pitchFamily="34" charset="0"/>
              </a:rPr>
              <a:t>3.</a:t>
            </a:r>
            <a:r>
              <a:rPr lang="en-CA" sz="2400" dirty="0">
                <a:latin typeface="Arial" panose="020B0604020202020204" pitchFamily="34" charset="0"/>
                <a:cs typeface="Arial" panose="020B0604020202020204" pitchFamily="34" charset="0"/>
              </a:rPr>
              <a:t> Following the template provided do a Self led chain analysis</a:t>
            </a:r>
          </a:p>
          <a:p>
            <a:r>
              <a:rPr lang="en-CA" sz="3200" dirty="0">
                <a:solidFill>
                  <a:srgbClr val="FFC000"/>
                </a:solidFill>
                <a:latin typeface="Arial" panose="020B0604020202020204" pitchFamily="34" charset="0"/>
                <a:cs typeface="Arial" panose="020B0604020202020204" pitchFamily="34" charset="0"/>
              </a:rPr>
              <a:t>4. Strengthen or foster your access to Self.</a:t>
            </a:r>
          </a:p>
          <a:p>
            <a:r>
              <a:rPr lang="en-CA" sz="2400" dirty="0">
                <a:solidFill>
                  <a:schemeClr val="bg1"/>
                </a:solidFill>
                <a:latin typeface="Arial" panose="020B0604020202020204" pitchFamily="34" charset="0"/>
                <a:cs typeface="Arial" panose="020B0604020202020204" pitchFamily="34" charset="0"/>
              </a:rPr>
              <a:t>5. </a:t>
            </a:r>
            <a:r>
              <a:rPr lang="en-CA" sz="2400" dirty="0">
                <a:latin typeface="Arial" panose="020B0604020202020204" pitchFamily="34" charset="0"/>
                <a:cs typeface="Arial" panose="020B0604020202020204" pitchFamily="34" charset="0"/>
              </a:rPr>
              <a:t>Allow Self to become acquainted with the members of your internal family. Self will see, understand, and soothe, or be an ideal parent to your internal family parts. </a:t>
            </a:r>
          </a:p>
          <a:p>
            <a:endParaRPr lang="en-CA" dirty="0"/>
          </a:p>
          <a:p>
            <a:endParaRPr lang="en-CA" dirty="0"/>
          </a:p>
        </p:txBody>
      </p:sp>
      <p:pic>
        <p:nvPicPr>
          <p:cNvPr id="6" name="Content Placeholder 4">
            <a:extLst>
              <a:ext uri="{FF2B5EF4-FFF2-40B4-BE49-F238E27FC236}">
                <a16:creationId xmlns:a16="http://schemas.microsoft.com/office/drawing/2014/main" id="{52235109-ABB2-C5DA-0017-EAC8928CAF61}"/>
              </a:ext>
            </a:extLst>
          </p:cNvPr>
          <p:cNvPicPr>
            <a:picLocks noChangeAspect="1"/>
          </p:cNvPicPr>
          <p:nvPr/>
        </p:nvPicPr>
        <p:blipFill rotWithShape="1">
          <a:blip r:embed="rId3"/>
          <a:srcRect l="4789"/>
          <a:stretch/>
        </p:blipFill>
        <p:spPr>
          <a:xfrm>
            <a:off x="486135" y="1352389"/>
            <a:ext cx="4113494" cy="4872200"/>
          </a:xfrm>
          <a:prstGeom prst="rect">
            <a:avLst/>
          </a:prstGeom>
        </p:spPr>
      </p:pic>
    </p:spTree>
    <p:extLst>
      <p:ext uri="{BB962C8B-B14F-4D97-AF65-F5344CB8AC3E}">
        <p14:creationId xmlns:p14="http://schemas.microsoft.com/office/powerpoint/2010/main" val="2285210117"/>
      </p:ext>
    </p:extLst>
  </p:cSld>
  <p:clrMapOvr>
    <a:masterClrMapping/>
  </p:clrMapOvr>
</p:sld>
</file>

<file path=ppt/slides/slide1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32AF-6BDE-43A3-9D5D-55956AF926CE}"/>
              </a:ext>
            </a:extLst>
          </p:cNvPr>
          <p:cNvSpPr>
            <a:spLocks noGrp="1"/>
          </p:cNvSpPr>
          <p:nvPr>
            <p:ph type="title" idx="4294967295"/>
          </p:nvPr>
        </p:nvSpPr>
        <p:spPr>
          <a:xfrm>
            <a:off x="-71438" y="-175895"/>
            <a:ext cx="12263438" cy="1222375"/>
          </a:xfrm>
        </p:spPr>
        <p:txBody>
          <a:bodyPr>
            <a:normAutofit/>
          </a:bodyPr>
          <a:lstStyle/>
          <a:p>
            <a:pPr algn="ctr"/>
            <a:r>
              <a:rPr lang="en-CA" sz="3600" b="1" dirty="0">
                <a:solidFill>
                  <a:srgbClr val="FFFF00"/>
                </a:solidFill>
              </a:rPr>
              <a:t> </a:t>
            </a:r>
            <a:r>
              <a:rPr lang="en-CA" sz="36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1213673C-E9AC-4541-BDC8-E06F3BE19C6C}"/>
              </a:ext>
            </a:extLst>
          </p:cNvPr>
          <p:cNvSpPr>
            <a:spLocks noGrp="1"/>
          </p:cNvSpPr>
          <p:nvPr>
            <p:ph idx="4294967295"/>
          </p:nvPr>
        </p:nvSpPr>
        <p:spPr>
          <a:xfrm>
            <a:off x="4775201" y="1016000"/>
            <a:ext cx="7488237" cy="6307137"/>
          </a:xfrm>
        </p:spPr>
        <p:txBody>
          <a:bodyPr>
            <a:normAutofit/>
          </a:bodyPr>
          <a:lstStyle/>
          <a:p>
            <a:r>
              <a:rPr lang="en-CA" sz="2600" dirty="0">
                <a:latin typeface="Arial" panose="020B0604020202020204" pitchFamily="34" charset="0"/>
                <a:cs typeface="Arial" panose="020B0604020202020204" pitchFamily="34" charset="0"/>
              </a:rPr>
              <a:t>Potentially everyone has access to Self but, in some people, its quiet presence is drowned out by the loud voices of  the part selves. To better “hear” or have access to Self :</a:t>
            </a:r>
          </a:p>
          <a:p>
            <a:r>
              <a:rPr lang="en-CA" sz="2600" dirty="0">
                <a:solidFill>
                  <a:schemeClr val="bg1"/>
                </a:solidFill>
                <a:latin typeface="Arial" panose="020B0604020202020204" pitchFamily="34" charset="0"/>
                <a:cs typeface="Arial" panose="020B0604020202020204" pitchFamily="34" charset="0"/>
              </a:rPr>
              <a:t>1. </a:t>
            </a:r>
            <a:r>
              <a:rPr lang="en-CA" sz="2600" dirty="0">
                <a:latin typeface="Arial" panose="020B0604020202020204" pitchFamily="34" charset="0"/>
                <a:cs typeface="Arial" panose="020B0604020202020204" pitchFamily="34" charset="0"/>
              </a:rPr>
              <a:t>Think of someone or something that captures for you the spirit of understanding, empathy, equanimity, and generosity…( I think of that someone or something as the wise mind catcher, after the native North American “dream catcher”)</a:t>
            </a:r>
          </a:p>
          <a:p>
            <a:r>
              <a:rPr lang="en-CA" sz="2600" dirty="0">
                <a:latin typeface="Arial" panose="020B0604020202020204" pitchFamily="34" charset="0"/>
                <a:cs typeface="Arial" panose="020B0604020202020204" pitchFamily="34" charset="0"/>
              </a:rPr>
              <a:t>That someone or something can be a fictional or historical character, a natural phenomenon or an animal, it can be a spirit such as a guardian angel, someone you know personally or have never met, someone imaginary or real.</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5FEBCB5A-2C43-4B0B-BBA3-ADCDD5BD45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367" y="1831423"/>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642038"/>
      </p:ext>
    </p:extLst>
  </p:cSld>
  <p:clrMapOvr>
    <a:masterClrMapping/>
  </p:clrMapOvr>
</p:sld>
</file>

<file path=ppt/slides/slide11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8F9B8-6F58-F214-BCF7-BA422F4C52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621583-D496-386C-AC58-8242C438169A}"/>
              </a:ext>
            </a:extLst>
          </p:cNvPr>
          <p:cNvSpPr>
            <a:spLocks noGrp="1"/>
          </p:cNvSpPr>
          <p:nvPr>
            <p:ph type="title" idx="4294967295"/>
          </p:nvPr>
        </p:nvSpPr>
        <p:spPr>
          <a:xfrm>
            <a:off x="-88900" y="0"/>
            <a:ext cx="12280900" cy="1222376"/>
          </a:xfrm>
        </p:spPr>
        <p:txBody>
          <a:bodyPr>
            <a:normAutofit/>
          </a:bodyPr>
          <a:lstStyle/>
          <a:p>
            <a:pPr algn="ctr"/>
            <a:r>
              <a:rPr lang="en-CA" sz="3600" b="1" dirty="0">
                <a:solidFill>
                  <a:srgbClr val="FFFF00"/>
                </a:solidFill>
              </a:rPr>
              <a:t> </a:t>
            </a:r>
            <a:r>
              <a:rPr lang="en-CA" sz="36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56BCB277-69F7-AA34-10EB-3DE86195E284}"/>
              </a:ext>
            </a:extLst>
          </p:cNvPr>
          <p:cNvSpPr>
            <a:spLocks noGrp="1"/>
          </p:cNvSpPr>
          <p:nvPr>
            <p:ph idx="4294967295"/>
          </p:nvPr>
        </p:nvSpPr>
        <p:spPr>
          <a:xfrm>
            <a:off x="4703763" y="1485900"/>
            <a:ext cx="7488237" cy="6307138"/>
          </a:xfrm>
        </p:spPr>
        <p:txBody>
          <a:bodyPr>
            <a:normAutofit/>
          </a:bodyPr>
          <a:lstStyle/>
          <a:p>
            <a:r>
              <a:rPr lang="en-CA" sz="2600" dirty="0">
                <a:solidFill>
                  <a:schemeClr val="bg1"/>
                </a:solidFill>
                <a:latin typeface="Arial" panose="020B0604020202020204" pitchFamily="34" charset="0"/>
                <a:cs typeface="Arial" panose="020B0604020202020204" pitchFamily="34" charset="0"/>
              </a:rPr>
              <a:t>2. </a:t>
            </a:r>
            <a:r>
              <a:rPr lang="en-CA" sz="2600" dirty="0">
                <a:latin typeface="Arial" panose="020B0604020202020204" pitchFamily="34" charset="0"/>
                <a:cs typeface="Arial" panose="020B0604020202020204" pitchFamily="34" charset="0"/>
              </a:rPr>
              <a:t>Picture that someone or something as vividly as possible in your mind. To help you visualize, you can draw, paint, or or find a drawing or picture of that something or someone. keep that picture or drawing somewhere you can readily access it.</a:t>
            </a:r>
          </a:p>
          <a:p>
            <a:r>
              <a:rPr lang="en-CA" sz="2600" dirty="0">
                <a:solidFill>
                  <a:schemeClr val="bg1"/>
                </a:solidFill>
                <a:latin typeface="Arial" panose="020B0604020202020204" pitchFamily="34" charset="0"/>
                <a:cs typeface="Arial" panose="020B0604020202020204" pitchFamily="34" charset="0"/>
              </a:rPr>
              <a:t>3. </a:t>
            </a:r>
            <a:r>
              <a:rPr lang="en-CA" sz="2600" dirty="0">
                <a:latin typeface="Arial" panose="020B0604020202020204" pitchFamily="34" charset="0"/>
                <a:cs typeface="Arial" panose="020B0604020202020204" pitchFamily="34" charset="0"/>
              </a:rPr>
              <a:t>Regularly</a:t>
            </a:r>
            <a:r>
              <a:rPr lang="en-CA" sz="2600" dirty="0">
                <a:solidFill>
                  <a:srgbClr val="FFC000"/>
                </a:solidFill>
                <a:latin typeface="Arial" panose="020B0604020202020204" pitchFamily="34" charset="0"/>
                <a:cs typeface="Arial" panose="020B0604020202020204" pitchFamily="34" charset="0"/>
              </a:rPr>
              <a:t> </a:t>
            </a:r>
            <a:r>
              <a:rPr lang="en-CA" sz="2600" dirty="0">
                <a:latin typeface="Arial" panose="020B0604020202020204" pitchFamily="34" charset="0"/>
                <a:cs typeface="Arial" panose="020B0604020202020204" pitchFamily="34" charset="0"/>
              </a:rPr>
              <a:t>practice visualizing the image you have chosen to associate with Self and pair that image with positive feelings and intentions. You can do this as a meditation practice. Schedule some time every week to do this. You can think of this as installing a Self “app” or resource in yourself. </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D798809C-2569-E78A-C9E0-EFCF17E44A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584" y="1663429"/>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347543"/>
      </p:ext>
    </p:extLst>
  </p:cSld>
  <p:clrMapOvr>
    <a:masterClrMapping/>
  </p:clrMapOvr>
</p:sld>
</file>

<file path=ppt/slides/slide1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250 Maxine Noel ideas | noel, native art, native american art">
            <a:extLst>
              <a:ext uri="{FF2B5EF4-FFF2-40B4-BE49-F238E27FC236}">
                <a16:creationId xmlns:a16="http://schemas.microsoft.com/office/drawing/2014/main" id="{5CD12BC8-8AFC-40E0-90E7-E1FCE3AE84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961" y="841443"/>
            <a:ext cx="4006242" cy="570566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24C3ECC-83C1-43DA-B712-73A0A22E0B95}"/>
              </a:ext>
            </a:extLst>
          </p:cNvPr>
          <p:cNvSpPr txBox="1"/>
          <p:nvPr/>
        </p:nvSpPr>
        <p:spPr>
          <a:xfrm>
            <a:off x="2547082" y="0"/>
            <a:ext cx="10711868" cy="830997"/>
          </a:xfrm>
          <a:prstGeom prst="rect">
            <a:avLst/>
          </a:prstGeom>
          <a:noFill/>
        </p:spPr>
        <p:txBody>
          <a:bodyPr wrap="square">
            <a:spAutoFit/>
          </a:bodyPr>
          <a:lstStyle/>
          <a:p>
            <a:r>
              <a:rPr lang="en-CA" sz="4800" dirty="0">
                <a:solidFill>
                  <a:schemeClr val="bg1"/>
                </a:solidFill>
              </a:rPr>
              <a:t>THE 8 C’s AND 5 P’s OF SELF </a:t>
            </a:r>
          </a:p>
        </p:txBody>
      </p:sp>
      <p:pic>
        <p:nvPicPr>
          <p:cNvPr id="3" name="Picture 2" descr="A diagram of the 8c's&#10;&#10;AI-generated content may be incorrect.">
            <a:extLst>
              <a:ext uri="{FF2B5EF4-FFF2-40B4-BE49-F238E27FC236}">
                <a16:creationId xmlns:a16="http://schemas.microsoft.com/office/drawing/2014/main" id="{708A7961-1C9D-80EE-D6FF-93619FDFB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0347" y="1038158"/>
            <a:ext cx="6577692" cy="5312229"/>
          </a:xfrm>
          <a:prstGeom prst="rect">
            <a:avLst/>
          </a:prstGeom>
        </p:spPr>
      </p:pic>
    </p:spTree>
    <p:extLst>
      <p:ext uri="{BB962C8B-B14F-4D97-AF65-F5344CB8AC3E}">
        <p14:creationId xmlns:p14="http://schemas.microsoft.com/office/powerpoint/2010/main" val="3541613531"/>
      </p:ext>
    </p:extLst>
  </p:cSld>
  <p:clrMapOvr>
    <a:masterClrMapping/>
  </p:clrMapOvr>
</p:sld>
</file>

<file path=ppt/slides/slide1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052351-ABB4-C7C1-BAE5-711A67E5888F}"/>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4D8DFDC9-FDD9-AA92-5C71-F2158B35CD0F}"/>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791365"/>
            <a:ext cx="5915358" cy="3714044"/>
          </a:xfrm>
          <a:prstGeom prst="rect">
            <a:avLst/>
          </a:prstGeom>
        </p:spPr>
      </p:pic>
      <p:sp>
        <p:nvSpPr>
          <p:cNvPr id="4" name="TextBox 3">
            <a:extLst>
              <a:ext uri="{FF2B5EF4-FFF2-40B4-BE49-F238E27FC236}">
                <a16:creationId xmlns:a16="http://schemas.microsoft.com/office/drawing/2014/main" id="{730D79C9-B1CA-21E9-FDD0-33F720EA4832}"/>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A997FA71-0A5A-4C25-AC7C-EC3B710980BA}"/>
              </a:ext>
            </a:extLst>
          </p:cNvPr>
          <p:cNvSpPr txBox="1"/>
          <p:nvPr/>
        </p:nvSpPr>
        <p:spPr>
          <a:xfrm>
            <a:off x="1785257" y="297950"/>
            <a:ext cx="8621486" cy="1323439"/>
          </a:xfrm>
          <a:prstGeom prst="rect">
            <a:avLst/>
          </a:prstGeom>
          <a:noFill/>
        </p:spPr>
        <p:txBody>
          <a:bodyPr wrap="square">
            <a:spAutoFit/>
          </a:bodyPr>
          <a:lstStyle/>
          <a:p>
            <a:pPr algn="ctr"/>
            <a:r>
              <a:rPr lang="en-CA" sz="4000" dirty="0">
                <a:solidFill>
                  <a:schemeClr val="bg1"/>
                </a:solidFill>
              </a:rPr>
              <a:t>4. STRENGTHEN OR FOSTER YOUR ACCESS TO SELF</a:t>
            </a:r>
          </a:p>
        </p:txBody>
      </p:sp>
    </p:spTree>
    <p:extLst>
      <p:ext uri="{BB962C8B-B14F-4D97-AF65-F5344CB8AC3E}">
        <p14:creationId xmlns:p14="http://schemas.microsoft.com/office/powerpoint/2010/main" val="3814236091"/>
      </p:ext>
    </p:extLst>
  </p:cSld>
  <p:clrMapOvr>
    <a:masterClrMapping/>
  </p:clrMapOvr>
</p:sld>
</file>

<file path=ppt/slides/slide1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FD83A-5BC9-144C-2186-84D3CFCD8F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30175F-5598-5C84-1062-7528109129BC}"/>
              </a:ext>
            </a:extLst>
          </p:cNvPr>
          <p:cNvSpPr>
            <a:spLocks noGrp="1"/>
          </p:cNvSpPr>
          <p:nvPr>
            <p:ph type="title" idx="4294967295"/>
          </p:nvPr>
        </p:nvSpPr>
        <p:spPr>
          <a:xfrm>
            <a:off x="0" y="0"/>
            <a:ext cx="12263438" cy="1222375"/>
          </a:xfrm>
        </p:spPr>
        <p:txBody>
          <a:bodyPr>
            <a:normAutofit/>
          </a:bodyPr>
          <a:lstStyle/>
          <a:p>
            <a:pPr algn="ctr"/>
            <a:r>
              <a:rPr lang="en-CA" sz="2800" b="1" dirty="0">
                <a:solidFill>
                  <a:srgbClr val="FFFF00"/>
                </a:solidFill>
              </a:rPr>
              <a:t> </a:t>
            </a:r>
            <a:r>
              <a:rPr lang="en-CA" sz="36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B7789643-2024-D097-B8C8-7931C05C98C4}"/>
              </a:ext>
            </a:extLst>
          </p:cNvPr>
          <p:cNvSpPr>
            <a:spLocks noGrp="1"/>
          </p:cNvSpPr>
          <p:nvPr>
            <p:ph idx="4294967295"/>
          </p:nvPr>
        </p:nvSpPr>
        <p:spPr>
          <a:xfrm>
            <a:off x="4775201" y="1016000"/>
            <a:ext cx="7488237" cy="6307137"/>
          </a:xfrm>
        </p:spPr>
        <p:txBody>
          <a:bodyPr>
            <a:normAutofit/>
          </a:bodyPr>
          <a:lstStyle/>
          <a:p>
            <a:r>
              <a:rPr lang="en-CA" sz="2600" dirty="0">
                <a:latin typeface="Arial" panose="020B0604020202020204" pitchFamily="34" charset="0"/>
                <a:cs typeface="Arial" panose="020B0604020202020204" pitchFamily="34" charset="0"/>
              </a:rPr>
              <a:t>Potentially everyone has access to Self but, in some people, its quiet presence is drowned out by the loud voices of  the part selves. To better “hear” or have access to Self :</a:t>
            </a:r>
          </a:p>
          <a:p>
            <a:r>
              <a:rPr lang="en-CA" sz="2600" dirty="0">
                <a:solidFill>
                  <a:schemeClr val="bg1"/>
                </a:solidFill>
                <a:latin typeface="Arial" panose="020B0604020202020204" pitchFamily="34" charset="0"/>
                <a:cs typeface="Arial" panose="020B0604020202020204" pitchFamily="34" charset="0"/>
              </a:rPr>
              <a:t>1. </a:t>
            </a:r>
            <a:r>
              <a:rPr lang="en-CA" sz="2600" dirty="0">
                <a:latin typeface="Arial" panose="020B0604020202020204" pitchFamily="34" charset="0"/>
                <a:cs typeface="Arial" panose="020B0604020202020204" pitchFamily="34" charset="0"/>
              </a:rPr>
              <a:t>Think of someone or something that captures for you the spirit of understanding, empathy, equanimity, and generosity…( I think of that someone or something as the wise mind catcher, after the native North American “dream catcher”)</a:t>
            </a:r>
          </a:p>
          <a:p>
            <a:r>
              <a:rPr lang="en-CA" sz="2600" dirty="0">
                <a:latin typeface="Arial" panose="020B0604020202020204" pitchFamily="34" charset="0"/>
                <a:cs typeface="Arial" panose="020B0604020202020204" pitchFamily="34" charset="0"/>
              </a:rPr>
              <a:t>That someone or something can be a fictional or historical character, a natural phenomenon or an animal, it can be a spirit such as a guardian angel, someone you know personally or have never met, someone imaginary or real.</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AD13728D-69F8-7F14-F44C-BE0B00AEA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367" y="1831423"/>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5432651"/>
      </p:ext>
    </p:extLst>
  </p:cSld>
  <p:clrMapOvr>
    <a:masterClrMapping/>
  </p:clrMapOvr>
</p:sld>
</file>

<file path=ppt/slides/slide1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B125C-2BC6-3201-BE18-58DE5DBFE3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CA8EB8-FC5B-016A-A70A-A608CC31556B}"/>
              </a:ext>
            </a:extLst>
          </p:cNvPr>
          <p:cNvSpPr>
            <a:spLocks noGrp="1"/>
          </p:cNvSpPr>
          <p:nvPr>
            <p:ph type="title" idx="4294967295"/>
          </p:nvPr>
        </p:nvSpPr>
        <p:spPr>
          <a:xfrm>
            <a:off x="-44450" y="0"/>
            <a:ext cx="12280900" cy="1222376"/>
          </a:xfrm>
        </p:spPr>
        <p:txBody>
          <a:bodyPr>
            <a:normAutofit/>
          </a:bodyPr>
          <a:lstStyle/>
          <a:p>
            <a:pPr algn="ctr"/>
            <a:r>
              <a:rPr lang="en-CA" sz="3600" b="1" dirty="0">
                <a:solidFill>
                  <a:srgbClr val="FFFF00"/>
                </a:solidFill>
              </a:rPr>
              <a:t> </a:t>
            </a:r>
            <a:r>
              <a:rPr lang="en-CA" sz="36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FCEB6A46-EEC7-A56E-95CF-E733745A3CA0}"/>
              </a:ext>
            </a:extLst>
          </p:cNvPr>
          <p:cNvSpPr>
            <a:spLocks noGrp="1"/>
          </p:cNvSpPr>
          <p:nvPr>
            <p:ph idx="4294967295"/>
          </p:nvPr>
        </p:nvSpPr>
        <p:spPr>
          <a:xfrm>
            <a:off x="4703763" y="1485900"/>
            <a:ext cx="7488237" cy="6307138"/>
          </a:xfrm>
        </p:spPr>
        <p:txBody>
          <a:bodyPr>
            <a:normAutofit/>
          </a:bodyPr>
          <a:lstStyle/>
          <a:p>
            <a:r>
              <a:rPr lang="en-CA" sz="2600" dirty="0">
                <a:solidFill>
                  <a:schemeClr val="bg1"/>
                </a:solidFill>
                <a:latin typeface="Arial" panose="020B0604020202020204" pitchFamily="34" charset="0"/>
                <a:cs typeface="Arial" panose="020B0604020202020204" pitchFamily="34" charset="0"/>
              </a:rPr>
              <a:t>2. </a:t>
            </a:r>
            <a:r>
              <a:rPr lang="en-CA" sz="2600" dirty="0">
                <a:latin typeface="Arial" panose="020B0604020202020204" pitchFamily="34" charset="0"/>
                <a:cs typeface="Arial" panose="020B0604020202020204" pitchFamily="34" charset="0"/>
              </a:rPr>
              <a:t>Picture that someone or something as vividly as possible in your mind. To help you visualize, you can draw, paint, or or find a drawing or picture of that something or someone. keep that picture or drawing somewhere you can readily access it.</a:t>
            </a:r>
          </a:p>
          <a:p>
            <a:r>
              <a:rPr lang="en-CA" sz="2600" dirty="0">
                <a:solidFill>
                  <a:schemeClr val="bg1"/>
                </a:solidFill>
                <a:latin typeface="Arial" panose="020B0604020202020204" pitchFamily="34" charset="0"/>
                <a:cs typeface="Arial" panose="020B0604020202020204" pitchFamily="34" charset="0"/>
              </a:rPr>
              <a:t>3. </a:t>
            </a:r>
            <a:r>
              <a:rPr lang="en-CA" sz="2600" dirty="0">
                <a:latin typeface="Arial" panose="020B0604020202020204" pitchFamily="34" charset="0"/>
                <a:cs typeface="Arial" panose="020B0604020202020204" pitchFamily="34" charset="0"/>
              </a:rPr>
              <a:t>Regularly</a:t>
            </a:r>
            <a:r>
              <a:rPr lang="en-CA" sz="2600" dirty="0">
                <a:solidFill>
                  <a:srgbClr val="FFC000"/>
                </a:solidFill>
                <a:latin typeface="Arial" panose="020B0604020202020204" pitchFamily="34" charset="0"/>
                <a:cs typeface="Arial" panose="020B0604020202020204" pitchFamily="34" charset="0"/>
              </a:rPr>
              <a:t> </a:t>
            </a:r>
            <a:r>
              <a:rPr lang="en-CA" sz="2600" dirty="0">
                <a:latin typeface="Arial" panose="020B0604020202020204" pitchFamily="34" charset="0"/>
                <a:cs typeface="Arial" panose="020B0604020202020204" pitchFamily="34" charset="0"/>
              </a:rPr>
              <a:t>practice visualizing the image you have chosen to associate with Self and pair that image with positive feelings and intentions. You can do this as a meditation practice. Schedule some time every week to do this. You can think of this as installing a Self “app” or resource in yourself. </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34E72CA0-567F-1947-0DF0-AA5E2BC8D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584" y="1663429"/>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839715"/>
      </p:ext>
    </p:extLst>
  </p:cSld>
  <p:clrMapOvr>
    <a:masterClrMapping/>
  </p:clrMapOvr>
</p:sld>
</file>

<file path=ppt/slides/slide1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76D84-570D-C103-6346-E37E9A7E4F78}"/>
            </a:ext>
          </a:extLst>
        </p:cNvPr>
        <p:cNvGrpSpPr/>
        <p:nvPr/>
      </p:nvGrpSpPr>
      <p:grpSpPr>
        <a:xfrm>
          <a:off x="0" y="0"/>
          <a:ext cx="0" cy="0"/>
          <a:chOff x="0" y="0"/>
          <a:chExt cx="0" cy="0"/>
        </a:xfrm>
      </p:grpSpPr>
      <p:pic>
        <p:nvPicPr>
          <p:cNvPr id="6146" name="Picture 2" descr="250 Maxine Noel ideas | noel, native art, native american art">
            <a:extLst>
              <a:ext uri="{FF2B5EF4-FFF2-40B4-BE49-F238E27FC236}">
                <a16:creationId xmlns:a16="http://schemas.microsoft.com/office/drawing/2014/main" id="{A3838295-F4BB-48AF-58E5-67919CF05E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961" y="841443"/>
            <a:ext cx="4006242" cy="570566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592EC8C-1A45-5066-2646-BC5F1BE5A4B7}"/>
              </a:ext>
            </a:extLst>
          </p:cNvPr>
          <p:cNvSpPr txBox="1"/>
          <p:nvPr/>
        </p:nvSpPr>
        <p:spPr>
          <a:xfrm>
            <a:off x="2547082" y="-21414"/>
            <a:ext cx="10711868" cy="830997"/>
          </a:xfrm>
          <a:prstGeom prst="rect">
            <a:avLst/>
          </a:prstGeom>
          <a:noFill/>
        </p:spPr>
        <p:txBody>
          <a:bodyPr wrap="square">
            <a:spAutoFit/>
          </a:bodyPr>
          <a:lstStyle/>
          <a:p>
            <a:r>
              <a:rPr lang="en-CA" sz="4800" dirty="0">
                <a:solidFill>
                  <a:schemeClr val="bg1"/>
                </a:solidFill>
              </a:rPr>
              <a:t>THE 8 C’s AND 5 P’s OF SELF </a:t>
            </a:r>
          </a:p>
        </p:txBody>
      </p:sp>
      <p:pic>
        <p:nvPicPr>
          <p:cNvPr id="3" name="Picture 2" descr="A diagram of the 8c's&#10;&#10;AI-generated content may be incorrect.">
            <a:extLst>
              <a:ext uri="{FF2B5EF4-FFF2-40B4-BE49-F238E27FC236}">
                <a16:creationId xmlns:a16="http://schemas.microsoft.com/office/drawing/2014/main" id="{18855AB1-8288-47F9-E217-514FCDD2BC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0347" y="1038158"/>
            <a:ext cx="6577692" cy="5312229"/>
          </a:xfrm>
          <a:prstGeom prst="rect">
            <a:avLst/>
          </a:prstGeom>
        </p:spPr>
      </p:pic>
    </p:spTree>
    <p:extLst>
      <p:ext uri="{BB962C8B-B14F-4D97-AF65-F5344CB8AC3E}">
        <p14:creationId xmlns:p14="http://schemas.microsoft.com/office/powerpoint/2010/main" val="4009418729"/>
      </p:ext>
    </p:extLst>
  </p:cSld>
  <p:clrMapOvr>
    <a:masterClrMapping/>
  </p:clrMapOvr>
</p:sld>
</file>

<file path=ppt/slides/slide11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6802E-E5AD-947B-F8EA-9EF519F31F35}"/>
            </a:ext>
          </a:extLst>
        </p:cNvPr>
        <p:cNvGrpSpPr/>
        <p:nvPr/>
      </p:nvGrpSpPr>
      <p:grpSpPr>
        <a:xfrm>
          <a:off x="0" y="0"/>
          <a:ext cx="0" cy="0"/>
          <a:chOff x="0" y="0"/>
          <a:chExt cx="0" cy="0"/>
        </a:xfrm>
      </p:grpSpPr>
      <p:pic>
        <p:nvPicPr>
          <p:cNvPr id="2" name="Picture 1" descr="A group of people looking at a person walking in the woods&#10;&#10;AI-generated content may be incorrect.">
            <a:extLst>
              <a:ext uri="{FF2B5EF4-FFF2-40B4-BE49-F238E27FC236}">
                <a16:creationId xmlns:a16="http://schemas.microsoft.com/office/drawing/2014/main" id="{9A85BC4C-89FF-80B8-F2C8-AB6409CD72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091" y="2384524"/>
            <a:ext cx="4899423" cy="4397276"/>
          </a:xfrm>
          <a:prstGeom prst="rect">
            <a:avLst/>
          </a:prstGeom>
        </p:spPr>
      </p:pic>
      <p:sp>
        <p:nvSpPr>
          <p:cNvPr id="4" name="TextBox 3">
            <a:extLst>
              <a:ext uri="{FF2B5EF4-FFF2-40B4-BE49-F238E27FC236}">
                <a16:creationId xmlns:a16="http://schemas.microsoft.com/office/drawing/2014/main" id="{3F819AFB-D844-95F2-C3DF-7301013E5534}"/>
              </a:ext>
            </a:extLst>
          </p:cNvPr>
          <p:cNvSpPr txBox="1"/>
          <p:nvPr/>
        </p:nvSpPr>
        <p:spPr>
          <a:xfrm>
            <a:off x="150688" y="76200"/>
            <a:ext cx="12041312" cy="1938992"/>
          </a:xfrm>
          <a:prstGeom prst="rect">
            <a:avLst/>
          </a:prstGeom>
          <a:noFill/>
        </p:spPr>
        <p:txBody>
          <a:bodyPr wrap="square">
            <a:spAutoFit/>
          </a:bodyPr>
          <a:lstStyle/>
          <a:p>
            <a:r>
              <a:rPr lang="en-CA" sz="2400" dirty="0">
                <a:latin typeface="Arial" panose="020B0604020202020204" pitchFamily="34" charset="0"/>
                <a:cs typeface="Arial" panose="020B0604020202020204" pitchFamily="34" charset="0"/>
              </a:rPr>
              <a:t>These 5 real people who have been in my life are my image for Self. Each embodied some features of the 8 C’s together they capture all of them. I think of them as my guardian angel advisors. I do mindfulness practices in which I picture them, and, in that way, they have become much more present in my life. This has been a tulpa like process.</a:t>
            </a:r>
          </a:p>
        </p:txBody>
      </p:sp>
      <p:sp>
        <p:nvSpPr>
          <p:cNvPr id="5" name="TextBox 4">
            <a:extLst>
              <a:ext uri="{FF2B5EF4-FFF2-40B4-BE49-F238E27FC236}">
                <a16:creationId xmlns:a16="http://schemas.microsoft.com/office/drawing/2014/main" id="{88909F1C-1C92-B4DC-96A2-FBB3BA6FB30F}"/>
              </a:ext>
            </a:extLst>
          </p:cNvPr>
          <p:cNvSpPr txBox="1"/>
          <p:nvPr/>
        </p:nvSpPr>
        <p:spPr>
          <a:xfrm>
            <a:off x="5792912" y="2252444"/>
            <a:ext cx="6115050" cy="2677656"/>
          </a:xfrm>
          <a:prstGeom prst="rect">
            <a:avLst/>
          </a:prstGeom>
          <a:noFill/>
        </p:spPr>
        <p:txBody>
          <a:bodyPr wrap="square">
            <a:spAutoFit/>
          </a:bodyPr>
          <a:lstStyle/>
          <a:p>
            <a:r>
              <a:rPr lang="en-CA" sz="2400" dirty="0">
                <a:latin typeface="Arial" panose="020B0604020202020204" pitchFamily="34" charset="0"/>
                <a:cs typeface="Arial" panose="020B0604020202020204" pitchFamily="34" charset="0"/>
              </a:rPr>
              <a:t>I start and end each day by hugging each one of them and thanking them for having been in my life and continuing to guide me. I tell them I’m enormously grateful for their presence and that I love them. Joan and Nicole will read a typical mindfulness exercise I might do that involves them. </a:t>
            </a:r>
            <a:endParaRPr lang="en-CA" sz="2400" dirty="0"/>
          </a:p>
        </p:txBody>
      </p:sp>
    </p:spTree>
    <p:extLst>
      <p:ext uri="{BB962C8B-B14F-4D97-AF65-F5344CB8AC3E}">
        <p14:creationId xmlns:p14="http://schemas.microsoft.com/office/powerpoint/2010/main" val="3890941123"/>
      </p:ext>
    </p:extLst>
  </p:cSld>
  <p:clrMapOvr>
    <a:masterClrMapping/>
  </p:clrMapOvr>
</p:sld>
</file>

<file path=ppt/slides/slide1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646A6-846E-19A2-E658-DDD04859E63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387BF75-901D-011C-C6D2-743C3C6708FF}"/>
              </a:ext>
            </a:extLst>
          </p:cNvPr>
          <p:cNvSpPr txBox="1"/>
          <p:nvPr/>
        </p:nvSpPr>
        <p:spPr>
          <a:xfrm>
            <a:off x="0" y="0"/>
            <a:ext cx="8971907" cy="6827703"/>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their faces…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posture…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way they looked at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way they felt to be with…</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imagine them gathering…</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far away… but gently around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Perhaps in a circle…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beside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Or simply near…</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is no need to force the image…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allow it to form in whatever way it does.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notice something subtle…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They are not here to judge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here to fix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here to analyze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They are here in a very different way…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curiosity…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care…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calm presence…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04977401"/>
      </p:ext>
    </p:extLst>
  </p:cSld>
  <p:clrMapOvr>
    <a:masterClrMapping/>
  </p:clrMapOvr>
</p:sld>
</file>

<file path=ppt/slides/slide11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507A9-E75D-EA63-91F5-609768B076A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5D91557-3370-2A00-7D07-932774DF343A}"/>
              </a:ext>
            </a:extLst>
          </p:cNvPr>
          <p:cNvSpPr txBox="1"/>
          <p:nvPr/>
        </p:nvSpPr>
        <p:spPr>
          <a:xfrm>
            <a:off x="0" y="0"/>
            <a:ext cx="9064375" cy="6337569"/>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very gently…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See if you can sense what they are seeing…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As they look at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How do they see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your parts… not your struggles…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something deeper…</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slowly…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Let yourself receive their way of being…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As if their qualities are not outside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beginning to awaken within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calm… becomes your calm…</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compassion… becomes your compassion…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Their clarity… becomes your clarity…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now notice…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There may be a quiet presence here…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Spacious… steady… unhurried…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47941931"/>
      </p:ext>
    </p:extLst>
  </p:cSld>
  <p:clrMapOvr>
    <a:masterClrMapping/>
  </p:clrMapOvr>
</p:sld>
</file>

<file path=ppt/slides/slide11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E63AE-A85B-EB58-3E2A-FCA27F0B8F3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95CD4C-CBEB-C7E6-81DC-9B2970459374}"/>
              </a:ext>
            </a:extLst>
          </p:cNvPr>
          <p:cNvSpPr txBox="1"/>
          <p:nvPr/>
        </p:nvSpPr>
        <p:spPr>
          <a:xfrm>
            <a:off x="113016" y="0"/>
            <a:ext cx="9146568" cy="6542753"/>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 loud… not dramatic…</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But deeply grounded…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is not something you are creating…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This is something you are remembering…</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If any parts of you are present…</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need to push them away…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Just let them be seen…</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From this place…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if it feels right, you might gently say inwardly: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 am here with you.”</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 don’t have to do this alone.”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Now rest here for a few moments…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With your guardian angels…</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with this emerging sense of Self…</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56220649"/>
      </p:ext>
    </p:extLst>
  </p:cSld>
  <p:clrMapOvr>
    <a:masterClrMapping/>
  </p:clrMapOvr>
</p:sld>
</file>

<file path=ppt/slides/slide1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8D327-D84F-DF0E-7715-931060D1ABE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A8ACBFC-33F7-C1D1-AC41-1373B8278BE8}"/>
              </a:ext>
            </a:extLst>
          </p:cNvPr>
          <p:cNvSpPr txBox="1"/>
          <p:nvPr/>
        </p:nvSpPr>
        <p:spPr>
          <a:xfrm>
            <a:off x="244011" y="98954"/>
            <a:ext cx="6097712" cy="4322722"/>
          </a:xfrm>
          <a:prstGeom prst="rect">
            <a:avLst/>
          </a:prstGeom>
          <a:noFill/>
        </p:spPr>
        <p:txBody>
          <a:bodyPr wrap="square">
            <a:spAutoFit/>
          </a:bodyPr>
          <a:lstStyle/>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before we close…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Notice that even as their images may fade…</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What they represent… does not leave…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Because it was never only them…</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It is also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When you’re ready…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Gently return to your breath…</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Your body…</a:t>
            </a:r>
            <a:b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b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The room around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800" kern="0" dirty="0">
                <a:effectLst/>
                <a:latin typeface="Arial" panose="020B0604020202020204" pitchFamily="34" charset="0"/>
                <a:ea typeface="Times New Roman" panose="02020603050405020304" pitchFamily="18" charset="0"/>
                <a:cs typeface="Times New Roman" panose="02020603050405020304" pitchFamily="18" charset="0"/>
              </a:rPr>
              <a:t>And carry this quiet presence with you.</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CA" sz="1600" kern="100" dirty="0">
                <a:effectLst/>
                <a:latin typeface="Arial" panose="020B0604020202020204" pitchFamily="34" charset="0"/>
                <a:ea typeface="Aptos" panose="020B0004020202020204" pitchFamily="34" charset="0"/>
                <a:cs typeface="Times New Roman" panose="02020603050405020304" pitchFamily="18" charset="0"/>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77148874"/>
      </p:ext>
    </p:extLst>
  </p:cSld>
  <p:clrMapOvr>
    <a:masterClrMapping/>
  </p:clrMapOvr>
</p:sld>
</file>

<file path=ppt/slides/slide1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E12CB-A8C2-6198-F36F-C98357CC213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BA66E45-4613-1DEA-2AFC-28A3FD38E2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2534750535"/>
      </p:ext>
    </p:extLst>
  </p:cSld>
  <p:clrMapOvr>
    <a:masterClrMapping/>
  </p:clrMapOvr>
</p:sld>
</file>

<file path=ppt/slides/slide11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A7A15-80BE-9830-C522-562E9A5DC6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10A4F-4DC4-CA40-38C8-44DD99751BE6}"/>
              </a:ext>
            </a:extLst>
          </p:cNvPr>
          <p:cNvSpPr>
            <a:spLocks noGrp="1"/>
          </p:cNvSpPr>
          <p:nvPr>
            <p:ph type="title" idx="4294967295"/>
          </p:nvPr>
        </p:nvSpPr>
        <p:spPr>
          <a:xfrm>
            <a:off x="1005840" y="165101"/>
            <a:ext cx="9652000" cy="904875"/>
          </a:xfrm>
        </p:spPr>
        <p:txBody>
          <a:bodyPr>
            <a:normAutofit/>
          </a:bodyPr>
          <a:lstStyle/>
          <a:p>
            <a:r>
              <a:rPr lang="en-CA" sz="3600" dirty="0">
                <a:solidFill>
                  <a:schemeClr val="bg1"/>
                </a:solidFill>
              </a:rPr>
              <a:t>The 5 step Self remediation ALGORITHM </a:t>
            </a:r>
          </a:p>
        </p:txBody>
      </p:sp>
      <p:sp>
        <p:nvSpPr>
          <p:cNvPr id="3" name="Content Placeholder 2">
            <a:extLst>
              <a:ext uri="{FF2B5EF4-FFF2-40B4-BE49-F238E27FC236}">
                <a16:creationId xmlns:a16="http://schemas.microsoft.com/office/drawing/2014/main" id="{3262D154-545A-8D71-ACBE-AC5136EA6B58}"/>
              </a:ext>
            </a:extLst>
          </p:cNvPr>
          <p:cNvSpPr>
            <a:spLocks noGrp="1"/>
          </p:cNvSpPr>
          <p:nvPr>
            <p:ph idx="4294967295"/>
          </p:nvPr>
        </p:nvSpPr>
        <p:spPr>
          <a:xfrm>
            <a:off x="4895850" y="1093788"/>
            <a:ext cx="7296150" cy="5389562"/>
          </a:xfrm>
        </p:spPr>
        <p:txBody>
          <a:bodyPr>
            <a:normAutofit/>
          </a:bodyPr>
          <a:lstStyle/>
          <a:p>
            <a:r>
              <a:rPr lang="en-CA" sz="2400" dirty="0">
                <a:solidFill>
                  <a:schemeClr val="bg1"/>
                </a:solidFill>
                <a:latin typeface="Arial" panose="020B0604020202020204" pitchFamily="34" charset="0"/>
                <a:cs typeface="Arial" panose="020B0604020202020204" pitchFamily="34" charset="0"/>
              </a:rPr>
              <a:t>1. </a:t>
            </a:r>
            <a:r>
              <a:rPr lang="en-CA" sz="2400" dirty="0">
                <a:latin typeface="Arial" panose="020B0604020202020204" pitchFamily="34" charset="0"/>
                <a:cs typeface="Arial" panose="020B0604020202020204" pitchFamily="34" charset="0"/>
              </a:rPr>
              <a:t>Become acquainted with your internal family part selves.</a:t>
            </a:r>
          </a:p>
          <a:p>
            <a:r>
              <a:rPr lang="en-CA" sz="2400" dirty="0">
                <a:solidFill>
                  <a:schemeClr val="bg1"/>
                </a:solidFill>
                <a:latin typeface="Arial" panose="020B0604020202020204" pitchFamily="34" charset="0"/>
                <a:cs typeface="Arial" panose="020B0604020202020204" pitchFamily="34" charset="0"/>
              </a:rPr>
              <a:t>2. </a:t>
            </a:r>
            <a:r>
              <a:rPr lang="en-CA" sz="2400" dirty="0">
                <a:latin typeface="Arial" panose="020B0604020202020204" pitchFamily="34" charset="0"/>
                <a:cs typeface="Arial" panose="020B0604020202020204" pitchFamily="34" charset="0"/>
              </a:rPr>
              <a:t>Use the internal family part selves you have identified as advanced targets in your holes diary cards.</a:t>
            </a:r>
          </a:p>
          <a:p>
            <a:r>
              <a:rPr lang="en-CA" sz="2400" dirty="0">
                <a:solidFill>
                  <a:schemeClr val="bg1"/>
                </a:solidFill>
                <a:latin typeface="Arial" panose="020B0604020202020204" pitchFamily="34" charset="0"/>
                <a:cs typeface="Arial" panose="020B0604020202020204" pitchFamily="34" charset="0"/>
              </a:rPr>
              <a:t>3.</a:t>
            </a:r>
            <a:r>
              <a:rPr lang="en-CA" sz="2400" dirty="0">
                <a:latin typeface="Arial" panose="020B0604020202020204" pitchFamily="34" charset="0"/>
                <a:cs typeface="Arial" panose="020B0604020202020204" pitchFamily="34" charset="0"/>
              </a:rPr>
              <a:t> Following the template provided do a Self led chain analysis</a:t>
            </a:r>
          </a:p>
          <a:p>
            <a:r>
              <a:rPr lang="en-CA" sz="2400" dirty="0">
                <a:solidFill>
                  <a:schemeClr val="bg1"/>
                </a:solidFill>
                <a:latin typeface="Arial" panose="020B0604020202020204" pitchFamily="34" charset="0"/>
                <a:cs typeface="Arial" panose="020B0604020202020204" pitchFamily="34" charset="0"/>
              </a:rPr>
              <a:t>4. </a:t>
            </a:r>
            <a:r>
              <a:rPr lang="en-CA" sz="2400" dirty="0">
                <a:latin typeface="Arial" panose="020B0604020202020204" pitchFamily="34" charset="0"/>
                <a:cs typeface="Arial" panose="020B0604020202020204" pitchFamily="34" charset="0"/>
              </a:rPr>
              <a:t>Strengthen or foster your access to Self.</a:t>
            </a:r>
          </a:p>
          <a:p>
            <a:r>
              <a:rPr lang="en-CA" sz="2800" dirty="0">
                <a:solidFill>
                  <a:schemeClr val="bg1"/>
                </a:solidFill>
                <a:latin typeface="Arial" panose="020B0604020202020204" pitchFamily="34" charset="0"/>
                <a:cs typeface="Arial" panose="020B0604020202020204" pitchFamily="34" charset="0"/>
              </a:rPr>
              <a:t>5.</a:t>
            </a:r>
            <a:r>
              <a:rPr lang="en-CA" sz="2800" dirty="0">
                <a:solidFill>
                  <a:srgbClr val="FFC000"/>
                </a:solidFill>
                <a:latin typeface="Arial" panose="020B0604020202020204" pitchFamily="34" charset="0"/>
                <a:cs typeface="Arial" panose="020B0604020202020204" pitchFamily="34" charset="0"/>
              </a:rPr>
              <a:t> Allow Self to become acquainted with the members of your internal family. Self will see, understand, and soothe, or be an ideal parent to your internal family parts. </a:t>
            </a:r>
          </a:p>
          <a:p>
            <a:endParaRPr lang="en-CA" dirty="0"/>
          </a:p>
          <a:p>
            <a:endParaRPr lang="en-CA" dirty="0"/>
          </a:p>
        </p:txBody>
      </p:sp>
      <p:pic>
        <p:nvPicPr>
          <p:cNvPr id="6" name="Content Placeholder 4">
            <a:extLst>
              <a:ext uri="{FF2B5EF4-FFF2-40B4-BE49-F238E27FC236}">
                <a16:creationId xmlns:a16="http://schemas.microsoft.com/office/drawing/2014/main" id="{A74ADE8F-E622-843F-3B0B-974C8DB22239}"/>
              </a:ext>
            </a:extLst>
          </p:cNvPr>
          <p:cNvPicPr>
            <a:picLocks noChangeAspect="1"/>
          </p:cNvPicPr>
          <p:nvPr/>
        </p:nvPicPr>
        <p:blipFill rotWithShape="1">
          <a:blip r:embed="rId3"/>
          <a:srcRect l="4789"/>
          <a:stretch/>
        </p:blipFill>
        <p:spPr>
          <a:xfrm>
            <a:off x="486135" y="1352389"/>
            <a:ext cx="4113494" cy="4872200"/>
          </a:xfrm>
          <a:prstGeom prst="rect">
            <a:avLst/>
          </a:prstGeom>
        </p:spPr>
      </p:pic>
    </p:spTree>
    <p:extLst>
      <p:ext uri="{BB962C8B-B14F-4D97-AF65-F5344CB8AC3E}">
        <p14:creationId xmlns:p14="http://schemas.microsoft.com/office/powerpoint/2010/main" val="3012597926"/>
      </p:ext>
    </p:extLst>
  </p:cSld>
  <p:clrMapOvr>
    <a:masterClrMapping/>
  </p:clrMapOvr>
</p:sld>
</file>

<file path=ppt/slides/slide1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32AF-6BDE-43A3-9D5D-55956AF926CE}"/>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1213673C-E9AC-4541-BDC8-E06F3BE19C6C}"/>
              </a:ext>
            </a:extLst>
          </p:cNvPr>
          <p:cNvSpPr>
            <a:spLocks noGrp="1"/>
          </p:cNvSpPr>
          <p:nvPr>
            <p:ph idx="4294967295"/>
          </p:nvPr>
        </p:nvSpPr>
        <p:spPr>
          <a:xfrm>
            <a:off x="4160838" y="184150"/>
            <a:ext cx="8031162" cy="6673850"/>
          </a:xfrm>
        </p:spPr>
        <p:txBody>
          <a:bodyPr>
            <a:noAutofit/>
          </a:bodyPr>
          <a:lstStyle/>
          <a:p>
            <a:pPr>
              <a:lnSpc>
                <a:spcPct val="90000"/>
              </a:lnSpc>
            </a:pPr>
            <a:r>
              <a:rPr lang="en-CA" dirty="0">
                <a:latin typeface="Arial" panose="020B0604020202020204" pitchFamily="34" charset="0"/>
                <a:cs typeface="Arial" panose="020B0604020202020204" pitchFamily="34" charset="0"/>
              </a:rPr>
              <a:t>After completing all the previous steps 1 ) becoming better acquainted with your part selves 2) starting to use advanced targets in your diary card 3)  doing advanced chain analysis and 4) fostering your access to Self, </a:t>
            </a:r>
            <a:r>
              <a:rPr lang="en-CA" dirty="0">
                <a:solidFill>
                  <a:schemeClr val="bg1"/>
                </a:solidFill>
                <a:latin typeface="Arial" panose="020B0604020202020204" pitchFamily="34" charset="0"/>
                <a:cs typeface="Arial" panose="020B0604020202020204" pitchFamily="34" charset="0"/>
              </a:rPr>
              <a:t>Step 5) </a:t>
            </a:r>
            <a:r>
              <a:rPr lang="en-CA" dirty="0">
                <a:latin typeface="Arial" panose="020B0604020202020204" pitchFamily="34" charset="0"/>
                <a:cs typeface="Arial" panose="020B0604020202020204" pitchFamily="34" charset="0"/>
              </a:rPr>
              <a:t>is </a:t>
            </a:r>
            <a:r>
              <a:rPr lang="en-CA" dirty="0">
                <a:solidFill>
                  <a:schemeClr val="bg1"/>
                </a:solidFill>
                <a:latin typeface="Arial" panose="020B0604020202020204" pitchFamily="34" charset="0"/>
                <a:cs typeface="Arial" panose="020B0604020202020204" pitchFamily="34" charset="0"/>
              </a:rPr>
              <a:t>Self parenting </a:t>
            </a:r>
            <a:r>
              <a:rPr lang="en-CA" dirty="0">
                <a:latin typeface="Arial" panose="020B0604020202020204" pitchFamily="34" charset="0"/>
                <a:cs typeface="Arial" panose="020B0604020202020204" pitchFamily="34" charset="0"/>
              </a:rPr>
              <a:t>of your internal family parts:</a:t>
            </a:r>
          </a:p>
          <a:p>
            <a:pPr>
              <a:lnSpc>
                <a:spcPct val="90000"/>
              </a:lnSpc>
            </a:pPr>
            <a:r>
              <a:rPr lang="en-CA" dirty="0">
                <a:latin typeface="Arial" panose="020B0604020202020204" pitchFamily="34" charset="0"/>
                <a:cs typeface="Arial" panose="020B0604020202020204" pitchFamily="34" charset="0"/>
              </a:rPr>
              <a:t>A) Recall in your imagination, the video of the event for which you did the Self led chain analysis.</a:t>
            </a:r>
          </a:p>
          <a:p>
            <a:pPr>
              <a:lnSpc>
                <a:spcPct val="90000"/>
              </a:lnSpc>
            </a:pPr>
            <a:r>
              <a:rPr lang="en-CA" dirty="0">
                <a:latin typeface="Arial" panose="020B0604020202020204" pitchFamily="34" charset="0"/>
                <a:cs typeface="Arial" panose="020B0604020202020204" pitchFamily="34" charset="0"/>
              </a:rPr>
              <a:t>B) Make sure Self is present. (check for the 8 P’s) Visualize Self and allow it to observe, understand, and feel empathy for each part of your internal family parts as they became activated during that event.(observe each part’s feelings, thoughts, behaviors, typical states of activation, and origin story. Do this one part at a time. Start with managers, then firefighters, work with exiles only if given permission.)</a:t>
            </a:r>
          </a:p>
          <a:p>
            <a:pPr>
              <a:lnSpc>
                <a:spcPct val="90000"/>
              </a:lnSpc>
            </a:pPr>
            <a:r>
              <a:rPr lang="en-CA" dirty="0">
                <a:latin typeface="Arial" panose="020B0604020202020204" pitchFamily="34" charset="0"/>
                <a:cs typeface="Arial" panose="020B0604020202020204" pitchFamily="34" charset="0"/>
              </a:rPr>
              <a:t>C) Imagine progressively more intimate encounters, with or without dialogue, between your Self figure and individual parts of your internal family. Allow them to have a conversation about the event that led to the activation. </a:t>
            </a:r>
          </a:p>
        </p:txBody>
      </p:sp>
      <p:pic>
        <p:nvPicPr>
          <p:cNvPr id="7170" name="Picture 2" descr="A Mother&amp;#39;s Love – Whetung Ojibwa Centre">
            <a:extLst>
              <a:ext uri="{FF2B5EF4-FFF2-40B4-BE49-F238E27FC236}">
                <a16:creationId xmlns:a16="http://schemas.microsoft.com/office/drawing/2014/main" id="{04195F94-3FC6-4998-B576-EF5EC9A8FB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517620"/>
      </p:ext>
    </p:extLst>
  </p:cSld>
  <p:clrMapOvr>
    <a:masterClrMapping/>
  </p:clrMapOvr>
</p:sld>
</file>

<file path=ppt/slides/slide1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820CC-256C-9159-ECD0-6AB272E11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4A5FAD-1A7E-7C46-7587-F9371F4F4285}"/>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E33A212C-BD78-B2D6-FC09-9EA82F583496}"/>
              </a:ext>
            </a:extLst>
          </p:cNvPr>
          <p:cNvSpPr>
            <a:spLocks noGrp="1"/>
          </p:cNvSpPr>
          <p:nvPr>
            <p:ph idx="4294967295"/>
          </p:nvPr>
        </p:nvSpPr>
        <p:spPr>
          <a:xfrm>
            <a:off x="4767263" y="465138"/>
            <a:ext cx="7424737" cy="6673850"/>
          </a:xfrm>
        </p:spPr>
        <p:txBody>
          <a:bodyPr>
            <a:noAutofit/>
          </a:bodyPr>
          <a:lstStyle/>
          <a:p>
            <a:pPr>
              <a:lnSpc>
                <a:spcPct val="90000"/>
              </a:lnSpc>
            </a:pPr>
            <a:r>
              <a:rPr lang="en-CA" sz="2800" dirty="0">
                <a:latin typeface="Arial" panose="020B0604020202020204" pitchFamily="34" charset="0"/>
                <a:cs typeface="Arial" panose="020B0604020202020204" pitchFamily="34" charset="0"/>
              </a:rPr>
              <a:t>D) The goal of this practice is for the internal family system parts to learn to relate securely to and trust Self , so that they allow it to lead  the self-system in situations that would previously have triggered those parts and resulted in them taking over the self-system.</a:t>
            </a:r>
          </a:p>
          <a:p>
            <a:pPr>
              <a:lnSpc>
                <a:spcPct val="90000"/>
              </a:lnSpc>
            </a:pPr>
            <a:r>
              <a:rPr lang="en-CA" sz="2800" dirty="0">
                <a:latin typeface="Arial" panose="020B0604020202020204" pitchFamily="34" charset="0"/>
                <a:cs typeface="Arial" panose="020B0604020202020204" pitchFamily="34" charset="0"/>
              </a:rPr>
              <a:t>E) Imagine how the situation would have unfolded if Self had been allowed to lead the self.</a:t>
            </a:r>
          </a:p>
          <a:p>
            <a:pPr>
              <a:lnSpc>
                <a:spcPct val="90000"/>
              </a:lnSpc>
            </a:pPr>
            <a:r>
              <a:rPr lang="en-CA" sz="2800" dirty="0">
                <a:latin typeface="Arial" panose="020B0604020202020204" pitchFamily="34" charset="0"/>
                <a:cs typeface="Arial" panose="020B0604020202020204" pitchFamily="34" charset="0"/>
              </a:rPr>
              <a:t>F) Use the editing, splicing and pasting strategy and visualize this edited Self led situation repeatedly in your imagination </a:t>
            </a:r>
          </a:p>
        </p:txBody>
      </p:sp>
      <p:pic>
        <p:nvPicPr>
          <p:cNvPr id="7170" name="Picture 2" descr="A Mother&amp;#39;s Love – Whetung Ojibwa Centre">
            <a:extLst>
              <a:ext uri="{FF2B5EF4-FFF2-40B4-BE49-F238E27FC236}">
                <a16:creationId xmlns:a16="http://schemas.microsoft.com/office/drawing/2014/main" id="{4E6F5A1F-A810-BB68-1060-F47365CA15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803432"/>
      </p:ext>
    </p:extLst>
  </p:cSld>
  <p:clrMapOvr>
    <a:masterClrMapping/>
  </p:clrMapOvr>
</p:sld>
</file>

<file path=ppt/slides/slide1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B45EA-C828-F013-6868-5A2A6567D102}"/>
            </a:ext>
          </a:extLst>
        </p:cNvPr>
        <p:cNvGrpSpPr/>
        <p:nvPr/>
      </p:nvGrpSpPr>
      <p:grpSpPr>
        <a:xfrm>
          <a:off x="0" y="0"/>
          <a:ext cx="0" cy="0"/>
          <a:chOff x="0" y="0"/>
          <a:chExt cx="0" cy="0"/>
        </a:xfrm>
      </p:grpSpPr>
      <p:pic>
        <p:nvPicPr>
          <p:cNvPr id="2" name="Picture 1" descr="A picture containing person, outdoor&#10;&#10;Description automatically generated">
            <a:extLst>
              <a:ext uri="{FF2B5EF4-FFF2-40B4-BE49-F238E27FC236}">
                <a16:creationId xmlns:a16="http://schemas.microsoft.com/office/drawing/2014/main" id="{4CE660F9-B76B-FB7E-A90C-1566698AD977}"/>
              </a:ext>
            </a:extLst>
          </p:cNvPr>
          <p:cNvPicPr>
            <a:picLocks noChangeAspect="1"/>
          </p:cNvPicPr>
          <p:nvPr/>
        </p:nvPicPr>
        <p:blipFill>
          <a:blip r:embed="rId2">
            <a:duotone>
              <a:prstClr val="black"/>
              <a:prstClr val="white"/>
            </a:duotone>
            <a:extLst>
              <a:ext uri="{28A0092B-C50C-407E-A947-70E740481C1C}">
                <a14:useLocalDpi xmlns:a14="http://schemas.microsoft.com/office/drawing/2010/main" val="0"/>
              </a:ext>
            </a:extLst>
          </a:blip>
          <a:srcRect t="26101" b="36352"/>
          <a:stretch>
            <a:fillRect/>
          </a:stretch>
        </p:blipFill>
        <p:spPr>
          <a:xfrm>
            <a:off x="664029" y="1791365"/>
            <a:ext cx="5915358" cy="3714044"/>
          </a:xfrm>
          <a:prstGeom prst="rect">
            <a:avLst/>
          </a:prstGeom>
        </p:spPr>
      </p:pic>
      <p:sp>
        <p:nvSpPr>
          <p:cNvPr id="4" name="TextBox 3">
            <a:extLst>
              <a:ext uri="{FF2B5EF4-FFF2-40B4-BE49-F238E27FC236}">
                <a16:creationId xmlns:a16="http://schemas.microsoft.com/office/drawing/2014/main" id="{825E5886-C2A0-7C25-67F4-6DA06218E2F5}"/>
              </a:ext>
            </a:extLst>
          </p:cNvPr>
          <p:cNvSpPr txBox="1"/>
          <p:nvPr/>
        </p:nvSpPr>
        <p:spPr>
          <a:xfrm>
            <a:off x="7293428" y="2540391"/>
            <a:ext cx="4234543" cy="1107996"/>
          </a:xfrm>
          <a:prstGeom prst="rect">
            <a:avLst/>
          </a:prstGeom>
          <a:noFill/>
        </p:spPr>
        <p:txBody>
          <a:bodyPr wrap="square">
            <a:spAutoFit/>
          </a:bodyPr>
          <a:lstStyle/>
          <a:p>
            <a:r>
              <a:rPr lang="en-US" sz="6600" b="0" i="0" dirty="0">
                <a:solidFill>
                  <a:schemeClr val="bg1"/>
                </a:solidFill>
                <a:effectLst/>
                <a:latin typeface="Verdana Pro Semibold" panose="020F0502020204030204" pitchFamily="34" charset="0"/>
              </a:rPr>
              <a:t>Luis</a:t>
            </a:r>
            <a:endParaRPr lang="en-CA" sz="6600" dirty="0">
              <a:latin typeface="Verdana Pro Semibold" panose="020F0502020204030204" pitchFamily="34" charset="0"/>
            </a:endParaRPr>
          </a:p>
        </p:txBody>
      </p:sp>
      <p:sp>
        <p:nvSpPr>
          <p:cNvPr id="5" name="TextBox 4">
            <a:extLst>
              <a:ext uri="{FF2B5EF4-FFF2-40B4-BE49-F238E27FC236}">
                <a16:creationId xmlns:a16="http://schemas.microsoft.com/office/drawing/2014/main" id="{C01C1CA0-93BA-52E7-7D59-B18DB06E22B3}"/>
              </a:ext>
            </a:extLst>
          </p:cNvPr>
          <p:cNvSpPr txBox="1"/>
          <p:nvPr/>
        </p:nvSpPr>
        <p:spPr>
          <a:xfrm>
            <a:off x="462337" y="115278"/>
            <a:ext cx="11322121" cy="1569660"/>
          </a:xfrm>
          <a:prstGeom prst="rect">
            <a:avLst/>
          </a:prstGeom>
          <a:noFill/>
        </p:spPr>
        <p:txBody>
          <a:bodyPr wrap="square">
            <a:spAutoFit/>
          </a:bodyPr>
          <a:lstStyle/>
          <a:p>
            <a:pPr algn="ctr"/>
            <a:r>
              <a:rPr lang="en-CA" sz="3200" dirty="0">
                <a:solidFill>
                  <a:schemeClr val="bg1"/>
                </a:solidFill>
              </a:rPr>
              <a:t>5. ALLOW Self TO BECOME ACQUAINTED WITH THE MEMBERS OF YOUR INTERNAL FAMILY. Self WILL SEE, UNDERSTAND, AND SOOTHE  YOUR INTERNAL FAMILY PARTS. </a:t>
            </a:r>
          </a:p>
        </p:txBody>
      </p:sp>
    </p:spTree>
    <p:extLst>
      <p:ext uri="{BB962C8B-B14F-4D97-AF65-F5344CB8AC3E}">
        <p14:creationId xmlns:p14="http://schemas.microsoft.com/office/powerpoint/2010/main" val="4098574649"/>
      </p:ext>
    </p:extLst>
  </p:cSld>
  <p:clrMapOvr>
    <a:masterClrMapping/>
  </p:clrMapOvr>
</p:sld>
</file>

<file path=ppt/slides/slide1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1FB9E-6159-426A-DBDD-618E54650F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BE150-6653-5A19-AB65-514B9D1270B0}"/>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4C5AA803-EF2A-739A-533C-7EE7D904BE2B}"/>
              </a:ext>
            </a:extLst>
          </p:cNvPr>
          <p:cNvSpPr>
            <a:spLocks noGrp="1"/>
          </p:cNvSpPr>
          <p:nvPr>
            <p:ph idx="4294967295"/>
          </p:nvPr>
        </p:nvSpPr>
        <p:spPr>
          <a:xfrm>
            <a:off x="4160838" y="184150"/>
            <a:ext cx="8031162" cy="6673850"/>
          </a:xfrm>
        </p:spPr>
        <p:txBody>
          <a:bodyPr>
            <a:noAutofit/>
          </a:bodyPr>
          <a:lstStyle/>
          <a:p>
            <a:pPr>
              <a:lnSpc>
                <a:spcPct val="90000"/>
              </a:lnSpc>
            </a:pPr>
            <a:r>
              <a:rPr lang="en-CA" dirty="0">
                <a:latin typeface="Arial" panose="020B0604020202020204" pitchFamily="34" charset="0"/>
                <a:cs typeface="Arial" panose="020B0604020202020204" pitchFamily="34" charset="0"/>
              </a:rPr>
              <a:t>After completing all the previous steps 1 ) becoming better acquainted with your part selves 2) starting to use advanced targets in your diary card 3)  doing advanced chain analysis and 4) fostering your access to Self, </a:t>
            </a:r>
            <a:r>
              <a:rPr lang="en-CA" dirty="0">
                <a:solidFill>
                  <a:schemeClr val="bg1"/>
                </a:solidFill>
                <a:latin typeface="Arial" panose="020B0604020202020204" pitchFamily="34" charset="0"/>
                <a:cs typeface="Arial" panose="020B0604020202020204" pitchFamily="34" charset="0"/>
              </a:rPr>
              <a:t>Step 5) </a:t>
            </a:r>
            <a:r>
              <a:rPr lang="en-CA" dirty="0">
                <a:latin typeface="Arial" panose="020B0604020202020204" pitchFamily="34" charset="0"/>
                <a:cs typeface="Arial" panose="020B0604020202020204" pitchFamily="34" charset="0"/>
              </a:rPr>
              <a:t>is </a:t>
            </a:r>
            <a:r>
              <a:rPr lang="en-CA" dirty="0">
                <a:solidFill>
                  <a:schemeClr val="bg1"/>
                </a:solidFill>
                <a:latin typeface="Arial" panose="020B0604020202020204" pitchFamily="34" charset="0"/>
                <a:cs typeface="Arial" panose="020B0604020202020204" pitchFamily="34" charset="0"/>
              </a:rPr>
              <a:t>Self parenting </a:t>
            </a:r>
            <a:r>
              <a:rPr lang="en-CA" dirty="0">
                <a:latin typeface="Arial" panose="020B0604020202020204" pitchFamily="34" charset="0"/>
                <a:cs typeface="Arial" panose="020B0604020202020204" pitchFamily="34" charset="0"/>
              </a:rPr>
              <a:t>of your internal family parts:</a:t>
            </a:r>
          </a:p>
          <a:p>
            <a:pPr>
              <a:lnSpc>
                <a:spcPct val="90000"/>
              </a:lnSpc>
            </a:pPr>
            <a:r>
              <a:rPr lang="en-CA" dirty="0">
                <a:latin typeface="Arial" panose="020B0604020202020204" pitchFamily="34" charset="0"/>
                <a:cs typeface="Arial" panose="020B0604020202020204" pitchFamily="34" charset="0"/>
              </a:rPr>
              <a:t>A) Recall in your imagination, the video of the event for which you did the Self led chain analysis.</a:t>
            </a:r>
          </a:p>
          <a:p>
            <a:pPr>
              <a:lnSpc>
                <a:spcPct val="90000"/>
              </a:lnSpc>
            </a:pPr>
            <a:r>
              <a:rPr lang="en-CA" dirty="0">
                <a:latin typeface="Arial" panose="020B0604020202020204" pitchFamily="34" charset="0"/>
                <a:cs typeface="Arial" panose="020B0604020202020204" pitchFamily="34" charset="0"/>
              </a:rPr>
              <a:t>B) Make sure Self is present. (check for the 8 P’s) Visualize Self and allow it to observe, understand, and feel empathy for each part of your internal family parts as they became activated during that event.(observe each part’s feelings, thoughts, behaviors, typical states of activation, and origin story. Do this one part at a time. Start with managers, then firefighters, work with exiles only if given permission.)</a:t>
            </a:r>
          </a:p>
          <a:p>
            <a:pPr>
              <a:lnSpc>
                <a:spcPct val="90000"/>
              </a:lnSpc>
            </a:pPr>
            <a:r>
              <a:rPr lang="en-CA" dirty="0">
                <a:latin typeface="Arial" panose="020B0604020202020204" pitchFamily="34" charset="0"/>
                <a:cs typeface="Arial" panose="020B0604020202020204" pitchFamily="34" charset="0"/>
              </a:rPr>
              <a:t>C) Imagine progressively more intimate encounters, with or without dialogue, between your Self figure and individual parts of your internal family. Allow them to have a conversation about the event that led to the activation. </a:t>
            </a:r>
          </a:p>
        </p:txBody>
      </p:sp>
      <p:pic>
        <p:nvPicPr>
          <p:cNvPr id="7170" name="Picture 2" descr="A Mother&amp;#39;s Love – Whetung Ojibwa Centre">
            <a:extLst>
              <a:ext uri="{FF2B5EF4-FFF2-40B4-BE49-F238E27FC236}">
                <a16:creationId xmlns:a16="http://schemas.microsoft.com/office/drawing/2014/main" id="{E84FAFB6-4A70-8F28-A6E5-12CF3EB09F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3953324"/>
      </p:ext>
    </p:extLst>
  </p:cSld>
  <p:clrMapOvr>
    <a:masterClrMapping/>
  </p:clrMapOvr>
</p:sld>
</file>

<file path=ppt/slides/slide1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7A8230-A9EB-881A-3C7B-E75B2E6AD3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A570E0-16A9-349D-BCED-CF692A1BEB28}"/>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C2AE383C-DE70-9D37-93DF-DCB51AA618BF}"/>
              </a:ext>
            </a:extLst>
          </p:cNvPr>
          <p:cNvSpPr>
            <a:spLocks noGrp="1"/>
          </p:cNvSpPr>
          <p:nvPr>
            <p:ph idx="4294967295"/>
          </p:nvPr>
        </p:nvSpPr>
        <p:spPr>
          <a:xfrm>
            <a:off x="4767263" y="465138"/>
            <a:ext cx="7424737" cy="6673850"/>
          </a:xfrm>
        </p:spPr>
        <p:txBody>
          <a:bodyPr>
            <a:noAutofit/>
          </a:bodyPr>
          <a:lstStyle/>
          <a:p>
            <a:pPr>
              <a:lnSpc>
                <a:spcPct val="90000"/>
              </a:lnSpc>
            </a:pPr>
            <a:r>
              <a:rPr lang="en-CA" sz="2800" dirty="0">
                <a:latin typeface="Arial" panose="020B0604020202020204" pitchFamily="34" charset="0"/>
                <a:cs typeface="Arial" panose="020B0604020202020204" pitchFamily="34" charset="0"/>
              </a:rPr>
              <a:t>D) The goal of this practice is for the internal family system parts to learn to relate securely to and trust Self , so that they allow it to lead  the self-system in situations that would previously have triggered those parts and resulted in them taking over the self-system.</a:t>
            </a:r>
          </a:p>
          <a:p>
            <a:pPr>
              <a:lnSpc>
                <a:spcPct val="90000"/>
              </a:lnSpc>
            </a:pPr>
            <a:r>
              <a:rPr lang="en-CA" sz="2800" dirty="0">
                <a:latin typeface="Arial" panose="020B0604020202020204" pitchFamily="34" charset="0"/>
                <a:cs typeface="Arial" panose="020B0604020202020204" pitchFamily="34" charset="0"/>
              </a:rPr>
              <a:t>E) Imagine how the situation would have unfolded if Self had been allowed to lead the self.</a:t>
            </a:r>
          </a:p>
          <a:p>
            <a:pPr>
              <a:lnSpc>
                <a:spcPct val="90000"/>
              </a:lnSpc>
            </a:pPr>
            <a:r>
              <a:rPr lang="en-CA" sz="2800" dirty="0">
                <a:latin typeface="Arial" panose="020B0604020202020204" pitchFamily="34" charset="0"/>
                <a:cs typeface="Arial" panose="020B0604020202020204" pitchFamily="34" charset="0"/>
              </a:rPr>
              <a:t>F) Use the editing, splicing and pasting strategy and visualize this edited Self led situation repeatedly in your imagination </a:t>
            </a:r>
          </a:p>
        </p:txBody>
      </p:sp>
      <p:pic>
        <p:nvPicPr>
          <p:cNvPr id="7170" name="Picture 2" descr="A Mother&amp;#39;s Love – Whetung Ojibwa Centre">
            <a:extLst>
              <a:ext uri="{FF2B5EF4-FFF2-40B4-BE49-F238E27FC236}">
                <a16:creationId xmlns:a16="http://schemas.microsoft.com/office/drawing/2014/main" id="{46866B26-EE27-9CB8-CA15-219717159B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937802"/>
      </p:ext>
    </p:extLst>
  </p:cSld>
  <p:clrMapOvr>
    <a:masterClrMapping/>
  </p:clrMapOvr>
</p:sld>
</file>

<file path=ppt/slides/slide1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ED1132-F736-C883-10B1-C06F06DD5209}"/>
              </a:ext>
            </a:extLst>
          </p:cNvPr>
          <p:cNvSpPr txBox="1"/>
          <p:nvPr/>
        </p:nvSpPr>
        <p:spPr>
          <a:xfrm>
            <a:off x="0" y="-85844"/>
            <a:ext cx="12070080" cy="6853158"/>
          </a:xfrm>
          <a:prstGeom prst="rect">
            <a:avLst/>
          </a:prstGeom>
          <a:noFill/>
        </p:spPr>
        <p:txBody>
          <a:bodyPr wrap="square">
            <a:spAutoFit/>
          </a:bodyPr>
          <a:lstStyle/>
          <a:p>
            <a:pPr algn="l"/>
            <a:r>
              <a:rPr lang="en-US" sz="2400" b="0" i="0" cap="all" dirty="0">
                <a:solidFill>
                  <a:schemeClr val="bg1"/>
                </a:solidFill>
                <a:effectLst/>
                <a:latin typeface="Arial" panose="020B0604020202020204" pitchFamily="34" charset="0"/>
                <a:cs typeface="Arial" panose="020B0604020202020204" pitchFamily="34" charset="0"/>
              </a:rPr>
              <a:t>                                    </a:t>
            </a:r>
            <a:r>
              <a:rPr lang="en-US" sz="2400" b="0" i="0" dirty="0">
                <a:solidFill>
                  <a:schemeClr val="bg1"/>
                </a:solidFill>
                <a:effectLst/>
                <a:latin typeface="Arial" panose="020B0604020202020204" pitchFamily="34" charset="0"/>
                <a:cs typeface="Arial" panose="020B0604020202020204" pitchFamily="34" charset="0"/>
              </a:rPr>
              <a:t>A) RECALLING THE VIDEO</a:t>
            </a:r>
          </a:p>
          <a:p>
            <a:pPr algn="l">
              <a:buNone/>
            </a:pPr>
            <a:endParaRPr lang="en-US" sz="2400" b="0" i="0" dirty="0">
              <a:solidFill>
                <a:schemeClr val="bg1"/>
              </a:solidFill>
              <a:effectLst/>
              <a:latin typeface="Arial" panose="020B0604020202020204" pitchFamily="34" charset="0"/>
              <a:cs typeface="Arial" panose="020B0604020202020204" pitchFamily="34" charset="0"/>
            </a:endParaRPr>
          </a:p>
          <a:p>
            <a:pPr algn="l">
              <a:buNone/>
            </a:pPr>
            <a:r>
              <a:rPr lang="en-US" sz="2400" b="0" i="0" dirty="0">
                <a:solidFill>
                  <a:schemeClr val="bg1"/>
                </a:solidFill>
                <a:effectLst/>
                <a:latin typeface="Arial" panose="020B0604020202020204" pitchFamily="34" charset="0"/>
                <a:cs typeface="Arial" panose="020B0604020202020204" pitchFamily="34" charset="0"/>
              </a:rPr>
              <a:t>Luis: </a:t>
            </a:r>
            <a:r>
              <a:rPr lang="en-US" sz="2400" b="0" i="0" dirty="0">
                <a:effectLst/>
                <a:latin typeface="Arial" panose="020B0604020202020204" pitchFamily="34" charset="0"/>
                <a:cs typeface="Arial" panose="020B0604020202020204" pitchFamily="34" charset="0"/>
              </a:rPr>
              <a:t>(Self re-enters the scene): my wife has just mentioned she isn't feeling well. The familiar wave of shutdown begins.</a:t>
            </a:r>
          </a:p>
          <a:p>
            <a:pPr algn="l">
              <a:buNone/>
            </a:pPr>
            <a:endParaRPr lang="en-US" sz="2400" b="0" i="0" dirty="0">
              <a:solidFill>
                <a:srgbClr val="3D3D3A"/>
              </a:solidFill>
              <a:effectLst/>
              <a:latin typeface="Arial" panose="020B0604020202020204" pitchFamily="34" charset="0"/>
              <a:cs typeface="Arial" panose="020B0604020202020204" pitchFamily="34" charset="0"/>
            </a:endParaRPr>
          </a:p>
          <a:p>
            <a:pPr algn="l">
              <a:spcBef>
                <a:spcPts val="150"/>
              </a:spcBef>
              <a:spcAft>
                <a:spcPts val="750"/>
              </a:spcAft>
              <a:buNone/>
            </a:pPr>
            <a:r>
              <a:rPr lang="en-US" sz="2400" b="0" i="0" dirty="0">
                <a:solidFill>
                  <a:srgbClr val="085041"/>
                </a:solidFill>
                <a:effectLst/>
                <a:latin typeface="Arial" panose="020B0604020202020204" pitchFamily="34" charset="0"/>
                <a:cs typeface="Arial" panose="020B0604020202020204" pitchFamily="34" charset="0"/>
              </a:rPr>
              <a:t>Self:</a:t>
            </a:r>
            <a:r>
              <a:rPr lang="en-US" sz="2400" dirty="0">
                <a:solidFill>
                  <a:srgbClr val="141413"/>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I'm going to stay present here. I can see what's starting to happen inside me. My wife just said she feels unwell, and something is already shifting. I'm not going to look away from it this time. I want to understand what's happening in there.</a:t>
            </a:r>
          </a:p>
          <a:p>
            <a:pPr algn="l">
              <a:spcBef>
                <a:spcPts val="150"/>
              </a:spcBef>
              <a:spcAft>
                <a:spcPts val="750"/>
              </a:spcAft>
              <a:buNone/>
            </a:pPr>
            <a:endParaRPr lang="en-US" sz="2400" b="0" i="0" dirty="0">
              <a:effectLst/>
              <a:latin typeface="Arial" panose="020B0604020202020204" pitchFamily="34" charset="0"/>
              <a:cs typeface="Arial" panose="020B0604020202020204" pitchFamily="34" charset="0"/>
            </a:endParaRPr>
          </a:p>
          <a:p>
            <a:pPr algn="l"/>
            <a:r>
              <a:rPr lang="en-US" sz="2400" b="0" i="0" dirty="0">
                <a:solidFill>
                  <a:schemeClr val="bg1"/>
                </a:solidFill>
                <a:effectLst/>
                <a:latin typeface="Arial" panose="020B0604020202020204" pitchFamily="34" charset="0"/>
                <a:cs typeface="Arial" panose="020B0604020202020204" pitchFamily="34" charset="0"/>
              </a:rPr>
              <a:t>  B) SELF SEES, UNDERSTANDS, AND FEELS EMPATHY — ONE PART AT A TIME</a:t>
            </a:r>
          </a:p>
          <a:p>
            <a:pPr algn="l">
              <a:buNone/>
            </a:pPr>
            <a:endParaRPr lang="en-US" sz="2400" b="0" i="0" dirty="0">
              <a:solidFill>
                <a:schemeClr val="bg1"/>
              </a:solidFill>
              <a:effectLst/>
              <a:latin typeface="Arial" panose="020B0604020202020204" pitchFamily="34" charset="0"/>
              <a:cs typeface="Arial" panose="020B0604020202020204" pitchFamily="34" charset="0"/>
            </a:endParaRPr>
          </a:p>
          <a:p>
            <a:pPr algn="l">
              <a:buNone/>
            </a:pPr>
            <a:r>
              <a:rPr lang="en-US" sz="2400" b="0" i="0" dirty="0">
                <a:effectLst/>
                <a:latin typeface="Arial" panose="020B0604020202020204" pitchFamily="34" charset="0"/>
                <a:cs typeface="Arial" panose="020B0604020202020204" pitchFamily="34" charset="0"/>
              </a:rPr>
              <a:t>Self checks for the 8 Ps (presence, patience, perspective, persistence, playfulness, curiosity, clarity, compassion) and then turns its gaze inward — managers first.</a:t>
            </a:r>
          </a:p>
          <a:p>
            <a:pPr algn="l">
              <a:spcAft>
                <a:spcPts val="750"/>
              </a:spcAft>
              <a:buNone/>
            </a:pPr>
            <a:endParaRPr lang="en-US" sz="2400" dirty="0">
              <a:solidFill>
                <a:srgbClr val="085041"/>
              </a:solidFill>
              <a:latin typeface="Arial" panose="020B0604020202020204" pitchFamily="34" charset="0"/>
              <a:cs typeface="Arial" panose="020B0604020202020204" pitchFamily="34" charset="0"/>
            </a:endParaRPr>
          </a:p>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 </a:t>
            </a:r>
            <a:r>
              <a:rPr lang="en-US" sz="2400" b="0" i="0" dirty="0">
                <a:effectLst/>
                <a:latin typeface="Arial" panose="020B0604020202020204" pitchFamily="34" charset="0"/>
                <a:cs typeface="Arial" panose="020B0604020202020204" pitchFamily="34" charset="0"/>
              </a:rPr>
              <a:t>(speaking to the Internal critic</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I can hear you already. You're loud right now. You're telling me I'm being a cold, terrible partner. I see you. I'm not going to fight you — I'm curious about you. What are you afraid will happen if you stop attacking?</a:t>
            </a:r>
          </a:p>
        </p:txBody>
      </p:sp>
    </p:spTree>
    <p:extLst>
      <p:ext uri="{BB962C8B-B14F-4D97-AF65-F5344CB8AC3E}">
        <p14:creationId xmlns:p14="http://schemas.microsoft.com/office/powerpoint/2010/main" val="3985430846"/>
      </p:ext>
    </p:extLst>
  </p:cSld>
  <p:clrMapOvr>
    <a:masterClrMapping/>
  </p:clrMapOvr>
</p:sld>
</file>

<file path=ppt/slides/slide1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13783D-D34F-6C35-9873-BF1D9CB4315F}"/>
              </a:ext>
            </a:extLst>
          </p:cNvPr>
          <p:cNvSpPr txBox="1"/>
          <p:nvPr/>
        </p:nvSpPr>
        <p:spPr>
          <a:xfrm>
            <a:off x="0" y="-77088"/>
            <a:ext cx="12192000" cy="5965736"/>
          </a:xfrm>
          <a:prstGeom prst="rect">
            <a:avLst/>
          </a:prstGeom>
          <a:noFill/>
        </p:spPr>
        <p:txBody>
          <a:bodyPr wrap="square">
            <a:spAutoFit/>
          </a:bodyPr>
          <a:lstStyle/>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Internal critic</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If I stop, you'll just keep being this way. You'll hurt her. You'll be like your father — absent when it matters. Someone has to keep you in line.</a:t>
            </a:r>
          </a:p>
          <a:p>
            <a:pPr algn="l">
              <a:spcBef>
                <a:spcPts val="150"/>
              </a:spcBef>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 </a:t>
            </a:r>
            <a:r>
              <a:rPr lang="en-US" sz="2400" b="0" i="0" dirty="0">
                <a:effectLst/>
                <a:latin typeface="Arial" panose="020B0604020202020204" pitchFamily="34" charset="0"/>
                <a:cs typeface="Arial" panose="020B0604020202020204" pitchFamily="34" charset="0"/>
              </a:rPr>
              <a:t>You're trying to protect me from becoming him. I understand that. That's a heavy job you've been carrying. You can rest for a moment — I'm here now.</a:t>
            </a:r>
          </a:p>
          <a:p>
            <a:pPr algn="l">
              <a:buNone/>
            </a:pPr>
            <a:r>
              <a:rPr lang="en-US" sz="2400" b="0" dirty="0">
                <a:solidFill>
                  <a:schemeClr val="bg1"/>
                </a:solidFill>
                <a:effectLst/>
                <a:latin typeface="Arial" panose="020B0604020202020204" pitchFamily="34" charset="0"/>
                <a:cs typeface="Arial" panose="020B0604020202020204" pitchFamily="34" charset="0"/>
              </a:rPr>
              <a:t>(The critic quiets slightly. Self turns toward the avoidant manager.)</a:t>
            </a:r>
          </a:p>
          <a:p>
            <a:pPr algn="l">
              <a:buNone/>
            </a:pPr>
            <a:endParaRPr lang="en-US" sz="2400" b="0" i="0" dirty="0">
              <a:solidFill>
                <a:srgbClr val="085041"/>
              </a:solidFill>
              <a:effectLst/>
              <a:latin typeface="Arial" panose="020B0604020202020204" pitchFamily="34" charset="0"/>
              <a:cs typeface="Arial" panose="020B0604020202020204" pitchFamily="34" charset="0"/>
            </a:endParaRPr>
          </a:p>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 </a:t>
            </a:r>
            <a:r>
              <a:rPr lang="en-US" sz="2400" b="0" i="0" dirty="0">
                <a:effectLst/>
                <a:latin typeface="Arial" panose="020B0604020202020204" pitchFamily="34" charset="0"/>
                <a:cs typeface="Arial" panose="020B0604020202020204" pitchFamily="34" charset="0"/>
              </a:rPr>
              <a:t>(speaking to the Avoidant/stoic manager):</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And you — I feel you pulling me away. Wanting to go somewhere else, do something, not be in this room. I see you too. You've been keeping things manageable for a long time.</a:t>
            </a:r>
          </a:p>
          <a:p>
            <a:r>
              <a:rPr lang="en-US" sz="2400" b="0" i="0" dirty="0">
                <a:solidFill>
                  <a:schemeClr val="bg1"/>
                </a:solidFill>
                <a:effectLst/>
                <a:latin typeface="Arial" panose="020B0604020202020204" pitchFamily="34" charset="0"/>
                <a:cs typeface="Arial" panose="020B0604020202020204" pitchFamily="34" charset="0"/>
              </a:rPr>
              <a:t>Avoidant manager</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Staying is dangerous. If I stay and feel it, something bad happens. It's always been safer to go quiet. To not need anything from anyone.</a:t>
            </a:r>
          </a:p>
          <a:p>
            <a:r>
              <a:rPr lang="en-US" sz="2400" dirty="0">
                <a:solidFill>
                  <a:schemeClr val="bg1"/>
                </a:solidFill>
                <a:latin typeface="Arial" panose="020B0604020202020204" pitchFamily="34" charset="0"/>
                <a:cs typeface="Arial" panose="020B0604020202020204" pitchFamily="34" charset="0"/>
              </a:rPr>
              <a:t>Self: </a:t>
            </a:r>
            <a:r>
              <a:rPr lang="en-US" sz="2400" dirty="0">
                <a:latin typeface="Arial" panose="020B0604020202020204" pitchFamily="34" charset="0"/>
                <a:cs typeface="Arial" panose="020B0604020202020204" pitchFamily="34" charset="0"/>
              </a:rPr>
              <a:t>You learned that when needing people meant being disappointed. I'm not going to ask you to need anyone right now. I'm just asking you to let me be here for a few minutes. You don't have to disappear to keep us safe.</a:t>
            </a:r>
          </a:p>
          <a:p>
            <a:pPr algn="l">
              <a:spcAft>
                <a:spcPts val="750"/>
              </a:spcAft>
              <a:buNone/>
            </a:pPr>
            <a:endParaRPr lang="en-US" sz="24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4402005"/>
      </p:ext>
    </p:extLst>
  </p:cSld>
  <p:clrMapOvr>
    <a:masterClrMapping/>
  </p:clrMapOvr>
</p:sld>
</file>

<file path=ppt/slides/slide1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F1AD63-4ACA-641A-A81B-F0AE3D860D29}"/>
              </a:ext>
            </a:extLst>
          </p:cNvPr>
          <p:cNvSpPr txBox="1"/>
          <p:nvPr/>
        </p:nvSpPr>
        <p:spPr>
          <a:xfrm>
            <a:off x="0" y="0"/>
            <a:ext cx="12192000" cy="6273512"/>
          </a:xfrm>
          <a:prstGeom prst="rect">
            <a:avLst/>
          </a:prstGeom>
          <a:noFill/>
        </p:spPr>
        <p:txBody>
          <a:bodyPr wrap="square">
            <a:spAutoFit/>
          </a:bodyPr>
          <a:lstStyle/>
          <a:p>
            <a:pPr algn="l"/>
            <a:r>
              <a:rPr lang="en-US" sz="2200" b="0" i="0" dirty="0">
                <a:solidFill>
                  <a:schemeClr val="bg1"/>
                </a:solidFill>
                <a:effectLst/>
                <a:latin typeface="Arial" panose="020B0604020202020204" pitchFamily="34" charset="0"/>
                <a:cs typeface="Arial" panose="020B0604020202020204" pitchFamily="34" charset="0"/>
              </a:rPr>
              <a:t> C) PROGRESSIVELY INTIMATE ENCOUNTERS — THE ANGRY UNEMPHATIC TEENAGER</a:t>
            </a:r>
          </a:p>
          <a:p>
            <a:pPr algn="l">
              <a:buNone/>
            </a:pPr>
            <a:r>
              <a:rPr lang="en-US" sz="2400" b="0" i="0" dirty="0">
                <a:effectLst/>
                <a:latin typeface="Arial" panose="020B0604020202020204" pitchFamily="34" charset="0"/>
                <a:cs typeface="Arial" panose="020B0604020202020204" pitchFamily="34" charset="0"/>
              </a:rPr>
              <a:t>Self moves toward the dominant protector. This is the most charged encounter. Self approaches slowly, without agenda.</a:t>
            </a:r>
          </a:p>
          <a:p>
            <a:pPr algn="l">
              <a:buNone/>
            </a:pPr>
            <a:endParaRPr lang="en-US" sz="2400" b="0" i="0" dirty="0">
              <a:effectLst/>
              <a:latin typeface="Arial" panose="020B0604020202020204" pitchFamily="34" charset="0"/>
              <a:cs typeface="Arial" panose="020B0604020202020204" pitchFamily="34" charset="0"/>
            </a:endParaRPr>
          </a:p>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 </a:t>
            </a:r>
            <a:r>
              <a:rPr lang="en-US" sz="2400" b="0" i="0" dirty="0">
                <a:effectLst/>
                <a:latin typeface="Arial" panose="020B0604020202020204" pitchFamily="34" charset="0"/>
                <a:cs typeface="Arial" panose="020B0604020202020204" pitchFamily="34" charset="0"/>
              </a:rPr>
              <a:t>(speaking to the Angry unemphatic teenager)</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Hey. I know you don't want to be here. I can feel you wanting to shut everything down. I'm not here to lecture you or tell you you're wrong. I just want to understand what's happening for you right now.</a:t>
            </a:r>
          </a:p>
          <a:p>
            <a:pPr algn="l">
              <a:spcBef>
                <a:spcPts val="150"/>
              </a:spcBef>
              <a:spcAft>
                <a:spcPts val="750"/>
              </a:spcAft>
              <a:buNone/>
            </a:pPr>
            <a:r>
              <a:rPr lang="en-US" sz="2400" b="0" i="0" dirty="0">
                <a:solidFill>
                  <a:schemeClr val="bg1"/>
                </a:solidFill>
                <a:effectLst/>
                <a:latin typeface="Arial" panose="020B0604020202020204" pitchFamily="34" charset="0"/>
                <a:cs typeface="Arial" panose="020B0604020202020204" pitchFamily="34" charset="0"/>
              </a:rPr>
              <a:t>Angry unemphatic teenager</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You don't get it. Every time she gets sick it's like being 16 again. Standing in that hospital corridor in Montreal. I was supposed to be at the Olympics. I had a life. And then everything stops because she's sick. Again. It's always her.</a:t>
            </a:r>
          </a:p>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1976. That summer was supposed to be yours. First love. The best job. The Olympics. And it got swallowed. I can see that. That's a real loss. You didn't get to feel it then — you just had to keep going.</a:t>
            </a:r>
          </a:p>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Angry unemphatic teenager</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No one cared that I lost it. So, I stopped caring too. It's the only thing that worked.</a:t>
            </a:r>
          </a:p>
        </p:txBody>
      </p:sp>
    </p:spTree>
    <p:extLst>
      <p:ext uri="{BB962C8B-B14F-4D97-AF65-F5344CB8AC3E}">
        <p14:creationId xmlns:p14="http://schemas.microsoft.com/office/powerpoint/2010/main" val="672576509"/>
      </p:ext>
    </p:extLst>
  </p:cSld>
  <p:clrMapOvr>
    <a:masterClrMapping/>
  </p:clrMapOvr>
</p:sld>
</file>

<file path=ppt/slides/slide1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2E9945-48B3-04FB-D4CE-E3FC94CBD677}"/>
              </a:ext>
            </a:extLst>
          </p:cNvPr>
          <p:cNvSpPr txBox="1"/>
          <p:nvPr/>
        </p:nvSpPr>
        <p:spPr>
          <a:xfrm>
            <a:off x="11017" y="0"/>
            <a:ext cx="12192000" cy="3036729"/>
          </a:xfrm>
          <a:prstGeom prst="rect">
            <a:avLst/>
          </a:prstGeom>
          <a:noFill/>
        </p:spPr>
        <p:txBody>
          <a:bodyPr wrap="square">
            <a:spAutoFit/>
          </a:bodyPr>
          <a:lstStyle/>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I know. And that strategy protected you — and the younger boys inside — from being swallowed by grief and fear. You were carrying something enormous at 16. You still are. But this is my wife, not your mother. She's going to be okay. And you don't have to handle this alone anymore. I'm here.</a:t>
            </a:r>
          </a:p>
          <a:p>
            <a:pPr algn="l">
              <a:spcBef>
                <a:spcPts val="150"/>
              </a:spcBef>
              <a:spcAft>
                <a:spcPts val="750"/>
              </a:spcAft>
              <a:buNone/>
            </a:pPr>
            <a:r>
              <a:rPr lang="en-US" sz="2400" dirty="0">
                <a:solidFill>
                  <a:schemeClr val="bg1"/>
                </a:solidFill>
                <a:latin typeface="Arial" panose="020B0604020202020204" pitchFamily="34" charset="0"/>
                <a:cs typeface="Arial" panose="020B0604020202020204" pitchFamily="34" charset="0"/>
              </a:rPr>
              <a:t>A</a:t>
            </a:r>
            <a:r>
              <a:rPr lang="en-US" sz="2400" b="0" i="0" dirty="0">
                <a:solidFill>
                  <a:schemeClr val="bg1"/>
                </a:solidFill>
                <a:effectLst/>
                <a:latin typeface="Arial" panose="020B0604020202020204" pitchFamily="34" charset="0"/>
                <a:cs typeface="Arial" panose="020B0604020202020204" pitchFamily="34" charset="0"/>
              </a:rPr>
              <a:t>ngry unemphatic teenager: </a:t>
            </a:r>
            <a:r>
              <a:rPr lang="en-US" sz="2400" b="0" i="0" dirty="0">
                <a:effectLst/>
                <a:latin typeface="Arial" panose="020B0604020202020204" pitchFamily="34" charset="0"/>
                <a:cs typeface="Arial" panose="020B0604020202020204" pitchFamily="34" charset="0"/>
              </a:rPr>
              <a:t>...I don't know if I believe you yet.</a:t>
            </a:r>
          </a:p>
          <a:p>
            <a:pPr algn="l">
              <a:spcBef>
                <a:spcPts val="150"/>
              </a:spcBef>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That's okay. You don't have to. Just let me sit with you for a moment.</a:t>
            </a:r>
          </a:p>
          <a:p>
            <a:pPr algn="l">
              <a:buNone/>
            </a:pPr>
            <a:r>
              <a:rPr lang="en-US" sz="2400" b="0" dirty="0">
                <a:solidFill>
                  <a:schemeClr val="bg1"/>
                </a:solidFill>
                <a:effectLst/>
                <a:latin typeface="Arial" panose="020B0604020202020204" pitchFamily="34" charset="0"/>
                <a:cs typeface="Arial" panose="020B0604020202020204" pitchFamily="34" charset="0"/>
              </a:rPr>
              <a:t>(A pause. The teenager doesn't leave. That's enough for now.)</a:t>
            </a:r>
          </a:p>
        </p:txBody>
      </p:sp>
    </p:spTree>
    <p:extLst>
      <p:ext uri="{BB962C8B-B14F-4D97-AF65-F5344CB8AC3E}">
        <p14:creationId xmlns:p14="http://schemas.microsoft.com/office/powerpoint/2010/main" val="3447062798"/>
      </p:ext>
    </p:extLst>
  </p:cSld>
  <p:clrMapOvr>
    <a:masterClrMapping/>
  </p:clrMapOvr>
</p:sld>
</file>

<file path=ppt/slides/slide1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FEC37D-7674-A7D8-4036-D49E332BA034}"/>
              </a:ext>
            </a:extLst>
          </p:cNvPr>
          <p:cNvSpPr txBox="1"/>
          <p:nvPr/>
        </p:nvSpPr>
        <p:spPr>
          <a:xfrm>
            <a:off x="112143" y="0"/>
            <a:ext cx="12192000" cy="7201972"/>
          </a:xfrm>
          <a:prstGeom prst="rect">
            <a:avLst/>
          </a:prstGeom>
          <a:noFill/>
        </p:spPr>
        <p:txBody>
          <a:bodyPr wrap="square">
            <a:spAutoFit/>
          </a:bodyPr>
          <a:lstStyle/>
          <a:p>
            <a:r>
              <a:rPr lang="en-US" sz="2400" dirty="0">
                <a:solidFill>
                  <a:srgbClr val="141413"/>
                </a:solidFill>
                <a:latin typeface="Arial" panose="020B0604020202020204" pitchFamily="34" charset="0"/>
                <a:cs typeface="Arial" panose="020B0604020202020204" pitchFamily="34" charset="0"/>
              </a:rPr>
              <a:t>(W</a:t>
            </a:r>
            <a:r>
              <a:rPr lang="en-US" sz="2400" b="0" i="0" dirty="0">
                <a:solidFill>
                  <a:srgbClr val="141413"/>
                </a:solidFill>
                <a:effectLst/>
                <a:latin typeface="Arial" panose="020B0604020202020204" pitchFamily="34" charset="0"/>
                <a:cs typeface="Arial" panose="020B0604020202020204" pitchFamily="34" charset="0"/>
              </a:rPr>
              <a:t>ith the teenager's permission</a:t>
            </a:r>
            <a:r>
              <a:rPr lang="en-US" sz="2400" dirty="0">
                <a:solidFill>
                  <a:srgbClr val="141413"/>
                </a:solidFill>
                <a:latin typeface="Arial" panose="020B0604020202020204" pitchFamily="34" charset="0"/>
                <a:cs typeface="Arial" panose="020B0604020202020204" pitchFamily="34" charset="0"/>
              </a:rPr>
              <a:t> Self meets the exile boys)</a:t>
            </a:r>
          </a:p>
          <a:p>
            <a:r>
              <a:rPr lang="en-US" sz="2400" dirty="0">
                <a:solidFill>
                  <a:srgbClr val="141413"/>
                </a:solidFill>
                <a:latin typeface="Arial" panose="020B0604020202020204" pitchFamily="34" charset="0"/>
                <a:cs typeface="Arial" panose="020B0604020202020204" pitchFamily="34" charset="0"/>
              </a:rPr>
              <a:t> </a:t>
            </a:r>
            <a:endParaRPr lang="en-US" sz="2400" b="0" i="0" dirty="0">
              <a:solidFill>
                <a:srgbClr val="141413"/>
              </a:solidFill>
              <a:effectLst/>
              <a:latin typeface="Arial" panose="020B0604020202020204" pitchFamily="34" charset="0"/>
              <a:cs typeface="Arial" panose="020B0604020202020204" pitchFamily="34" charset="0"/>
            </a:endParaRPr>
          </a:p>
          <a:p>
            <a:pPr algn="l">
              <a:spcBef>
                <a:spcPts val="150"/>
              </a:spcBef>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 </a:t>
            </a:r>
            <a:r>
              <a:rPr lang="en-US" sz="2400" b="0" i="0" dirty="0">
                <a:effectLst/>
                <a:latin typeface="Arial" panose="020B0604020202020204" pitchFamily="34" charset="0"/>
                <a:cs typeface="Arial" panose="020B0604020202020204" pitchFamily="34" charset="0"/>
              </a:rPr>
              <a:t>(speaking to the Angry teenager)</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Is it okay if I go and spend some time with the younger boys? The ones you've been protecting all this time?</a:t>
            </a:r>
          </a:p>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Angry unemphatic teenager</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...Fine. But don't make it worse for them.</a:t>
            </a:r>
          </a:p>
          <a:p>
            <a:pPr algn="l">
              <a:spcAft>
                <a:spcPts val="750"/>
              </a:spcAft>
              <a:buNone/>
            </a:pPr>
            <a:r>
              <a:rPr lang="en-US" sz="2400" b="0" i="0" dirty="0">
                <a:solidFill>
                  <a:schemeClr val="bg1"/>
                </a:solidFill>
                <a:effectLst/>
                <a:latin typeface="Arial" panose="020B0604020202020204" pitchFamily="34" charset="0"/>
                <a:cs typeface="Arial" panose="020B0604020202020204" pitchFamily="34" charset="0"/>
              </a:rPr>
              <a:t>Self </a:t>
            </a:r>
            <a:r>
              <a:rPr lang="en-US" sz="2400" b="0" i="0" dirty="0">
                <a:effectLst/>
                <a:latin typeface="Arial" panose="020B0604020202020204" pitchFamily="34" charset="0"/>
                <a:cs typeface="Arial" panose="020B0604020202020204" pitchFamily="34" charset="0"/>
              </a:rPr>
              <a:t>(speaking to Marble/walking exile boys)</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Hey, little guys. I can see you. I know you've been here a long time, waiting for someone to notice. I see how scared you are right now. Scared that if she's sick, she might not come back. That the world will fall apart.</a:t>
            </a:r>
          </a:p>
          <a:p>
            <a:pPr algn="l">
              <a:spcBef>
                <a:spcPts val="150"/>
              </a:spcBef>
              <a:spcAft>
                <a:spcPts val="750"/>
              </a:spcAft>
              <a:buNone/>
            </a:pPr>
            <a:r>
              <a:rPr lang="en-US" sz="2400" b="0" i="0" dirty="0">
                <a:solidFill>
                  <a:schemeClr val="bg1"/>
                </a:solidFill>
                <a:effectLst/>
                <a:latin typeface="Arial" panose="020B0604020202020204" pitchFamily="34" charset="0"/>
                <a:cs typeface="Arial" panose="020B0604020202020204" pitchFamily="34" charset="0"/>
              </a:rPr>
              <a:t>Marble/walking exile boys</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It always goes wrong. Every time something good happens, something takes it away. We're always waiting for the bad thing.</a:t>
            </a:r>
          </a:p>
          <a:p>
            <a:r>
              <a:rPr lang="en-US" sz="2400" b="0" i="0" dirty="0">
                <a:solidFill>
                  <a:schemeClr val="bg1"/>
                </a:solidFill>
                <a:effectLst/>
                <a:latin typeface="Arial" panose="020B0604020202020204" pitchFamily="34" charset="0"/>
                <a:cs typeface="Arial" panose="020B0604020202020204" pitchFamily="34" charset="0"/>
              </a:rPr>
              <a:t>Self</a:t>
            </a:r>
            <a:r>
              <a:rPr lang="en-US" sz="2400" dirty="0">
                <a:solidFill>
                  <a:schemeClr val="bg1"/>
                </a:solidFill>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I know that's what it's always felt like. You learned that so young. But you're not </a:t>
            </a:r>
            <a:r>
              <a:rPr lang="en-US" sz="2400" dirty="0">
                <a:latin typeface="Arial" panose="020B0604020202020204" pitchFamily="34" charset="0"/>
                <a:cs typeface="Arial" panose="020B0604020202020204" pitchFamily="34" charset="0"/>
              </a:rPr>
              <a:t>alone in this anymore. I'm here. I'm not going anywhere. And this time — she has a cold. She is going to be okay. You don't have to carry this fear by yourselves.</a:t>
            </a:r>
            <a:r>
              <a:rPr lang="en-US" dirty="0"/>
              <a:t> </a:t>
            </a:r>
          </a:p>
          <a:p>
            <a:r>
              <a:rPr lang="en-US" sz="2400" dirty="0">
                <a:solidFill>
                  <a:schemeClr val="bg1"/>
                </a:solidFill>
                <a:latin typeface="Arial" panose="020B0604020202020204" pitchFamily="34" charset="0"/>
                <a:cs typeface="Arial" panose="020B0604020202020204" pitchFamily="34" charset="0"/>
              </a:rPr>
              <a:t>Marble/walking exile boys: </a:t>
            </a:r>
            <a:r>
              <a:rPr lang="en-US" sz="2400" dirty="0">
                <a:latin typeface="Arial" panose="020B0604020202020204" pitchFamily="34" charset="0"/>
                <a:cs typeface="Arial" panose="020B0604020202020204" pitchFamily="34" charset="0"/>
              </a:rPr>
              <a:t>Can you stay?</a:t>
            </a:r>
          </a:p>
          <a:p>
            <a:r>
              <a:rPr lang="en-US" sz="2400" dirty="0">
                <a:solidFill>
                  <a:schemeClr val="bg1"/>
                </a:solidFill>
                <a:latin typeface="Arial" panose="020B0604020202020204" pitchFamily="34" charset="0"/>
                <a:cs typeface="Arial" panose="020B0604020202020204" pitchFamily="34" charset="0"/>
              </a:rPr>
              <a:t>Self: </a:t>
            </a:r>
            <a:r>
              <a:rPr lang="en-US" sz="2400" dirty="0">
                <a:latin typeface="Arial" panose="020B0604020202020204" pitchFamily="34" charset="0"/>
                <a:cs typeface="Arial" panose="020B0604020202020204" pitchFamily="34" charset="0"/>
              </a:rPr>
              <a:t>Yes. I'm staying.</a:t>
            </a:r>
          </a:p>
          <a:p>
            <a:br>
              <a:rPr lang="en-US" sz="2400" dirty="0"/>
            </a:br>
            <a:endParaRPr lang="en-US" sz="24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2898945"/>
      </p:ext>
    </p:extLst>
  </p:cSld>
  <p:clrMapOvr>
    <a:masterClrMapping/>
  </p:clrMapOvr>
</p:sld>
</file>

<file path=ppt/slides/slide1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A1B83E-B8FE-C133-6110-E1B5511B4752}"/>
              </a:ext>
            </a:extLst>
          </p:cNvPr>
          <p:cNvSpPr txBox="1"/>
          <p:nvPr/>
        </p:nvSpPr>
        <p:spPr>
          <a:xfrm>
            <a:off x="0" y="7106"/>
            <a:ext cx="12192000" cy="3603551"/>
          </a:xfrm>
          <a:prstGeom prst="rect">
            <a:avLst/>
          </a:prstGeom>
          <a:noFill/>
        </p:spPr>
        <p:txBody>
          <a:bodyPr wrap="square">
            <a:spAutoFit/>
          </a:bodyPr>
          <a:lstStyle/>
          <a:p>
            <a:pPr algn="l">
              <a:spcAft>
                <a:spcPts val="450"/>
              </a:spcAft>
              <a:buNone/>
            </a:pPr>
            <a:r>
              <a:rPr lang="en-US" sz="3200" b="0" i="0" cap="all" dirty="0">
                <a:solidFill>
                  <a:schemeClr val="bg1"/>
                </a:solidFill>
                <a:effectLst/>
                <a:latin typeface="Arial" panose="020B0604020202020204" pitchFamily="34" charset="0"/>
                <a:cs typeface="Arial" panose="020B0604020202020204" pitchFamily="34" charset="0"/>
              </a:rPr>
              <a:t>                                  What is shifting</a:t>
            </a:r>
          </a:p>
          <a:p>
            <a:pPr algn="l">
              <a:buNone/>
            </a:pPr>
            <a:r>
              <a:rPr lang="en-US" sz="2400" dirty="0">
                <a:latin typeface="Arial" panose="020B0604020202020204" pitchFamily="34" charset="0"/>
                <a:cs typeface="Arial" panose="020B0604020202020204" pitchFamily="34" charset="0"/>
              </a:rPr>
              <a:t>My</a:t>
            </a:r>
            <a:r>
              <a:rPr lang="en-US" sz="2400" b="0" i="0" dirty="0">
                <a:effectLst/>
                <a:latin typeface="Arial" panose="020B0604020202020204" pitchFamily="34" charset="0"/>
                <a:cs typeface="Arial" panose="020B0604020202020204" pitchFamily="34" charset="0"/>
              </a:rPr>
              <a:t> angry teenager has not fully stood down — he remains watchful. But he allowed Self to sit with the exile boys. That is a meaningful step. </a:t>
            </a:r>
            <a:r>
              <a:rPr lang="en-US" sz="2400" dirty="0">
                <a:latin typeface="Arial" panose="020B0604020202020204" pitchFamily="34" charset="0"/>
                <a:cs typeface="Arial" panose="020B0604020202020204" pitchFamily="34" charset="0"/>
              </a:rPr>
              <a:t>My</a:t>
            </a:r>
            <a:r>
              <a:rPr lang="en-US" sz="2400" b="0" i="0" dirty="0">
                <a:effectLst/>
                <a:latin typeface="Arial" panose="020B0604020202020204" pitchFamily="34" charset="0"/>
                <a:cs typeface="Arial" panose="020B0604020202020204" pitchFamily="34" charset="0"/>
              </a:rPr>
              <a:t> internal critic received acknowledgment rather than counter-attack, and softened. </a:t>
            </a:r>
            <a:r>
              <a:rPr lang="en-US" sz="2400" dirty="0">
                <a:latin typeface="Arial" panose="020B0604020202020204" pitchFamily="34" charset="0"/>
                <a:cs typeface="Arial" panose="020B0604020202020204" pitchFamily="34" charset="0"/>
              </a:rPr>
              <a:t>My</a:t>
            </a:r>
            <a:r>
              <a:rPr lang="en-US" sz="2400" b="0" i="0" dirty="0">
                <a:effectLst/>
                <a:latin typeface="Arial" panose="020B0604020202020204" pitchFamily="34" charset="0"/>
                <a:cs typeface="Arial" panose="020B0604020202020204" pitchFamily="34" charset="0"/>
              </a:rPr>
              <a:t> avoidant manager was not forced to stay but was invited — and did not flee. The exile boys experienced, perhaps for the first time, someone staying. Trust is not built in one dialogue. But this encounter is a deposit in the account.</a:t>
            </a:r>
          </a:p>
          <a:p>
            <a:pPr>
              <a:buNone/>
            </a:pPr>
            <a:br>
              <a:rPr lang="en-US" sz="2400" dirty="0">
                <a:latin typeface="Arial" panose="020B0604020202020204" pitchFamily="34" charset="0"/>
                <a:cs typeface="Arial" panose="020B0604020202020204" pitchFamily="34" charset="0"/>
              </a:rPr>
            </a:br>
            <a:endParaRPr lang="en-C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3722192"/>
      </p:ext>
    </p:extLst>
  </p:cSld>
  <p:clrMapOvr>
    <a:masterClrMapping/>
  </p:clrMapOvr>
</p:sld>
</file>

<file path=ppt/slides/slide1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99C354-22C6-54BC-2D63-5CAA7F2AAF92}"/>
              </a:ext>
            </a:extLst>
          </p:cNvPr>
          <p:cNvSpPr txBox="1"/>
          <p:nvPr/>
        </p:nvSpPr>
        <p:spPr>
          <a:xfrm>
            <a:off x="-69011" y="0"/>
            <a:ext cx="12120113" cy="6065763"/>
          </a:xfrm>
          <a:prstGeom prst="rect">
            <a:avLst/>
          </a:prstGeom>
          <a:noFill/>
        </p:spPr>
        <p:txBody>
          <a:bodyPr wrap="square">
            <a:spAutoFit/>
          </a:bodyPr>
          <a:lstStyle/>
          <a:p>
            <a:pPr algn="l"/>
            <a:r>
              <a:rPr lang="en-US" sz="2400" b="0" i="0" dirty="0">
                <a:solidFill>
                  <a:schemeClr val="bg1"/>
                </a:solidFill>
                <a:effectLst/>
                <a:latin typeface="Arial" panose="020B0604020202020204" pitchFamily="34" charset="0"/>
                <a:cs typeface="Arial" panose="020B0604020202020204" pitchFamily="34" charset="0"/>
              </a:rPr>
              <a:t>      E) &amp; F) THE EDITED, SELF-LED VERSION — SPLICED AND RE-VISUALIZED</a:t>
            </a:r>
          </a:p>
          <a:p>
            <a:pPr algn="l">
              <a:buNone/>
            </a:pPr>
            <a:endParaRPr lang="en-US" sz="2400" b="0" i="0" dirty="0">
              <a:solidFill>
                <a:schemeClr val="bg1"/>
              </a:solidFill>
              <a:effectLst/>
              <a:latin typeface="Arial" panose="020B0604020202020204" pitchFamily="34" charset="0"/>
              <a:cs typeface="Arial" panose="020B0604020202020204" pitchFamily="34" charset="0"/>
            </a:endParaRPr>
          </a:p>
          <a:p>
            <a:pPr algn="l">
              <a:buNone/>
            </a:pPr>
            <a:r>
              <a:rPr lang="en-US" sz="2400" b="0" i="0" dirty="0">
                <a:effectLst/>
                <a:latin typeface="Arial" panose="020B0604020202020204" pitchFamily="34" charset="0"/>
                <a:cs typeface="Arial" panose="020B0604020202020204" pitchFamily="34" charset="0"/>
              </a:rPr>
              <a:t>I Imagine the same triggering event — my wife says she's unwell — but this time Self is present from the start.</a:t>
            </a:r>
          </a:p>
          <a:p>
            <a:pPr algn="l">
              <a:buNone/>
            </a:pPr>
            <a:endParaRPr lang="en-US" sz="2400" b="0" i="0" dirty="0">
              <a:effectLst/>
              <a:latin typeface="Arial" panose="020B0604020202020204" pitchFamily="34" charset="0"/>
              <a:cs typeface="Arial" panose="020B0604020202020204" pitchFamily="34" charset="0"/>
            </a:endParaRPr>
          </a:p>
          <a:p>
            <a:pPr algn="l">
              <a:spcAft>
                <a:spcPts val="450"/>
              </a:spcAft>
              <a:buNone/>
            </a:pPr>
            <a:r>
              <a:rPr lang="en-US" sz="2400" b="0" i="0" cap="all" dirty="0">
                <a:solidFill>
                  <a:schemeClr val="bg1"/>
                </a:solidFill>
                <a:effectLst/>
                <a:latin typeface="Arial" panose="020B0604020202020204" pitchFamily="34" charset="0"/>
                <a:cs typeface="Arial" panose="020B0604020202020204" pitchFamily="34" charset="0"/>
              </a:rPr>
              <a:t>                                                The edited video</a:t>
            </a:r>
          </a:p>
          <a:p>
            <a:pPr algn="l">
              <a:buNone/>
            </a:pPr>
            <a:r>
              <a:rPr lang="en-US" sz="2400" dirty="0">
                <a:latin typeface="Arial" panose="020B0604020202020204" pitchFamily="34" charset="0"/>
                <a:cs typeface="Arial" panose="020B0604020202020204" pitchFamily="34" charset="0"/>
              </a:rPr>
              <a:t>My w</a:t>
            </a:r>
            <a:r>
              <a:rPr lang="en-US" sz="2400" b="0" i="0" dirty="0">
                <a:effectLst/>
                <a:latin typeface="Arial" panose="020B0604020202020204" pitchFamily="34" charset="0"/>
                <a:cs typeface="Arial" panose="020B0604020202020204" pitchFamily="34" charset="0"/>
              </a:rPr>
              <a:t>ife mentions she isn't feeling well. There is a familiar inner pull — the beginning of the old pattern. But this time, Self notices it immediately. Rather than blending with the teenager's shutdown or the avoidant manager's withdrawal, Self pauses. Takes a breath. Inwardly Self turns toward the parts: </a:t>
            </a:r>
            <a:r>
              <a:rPr lang="en-US" sz="2400" b="0" i="1" dirty="0">
                <a:effectLst/>
                <a:latin typeface="Arial" panose="020B0604020202020204" pitchFamily="34" charset="0"/>
                <a:cs typeface="Arial" panose="020B0604020202020204" pitchFamily="34" charset="0"/>
              </a:rPr>
              <a:t>"</a:t>
            </a:r>
            <a:r>
              <a:rPr lang="en-US" sz="2400" b="0" dirty="0">
                <a:effectLst/>
                <a:latin typeface="Arial" panose="020B0604020202020204" pitchFamily="34" charset="0"/>
                <a:cs typeface="Arial" panose="020B0604020202020204" pitchFamily="34" charset="0"/>
              </a:rPr>
              <a:t>I see you. I know what this is. We are okay." The exile boys feel the presence of Self and do not flood. The teenager stands </a:t>
            </a:r>
            <a:r>
              <a:rPr lang="en-US" sz="2400" b="0" i="0" dirty="0">
                <a:effectLst/>
                <a:latin typeface="Arial" panose="020B0604020202020204" pitchFamily="34" charset="0"/>
                <a:cs typeface="Arial" panose="020B0604020202020204" pitchFamily="34" charset="0"/>
              </a:rPr>
              <a:t>back — watching, not leading. Self turns to </a:t>
            </a:r>
            <a:r>
              <a:rPr lang="en-US" sz="2400" dirty="0">
                <a:latin typeface="Arial" panose="020B0604020202020204" pitchFamily="34" charset="0"/>
                <a:cs typeface="Arial" panose="020B0604020202020204" pitchFamily="34" charset="0"/>
              </a:rPr>
              <a:t>my</a:t>
            </a:r>
            <a:r>
              <a:rPr lang="en-US" sz="2400" b="0" i="0" dirty="0">
                <a:effectLst/>
                <a:latin typeface="Arial" panose="020B0604020202020204" pitchFamily="34" charset="0"/>
                <a:cs typeface="Arial" panose="020B0604020202020204" pitchFamily="34" charset="0"/>
              </a:rPr>
              <a:t> wife with genuine warmth, asks how she's feeling, brings her tea, sits nearby. Not from obligation or from the compliant child's old programming — but from a Self that is free to care because it is not overwhelmed. This version is visualized slowly, repeatedly — the pause, the inward turn, the gentleness outward. Spliced over the old video. Run again. And again.</a:t>
            </a:r>
          </a:p>
        </p:txBody>
      </p:sp>
    </p:spTree>
    <p:extLst>
      <p:ext uri="{BB962C8B-B14F-4D97-AF65-F5344CB8AC3E}">
        <p14:creationId xmlns:p14="http://schemas.microsoft.com/office/powerpoint/2010/main" val="2983192429"/>
      </p:ext>
    </p:extLst>
  </p:cSld>
  <p:clrMapOvr>
    <a:masterClrMapping/>
  </p:clrMapOvr>
</p:sld>
</file>

<file path=ppt/slides/slide1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people looking at a person walking in the woods&#10;&#10;AI-generated content may be incorrect.">
            <a:extLst>
              <a:ext uri="{FF2B5EF4-FFF2-40B4-BE49-F238E27FC236}">
                <a16:creationId xmlns:a16="http://schemas.microsoft.com/office/drawing/2014/main" id="{7C23636A-210C-A767-3EF0-05BFF216AA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7995" y="3084195"/>
            <a:ext cx="3536071" cy="3591741"/>
          </a:xfrm>
          <a:prstGeom prst="rect">
            <a:avLst/>
          </a:prstGeom>
        </p:spPr>
      </p:pic>
      <p:pic>
        <p:nvPicPr>
          <p:cNvPr id="3" name="Picture 2" descr="A person and child sitting at a table&#10;&#10;AI-generated content may be incorrect.">
            <a:extLst>
              <a:ext uri="{FF2B5EF4-FFF2-40B4-BE49-F238E27FC236}">
                <a16:creationId xmlns:a16="http://schemas.microsoft.com/office/drawing/2014/main" id="{D1E232DF-F217-AF27-38EA-19F1D7B15F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322" y="653143"/>
            <a:ext cx="2855661" cy="2775857"/>
          </a:xfrm>
          <a:prstGeom prst="rect">
            <a:avLst/>
          </a:prstGeom>
        </p:spPr>
      </p:pic>
      <p:pic>
        <p:nvPicPr>
          <p:cNvPr id="4" name="Picture 3" descr="A child sitting on the floor&#10;&#10;AI-generated content may be incorrect.">
            <a:extLst>
              <a:ext uri="{FF2B5EF4-FFF2-40B4-BE49-F238E27FC236}">
                <a16:creationId xmlns:a16="http://schemas.microsoft.com/office/drawing/2014/main" id="{C4136C92-187E-8FED-507C-1865882AB4DE}"/>
              </a:ext>
            </a:extLst>
          </p:cNvPr>
          <p:cNvPicPr>
            <a:picLocks noChangeAspect="1"/>
          </p:cNvPicPr>
          <p:nvPr/>
        </p:nvPicPr>
        <p:blipFill>
          <a:blip r:embed="rId4"/>
          <a:stretch>
            <a:fillRect/>
          </a:stretch>
        </p:blipFill>
        <p:spPr>
          <a:xfrm>
            <a:off x="8125205" y="653142"/>
            <a:ext cx="2488366" cy="2463753"/>
          </a:xfrm>
          <a:prstGeom prst="rect">
            <a:avLst/>
          </a:prstGeom>
        </p:spPr>
      </p:pic>
      <p:pic>
        <p:nvPicPr>
          <p:cNvPr id="5" name="Picture 4" descr="A person in armor holding a sword and shield&#10;&#10;AI-generated content may be incorrect.">
            <a:extLst>
              <a:ext uri="{FF2B5EF4-FFF2-40B4-BE49-F238E27FC236}">
                <a16:creationId xmlns:a16="http://schemas.microsoft.com/office/drawing/2014/main" id="{AA898C64-8AAD-6E53-484E-928D25B62EE4}"/>
              </a:ext>
            </a:extLst>
          </p:cNvPr>
          <p:cNvPicPr>
            <a:picLocks noChangeAspect="1"/>
          </p:cNvPicPr>
          <p:nvPr/>
        </p:nvPicPr>
        <p:blipFill>
          <a:blip r:embed="rId5"/>
          <a:stretch>
            <a:fillRect/>
          </a:stretch>
        </p:blipFill>
        <p:spPr>
          <a:xfrm>
            <a:off x="725322" y="3515541"/>
            <a:ext cx="2855661" cy="2775857"/>
          </a:xfrm>
          <a:prstGeom prst="rect">
            <a:avLst/>
          </a:prstGeom>
        </p:spPr>
      </p:pic>
      <p:pic>
        <p:nvPicPr>
          <p:cNvPr id="6" name="Picture 5" descr="A person sitting at a desk with a computer&#10;&#10;AI-generated content may be incorrect.">
            <a:extLst>
              <a:ext uri="{FF2B5EF4-FFF2-40B4-BE49-F238E27FC236}">
                <a16:creationId xmlns:a16="http://schemas.microsoft.com/office/drawing/2014/main" id="{F7BB8112-39F2-2B0F-A481-F671AA96BA0F}"/>
              </a:ext>
            </a:extLst>
          </p:cNvPr>
          <p:cNvPicPr>
            <a:picLocks noChangeAspect="1"/>
          </p:cNvPicPr>
          <p:nvPr/>
        </p:nvPicPr>
        <p:blipFill>
          <a:blip r:embed="rId6"/>
          <a:stretch>
            <a:fillRect/>
          </a:stretch>
        </p:blipFill>
        <p:spPr>
          <a:xfrm>
            <a:off x="7958830" y="4369253"/>
            <a:ext cx="2821116" cy="2306683"/>
          </a:xfrm>
          <a:prstGeom prst="rect">
            <a:avLst/>
          </a:prstGeom>
        </p:spPr>
      </p:pic>
      <p:pic>
        <p:nvPicPr>
          <p:cNvPr id="8" name="Picture 7" descr="A person and child walking down a street&#10;&#10;AI-generated content may be incorrect.">
            <a:extLst>
              <a:ext uri="{FF2B5EF4-FFF2-40B4-BE49-F238E27FC236}">
                <a16:creationId xmlns:a16="http://schemas.microsoft.com/office/drawing/2014/main" id="{B6669662-1B0C-378E-80E8-5184924EB037}"/>
              </a:ext>
            </a:extLst>
          </p:cNvPr>
          <p:cNvPicPr>
            <a:picLocks noChangeAspect="1"/>
          </p:cNvPicPr>
          <p:nvPr/>
        </p:nvPicPr>
        <p:blipFill>
          <a:blip r:embed="rId7"/>
          <a:stretch>
            <a:fillRect/>
          </a:stretch>
        </p:blipFill>
        <p:spPr>
          <a:xfrm>
            <a:off x="9109210" y="2079171"/>
            <a:ext cx="2357468" cy="2188029"/>
          </a:xfrm>
          <a:prstGeom prst="rect">
            <a:avLst/>
          </a:prstGeom>
        </p:spPr>
      </p:pic>
      <p:pic>
        <p:nvPicPr>
          <p:cNvPr id="10" name="Picture 9" descr="A person standing next to a person in a hospital bed&#10;&#10;AI-generated content may be incorrect.">
            <a:extLst>
              <a:ext uri="{FF2B5EF4-FFF2-40B4-BE49-F238E27FC236}">
                <a16:creationId xmlns:a16="http://schemas.microsoft.com/office/drawing/2014/main" id="{964AFD13-0976-A4FD-2D7D-2ABDD8FD0711}"/>
              </a:ext>
            </a:extLst>
          </p:cNvPr>
          <p:cNvPicPr>
            <a:picLocks noChangeAspect="1"/>
          </p:cNvPicPr>
          <p:nvPr/>
        </p:nvPicPr>
        <p:blipFill>
          <a:blip r:embed="rId8"/>
          <a:stretch>
            <a:fillRect/>
          </a:stretch>
        </p:blipFill>
        <p:spPr>
          <a:xfrm>
            <a:off x="3770587" y="182064"/>
            <a:ext cx="4165014" cy="2694801"/>
          </a:xfrm>
          <a:prstGeom prst="rect">
            <a:avLst/>
          </a:prstGeom>
        </p:spPr>
      </p:pic>
    </p:spTree>
    <p:extLst>
      <p:ext uri="{BB962C8B-B14F-4D97-AF65-F5344CB8AC3E}">
        <p14:creationId xmlns:p14="http://schemas.microsoft.com/office/powerpoint/2010/main" val="3139308156"/>
      </p:ext>
    </p:extLst>
  </p:cSld>
  <p:clrMapOvr>
    <a:masterClrMapping/>
  </p:clrMapOvr>
</p:sld>
</file>

<file path=ppt/slides/slide1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575F6-C042-046B-8E0A-1E1B7FBD659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A772626-3F97-AF32-7415-5350915B4C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1737728244"/>
      </p:ext>
    </p:extLst>
  </p:cSld>
  <p:clrMapOvr>
    <a:masterClrMapping/>
  </p:clrMapOvr>
</p:sld>
</file>

<file path=ppt/slides/slide1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A51F1D-0B59-963C-CD74-4304A09DB2E4}"/>
              </a:ext>
            </a:extLst>
          </p:cNvPr>
          <p:cNvSpPr txBox="1"/>
          <p:nvPr/>
        </p:nvSpPr>
        <p:spPr>
          <a:xfrm>
            <a:off x="5080000" y="1029454"/>
            <a:ext cx="2834640" cy="1446550"/>
          </a:xfrm>
          <a:prstGeom prst="rect">
            <a:avLst/>
          </a:prstGeom>
          <a:noFill/>
        </p:spPr>
        <p:txBody>
          <a:bodyPr wrap="square">
            <a:spAutoFit/>
          </a:bodyPr>
          <a:lstStyle/>
          <a:p>
            <a:r>
              <a:rPr lang="en-US" sz="8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ROB</a:t>
            </a:r>
            <a:endParaRPr lang="en-CA" sz="8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spTree>
    <p:extLst>
      <p:ext uri="{BB962C8B-B14F-4D97-AF65-F5344CB8AC3E}">
        <p14:creationId xmlns:p14="http://schemas.microsoft.com/office/powerpoint/2010/main" val="4074764021"/>
      </p:ext>
    </p:extLst>
  </p:cSld>
  <p:clrMapOvr>
    <a:masterClrMapping/>
  </p:clrMapOvr>
</p:sld>
</file>

<file path=ppt/slides/slide11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BA584-838D-E720-AA6E-9ECBE8F0C86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3D13996-1E27-30D8-0FB3-6FB5C837B33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ROB</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2A7FAF94-CBAC-7D97-0D23-A7A807F7A6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F8D2621A-29DA-2AFD-E404-41E20171F5D5}"/>
              </a:ext>
            </a:extLst>
          </p:cNvPr>
          <p:cNvSpPr txBox="1"/>
          <p:nvPr/>
        </p:nvSpPr>
        <p:spPr>
          <a:xfrm>
            <a:off x="1617811" y="125495"/>
            <a:ext cx="9133115" cy="1200329"/>
          </a:xfrm>
          <a:prstGeom prst="rect">
            <a:avLst/>
          </a:prstGeom>
          <a:noFill/>
        </p:spPr>
        <p:txBody>
          <a:bodyPr wrap="square">
            <a:spAutoFit/>
          </a:bodyPr>
          <a:lstStyle/>
          <a:p>
            <a:pPr algn="ctr"/>
            <a:r>
              <a:rPr lang="en-CA" sz="3600" dirty="0">
                <a:solidFill>
                  <a:schemeClr val="bg1"/>
                </a:solidFill>
              </a:rPr>
              <a:t>1. BECOME ACQUAINTED WITH YOUR INTERNAL FAMILY PART SELVES</a:t>
            </a:r>
            <a:endParaRPr lang="en-CA" sz="3600" dirty="0"/>
          </a:p>
        </p:txBody>
      </p:sp>
    </p:spTree>
    <p:extLst>
      <p:ext uri="{BB962C8B-B14F-4D97-AF65-F5344CB8AC3E}">
        <p14:creationId xmlns:p14="http://schemas.microsoft.com/office/powerpoint/2010/main" val="3676879268"/>
      </p:ext>
    </p:extLst>
  </p:cSld>
  <p:clrMapOvr>
    <a:masterClrMapping/>
  </p:clrMapOvr>
</p:sld>
</file>

<file path=ppt/slides/slide1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B378D6-A1A3-AFAA-C62D-D386EBDBDD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832D96-8897-D138-90FE-AC0DDF3584E0}"/>
              </a:ext>
            </a:extLst>
          </p:cNvPr>
          <p:cNvSpPr>
            <a:spLocks noGrp="1"/>
          </p:cNvSpPr>
          <p:nvPr>
            <p:ph type="title" idx="4294967295"/>
          </p:nvPr>
        </p:nvSpPr>
        <p:spPr>
          <a:xfrm>
            <a:off x="527050" y="41275"/>
            <a:ext cx="11664950" cy="1139825"/>
          </a:xfrm>
        </p:spPr>
        <p:txBody>
          <a:bodyPr>
            <a:normAutofit/>
          </a:bodyPr>
          <a:lstStyle/>
          <a:p>
            <a:r>
              <a:rPr lang="en-CA" sz="3200" dirty="0">
                <a:solidFill>
                  <a:schemeClr val="bg1"/>
                </a:solidFill>
              </a:rPr>
              <a:t>Becoming acquainted with part selves TEMPLATE</a:t>
            </a:r>
          </a:p>
        </p:txBody>
      </p:sp>
      <p:graphicFrame>
        <p:nvGraphicFramePr>
          <p:cNvPr id="6" name="Table 6">
            <a:extLst>
              <a:ext uri="{FF2B5EF4-FFF2-40B4-BE49-F238E27FC236}">
                <a16:creationId xmlns:a16="http://schemas.microsoft.com/office/drawing/2014/main" id="{B5C920EE-4CE0-8BFF-48CD-1CDD3F0A5FFA}"/>
              </a:ext>
            </a:extLst>
          </p:cNvPr>
          <p:cNvGraphicFramePr>
            <a:graphicFrameLocks noGrp="1"/>
          </p:cNvGraphicFramePr>
          <p:nvPr>
            <p:ph idx="4294967295"/>
            <p:extLst>
              <p:ext uri="{D42A27DB-BD31-4B8C-83A1-F6EECF244321}">
                <p14:modId xmlns:p14="http://schemas.microsoft.com/office/powerpoint/2010/main" val="4079262951"/>
              </p:ext>
            </p:extLst>
          </p:nvPr>
        </p:nvGraphicFramePr>
        <p:xfrm>
          <a:off x="527050" y="1143000"/>
          <a:ext cx="10820400" cy="4424516"/>
        </p:xfrm>
        <a:graphic>
          <a:graphicData uri="http://schemas.openxmlformats.org/drawingml/2006/table">
            <a:tbl>
              <a:tblPr firstRow="1" bandRow="1">
                <a:tableStyleId>{5C22544A-7EE6-4342-B048-85BDC9FD1C3A}</a:tableStyleId>
              </a:tblPr>
              <a:tblGrid>
                <a:gridCol w="1803400">
                  <a:extLst>
                    <a:ext uri="{9D8B030D-6E8A-4147-A177-3AD203B41FA5}">
                      <a16:colId xmlns:a16="http://schemas.microsoft.com/office/drawing/2014/main" val="4222547328"/>
                    </a:ext>
                  </a:extLst>
                </a:gridCol>
                <a:gridCol w="1803400">
                  <a:extLst>
                    <a:ext uri="{9D8B030D-6E8A-4147-A177-3AD203B41FA5}">
                      <a16:colId xmlns:a16="http://schemas.microsoft.com/office/drawing/2014/main" val="2750525817"/>
                    </a:ext>
                  </a:extLst>
                </a:gridCol>
                <a:gridCol w="1734576">
                  <a:extLst>
                    <a:ext uri="{9D8B030D-6E8A-4147-A177-3AD203B41FA5}">
                      <a16:colId xmlns:a16="http://schemas.microsoft.com/office/drawing/2014/main" val="1705796851"/>
                    </a:ext>
                  </a:extLst>
                </a:gridCol>
                <a:gridCol w="1872224">
                  <a:extLst>
                    <a:ext uri="{9D8B030D-6E8A-4147-A177-3AD203B41FA5}">
                      <a16:colId xmlns:a16="http://schemas.microsoft.com/office/drawing/2014/main" val="4011445617"/>
                    </a:ext>
                  </a:extLst>
                </a:gridCol>
                <a:gridCol w="1803400">
                  <a:extLst>
                    <a:ext uri="{9D8B030D-6E8A-4147-A177-3AD203B41FA5}">
                      <a16:colId xmlns:a16="http://schemas.microsoft.com/office/drawing/2014/main" val="1865507206"/>
                    </a:ext>
                  </a:extLst>
                </a:gridCol>
                <a:gridCol w="1803400">
                  <a:extLst>
                    <a:ext uri="{9D8B030D-6E8A-4147-A177-3AD203B41FA5}">
                      <a16:colId xmlns:a16="http://schemas.microsoft.com/office/drawing/2014/main" val="892391515"/>
                    </a:ext>
                  </a:extLst>
                </a:gridCol>
              </a:tblGrid>
              <a:tr h="1806306">
                <a:tc>
                  <a:txBody>
                    <a:bodyPr/>
                    <a:lstStyle/>
                    <a:p>
                      <a:r>
                        <a:rPr lang="en-CA" dirty="0"/>
                        <a:t>Part self</a:t>
                      </a:r>
                    </a:p>
                  </a:txBody>
                  <a:tcPr/>
                </a:tc>
                <a:tc>
                  <a:txBody>
                    <a:bodyPr/>
                    <a:lstStyle/>
                    <a:p>
                      <a:r>
                        <a:rPr lang="en-CA" dirty="0"/>
                        <a:t>What does it look like? How old is it?</a:t>
                      </a:r>
                    </a:p>
                  </a:txBody>
                  <a:tcPr/>
                </a:tc>
                <a:tc>
                  <a:txBody>
                    <a:bodyPr/>
                    <a:lstStyle/>
                    <a:p>
                      <a:r>
                        <a:rPr lang="en-CA" dirty="0"/>
                        <a:t>What does it </a:t>
                      </a:r>
                      <a:r>
                        <a:rPr lang="en-CA" dirty="0">
                          <a:solidFill>
                            <a:schemeClr val="tx2"/>
                          </a:solidFill>
                        </a:rPr>
                        <a:t>typically</a:t>
                      </a:r>
                      <a:r>
                        <a:rPr lang="en-CA" dirty="0"/>
                        <a:t> feel?</a:t>
                      </a:r>
                    </a:p>
                  </a:txBody>
                  <a:tcPr/>
                </a:tc>
                <a:tc>
                  <a:txBody>
                    <a:bodyPr/>
                    <a:lstStyle/>
                    <a:p>
                      <a:r>
                        <a:rPr lang="en-CA" dirty="0"/>
                        <a:t>What state of activation is it usually in?</a:t>
                      </a:r>
                    </a:p>
                  </a:txBody>
                  <a:tcPr>
                    <a:solidFill>
                      <a:srgbClr val="FFC000"/>
                    </a:solidFill>
                  </a:tcPr>
                </a:tc>
                <a:tc>
                  <a:txBody>
                    <a:bodyPr/>
                    <a:lstStyle/>
                    <a:p>
                      <a:r>
                        <a:rPr lang="en-CA" dirty="0"/>
                        <a:t>What are its typical thoughts?(if any)</a:t>
                      </a:r>
                    </a:p>
                  </a:txBody>
                  <a:tcPr/>
                </a:tc>
                <a:tc>
                  <a:txBody>
                    <a:bodyPr/>
                    <a:lstStyle/>
                    <a:p>
                      <a:r>
                        <a:rPr lang="en-CA" dirty="0"/>
                        <a:t>What are its typical behaviors or behavior urges?</a:t>
                      </a:r>
                    </a:p>
                  </a:txBody>
                  <a:tcPr/>
                </a:tc>
                <a:extLst>
                  <a:ext uri="{0D108BD9-81ED-4DB2-BD59-A6C34878D82A}">
                    <a16:rowId xmlns:a16="http://schemas.microsoft.com/office/drawing/2014/main" val="2411879029"/>
                  </a:ext>
                </a:extLst>
              </a:tr>
              <a:tr h="523642">
                <a:tc>
                  <a:txBody>
                    <a:bodyPr/>
                    <a:lstStyle/>
                    <a:p>
                      <a:r>
                        <a:rPr lang="en-CA" dirty="0"/>
                        <a:t>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3714628259"/>
                  </a:ext>
                </a:extLst>
              </a:tr>
              <a:tr h="523642">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2555945930"/>
                  </a:ext>
                </a:extLst>
              </a:tr>
              <a:tr h="523642">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918066456"/>
                  </a:ext>
                </a:extLst>
              </a:tr>
              <a:tr h="523642">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47889009"/>
                  </a:ext>
                </a:extLst>
              </a:tr>
              <a:tr h="523642">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775155304"/>
                  </a:ext>
                </a:extLst>
              </a:tr>
            </a:tbl>
          </a:graphicData>
        </a:graphic>
      </p:graphicFrame>
      <p:sp>
        <p:nvSpPr>
          <p:cNvPr id="7" name="TextBox 6">
            <a:extLst>
              <a:ext uri="{FF2B5EF4-FFF2-40B4-BE49-F238E27FC236}">
                <a16:creationId xmlns:a16="http://schemas.microsoft.com/office/drawing/2014/main" id="{CEE1B807-681F-A129-A769-9E8D1198A937}"/>
              </a:ext>
            </a:extLst>
          </p:cNvPr>
          <p:cNvSpPr txBox="1"/>
          <p:nvPr/>
        </p:nvSpPr>
        <p:spPr>
          <a:xfrm>
            <a:off x="561078" y="5759344"/>
            <a:ext cx="11060012" cy="954107"/>
          </a:xfrm>
          <a:prstGeom prst="rect">
            <a:avLst/>
          </a:prstGeom>
          <a:noFill/>
        </p:spPr>
        <p:txBody>
          <a:bodyPr wrap="square">
            <a:spAutoFit/>
          </a:bodyPr>
          <a:lstStyle/>
          <a:p>
            <a:pPr marL="285750" indent="-285750">
              <a:buFont typeface="Arial" panose="020B0604020202020204" pitchFamily="34" charset="0"/>
              <a:buChar char="•"/>
            </a:pPr>
            <a:r>
              <a:rPr lang="en-CA" sz="2800" dirty="0">
                <a:latin typeface="Arial" panose="020B0604020202020204" pitchFamily="34" charset="0"/>
                <a:cs typeface="Arial" panose="020B0604020202020204" pitchFamily="34" charset="0"/>
              </a:rPr>
              <a:t>Consider the origin story of each of these parts. When and why did it arise in your life to protect you ? How did it protect you ?</a:t>
            </a:r>
          </a:p>
        </p:txBody>
      </p:sp>
    </p:spTree>
    <p:extLst>
      <p:ext uri="{BB962C8B-B14F-4D97-AF65-F5344CB8AC3E}">
        <p14:creationId xmlns:p14="http://schemas.microsoft.com/office/powerpoint/2010/main" val="470395514"/>
      </p:ext>
    </p:extLst>
  </p:cSld>
  <p:clrMapOvr>
    <a:masterClrMapping/>
  </p:clrMapOvr>
</p:sld>
</file>

<file path=ppt/slides/slide1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D5465-62C7-2ED9-DAE0-D8EA114BACB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6F57280-8E75-B441-32D6-C634698D79E2}"/>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ROB</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B9D14A41-40BA-31CC-256A-2698B8BBA5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2255" y="1631511"/>
            <a:ext cx="4901839" cy="4706312"/>
          </a:xfrm>
          <a:prstGeom prst="rect">
            <a:avLst/>
          </a:prstGeom>
        </p:spPr>
      </p:pic>
      <p:sp>
        <p:nvSpPr>
          <p:cNvPr id="3" name="TextBox 2">
            <a:extLst>
              <a:ext uri="{FF2B5EF4-FFF2-40B4-BE49-F238E27FC236}">
                <a16:creationId xmlns:a16="http://schemas.microsoft.com/office/drawing/2014/main" id="{0508CDC2-96E4-64A2-951F-2B4D6B24F612}"/>
              </a:ext>
            </a:extLst>
          </p:cNvPr>
          <p:cNvSpPr txBox="1"/>
          <p:nvPr/>
        </p:nvSpPr>
        <p:spPr>
          <a:xfrm>
            <a:off x="410966" y="248606"/>
            <a:ext cx="11606863" cy="954107"/>
          </a:xfrm>
          <a:prstGeom prst="rect">
            <a:avLst/>
          </a:prstGeom>
          <a:noFill/>
        </p:spPr>
        <p:txBody>
          <a:bodyPr wrap="square">
            <a:spAutoFit/>
          </a:bodyPr>
          <a:lstStyle/>
          <a:p>
            <a:pPr algn="ctr"/>
            <a:r>
              <a:rPr lang="en-CA" sz="2800" dirty="0">
                <a:solidFill>
                  <a:schemeClr val="bg1"/>
                </a:solidFill>
              </a:rPr>
              <a:t>2. USE THE INTERNAL FAMILY PART SELVES YOU HAVE IDENTIFIED AS ADVANCED TARGETS IN YOUR HOLES DIARY CARDS.</a:t>
            </a:r>
          </a:p>
        </p:txBody>
      </p:sp>
    </p:spTree>
    <p:extLst>
      <p:ext uri="{BB962C8B-B14F-4D97-AF65-F5344CB8AC3E}">
        <p14:creationId xmlns:p14="http://schemas.microsoft.com/office/powerpoint/2010/main" val="109526031"/>
      </p:ext>
    </p:extLst>
  </p:cSld>
  <p:clrMapOvr>
    <a:masterClrMapping/>
  </p:clrMapOvr>
</p:sld>
</file>

<file path=ppt/slides/slide1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7D47B-2C9C-C7CA-2E01-12BD98603A0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777E665-1D4E-709D-122C-03B6DCF49DBA}"/>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4" name="TextBox 3">
            <a:extLst>
              <a:ext uri="{FF2B5EF4-FFF2-40B4-BE49-F238E27FC236}">
                <a16:creationId xmlns:a16="http://schemas.microsoft.com/office/drawing/2014/main" id="{0E590A9E-ED81-F248-0C21-CDD888634218}"/>
              </a:ext>
            </a:extLst>
          </p:cNvPr>
          <p:cNvSpPr txBox="1"/>
          <p:nvPr/>
        </p:nvSpPr>
        <p:spPr>
          <a:xfrm>
            <a:off x="1304817" y="570341"/>
            <a:ext cx="10243335" cy="584775"/>
          </a:xfrm>
          <a:prstGeom prst="rect">
            <a:avLst/>
          </a:prstGeom>
          <a:noFill/>
        </p:spPr>
        <p:txBody>
          <a:bodyPr wrap="square">
            <a:spAutoFit/>
          </a:bodyPr>
          <a:lstStyle/>
          <a:p>
            <a:r>
              <a:rPr lang="en-CA" sz="3200" dirty="0">
                <a:solidFill>
                  <a:schemeClr val="bg1"/>
                </a:solidFill>
              </a:rPr>
              <a:t>ADVANCED TARGETS IN DIARY CARDS-PART SELVES</a:t>
            </a:r>
            <a:endParaRPr lang="en-CA" sz="3200" dirty="0"/>
          </a:p>
        </p:txBody>
      </p:sp>
    </p:spTree>
    <p:extLst>
      <p:ext uri="{BB962C8B-B14F-4D97-AF65-F5344CB8AC3E}">
        <p14:creationId xmlns:p14="http://schemas.microsoft.com/office/powerpoint/2010/main" val="2762011721"/>
      </p:ext>
    </p:extLst>
  </p:cSld>
  <p:clrMapOvr>
    <a:masterClrMapping/>
  </p:clrMapOvr>
</p:sld>
</file>

<file path=ppt/slides/slide11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8D1C1-E6C4-6332-ACE5-58BAD6DF5E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49F9AF3-6A6B-ECF5-E731-7449E773FDD5}"/>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ROB</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248A7400-00C9-5A94-9932-3C8C936C48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4161" y="1530306"/>
            <a:ext cx="4901839" cy="4706312"/>
          </a:xfrm>
          <a:prstGeom prst="rect">
            <a:avLst/>
          </a:prstGeom>
        </p:spPr>
      </p:pic>
      <p:sp>
        <p:nvSpPr>
          <p:cNvPr id="4" name="TextBox 3">
            <a:extLst>
              <a:ext uri="{FF2B5EF4-FFF2-40B4-BE49-F238E27FC236}">
                <a16:creationId xmlns:a16="http://schemas.microsoft.com/office/drawing/2014/main" id="{C198DDC9-DA48-2E8A-E76D-B0CF6228C8B0}"/>
              </a:ext>
            </a:extLst>
          </p:cNvPr>
          <p:cNvSpPr txBox="1"/>
          <p:nvPr/>
        </p:nvSpPr>
        <p:spPr>
          <a:xfrm>
            <a:off x="843643" y="329977"/>
            <a:ext cx="11070771" cy="1200329"/>
          </a:xfrm>
          <a:prstGeom prst="rect">
            <a:avLst/>
          </a:prstGeom>
          <a:noFill/>
        </p:spPr>
        <p:txBody>
          <a:bodyPr wrap="square">
            <a:spAutoFit/>
          </a:bodyPr>
          <a:lstStyle/>
          <a:p>
            <a:pPr algn="ctr"/>
            <a:r>
              <a:rPr lang="en-CA" sz="3600" dirty="0">
                <a:solidFill>
                  <a:schemeClr val="bg1"/>
                </a:solidFill>
              </a:rPr>
              <a:t>3. FOLLOWING THE TEMPLATE PROVIDED DO A SELF LED CHAIN ANALYSIS</a:t>
            </a:r>
          </a:p>
        </p:txBody>
      </p:sp>
    </p:spTree>
    <p:extLst>
      <p:ext uri="{BB962C8B-B14F-4D97-AF65-F5344CB8AC3E}">
        <p14:creationId xmlns:p14="http://schemas.microsoft.com/office/powerpoint/2010/main" val="1913530128"/>
      </p:ext>
    </p:extLst>
  </p:cSld>
  <p:clrMapOvr>
    <a:masterClrMapping/>
  </p:clrMapOvr>
</p:sld>
</file>

<file path=ppt/slides/slide11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092130-5ED0-13F1-F959-640E77A738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03E4AA-C1CE-7FEA-E320-9BB94CA67BD8}"/>
              </a:ext>
            </a:extLst>
          </p:cNvPr>
          <p:cNvSpPr>
            <a:spLocks noGrp="1"/>
          </p:cNvSpPr>
          <p:nvPr>
            <p:ph type="title" idx="4294967295"/>
          </p:nvPr>
        </p:nvSpPr>
        <p:spPr>
          <a:xfrm>
            <a:off x="2205831" y="48896"/>
            <a:ext cx="7780338" cy="855662"/>
          </a:xfrm>
        </p:spPr>
        <p:txBody>
          <a:bodyPr>
            <a:normAutofit/>
          </a:bodyPr>
          <a:lstStyle/>
          <a:p>
            <a:r>
              <a:rPr lang="en-CA" sz="2800" dirty="0">
                <a:solidFill>
                  <a:schemeClr val="bg1"/>
                </a:solidFill>
              </a:rPr>
              <a:t>Step 3  SELF LED Chain analysis TEMPLATE</a:t>
            </a:r>
          </a:p>
        </p:txBody>
      </p:sp>
      <p:graphicFrame>
        <p:nvGraphicFramePr>
          <p:cNvPr id="6" name="Table 6">
            <a:extLst>
              <a:ext uri="{FF2B5EF4-FFF2-40B4-BE49-F238E27FC236}">
                <a16:creationId xmlns:a16="http://schemas.microsoft.com/office/drawing/2014/main" id="{DA38461D-F5AE-2B2D-781B-739FCAD1B299}"/>
              </a:ext>
            </a:extLst>
          </p:cNvPr>
          <p:cNvGraphicFramePr>
            <a:graphicFrameLocks noGrp="1"/>
          </p:cNvGraphicFramePr>
          <p:nvPr>
            <p:ph idx="4294967295"/>
            <p:extLst>
              <p:ext uri="{D42A27DB-BD31-4B8C-83A1-F6EECF244321}">
                <p14:modId xmlns:p14="http://schemas.microsoft.com/office/powerpoint/2010/main" val="1505669858"/>
              </p:ext>
            </p:extLst>
          </p:nvPr>
        </p:nvGraphicFramePr>
        <p:xfrm>
          <a:off x="614363" y="904558"/>
          <a:ext cx="10963274" cy="5732055"/>
        </p:xfrm>
        <a:graphic>
          <a:graphicData uri="http://schemas.openxmlformats.org/drawingml/2006/table">
            <a:tbl>
              <a:tblPr firstRow="1" bandRow="1">
                <a:tableStyleId>{5C22544A-7EE6-4342-B048-85BDC9FD1C3A}</a:tableStyleId>
              </a:tblPr>
              <a:tblGrid>
                <a:gridCol w="1566182">
                  <a:extLst>
                    <a:ext uri="{9D8B030D-6E8A-4147-A177-3AD203B41FA5}">
                      <a16:colId xmlns:a16="http://schemas.microsoft.com/office/drawing/2014/main" val="1852602702"/>
                    </a:ext>
                  </a:extLst>
                </a:gridCol>
                <a:gridCol w="1566182">
                  <a:extLst>
                    <a:ext uri="{9D8B030D-6E8A-4147-A177-3AD203B41FA5}">
                      <a16:colId xmlns:a16="http://schemas.microsoft.com/office/drawing/2014/main" val="1312850192"/>
                    </a:ext>
                  </a:extLst>
                </a:gridCol>
                <a:gridCol w="1566182">
                  <a:extLst>
                    <a:ext uri="{9D8B030D-6E8A-4147-A177-3AD203B41FA5}">
                      <a16:colId xmlns:a16="http://schemas.microsoft.com/office/drawing/2014/main" val="1322560881"/>
                    </a:ext>
                  </a:extLst>
                </a:gridCol>
                <a:gridCol w="1566182">
                  <a:extLst>
                    <a:ext uri="{9D8B030D-6E8A-4147-A177-3AD203B41FA5}">
                      <a16:colId xmlns:a16="http://schemas.microsoft.com/office/drawing/2014/main" val="1453889917"/>
                    </a:ext>
                  </a:extLst>
                </a:gridCol>
                <a:gridCol w="1566182">
                  <a:extLst>
                    <a:ext uri="{9D8B030D-6E8A-4147-A177-3AD203B41FA5}">
                      <a16:colId xmlns:a16="http://schemas.microsoft.com/office/drawing/2014/main" val="2865165494"/>
                    </a:ext>
                  </a:extLst>
                </a:gridCol>
                <a:gridCol w="1566182">
                  <a:extLst>
                    <a:ext uri="{9D8B030D-6E8A-4147-A177-3AD203B41FA5}">
                      <a16:colId xmlns:a16="http://schemas.microsoft.com/office/drawing/2014/main" val="2371556702"/>
                    </a:ext>
                  </a:extLst>
                </a:gridCol>
                <a:gridCol w="1566182">
                  <a:extLst>
                    <a:ext uri="{9D8B030D-6E8A-4147-A177-3AD203B41FA5}">
                      <a16:colId xmlns:a16="http://schemas.microsoft.com/office/drawing/2014/main" val="2267961904"/>
                    </a:ext>
                  </a:extLst>
                </a:gridCol>
              </a:tblGrid>
              <a:tr h="1380581">
                <a:tc>
                  <a:txBody>
                    <a:bodyPr/>
                    <a:lstStyle/>
                    <a:p>
                      <a:r>
                        <a:rPr lang="en-CA" dirty="0"/>
                        <a:t>Event linked with activation</a:t>
                      </a:r>
                    </a:p>
                  </a:txBody>
                  <a:tcPr/>
                </a:tc>
                <a:tc>
                  <a:txBody>
                    <a:bodyPr/>
                    <a:lstStyle/>
                    <a:p>
                      <a:r>
                        <a:rPr lang="en-CA" dirty="0"/>
                        <a:t>Estimate of % of response</a:t>
                      </a:r>
                    </a:p>
                    <a:p>
                      <a:r>
                        <a:rPr lang="en-CA" dirty="0"/>
                        <a:t>That was well-regulated vs. dysregulated</a:t>
                      </a:r>
                    </a:p>
                    <a:p>
                      <a:endParaRPr lang="en-CA" dirty="0"/>
                    </a:p>
                    <a:p>
                      <a:endParaRPr lang="en-CA" sz="1200" dirty="0"/>
                    </a:p>
                  </a:txBody>
                  <a:tcPr/>
                </a:tc>
                <a:tc>
                  <a:txBody>
                    <a:bodyPr/>
                    <a:lstStyle/>
                    <a:p>
                      <a:r>
                        <a:rPr lang="en-CA" dirty="0"/>
                        <a:t>Parts that were activated-(consider changes with topography)</a:t>
                      </a:r>
                    </a:p>
                  </a:txBody>
                  <a:tcPr/>
                </a:tc>
                <a:tc>
                  <a:txBody>
                    <a:bodyPr/>
                    <a:lstStyle/>
                    <a:p>
                      <a:r>
                        <a:rPr lang="en-CA" dirty="0"/>
                        <a:t>Feelings and arousal states of each part</a:t>
                      </a:r>
                    </a:p>
                  </a:txBody>
                  <a:tcPr/>
                </a:tc>
                <a:tc>
                  <a:txBody>
                    <a:bodyPr/>
                    <a:lstStyle/>
                    <a:p>
                      <a:r>
                        <a:rPr lang="en-CA" dirty="0"/>
                        <a:t>Thoughts of each part, if any</a:t>
                      </a:r>
                    </a:p>
                  </a:txBody>
                  <a:tcPr/>
                </a:tc>
                <a:tc>
                  <a:txBody>
                    <a:bodyPr/>
                    <a:lstStyle/>
                    <a:p>
                      <a:r>
                        <a:rPr lang="en-CA" dirty="0"/>
                        <a:t>Behavior or urges of each part</a:t>
                      </a:r>
                    </a:p>
                    <a:p>
                      <a:endParaRPr lang="en-CA" dirty="0"/>
                    </a:p>
                    <a:p>
                      <a:endParaRPr lang="en-CA" dirty="0"/>
                    </a:p>
                  </a:txBody>
                  <a:tcPr/>
                </a:tc>
                <a:tc>
                  <a:txBody>
                    <a:bodyPr/>
                    <a:lstStyle/>
                    <a:p>
                      <a:r>
                        <a:rPr lang="en-CA" dirty="0"/>
                        <a:t>Conflicts between parts</a:t>
                      </a:r>
                    </a:p>
                  </a:txBody>
                  <a:tcPr/>
                </a:tc>
                <a:extLst>
                  <a:ext uri="{0D108BD9-81ED-4DB2-BD59-A6C34878D82A}">
                    <a16:rowId xmlns:a16="http://schemas.microsoft.com/office/drawing/2014/main" val="2155052617"/>
                  </a:ext>
                </a:extLst>
              </a:tr>
              <a:tr h="707499">
                <a:tc>
                  <a:txBody>
                    <a:bodyPr/>
                    <a:lstStyle/>
                    <a:p>
                      <a:endParaRPr lang="en-CA" dirty="0"/>
                    </a:p>
                  </a:txBody>
                  <a:tcPr/>
                </a:tc>
                <a:tc>
                  <a:txBody>
                    <a:bodyPr/>
                    <a:lstStyle/>
                    <a:p>
                      <a:endParaRPr lang="en-CA" dirty="0"/>
                    </a:p>
                  </a:txBody>
                  <a:tcPr/>
                </a:tc>
                <a:tc>
                  <a:txBody>
                    <a:bodyPr/>
                    <a:lstStyle/>
                    <a:p>
                      <a:r>
                        <a:rPr lang="en-CA" dirty="0"/>
                        <a:t>Part 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186624350"/>
                  </a:ext>
                </a:extLst>
              </a:tr>
              <a:tr h="707499">
                <a:tc>
                  <a:txBody>
                    <a:bodyPr/>
                    <a:lstStyle/>
                    <a:p>
                      <a:endParaRPr lang="en-CA" dirty="0"/>
                    </a:p>
                  </a:txBody>
                  <a:tcPr/>
                </a:tc>
                <a:tc>
                  <a:txBody>
                    <a:bodyPr/>
                    <a:lstStyle/>
                    <a:p>
                      <a:endParaRPr lang="en-CA" dirty="0"/>
                    </a:p>
                  </a:txBody>
                  <a:tcPr/>
                </a:tc>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34042695"/>
                  </a:ext>
                </a:extLst>
              </a:tr>
              <a:tr h="707499">
                <a:tc>
                  <a:txBody>
                    <a:bodyPr/>
                    <a:lstStyle/>
                    <a:p>
                      <a:endParaRPr lang="en-CA" dirty="0"/>
                    </a:p>
                  </a:txBody>
                  <a:tcPr/>
                </a:tc>
                <a:tc>
                  <a:txBody>
                    <a:bodyPr/>
                    <a:lstStyle/>
                    <a:p>
                      <a:endParaRPr lang="en-CA" dirty="0"/>
                    </a:p>
                  </a:txBody>
                  <a:tcPr/>
                </a:tc>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71812122"/>
                  </a:ext>
                </a:extLst>
              </a:tr>
              <a:tr h="707499">
                <a:tc>
                  <a:txBody>
                    <a:bodyPr/>
                    <a:lstStyle/>
                    <a:p>
                      <a:endParaRPr lang="en-CA" dirty="0"/>
                    </a:p>
                  </a:txBody>
                  <a:tcPr/>
                </a:tc>
                <a:tc>
                  <a:txBody>
                    <a:bodyPr/>
                    <a:lstStyle/>
                    <a:p>
                      <a:endParaRPr lang="en-CA" dirty="0"/>
                    </a:p>
                  </a:txBody>
                  <a:tcPr/>
                </a:tc>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61234702"/>
                  </a:ext>
                </a:extLst>
              </a:tr>
              <a:tr h="707499">
                <a:tc>
                  <a:txBody>
                    <a:bodyPr/>
                    <a:lstStyle/>
                    <a:p>
                      <a:endParaRPr lang="en-CA" dirty="0"/>
                    </a:p>
                  </a:txBody>
                  <a:tcPr/>
                </a:tc>
                <a:tc>
                  <a:txBody>
                    <a:bodyPr/>
                    <a:lstStyle/>
                    <a:p>
                      <a:endParaRPr lang="en-CA" dirty="0"/>
                    </a:p>
                  </a:txBody>
                  <a:tcPr/>
                </a:tc>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015638979"/>
                  </a:ext>
                </a:extLst>
              </a:tr>
            </a:tbl>
          </a:graphicData>
        </a:graphic>
      </p:graphicFrame>
    </p:spTree>
    <p:extLst>
      <p:ext uri="{BB962C8B-B14F-4D97-AF65-F5344CB8AC3E}">
        <p14:creationId xmlns:p14="http://schemas.microsoft.com/office/powerpoint/2010/main" val="1252460456"/>
      </p:ext>
    </p:extLst>
  </p:cSld>
  <p:clrMapOvr>
    <a:masterClrMapping/>
  </p:clrMapOvr>
</p:sld>
</file>

<file path=ppt/slides/slide1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3394EA-1FA6-AE82-A4CE-A54EF02B26E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55C9F7E-191C-B45C-7EB2-B540A84A8433}"/>
              </a:ext>
            </a:extLst>
          </p:cNvPr>
          <p:cNvSpPr txBox="1"/>
          <p:nvPr/>
        </p:nvSpPr>
        <p:spPr>
          <a:xfrm>
            <a:off x="1785257" y="297950"/>
            <a:ext cx="8621486" cy="1200329"/>
          </a:xfrm>
          <a:prstGeom prst="rect">
            <a:avLst/>
          </a:prstGeom>
          <a:noFill/>
        </p:spPr>
        <p:txBody>
          <a:bodyPr wrap="square">
            <a:spAutoFit/>
          </a:bodyPr>
          <a:lstStyle/>
          <a:p>
            <a:pPr algn="ctr"/>
            <a:r>
              <a:rPr lang="en-CA" sz="3600" dirty="0">
                <a:solidFill>
                  <a:schemeClr val="bg1"/>
                </a:solidFill>
              </a:rPr>
              <a:t>4. STRENGTHEN OR FOSTER YOUR ACCESS TO SELF</a:t>
            </a:r>
          </a:p>
        </p:txBody>
      </p:sp>
      <p:pic>
        <p:nvPicPr>
          <p:cNvPr id="3" name="Picture 2" descr="A silhouette of a person&#10;&#10;AI-generated content may be incorrect.">
            <a:extLst>
              <a:ext uri="{FF2B5EF4-FFF2-40B4-BE49-F238E27FC236}">
                <a16:creationId xmlns:a16="http://schemas.microsoft.com/office/drawing/2014/main" id="{18011306-545B-CF2D-A7FA-434F4FF9EF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9735" y="1709899"/>
            <a:ext cx="4901839" cy="4706312"/>
          </a:xfrm>
          <a:prstGeom prst="rect">
            <a:avLst/>
          </a:prstGeom>
        </p:spPr>
      </p:pic>
      <p:sp>
        <p:nvSpPr>
          <p:cNvPr id="7" name="TextBox 6">
            <a:extLst>
              <a:ext uri="{FF2B5EF4-FFF2-40B4-BE49-F238E27FC236}">
                <a16:creationId xmlns:a16="http://schemas.microsoft.com/office/drawing/2014/main" id="{A689D382-FF62-C9F5-293D-4B390C095A67}"/>
              </a:ext>
            </a:extLst>
          </p:cNvPr>
          <p:cNvSpPr txBox="1"/>
          <p:nvPr/>
        </p:nvSpPr>
        <p:spPr>
          <a:xfrm>
            <a:off x="7575478" y="2751443"/>
            <a:ext cx="2976081" cy="1015663"/>
          </a:xfrm>
          <a:prstGeom prst="rect">
            <a:avLst/>
          </a:prstGeom>
          <a:noFill/>
        </p:spPr>
        <p:txBody>
          <a:bodyPr wrap="square">
            <a:spAutoFit/>
          </a:bodyPr>
          <a:lstStyle/>
          <a:p>
            <a:r>
              <a:rPr lang="en-CA" sz="6000" dirty="0">
                <a:solidFill>
                  <a:schemeClr val="bg1"/>
                </a:solidFill>
              </a:rPr>
              <a:t>ROB</a:t>
            </a:r>
            <a:endParaRPr lang="en-CA" sz="6000" dirty="0"/>
          </a:p>
        </p:txBody>
      </p:sp>
    </p:spTree>
    <p:extLst>
      <p:ext uri="{BB962C8B-B14F-4D97-AF65-F5344CB8AC3E}">
        <p14:creationId xmlns:p14="http://schemas.microsoft.com/office/powerpoint/2010/main" val="3067553017"/>
      </p:ext>
    </p:extLst>
  </p:cSld>
  <p:clrMapOvr>
    <a:masterClrMapping/>
  </p:clrMapOvr>
</p:sld>
</file>

<file path=ppt/slides/slide11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40DDF-EF70-1219-3D0E-338DFF6956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CC07BC-69D6-4E2D-B258-1BAAEE6B879E}"/>
              </a:ext>
            </a:extLst>
          </p:cNvPr>
          <p:cNvSpPr>
            <a:spLocks noGrp="1"/>
          </p:cNvSpPr>
          <p:nvPr>
            <p:ph type="title" idx="4294967295"/>
          </p:nvPr>
        </p:nvSpPr>
        <p:spPr>
          <a:xfrm>
            <a:off x="0" y="-206375"/>
            <a:ext cx="12263438" cy="1222375"/>
          </a:xfrm>
        </p:spPr>
        <p:txBody>
          <a:bodyPr>
            <a:normAutofit/>
          </a:bodyPr>
          <a:lstStyle/>
          <a:p>
            <a:pPr algn="ctr"/>
            <a:r>
              <a:rPr lang="en-CA" sz="2800" b="1" dirty="0">
                <a:solidFill>
                  <a:srgbClr val="FFFF00"/>
                </a:solidFill>
              </a:rPr>
              <a:t> </a:t>
            </a:r>
            <a:r>
              <a:rPr lang="en-CA" sz="28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9BABF08F-683C-AA90-2D75-CAA715E1E849}"/>
              </a:ext>
            </a:extLst>
          </p:cNvPr>
          <p:cNvSpPr>
            <a:spLocks noGrp="1"/>
          </p:cNvSpPr>
          <p:nvPr>
            <p:ph idx="4294967295"/>
          </p:nvPr>
        </p:nvSpPr>
        <p:spPr>
          <a:xfrm>
            <a:off x="4703763" y="852488"/>
            <a:ext cx="7488237" cy="6307137"/>
          </a:xfrm>
        </p:spPr>
        <p:txBody>
          <a:bodyPr>
            <a:normAutofit/>
          </a:bodyPr>
          <a:lstStyle/>
          <a:p>
            <a:r>
              <a:rPr lang="en-CA" sz="2600" dirty="0">
                <a:latin typeface="Arial" panose="020B0604020202020204" pitchFamily="34" charset="0"/>
                <a:cs typeface="Arial" panose="020B0604020202020204" pitchFamily="34" charset="0"/>
              </a:rPr>
              <a:t>Potentially everyone has access to Self but, in some people, its quiet presence is drowned out by the loud voices of  the part selves. To better “hear” or have access to Self :</a:t>
            </a:r>
          </a:p>
          <a:p>
            <a:r>
              <a:rPr lang="en-CA" sz="2600" dirty="0">
                <a:solidFill>
                  <a:schemeClr val="bg1"/>
                </a:solidFill>
                <a:latin typeface="Arial" panose="020B0604020202020204" pitchFamily="34" charset="0"/>
                <a:cs typeface="Arial" panose="020B0604020202020204" pitchFamily="34" charset="0"/>
              </a:rPr>
              <a:t>1. </a:t>
            </a:r>
            <a:r>
              <a:rPr lang="en-CA" sz="2600" dirty="0">
                <a:latin typeface="Arial" panose="020B0604020202020204" pitchFamily="34" charset="0"/>
                <a:cs typeface="Arial" panose="020B0604020202020204" pitchFamily="34" charset="0"/>
              </a:rPr>
              <a:t>Think of someone or something that captures for you the spirit of understanding, empathy, equanimity, and generosity…( I think of that someone or something as the wise mind catcher, after the native North American “dream catcher”)</a:t>
            </a:r>
          </a:p>
          <a:p>
            <a:r>
              <a:rPr lang="en-CA" sz="2600" dirty="0">
                <a:latin typeface="Arial" panose="020B0604020202020204" pitchFamily="34" charset="0"/>
                <a:cs typeface="Arial" panose="020B0604020202020204" pitchFamily="34" charset="0"/>
              </a:rPr>
              <a:t>That someone or something can be a fictional or historical character, a natural phenomenon or an animal, it can be a spirit such as a guardian angel, someone you know personally or have never met, someone imaginary or real.</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54C23489-246F-62B8-0E8F-4DE864523C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367" y="1831423"/>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424090"/>
      </p:ext>
    </p:extLst>
  </p:cSld>
  <p:clrMapOvr>
    <a:masterClrMapping/>
  </p:clrMapOvr>
</p:sld>
</file>

<file path=ppt/slides/slide1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4E18D6-929B-82E4-A45F-333313CD78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2A53AF-FA9C-0543-0205-D1777C6CF6E1}"/>
              </a:ext>
            </a:extLst>
          </p:cNvPr>
          <p:cNvSpPr>
            <a:spLocks noGrp="1"/>
          </p:cNvSpPr>
          <p:nvPr>
            <p:ph type="title" idx="4294967295"/>
          </p:nvPr>
        </p:nvSpPr>
        <p:spPr>
          <a:xfrm>
            <a:off x="0" y="-153988"/>
            <a:ext cx="12280900" cy="1222376"/>
          </a:xfrm>
        </p:spPr>
        <p:txBody>
          <a:bodyPr>
            <a:normAutofit/>
          </a:bodyPr>
          <a:lstStyle/>
          <a:p>
            <a:pPr algn="ctr"/>
            <a:r>
              <a:rPr lang="en-CA" sz="2800" b="1" dirty="0">
                <a:solidFill>
                  <a:srgbClr val="FFFF00"/>
                </a:solidFill>
              </a:rPr>
              <a:t> </a:t>
            </a:r>
            <a:r>
              <a:rPr lang="en-CA" sz="28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F3B473F3-4146-86EF-3501-5780FA25F65F}"/>
              </a:ext>
            </a:extLst>
          </p:cNvPr>
          <p:cNvSpPr>
            <a:spLocks noGrp="1"/>
          </p:cNvSpPr>
          <p:nvPr>
            <p:ph idx="4294967295"/>
          </p:nvPr>
        </p:nvSpPr>
        <p:spPr>
          <a:xfrm>
            <a:off x="4703763" y="1485900"/>
            <a:ext cx="7488237" cy="6307138"/>
          </a:xfrm>
        </p:spPr>
        <p:txBody>
          <a:bodyPr>
            <a:normAutofit/>
          </a:bodyPr>
          <a:lstStyle/>
          <a:p>
            <a:r>
              <a:rPr lang="en-CA" sz="2600" dirty="0">
                <a:solidFill>
                  <a:schemeClr val="bg1"/>
                </a:solidFill>
                <a:latin typeface="Arial" panose="020B0604020202020204" pitchFamily="34" charset="0"/>
                <a:cs typeface="Arial" panose="020B0604020202020204" pitchFamily="34" charset="0"/>
              </a:rPr>
              <a:t>2. </a:t>
            </a:r>
            <a:r>
              <a:rPr lang="en-CA" sz="2600" dirty="0">
                <a:latin typeface="Arial" panose="020B0604020202020204" pitchFamily="34" charset="0"/>
                <a:cs typeface="Arial" panose="020B0604020202020204" pitchFamily="34" charset="0"/>
              </a:rPr>
              <a:t>Picture that someone or something as vividly as possible in your mind. To help you visualize, you can draw, paint, or or find a drawing or picture of that something or someone. keep that picture or drawing somewhere you can readily access it.</a:t>
            </a:r>
          </a:p>
          <a:p>
            <a:r>
              <a:rPr lang="en-CA" sz="2600" dirty="0">
                <a:solidFill>
                  <a:schemeClr val="bg1"/>
                </a:solidFill>
                <a:latin typeface="Arial" panose="020B0604020202020204" pitchFamily="34" charset="0"/>
                <a:cs typeface="Arial" panose="020B0604020202020204" pitchFamily="34" charset="0"/>
              </a:rPr>
              <a:t>3. </a:t>
            </a:r>
            <a:r>
              <a:rPr lang="en-CA" sz="2600" dirty="0">
                <a:latin typeface="Arial" panose="020B0604020202020204" pitchFamily="34" charset="0"/>
                <a:cs typeface="Arial" panose="020B0604020202020204" pitchFamily="34" charset="0"/>
              </a:rPr>
              <a:t>Regularly</a:t>
            </a:r>
            <a:r>
              <a:rPr lang="en-CA" sz="2600" dirty="0">
                <a:solidFill>
                  <a:srgbClr val="FFC000"/>
                </a:solidFill>
                <a:latin typeface="Arial" panose="020B0604020202020204" pitchFamily="34" charset="0"/>
                <a:cs typeface="Arial" panose="020B0604020202020204" pitchFamily="34" charset="0"/>
              </a:rPr>
              <a:t> </a:t>
            </a:r>
            <a:r>
              <a:rPr lang="en-CA" sz="2600" dirty="0">
                <a:latin typeface="Arial" panose="020B0604020202020204" pitchFamily="34" charset="0"/>
                <a:cs typeface="Arial" panose="020B0604020202020204" pitchFamily="34" charset="0"/>
              </a:rPr>
              <a:t>practice visualizing the image you have chosen to associate with Self and pair that image with positive feelings and intentions. You can do this as a meditation practice. Schedule some time every week to do this. You can think of this as installing a Self “app” or resource in yourself. </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149B5FE2-3A6D-630A-F247-78B5009DE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584" y="1663429"/>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263924"/>
      </p:ext>
    </p:extLst>
  </p:cSld>
  <p:clrMapOvr>
    <a:masterClrMapping/>
  </p:clrMapOvr>
</p:sld>
</file>

<file path=ppt/slides/slide11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997A3-312E-A7A6-7262-DF66E105BC7C}"/>
            </a:ext>
          </a:extLst>
        </p:cNvPr>
        <p:cNvGrpSpPr/>
        <p:nvPr/>
      </p:nvGrpSpPr>
      <p:grpSpPr>
        <a:xfrm>
          <a:off x="0" y="0"/>
          <a:ext cx="0" cy="0"/>
          <a:chOff x="0" y="0"/>
          <a:chExt cx="0" cy="0"/>
        </a:xfrm>
      </p:grpSpPr>
      <p:pic>
        <p:nvPicPr>
          <p:cNvPr id="3" name="Picture 2" descr="A silhouette of a person&#10;&#10;AI-generated content may be incorrect.">
            <a:extLst>
              <a:ext uri="{FF2B5EF4-FFF2-40B4-BE49-F238E27FC236}">
                <a16:creationId xmlns:a16="http://schemas.microsoft.com/office/drawing/2014/main" id="{36774F1A-CD40-10C5-7E40-E8878B17D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9735" y="1709899"/>
            <a:ext cx="4901839" cy="4706312"/>
          </a:xfrm>
          <a:prstGeom prst="rect">
            <a:avLst/>
          </a:prstGeom>
        </p:spPr>
      </p:pic>
      <p:sp>
        <p:nvSpPr>
          <p:cNvPr id="4" name="TextBox 3">
            <a:extLst>
              <a:ext uri="{FF2B5EF4-FFF2-40B4-BE49-F238E27FC236}">
                <a16:creationId xmlns:a16="http://schemas.microsoft.com/office/drawing/2014/main" id="{E00348C9-C263-76AB-E5AD-6DED5BDD3F31}"/>
              </a:ext>
            </a:extLst>
          </p:cNvPr>
          <p:cNvSpPr txBox="1"/>
          <p:nvPr/>
        </p:nvSpPr>
        <p:spPr>
          <a:xfrm>
            <a:off x="7456469" y="2921168"/>
            <a:ext cx="4262307" cy="1015663"/>
          </a:xfrm>
          <a:prstGeom prst="rect">
            <a:avLst/>
          </a:prstGeom>
          <a:noFill/>
        </p:spPr>
        <p:txBody>
          <a:bodyPr wrap="square">
            <a:spAutoFit/>
          </a:bodyPr>
          <a:lstStyle/>
          <a:p>
            <a:r>
              <a:rPr lang="en-CA" sz="6000" dirty="0">
                <a:solidFill>
                  <a:schemeClr val="bg1"/>
                </a:solidFill>
              </a:rPr>
              <a:t>ROB</a:t>
            </a:r>
          </a:p>
        </p:txBody>
      </p:sp>
      <p:sp>
        <p:nvSpPr>
          <p:cNvPr id="6" name="TextBox 5">
            <a:extLst>
              <a:ext uri="{FF2B5EF4-FFF2-40B4-BE49-F238E27FC236}">
                <a16:creationId xmlns:a16="http://schemas.microsoft.com/office/drawing/2014/main" id="{71489A1F-5DAC-490E-BAC8-0CF2360AB3FB}"/>
              </a:ext>
            </a:extLst>
          </p:cNvPr>
          <p:cNvSpPr txBox="1"/>
          <p:nvPr/>
        </p:nvSpPr>
        <p:spPr>
          <a:xfrm>
            <a:off x="195209" y="160124"/>
            <a:ext cx="11897474" cy="1384995"/>
          </a:xfrm>
          <a:prstGeom prst="rect">
            <a:avLst/>
          </a:prstGeom>
          <a:noFill/>
        </p:spPr>
        <p:txBody>
          <a:bodyPr wrap="square">
            <a:spAutoFit/>
          </a:bodyPr>
          <a:lstStyle/>
          <a:p>
            <a:pPr algn="ctr"/>
            <a:r>
              <a:rPr lang="en-CA" sz="2800" dirty="0">
                <a:solidFill>
                  <a:schemeClr val="bg1"/>
                </a:solidFill>
              </a:rPr>
              <a:t>5. ALLOW Self TO BECOME ACQUAINTED WITH THE MEMBERS OF YOUR INTERNAL FAMILY. Self WILL SEE, UNDERSTAND, AND SOOTHE YOUR INTERNAL FAMILY PARTS. </a:t>
            </a:r>
          </a:p>
        </p:txBody>
      </p:sp>
    </p:spTree>
    <p:extLst>
      <p:ext uri="{BB962C8B-B14F-4D97-AF65-F5344CB8AC3E}">
        <p14:creationId xmlns:p14="http://schemas.microsoft.com/office/powerpoint/2010/main" val="1567909340"/>
      </p:ext>
    </p:extLst>
  </p:cSld>
  <p:clrMapOvr>
    <a:masterClrMapping/>
  </p:clrMapOvr>
</p:sld>
</file>

<file path=ppt/slides/slide1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49755-8842-E753-9EEE-945D4BE92F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78DDC2-2E78-0AE1-E118-BB3C7558C84C}"/>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C886F6C5-1A17-1BB7-CB34-715035941097}"/>
              </a:ext>
            </a:extLst>
          </p:cNvPr>
          <p:cNvSpPr>
            <a:spLocks noGrp="1"/>
          </p:cNvSpPr>
          <p:nvPr>
            <p:ph idx="4294967295"/>
          </p:nvPr>
        </p:nvSpPr>
        <p:spPr>
          <a:xfrm>
            <a:off x="4160838" y="184150"/>
            <a:ext cx="8031162" cy="6673850"/>
          </a:xfrm>
        </p:spPr>
        <p:txBody>
          <a:bodyPr>
            <a:noAutofit/>
          </a:bodyPr>
          <a:lstStyle/>
          <a:p>
            <a:pPr>
              <a:lnSpc>
                <a:spcPct val="90000"/>
              </a:lnSpc>
            </a:pPr>
            <a:r>
              <a:rPr lang="en-CA" dirty="0">
                <a:latin typeface="Arial" panose="020B0604020202020204" pitchFamily="34" charset="0"/>
                <a:cs typeface="Arial" panose="020B0604020202020204" pitchFamily="34" charset="0"/>
              </a:rPr>
              <a:t>After completing all the previous steps 1 ) becoming better acquainted with your part selves 2) starting to use advanced targets in your diary card 3)  doing advanced chain analysis and 4) fostering your access to Self, </a:t>
            </a:r>
            <a:r>
              <a:rPr lang="en-CA" dirty="0">
                <a:solidFill>
                  <a:schemeClr val="bg1"/>
                </a:solidFill>
                <a:latin typeface="Arial" panose="020B0604020202020204" pitchFamily="34" charset="0"/>
                <a:cs typeface="Arial" panose="020B0604020202020204" pitchFamily="34" charset="0"/>
              </a:rPr>
              <a:t>Step 5) </a:t>
            </a:r>
            <a:r>
              <a:rPr lang="en-CA" dirty="0">
                <a:latin typeface="Arial" panose="020B0604020202020204" pitchFamily="34" charset="0"/>
                <a:cs typeface="Arial" panose="020B0604020202020204" pitchFamily="34" charset="0"/>
              </a:rPr>
              <a:t>is </a:t>
            </a:r>
            <a:r>
              <a:rPr lang="en-CA" dirty="0">
                <a:solidFill>
                  <a:schemeClr val="bg1"/>
                </a:solidFill>
                <a:latin typeface="Arial" panose="020B0604020202020204" pitchFamily="34" charset="0"/>
                <a:cs typeface="Arial" panose="020B0604020202020204" pitchFamily="34" charset="0"/>
              </a:rPr>
              <a:t>Self parenting </a:t>
            </a:r>
            <a:r>
              <a:rPr lang="en-CA" dirty="0">
                <a:latin typeface="Arial" panose="020B0604020202020204" pitchFamily="34" charset="0"/>
                <a:cs typeface="Arial" panose="020B0604020202020204" pitchFamily="34" charset="0"/>
              </a:rPr>
              <a:t>of your internal family parts:</a:t>
            </a:r>
          </a:p>
          <a:p>
            <a:pPr>
              <a:lnSpc>
                <a:spcPct val="90000"/>
              </a:lnSpc>
            </a:pPr>
            <a:r>
              <a:rPr lang="en-CA" dirty="0">
                <a:latin typeface="Arial" panose="020B0604020202020204" pitchFamily="34" charset="0"/>
                <a:cs typeface="Arial" panose="020B0604020202020204" pitchFamily="34" charset="0"/>
              </a:rPr>
              <a:t>A) Recall in your imagination, the video of the event for which you did the Self led chain analysis.</a:t>
            </a:r>
          </a:p>
          <a:p>
            <a:pPr>
              <a:lnSpc>
                <a:spcPct val="90000"/>
              </a:lnSpc>
            </a:pPr>
            <a:r>
              <a:rPr lang="en-CA" dirty="0">
                <a:latin typeface="Arial" panose="020B0604020202020204" pitchFamily="34" charset="0"/>
                <a:cs typeface="Arial" panose="020B0604020202020204" pitchFamily="34" charset="0"/>
              </a:rPr>
              <a:t>B) Make sure Self is present. (check for the 8 P’s) Visualize Self and allow it to observe, understand, and feel empathy for each part of your internal family parts as they became activated during that event.(observe each part’s feelings, thoughts, behaviors, typical states of activation, and origin story. Do this one part at a time. Start with managers, then firefighters, work with exiles only if given permission.)</a:t>
            </a:r>
          </a:p>
          <a:p>
            <a:pPr>
              <a:lnSpc>
                <a:spcPct val="90000"/>
              </a:lnSpc>
            </a:pPr>
            <a:r>
              <a:rPr lang="en-CA" dirty="0">
                <a:latin typeface="Arial" panose="020B0604020202020204" pitchFamily="34" charset="0"/>
                <a:cs typeface="Arial" panose="020B0604020202020204" pitchFamily="34" charset="0"/>
              </a:rPr>
              <a:t>C) Imagine progressively more intimate encounters, with or without dialogue, between your Self figure and individual parts of your internal family. Allow them to have a conversation about the event that led to the activation. </a:t>
            </a:r>
          </a:p>
        </p:txBody>
      </p:sp>
      <p:pic>
        <p:nvPicPr>
          <p:cNvPr id="7170" name="Picture 2" descr="A Mother&amp;#39;s Love – Whetung Ojibwa Centre">
            <a:extLst>
              <a:ext uri="{FF2B5EF4-FFF2-40B4-BE49-F238E27FC236}">
                <a16:creationId xmlns:a16="http://schemas.microsoft.com/office/drawing/2014/main" id="{4EDBA580-A179-D1CA-3191-CFD048FA5D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435245"/>
      </p:ext>
    </p:extLst>
  </p:cSld>
  <p:clrMapOvr>
    <a:masterClrMapping/>
  </p:clrMapOvr>
</p:sld>
</file>

<file path=ppt/slides/slide11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5DC53-161E-464B-989F-392CF9AA3C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CD1CD8-19C5-D9EE-F61E-C31211414741}"/>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C3CD3A41-8EDE-57BB-D82B-511742C0C40E}"/>
              </a:ext>
            </a:extLst>
          </p:cNvPr>
          <p:cNvSpPr>
            <a:spLocks noGrp="1"/>
          </p:cNvSpPr>
          <p:nvPr>
            <p:ph idx="4294967295"/>
          </p:nvPr>
        </p:nvSpPr>
        <p:spPr>
          <a:xfrm>
            <a:off x="4767263" y="465138"/>
            <a:ext cx="7424737" cy="6673850"/>
          </a:xfrm>
        </p:spPr>
        <p:txBody>
          <a:bodyPr>
            <a:noAutofit/>
          </a:bodyPr>
          <a:lstStyle/>
          <a:p>
            <a:pPr>
              <a:lnSpc>
                <a:spcPct val="90000"/>
              </a:lnSpc>
            </a:pPr>
            <a:r>
              <a:rPr lang="en-CA" sz="2800" dirty="0">
                <a:latin typeface="Arial" panose="020B0604020202020204" pitchFamily="34" charset="0"/>
                <a:cs typeface="Arial" panose="020B0604020202020204" pitchFamily="34" charset="0"/>
              </a:rPr>
              <a:t>D) The goal of this practice is for the internal family system parts to learn to relate securely to and trust Self , so that they allow it to lead  the self-system in situations that would previously have triggered those parts and resulted in them taking over the self-system.</a:t>
            </a:r>
          </a:p>
          <a:p>
            <a:pPr>
              <a:lnSpc>
                <a:spcPct val="90000"/>
              </a:lnSpc>
            </a:pPr>
            <a:r>
              <a:rPr lang="en-CA" sz="2800" dirty="0">
                <a:latin typeface="Arial" panose="020B0604020202020204" pitchFamily="34" charset="0"/>
                <a:cs typeface="Arial" panose="020B0604020202020204" pitchFamily="34" charset="0"/>
              </a:rPr>
              <a:t>E) Imagine how the situation would have unfolded if Self had been allowed to lead the self.</a:t>
            </a:r>
          </a:p>
          <a:p>
            <a:pPr>
              <a:lnSpc>
                <a:spcPct val="90000"/>
              </a:lnSpc>
            </a:pPr>
            <a:r>
              <a:rPr lang="en-CA" sz="2800" dirty="0">
                <a:latin typeface="Arial" panose="020B0604020202020204" pitchFamily="34" charset="0"/>
                <a:cs typeface="Arial" panose="020B0604020202020204" pitchFamily="34" charset="0"/>
              </a:rPr>
              <a:t>F) Use the editing, splicing and pasting strategy and visualize this edited Self led situation repeatedly in your imagination </a:t>
            </a:r>
          </a:p>
        </p:txBody>
      </p:sp>
      <p:pic>
        <p:nvPicPr>
          <p:cNvPr id="7170" name="Picture 2" descr="A Mother&amp;#39;s Love – Whetung Ojibwa Centre">
            <a:extLst>
              <a:ext uri="{FF2B5EF4-FFF2-40B4-BE49-F238E27FC236}">
                <a16:creationId xmlns:a16="http://schemas.microsoft.com/office/drawing/2014/main" id="{303510E0-4C35-5FE1-0769-CF59F31DFB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743739"/>
      </p:ext>
    </p:extLst>
  </p:cSld>
  <p:clrMapOvr>
    <a:masterClrMapping/>
  </p:clrMapOvr>
</p:sld>
</file>

<file path=ppt/slides/slide11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5870D-BE60-3BAF-162F-E95E45F5F4E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8BBC8A7-6BB1-AA3E-3AC0-0B22625B44F2}"/>
              </a:ext>
            </a:extLst>
          </p:cNvPr>
          <p:cNvSpPr txBox="1"/>
          <p:nvPr/>
        </p:nvSpPr>
        <p:spPr>
          <a:xfrm>
            <a:off x="0" y="80011"/>
            <a:ext cx="12192000" cy="4745915"/>
          </a:xfrm>
          <a:prstGeom prst="rect">
            <a:avLst/>
          </a:prstGeom>
          <a:noFill/>
        </p:spPr>
        <p:txBody>
          <a:bodyPr wrap="square">
            <a:spAutoFit/>
          </a:bodyPr>
          <a:lstStyle/>
          <a:p>
            <a:pPr marL="457200" indent="-457200">
              <a:lnSpc>
                <a:spcPct val="90000"/>
              </a:lnSpc>
              <a:buAutoNum type="alphaUcParenR"/>
            </a:pPr>
            <a:r>
              <a:rPr lang="en-CA" sz="2400" dirty="0">
                <a:latin typeface="Arial" panose="020B0604020202020204" pitchFamily="34" charset="0"/>
                <a:cs typeface="Arial" panose="020B0604020202020204" pitchFamily="34" charset="0"/>
              </a:rPr>
              <a:t>Recall in your imagination, the video of the event for which you did the Self led chain analysis. </a:t>
            </a:r>
          </a:p>
          <a:p>
            <a:pPr marL="342900" indent="-342900">
              <a:lnSpc>
                <a:spcPct val="90000"/>
              </a:lnSpc>
              <a:buAutoNum type="alphaUcParenR"/>
            </a:pPr>
            <a:endParaRPr lang="en-CA" sz="2400" dirty="0">
              <a:latin typeface="Arial" panose="020B0604020202020204" pitchFamily="34" charset="0"/>
              <a:cs typeface="Arial" panose="020B0604020202020204" pitchFamily="34" charset="0"/>
            </a:endParaRP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B) Allow Self to see, understand, and feel empathy for each part of your internal family parts that became activated during that event.(observe each part’s feelings, thoughts, behaviors, typical states of activation, and origin story) </a:t>
            </a: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C) Imagine progressively more intimate encounters, with or without dialogue, between your Self figure and individual parts of your internal family. Allow them to have a conversation about the event that led to the activation. (Self maintains a non-judgemental, understanding stance and that helps the parts to feel understood and less upset.) </a:t>
            </a:r>
          </a:p>
        </p:txBody>
      </p:sp>
    </p:spTree>
    <p:extLst>
      <p:ext uri="{BB962C8B-B14F-4D97-AF65-F5344CB8AC3E}">
        <p14:creationId xmlns:p14="http://schemas.microsoft.com/office/powerpoint/2010/main" val="3027018522"/>
      </p:ext>
    </p:extLst>
  </p:cSld>
  <p:clrMapOvr>
    <a:masterClrMapping/>
  </p:clrMapOvr>
</p:sld>
</file>

<file path=ppt/slides/slide1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542A8-524C-F385-8356-1FAC234F07D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539BD4-FF55-C3AF-242D-C406BFFC21A4}"/>
              </a:ext>
            </a:extLst>
          </p:cNvPr>
          <p:cNvSpPr txBox="1"/>
          <p:nvPr/>
        </p:nvSpPr>
        <p:spPr>
          <a:xfrm>
            <a:off x="119743" y="133368"/>
            <a:ext cx="12192000" cy="3083921"/>
          </a:xfrm>
          <a:prstGeom prst="rect">
            <a:avLst/>
          </a:prstGeom>
          <a:noFill/>
        </p:spPr>
        <p:txBody>
          <a:bodyPr wrap="square">
            <a:spAutoFit/>
          </a:bodyPr>
          <a:lstStyle/>
          <a:p>
            <a:pPr>
              <a:lnSpc>
                <a:spcPct val="90000"/>
              </a:lnSpc>
            </a:pPr>
            <a:r>
              <a:rPr lang="en-CA" sz="2400" dirty="0">
                <a:latin typeface="Arial" panose="020B0604020202020204" pitchFamily="34" charset="0"/>
                <a:cs typeface="Arial" panose="020B0604020202020204" pitchFamily="34" charset="0"/>
              </a:rPr>
              <a:t>D) The goal of this practice is for the internal family members to learn to relate securely to or trust Self so that they allow it to lead  the self-system in situations that would previously have triggered those parts and resulted in them taking over the self-system .</a:t>
            </a: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E) Imagine how the situation would have unfolded if Self had been allowed to lead the self. </a:t>
            </a: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F) Use the editing, splicing and pasting strategy and visualize this edited Wise mind led situation repeatedly in your imagination. </a:t>
            </a:r>
          </a:p>
        </p:txBody>
      </p:sp>
    </p:spTree>
    <p:extLst>
      <p:ext uri="{BB962C8B-B14F-4D97-AF65-F5344CB8AC3E}">
        <p14:creationId xmlns:p14="http://schemas.microsoft.com/office/powerpoint/2010/main" val="3981461001"/>
      </p:ext>
    </p:extLst>
  </p:cSld>
  <p:clrMapOvr>
    <a:masterClrMapping/>
  </p:clrMapOvr>
</p:sld>
</file>

<file path=ppt/slides/slide1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23D580-266D-597A-B704-E96F22F2E5E7}"/>
              </a:ext>
            </a:extLst>
          </p:cNvPr>
          <p:cNvSpPr txBox="1"/>
          <p:nvPr/>
        </p:nvSpPr>
        <p:spPr>
          <a:xfrm>
            <a:off x="81280" y="0"/>
            <a:ext cx="12110720" cy="6984413"/>
          </a:xfrm>
          <a:prstGeom prst="rect">
            <a:avLst/>
          </a:prstGeom>
          <a:noFill/>
        </p:spPr>
        <p:txBody>
          <a:bodyPr wrap="square">
            <a:spAutoFit/>
          </a:bodyPr>
          <a:lstStyle/>
          <a:p>
            <a:pPr algn="ctr">
              <a:lnSpc>
                <a:spcPct val="107000"/>
              </a:lnSpc>
              <a:spcAft>
                <a:spcPts val="400"/>
              </a:spcAft>
              <a:buNone/>
            </a:pPr>
            <a:r>
              <a:rPr lang="en-CA" sz="3600" b="1" kern="100" dirty="0">
                <a:solidFill>
                  <a:schemeClr val="bg1"/>
                </a:solidFill>
                <a:effectLst/>
                <a:latin typeface="Arial" panose="020B0604020202020204" pitchFamily="34" charset="0"/>
                <a:ea typeface="Arial" panose="020B0604020202020204" pitchFamily="34" charset="0"/>
                <a:cs typeface="Arial" panose="020B0604020202020204" pitchFamily="34" charset="0"/>
              </a:rPr>
              <a:t>ROB — SESSION 29: SELF REMEDIATION</a:t>
            </a:r>
            <a:endParaRPr lang="en-CA" kern="100" dirty="0">
              <a:solidFill>
                <a:schemeClr val="bg1"/>
              </a:solidFill>
              <a:latin typeface="Arial" panose="020B0604020202020204" pitchFamily="34" charset="0"/>
              <a:ea typeface="Arial" panose="020B0604020202020204" pitchFamily="34" charset="0"/>
              <a:cs typeface="Arial" panose="020B0604020202020204" pitchFamily="34" charset="0"/>
            </a:endParaRPr>
          </a:p>
          <a:p>
            <a:pPr algn="ctr">
              <a:lnSpc>
                <a:spcPct val="107000"/>
              </a:lnSpc>
              <a:spcAft>
                <a:spcPts val="400"/>
              </a:spcAft>
              <a:buNone/>
            </a:pPr>
            <a:r>
              <a:rPr lang="en-CA" sz="24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STEP 1 — Become Acquainted with Your Part Selves</a:t>
            </a:r>
          </a:p>
          <a:p>
            <a:pPr>
              <a:lnSpc>
                <a:spcPct val="107000"/>
              </a:lnSpc>
              <a:spcBef>
                <a:spcPts val="800"/>
              </a:spcBef>
              <a:spcAft>
                <a:spcPts val="400"/>
              </a:spcAft>
              <a:buNone/>
            </a:pPr>
            <a:r>
              <a:rPr lang="en-CA" sz="24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Joan/Nicole: </a:t>
            </a:r>
            <a:r>
              <a:rPr lang="en-CA" sz="24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Context</a:t>
            </a: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Rob volunteered for a practice involving Simple's 6th and final tool: Self Remediation. A good place to start almost any Simple work is with the holes diary card. Rob offered three recent situations that he had found activating in a dysregulated way: 1) his degree of scepticism toward IFS itself, 2) the activation that arises when someone dominates a conversation, and 3) an incident with his wife involving weighing their dog.</a:t>
            </a: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Rob and I agreed to work from the third situation, as it had produced the most vivid and accessible activation.</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The Index Situation</a:t>
            </a: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Rob stood on the bathroom scale with the dog twice, calling out a weight to his wife on each occasion. In a casual, offhand way she said she would get their son to weigh the dog. Rob's immediate response was significant, sudden anger. He used his DBT pause skill and did not act on it, but the intensity of the anger strongly suggested that parts were very much activated.</a:t>
            </a:r>
          </a:p>
          <a:p>
            <a:pPr>
              <a:lnSpc>
                <a:spcPct val="107000"/>
              </a:lnSpc>
              <a:spcAft>
                <a:spcPts val="4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935219421"/>
      </p:ext>
    </p:extLst>
  </p:cSld>
  <p:clrMapOvr>
    <a:masterClrMapping/>
  </p:clrMapOvr>
</p:sld>
</file>

<file path=ppt/slides/slide1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3CD237-4B7A-6F65-2EE9-25EEDDAEEDA1}"/>
              </a:ext>
            </a:extLst>
          </p:cNvPr>
          <p:cNvSpPr txBox="1"/>
          <p:nvPr/>
        </p:nvSpPr>
        <p:spPr>
          <a:xfrm>
            <a:off x="0" y="0"/>
            <a:ext cx="12192000" cy="6533263"/>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Session Dialogue — Identifying the Parts</a:t>
            </a:r>
          </a:p>
          <a:p>
            <a:pPr>
              <a:lnSpc>
                <a:spcPct val="107000"/>
              </a:lnSpc>
              <a:spcAft>
                <a:spcPts val="800"/>
              </a:spcAft>
              <a:buNone/>
            </a:pPr>
            <a:r>
              <a:rPr lang="en-CA" sz="1800" i="1" kern="100" dirty="0">
                <a:effectLst/>
                <a:latin typeface="Arial" panose="020B0604020202020204" pitchFamily="34" charset="0"/>
                <a:ea typeface="Aptos" panose="020B0004020202020204" pitchFamily="34" charset="0"/>
                <a:cs typeface="Arial" panose="020B0604020202020204" pitchFamily="34" charset="0"/>
              </a:rPr>
              <a:t>The following reconstructs the therapeutic dialogue through which the parts emerged. As the session was not recorded this is not a verbatim account of what took place in the session but is meant to capture the relevant material that emerged from it.</a:t>
            </a:r>
            <a:endParaRPr lang="en-CA"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600"/>
              </a:spcAft>
              <a:buNone/>
            </a:pPr>
            <a:r>
              <a:rPr lang="en-CA" sz="1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1800" kern="100" dirty="0">
                <a:effectLst/>
                <a:latin typeface="Arial" panose="020B0604020202020204" pitchFamily="34" charset="0"/>
                <a:ea typeface="Aptos" panose="020B0004020202020204" pitchFamily="34" charset="0"/>
                <a:cs typeface="Arial" panose="020B0604020202020204" pitchFamily="34" charset="0"/>
              </a:rPr>
              <a:t>So, you had a reaction, quite a strong one. Let's stay with that for a moment. When you picture yourself standing on that scale, calling out the number — twice — and then hearing her say she'd ask your son to do it, what shows up?</a:t>
            </a:r>
          </a:p>
          <a:p>
            <a:pPr>
              <a:lnSpc>
                <a:spcPct val="107000"/>
              </a:lnSpc>
              <a:spcAft>
                <a:spcPts val="600"/>
              </a:spcAft>
              <a:buNone/>
            </a:pPr>
            <a:r>
              <a:rPr lang="en-CA" sz="1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1800" kern="100" dirty="0">
                <a:effectLst/>
                <a:latin typeface="Arial" panose="020B0604020202020204" pitchFamily="34" charset="0"/>
                <a:ea typeface="Aptos" panose="020B0004020202020204" pitchFamily="34" charset="0"/>
                <a:cs typeface="Arial" panose="020B0604020202020204" pitchFamily="34" charset="0"/>
              </a:rPr>
              <a:t>Anger. Immediate, intense anger, even rage. Which is completely out of proportion. She was just being casual. But my anger was real.</a:t>
            </a:r>
          </a:p>
          <a:p>
            <a:pPr>
              <a:lnSpc>
                <a:spcPct val="107000"/>
              </a:lnSpc>
              <a:spcAft>
                <a:spcPts val="600"/>
              </a:spcAft>
              <a:buNone/>
            </a:pPr>
            <a:r>
              <a:rPr lang="en-CA" sz="1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1800" kern="100" dirty="0">
                <a:effectLst/>
                <a:latin typeface="Arial" panose="020B0604020202020204" pitchFamily="34" charset="0"/>
                <a:ea typeface="Aptos" panose="020B0004020202020204" pitchFamily="34" charset="0"/>
                <a:cs typeface="Arial" panose="020B0604020202020204" pitchFamily="34" charset="0"/>
              </a:rPr>
              <a:t>Good. Let's treat that anger as information. Not as something to push away, but as a part that just showed up very loudly. We're going to get curious about it rather than try to manage it away. What's the flavour of the anger? Is there something underneath it?</a:t>
            </a:r>
          </a:p>
          <a:p>
            <a:pPr>
              <a:lnSpc>
                <a:spcPct val="107000"/>
              </a:lnSpc>
              <a:spcAft>
                <a:spcPts val="600"/>
              </a:spcAft>
              <a:buNone/>
            </a:pPr>
            <a:r>
              <a:rPr lang="en-CA" sz="1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1800" kern="100" dirty="0">
                <a:effectLst/>
                <a:latin typeface="Arial" panose="020B0604020202020204" pitchFamily="34" charset="0"/>
                <a:ea typeface="Aptos" panose="020B0004020202020204" pitchFamily="34" charset="0"/>
                <a:cs typeface="Arial" panose="020B0604020202020204" pitchFamily="34" charset="0"/>
              </a:rPr>
              <a:t>Yeah. Something like… I didn't count. Like the thing I'd done just… didn't matter.</a:t>
            </a:r>
          </a:p>
          <a:p>
            <a:pPr>
              <a:lnSpc>
                <a:spcPct val="107000"/>
              </a:lnSpc>
              <a:spcAft>
                <a:spcPts val="600"/>
              </a:spcAft>
              <a:buNone/>
            </a:pPr>
            <a:r>
              <a:rPr lang="en-CA" sz="1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1800" kern="100" dirty="0">
                <a:effectLst/>
                <a:latin typeface="Arial" panose="020B0604020202020204" pitchFamily="34" charset="0"/>
                <a:ea typeface="Aptos" panose="020B0004020202020204" pitchFamily="34" charset="0"/>
                <a:cs typeface="Arial" panose="020B0604020202020204" pitchFamily="34" charset="0"/>
              </a:rPr>
              <a:t>That's important. So, the anger is protecting something — it sounds like it's protecting a hurt part that feels unseen, that feels like what it does or who it is doesn't count. Can you feel into that hurt part?</a:t>
            </a:r>
          </a:p>
          <a:p>
            <a:pPr>
              <a:lnSpc>
                <a:spcPct val="107000"/>
              </a:lnSpc>
              <a:spcAft>
                <a:spcPts val="600"/>
              </a:spcAft>
              <a:buNone/>
            </a:pPr>
            <a:r>
              <a:rPr lang="en-CA" sz="1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1800" kern="100" dirty="0">
                <a:effectLst/>
                <a:latin typeface="Arial" panose="020B0604020202020204" pitchFamily="34" charset="0"/>
                <a:ea typeface="Aptos" panose="020B0004020202020204" pitchFamily="34" charset="0"/>
                <a:cs typeface="Arial" panose="020B0604020202020204" pitchFamily="34" charset="0"/>
              </a:rPr>
              <a:t>Yes. It's a kid. Quite young. There's… a kind of worthlessness. Like no matter what I do it's never right, never enough.</a:t>
            </a:r>
          </a:p>
          <a:p>
            <a:pPr>
              <a:lnSpc>
                <a:spcPct val="107000"/>
              </a:lnSpc>
              <a:spcAft>
                <a:spcPts val="600"/>
              </a:spcAft>
              <a:buNone/>
            </a:pPr>
            <a:r>
              <a:rPr lang="en-CA" sz="1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1800" kern="100" dirty="0">
                <a:effectLst/>
                <a:latin typeface="Arial" panose="020B0604020202020204" pitchFamily="34" charset="0"/>
                <a:ea typeface="Aptos" panose="020B0004020202020204" pitchFamily="34" charset="0"/>
                <a:cs typeface="Arial" panose="020B0604020202020204" pitchFamily="34" charset="0"/>
              </a:rPr>
              <a:t>That's an exile. That part has been carrying a heavy burden for a long time. Before we go further with him, let's understand where that wound comes from. Can you say something about your early life?</a:t>
            </a:r>
          </a:p>
        </p:txBody>
      </p:sp>
    </p:spTree>
    <p:extLst>
      <p:ext uri="{BB962C8B-B14F-4D97-AF65-F5344CB8AC3E}">
        <p14:creationId xmlns:p14="http://schemas.microsoft.com/office/powerpoint/2010/main" val="1012444001"/>
      </p:ext>
    </p:extLst>
  </p:cSld>
  <p:clrMapOvr>
    <a:masterClrMapping/>
  </p:clrMapOvr>
</p:sld>
</file>

<file path=ppt/slides/slide1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E73173-DDE4-30A5-86D4-4F407731D2E4}"/>
              </a:ext>
            </a:extLst>
          </p:cNvPr>
          <p:cNvSpPr txBox="1"/>
          <p:nvPr/>
        </p:nvSpPr>
        <p:spPr>
          <a:xfrm>
            <a:off x="0" y="85152"/>
            <a:ext cx="12110720" cy="6227026"/>
          </a:xfrm>
          <a:prstGeom prst="rect">
            <a:avLst/>
          </a:prstGeom>
          <a:noFill/>
        </p:spPr>
        <p:txBody>
          <a:bodyPr wrap="square">
            <a:spAutoFit/>
          </a:bodyPr>
          <a:lstStyle/>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My mother was extremely high achieving. A professional, a workaholic. She had incredibly high standards, for herself and for all of us. The message I absorbed was that I didn't meet her standards. I was somehow… broken, a disappointment. There was something fundamentally wrong with me.</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And was there recognition available from her? Warmth, being seen?</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Not really. Not for me. I have three younger sisters, and two of them would likely say they experienced something similar to what I did with Mum. She seemed most interested in supporting the middle sister — who may genuinely have needed more academic help, and with whom Mum felt she could relate, perhaps because of a similar birth order. With me, the dynamic was different. Mum had higher expectations. So, I received a kind of semi-approval — but always with a strong undercurrent: you should be able to do better. I think it's a very common ADHD experience. When you find something fascinating, you can do remarkably well. When you don't, the results are inconsistent. To my mother, that inconsistency looked like a character flaw — like I just wasn't applying myself.</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So, the child part absorbed the message: 'I'm broken, I'm not enough — and even when I do well, it's never quite right.' That's the exile. Now, the anger that came up when your wife spoke — that's protecting that exile. It's a firefighter. Anger is a normal reaction to being hurt. It's saying 'This is not fair' — but the conditional semi-approval from your mother didn't just happen once; it was continuous. So that constant, unresolvable standard created an angry protector that's always on alert. Did you notice any other parts coming up around that incident?</a:t>
            </a:r>
          </a:p>
        </p:txBody>
      </p:sp>
    </p:spTree>
    <p:extLst>
      <p:ext uri="{BB962C8B-B14F-4D97-AF65-F5344CB8AC3E}">
        <p14:creationId xmlns:p14="http://schemas.microsoft.com/office/powerpoint/2010/main" val="517517275"/>
      </p:ext>
    </p:extLst>
  </p:cSld>
  <p:clrMapOvr>
    <a:masterClrMapping/>
  </p:clrMapOvr>
</p:sld>
</file>

<file path=ppt/slides/slide1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C6BF42-0025-C349-33F5-B4B3679170E1}"/>
              </a:ext>
            </a:extLst>
          </p:cNvPr>
          <p:cNvSpPr txBox="1"/>
          <p:nvPr/>
        </p:nvSpPr>
        <p:spPr>
          <a:xfrm>
            <a:off x="0" y="0"/>
            <a:ext cx="12192000" cy="6710235"/>
          </a:xfrm>
          <a:prstGeom prst="rect">
            <a:avLst/>
          </a:prstGeom>
          <a:noFill/>
        </p:spPr>
        <p:txBody>
          <a:bodyPr wrap="square">
            <a:spAutoFit/>
          </a:bodyPr>
          <a:lstStyle/>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There's a voice that sounds like my mother. Very critical. It's like… 'See? This is what's wrong with you. Getting worked up over nothing. That's so typical. It's proof you're broken.'</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That's an internal critic. It probably sounded like it was keeping you in line when you were small, trying to shape you to meet your mother's standards. Painful as it was, it also had a protective function. What about toward others? How does the system protect against the threat of rejection from outside?</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I don't think I outright reject people. It's more that I find a way to feel superior to them — academically, morally, athletically, something. A kind of internal devaluing. If I can establish that I'm better in some way, the threat of their rejection matters less.</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So, there's a devaluing part — an outer critic of a particular kind. It doesn't push people away directly; it creates an internal hierarchy that insulates the exile from the pain of feeling less-than. And I'm also hearing the competitive strand in that — the need to establish superiority is connected to the same drive to outperform.</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Yes, exactly. There's a part that devalues and a part that wants to out-compete. They're connected. Underneath both of them is the same thing: I'm trying to earn and justify my value. To earn the love my mother never quite gave freely.</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That's a very precise and important insight. The Competitive Perfectionist tries to win love through achievement; the Devaluing Part protects against humiliation by establishing superiority. Both are in service of the same exile — the child who was told, in effect, that his worth was always conditional. And I'm also hearing something about the sibling dynamic.</a:t>
            </a:r>
          </a:p>
        </p:txBody>
      </p:sp>
    </p:spTree>
    <p:extLst>
      <p:ext uri="{BB962C8B-B14F-4D97-AF65-F5344CB8AC3E}">
        <p14:creationId xmlns:p14="http://schemas.microsoft.com/office/powerpoint/2010/main" val="2989684994"/>
      </p:ext>
    </p:extLst>
  </p:cSld>
  <p:clrMapOvr>
    <a:masterClrMapping/>
  </p:clrMapOvr>
</p:sld>
</file>

<file path=ppt/slides/slide1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FB70C9-F4C5-4559-2B93-FD4164C73F03}"/>
              </a:ext>
            </a:extLst>
          </p:cNvPr>
          <p:cNvSpPr txBox="1"/>
          <p:nvPr/>
        </p:nvSpPr>
        <p:spPr>
          <a:xfrm>
            <a:off x="35560" y="0"/>
            <a:ext cx="12120880" cy="3320909"/>
          </a:xfrm>
          <a:prstGeom prst="rect">
            <a:avLst/>
          </a:prstGeom>
          <a:noFill/>
        </p:spPr>
        <p:txBody>
          <a:bodyPr wrap="square">
            <a:spAutoFit/>
          </a:bodyPr>
          <a:lstStyle/>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Definitely. When others get the attention or recognition and I don't, there's resentment. A jealous part.</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The jealous part holds the grief of the exile who watched a sibling receive something he never did. That makes complete sense. And is there anything else that surfaced — anything you've noticed in yourself that doesn't quite fit yet?</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There's a procrastinator too, though I'm not sure where it fits yet.</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We'll hold that one lightly for now and come back to it. We have a good map of the parts that emerged. Let's carry it forward.</a:t>
            </a:r>
          </a:p>
          <a:p>
            <a:pPr>
              <a:lnSpc>
                <a:spcPct val="107000"/>
              </a:lnSpc>
              <a:spcAft>
                <a:spcPts val="4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654118857"/>
      </p:ext>
    </p:extLst>
  </p:cSld>
  <p:clrMapOvr>
    <a:masterClrMapping/>
  </p:clrMapOvr>
</p:sld>
</file>

<file path=ppt/slides/slide1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ED6CCE-9B3A-1AC7-5516-5769D7CDCB2A}"/>
              </a:ext>
            </a:extLst>
          </p:cNvPr>
          <p:cNvSpPr txBox="1"/>
          <p:nvPr/>
        </p:nvSpPr>
        <p:spPr>
          <a:xfrm>
            <a:off x="-71120" y="-80233"/>
            <a:ext cx="12100560" cy="4648965"/>
          </a:xfrm>
          <a:prstGeom prst="rect">
            <a:avLst/>
          </a:prstGeom>
          <a:noFill/>
        </p:spPr>
        <p:txBody>
          <a:bodyPr wrap="square">
            <a:spAutoFit/>
          </a:bodyPr>
          <a:lstStyle/>
          <a:p>
            <a:pPr>
              <a:lnSpc>
                <a:spcPct val="107000"/>
              </a:lnSpc>
              <a:spcBef>
                <a:spcPts val="1800"/>
              </a:spcBef>
              <a:spcAft>
                <a:spcPts val="400"/>
              </a:spcAft>
              <a:buNone/>
            </a:pPr>
            <a:r>
              <a:rPr lang="en-CA"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STEP 2 — Advanced Targets in the Holes Diary Card</a:t>
            </a:r>
          </a:p>
          <a:p>
            <a:pPr>
              <a:lnSpc>
                <a:spcPct val="107000"/>
              </a:lnSpc>
              <a:spcBef>
                <a:spcPts val="1800"/>
              </a:spcBef>
              <a:spcAft>
                <a:spcPts val="400"/>
              </a:spcAft>
              <a:buNone/>
            </a:pPr>
            <a:endParaRPr lang="en-CA" sz="24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CA" sz="2400" kern="100" dirty="0">
                <a:solidFill>
                  <a:srgbClr val="FFC000"/>
                </a:solidFill>
                <a:effectLst/>
                <a:latin typeface="Arial" panose="020B0604020202020204" pitchFamily="34" charset="0"/>
                <a:ea typeface="Aptos" panose="020B0004020202020204" pitchFamily="34" charset="0"/>
                <a:cs typeface="Arial" panose="020B0604020202020204" pitchFamily="34" charset="0"/>
              </a:rPr>
              <a:t>Joan/Nicole: </a:t>
            </a:r>
            <a:r>
              <a:rPr lang="en-CA" sz="2400" kern="100" dirty="0">
                <a:effectLst/>
                <a:latin typeface="Arial" panose="020B0604020202020204" pitchFamily="34" charset="0"/>
                <a:ea typeface="Aptos" panose="020B0004020202020204" pitchFamily="34" charset="0"/>
                <a:cs typeface="Arial" panose="020B0604020202020204" pitchFamily="34" charset="0"/>
              </a:rPr>
              <a:t>Now that we have identified Rob's parts, each part becomes an advanced target in the holes diary card. These parts/advanced targets replace Rob's intermediate targets. Rob can use this card daily or at minimum when he notices that his overall activation is elevated. Tracking part activation over time reveals patterns, builds self-knowledge, and creates a daily touchpoint with IFS practice.</a:t>
            </a:r>
          </a:p>
          <a:p>
            <a:pPr>
              <a:lnSpc>
                <a:spcPct val="107000"/>
              </a:lnSpc>
              <a:spcAft>
                <a:spcPts val="800"/>
              </a:spcAft>
              <a:buNone/>
            </a:pPr>
            <a:r>
              <a:rPr lang="en-CA" sz="2400" kern="100" dirty="0">
                <a:effectLst/>
                <a:latin typeface="Arial" panose="020B0604020202020204" pitchFamily="34" charset="0"/>
                <a:ea typeface="Aptos" panose="020B0004020202020204" pitchFamily="34" charset="0"/>
                <a:cs typeface="Arial" panose="020B0604020202020204" pitchFamily="34" charset="0"/>
              </a:rPr>
              <a:t>Instructions: Rate each part's activation on a scale of 0 to 10 for the day or week. Note what trailhead (situation, emotion, sensation, thought) seemed to activate it. Add new parts as you discover them.</a:t>
            </a:r>
          </a:p>
        </p:txBody>
      </p:sp>
    </p:spTree>
    <p:extLst>
      <p:ext uri="{BB962C8B-B14F-4D97-AF65-F5344CB8AC3E}">
        <p14:creationId xmlns:p14="http://schemas.microsoft.com/office/powerpoint/2010/main" val="2423037858"/>
      </p:ext>
    </p:extLst>
  </p:cSld>
  <p:clrMapOvr>
    <a:masterClrMapping/>
  </p:clrMapOvr>
</p:sld>
</file>

<file path=ppt/slides/slide1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D56FDDA-0C5D-BA95-ADC0-348CBEE1FB42}"/>
              </a:ext>
            </a:extLst>
          </p:cNvPr>
          <p:cNvGraphicFramePr>
            <a:graphicFrameLocks noGrp="1"/>
          </p:cNvGraphicFramePr>
          <p:nvPr>
            <p:extLst>
              <p:ext uri="{D42A27DB-BD31-4B8C-83A1-F6EECF244321}">
                <p14:modId xmlns:p14="http://schemas.microsoft.com/office/powerpoint/2010/main" val="663540266"/>
              </p:ext>
            </p:extLst>
          </p:nvPr>
        </p:nvGraphicFramePr>
        <p:xfrm>
          <a:off x="579120" y="812800"/>
          <a:ext cx="10850880" cy="5899349"/>
        </p:xfrm>
        <a:graphic>
          <a:graphicData uri="http://schemas.openxmlformats.org/drawingml/2006/table">
            <a:tbl>
              <a:tblPr firstRow="1" firstCol="1" bandRow="1">
                <a:tableStyleId>{5C22544A-7EE6-4342-B048-85BDC9FD1C3A}</a:tableStyleId>
              </a:tblPr>
              <a:tblGrid>
                <a:gridCol w="1667761">
                  <a:extLst>
                    <a:ext uri="{9D8B030D-6E8A-4147-A177-3AD203B41FA5}">
                      <a16:colId xmlns:a16="http://schemas.microsoft.com/office/drawing/2014/main" val="1088663516"/>
                    </a:ext>
                  </a:extLst>
                </a:gridCol>
                <a:gridCol w="1795581">
                  <a:extLst>
                    <a:ext uri="{9D8B030D-6E8A-4147-A177-3AD203B41FA5}">
                      <a16:colId xmlns:a16="http://schemas.microsoft.com/office/drawing/2014/main" val="3112109072"/>
                    </a:ext>
                  </a:extLst>
                </a:gridCol>
                <a:gridCol w="1667327">
                  <a:extLst>
                    <a:ext uri="{9D8B030D-6E8A-4147-A177-3AD203B41FA5}">
                      <a16:colId xmlns:a16="http://schemas.microsoft.com/office/drawing/2014/main" val="3117689007"/>
                    </a:ext>
                  </a:extLst>
                </a:gridCol>
                <a:gridCol w="2052095">
                  <a:extLst>
                    <a:ext uri="{9D8B030D-6E8A-4147-A177-3AD203B41FA5}">
                      <a16:colId xmlns:a16="http://schemas.microsoft.com/office/drawing/2014/main" val="3826997181"/>
                    </a:ext>
                  </a:extLst>
                </a:gridCol>
                <a:gridCol w="2129046">
                  <a:extLst>
                    <a:ext uri="{9D8B030D-6E8A-4147-A177-3AD203B41FA5}">
                      <a16:colId xmlns:a16="http://schemas.microsoft.com/office/drawing/2014/main" val="731705283"/>
                    </a:ext>
                  </a:extLst>
                </a:gridCol>
                <a:gridCol w="1539070">
                  <a:extLst>
                    <a:ext uri="{9D8B030D-6E8A-4147-A177-3AD203B41FA5}">
                      <a16:colId xmlns:a16="http://schemas.microsoft.com/office/drawing/2014/main" val="818317040"/>
                    </a:ext>
                  </a:extLst>
                </a:gridCol>
              </a:tblGrid>
              <a:tr h="849745">
                <a:tc>
                  <a:txBody>
                    <a:bodyPr/>
                    <a:lstStyle/>
                    <a:p>
                      <a:pPr>
                        <a:lnSpc>
                          <a:spcPct val="107000"/>
                        </a:lnSpc>
                        <a:spcAft>
                          <a:spcPts val="800"/>
                        </a:spcAft>
                        <a:buNone/>
                      </a:pPr>
                      <a:r>
                        <a:rPr lang="en-CA" sz="1800" kern="100" dirty="0">
                          <a:effectLst/>
                        </a:rPr>
                        <a:t>Part Self</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1600" kern="100" dirty="0">
                          <a:effectLst/>
                        </a:rPr>
                        <a:t>Type / Role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1600" kern="100">
                          <a:effectLst/>
                        </a:rPr>
                        <a:t>Typical Feelings</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1600" kern="100">
                          <a:effectLst/>
                        </a:rPr>
                        <a:t>Typical Thoughts</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1600" kern="100" dirty="0">
                          <a:effectLst/>
                        </a:rPr>
                        <a:t>Typical Behaviours / Urges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1600" kern="100">
                          <a:effectLst/>
                        </a:rPr>
                        <a:t>Activation This Week (0–10)</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extLst>
                  <a:ext uri="{0D108BD9-81ED-4DB2-BD59-A6C34878D82A}">
                    <a16:rowId xmlns:a16="http://schemas.microsoft.com/office/drawing/2014/main" val="215612342"/>
                  </a:ext>
                </a:extLst>
              </a:tr>
              <a:tr h="807526">
                <a:tc>
                  <a:txBody>
                    <a:bodyPr/>
                    <a:lstStyle/>
                    <a:p>
                      <a:pPr>
                        <a:lnSpc>
                          <a:spcPct val="107000"/>
                        </a:lnSpc>
                        <a:spcAft>
                          <a:spcPts val="800"/>
                        </a:spcAft>
                        <a:buNone/>
                      </a:pPr>
                      <a:r>
                        <a:rPr lang="en-CA" sz="1800" kern="100" dirty="0">
                          <a:effectLst/>
                        </a:rPr>
                        <a:t>Overall Activation</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Top-level check-in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Varies — note any spike</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"Something is activated — what is it?"</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Pause; observe</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 </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2773536289"/>
                  </a:ext>
                </a:extLst>
              </a:tr>
              <a:tr h="807526">
                <a:tc>
                  <a:txBody>
                    <a:bodyPr/>
                    <a:lstStyle/>
                    <a:p>
                      <a:pPr>
                        <a:lnSpc>
                          <a:spcPct val="107000"/>
                        </a:lnSpc>
                        <a:spcAft>
                          <a:spcPts val="800"/>
                        </a:spcAft>
                        <a:buNone/>
                      </a:pPr>
                      <a:r>
                        <a:rPr lang="en-CA" sz="1800" kern="100" dirty="0">
                          <a:effectLst/>
                        </a:rPr>
                        <a:t>Angry Firefighter</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Firefighter (Protector)</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Intense anger, outrage, humiliation</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"I don't count. She doesn't trust me."</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Urge to argue; demand acknowledgment</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1893836034"/>
                  </a:ext>
                </a:extLst>
              </a:tr>
              <a:tr h="1028402">
                <a:tc>
                  <a:txBody>
                    <a:bodyPr/>
                    <a:lstStyle/>
                    <a:p>
                      <a:pPr>
                        <a:lnSpc>
                          <a:spcPct val="107000"/>
                        </a:lnSpc>
                        <a:spcAft>
                          <a:spcPts val="800"/>
                        </a:spcAft>
                        <a:buNone/>
                      </a:pPr>
                      <a:r>
                        <a:rPr lang="en-CA" sz="1800" kern="100" dirty="0">
                          <a:effectLst/>
                        </a:rPr>
                        <a:t>Abandoned / Unseen Exile</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Exile</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Unseen, unworthy, unloved, abandoned</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"I'm broken. Not good enough."</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Collapse inward; withdraw</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2585003051"/>
                  </a:ext>
                </a:extLst>
              </a:tr>
              <a:tr h="1028402">
                <a:tc>
                  <a:txBody>
                    <a:bodyPr/>
                    <a:lstStyle/>
                    <a:p>
                      <a:pPr>
                        <a:lnSpc>
                          <a:spcPct val="107000"/>
                        </a:lnSpc>
                        <a:spcAft>
                          <a:spcPts val="800"/>
                        </a:spcAft>
                        <a:buNone/>
                      </a:pPr>
                      <a:r>
                        <a:rPr lang="en-CA" sz="1800" kern="100" dirty="0">
                          <a:effectLst/>
                        </a:rPr>
                        <a:t>Internal Critic (Mother's Voice)</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Protector (inner critic)</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Contempt, cold disappointment</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"This proves how flawed you are."</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Self-attack; shame spiralling</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 </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1430706999"/>
                  </a:ext>
                </a:extLst>
              </a:tr>
              <a:tr h="421623">
                <a:tc>
                  <a:txBody>
                    <a:bodyPr/>
                    <a:lstStyle/>
                    <a:p>
                      <a:pPr>
                        <a:lnSpc>
                          <a:spcPct val="107000"/>
                        </a:lnSpc>
                        <a:spcAft>
                          <a:spcPts val="800"/>
                        </a:spcAft>
                        <a:buNone/>
                      </a:pPr>
                      <a:r>
                        <a:rPr lang="en-CA" sz="1800" kern="100" dirty="0">
                          <a:effectLst/>
                        </a:rPr>
                        <a:t>Devaluing Part</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Protector (outer critic, linked to Competitive Perfectionist)</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a:effectLst/>
                        </a:rPr>
                        <a:t>Defensive superiority, contempt</a:t>
                      </a:r>
                      <a:endParaRPr lang="en-CA" sz="16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"I'm better than them — academically, morally, athletically."</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Finding ways to feel superior; quiet dismissal of others</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1600" kern="100" dirty="0">
                          <a:effectLst/>
                        </a:rPr>
                        <a:t> </a:t>
                      </a:r>
                      <a:endParaRPr lang="en-CA"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1519518544"/>
                  </a:ext>
                </a:extLst>
              </a:tr>
            </a:tbl>
          </a:graphicData>
        </a:graphic>
      </p:graphicFrame>
      <p:sp>
        <p:nvSpPr>
          <p:cNvPr id="3" name="Rectangle 1">
            <a:extLst>
              <a:ext uri="{FF2B5EF4-FFF2-40B4-BE49-F238E27FC236}">
                <a16:creationId xmlns:a16="http://schemas.microsoft.com/office/drawing/2014/main" id="{5727F653-5AEB-E978-7D41-126793FD9A56}"/>
              </a:ext>
            </a:extLst>
          </p:cNvPr>
          <p:cNvSpPr>
            <a:spLocks noChangeArrowheads="1"/>
          </p:cNvSpPr>
          <p:nvPr/>
        </p:nvSpPr>
        <p:spPr bwMode="auto">
          <a:xfrm>
            <a:off x="6858952" y="2751940"/>
            <a:ext cx="18061991" cy="6770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0156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altLang="en-US" sz="1600" b="0" i="0" u="none" strike="noStrike" cap="none" normalizeH="0" baseline="0" dirty="0">
              <a:ln>
                <a:noFill/>
              </a:ln>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CA"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5F2AF097-E674-BE45-D19B-0D74362849BF}"/>
              </a:ext>
            </a:extLst>
          </p:cNvPr>
          <p:cNvSpPr txBox="1"/>
          <p:nvPr/>
        </p:nvSpPr>
        <p:spPr>
          <a:xfrm>
            <a:off x="2255520" y="145851"/>
            <a:ext cx="10241280"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altLang="en-US" sz="2800" b="0" i="0" u="none" strike="noStrike" cap="none" normalizeH="0" baseline="0" dirty="0">
                <a:ln>
                  <a:noFill/>
                </a:ln>
                <a:solidFill>
                  <a:srgbClr val="0F4761"/>
                </a:solidFill>
                <a:effectLst/>
                <a:latin typeface="Arial" panose="020B0604020202020204" pitchFamily="34" charset="0"/>
                <a:ea typeface="Times New Roman" panose="02020603050405020304" pitchFamily="18" charset="0"/>
                <a:cs typeface="Arial" panose="020B0604020202020204" pitchFamily="34" charset="0"/>
              </a:rPr>
              <a:t>ROB'S ADVANCED HOLES DIARY CARD</a:t>
            </a:r>
          </a:p>
        </p:txBody>
      </p:sp>
      <p:sp>
        <p:nvSpPr>
          <p:cNvPr id="6" name="TextBox 5">
            <a:extLst>
              <a:ext uri="{FF2B5EF4-FFF2-40B4-BE49-F238E27FC236}">
                <a16:creationId xmlns:a16="http://schemas.microsoft.com/office/drawing/2014/main" id="{77C1D51C-FD1D-F5B8-A3CB-72EE760B650F}"/>
              </a:ext>
            </a:extLst>
          </p:cNvPr>
          <p:cNvSpPr txBox="1"/>
          <p:nvPr/>
        </p:nvSpPr>
        <p:spPr>
          <a:xfrm>
            <a:off x="35560" y="-47189"/>
            <a:ext cx="12461240" cy="584775"/>
          </a:xfrm>
          <a:prstGeom prst="rect">
            <a:avLst/>
          </a:prstGeom>
          <a:noFill/>
        </p:spPr>
        <p:txBody>
          <a:bodyPr wrap="square">
            <a:spAutoFit/>
          </a:bodyPr>
          <a:lstStyle/>
          <a:p>
            <a:r>
              <a:rPr lang="en-CA" sz="32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endParaRPr lang="en-CA" sz="3200" dirty="0"/>
          </a:p>
        </p:txBody>
      </p:sp>
    </p:spTree>
    <p:extLst>
      <p:ext uri="{BB962C8B-B14F-4D97-AF65-F5344CB8AC3E}">
        <p14:creationId xmlns:p14="http://schemas.microsoft.com/office/powerpoint/2010/main" val="1323159054"/>
      </p:ext>
    </p:extLst>
  </p:cSld>
  <p:clrMapOvr>
    <a:masterClrMapping/>
  </p:clrMapOvr>
</p:sld>
</file>

<file path=ppt/slides/slide1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D1308E1-D39B-14F1-FFAA-FFBA97394B0F}"/>
              </a:ext>
            </a:extLst>
          </p:cNvPr>
          <p:cNvGraphicFramePr>
            <a:graphicFrameLocks noGrp="1"/>
          </p:cNvGraphicFramePr>
          <p:nvPr>
            <p:extLst>
              <p:ext uri="{D42A27DB-BD31-4B8C-83A1-F6EECF244321}">
                <p14:modId xmlns:p14="http://schemas.microsoft.com/office/powerpoint/2010/main" val="2891523849"/>
              </p:ext>
            </p:extLst>
          </p:nvPr>
        </p:nvGraphicFramePr>
        <p:xfrm>
          <a:off x="598054" y="843280"/>
          <a:ext cx="10995892" cy="5019040"/>
        </p:xfrm>
        <a:graphic>
          <a:graphicData uri="http://schemas.openxmlformats.org/drawingml/2006/table">
            <a:tbl>
              <a:tblPr firstRow="1" firstCol="1" bandRow="1">
                <a:tableStyleId>{5C22544A-7EE6-4342-B048-85BDC9FD1C3A}</a:tableStyleId>
              </a:tblPr>
              <a:tblGrid>
                <a:gridCol w="2008382">
                  <a:extLst>
                    <a:ext uri="{9D8B030D-6E8A-4147-A177-3AD203B41FA5}">
                      <a16:colId xmlns:a16="http://schemas.microsoft.com/office/drawing/2014/main" val="2486252193"/>
                    </a:ext>
                  </a:extLst>
                </a:gridCol>
                <a:gridCol w="1757334">
                  <a:extLst>
                    <a:ext uri="{9D8B030D-6E8A-4147-A177-3AD203B41FA5}">
                      <a16:colId xmlns:a16="http://schemas.microsoft.com/office/drawing/2014/main" val="1670947827"/>
                    </a:ext>
                  </a:extLst>
                </a:gridCol>
                <a:gridCol w="1631810">
                  <a:extLst>
                    <a:ext uri="{9D8B030D-6E8A-4147-A177-3AD203B41FA5}">
                      <a16:colId xmlns:a16="http://schemas.microsoft.com/office/drawing/2014/main" val="1111021608"/>
                    </a:ext>
                  </a:extLst>
                </a:gridCol>
                <a:gridCol w="2008382">
                  <a:extLst>
                    <a:ext uri="{9D8B030D-6E8A-4147-A177-3AD203B41FA5}">
                      <a16:colId xmlns:a16="http://schemas.microsoft.com/office/drawing/2014/main" val="1714574361"/>
                    </a:ext>
                  </a:extLst>
                </a:gridCol>
                <a:gridCol w="2083697">
                  <a:extLst>
                    <a:ext uri="{9D8B030D-6E8A-4147-A177-3AD203B41FA5}">
                      <a16:colId xmlns:a16="http://schemas.microsoft.com/office/drawing/2014/main" val="2821189671"/>
                    </a:ext>
                  </a:extLst>
                </a:gridCol>
                <a:gridCol w="1506287">
                  <a:extLst>
                    <a:ext uri="{9D8B030D-6E8A-4147-A177-3AD203B41FA5}">
                      <a16:colId xmlns:a16="http://schemas.microsoft.com/office/drawing/2014/main" val="1415952552"/>
                    </a:ext>
                  </a:extLst>
                </a:gridCol>
              </a:tblGrid>
              <a:tr h="1998134">
                <a:tc>
                  <a:txBody>
                    <a:bodyPr/>
                    <a:lstStyle/>
                    <a:p>
                      <a:pPr>
                        <a:lnSpc>
                          <a:spcPct val="107000"/>
                        </a:lnSpc>
                        <a:spcAft>
                          <a:spcPts val="800"/>
                        </a:spcAft>
                        <a:buNone/>
                      </a:pPr>
                      <a:r>
                        <a:rPr lang="en-CA" sz="2000" kern="100" dirty="0">
                          <a:effectLst/>
                        </a:rPr>
                        <a:t>Competitive Perfectionist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Manager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Anxious striving</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"Outperform to be seen. Earn the love."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Over-preparing; seeking recognition</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 </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1984487143"/>
                  </a:ext>
                </a:extLst>
              </a:tr>
              <a:tr h="1510453">
                <a:tc>
                  <a:txBody>
                    <a:bodyPr/>
                    <a:lstStyle/>
                    <a:p>
                      <a:pPr>
                        <a:lnSpc>
                          <a:spcPct val="107000"/>
                        </a:lnSpc>
                        <a:spcAft>
                          <a:spcPts val="800"/>
                        </a:spcAft>
                        <a:buNone/>
                      </a:pPr>
                      <a:r>
                        <a:rPr lang="en-CA" sz="2000" kern="100" dirty="0">
                          <a:effectLst/>
                        </a:rPr>
                        <a:t>Jealous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Firefighter / Exile-adjacent</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Resentment, longing, bitterness</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"Others get what I never did."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Comparison; quiet withdrawal</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 </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4284886594"/>
                  </a:ext>
                </a:extLst>
              </a:tr>
              <a:tr h="1510453">
                <a:tc>
                  <a:txBody>
                    <a:bodyPr/>
                    <a:lstStyle/>
                    <a:p>
                      <a:pPr>
                        <a:lnSpc>
                          <a:spcPct val="107000"/>
                        </a:lnSpc>
                        <a:spcAft>
                          <a:spcPts val="800"/>
                        </a:spcAft>
                        <a:buNone/>
                      </a:pPr>
                      <a:r>
                        <a:rPr lang="en-CA" sz="2000" kern="100" dirty="0">
                          <a:effectLst/>
                        </a:rPr>
                        <a:t>Rational Manager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Manager</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Grounded, analytic, steadying</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"This is past. My wife loves me."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Pause skill; self-observation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 </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4031749157"/>
                  </a:ext>
                </a:extLst>
              </a:tr>
            </a:tbl>
          </a:graphicData>
        </a:graphic>
      </p:graphicFrame>
      <p:sp>
        <p:nvSpPr>
          <p:cNvPr id="4" name="TextBox 3">
            <a:extLst>
              <a:ext uri="{FF2B5EF4-FFF2-40B4-BE49-F238E27FC236}">
                <a16:creationId xmlns:a16="http://schemas.microsoft.com/office/drawing/2014/main" id="{39D7A009-42C8-79DD-C15A-EA78B083AA6A}"/>
              </a:ext>
            </a:extLst>
          </p:cNvPr>
          <p:cNvSpPr txBox="1"/>
          <p:nvPr/>
        </p:nvSpPr>
        <p:spPr>
          <a:xfrm>
            <a:off x="182880" y="0"/>
            <a:ext cx="6096000" cy="523220"/>
          </a:xfrm>
          <a:prstGeom prst="rect">
            <a:avLst/>
          </a:prstGeom>
          <a:noFill/>
        </p:spPr>
        <p:txBody>
          <a:bodyPr wrap="square">
            <a:spAutoFit/>
          </a:bodyPr>
          <a:lstStyle/>
          <a:p>
            <a:r>
              <a:rPr lang="en-CA" sz="28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endParaRPr lang="en-CA" sz="2800" dirty="0"/>
          </a:p>
        </p:txBody>
      </p:sp>
    </p:spTree>
    <p:extLst>
      <p:ext uri="{BB962C8B-B14F-4D97-AF65-F5344CB8AC3E}">
        <p14:creationId xmlns:p14="http://schemas.microsoft.com/office/powerpoint/2010/main" val="4083017944"/>
      </p:ext>
    </p:extLst>
  </p:cSld>
  <p:clrMapOvr>
    <a:masterClrMapping/>
  </p:clrMapOvr>
</p:sld>
</file>

<file path=ppt/slides/slide1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76D789-44E9-FFDE-9C43-8289A5F4B76E}"/>
              </a:ext>
            </a:extLst>
          </p:cNvPr>
          <p:cNvSpPr txBox="1"/>
          <p:nvPr/>
        </p:nvSpPr>
        <p:spPr>
          <a:xfrm>
            <a:off x="121920" y="0"/>
            <a:ext cx="12070080" cy="4001416"/>
          </a:xfrm>
          <a:prstGeom prst="rect">
            <a:avLst/>
          </a:prstGeom>
          <a:noFill/>
        </p:spPr>
        <p:txBody>
          <a:bodyPr wrap="square">
            <a:spAutoFit/>
          </a:bodyPr>
          <a:lstStyle/>
          <a:p>
            <a:pPr>
              <a:lnSpc>
                <a:spcPct val="107000"/>
              </a:lnSpc>
              <a:spcBef>
                <a:spcPts val="1800"/>
              </a:spcBef>
              <a:spcAft>
                <a:spcPts val="400"/>
              </a:spcAft>
              <a:buNone/>
            </a:pPr>
            <a:r>
              <a:rPr lang="en-CA" sz="3600" b="1" kern="100">
                <a:solidFill>
                  <a:srgbClr val="0F4761"/>
                </a:solidFill>
                <a:effectLst/>
                <a:latin typeface="Arial" panose="020B0604020202020204" pitchFamily="34" charset="0"/>
                <a:ea typeface="Times New Roman" panose="02020603050405020304" pitchFamily="18" charset="0"/>
                <a:cs typeface="Arial" panose="020B0604020202020204" pitchFamily="34" charset="0"/>
              </a:rPr>
              <a:t>              STEP 3 — Self-Led Chain Analysis</a:t>
            </a:r>
          </a:p>
          <a:p>
            <a:pPr>
              <a:lnSpc>
                <a:spcPct val="107000"/>
              </a:lnSpc>
              <a:spcBef>
                <a:spcPts val="800"/>
              </a:spcBef>
              <a:spcAft>
                <a:spcPts val="400"/>
              </a:spcAft>
              <a:buNone/>
            </a:pPr>
            <a:r>
              <a:rPr lang="en-CA" sz="2800" b="1" kern="100">
                <a:solidFill>
                  <a:srgbClr val="0F4761"/>
                </a:solidFill>
                <a:effectLst/>
                <a:latin typeface="Arial" panose="020B0604020202020204" pitchFamily="34" charset="0"/>
                <a:ea typeface="Times New Roman" panose="02020603050405020304" pitchFamily="18" charset="0"/>
                <a:cs typeface="Arial" panose="020B0604020202020204" pitchFamily="34" charset="0"/>
              </a:rPr>
              <a:t>Index Event</a:t>
            </a:r>
          </a:p>
          <a:p>
            <a:pPr>
              <a:lnSpc>
                <a:spcPct val="107000"/>
              </a:lnSpc>
              <a:spcAft>
                <a:spcPts val="800"/>
              </a:spcAft>
              <a:buNone/>
            </a:pPr>
            <a:r>
              <a:rPr lang="en-CA" sz="2400" kern="100">
                <a:effectLst/>
                <a:latin typeface="Arial" panose="020B0604020202020204" pitchFamily="34" charset="0"/>
                <a:ea typeface="Aptos" panose="020B0004020202020204" pitchFamily="34" charset="0"/>
                <a:cs typeface="Arial" panose="020B0604020202020204" pitchFamily="34" charset="0"/>
              </a:rPr>
              <a:t>Rob's wife, in a casual and friendly tone, mentioned she would ask their son to weigh the dog — moments after Rob had already done so twice. </a:t>
            </a:r>
          </a:p>
          <a:p>
            <a:pPr>
              <a:lnSpc>
                <a:spcPct val="107000"/>
              </a:lnSpc>
              <a:spcAft>
                <a:spcPts val="800"/>
              </a:spcAft>
              <a:buNone/>
            </a:pPr>
            <a:endParaRPr lang="en-CA" sz="2400" kern="10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400" kern="100">
                <a:effectLst/>
                <a:latin typeface="Arial" panose="020B0604020202020204" pitchFamily="34" charset="0"/>
                <a:ea typeface="Aptos" panose="020B0004020202020204" pitchFamily="34" charset="0"/>
                <a:cs typeface="Arial" panose="020B0604020202020204" pitchFamily="34" charset="0"/>
              </a:rPr>
              <a:t>Rob estimated his response was approximately </a:t>
            </a:r>
            <a:r>
              <a:rPr lang="en-CA" sz="2400" kern="100">
                <a:solidFill>
                  <a:schemeClr val="bg1"/>
                </a:solidFill>
                <a:effectLst/>
                <a:latin typeface="Arial" panose="020B0604020202020204" pitchFamily="34" charset="0"/>
                <a:ea typeface="Aptos" panose="020B0004020202020204" pitchFamily="34" charset="0"/>
                <a:cs typeface="Arial" panose="020B0604020202020204" pitchFamily="34" charset="0"/>
              </a:rPr>
              <a:t>20% well-regulated and 80% dysregulated.</a:t>
            </a:r>
          </a:p>
          <a:p>
            <a:pPr>
              <a:lnSpc>
                <a:spcPct val="107000"/>
              </a:lnSpc>
              <a:spcAft>
                <a:spcPts val="400"/>
              </a:spcAft>
              <a:buNone/>
            </a:pPr>
            <a:r>
              <a:rPr lang="en-CA" sz="2400" kern="100">
                <a:solidFill>
                  <a:schemeClr val="bg1"/>
                </a:solidFill>
                <a:effectLst/>
                <a:latin typeface="Arial" panose="020B0604020202020204" pitchFamily="34" charset="0"/>
                <a:ea typeface="Aptos" panose="020B0004020202020204" pitchFamily="34" charset="0"/>
                <a:cs typeface="Arial" panose="020B0604020202020204" pitchFamily="34" charset="0"/>
              </a:rPr>
              <a:t> </a:t>
            </a:r>
            <a:endParaRPr lang="en-CA"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895884C-ECAC-F718-8DF9-24235CEFD2F9}"/>
              </a:ext>
            </a:extLst>
          </p:cNvPr>
          <p:cNvSpPr txBox="1"/>
          <p:nvPr/>
        </p:nvSpPr>
        <p:spPr>
          <a:xfrm>
            <a:off x="121920" y="0"/>
            <a:ext cx="6096000" cy="584775"/>
          </a:xfrm>
          <a:prstGeom prst="rect">
            <a:avLst/>
          </a:prstGeom>
          <a:noFill/>
        </p:spPr>
        <p:txBody>
          <a:bodyPr wrap="square">
            <a:spAutoFit/>
          </a:bodyPr>
          <a:lstStyle/>
          <a:p>
            <a:r>
              <a:rPr lang="en-CA" sz="32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endParaRPr lang="en-CA" sz="3200" dirty="0"/>
          </a:p>
        </p:txBody>
      </p:sp>
    </p:spTree>
    <p:extLst>
      <p:ext uri="{BB962C8B-B14F-4D97-AF65-F5344CB8AC3E}">
        <p14:creationId xmlns:p14="http://schemas.microsoft.com/office/powerpoint/2010/main" val="3857978669"/>
      </p:ext>
    </p:extLst>
  </p:cSld>
  <p:clrMapOvr>
    <a:masterClrMapping/>
  </p:clrMapOvr>
</p:sld>
</file>

<file path=ppt/slides/slide1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0AE0C0-ECA2-3568-1C72-0D947C39751B}"/>
              </a:ext>
            </a:extLst>
          </p:cNvPr>
          <p:cNvSpPr txBox="1"/>
          <p:nvPr/>
        </p:nvSpPr>
        <p:spPr>
          <a:xfrm>
            <a:off x="346364" y="0"/>
            <a:ext cx="10993120" cy="1234825"/>
          </a:xfrm>
          <a:prstGeom prst="rect">
            <a:avLst/>
          </a:prstGeom>
          <a:noFill/>
        </p:spPr>
        <p:txBody>
          <a:bodyPr wrap="square">
            <a:spAutoFit/>
          </a:bodyPr>
          <a:lstStyle/>
          <a:p>
            <a:pPr algn="ctr">
              <a:lnSpc>
                <a:spcPct val="107000"/>
              </a:lnSpc>
              <a:spcBef>
                <a:spcPts val="800"/>
              </a:spcBef>
              <a:spcAft>
                <a:spcPts val="400"/>
              </a:spcAft>
              <a:buNone/>
            </a:pPr>
            <a:r>
              <a:rPr lang="en-CA"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PARTS ACTIVATED — SELF-LED CHAIN ANALYSIS TABLE</a:t>
            </a:r>
          </a:p>
        </p:txBody>
      </p:sp>
      <p:graphicFrame>
        <p:nvGraphicFramePr>
          <p:cNvPr id="4" name="Table 3">
            <a:extLst>
              <a:ext uri="{FF2B5EF4-FFF2-40B4-BE49-F238E27FC236}">
                <a16:creationId xmlns:a16="http://schemas.microsoft.com/office/drawing/2014/main" id="{2D963BB9-4C77-0DB7-1A1F-0F77639C58AD}"/>
              </a:ext>
            </a:extLst>
          </p:cNvPr>
          <p:cNvGraphicFramePr>
            <a:graphicFrameLocks noGrp="1"/>
          </p:cNvGraphicFramePr>
          <p:nvPr>
            <p:extLst>
              <p:ext uri="{D42A27DB-BD31-4B8C-83A1-F6EECF244321}">
                <p14:modId xmlns:p14="http://schemas.microsoft.com/office/powerpoint/2010/main" val="3495304678"/>
              </p:ext>
            </p:extLst>
          </p:nvPr>
        </p:nvGraphicFramePr>
        <p:xfrm>
          <a:off x="346364" y="1537855"/>
          <a:ext cx="11596255" cy="4997277"/>
        </p:xfrm>
        <a:graphic>
          <a:graphicData uri="http://schemas.openxmlformats.org/drawingml/2006/table">
            <a:tbl>
              <a:tblPr firstRow="1" firstCol="1" bandRow="1">
                <a:tableStyleId>{5C22544A-7EE6-4342-B048-85BDC9FD1C3A}</a:tableStyleId>
              </a:tblPr>
              <a:tblGrid>
                <a:gridCol w="2092108">
                  <a:extLst>
                    <a:ext uri="{9D8B030D-6E8A-4147-A177-3AD203B41FA5}">
                      <a16:colId xmlns:a16="http://schemas.microsoft.com/office/drawing/2014/main" val="716005645"/>
                    </a:ext>
                  </a:extLst>
                </a:gridCol>
                <a:gridCol w="2092108">
                  <a:extLst>
                    <a:ext uri="{9D8B030D-6E8A-4147-A177-3AD203B41FA5}">
                      <a16:colId xmlns:a16="http://schemas.microsoft.com/office/drawing/2014/main" val="549651739"/>
                    </a:ext>
                  </a:extLst>
                </a:gridCol>
                <a:gridCol w="2331206">
                  <a:extLst>
                    <a:ext uri="{9D8B030D-6E8A-4147-A177-3AD203B41FA5}">
                      <a16:colId xmlns:a16="http://schemas.microsoft.com/office/drawing/2014/main" val="2744009063"/>
                    </a:ext>
                  </a:extLst>
                </a:gridCol>
                <a:gridCol w="2092108">
                  <a:extLst>
                    <a:ext uri="{9D8B030D-6E8A-4147-A177-3AD203B41FA5}">
                      <a16:colId xmlns:a16="http://schemas.microsoft.com/office/drawing/2014/main" val="2678605080"/>
                    </a:ext>
                  </a:extLst>
                </a:gridCol>
                <a:gridCol w="2988725">
                  <a:extLst>
                    <a:ext uri="{9D8B030D-6E8A-4147-A177-3AD203B41FA5}">
                      <a16:colId xmlns:a16="http://schemas.microsoft.com/office/drawing/2014/main" val="3301327693"/>
                    </a:ext>
                  </a:extLst>
                </a:gridCol>
              </a:tblGrid>
              <a:tr h="1177199">
                <a:tc>
                  <a:txBody>
                    <a:bodyPr/>
                    <a:lstStyle/>
                    <a:p>
                      <a:pPr>
                        <a:lnSpc>
                          <a:spcPct val="107000"/>
                        </a:lnSpc>
                        <a:spcAft>
                          <a:spcPts val="800"/>
                        </a:spcAft>
                        <a:buNone/>
                      </a:pPr>
                      <a:r>
                        <a:rPr lang="en-CA" sz="2400" kern="100" dirty="0">
                          <a:effectLst/>
                        </a:rPr>
                        <a:t>Part Self</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2000" kern="100" dirty="0">
                          <a:effectLst/>
                        </a:rPr>
                        <a:t>Feelings / Arousal State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2000" kern="100">
                          <a:effectLst/>
                        </a:rPr>
                        <a:t>Dominant Thoughts</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2000" kern="100">
                          <a:effectLst/>
                        </a:rPr>
                        <a:t>Behaviours / Urges</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tc>
                  <a:txBody>
                    <a:bodyPr/>
                    <a:lstStyle/>
                    <a:p>
                      <a:pPr>
                        <a:lnSpc>
                          <a:spcPct val="107000"/>
                        </a:lnSpc>
                        <a:spcAft>
                          <a:spcPts val="800"/>
                        </a:spcAft>
                        <a:buNone/>
                      </a:pPr>
                      <a:r>
                        <a:rPr lang="en-CA" sz="2000" kern="100">
                          <a:effectLst/>
                        </a:rPr>
                        <a:t>Conflicts Between Parts</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nchor="ctr"/>
                </a:tc>
                <a:extLst>
                  <a:ext uri="{0D108BD9-81ED-4DB2-BD59-A6C34878D82A}">
                    <a16:rowId xmlns:a16="http://schemas.microsoft.com/office/drawing/2014/main" val="3397453024"/>
                  </a:ext>
                </a:extLst>
              </a:tr>
              <a:tr h="1773600">
                <a:tc>
                  <a:txBody>
                    <a:bodyPr/>
                    <a:lstStyle/>
                    <a:p>
                      <a:pPr>
                        <a:lnSpc>
                          <a:spcPct val="107000"/>
                        </a:lnSpc>
                        <a:spcAft>
                          <a:spcPts val="800"/>
                        </a:spcAft>
                        <a:buNone/>
                      </a:pPr>
                      <a:r>
                        <a:rPr lang="en-CA" sz="2400" kern="100" dirty="0">
                          <a:effectLst/>
                        </a:rPr>
                        <a:t>Angry Firefighter</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Intense anger, outrage, humiliation</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"She doesn't trust me. I don't count."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Urge to argue, raise voice, demand acknowledgment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Conflicts with Rational Manager (which knows the anger is disproportionate) and with the Procrastinator</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2912238182"/>
                  </a:ext>
                </a:extLst>
              </a:tr>
              <a:tr h="1773600">
                <a:tc>
                  <a:txBody>
                    <a:bodyPr/>
                    <a:lstStyle/>
                    <a:p>
                      <a:pPr>
                        <a:lnSpc>
                          <a:spcPct val="107000"/>
                        </a:lnSpc>
                        <a:spcAft>
                          <a:spcPts val="800"/>
                        </a:spcAft>
                        <a:buNone/>
                      </a:pPr>
                      <a:r>
                        <a:rPr lang="en-CA" sz="2400" kern="100" dirty="0">
                          <a:effectLst/>
                        </a:rPr>
                        <a:t>Abandoned / Unseen Exile</a:t>
                      </a:r>
                      <a:endParaRPr lang="en-CA"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Unseen, unworthy, unloved, abandoned; intense sadness and despair</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a:effectLst/>
                        </a:rPr>
                        <a:t>"I'm not good enough. I'm broken."</a:t>
                      </a:r>
                      <a:endParaRPr lang="en-CA" sz="2000" kern="10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Withdraws, collapses inward</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tc>
                  <a:txBody>
                    <a:bodyPr/>
                    <a:lstStyle/>
                    <a:p>
                      <a:pPr>
                        <a:lnSpc>
                          <a:spcPct val="107000"/>
                        </a:lnSpc>
                        <a:spcAft>
                          <a:spcPts val="800"/>
                        </a:spcAft>
                        <a:buNone/>
                      </a:pPr>
                      <a:r>
                        <a:rPr lang="en-CA" sz="2000" kern="100" dirty="0">
                          <a:effectLst/>
                        </a:rPr>
                        <a:t>The exile's pain drives the firefighter; the Internal Critic attacks it further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200" marR="76200" marT="50800" marB="50800"/>
                </a:tc>
                <a:extLst>
                  <a:ext uri="{0D108BD9-81ED-4DB2-BD59-A6C34878D82A}">
                    <a16:rowId xmlns:a16="http://schemas.microsoft.com/office/drawing/2014/main" val="3738124089"/>
                  </a:ext>
                </a:extLst>
              </a:tr>
            </a:tbl>
          </a:graphicData>
        </a:graphic>
      </p:graphicFrame>
      <p:sp>
        <p:nvSpPr>
          <p:cNvPr id="5" name="TextBox 4">
            <a:extLst>
              <a:ext uri="{FF2B5EF4-FFF2-40B4-BE49-F238E27FC236}">
                <a16:creationId xmlns:a16="http://schemas.microsoft.com/office/drawing/2014/main" id="{771C6D9F-5234-CEE4-CF29-1D3BBD0BA1BD}"/>
              </a:ext>
            </a:extLst>
          </p:cNvPr>
          <p:cNvSpPr txBox="1"/>
          <p:nvPr/>
        </p:nvSpPr>
        <p:spPr>
          <a:xfrm>
            <a:off x="48491" y="0"/>
            <a:ext cx="6096000" cy="646331"/>
          </a:xfrm>
          <a:prstGeom prst="rect">
            <a:avLst/>
          </a:prstGeom>
          <a:noFill/>
        </p:spPr>
        <p:txBody>
          <a:bodyPr wrap="square">
            <a:spAutoFit/>
          </a:bodyPr>
          <a:lstStyle/>
          <a:p>
            <a:r>
              <a:rPr lang="en-CA" sz="3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endParaRPr lang="en-CA" sz="3600" dirty="0"/>
          </a:p>
        </p:txBody>
      </p:sp>
    </p:spTree>
    <p:extLst>
      <p:ext uri="{BB962C8B-B14F-4D97-AF65-F5344CB8AC3E}">
        <p14:creationId xmlns:p14="http://schemas.microsoft.com/office/powerpoint/2010/main" val="1978435214"/>
      </p:ext>
    </p:extLst>
  </p:cSld>
  <p:clrMapOvr>
    <a:masterClrMapping/>
  </p:clrMapOvr>
</p:sld>
</file>

<file path=ppt/slides/slide1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C5395C3-7946-DA6D-9E86-D535B047534F}"/>
              </a:ext>
            </a:extLst>
          </p:cNvPr>
          <p:cNvGraphicFramePr>
            <a:graphicFrameLocks noGrp="1"/>
          </p:cNvGraphicFramePr>
          <p:nvPr>
            <p:extLst>
              <p:ext uri="{D42A27DB-BD31-4B8C-83A1-F6EECF244321}">
                <p14:modId xmlns:p14="http://schemas.microsoft.com/office/powerpoint/2010/main" val="3002131836"/>
              </p:ext>
            </p:extLst>
          </p:nvPr>
        </p:nvGraphicFramePr>
        <p:xfrm>
          <a:off x="401782" y="146742"/>
          <a:ext cx="11637819" cy="6564516"/>
        </p:xfrm>
        <a:graphic>
          <a:graphicData uri="http://schemas.openxmlformats.org/drawingml/2006/table">
            <a:tbl>
              <a:tblPr firstRow="1" firstCol="1" bandRow="1">
                <a:tableStyleId>{5C22544A-7EE6-4342-B048-85BDC9FD1C3A}</a:tableStyleId>
              </a:tblPr>
              <a:tblGrid>
                <a:gridCol w="2099607">
                  <a:extLst>
                    <a:ext uri="{9D8B030D-6E8A-4147-A177-3AD203B41FA5}">
                      <a16:colId xmlns:a16="http://schemas.microsoft.com/office/drawing/2014/main" val="3835242650"/>
                    </a:ext>
                  </a:extLst>
                </a:gridCol>
                <a:gridCol w="2099607">
                  <a:extLst>
                    <a:ext uri="{9D8B030D-6E8A-4147-A177-3AD203B41FA5}">
                      <a16:colId xmlns:a16="http://schemas.microsoft.com/office/drawing/2014/main" val="1293126577"/>
                    </a:ext>
                  </a:extLst>
                </a:gridCol>
                <a:gridCol w="2339562">
                  <a:extLst>
                    <a:ext uri="{9D8B030D-6E8A-4147-A177-3AD203B41FA5}">
                      <a16:colId xmlns:a16="http://schemas.microsoft.com/office/drawing/2014/main" val="709268840"/>
                    </a:ext>
                  </a:extLst>
                </a:gridCol>
                <a:gridCol w="2099607">
                  <a:extLst>
                    <a:ext uri="{9D8B030D-6E8A-4147-A177-3AD203B41FA5}">
                      <a16:colId xmlns:a16="http://schemas.microsoft.com/office/drawing/2014/main" val="658182880"/>
                    </a:ext>
                  </a:extLst>
                </a:gridCol>
                <a:gridCol w="2999436">
                  <a:extLst>
                    <a:ext uri="{9D8B030D-6E8A-4147-A177-3AD203B41FA5}">
                      <a16:colId xmlns:a16="http://schemas.microsoft.com/office/drawing/2014/main" val="1448019833"/>
                    </a:ext>
                  </a:extLst>
                </a:gridCol>
              </a:tblGrid>
              <a:tr h="988063">
                <a:tc>
                  <a:txBody>
                    <a:bodyPr/>
                    <a:lstStyle/>
                    <a:p>
                      <a:pPr>
                        <a:lnSpc>
                          <a:spcPct val="107000"/>
                        </a:lnSpc>
                        <a:spcAft>
                          <a:spcPts val="800"/>
                        </a:spcAft>
                        <a:buNone/>
                      </a:pPr>
                      <a:r>
                        <a:rPr lang="en-CA" sz="2000" kern="100" dirty="0">
                          <a:effectLst/>
                        </a:rPr>
                        <a:t>Internal Critic (Mother's Voice)</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dirty="0">
                          <a:effectLst/>
                        </a:rPr>
                        <a:t>Contempt, disappointment, cold distance</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"This reaction proves how broken you are."</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Self-attack, shame spiralling</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Attacks the exile while ostensibly "motivating" Rob; conflicts with Self</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extLst>
                  <a:ext uri="{0D108BD9-81ED-4DB2-BD59-A6C34878D82A}">
                    <a16:rowId xmlns:a16="http://schemas.microsoft.com/office/drawing/2014/main" val="311599570"/>
                  </a:ext>
                </a:extLst>
              </a:tr>
              <a:tr h="1987698">
                <a:tc>
                  <a:txBody>
                    <a:bodyPr/>
                    <a:lstStyle/>
                    <a:p>
                      <a:pPr>
                        <a:lnSpc>
                          <a:spcPct val="107000"/>
                        </a:lnSpc>
                        <a:spcAft>
                          <a:spcPts val="800"/>
                        </a:spcAft>
                        <a:buNone/>
                      </a:pPr>
                      <a:r>
                        <a:rPr lang="en-CA" sz="2000" kern="100" dirty="0">
                          <a:effectLst/>
                        </a:rPr>
                        <a:t>Devaluing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dirty="0">
                          <a:effectLst/>
                        </a:rPr>
                        <a:t>Defensive superiority, contempt</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dirty="0">
                          <a:effectLst/>
                        </a:rPr>
                        <a:t>"I'm better than them — I can find a way to feel superior."</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Quietly dismisses or devalues others rather than openly rejecting them; feeling of superiority across domains</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Works against genuine connection; linked to and often operates alongside the Competitive Perfectionist</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extLst>
                  <a:ext uri="{0D108BD9-81ED-4DB2-BD59-A6C34878D82A}">
                    <a16:rowId xmlns:a16="http://schemas.microsoft.com/office/drawing/2014/main" val="2847022286"/>
                  </a:ext>
                </a:extLst>
              </a:tr>
              <a:tr h="1241717">
                <a:tc>
                  <a:txBody>
                    <a:bodyPr/>
                    <a:lstStyle/>
                    <a:p>
                      <a:pPr>
                        <a:lnSpc>
                          <a:spcPct val="107000"/>
                        </a:lnSpc>
                        <a:spcAft>
                          <a:spcPts val="800"/>
                        </a:spcAft>
                        <a:buNone/>
                      </a:pPr>
                      <a:r>
                        <a:rPr lang="en-CA" sz="2000" kern="100" dirty="0">
                          <a:effectLst/>
                        </a:rPr>
                        <a:t>Competitive Perfectionist (Manager)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Anxious striving, restless urgency</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"If I outperform, I'll be seen and valued. Earn the love."</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dirty="0">
                          <a:effectLst/>
                        </a:rPr>
                        <a:t>Over-preparing, over-explaining, seeking recognition</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Exhausts Rob; competes with the exile's need to simply be loved, not earned</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extLst>
                  <a:ext uri="{0D108BD9-81ED-4DB2-BD59-A6C34878D82A}">
                    <a16:rowId xmlns:a16="http://schemas.microsoft.com/office/drawing/2014/main" val="877373538"/>
                  </a:ext>
                </a:extLst>
              </a:tr>
              <a:tr h="1291817">
                <a:tc>
                  <a:txBody>
                    <a:bodyPr/>
                    <a:lstStyle/>
                    <a:p>
                      <a:pPr>
                        <a:lnSpc>
                          <a:spcPct val="107000"/>
                        </a:lnSpc>
                        <a:spcAft>
                          <a:spcPts val="800"/>
                        </a:spcAft>
                        <a:buNone/>
                      </a:pPr>
                      <a:r>
                        <a:rPr lang="en-CA" sz="2000" kern="100" dirty="0">
                          <a:effectLst/>
                        </a:rPr>
                        <a:t>Jealous Part</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Resentment, longing, bitterness</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"Others get the recognition I never did."</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Comparison, quiet withdrawal from those seen as more favoured</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dirty="0">
                          <a:effectLst/>
                        </a:rPr>
                        <a:t>Re-enacts mother–sibling dynamic; conflicts with Rational Manager</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extLst>
                  <a:ext uri="{0D108BD9-81ED-4DB2-BD59-A6C34878D82A}">
                    <a16:rowId xmlns:a16="http://schemas.microsoft.com/office/drawing/2014/main" val="2586817054"/>
                  </a:ext>
                </a:extLst>
              </a:tr>
              <a:tr h="1055221">
                <a:tc>
                  <a:txBody>
                    <a:bodyPr/>
                    <a:lstStyle/>
                    <a:p>
                      <a:pPr>
                        <a:lnSpc>
                          <a:spcPct val="107000"/>
                        </a:lnSpc>
                        <a:spcAft>
                          <a:spcPts val="800"/>
                        </a:spcAft>
                        <a:buNone/>
                      </a:pPr>
                      <a:r>
                        <a:rPr lang="en-CA" sz="2000" kern="100" dirty="0">
                          <a:effectLst/>
                        </a:rPr>
                        <a:t>Rational Manager</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Grounded, analytical, steadying</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"This is a past wound. My wife does love me."</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a:effectLst/>
                        </a:rPr>
                        <a:t>Pause skill, self-observation, conflict de-escalation</a:t>
                      </a:r>
                      <a:endParaRPr lang="en-CA" sz="1800" kern="10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tc>
                  <a:txBody>
                    <a:bodyPr/>
                    <a:lstStyle/>
                    <a:p>
                      <a:pPr>
                        <a:lnSpc>
                          <a:spcPct val="107000"/>
                        </a:lnSpc>
                        <a:spcAft>
                          <a:spcPts val="800"/>
                        </a:spcAft>
                        <a:buNone/>
                      </a:pPr>
                      <a:r>
                        <a:rPr lang="en-CA" sz="1800" kern="100" dirty="0">
                          <a:effectLst/>
                        </a:rPr>
                        <a:t>Often overwhelmed by the firefighter and exile; tries to lead but is crowded out</a:t>
                      </a:r>
                      <a:endParaRPr lang="en-CA"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704" marR="63704" marT="42469" marB="42469"/>
                </a:tc>
                <a:extLst>
                  <a:ext uri="{0D108BD9-81ED-4DB2-BD59-A6C34878D82A}">
                    <a16:rowId xmlns:a16="http://schemas.microsoft.com/office/drawing/2014/main" val="1831473821"/>
                  </a:ext>
                </a:extLst>
              </a:tr>
            </a:tbl>
          </a:graphicData>
        </a:graphic>
      </p:graphicFrame>
    </p:spTree>
    <p:extLst>
      <p:ext uri="{BB962C8B-B14F-4D97-AF65-F5344CB8AC3E}">
        <p14:creationId xmlns:p14="http://schemas.microsoft.com/office/powerpoint/2010/main" val="3428195702"/>
      </p:ext>
    </p:extLst>
  </p:cSld>
  <p:clrMapOvr>
    <a:masterClrMapping/>
  </p:clrMapOvr>
</p:sld>
</file>

<file path=ppt/slides/slide1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F314DB-BF52-C3CB-9F8B-BBE433A460BD}"/>
              </a:ext>
            </a:extLst>
          </p:cNvPr>
          <p:cNvSpPr txBox="1"/>
          <p:nvPr/>
        </p:nvSpPr>
        <p:spPr>
          <a:xfrm>
            <a:off x="0" y="0"/>
            <a:ext cx="12192000" cy="6410666"/>
          </a:xfrm>
          <a:prstGeom prst="rect">
            <a:avLst/>
          </a:prstGeom>
          <a:noFill/>
        </p:spPr>
        <p:txBody>
          <a:bodyPr wrap="square">
            <a:spAutoFit/>
          </a:bodyPr>
          <a:lstStyle/>
          <a:p>
            <a:pPr>
              <a:lnSpc>
                <a:spcPct val="107000"/>
              </a:lnSpc>
              <a:spcBef>
                <a:spcPts val="800"/>
              </a:spcBef>
              <a:spcAft>
                <a:spcPts val="400"/>
              </a:spcAft>
              <a:buNone/>
            </a:pPr>
            <a:r>
              <a:rPr lang="en-CA" sz="20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Session Dialogue — Chain Analysis Narration</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Let's trace the chain of events, feelings, thoughts and behaviours carefully. Your wife speaks. What's the very first thing that happens?</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It's instantaneous. Something in me just… drops. And then the anger floods in almost immediately.</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That drop — that's the exile being hit. The anger is the firefighter coming up to cover it. What does the anger say, inside?</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Something like: 'I don't count. My effort doesn't matter. She doesn't trust me.'</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And does your rational manager step in at all?</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Yes, that's actually what saved the moment. The rational part knows this has nothing to do with my wife. It knows she's just being practical. But the other parts are much louder.</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And the internal critic?</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It piles on. It's almost like it's embarrassed by the anger. 'Look at you, getting activated over weighing a dog. What's wrong with you?'</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The critic attacks the exile for being upset, so the exile gets hurt from two sides. That's a very common internal dynamic. The firefighter is trying to protect the exile; the critic attacks the exile for needing protection. Completely exhausting.</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Yes. Exactly that.</a:t>
            </a:r>
          </a:p>
        </p:txBody>
      </p:sp>
    </p:spTree>
    <p:extLst>
      <p:ext uri="{BB962C8B-B14F-4D97-AF65-F5344CB8AC3E}">
        <p14:creationId xmlns:p14="http://schemas.microsoft.com/office/powerpoint/2010/main" val="303567056"/>
      </p:ext>
    </p:extLst>
  </p:cSld>
  <p:clrMapOvr>
    <a:masterClrMapping/>
  </p:clrMapOvr>
</p:sld>
</file>

<file path=ppt/slides/slide1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B87FE4-CD1E-F25A-0E2F-E6F7BA152CD6}"/>
              </a:ext>
            </a:extLst>
          </p:cNvPr>
          <p:cNvSpPr txBox="1"/>
          <p:nvPr/>
        </p:nvSpPr>
        <p:spPr>
          <a:xfrm>
            <a:off x="81280" y="247897"/>
            <a:ext cx="12110720" cy="3866251"/>
          </a:xfrm>
          <a:prstGeom prst="rect">
            <a:avLst/>
          </a:prstGeom>
          <a:noFill/>
        </p:spPr>
        <p:txBody>
          <a:bodyPr wrap="square">
            <a:spAutoFit/>
          </a:bodyPr>
          <a:lstStyle/>
          <a:p>
            <a:pPr>
              <a:lnSpc>
                <a:spcPct val="107000"/>
              </a:lnSpc>
              <a:spcBef>
                <a:spcPts val="1800"/>
              </a:spcBef>
              <a:spcAft>
                <a:spcPts val="400"/>
              </a:spcAft>
              <a:buNone/>
            </a:pPr>
            <a:r>
              <a:rPr lang="en-CA" sz="32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STEP 4 — STRENGTHEN OR FOSTER ACCESS TO S-SELF</a:t>
            </a:r>
          </a:p>
          <a:p>
            <a:pPr>
              <a:lnSpc>
                <a:spcPct val="107000"/>
              </a:lnSpc>
              <a:spcBef>
                <a:spcPts val="1800"/>
              </a:spcBef>
              <a:spcAft>
                <a:spcPts val="400"/>
              </a:spcAft>
              <a:buNone/>
            </a:pPr>
            <a:endParaRPr lang="en-CA" sz="32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800"/>
              </a:spcBef>
              <a:spcAft>
                <a:spcPts val="400"/>
              </a:spcAft>
              <a:buNone/>
            </a:pPr>
            <a:r>
              <a:rPr lang="en-CA" sz="28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              Joan/Nicole: </a:t>
            </a: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The Self Visualisation Practice</a:t>
            </a:r>
          </a:p>
          <a:p>
            <a:pPr>
              <a:lnSpc>
                <a:spcPct val="107000"/>
              </a:lnSpc>
              <a:spcBef>
                <a:spcPts val="800"/>
              </a:spcBef>
              <a:spcAft>
                <a:spcPts val="400"/>
              </a:spcAft>
              <a:buNone/>
            </a:pPr>
            <a:endPar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CA" sz="2400" kern="100" dirty="0">
                <a:effectLst/>
                <a:latin typeface="Arial" panose="020B0604020202020204" pitchFamily="34" charset="0"/>
                <a:ea typeface="Aptos" panose="020B0004020202020204" pitchFamily="34" charset="0"/>
                <a:cs typeface="Arial" panose="020B0604020202020204" pitchFamily="34" charset="0"/>
              </a:rPr>
              <a:t>Step 4 invites Rob to develop a vivid, embodied image of what his S-Self feels like — a stable anchor that he can return to when parts become loud. The goal is to install Self as a resource, something that can be accessed intentionally through repeated practice.</a:t>
            </a:r>
          </a:p>
        </p:txBody>
      </p:sp>
    </p:spTree>
    <p:extLst>
      <p:ext uri="{BB962C8B-B14F-4D97-AF65-F5344CB8AC3E}">
        <p14:creationId xmlns:p14="http://schemas.microsoft.com/office/powerpoint/2010/main" val="1331089046"/>
      </p:ext>
    </p:extLst>
  </p:cSld>
  <p:clrMapOvr>
    <a:masterClrMapping/>
  </p:clrMapOvr>
</p:sld>
</file>

<file path=ppt/slides/slide1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4F9151-FBA4-6B19-1991-66C588421750}"/>
              </a:ext>
            </a:extLst>
          </p:cNvPr>
          <p:cNvSpPr txBox="1"/>
          <p:nvPr/>
        </p:nvSpPr>
        <p:spPr>
          <a:xfrm>
            <a:off x="0" y="118237"/>
            <a:ext cx="12192000" cy="6730432"/>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                                  Session Dialogue — Finding an Image of Self</a:t>
            </a:r>
          </a:p>
          <a:p>
            <a:pPr>
              <a:lnSpc>
                <a:spcPct val="107000"/>
              </a:lnSpc>
              <a:spcAft>
                <a:spcPts val="600"/>
              </a:spcAft>
              <a:buNone/>
            </a:pPr>
            <a:r>
              <a:rPr lang="en-CA"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Luis: </a:t>
            </a:r>
            <a:r>
              <a:rPr lang="en-CA" sz="2000" kern="100" dirty="0">
                <a:effectLst/>
                <a:latin typeface="Aptos" panose="020B0004020202020204" pitchFamily="34" charset="0"/>
                <a:ea typeface="Aptos" panose="020B0004020202020204" pitchFamily="34" charset="0"/>
                <a:cs typeface="Times New Roman" panose="02020603050405020304" pitchFamily="18" charset="0"/>
              </a:rPr>
              <a:t>When you are at your most grounded, most open, most calm, most genuinely yourself — what does that look like? Is there a place? A way you're dressed? A posture?</a:t>
            </a:r>
          </a:p>
          <a:p>
            <a:pPr>
              <a:lnSpc>
                <a:spcPct val="107000"/>
              </a:lnSpc>
              <a:spcAft>
                <a:spcPts val="600"/>
              </a:spcAft>
              <a:buNone/>
            </a:pPr>
            <a:r>
              <a:rPr lang="en-CA"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Rob: </a:t>
            </a:r>
            <a:r>
              <a:rPr lang="en-CA" sz="2000" kern="100" dirty="0">
                <a:effectLst/>
                <a:latin typeface="Aptos" panose="020B0004020202020204" pitchFamily="34" charset="0"/>
                <a:ea typeface="Aptos" panose="020B0004020202020204" pitchFamily="34" charset="0"/>
                <a:cs typeface="Times New Roman" panose="02020603050405020304" pitchFamily="18" charset="0"/>
              </a:rPr>
              <a:t>Yes, actually. There's a version of me that comes to mind. Relaxed. Wearing clothes I like. I'm in a particular setting, outdoors, I think. There's ease. I'm not performing for anyone.</a:t>
            </a:r>
          </a:p>
          <a:p>
            <a:pPr>
              <a:lnSpc>
                <a:spcPct val="107000"/>
              </a:lnSpc>
              <a:spcAft>
                <a:spcPts val="600"/>
              </a:spcAft>
              <a:buNone/>
            </a:pPr>
            <a:r>
              <a:rPr lang="en-CA"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Luis: </a:t>
            </a:r>
            <a:r>
              <a:rPr lang="en-CA" sz="2000" kern="100" dirty="0">
                <a:effectLst/>
                <a:latin typeface="Aptos" panose="020B0004020202020204" pitchFamily="34" charset="0"/>
                <a:ea typeface="Aptos" panose="020B0004020202020204" pitchFamily="34" charset="0"/>
                <a:cs typeface="Times New Roman" panose="02020603050405020304" pitchFamily="18" charset="0"/>
              </a:rPr>
              <a:t>That's it. That's the image. That relaxed, unperforming Rob — not earning love, not proving anything, not protecting anything. Just present. That's Self. I'd encourage you to make that image as vivid as possible. You can draw it, find a photograph that captures it, hold it somewhere accessible.</a:t>
            </a:r>
          </a:p>
          <a:p>
            <a:pPr>
              <a:lnSpc>
                <a:spcPct val="107000"/>
              </a:lnSpc>
              <a:spcAft>
                <a:spcPts val="600"/>
              </a:spcAft>
              <a:buNone/>
            </a:pPr>
            <a:r>
              <a:rPr lang="en-CA"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Rob: </a:t>
            </a:r>
            <a:r>
              <a:rPr lang="en-CA" sz="2000" kern="100" dirty="0">
                <a:effectLst/>
                <a:latin typeface="Aptos" panose="020B0004020202020204" pitchFamily="34" charset="0"/>
                <a:ea typeface="Aptos" panose="020B0004020202020204" pitchFamily="34" charset="0"/>
                <a:cs typeface="Times New Roman" panose="02020603050405020304" pitchFamily="18" charset="0"/>
              </a:rPr>
              <a:t>I can do that.</a:t>
            </a:r>
          </a:p>
          <a:p>
            <a:pPr>
              <a:lnSpc>
                <a:spcPct val="107000"/>
              </a:lnSpc>
              <a:spcAft>
                <a:spcPts val="600"/>
              </a:spcAft>
              <a:buNone/>
            </a:pPr>
            <a:r>
              <a:rPr lang="en-CA"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Luis: </a:t>
            </a:r>
            <a:r>
              <a:rPr lang="en-CA" sz="2000" kern="100" dirty="0">
                <a:effectLst/>
                <a:latin typeface="Aptos" panose="020B0004020202020204" pitchFamily="34" charset="0"/>
                <a:ea typeface="Aptos" panose="020B0004020202020204" pitchFamily="34" charset="0"/>
                <a:cs typeface="Times New Roman" panose="02020603050405020304" pitchFamily="18" charset="0"/>
              </a:rPr>
              <a:t>And then the practice is to return to that image regularly. Like installing an app. You're not waiting until you're in crisis — you're building the pathway to Self in the quiet moments, so it's available when the parts are loud. Picture that image, feel the ease, check in with the 8 C's — curiosity, calm, compassion, confidence, courage, creativity, connectedness, clarity. Which ones feel present?</a:t>
            </a:r>
          </a:p>
          <a:p>
            <a:pPr>
              <a:lnSpc>
                <a:spcPct val="107000"/>
              </a:lnSpc>
              <a:spcAft>
                <a:spcPts val="600"/>
              </a:spcAft>
              <a:buNone/>
            </a:pPr>
            <a:r>
              <a:rPr lang="en-CA"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Rob: </a:t>
            </a:r>
            <a:r>
              <a:rPr lang="en-CA" sz="2000" kern="100" dirty="0">
                <a:effectLst/>
                <a:latin typeface="Aptos" panose="020B0004020202020204" pitchFamily="34" charset="0"/>
                <a:ea typeface="Aptos" panose="020B0004020202020204" pitchFamily="34" charset="0"/>
                <a:cs typeface="Times New Roman" panose="02020603050405020304" pitchFamily="18" charset="0"/>
              </a:rPr>
              <a:t>Mostly calm and compassion, when I'm in that place. The others… they come and go.</a:t>
            </a:r>
          </a:p>
          <a:p>
            <a:pPr>
              <a:lnSpc>
                <a:spcPct val="107000"/>
              </a:lnSpc>
              <a:spcAft>
                <a:spcPts val="600"/>
              </a:spcAft>
              <a:buNone/>
            </a:pPr>
            <a:r>
              <a:rPr lang="en-CA"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Luis: </a:t>
            </a:r>
            <a:r>
              <a:rPr lang="en-CA" sz="2000" kern="100" dirty="0">
                <a:effectLst/>
                <a:latin typeface="Aptos" panose="020B0004020202020204" pitchFamily="34" charset="0"/>
                <a:ea typeface="Aptos" panose="020B0004020202020204" pitchFamily="34" charset="0"/>
                <a:cs typeface="Times New Roman" panose="02020603050405020304" pitchFamily="18" charset="0"/>
              </a:rPr>
              <a:t>That's enough. Those are your anchor points. The others will deepen as your practice does.</a:t>
            </a:r>
          </a:p>
          <a:p>
            <a:pPr>
              <a:lnSpc>
                <a:spcPct val="107000"/>
              </a:lnSpc>
              <a:spcAft>
                <a:spcPts val="400"/>
              </a:spcAft>
              <a:buNone/>
            </a:pPr>
            <a:r>
              <a:rPr lang="en-CA" sz="2000" kern="100" dirty="0">
                <a:solidFill>
                  <a:srgbClr val="FFC000"/>
                </a:solidFill>
                <a:effectLst/>
                <a:latin typeface="Aptos" panose="020B0004020202020204" pitchFamily="34" charset="0"/>
                <a:ea typeface="Aptos" panose="020B0004020202020204" pitchFamily="34" charset="0"/>
                <a:cs typeface="Times New Roman" panose="02020603050405020304" pitchFamily="18" charset="0"/>
              </a:rPr>
              <a:t> J/N: </a:t>
            </a:r>
            <a:r>
              <a:rPr lang="en-CA"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Rob's Self image: Rob, relaxed and at ease, dressed in clothes he likes, in an outdoor setting, not performing for anyone. Rob is encouraged to find or create a visual representation of this image and use it as the centrepiece of a regular brief mindfulness practice, imbuing it with the 8 C's.</a:t>
            </a:r>
            <a:endParaRPr lang="en-CA"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25392663"/>
      </p:ext>
    </p:extLst>
  </p:cSld>
  <p:clrMapOvr>
    <a:masterClrMapping/>
  </p:clrMapOvr>
</p:sld>
</file>

<file path=ppt/slides/slide1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B68232-A343-D2F2-81C3-9302D74F088C}"/>
              </a:ext>
            </a:extLst>
          </p:cNvPr>
          <p:cNvSpPr txBox="1"/>
          <p:nvPr/>
        </p:nvSpPr>
        <p:spPr>
          <a:xfrm>
            <a:off x="101600" y="79639"/>
            <a:ext cx="12192000" cy="4890826"/>
          </a:xfrm>
          <a:prstGeom prst="rect">
            <a:avLst/>
          </a:prstGeom>
          <a:noFill/>
        </p:spPr>
        <p:txBody>
          <a:bodyPr wrap="square">
            <a:spAutoFit/>
          </a:bodyPr>
          <a:lstStyle/>
          <a:p>
            <a:pPr>
              <a:lnSpc>
                <a:spcPct val="107000"/>
              </a:lnSpc>
              <a:spcBef>
                <a:spcPts val="1800"/>
              </a:spcBef>
              <a:spcAft>
                <a:spcPts val="400"/>
              </a:spcAft>
              <a:buNone/>
            </a:pPr>
            <a:r>
              <a:rPr lang="en-CA" sz="24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STEP 5 — SELF PARENTING: SELF BECOMES ACQUAINTED WITH THE PARTS</a:t>
            </a:r>
          </a:p>
          <a:p>
            <a:pPr>
              <a:lnSpc>
                <a:spcPct val="107000"/>
              </a:lnSpc>
              <a:spcBef>
                <a:spcPts val="1800"/>
              </a:spcBef>
              <a:spcAft>
                <a:spcPts val="400"/>
              </a:spcAft>
              <a:buNone/>
            </a:pPr>
            <a:endParaRPr lang="en-CA" sz="24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800"/>
              </a:spcBef>
              <a:spcAft>
                <a:spcPts val="400"/>
              </a:spcAft>
              <a:buNone/>
            </a:pPr>
            <a:r>
              <a:rPr lang="en-CA" sz="28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                                  Joan/Nicole: </a:t>
            </a: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The Process</a:t>
            </a:r>
          </a:p>
          <a:p>
            <a:pPr>
              <a:lnSpc>
                <a:spcPct val="107000"/>
              </a:lnSpc>
              <a:spcBef>
                <a:spcPts val="800"/>
              </a:spcBef>
              <a:spcAft>
                <a:spcPts val="400"/>
              </a:spcAft>
              <a:buNone/>
            </a:pPr>
            <a:endPar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CA" sz="2400" kern="100" dirty="0">
                <a:effectLst/>
                <a:latin typeface="Arial" panose="020B0604020202020204" pitchFamily="34" charset="0"/>
                <a:ea typeface="Aptos" panose="020B0004020202020204" pitchFamily="34" charset="0"/>
                <a:cs typeface="Arial" panose="020B0604020202020204" pitchFamily="34" charset="0"/>
              </a:rPr>
              <a:t>Step 5 is the heart of Self Remediation. Rob's S-Self, embodying the 8 C's, makes contact with each activated part in turn, following Daniel P. Brown's Ideal Parent protocol. Self observes, understands, and soothes each part. The goal is not immediate resolution but the beginning of a trust relationship between Self and the parts.</a:t>
            </a:r>
          </a:p>
          <a:p>
            <a:pPr>
              <a:lnSpc>
                <a:spcPct val="107000"/>
              </a:lnSpc>
              <a:spcAft>
                <a:spcPts val="800"/>
              </a:spcAft>
              <a:buNone/>
            </a:pPr>
            <a:r>
              <a:rPr lang="en-CA" sz="2400" kern="100" dirty="0">
                <a:effectLst/>
                <a:latin typeface="Arial" panose="020B0604020202020204" pitchFamily="34" charset="0"/>
                <a:ea typeface="Aptos" panose="020B0004020202020204" pitchFamily="34" charset="0"/>
                <a:cs typeface="Arial" panose="020B0604020202020204" pitchFamily="34" charset="0"/>
              </a:rPr>
              <a:t>Parts do not respond primarily to logical argument but to tone, presence, and embodied attunement. Self holds a consistently non-judgmental, compassionate stance.</a:t>
            </a:r>
          </a:p>
        </p:txBody>
      </p:sp>
    </p:spTree>
    <p:extLst>
      <p:ext uri="{BB962C8B-B14F-4D97-AF65-F5344CB8AC3E}">
        <p14:creationId xmlns:p14="http://schemas.microsoft.com/office/powerpoint/2010/main" val="20476233"/>
      </p:ext>
    </p:extLst>
  </p:cSld>
  <p:clrMapOvr>
    <a:masterClrMapping/>
  </p:clrMapOvr>
</p:sld>
</file>

<file path=ppt/slides/slide1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B40BCA-5F4F-3B54-5194-8FF2804FD6D3}"/>
              </a:ext>
            </a:extLst>
          </p:cNvPr>
          <p:cNvSpPr txBox="1"/>
          <p:nvPr/>
        </p:nvSpPr>
        <p:spPr>
          <a:xfrm>
            <a:off x="0" y="-85046"/>
            <a:ext cx="12080240" cy="6311536"/>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a:t>
            </a:r>
            <a:r>
              <a:rPr lang="en-CA" sz="28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J/N: </a:t>
            </a: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Session Dialogue — Self Meets the Angry Firefighter</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Bring to mind that image of your Self — relaxed Rob, at ease, present. Check that the 8 C's are available, at least partially… Good. Now invite the angry firefighter into view, not to merge with it, but so Self can see it. What does that part look like?</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It's older than I expected. An adult, or almost. Jaw set. Ready to fight. Wound up.</a:t>
            </a:r>
          </a:p>
          <a:p>
            <a:pPr>
              <a:lnSpc>
                <a:spcPct val="107000"/>
              </a:lnSpc>
              <a:spcAft>
                <a:spcPts val="600"/>
              </a:spcAft>
              <a:buNone/>
            </a:pPr>
            <a:r>
              <a:rPr lang="en-CA" sz="2000" b="1" kern="100" dirty="0">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Let Self look at it with real curiosity. No judgment. This part has been working hard for a very long time. What does Self want to say to it?</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[as Self]: </a:t>
            </a:r>
            <a:r>
              <a:rPr lang="en-CA" sz="2000" kern="100" dirty="0">
                <a:effectLst/>
                <a:latin typeface="Arial" panose="020B0604020202020204" pitchFamily="34" charset="0"/>
                <a:ea typeface="Aptos" panose="020B0004020202020204" pitchFamily="34" charset="0"/>
                <a:cs typeface="Arial" panose="020B0604020202020204" pitchFamily="34" charset="0"/>
              </a:rPr>
              <a:t>I see you. I know you're trying to protect the kid — the little one who felt invisible and broken. You've been doing that job for decades. You've been jumping in every time something feels like rejection. You think you're keeping him safe. And in a way, you were. But you're frozen in the past — you see my wife's words through the lens of my mother's conditional approval, the message that I should always be able to do better. She's not her. I'm not that child anymore, even though part of me still is. I'd like, over time, to earn your trust enough that you can step back and let me be the one to take care of him.</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How does the firefighter respond?</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Sceptical. Not convinced. But… it listened. It didn't leave.</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That's enough. You don't need it to surrender. You just need it to hear you. That's the beginning of trust.</a:t>
            </a:r>
          </a:p>
        </p:txBody>
      </p:sp>
    </p:spTree>
    <p:extLst>
      <p:ext uri="{BB962C8B-B14F-4D97-AF65-F5344CB8AC3E}">
        <p14:creationId xmlns:p14="http://schemas.microsoft.com/office/powerpoint/2010/main" val="4251605318"/>
      </p:ext>
    </p:extLst>
  </p:cSld>
  <p:clrMapOvr>
    <a:masterClrMapping/>
  </p:clrMapOvr>
</p:sld>
</file>

<file path=ppt/slides/slide1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D7FD32-A95C-4E85-7CB4-FF8BDE9946D5}"/>
              </a:ext>
            </a:extLst>
          </p:cNvPr>
          <p:cNvSpPr txBox="1"/>
          <p:nvPr/>
        </p:nvSpPr>
        <p:spPr>
          <a:xfrm>
            <a:off x="0" y="0"/>
            <a:ext cx="12192000" cy="6267806"/>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  J/N: </a:t>
            </a: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Session Dialogue — Self Meets the Abandoned / Unseen Exile</a:t>
            </a:r>
          </a:p>
          <a:p>
            <a:pPr>
              <a:lnSpc>
                <a:spcPct val="107000"/>
              </a:lnSpc>
              <a:spcBef>
                <a:spcPts val="800"/>
              </a:spcBef>
              <a:spcAft>
                <a:spcPts val="400"/>
              </a:spcAft>
              <a:buNone/>
            </a:pPr>
            <a:endPar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Now, with Self present, invite the exile into view. The unseen, unworthy child. What does he look like?</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Young. Maybe seven or eight. He's just… very still. Like he's learned not to hope for too much.</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Self approaches him. No rushing. Let Self find the right distance — close enough to be present, not so close it overwhelms him. What does Self want him to know?</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[as Self]: </a:t>
            </a:r>
            <a:r>
              <a:rPr lang="en-CA" sz="2000" kern="100" dirty="0">
                <a:effectLst/>
                <a:latin typeface="Arial" panose="020B0604020202020204" pitchFamily="34" charset="0"/>
                <a:ea typeface="Aptos" panose="020B0004020202020204" pitchFamily="34" charset="0"/>
                <a:cs typeface="Arial" panose="020B0604020202020204" pitchFamily="34" charset="0"/>
              </a:rPr>
              <a:t>I see you. I know you weren't seen. What you did was never quite enough, never quite right. That had nothing to do with you — it had everything to do with her inability to meet you where you were. What was very likely your ADHD — the way your brain works, lighting up brilliantly for what fascinated you and going quiet elsewhere — she experienced as a character flaw, as proof you weren't applying yourself. You weren't broken. You were different, and she didn't know how to meet that. I'm here. I know you don't trust that yet. I'm not asking you to. I'm just… here. And I'm going to keep showing up.</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Stay with that for a moment. Let Self be with him.</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(Pause.) There's something… I don't know if it's relief, exactly. But something in him… shifts slightly.</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That's real. That matters. Let's hold it.</a:t>
            </a:r>
          </a:p>
        </p:txBody>
      </p:sp>
    </p:spTree>
    <p:extLst>
      <p:ext uri="{BB962C8B-B14F-4D97-AF65-F5344CB8AC3E}">
        <p14:creationId xmlns:p14="http://schemas.microsoft.com/office/powerpoint/2010/main" val="1222916917"/>
      </p:ext>
    </p:extLst>
  </p:cSld>
  <p:clrMapOvr>
    <a:masterClrMapping/>
  </p:clrMapOvr>
</p:sld>
</file>

<file path=ppt/slides/slide1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08AE6B-7356-7385-8ECA-146BEBAD380F}"/>
              </a:ext>
            </a:extLst>
          </p:cNvPr>
          <p:cNvSpPr txBox="1"/>
          <p:nvPr/>
        </p:nvSpPr>
        <p:spPr>
          <a:xfrm>
            <a:off x="0" y="-68111"/>
            <a:ext cx="12192000" cy="6544292"/>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               J/N: </a:t>
            </a: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Session Dialogue — Self Meets the Internal Critic</a:t>
            </a:r>
          </a:p>
          <a:p>
            <a:pPr>
              <a:lnSpc>
                <a:spcPct val="107000"/>
              </a:lnSpc>
              <a:spcBef>
                <a:spcPts val="800"/>
              </a:spcBef>
              <a:spcAft>
                <a:spcPts val="400"/>
              </a:spcAft>
              <a:buNone/>
            </a:pPr>
            <a:endPar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The internal critic — your mother's voice. It's a protector too, even though it hurts the exile. Self can approach it with curiosity. What does that part want?</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400" kern="100" dirty="0">
                <a:effectLst/>
                <a:latin typeface="Arial" panose="020B0604020202020204" pitchFamily="34" charset="0"/>
                <a:ea typeface="Aptos" panose="020B0004020202020204" pitchFamily="34" charset="0"/>
                <a:cs typeface="Arial" panose="020B0604020202020204" pitchFamily="34" charset="0"/>
              </a:rPr>
              <a:t>It wants me to be better. To meet the standard. It genuinely believes that if I can just be good enough, everything will be okay.</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It learned that from the same place the exile did. It internalised the standard in order to give you a way to survive. It thought, 'If I hold him to this, maybe someone will finally approve.' It's been trying to protect you by criticizing you before your mother did.</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[as Self]: </a:t>
            </a:r>
            <a:r>
              <a:rPr lang="en-CA" sz="2400" kern="100" dirty="0">
                <a:effectLst/>
                <a:latin typeface="Arial" panose="020B0604020202020204" pitchFamily="34" charset="0"/>
                <a:ea typeface="Aptos" panose="020B0004020202020204" pitchFamily="34" charset="0"/>
                <a:cs typeface="Arial" panose="020B0604020202020204" pitchFamily="34" charset="0"/>
              </a:rPr>
              <a:t>I understand your job. You were trying to give me a path — if I met the standard, maybe I'd be safe, maybe I'd be loved. But the standard was never reachable. And every time you use her voice on me, the child suffers again. I'm not asking you to stop caring about quality — I'm asking you to find a different way to help me. A kinder way. I think you can do that.</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p:txBody>
      </p:sp>
    </p:spTree>
    <p:extLst>
      <p:ext uri="{BB962C8B-B14F-4D97-AF65-F5344CB8AC3E}">
        <p14:creationId xmlns:p14="http://schemas.microsoft.com/office/powerpoint/2010/main" val="4097143640"/>
      </p:ext>
    </p:extLst>
  </p:cSld>
  <p:clrMapOvr>
    <a:masterClrMapping/>
  </p:clrMapOvr>
</p:sld>
</file>

<file path=ppt/slides/slide1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1A014C-7CA8-A9C3-79EA-7A1CD83D6CE7}"/>
              </a:ext>
            </a:extLst>
          </p:cNvPr>
          <p:cNvSpPr txBox="1"/>
          <p:nvPr/>
        </p:nvSpPr>
        <p:spPr>
          <a:xfrm>
            <a:off x="-71120" y="0"/>
            <a:ext cx="12192000" cy="4824334"/>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a:t>
            </a:r>
            <a:r>
              <a:rPr lang="en-CA" sz="28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J/N: </a:t>
            </a: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Session Dialogue — Self Meets the Devaluing Part</a:t>
            </a:r>
          </a:p>
          <a:p>
            <a:pPr>
              <a:lnSpc>
                <a:spcPct val="107000"/>
              </a:lnSpc>
              <a:spcBef>
                <a:spcPts val="800"/>
              </a:spcBef>
              <a:spcAft>
                <a:spcPts val="400"/>
              </a:spcAft>
              <a:buNone/>
            </a:pPr>
            <a:endPar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The part that finds ways to feel superior — academically, morally, athletically. What does Self want it to know?</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[as Self]: </a:t>
            </a:r>
            <a:r>
              <a:rPr lang="en-CA" sz="2400" kern="100" dirty="0">
                <a:effectLst/>
                <a:latin typeface="Arial" panose="020B0604020202020204" pitchFamily="34" charset="0"/>
                <a:ea typeface="Aptos" panose="020B0004020202020204" pitchFamily="34" charset="0"/>
                <a:cs typeface="Arial" panose="020B0604020202020204" pitchFamily="34" charset="0"/>
              </a:rPr>
              <a:t>You've been my buffer. When I'm at risk of feeling less-than, you find a way to tip the scale the other way — to establish that I'm better in some domain. And I understand why. Feeling superior is less painful than feeling invisible. But it keeps me at a distance from people I might actually want to be close to. And it's tied to the same exhausting logic as the competitive part: I have to earn my place, justify my worth, prove my value. I'd like to work with you on finding a way to feel secure that doesn't require that hierarchy.</a:t>
            </a:r>
          </a:p>
        </p:txBody>
      </p:sp>
    </p:spTree>
    <p:extLst>
      <p:ext uri="{BB962C8B-B14F-4D97-AF65-F5344CB8AC3E}">
        <p14:creationId xmlns:p14="http://schemas.microsoft.com/office/powerpoint/2010/main" val="3686929938"/>
      </p:ext>
    </p:extLst>
  </p:cSld>
  <p:clrMapOvr>
    <a:masterClrMapping/>
  </p:clrMapOvr>
</p:sld>
</file>

<file path=ppt/slides/slide1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AC2A06-7841-2A29-7D63-1460F9B75B20}"/>
              </a:ext>
            </a:extLst>
          </p:cNvPr>
          <p:cNvSpPr txBox="1"/>
          <p:nvPr/>
        </p:nvSpPr>
        <p:spPr>
          <a:xfrm>
            <a:off x="121920" y="0"/>
            <a:ext cx="12070080" cy="6707029"/>
          </a:xfrm>
          <a:prstGeom prst="rect">
            <a:avLst/>
          </a:prstGeom>
          <a:noFill/>
        </p:spPr>
        <p:txBody>
          <a:bodyPr wrap="square">
            <a:spAutoFit/>
          </a:bodyPr>
          <a:lstStyle/>
          <a:p>
            <a:pPr>
              <a:lnSpc>
                <a:spcPct val="107000"/>
              </a:lnSpc>
              <a:spcBef>
                <a:spcPts val="1800"/>
              </a:spcBef>
              <a:spcAft>
                <a:spcPts val="400"/>
              </a:spcAft>
              <a:buNone/>
            </a:pPr>
            <a:r>
              <a:rPr lang="en-CA" sz="32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J/N: </a:t>
            </a:r>
            <a:r>
              <a:rPr lang="en-CA" sz="32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STEP 5 (Cont.) — The Edited, Self-Led Version of the Index Situation</a:t>
            </a:r>
          </a:p>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Creating the New Video: Self Leads</a:t>
            </a: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Having allowed Self to become acquainted with each part in turn, Rob now uses the editing, splicing, and pasting technique to reimagine the index situation as it would have unfolded if Self — rather than parts — had been in the lead.</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Session Dialogue — Reimagining the Moment</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Play the scene again in your imagination, but this time, Self is present from the start. Self recognises, even as your wife speaks, what is happening in the system. What's different?</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effectLst/>
                <a:latin typeface="Arial" panose="020B0604020202020204" pitchFamily="34" charset="0"/>
                <a:ea typeface="Aptos" panose="020B0004020202020204" pitchFamily="34" charset="0"/>
                <a:cs typeface="Arial" panose="020B0604020202020204" pitchFamily="34" charset="0"/>
              </a:rPr>
              <a:t>I notice the activation. I feel the drop, I feel the firefighter starting to rise, but I don't become it. There's some distance. Self is watching.</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000" kern="100" dirty="0">
                <a:effectLst/>
                <a:latin typeface="Arial" panose="020B0604020202020204" pitchFamily="34" charset="0"/>
                <a:ea typeface="Aptos" panose="020B0004020202020204" pitchFamily="34" charset="0"/>
                <a:cs typeface="Arial" panose="020B0604020202020204" pitchFamily="34" charset="0"/>
              </a:rPr>
              <a:t>And Self knows what this activation is about. What does it say to the system, internally?</a:t>
            </a:r>
          </a:p>
          <a:p>
            <a:pPr>
              <a:lnSpc>
                <a:spcPct val="107000"/>
              </a:lnSpc>
              <a:spcAft>
                <a:spcPts val="600"/>
              </a:spcAft>
              <a:buNone/>
            </a:pPr>
            <a:r>
              <a:rPr lang="en-CA"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[as Self, internally]: </a:t>
            </a:r>
            <a:r>
              <a:rPr lang="en-CA" sz="2000" kern="100" dirty="0">
                <a:effectLst/>
                <a:latin typeface="Arial" panose="020B0604020202020204" pitchFamily="34" charset="0"/>
                <a:ea typeface="Aptos" panose="020B0004020202020204" pitchFamily="34" charset="0"/>
                <a:cs typeface="Arial" panose="020B0604020202020204" pitchFamily="34" charset="0"/>
              </a:rPr>
              <a:t>This is the exile. He just felt invisible again — he'd done the thing twice, and it still didn't land. The firefighter wants to protect him. That makes sense. But this isn't my mother. This is my wife, who I trust. She's not dismissing me; she just wants a second data point. Let me come back.</a:t>
            </a:r>
          </a:p>
        </p:txBody>
      </p:sp>
    </p:spTree>
    <p:extLst>
      <p:ext uri="{BB962C8B-B14F-4D97-AF65-F5344CB8AC3E}">
        <p14:creationId xmlns:p14="http://schemas.microsoft.com/office/powerpoint/2010/main" val="1032715039"/>
      </p:ext>
    </p:extLst>
  </p:cSld>
  <p:clrMapOvr>
    <a:masterClrMapping/>
  </p:clrMapOvr>
</p:sld>
</file>

<file path=ppt/slides/slide1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D14C7F-2654-040A-6E45-EAC3DC263C5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1CF6A1E-26BE-37FC-13D7-84CCFD63F90E}"/>
              </a:ext>
            </a:extLst>
          </p:cNvPr>
          <p:cNvSpPr txBox="1"/>
          <p:nvPr/>
        </p:nvSpPr>
        <p:spPr>
          <a:xfrm>
            <a:off x="121920" y="0"/>
            <a:ext cx="12070080" cy="3532762"/>
          </a:xfrm>
          <a:prstGeom prst="rect">
            <a:avLst/>
          </a:prstGeom>
          <a:noFill/>
        </p:spPr>
        <p:txBody>
          <a:bodyPr wrap="square">
            <a:spAutoFit/>
          </a:bodyPr>
          <a:lstStyle/>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And what happens in the interaction with your wife?</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400" kern="100" dirty="0">
                <a:effectLst/>
                <a:latin typeface="Arial" panose="020B0604020202020204" pitchFamily="34" charset="0"/>
                <a:ea typeface="Aptos" panose="020B0004020202020204" pitchFamily="34" charset="0"/>
                <a:cs typeface="Arial" panose="020B0604020202020204" pitchFamily="34" charset="0"/>
              </a:rPr>
              <a:t>Nothing heated. Actually… I think I might even have laughed. Because from Self's perspective I can see how ordinary the moment was. She was just being practical.</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And what might you eventually want to share with her about what you've learned?</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400" kern="100" dirty="0">
                <a:effectLst/>
                <a:latin typeface="Arial" panose="020B0604020202020204" pitchFamily="34" charset="0"/>
                <a:ea typeface="Aptos" panose="020B0004020202020204" pitchFamily="34" charset="0"/>
                <a:cs typeface="Arial" panose="020B0604020202020204" pitchFamily="34" charset="0"/>
              </a:rPr>
              <a:t>I've been thinking about that. I'd like to say something like: 'I want to share something with you — not because you did anything wrong, you didn't, but because I want us to be closer, and because I understand myself better now.'</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And if you feel comfortable with it, you could even let her read this script.</a:t>
            </a:r>
          </a:p>
        </p:txBody>
      </p:sp>
    </p:spTree>
    <p:extLst>
      <p:ext uri="{BB962C8B-B14F-4D97-AF65-F5344CB8AC3E}">
        <p14:creationId xmlns:p14="http://schemas.microsoft.com/office/powerpoint/2010/main" val="264448500"/>
      </p:ext>
    </p:extLst>
  </p:cSld>
  <p:clrMapOvr>
    <a:masterClrMapping/>
  </p:clrMapOvr>
</p:sld>
</file>

<file path=ppt/slides/slide1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83FFDF-4317-6CE5-1F81-EB7BDFE21FB4}"/>
              </a:ext>
            </a:extLst>
          </p:cNvPr>
          <p:cNvSpPr txBox="1"/>
          <p:nvPr/>
        </p:nvSpPr>
        <p:spPr>
          <a:xfrm>
            <a:off x="0" y="160689"/>
            <a:ext cx="11988800" cy="5801268"/>
          </a:xfrm>
          <a:prstGeom prst="rect">
            <a:avLst/>
          </a:prstGeom>
          <a:noFill/>
        </p:spPr>
        <p:txBody>
          <a:bodyPr wrap="square">
            <a:spAutoFit/>
          </a:bodyPr>
          <a:lstStyle/>
          <a:p>
            <a:pPr>
              <a:lnSpc>
                <a:spcPct val="107000"/>
              </a:lnSpc>
              <a:spcBef>
                <a:spcPts val="800"/>
              </a:spcBef>
              <a:spcAft>
                <a:spcPts val="400"/>
              </a:spcAft>
              <a:buNone/>
            </a:pPr>
            <a:r>
              <a:rPr lang="en-CA"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Rob's Script for His Wife</a:t>
            </a:r>
          </a:p>
          <a:p>
            <a:pPr>
              <a:lnSpc>
                <a:spcPct val="107000"/>
              </a:lnSpc>
              <a:spcBef>
                <a:spcPts val="800"/>
              </a:spcBef>
              <a:spcAft>
                <a:spcPts val="400"/>
              </a:spcAft>
              <a:buNone/>
            </a:pPr>
            <a:endParaRPr lang="en-CA"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marL="457200" marR="457200">
              <a:lnSpc>
                <a:spcPct val="107000"/>
              </a:lnSpc>
              <a:spcAft>
                <a:spcPts val="1000"/>
              </a:spcAft>
              <a:buNone/>
            </a:pPr>
            <a:r>
              <a:rPr lang="en-CA" sz="2400" kern="100" dirty="0">
                <a:solidFill>
                  <a:srgbClr val="FFC000"/>
                </a:solidFill>
                <a:effectLst/>
                <a:latin typeface="Arial" panose="020B0604020202020204" pitchFamily="34" charset="0"/>
                <a:ea typeface="Aptos" panose="020B0004020202020204" pitchFamily="34" charset="0"/>
                <a:cs typeface="Arial" panose="020B0604020202020204" pitchFamily="34" charset="0"/>
              </a:rPr>
              <a:t>Rob: </a:t>
            </a:r>
            <a:r>
              <a:rPr lang="en-CA" sz="2400" kern="100" dirty="0">
                <a:effectLst/>
                <a:latin typeface="Arial" panose="020B0604020202020204" pitchFamily="34" charset="0"/>
                <a:ea typeface="Aptos" panose="020B0004020202020204" pitchFamily="34" charset="0"/>
                <a:cs typeface="Arial" panose="020B0604020202020204" pitchFamily="34" charset="0"/>
              </a:rPr>
              <a:t>"As I'm learning more about myself, I realize some things I'd love to share with you. This is not meant to suggest you did anything wrong at all — you didn't. It's meant to bring us closer and to share with you my increased understanding of myself. When I weighed the dog — twice — and you mentioned our son would weigh him again, something in me became quite activated. That reaction had nothing to do with you. It had to do with my past and the parts I'm learning about in IFS. Let me try to explain what happened inside me… [Rob describes the parts in accessible language: the child who felt unseen, the angry protector, the inner critic.] I really appreciate you hearing this. Being able to share this with you makes me feel seen. And it helps us become even closer."</a:t>
            </a:r>
          </a:p>
        </p:txBody>
      </p:sp>
    </p:spTree>
    <p:extLst>
      <p:ext uri="{BB962C8B-B14F-4D97-AF65-F5344CB8AC3E}">
        <p14:creationId xmlns:p14="http://schemas.microsoft.com/office/powerpoint/2010/main" val="3554455656"/>
      </p:ext>
    </p:extLst>
  </p:cSld>
  <p:clrMapOvr>
    <a:masterClrMapping/>
  </p:clrMapOvr>
</p:sld>
</file>

<file path=ppt/slides/slide1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CFC68D-3144-B4EA-BEA6-0C4B61B91711}"/>
              </a:ext>
            </a:extLst>
          </p:cNvPr>
          <p:cNvSpPr txBox="1"/>
          <p:nvPr/>
        </p:nvSpPr>
        <p:spPr>
          <a:xfrm>
            <a:off x="0" y="0"/>
            <a:ext cx="12192000" cy="2980431"/>
          </a:xfrm>
          <a:prstGeom prst="rect">
            <a:avLst/>
          </a:prstGeom>
          <a:noFill/>
        </p:spPr>
        <p:txBody>
          <a:bodyPr wrap="square">
            <a:spAutoFit/>
          </a:bodyPr>
          <a:lstStyle/>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How do you imagine she'll receive that?</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Rob: </a:t>
            </a:r>
            <a:r>
              <a:rPr lang="en-CA" sz="2400" kern="100" dirty="0">
                <a:effectLst/>
                <a:latin typeface="Arial" panose="020B0604020202020204" pitchFamily="34" charset="0"/>
                <a:ea typeface="Aptos" panose="020B0004020202020204" pitchFamily="34" charset="0"/>
                <a:cs typeface="Arial" panose="020B0604020202020204" pitchFamily="34" charset="0"/>
              </a:rPr>
              <a:t>Well, I think. She's been open to this kind of conversation. And it helps that I'm not coming to her with blame — I'm coming to her with self-knowledge.</a:t>
            </a:r>
          </a:p>
          <a:p>
            <a:pPr>
              <a:lnSpc>
                <a:spcPct val="107000"/>
              </a:lnSpc>
              <a:spcAft>
                <a:spcPts val="600"/>
              </a:spcAft>
              <a:buNone/>
            </a:pPr>
            <a:r>
              <a:rPr lang="en-CA"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Luis: </a:t>
            </a:r>
            <a:r>
              <a:rPr lang="en-CA" sz="2400" kern="100" dirty="0">
                <a:effectLst/>
                <a:latin typeface="Arial" panose="020B0604020202020204" pitchFamily="34" charset="0"/>
                <a:ea typeface="Aptos" panose="020B0004020202020204" pitchFamily="34" charset="0"/>
                <a:cs typeface="Arial" panose="020B0604020202020204" pitchFamily="34" charset="0"/>
              </a:rPr>
              <a:t>That's the difference Self makes. Parts come with blame or withdrawal. Self comes with curiosity and openness. And that's also what is gradually moving you both toward more secure attachment.</a:t>
            </a:r>
          </a:p>
          <a:p>
            <a:pPr>
              <a:lnSpc>
                <a:spcPct val="107000"/>
              </a:lnSpc>
              <a:spcAft>
                <a:spcPts val="400"/>
              </a:spcAft>
              <a:buNone/>
            </a:pPr>
            <a:r>
              <a:rPr lang="en-CA"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558191258"/>
      </p:ext>
    </p:extLst>
  </p:cSld>
  <p:clrMapOvr>
    <a:masterClrMapping/>
  </p:clrMapOvr>
</p:sld>
</file>

<file path=ppt/slides/slide1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DCA826-0702-51A6-29E6-4826DD8B5154}"/>
              </a:ext>
            </a:extLst>
          </p:cNvPr>
          <p:cNvSpPr txBox="1"/>
          <p:nvPr/>
        </p:nvSpPr>
        <p:spPr>
          <a:xfrm>
            <a:off x="121920" y="-95719"/>
            <a:ext cx="12192000" cy="7391832"/>
          </a:xfrm>
          <a:prstGeom prst="rect">
            <a:avLst/>
          </a:prstGeom>
          <a:noFill/>
        </p:spPr>
        <p:txBody>
          <a:bodyPr wrap="square">
            <a:spAutoFit/>
          </a:bodyPr>
          <a:lstStyle/>
          <a:p>
            <a:pPr>
              <a:lnSpc>
                <a:spcPct val="107000"/>
              </a:lnSpc>
              <a:spcBef>
                <a:spcPts val="1800"/>
              </a:spcBef>
              <a:spcAft>
                <a:spcPts val="400"/>
              </a:spcAft>
              <a:buNone/>
            </a:pPr>
            <a:r>
              <a:rPr lang="en-CA" sz="2700" b="1" kern="100" dirty="0">
                <a:solidFill>
                  <a:srgbClr val="FFC000"/>
                </a:solidFill>
                <a:effectLst/>
                <a:latin typeface="Arial" panose="020B0604020202020204" pitchFamily="34" charset="0"/>
                <a:ea typeface="Times New Roman" panose="02020603050405020304" pitchFamily="18" charset="0"/>
                <a:cs typeface="Arial" panose="020B0604020202020204" pitchFamily="34" charset="0"/>
              </a:rPr>
              <a:t>J/N: </a:t>
            </a:r>
            <a:r>
              <a:rPr lang="en-CA" sz="27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SUMMARY OF PARTS IDENTIFIED</a:t>
            </a:r>
            <a:r>
              <a:rPr lang="en-CA" sz="2700" b="1" kern="100" dirty="0">
                <a:solidFill>
                  <a:srgbClr val="0F4761"/>
                </a:solidFill>
                <a:latin typeface="Arial" panose="020B0604020202020204" pitchFamily="34" charset="0"/>
                <a:ea typeface="Times New Roman" panose="02020603050405020304" pitchFamily="18" charset="0"/>
                <a:cs typeface="Arial" panose="020B0604020202020204" pitchFamily="34" charset="0"/>
              </a:rPr>
              <a:t>/</a:t>
            </a:r>
            <a:r>
              <a:rPr lang="en-CA" sz="27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INTERNAL FAMILY MAP — ROB</a:t>
            </a:r>
          </a:p>
          <a:p>
            <a:pPr>
              <a:lnSpc>
                <a:spcPct val="107000"/>
              </a:lnSpc>
              <a:spcBef>
                <a:spcPts val="800"/>
              </a:spcBef>
              <a:spcAft>
                <a:spcPts val="400"/>
              </a:spcAft>
              <a:buNone/>
            </a:pPr>
            <a:r>
              <a:rPr lang="en-CA" sz="20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EXILES</a:t>
            </a:r>
          </a:p>
          <a:p>
            <a:pPr>
              <a:lnSpc>
                <a:spcPct val="107000"/>
              </a:lnSpc>
              <a:spcAft>
                <a:spcPts val="400"/>
              </a:spcAft>
              <a:buNone/>
            </a:pPr>
            <a:r>
              <a:rPr lang="en-CA" sz="1800" b="1" kern="100" dirty="0">
                <a:effectLst/>
                <a:latin typeface="Arial" panose="020B0604020202020204" pitchFamily="34" charset="0"/>
                <a:ea typeface="Aptos" panose="020B0004020202020204" pitchFamily="34" charset="0"/>
                <a:cs typeface="Arial" panose="020B0604020202020204" pitchFamily="34" charset="0"/>
              </a:rPr>
              <a:t>Abandoned / Unseen / Unworthy Child</a:t>
            </a:r>
            <a:endParaRPr lang="en-CA"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A young child, perhaps 7–8 years old, quiet and very still. Carries the burden of feeling fundamentally not good enough, broken, and invisible. The exile's wound originates in Rob's relationship with a high-achieving, emotionally unavailable mother who held impossibly high standards and whose recognition was conditional on performance. What was very likely ADHD — a neurological difference — was read by the mother as a character flaw and a failure to apply himself, compounding the shame burden. This pattern was particularly acute with Rob; the middle sister was granted more latitude and warmth, in part because his mother felt she could relate to her and understood her needs.</a:t>
            </a:r>
          </a:p>
          <a:p>
            <a:pPr>
              <a:lnSpc>
                <a:spcPct val="107000"/>
              </a:lnSpc>
              <a:spcAft>
                <a:spcPts val="4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Bef>
                <a:spcPts val="800"/>
              </a:spcBef>
              <a:spcAft>
                <a:spcPts val="400"/>
              </a:spcAft>
              <a:buNone/>
            </a:pPr>
            <a:r>
              <a:rPr lang="en-CA" sz="20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FIREFIGHTERS</a:t>
            </a:r>
          </a:p>
          <a:p>
            <a:pPr>
              <a:lnSpc>
                <a:spcPct val="107000"/>
              </a:lnSpc>
              <a:spcAft>
                <a:spcPts val="400"/>
              </a:spcAft>
              <a:buNone/>
            </a:pPr>
            <a:r>
              <a:rPr lang="en-CA" sz="1800" b="1" kern="100" dirty="0">
                <a:effectLst/>
                <a:latin typeface="Arial" panose="020B0604020202020204" pitchFamily="34" charset="0"/>
                <a:ea typeface="Aptos" panose="020B0004020202020204" pitchFamily="34" charset="0"/>
                <a:cs typeface="Arial" panose="020B0604020202020204" pitchFamily="34" charset="0"/>
              </a:rPr>
              <a:t>Angry Firefighter</a:t>
            </a:r>
            <a:endParaRPr lang="en-CA"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An older, wound-up, jaw-set protector. Emerges rapidly when the exile is triggered by any perceived dismissal, oversight, or lack of trust. Historically would express as arguments and emotional escalation. Rob's pause skill and growing Self-access have allowed this part to activate without necessarily taking over behaviour. The firefighter is deeply loyal to the exile — it is frozen in the dynamic of Rob's early family system and reads present-day casual dismissals through the lens of his mother's conditional semi-approval.</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p:txBody>
      </p:sp>
    </p:spTree>
    <p:extLst>
      <p:ext uri="{BB962C8B-B14F-4D97-AF65-F5344CB8AC3E}">
        <p14:creationId xmlns:p14="http://schemas.microsoft.com/office/powerpoint/2010/main" val="3273557906"/>
      </p:ext>
    </p:extLst>
  </p:cSld>
  <p:clrMapOvr>
    <a:masterClrMapping/>
  </p:clrMapOvr>
</p:sld>
</file>

<file path=ppt/slides/slide118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3445F7-FD8B-494B-8F82-8DFCE98D1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26A9BA-045C-45E7-AF03-BAE3E00AF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0B09045-2B9D-759E-7AEB-2C61C178C5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4250" y="964692"/>
            <a:ext cx="6135880" cy="4924044"/>
          </a:xfrm>
          <a:prstGeom prst="rect">
            <a:avLst/>
          </a:prstGeom>
        </p:spPr>
      </p:pic>
    </p:spTree>
    <p:extLst>
      <p:ext uri="{BB962C8B-B14F-4D97-AF65-F5344CB8AC3E}">
        <p14:creationId xmlns:p14="http://schemas.microsoft.com/office/powerpoint/2010/main" val="806176053"/>
      </p:ext>
    </p:extLst>
  </p:cSld>
  <p:clrMapOvr>
    <a:masterClrMapping/>
  </p:clrMapOvr>
</p:sld>
</file>

<file path=ppt/slides/slide1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1F3625-0000-DD2D-F55D-1C640C0D675C}"/>
              </a:ext>
            </a:extLst>
          </p:cNvPr>
          <p:cNvSpPr txBox="1"/>
          <p:nvPr/>
        </p:nvSpPr>
        <p:spPr>
          <a:xfrm>
            <a:off x="55880" y="0"/>
            <a:ext cx="12080240" cy="6324873"/>
          </a:xfrm>
          <a:prstGeom prst="rect">
            <a:avLst/>
          </a:prstGeom>
          <a:noFill/>
        </p:spPr>
        <p:txBody>
          <a:bodyPr wrap="square">
            <a:spAutoFit/>
          </a:bodyPr>
          <a:lstStyle/>
          <a:p>
            <a:pPr>
              <a:lnSpc>
                <a:spcPct val="107000"/>
              </a:lnSpc>
              <a:spcBef>
                <a:spcPts val="800"/>
              </a:spcBef>
              <a:spcAft>
                <a:spcPts val="400"/>
              </a:spcAft>
              <a:buNone/>
            </a:pPr>
            <a:r>
              <a:rPr lang="en-CA" sz="24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MANAGERS</a:t>
            </a:r>
          </a:p>
          <a:p>
            <a:pPr>
              <a:lnSpc>
                <a:spcPct val="107000"/>
              </a:lnSpc>
              <a:spcAft>
                <a:spcPts val="400"/>
              </a:spcAft>
              <a:buNone/>
            </a:pPr>
            <a:r>
              <a:rPr lang="en-CA" sz="1800" b="1" kern="100" dirty="0">
                <a:effectLst/>
                <a:latin typeface="Arial" panose="020B0604020202020204" pitchFamily="34" charset="0"/>
                <a:ea typeface="Aptos" panose="020B0004020202020204" pitchFamily="34" charset="0"/>
                <a:cs typeface="Arial" panose="020B0604020202020204" pitchFamily="34" charset="0"/>
              </a:rPr>
              <a:t>Internal Critic (Mother's Voice)</a:t>
            </a:r>
            <a:endParaRPr lang="en-CA"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An internalised version of the mother's impossibly high standards. Believes that if Rob can just meet the standard, he will finally be safe and perhaps loved. Functions simultaneously as a protector (trying to save Rob from the shame of falling short by getting there first) and as a source of further harm to the exile (attacking the exile for its emotional responses). Speaks with cold disappointment and contempt.</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400"/>
              </a:spcAft>
              <a:buNone/>
            </a:pPr>
            <a:r>
              <a:rPr lang="en-CA" sz="1800" b="1" kern="100" dirty="0">
                <a:effectLst/>
                <a:latin typeface="Arial" panose="020B0604020202020204" pitchFamily="34" charset="0"/>
                <a:ea typeface="Aptos" panose="020B0004020202020204" pitchFamily="34" charset="0"/>
                <a:cs typeface="Arial" panose="020B0604020202020204" pitchFamily="34" charset="0"/>
              </a:rPr>
              <a:t>Devaluing Part</a:t>
            </a:r>
            <a:endParaRPr lang="en-CA"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Rather than overtly rejecting others, this part protects against the pain of anticipated rejection or inferiority by finding ways to feel superior — academically, morally, athletically, or in some other domain. The internal hierarchy it creates insulates the exile from the full impact of feeling less-than. It operates in close conjunction with the Competitive Perfectionist, both being expressions of the same underlying drive: to earn and justify one's value, and to secure what was never freely given.</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400"/>
              </a:spcAft>
              <a:buNone/>
            </a:pPr>
            <a:r>
              <a:rPr lang="en-CA" sz="1800" b="1" kern="100" dirty="0">
                <a:effectLst/>
                <a:latin typeface="Arial" panose="020B0604020202020204" pitchFamily="34" charset="0"/>
                <a:ea typeface="Aptos" panose="020B0004020202020204" pitchFamily="34" charset="0"/>
                <a:cs typeface="Arial" panose="020B0604020202020204" pitchFamily="34" charset="0"/>
              </a:rPr>
              <a:t>Competitive Perfectionist</a:t>
            </a:r>
            <a:endParaRPr lang="en-CA"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A striving, achieving manager that attempts to earn through performance what the exile never received through simply being loved. Driven by the logic that enough achievement will eventually produce recognition and acceptance. Works tirelessly and may exhaust the system. Closely linked to the Devaluing Part — both are expressions of the same need to justify and earn Rob's place.</a:t>
            </a:r>
          </a:p>
        </p:txBody>
      </p:sp>
    </p:spTree>
    <p:extLst>
      <p:ext uri="{BB962C8B-B14F-4D97-AF65-F5344CB8AC3E}">
        <p14:creationId xmlns:p14="http://schemas.microsoft.com/office/powerpoint/2010/main" val="730707562"/>
      </p:ext>
    </p:extLst>
  </p:cSld>
  <p:clrMapOvr>
    <a:masterClrMapping/>
  </p:clrMapOvr>
</p:sld>
</file>

<file path=ppt/slides/slide1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FC6D0D-9897-18B3-8EEA-9B274F072D31}"/>
              </a:ext>
            </a:extLst>
          </p:cNvPr>
          <p:cNvSpPr txBox="1"/>
          <p:nvPr/>
        </p:nvSpPr>
        <p:spPr>
          <a:xfrm>
            <a:off x="0" y="0"/>
            <a:ext cx="12120880" cy="4913846"/>
          </a:xfrm>
          <a:prstGeom prst="rect">
            <a:avLst/>
          </a:prstGeom>
          <a:noFill/>
        </p:spPr>
        <p:txBody>
          <a:bodyPr wrap="square">
            <a:spAutoFit/>
          </a:bodyPr>
          <a:lstStyle/>
          <a:p>
            <a:pPr>
              <a:lnSpc>
                <a:spcPct val="107000"/>
              </a:lnSpc>
              <a:spcAft>
                <a:spcPts val="400"/>
              </a:spcAft>
              <a:buNone/>
            </a:pPr>
            <a:r>
              <a:rPr lang="en-CA" sz="2000" b="1" kern="100" dirty="0">
                <a:effectLst/>
                <a:latin typeface="Arial" panose="020B0604020202020204" pitchFamily="34" charset="0"/>
                <a:ea typeface="Aptos" panose="020B0004020202020204" pitchFamily="34" charset="0"/>
                <a:cs typeface="Arial" panose="020B0604020202020204" pitchFamily="34" charset="0"/>
              </a:rPr>
              <a:t>Jealous Part</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Carries the resentment of the exile who watched siblings receive the love and recognition it was much harder for him to get. Activated when others are seen, praised, or preferred. Re-enacts the mother–sibling dynamic in current relational contexts.</a:t>
            </a:r>
          </a:p>
          <a:p>
            <a:pPr>
              <a:lnSpc>
                <a:spcPct val="107000"/>
              </a:lnSpc>
              <a:spcAft>
                <a:spcPts val="4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400"/>
              </a:spcAft>
              <a:buNone/>
            </a:pPr>
            <a:r>
              <a:rPr lang="en-CA" sz="2000" b="1" kern="100" dirty="0">
                <a:effectLst/>
                <a:latin typeface="Arial" panose="020B0604020202020204" pitchFamily="34" charset="0"/>
                <a:ea typeface="Aptos" panose="020B0004020202020204" pitchFamily="34" charset="0"/>
                <a:cs typeface="Arial" panose="020B0604020202020204" pitchFamily="34" charset="0"/>
              </a:rPr>
              <a:t>Rational Manager</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Rob's grounding, reality-testing part. Knows that his wife loves him, that present-day dismissals are rarely what they seem, and that activation is often about the past. Uses the pause skill. Is often overwhelmed by the louder protectors but has been strengthened through the course.</a:t>
            </a:r>
          </a:p>
          <a:p>
            <a:pPr>
              <a:lnSpc>
                <a:spcPct val="107000"/>
              </a:lnSpc>
              <a:spcAft>
                <a:spcPts val="4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400"/>
              </a:spcAft>
              <a:buNone/>
            </a:pPr>
            <a:r>
              <a:rPr lang="en-CA" sz="2000" b="1" kern="100" dirty="0">
                <a:effectLst/>
                <a:latin typeface="Arial" panose="020B0604020202020204" pitchFamily="34" charset="0"/>
                <a:ea typeface="Aptos" panose="020B0004020202020204" pitchFamily="34" charset="0"/>
                <a:cs typeface="Arial" panose="020B0604020202020204" pitchFamily="34" charset="0"/>
              </a:rPr>
              <a:t>Procrastinator</a:t>
            </a:r>
            <a:endParaRPr lang="en-CA"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Identified but not yet fully explored. To be developed in ongoing self-remediation work.</a:t>
            </a:r>
          </a:p>
          <a:p>
            <a:pPr>
              <a:lnSpc>
                <a:spcPct val="107000"/>
              </a:lnSpc>
              <a:spcAft>
                <a:spcPts val="400"/>
              </a:spcAft>
              <a:buNone/>
            </a:pPr>
            <a:r>
              <a:rPr lang="en-CA" sz="2000" kern="100" dirty="0">
                <a:effectLst/>
                <a:latin typeface="Arial" panose="020B0604020202020204" pitchFamily="34" charset="0"/>
                <a:ea typeface="Aptos" panose="020B0004020202020204" pitchFamily="34" charset="0"/>
                <a:cs typeface="Arial" panose="020B0604020202020204" pitchFamily="34" charset="0"/>
              </a:rPr>
              <a:t> </a:t>
            </a:r>
          </a:p>
        </p:txBody>
      </p:sp>
    </p:spTree>
    <p:extLst>
      <p:ext uri="{BB962C8B-B14F-4D97-AF65-F5344CB8AC3E}">
        <p14:creationId xmlns:p14="http://schemas.microsoft.com/office/powerpoint/2010/main" val="3544151491"/>
      </p:ext>
    </p:extLst>
  </p:cSld>
  <p:clrMapOvr>
    <a:masterClrMapping/>
  </p:clrMapOvr>
</p:sld>
</file>

<file path=ppt/slides/slide1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2C29F7-889A-B043-66E2-2F94C8B84C25}"/>
              </a:ext>
            </a:extLst>
          </p:cNvPr>
          <p:cNvSpPr txBox="1"/>
          <p:nvPr/>
        </p:nvSpPr>
        <p:spPr>
          <a:xfrm>
            <a:off x="20320" y="0"/>
            <a:ext cx="12192000" cy="7535781"/>
          </a:xfrm>
          <a:prstGeom prst="rect">
            <a:avLst/>
          </a:prstGeom>
          <a:noFill/>
        </p:spPr>
        <p:txBody>
          <a:bodyPr wrap="square">
            <a:spAutoFit/>
          </a:bodyPr>
          <a:lstStyle/>
          <a:p>
            <a:pPr>
              <a:lnSpc>
                <a:spcPct val="107000"/>
              </a:lnSpc>
              <a:spcBef>
                <a:spcPts val="1800"/>
              </a:spcBef>
              <a:spcAft>
                <a:spcPts val="400"/>
              </a:spcAft>
              <a:buNone/>
            </a:pPr>
            <a:r>
              <a:rPr lang="en-CA"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           Summary of Psychodynamics Explored</a:t>
            </a:r>
          </a:p>
          <a:p>
            <a:pPr>
              <a:lnSpc>
                <a:spcPct val="107000"/>
              </a:lnSpc>
              <a:spcBef>
                <a:spcPts val="800"/>
              </a:spcBef>
              <a:spcAft>
                <a:spcPts val="400"/>
              </a:spcAft>
              <a:buNone/>
            </a:pPr>
            <a:r>
              <a:rPr lang="en-CA" sz="20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Core Wound</a:t>
            </a: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Rob's internal family system organises around a central wound of not being seen, valued, or loved for who he is. His mother's high standards, workaholic unavailability, and a particular conditional dynamic with Rob — a semi-approval always inflected with 'you should be able to do better' — generated an exile who carries the belief that he is fundamentally broken and unworthy of love. A probable ADHD presentation produced inconsistent academic results that were misread as a failure of character and effort, compounding the shame burden. Of his three younger sisters, the middle sister was treated with more warmth and latitude; his mother identified with her birth order and challenges and felt able to help her. Two of his sisters would likely report an experience similar to Rob's.</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Bef>
                <a:spcPts val="800"/>
              </a:spcBef>
              <a:spcAft>
                <a:spcPts val="400"/>
              </a:spcAft>
              <a:buNone/>
            </a:pPr>
            <a:r>
              <a:rPr lang="en-CA" sz="20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Protector Architecture</a:t>
            </a: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The exile is protected by an elaborate system of managers and firefighters that reflect the coping strategies Rob developed in his family of origin. The angry firefighter guards the exile from any perceived replication of the original dismissal. The internal critic tries to pre-empt external judgment by anticipating and attacking the exile internally. The devaluing part protects against the pain of anticipated rejection or inferiority by establishing internal superiority across domains — it does not push people away directly but insulates the exile by tipping the psychological hierarchy in Rob's favour. The competitive perfectionist attempts to earn through achievement what was never given freely. Both the devaluing part and the competitive perfectionist serve the same underlying need: to justify and earn Rob's value, and to secure the love his mother never offered unconditionally. The jealous part holds the grief of watching others receive what was denied.</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p:txBody>
      </p:sp>
    </p:spTree>
    <p:extLst>
      <p:ext uri="{BB962C8B-B14F-4D97-AF65-F5344CB8AC3E}">
        <p14:creationId xmlns:p14="http://schemas.microsoft.com/office/powerpoint/2010/main" val="2134740569"/>
      </p:ext>
    </p:extLst>
  </p:cSld>
  <p:clrMapOvr>
    <a:masterClrMapping/>
  </p:clrMapOvr>
</p:sld>
</file>

<file path=ppt/slides/slide1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54979F-C4FA-AD44-5277-4902304F1FF9}"/>
              </a:ext>
            </a:extLst>
          </p:cNvPr>
          <p:cNvSpPr txBox="1"/>
          <p:nvPr/>
        </p:nvSpPr>
        <p:spPr>
          <a:xfrm>
            <a:off x="0" y="0"/>
            <a:ext cx="12100560" cy="6383799"/>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Anxious Attachment</a:t>
            </a: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Rob identifies as having anxious attachment, shaped by an early relational environment in which love was conditional on performance. His wife is more avoidant. The interaction between these attachment styles means that moments of apparent dismissal or mild withdrawal can rapidly activate the exile and trigger firefighter responses — even when the external situation is entirely benign.</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Multigenerational Transmission</a:t>
            </a: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Rob noted that both his mother and father carried multigenerational trauma. The internal critic's voice, the impossible standard, and the emotional unavailability are themselves legacies of trauma passed down through the family system — a legacy burden in IFS terms, though one that is now available for conscious work.</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Movement Toward Secure Attachment</a:t>
            </a:r>
          </a:p>
          <a:p>
            <a:pPr>
              <a:lnSpc>
                <a:spcPct val="107000"/>
              </a:lnSpc>
              <a:spcAft>
                <a:spcPts val="8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A significant feature of Rob's current developmental moment is his conscious awareness of and active work on the anxious/avoidant dynamic with his wife. He is moving toward secure attachment in his primary relationship — and this work is both supported by and expressed through his growing access to S-Self. The reimagined script Rob drafted for his wife exemplifies Self-led relational functioning: non-blaming, vulnerable, oriented toward connection.</a:t>
            </a:r>
          </a:p>
          <a:p>
            <a:pPr>
              <a:lnSpc>
                <a:spcPct val="107000"/>
              </a:lnSpc>
              <a:spcAft>
                <a:spcPts val="400"/>
              </a:spcAft>
              <a:buNone/>
            </a:pPr>
            <a:r>
              <a:rPr lang="en-CA" sz="1800" kern="100" dirty="0">
                <a:effectLst/>
                <a:latin typeface="Arial" panose="020B0604020202020204" pitchFamily="34" charset="0"/>
                <a:ea typeface="Aptos" panose="020B0004020202020204" pitchFamily="34" charset="0"/>
                <a:cs typeface="Arial" panose="020B0604020202020204" pitchFamily="34" charset="0"/>
              </a:rPr>
              <a:t> </a:t>
            </a:r>
          </a:p>
        </p:txBody>
      </p:sp>
    </p:spTree>
    <p:extLst>
      <p:ext uri="{BB962C8B-B14F-4D97-AF65-F5344CB8AC3E}">
        <p14:creationId xmlns:p14="http://schemas.microsoft.com/office/powerpoint/2010/main" val="1726912109"/>
      </p:ext>
    </p:extLst>
  </p:cSld>
  <p:clrMapOvr>
    <a:masterClrMapping/>
  </p:clrMapOvr>
</p:sld>
</file>

<file path=ppt/slides/slide1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24F4C9-CA4D-BF8B-8C35-5E96C4EA6AE1}"/>
              </a:ext>
            </a:extLst>
          </p:cNvPr>
          <p:cNvSpPr txBox="1"/>
          <p:nvPr/>
        </p:nvSpPr>
        <p:spPr>
          <a:xfrm>
            <a:off x="172720" y="13450"/>
            <a:ext cx="12019280" cy="6739537"/>
          </a:xfrm>
          <a:prstGeom prst="rect">
            <a:avLst/>
          </a:prstGeom>
          <a:noFill/>
        </p:spPr>
        <p:txBody>
          <a:bodyPr wrap="square">
            <a:spAutoFit/>
          </a:bodyPr>
          <a:lstStyle/>
          <a:p>
            <a:pPr>
              <a:lnSpc>
                <a:spcPct val="107000"/>
              </a:lnSpc>
              <a:spcBef>
                <a:spcPts val="800"/>
              </a:spcBef>
              <a:spcAft>
                <a:spcPts val="400"/>
              </a:spcAft>
              <a:buNone/>
            </a:pPr>
            <a:r>
              <a:rPr lang="en-CA" sz="2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The Role of S-Self</a:t>
            </a:r>
          </a:p>
          <a:p>
            <a:pPr>
              <a:lnSpc>
                <a:spcPct val="107000"/>
              </a:lnSpc>
              <a:spcAft>
                <a:spcPts val="800"/>
              </a:spcAft>
              <a:buNone/>
            </a:pPr>
            <a:r>
              <a:rPr lang="en-CA" sz="2400" kern="100" dirty="0">
                <a:effectLst/>
                <a:latin typeface="Arial" panose="020B0604020202020204" pitchFamily="34" charset="0"/>
                <a:ea typeface="Aptos" panose="020B0004020202020204" pitchFamily="34" charset="0"/>
                <a:cs typeface="Arial" panose="020B0604020202020204" pitchFamily="34" charset="0"/>
              </a:rPr>
              <a:t>Rob's Self — embodied as relaxed Rob, at ease, in an outdoor setting, not performing — is increasingly available to him. Through the session, Self was able to offer compassionate, non-judgmental acknowledgment to each part in turn. The firefighter and exile both responded to Self's presence, not with full surrender but with the beginning of trust. This trust relationship — between Self and parts — is the mechanism through which the self-system eventually allows Self to lead, rather than defaulting to firefighter and manager responses shaped by the past.</a:t>
            </a:r>
          </a:p>
          <a:p>
            <a:pPr>
              <a:lnSpc>
                <a:spcPct val="107000"/>
              </a:lnSpc>
              <a:spcAft>
                <a:spcPts val="400"/>
              </a:spcAft>
              <a:buNone/>
            </a:pPr>
            <a:r>
              <a:rPr lang="en-CA" sz="24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800"/>
              </a:spcAft>
              <a:buNone/>
            </a:pPr>
            <a:r>
              <a:rPr lang="en-CA" sz="20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Rob </a:t>
            </a:r>
            <a:r>
              <a:rPr lang="en-CA" sz="2000" kern="100" dirty="0">
                <a:solidFill>
                  <a:srgbClr val="000000"/>
                </a:solidFill>
                <a:latin typeface="Arial" panose="020B0604020202020204" pitchFamily="34" charset="0"/>
                <a:ea typeface="Aptos" panose="020B0004020202020204" pitchFamily="34" charset="0"/>
                <a:cs typeface="Arial" panose="020B0604020202020204" pitchFamily="34" charset="0"/>
              </a:rPr>
              <a:t>was</a:t>
            </a:r>
            <a:r>
              <a:rPr lang="en-CA" sz="20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encouraged to use the Holes Diary Card weekly, return to the Self-led chain analysis template when activation spikes, practise the Self visualisation daily, and continue the Self–parts dialogue as new situations arise.</a:t>
            </a:r>
          </a:p>
          <a:p>
            <a:pPr>
              <a:lnSpc>
                <a:spcPct val="107000"/>
              </a:lnSpc>
              <a:spcAft>
                <a:spcPts val="800"/>
              </a:spcAft>
              <a:buNone/>
            </a:pPr>
            <a:endParaRPr lang="en-CA" sz="2000" i="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CA" sz="5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r>
              <a:rPr lang="en-CA" sz="5400" kern="100" dirty="0">
                <a:solidFill>
                  <a:srgbClr val="FFC000"/>
                </a:solidFill>
                <a:effectLst/>
                <a:latin typeface="Arial" panose="020B0604020202020204" pitchFamily="34" charset="0"/>
                <a:ea typeface="Aptos" panose="020B0004020202020204" pitchFamily="34" charset="0"/>
                <a:cs typeface="Arial" panose="020B0604020202020204" pitchFamily="34" charset="0"/>
              </a:rPr>
              <a:t>THANKS, ROB</a:t>
            </a:r>
          </a:p>
          <a:p>
            <a:pPr>
              <a:lnSpc>
                <a:spcPct val="107000"/>
              </a:lnSpc>
              <a:spcAft>
                <a:spcPts val="800"/>
              </a:spcAft>
              <a:buNone/>
            </a:pPr>
            <a:r>
              <a:rPr lang="en-CA" sz="2000" kern="12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endParaRPr lang="en-CA"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45063154"/>
      </p:ext>
    </p:extLst>
  </p:cSld>
  <p:clrMapOvr>
    <a:masterClrMapping/>
  </p:clrMapOvr>
</p:sld>
</file>

<file path=ppt/slides/slide11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B975B-0FEE-558B-BE88-927CCB07D2A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B379426-3B3D-BC8F-86BD-1FE5B55F10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51267" cy="6858000"/>
          </a:xfrm>
          <a:prstGeom prst="rect">
            <a:avLst/>
          </a:prstGeom>
        </p:spPr>
      </p:pic>
    </p:spTree>
    <p:extLst>
      <p:ext uri="{BB962C8B-B14F-4D97-AF65-F5344CB8AC3E}">
        <p14:creationId xmlns:p14="http://schemas.microsoft.com/office/powerpoint/2010/main" val="3727890936"/>
      </p:ext>
    </p:extLst>
  </p:cSld>
  <p:clrMapOvr>
    <a:masterClrMapping/>
  </p:clrMapOvr>
</p:sld>
</file>

<file path=ppt/slides/slide1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F6B69B-E7FA-309E-8BEE-612B4F9E7970}"/>
              </a:ext>
            </a:extLst>
          </p:cNvPr>
          <p:cNvSpPr txBox="1"/>
          <p:nvPr/>
        </p:nvSpPr>
        <p:spPr>
          <a:xfrm>
            <a:off x="3413760" y="704334"/>
            <a:ext cx="6096000" cy="830997"/>
          </a:xfrm>
          <a:prstGeom prst="rect">
            <a:avLst/>
          </a:prstGeom>
          <a:noFill/>
        </p:spPr>
        <p:txBody>
          <a:bodyPr wrap="square">
            <a:spAutoFit/>
          </a:bodyPr>
          <a:lstStyle/>
          <a:p>
            <a:r>
              <a:rPr lang="en-CA" sz="4800" dirty="0">
                <a:solidFill>
                  <a:schemeClr val="bg1"/>
                </a:solidFill>
                <a:latin typeface="Arial" panose="020B0604020202020204" pitchFamily="34" charset="0"/>
                <a:cs typeface="Arial" panose="020B0604020202020204" pitchFamily="34" charset="0"/>
              </a:rPr>
              <a:t> IN CONCLUSION </a:t>
            </a:r>
            <a:endParaRPr lang="en-CA" sz="4800" dirty="0"/>
          </a:p>
        </p:txBody>
      </p:sp>
    </p:spTree>
    <p:extLst>
      <p:ext uri="{BB962C8B-B14F-4D97-AF65-F5344CB8AC3E}">
        <p14:creationId xmlns:p14="http://schemas.microsoft.com/office/powerpoint/2010/main" val="2772707299"/>
      </p:ext>
    </p:extLst>
  </p:cSld>
  <p:clrMapOvr>
    <a:masterClrMapping/>
  </p:clrMapOvr>
</p:sld>
</file>

<file path=ppt/slides/slide1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247282-B54B-D73C-AF03-872E4D09950F}"/>
              </a:ext>
            </a:extLst>
          </p:cNvPr>
          <p:cNvSpPr txBox="1"/>
          <p:nvPr/>
        </p:nvSpPr>
        <p:spPr>
          <a:xfrm>
            <a:off x="647271" y="0"/>
            <a:ext cx="12192000" cy="646331"/>
          </a:xfrm>
          <a:prstGeom prst="rect">
            <a:avLst/>
          </a:prstGeom>
          <a:noFill/>
        </p:spPr>
        <p:txBody>
          <a:bodyPr wrap="square">
            <a:spAutoFit/>
          </a:bodyPr>
          <a:lstStyle/>
          <a:p>
            <a:r>
              <a:rPr lang="en-CA" sz="3600" dirty="0">
                <a:solidFill>
                  <a:schemeClr val="bg1"/>
                </a:solidFill>
                <a:latin typeface="Arial" panose="020B0604020202020204" pitchFamily="34" charset="0"/>
                <a:cs typeface="Arial" panose="020B0604020202020204" pitchFamily="34" charset="0"/>
              </a:rPr>
              <a:t> BRIEF GUIDE TO CONTINUING IFS SELF WORK</a:t>
            </a:r>
            <a:endParaRPr lang="en-CA" sz="3600" dirty="0">
              <a:solidFill>
                <a:schemeClr val="bg1"/>
              </a:solidFill>
            </a:endParaRPr>
          </a:p>
        </p:txBody>
      </p:sp>
      <p:sp>
        <p:nvSpPr>
          <p:cNvPr id="5" name="TextBox 4">
            <a:extLst>
              <a:ext uri="{FF2B5EF4-FFF2-40B4-BE49-F238E27FC236}">
                <a16:creationId xmlns:a16="http://schemas.microsoft.com/office/drawing/2014/main" id="{AAB8D6C2-BE7E-A967-8896-C31EEDB6247F}"/>
              </a:ext>
            </a:extLst>
          </p:cNvPr>
          <p:cNvSpPr txBox="1"/>
          <p:nvPr/>
        </p:nvSpPr>
        <p:spPr>
          <a:xfrm>
            <a:off x="0" y="936562"/>
            <a:ext cx="12192000" cy="5293757"/>
          </a:xfrm>
          <a:prstGeom prst="rect">
            <a:avLst/>
          </a:prstGeom>
          <a:noFill/>
        </p:spPr>
        <p:txBody>
          <a:bodyPr wrap="square">
            <a:spAutoFit/>
          </a:bodyPr>
          <a:lstStyle/>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 The following is a brief guide for how you can continue the work you’ve begun doing the simple course on your own once the course has ended. </a:t>
            </a:r>
          </a:p>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1) Continue doing the holes diary card using part selves as advanced targets. At the top of the target list add “overall activation”</a:t>
            </a:r>
          </a:p>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2) When your “overall activation” is high, do a Self-led chain analysis. 1) Start by making sure Self-energy’s 8 C’s are available to you. (is there an image that captures Self for you?)</a:t>
            </a:r>
          </a:p>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This chain analysis will help you determine if your high activation was due to the activation of parts you are already familiar with or to that of parts you are not yet acquainted with.</a:t>
            </a:r>
          </a:p>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3) If the activation arises from a part you are not familiar with use the getting acquainted with your parts template below to explore it. Add that part to your target list</a:t>
            </a:r>
            <a:r>
              <a:rPr lang="en-CA"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633782347"/>
      </p:ext>
    </p:extLst>
  </p:cSld>
  <p:clrMapOvr>
    <a:masterClrMapping/>
  </p:clrMapOvr>
</p:sld>
</file>

<file path=ppt/slides/slide11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154E0-4678-A7F2-0A3F-4D822D7E9F8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C57F330-0A25-A791-4B53-200B3DA3260C}"/>
              </a:ext>
            </a:extLst>
          </p:cNvPr>
          <p:cNvSpPr txBox="1"/>
          <p:nvPr/>
        </p:nvSpPr>
        <p:spPr>
          <a:xfrm>
            <a:off x="647271" y="0"/>
            <a:ext cx="12192000" cy="646331"/>
          </a:xfrm>
          <a:prstGeom prst="rect">
            <a:avLst/>
          </a:prstGeom>
          <a:noFill/>
        </p:spPr>
        <p:txBody>
          <a:bodyPr wrap="square">
            <a:spAutoFit/>
          </a:bodyPr>
          <a:lstStyle/>
          <a:p>
            <a:r>
              <a:rPr lang="en-CA" sz="3600" dirty="0">
                <a:solidFill>
                  <a:schemeClr val="bg1"/>
                </a:solidFill>
                <a:latin typeface="Arial" panose="020B0604020202020204" pitchFamily="34" charset="0"/>
                <a:cs typeface="Arial" panose="020B0604020202020204" pitchFamily="34" charset="0"/>
              </a:rPr>
              <a:t> BRIEF GUIDE TO CONTINUING IFS SELF WORK</a:t>
            </a:r>
            <a:endParaRPr lang="en-CA" sz="3600" dirty="0">
              <a:solidFill>
                <a:schemeClr val="bg1"/>
              </a:solidFill>
            </a:endParaRPr>
          </a:p>
        </p:txBody>
      </p:sp>
      <p:sp>
        <p:nvSpPr>
          <p:cNvPr id="5" name="TextBox 4">
            <a:extLst>
              <a:ext uri="{FF2B5EF4-FFF2-40B4-BE49-F238E27FC236}">
                <a16:creationId xmlns:a16="http://schemas.microsoft.com/office/drawing/2014/main" id="{BF6716FF-940F-9C28-B8E3-035FB60C0764}"/>
              </a:ext>
            </a:extLst>
          </p:cNvPr>
          <p:cNvSpPr txBox="1"/>
          <p:nvPr/>
        </p:nvSpPr>
        <p:spPr>
          <a:xfrm>
            <a:off x="0" y="729733"/>
            <a:ext cx="12192000" cy="5262979"/>
          </a:xfrm>
          <a:prstGeom prst="rect">
            <a:avLst/>
          </a:prstGeom>
          <a:noFill/>
        </p:spPr>
        <p:txBody>
          <a:bodyPr wrap="square">
            <a:spAutoFit/>
          </a:bodyPr>
          <a:lstStyle/>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4) Take time for Self to interact with the parts that were activated by the situation. Self understands they had good intentions and were trying to be helpful. If you’ve done the work with your parts suggested in the workbook and your parts trust Self, ask them to imagine the original situation while allowing Self to lead the system. Consider how the situation you lived through might have unfolded if Self had been in charge of the system.(use the editing splicing and pasting technique)</a:t>
            </a:r>
          </a:p>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5) In your imagination repeatedly envisage the situation unfolding with Self leading the system. </a:t>
            </a:r>
          </a:p>
          <a:p>
            <a:pPr marL="285750" indent="-285750">
              <a:buFont typeface="Arial" panose="020B0604020202020204" pitchFamily="34" charset="0"/>
              <a:buChar char="•"/>
            </a:pPr>
            <a:endParaRPr lang="en-CA" sz="2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CA" sz="2600" dirty="0">
                <a:latin typeface="Arial" panose="020B0604020202020204" pitchFamily="34" charset="0"/>
                <a:cs typeface="Arial" panose="020B0604020202020204" pitchFamily="34" charset="0"/>
              </a:rPr>
              <a:t>For an example of how to do this see “Jennifer” on pages 300 to 306 of the “It’s simple” manual.</a:t>
            </a:r>
          </a:p>
          <a:p>
            <a:r>
              <a:rPr lang="en-CA" sz="2400" dirty="0">
                <a:latin typeface="Arial" panose="020B0604020202020204" pitchFamily="34" charset="0"/>
                <a:cs typeface="Arial" panose="020B0604020202020204" pitchFamily="34" charset="0"/>
              </a:rPr>
              <a:t>   </a:t>
            </a:r>
            <a:endParaRPr lang="en-CA" sz="2400" dirty="0"/>
          </a:p>
        </p:txBody>
      </p:sp>
    </p:spTree>
    <p:extLst>
      <p:ext uri="{BB962C8B-B14F-4D97-AF65-F5344CB8AC3E}">
        <p14:creationId xmlns:p14="http://schemas.microsoft.com/office/powerpoint/2010/main" val="2649362986"/>
      </p:ext>
    </p:extLst>
  </p:cSld>
  <p:clrMapOvr>
    <a:masterClrMapping/>
  </p:clrMapOvr>
</p:sld>
</file>

<file path=ppt/slides/slide11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727F2-F7D2-9790-A505-0D5C6C1E181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83F3DCE-2585-B8A8-DF38-2A98BFC792FF}"/>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4" name="TextBox 3">
            <a:extLst>
              <a:ext uri="{FF2B5EF4-FFF2-40B4-BE49-F238E27FC236}">
                <a16:creationId xmlns:a16="http://schemas.microsoft.com/office/drawing/2014/main" id="{7A60BB80-48AC-DBB8-92F3-B35EBA0E5B47}"/>
              </a:ext>
            </a:extLst>
          </p:cNvPr>
          <p:cNvSpPr txBox="1"/>
          <p:nvPr/>
        </p:nvSpPr>
        <p:spPr>
          <a:xfrm>
            <a:off x="1304817" y="570341"/>
            <a:ext cx="10243335" cy="584775"/>
          </a:xfrm>
          <a:prstGeom prst="rect">
            <a:avLst/>
          </a:prstGeom>
          <a:noFill/>
        </p:spPr>
        <p:txBody>
          <a:bodyPr wrap="square">
            <a:spAutoFit/>
          </a:bodyPr>
          <a:lstStyle/>
          <a:p>
            <a:r>
              <a:rPr lang="en-CA" sz="3200" dirty="0">
                <a:solidFill>
                  <a:schemeClr val="bg1"/>
                </a:solidFill>
              </a:rPr>
              <a:t>ADVANCED TARGETS IN DIARY CARDS-PART SELVES</a:t>
            </a:r>
            <a:endParaRPr lang="en-CA" sz="3200" dirty="0"/>
          </a:p>
        </p:txBody>
      </p:sp>
      <p:sp>
        <p:nvSpPr>
          <p:cNvPr id="5" name="TextBox 4">
            <a:extLst>
              <a:ext uri="{FF2B5EF4-FFF2-40B4-BE49-F238E27FC236}">
                <a16:creationId xmlns:a16="http://schemas.microsoft.com/office/drawing/2014/main" id="{1140755D-7E99-3BC2-A696-E0A34C2655FA}"/>
              </a:ext>
            </a:extLst>
          </p:cNvPr>
          <p:cNvSpPr txBox="1"/>
          <p:nvPr/>
        </p:nvSpPr>
        <p:spPr>
          <a:xfrm>
            <a:off x="947056" y="2732704"/>
            <a:ext cx="1230086" cy="523220"/>
          </a:xfrm>
          <a:prstGeom prst="rect">
            <a:avLst/>
          </a:prstGeom>
          <a:noFill/>
        </p:spPr>
        <p:txBody>
          <a:bodyPr wrap="square">
            <a:spAutoFit/>
          </a:bodyPr>
          <a:lstStyle/>
          <a:p>
            <a:r>
              <a:rPr lang="en-US" sz="1400" dirty="0">
                <a:solidFill>
                  <a:srgbClr val="FF0000"/>
                </a:solidFill>
                <a:latin typeface="Arial" panose="020B0604020202020204" pitchFamily="34" charset="0"/>
                <a:cs typeface="Arial" panose="020B0604020202020204" pitchFamily="34" charset="0"/>
              </a:rPr>
              <a:t>O</a:t>
            </a:r>
            <a:r>
              <a:rPr lang="en-CA" sz="1400" dirty="0">
                <a:solidFill>
                  <a:srgbClr val="FF0000"/>
                </a:solidFill>
                <a:latin typeface="Arial" panose="020B0604020202020204" pitchFamily="34" charset="0"/>
                <a:cs typeface="Arial" panose="020B0604020202020204" pitchFamily="34" charset="0"/>
              </a:rPr>
              <a:t>verall activation</a:t>
            </a:r>
            <a:endParaRPr lang="en-CA" sz="1400" dirty="0">
              <a:solidFill>
                <a:srgbClr val="FF0000"/>
              </a:solidFill>
            </a:endParaRPr>
          </a:p>
        </p:txBody>
      </p:sp>
      <p:sp>
        <p:nvSpPr>
          <p:cNvPr id="8" name="TextBox 7">
            <a:extLst>
              <a:ext uri="{FF2B5EF4-FFF2-40B4-BE49-F238E27FC236}">
                <a16:creationId xmlns:a16="http://schemas.microsoft.com/office/drawing/2014/main" id="{A194FF73-B8DE-596D-90CB-8E2CA7F709DF}"/>
              </a:ext>
            </a:extLst>
          </p:cNvPr>
          <p:cNvSpPr txBox="1"/>
          <p:nvPr/>
        </p:nvSpPr>
        <p:spPr>
          <a:xfrm>
            <a:off x="947056" y="3374575"/>
            <a:ext cx="1313259" cy="461665"/>
          </a:xfrm>
          <a:prstGeom prst="rect">
            <a:avLst/>
          </a:prstGeom>
          <a:noFill/>
        </p:spPr>
        <p:txBody>
          <a:bodyPr wrap="square">
            <a:spAutoFit/>
          </a:bodyPr>
          <a:lstStyle/>
          <a:p>
            <a:r>
              <a:rPr lang="en-US" sz="1200" dirty="0">
                <a:solidFill>
                  <a:srgbClr val="FF0000"/>
                </a:solidFill>
                <a:latin typeface="Arial" panose="020B0604020202020204" pitchFamily="34" charset="0"/>
                <a:cs typeface="Arial" panose="020B0604020202020204" pitchFamily="34" charset="0"/>
              </a:rPr>
              <a:t>O</a:t>
            </a:r>
            <a:r>
              <a:rPr lang="en-CA" sz="1200" dirty="0">
                <a:solidFill>
                  <a:srgbClr val="FF0000"/>
                </a:solidFill>
                <a:latin typeface="Arial" panose="020B0604020202020204" pitchFamily="34" charset="0"/>
                <a:cs typeface="Arial" panose="020B0604020202020204" pitchFamily="34" charset="0"/>
              </a:rPr>
              <a:t>ther advanced targets</a:t>
            </a:r>
            <a:endParaRPr lang="en-CA" sz="1200" dirty="0">
              <a:solidFill>
                <a:srgbClr val="FF0000"/>
              </a:solidFill>
            </a:endParaRPr>
          </a:p>
        </p:txBody>
      </p:sp>
    </p:spTree>
    <p:extLst>
      <p:ext uri="{BB962C8B-B14F-4D97-AF65-F5344CB8AC3E}">
        <p14:creationId xmlns:p14="http://schemas.microsoft.com/office/powerpoint/2010/main" val="2679296239"/>
      </p:ext>
    </p:extLst>
  </p:cSld>
  <p:clrMapOvr>
    <a:masterClrMapping/>
  </p:clrMapOvr>
</p:sld>
</file>

<file path=ppt/slides/slide11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545E2-C0B9-8043-62E7-AF69D4F5C4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684C2-6CFE-257C-5F22-459766C625BC}"/>
              </a:ext>
            </a:extLst>
          </p:cNvPr>
          <p:cNvSpPr>
            <a:spLocks noGrp="1"/>
          </p:cNvSpPr>
          <p:nvPr>
            <p:ph type="title" idx="4294967295"/>
          </p:nvPr>
        </p:nvSpPr>
        <p:spPr>
          <a:xfrm>
            <a:off x="1024890" y="144549"/>
            <a:ext cx="11664950" cy="1139825"/>
          </a:xfrm>
        </p:spPr>
        <p:txBody>
          <a:bodyPr>
            <a:normAutofit/>
          </a:bodyPr>
          <a:lstStyle/>
          <a:p>
            <a:r>
              <a:rPr lang="en-CA" sz="3200" dirty="0">
                <a:solidFill>
                  <a:schemeClr val="bg1"/>
                </a:solidFill>
              </a:rPr>
              <a:t>Becoming acquainted with part selves TEMPLATE</a:t>
            </a:r>
          </a:p>
        </p:txBody>
      </p:sp>
      <p:graphicFrame>
        <p:nvGraphicFramePr>
          <p:cNvPr id="6" name="Table 6">
            <a:extLst>
              <a:ext uri="{FF2B5EF4-FFF2-40B4-BE49-F238E27FC236}">
                <a16:creationId xmlns:a16="http://schemas.microsoft.com/office/drawing/2014/main" id="{80573B93-F4D4-339F-46EE-DC3222DF39CE}"/>
              </a:ext>
            </a:extLst>
          </p:cNvPr>
          <p:cNvGraphicFramePr>
            <a:graphicFrameLocks noGrp="1"/>
          </p:cNvGraphicFramePr>
          <p:nvPr>
            <p:ph idx="4294967295"/>
            <p:extLst>
              <p:ext uri="{D42A27DB-BD31-4B8C-83A1-F6EECF244321}">
                <p14:modId xmlns:p14="http://schemas.microsoft.com/office/powerpoint/2010/main" val="1867658115"/>
              </p:ext>
            </p:extLst>
          </p:nvPr>
        </p:nvGraphicFramePr>
        <p:xfrm>
          <a:off x="561078" y="1216742"/>
          <a:ext cx="10820400" cy="4424516"/>
        </p:xfrm>
        <a:graphic>
          <a:graphicData uri="http://schemas.openxmlformats.org/drawingml/2006/table">
            <a:tbl>
              <a:tblPr firstRow="1" bandRow="1">
                <a:tableStyleId>{5C22544A-7EE6-4342-B048-85BDC9FD1C3A}</a:tableStyleId>
              </a:tblPr>
              <a:tblGrid>
                <a:gridCol w="1803400">
                  <a:extLst>
                    <a:ext uri="{9D8B030D-6E8A-4147-A177-3AD203B41FA5}">
                      <a16:colId xmlns:a16="http://schemas.microsoft.com/office/drawing/2014/main" val="4222547328"/>
                    </a:ext>
                  </a:extLst>
                </a:gridCol>
                <a:gridCol w="1803400">
                  <a:extLst>
                    <a:ext uri="{9D8B030D-6E8A-4147-A177-3AD203B41FA5}">
                      <a16:colId xmlns:a16="http://schemas.microsoft.com/office/drawing/2014/main" val="2750525817"/>
                    </a:ext>
                  </a:extLst>
                </a:gridCol>
                <a:gridCol w="1734576">
                  <a:extLst>
                    <a:ext uri="{9D8B030D-6E8A-4147-A177-3AD203B41FA5}">
                      <a16:colId xmlns:a16="http://schemas.microsoft.com/office/drawing/2014/main" val="1705796851"/>
                    </a:ext>
                  </a:extLst>
                </a:gridCol>
                <a:gridCol w="1872224">
                  <a:extLst>
                    <a:ext uri="{9D8B030D-6E8A-4147-A177-3AD203B41FA5}">
                      <a16:colId xmlns:a16="http://schemas.microsoft.com/office/drawing/2014/main" val="4011445617"/>
                    </a:ext>
                  </a:extLst>
                </a:gridCol>
                <a:gridCol w="1803400">
                  <a:extLst>
                    <a:ext uri="{9D8B030D-6E8A-4147-A177-3AD203B41FA5}">
                      <a16:colId xmlns:a16="http://schemas.microsoft.com/office/drawing/2014/main" val="1865507206"/>
                    </a:ext>
                  </a:extLst>
                </a:gridCol>
                <a:gridCol w="1803400">
                  <a:extLst>
                    <a:ext uri="{9D8B030D-6E8A-4147-A177-3AD203B41FA5}">
                      <a16:colId xmlns:a16="http://schemas.microsoft.com/office/drawing/2014/main" val="892391515"/>
                    </a:ext>
                  </a:extLst>
                </a:gridCol>
              </a:tblGrid>
              <a:tr h="1806306">
                <a:tc>
                  <a:txBody>
                    <a:bodyPr/>
                    <a:lstStyle/>
                    <a:p>
                      <a:r>
                        <a:rPr lang="en-CA" dirty="0"/>
                        <a:t>Part self</a:t>
                      </a:r>
                    </a:p>
                  </a:txBody>
                  <a:tcPr/>
                </a:tc>
                <a:tc>
                  <a:txBody>
                    <a:bodyPr/>
                    <a:lstStyle/>
                    <a:p>
                      <a:r>
                        <a:rPr lang="en-CA" dirty="0"/>
                        <a:t>What does it look like? How old is it?</a:t>
                      </a:r>
                    </a:p>
                  </a:txBody>
                  <a:tcPr/>
                </a:tc>
                <a:tc>
                  <a:txBody>
                    <a:bodyPr/>
                    <a:lstStyle/>
                    <a:p>
                      <a:r>
                        <a:rPr lang="en-CA" dirty="0"/>
                        <a:t>What does it </a:t>
                      </a:r>
                      <a:r>
                        <a:rPr lang="en-CA" dirty="0">
                          <a:solidFill>
                            <a:schemeClr val="tx2"/>
                          </a:solidFill>
                        </a:rPr>
                        <a:t>typically</a:t>
                      </a:r>
                      <a:r>
                        <a:rPr lang="en-CA" dirty="0"/>
                        <a:t> feel?</a:t>
                      </a:r>
                    </a:p>
                  </a:txBody>
                  <a:tcPr/>
                </a:tc>
                <a:tc>
                  <a:txBody>
                    <a:bodyPr/>
                    <a:lstStyle/>
                    <a:p>
                      <a:r>
                        <a:rPr lang="en-CA" dirty="0"/>
                        <a:t>What state of activation is it usually in?</a:t>
                      </a:r>
                    </a:p>
                  </a:txBody>
                  <a:tcPr>
                    <a:solidFill>
                      <a:srgbClr val="FFC000"/>
                    </a:solidFill>
                  </a:tcPr>
                </a:tc>
                <a:tc>
                  <a:txBody>
                    <a:bodyPr/>
                    <a:lstStyle/>
                    <a:p>
                      <a:r>
                        <a:rPr lang="en-CA" dirty="0"/>
                        <a:t>What are its typical thoughts?(if any)</a:t>
                      </a:r>
                    </a:p>
                  </a:txBody>
                  <a:tcPr/>
                </a:tc>
                <a:tc>
                  <a:txBody>
                    <a:bodyPr/>
                    <a:lstStyle/>
                    <a:p>
                      <a:r>
                        <a:rPr lang="en-CA" dirty="0"/>
                        <a:t>What are its typical behaviors or behavior urges?</a:t>
                      </a:r>
                    </a:p>
                  </a:txBody>
                  <a:tcPr/>
                </a:tc>
                <a:extLst>
                  <a:ext uri="{0D108BD9-81ED-4DB2-BD59-A6C34878D82A}">
                    <a16:rowId xmlns:a16="http://schemas.microsoft.com/office/drawing/2014/main" val="2411879029"/>
                  </a:ext>
                </a:extLst>
              </a:tr>
              <a:tr h="523642">
                <a:tc>
                  <a:txBody>
                    <a:bodyPr/>
                    <a:lstStyle/>
                    <a:p>
                      <a:r>
                        <a:rPr lang="en-CA" dirty="0"/>
                        <a:t>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3714628259"/>
                  </a:ext>
                </a:extLst>
              </a:tr>
              <a:tr h="523642">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2555945930"/>
                  </a:ext>
                </a:extLst>
              </a:tr>
              <a:tr h="523642">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918066456"/>
                  </a:ext>
                </a:extLst>
              </a:tr>
              <a:tr h="523642">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47889009"/>
                  </a:ext>
                </a:extLst>
              </a:tr>
              <a:tr h="523642">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775155304"/>
                  </a:ext>
                </a:extLst>
              </a:tr>
            </a:tbl>
          </a:graphicData>
        </a:graphic>
      </p:graphicFrame>
      <p:sp>
        <p:nvSpPr>
          <p:cNvPr id="7" name="TextBox 6">
            <a:extLst>
              <a:ext uri="{FF2B5EF4-FFF2-40B4-BE49-F238E27FC236}">
                <a16:creationId xmlns:a16="http://schemas.microsoft.com/office/drawing/2014/main" id="{BE4B99C3-CC87-3F04-38A7-7366341B0788}"/>
              </a:ext>
            </a:extLst>
          </p:cNvPr>
          <p:cNvSpPr txBox="1"/>
          <p:nvPr/>
        </p:nvSpPr>
        <p:spPr>
          <a:xfrm>
            <a:off x="561078" y="5759344"/>
            <a:ext cx="11060012" cy="954107"/>
          </a:xfrm>
          <a:prstGeom prst="rect">
            <a:avLst/>
          </a:prstGeom>
          <a:noFill/>
        </p:spPr>
        <p:txBody>
          <a:bodyPr wrap="square">
            <a:spAutoFit/>
          </a:bodyPr>
          <a:lstStyle/>
          <a:p>
            <a:pPr marL="285750" indent="-285750">
              <a:buFont typeface="Arial" panose="020B0604020202020204" pitchFamily="34" charset="0"/>
              <a:buChar char="•"/>
            </a:pPr>
            <a:r>
              <a:rPr lang="en-CA" sz="2800" dirty="0">
                <a:latin typeface="Arial" panose="020B0604020202020204" pitchFamily="34" charset="0"/>
                <a:cs typeface="Arial" panose="020B0604020202020204" pitchFamily="34" charset="0"/>
              </a:rPr>
              <a:t>Consider the origin story of each of these parts. When and why did it arise in your life to protect you ? How did it protect you ?</a:t>
            </a:r>
          </a:p>
        </p:txBody>
      </p:sp>
    </p:spTree>
    <p:extLst>
      <p:ext uri="{BB962C8B-B14F-4D97-AF65-F5344CB8AC3E}">
        <p14:creationId xmlns:p14="http://schemas.microsoft.com/office/powerpoint/2010/main" val="2245386930"/>
      </p:ext>
    </p:extLst>
  </p:cSld>
  <p:clrMapOvr>
    <a:masterClrMapping/>
  </p:clrMapOvr>
</p:sld>
</file>

<file path=ppt/slides/slide1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A3939-3C22-D0F1-4865-ED697DE0F9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440C9D-FA75-7F96-65EE-72BE6061D39C}"/>
              </a:ext>
            </a:extLst>
          </p:cNvPr>
          <p:cNvSpPr>
            <a:spLocks noGrp="1"/>
          </p:cNvSpPr>
          <p:nvPr>
            <p:ph type="title" idx="4294967295"/>
          </p:nvPr>
        </p:nvSpPr>
        <p:spPr>
          <a:xfrm>
            <a:off x="2631440" y="50890"/>
            <a:ext cx="7780338" cy="855662"/>
          </a:xfrm>
        </p:spPr>
        <p:txBody>
          <a:bodyPr>
            <a:normAutofit/>
          </a:bodyPr>
          <a:lstStyle/>
          <a:p>
            <a:r>
              <a:rPr lang="en-CA" sz="2800" dirty="0">
                <a:solidFill>
                  <a:schemeClr val="bg1"/>
                </a:solidFill>
              </a:rPr>
              <a:t>Step 3  SELF LED Chain analysis TEMPLATE</a:t>
            </a:r>
          </a:p>
        </p:txBody>
      </p:sp>
      <p:graphicFrame>
        <p:nvGraphicFramePr>
          <p:cNvPr id="6" name="Table 6">
            <a:extLst>
              <a:ext uri="{FF2B5EF4-FFF2-40B4-BE49-F238E27FC236}">
                <a16:creationId xmlns:a16="http://schemas.microsoft.com/office/drawing/2014/main" id="{4A4416C3-42BC-D475-1994-3F324AD432C5}"/>
              </a:ext>
            </a:extLst>
          </p:cNvPr>
          <p:cNvGraphicFramePr>
            <a:graphicFrameLocks noGrp="1"/>
          </p:cNvGraphicFramePr>
          <p:nvPr>
            <p:ph idx="4294967295"/>
            <p:extLst>
              <p:ext uri="{D42A27DB-BD31-4B8C-83A1-F6EECF244321}">
                <p14:modId xmlns:p14="http://schemas.microsoft.com/office/powerpoint/2010/main" val="3680822260"/>
              </p:ext>
            </p:extLst>
          </p:nvPr>
        </p:nvGraphicFramePr>
        <p:xfrm>
          <a:off x="264160" y="906552"/>
          <a:ext cx="11663680" cy="5732055"/>
        </p:xfrm>
        <a:graphic>
          <a:graphicData uri="http://schemas.openxmlformats.org/drawingml/2006/table">
            <a:tbl>
              <a:tblPr firstRow="1" bandRow="1">
                <a:tableStyleId>{5C22544A-7EE6-4342-B048-85BDC9FD1C3A}</a:tableStyleId>
              </a:tblPr>
              <a:tblGrid>
                <a:gridCol w="1566182">
                  <a:extLst>
                    <a:ext uri="{9D8B030D-6E8A-4147-A177-3AD203B41FA5}">
                      <a16:colId xmlns:a16="http://schemas.microsoft.com/office/drawing/2014/main" val="1852602702"/>
                    </a:ext>
                  </a:extLst>
                </a:gridCol>
                <a:gridCol w="1566182">
                  <a:extLst>
                    <a:ext uri="{9D8B030D-6E8A-4147-A177-3AD203B41FA5}">
                      <a16:colId xmlns:a16="http://schemas.microsoft.com/office/drawing/2014/main" val="1312850192"/>
                    </a:ext>
                  </a:extLst>
                </a:gridCol>
                <a:gridCol w="1566182">
                  <a:extLst>
                    <a:ext uri="{9D8B030D-6E8A-4147-A177-3AD203B41FA5}">
                      <a16:colId xmlns:a16="http://schemas.microsoft.com/office/drawing/2014/main" val="1322560881"/>
                    </a:ext>
                  </a:extLst>
                </a:gridCol>
                <a:gridCol w="1566182">
                  <a:extLst>
                    <a:ext uri="{9D8B030D-6E8A-4147-A177-3AD203B41FA5}">
                      <a16:colId xmlns:a16="http://schemas.microsoft.com/office/drawing/2014/main" val="1453889917"/>
                    </a:ext>
                  </a:extLst>
                </a:gridCol>
                <a:gridCol w="1566182">
                  <a:extLst>
                    <a:ext uri="{9D8B030D-6E8A-4147-A177-3AD203B41FA5}">
                      <a16:colId xmlns:a16="http://schemas.microsoft.com/office/drawing/2014/main" val="2865165494"/>
                    </a:ext>
                  </a:extLst>
                </a:gridCol>
                <a:gridCol w="1566182">
                  <a:extLst>
                    <a:ext uri="{9D8B030D-6E8A-4147-A177-3AD203B41FA5}">
                      <a16:colId xmlns:a16="http://schemas.microsoft.com/office/drawing/2014/main" val="2371556702"/>
                    </a:ext>
                  </a:extLst>
                </a:gridCol>
                <a:gridCol w="2266588">
                  <a:extLst>
                    <a:ext uri="{9D8B030D-6E8A-4147-A177-3AD203B41FA5}">
                      <a16:colId xmlns:a16="http://schemas.microsoft.com/office/drawing/2014/main" val="2267961904"/>
                    </a:ext>
                  </a:extLst>
                </a:gridCol>
              </a:tblGrid>
              <a:tr h="1380581">
                <a:tc>
                  <a:txBody>
                    <a:bodyPr/>
                    <a:lstStyle/>
                    <a:p>
                      <a:r>
                        <a:rPr lang="en-CA" dirty="0"/>
                        <a:t>Event linked with activation</a:t>
                      </a:r>
                    </a:p>
                  </a:txBody>
                  <a:tcPr/>
                </a:tc>
                <a:tc>
                  <a:txBody>
                    <a:bodyPr/>
                    <a:lstStyle/>
                    <a:p>
                      <a:r>
                        <a:rPr lang="en-CA" dirty="0"/>
                        <a:t>Estimate of % of response</a:t>
                      </a:r>
                    </a:p>
                    <a:p>
                      <a:r>
                        <a:rPr lang="en-CA" dirty="0"/>
                        <a:t>That was well-regulated vs. dysregulated</a:t>
                      </a:r>
                    </a:p>
                    <a:p>
                      <a:endParaRPr lang="en-CA" dirty="0"/>
                    </a:p>
                    <a:p>
                      <a:endParaRPr lang="en-CA" sz="1200" dirty="0"/>
                    </a:p>
                  </a:txBody>
                  <a:tcPr/>
                </a:tc>
                <a:tc>
                  <a:txBody>
                    <a:bodyPr/>
                    <a:lstStyle/>
                    <a:p>
                      <a:r>
                        <a:rPr lang="en-CA" dirty="0"/>
                        <a:t>Parts that were activated-(consider changes with topography)</a:t>
                      </a:r>
                    </a:p>
                  </a:txBody>
                  <a:tcPr/>
                </a:tc>
                <a:tc>
                  <a:txBody>
                    <a:bodyPr/>
                    <a:lstStyle/>
                    <a:p>
                      <a:r>
                        <a:rPr lang="en-CA" dirty="0"/>
                        <a:t>Feelings and arousal states of each part</a:t>
                      </a:r>
                    </a:p>
                  </a:txBody>
                  <a:tcPr/>
                </a:tc>
                <a:tc>
                  <a:txBody>
                    <a:bodyPr/>
                    <a:lstStyle/>
                    <a:p>
                      <a:r>
                        <a:rPr lang="en-CA" dirty="0"/>
                        <a:t>Thoughts of each part, if any</a:t>
                      </a:r>
                    </a:p>
                  </a:txBody>
                  <a:tcPr/>
                </a:tc>
                <a:tc>
                  <a:txBody>
                    <a:bodyPr/>
                    <a:lstStyle/>
                    <a:p>
                      <a:r>
                        <a:rPr lang="en-CA" dirty="0"/>
                        <a:t>Behavior or urges of each part</a:t>
                      </a:r>
                    </a:p>
                    <a:p>
                      <a:endParaRPr lang="en-CA" dirty="0"/>
                    </a:p>
                    <a:p>
                      <a:endParaRPr lang="en-CA" dirty="0"/>
                    </a:p>
                  </a:txBody>
                  <a:tcPr/>
                </a:tc>
                <a:tc>
                  <a:txBody>
                    <a:bodyPr/>
                    <a:lstStyle/>
                    <a:p>
                      <a:r>
                        <a:rPr lang="en-CA" dirty="0"/>
                        <a:t>Conflicts between parts</a:t>
                      </a:r>
                    </a:p>
                  </a:txBody>
                  <a:tcPr/>
                </a:tc>
                <a:extLst>
                  <a:ext uri="{0D108BD9-81ED-4DB2-BD59-A6C34878D82A}">
                    <a16:rowId xmlns:a16="http://schemas.microsoft.com/office/drawing/2014/main" val="2155052617"/>
                  </a:ext>
                </a:extLst>
              </a:tr>
              <a:tr h="707499">
                <a:tc>
                  <a:txBody>
                    <a:bodyPr/>
                    <a:lstStyle/>
                    <a:p>
                      <a:endParaRPr lang="en-CA" dirty="0"/>
                    </a:p>
                  </a:txBody>
                  <a:tcPr/>
                </a:tc>
                <a:tc>
                  <a:txBody>
                    <a:bodyPr/>
                    <a:lstStyle/>
                    <a:p>
                      <a:endParaRPr lang="en-CA" dirty="0"/>
                    </a:p>
                  </a:txBody>
                  <a:tcPr/>
                </a:tc>
                <a:tc>
                  <a:txBody>
                    <a:bodyPr/>
                    <a:lstStyle/>
                    <a:p>
                      <a:r>
                        <a:rPr lang="en-CA" dirty="0"/>
                        <a:t>Part 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186624350"/>
                  </a:ext>
                </a:extLst>
              </a:tr>
              <a:tr h="707499">
                <a:tc>
                  <a:txBody>
                    <a:bodyPr/>
                    <a:lstStyle/>
                    <a:p>
                      <a:endParaRPr lang="en-CA" dirty="0"/>
                    </a:p>
                  </a:txBody>
                  <a:tcPr/>
                </a:tc>
                <a:tc>
                  <a:txBody>
                    <a:bodyPr/>
                    <a:lstStyle/>
                    <a:p>
                      <a:endParaRPr lang="en-CA" dirty="0"/>
                    </a:p>
                  </a:txBody>
                  <a:tcPr/>
                </a:tc>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34042695"/>
                  </a:ext>
                </a:extLst>
              </a:tr>
              <a:tr h="707499">
                <a:tc>
                  <a:txBody>
                    <a:bodyPr/>
                    <a:lstStyle/>
                    <a:p>
                      <a:endParaRPr lang="en-CA" dirty="0"/>
                    </a:p>
                  </a:txBody>
                  <a:tcPr/>
                </a:tc>
                <a:tc>
                  <a:txBody>
                    <a:bodyPr/>
                    <a:lstStyle/>
                    <a:p>
                      <a:endParaRPr lang="en-CA" dirty="0"/>
                    </a:p>
                  </a:txBody>
                  <a:tcPr/>
                </a:tc>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71812122"/>
                  </a:ext>
                </a:extLst>
              </a:tr>
              <a:tr h="707499">
                <a:tc>
                  <a:txBody>
                    <a:bodyPr/>
                    <a:lstStyle/>
                    <a:p>
                      <a:endParaRPr lang="en-CA" dirty="0"/>
                    </a:p>
                  </a:txBody>
                  <a:tcPr/>
                </a:tc>
                <a:tc>
                  <a:txBody>
                    <a:bodyPr/>
                    <a:lstStyle/>
                    <a:p>
                      <a:endParaRPr lang="en-CA" dirty="0"/>
                    </a:p>
                  </a:txBody>
                  <a:tcPr/>
                </a:tc>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61234702"/>
                  </a:ext>
                </a:extLst>
              </a:tr>
              <a:tr h="707499">
                <a:tc>
                  <a:txBody>
                    <a:bodyPr/>
                    <a:lstStyle/>
                    <a:p>
                      <a:endParaRPr lang="en-CA" dirty="0"/>
                    </a:p>
                  </a:txBody>
                  <a:tcPr/>
                </a:tc>
                <a:tc>
                  <a:txBody>
                    <a:bodyPr/>
                    <a:lstStyle/>
                    <a:p>
                      <a:endParaRPr lang="en-CA" dirty="0"/>
                    </a:p>
                  </a:txBody>
                  <a:tcPr/>
                </a:tc>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015638979"/>
                  </a:ext>
                </a:extLst>
              </a:tr>
            </a:tbl>
          </a:graphicData>
        </a:graphic>
      </p:graphicFrame>
    </p:spTree>
    <p:extLst>
      <p:ext uri="{BB962C8B-B14F-4D97-AF65-F5344CB8AC3E}">
        <p14:creationId xmlns:p14="http://schemas.microsoft.com/office/powerpoint/2010/main" val="1045536754"/>
      </p:ext>
    </p:extLst>
  </p:cSld>
  <p:clrMapOvr>
    <a:masterClrMapping/>
  </p:clrMapOvr>
</p:sld>
</file>

<file path=ppt/slides/slide1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6DBA20-7CAB-DDCF-55D9-B7BC8579ECE0}"/>
              </a:ext>
            </a:extLst>
          </p:cNvPr>
          <p:cNvSpPr txBox="1"/>
          <p:nvPr/>
        </p:nvSpPr>
        <p:spPr>
          <a:xfrm>
            <a:off x="4023360" y="1344414"/>
            <a:ext cx="6096000" cy="1446550"/>
          </a:xfrm>
          <a:prstGeom prst="rect">
            <a:avLst/>
          </a:prstGeom>
          <a:noFill/>
        </p:spPr>
        <p:txBody>
          <a:bodyPr wrap="square">
            <a:spAutoFit/>
          </a:bodyPr>
          <a:lstStyle/>
          <a:p>
            <a:r>
              <a:rPr lang="en-US" sz="8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88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spTree>
    <p:extLst>
      <p:ext uri="{BB962C8B-B14F-4D97-AF65-F5344CB8AC3E}">
        <p14:creationId xmlns:p14="http://schemas.microsoft.com/office/powerpoint/2010/main" val="4155454076"/>
      </p:ext>
    </p:extLst>
  </p:cSld>
  <p:clrMapOvr>
    <a:masterClrMapping/>
  </p:clrMapOvr>
</p:sld>
</file>

<file path=ppt/slides/slide12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6DBDA-E025-A983-BADD-C505DE014F7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7A4C435-0BBC-0AD1-CDA8-312692D18563}"/>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FBBCC888-35E2-ACD9-E94D-E594043F2F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90" y="1426028"/>
            <a:ext cx="4901839" cy="4706312"/>
          </a:xfrm>
          <a:prstGeom prst="rect">
            <a:avLst/>
          </a:prstGeom>
        </p:spPr>
      </p:pic>
      <p:sp>
        <p:nvSpPr>
          <p:cNvPr id="4" name="TextBox 3">
            <a:extLst>
              <a:ext uri="{FF2B5EF4-FFF2-40B4-BE49-F238E27FC236}">
                <a16:creationId xmlns:a16="http://schemas.microsoft.com/office/drawing/2014/main" id="{95BCFED6-DBD7-E69F-A99D-B53182EAC065}"/>
              </a:ext>
            </a:extLst>
          </p:cNvPr>
          <p:cNvSpPr txBox="1"/>
          <p:nvPr/>
        </p:nvSpPr>
        <p:spPr>
          <a:xfrm>
            <a:off x="1617811" y="125495"/>
            <a:ext cx="9133115" cy="1200329"/>
          </a:xfrm>
          <a:prstGeom prst="rect">
            <a:avLst/>
          </a:prstGeom>
          <a:noFill/>
        </p:spPr>
        <p:txBody>
          <a:bodyPr wrap="square">
            <a:spAutoFit/>
          </a:bodyPr>
          <a:lstStyle/>
          <a:p>
            <a:pPr algn="ctr"/>
            <a:r>
              <a:rPr lang="en-CA" sz="3600" dirty="0">
                <a:solidFill>
                  <a:schemeClr val="bg1"/>
                </a:solidFill>
              </a:rPr>
              <a:t>1. BECOME ACQUAINTED WITH YOUR INTERNAL FAMILY PART SELVES</a:t>
            </a:r>
            <a:endParaRPr lang="en-CA" sz="3600" dirty="0"/>
          </a:p>
        </p:txBody>
      </p:sp>
    </p:spTree>
    <p:extLst>
      <p:ext uri="{BB962C8B-B14F-4D97-AF65-F5344CB8AC3E}">
        <p14:creationId xmlns:p14="http://schemas.microsoft.com/office/powerpoint/2010/main" val="466732749"/>
      </p:ext>
    </p:extLst>
  </p:cSld>
  <p:clrMapOvr>
    <a:masterClrMapping/>
  </p:clrMapOvr>
</p:sld>
</file>

<file path=ppt/slides/slide12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DC3DA-2ECE-BC0C-C9B9-1E2A559D83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4D89A6-1AC2-3B23-A6D2-4FA9D38BCEC4}"/>
              </a:ext>
            </a:extLst>
          </p:cNvPr>
          <p:cNvSpPr>
            <a:spLocks noGrp="1"/>
          </p:cNvSpPr>
          <p:nvPr>
            <p:ph type="title" idx="4294967295"/>
          </p:nvPr>
        </p:nvSpPr>
        <p:spPr>
          <a:xfrm>
            <a:off x="527050" y="41275"/>
            <a:ext cx="11664950" cy="1139825"/>
          </a:xfrm>
        </p:spPr>
        <p:txBody>
          <a:bodyPr>
            <a:normAutofit/>
          </a:bodyPr>
          <a:lstStyle/>
          <a:p>
            <a:r>
              <a:rPr lang="en-CA" sz="3200" dirty="0">
                <a:solidFill>
                  <a:schemeClr val="bg1"/>
                </a:solidFill>
              </a:rPr>
              <a:t>Becoming acquainted with part selves TEMPLATE</a:t>
            </a:r>
          </a:p>
        </p:txBody>
      </p:sp>
      <p:graphicFrame>
        <p:nvGraphicFramePr>
          <p:cNvPr id="6" name="Table 6">
            <a:extLst>
              <a:ext uri="{FF2B5EF4-FFF2-40B4-BE49-F238E27FC236}">
                <a16:creationId xmlns:a16="http://schemas.microsoft.com/office/drawing/2014/main" id="{9736C186-5619-4048-A3AC-9C0A78191080}"/>
              </a:ext>
            </a:extLst>
          </p:cNvPr>
          <p:cNvGraphicFramePr>
            <a:graphicFrameLocks noGrp="1"/>
          </p:cNvGraphicFramePr>
          <p:nvPr>
            <p:ph idx="4294967295"/>
            <p:extLst>
              <p:ext uri="{D42A27DB-BD31-4B8C-83A1-F6EECF244321}">
                <p14:modId xmlns:p14="http://schemas.microsoft.com/office/powerpoint/2010/main" val="2116946500"/>
              </p:ext>
            </p:extLst>
          </p:nvPr>
        </p:nvGraphicFramePr>
        <p:xfrm>
          <a:off x="680884" y="1143000"/>
          <a:ext cx="10820400" cy="4424516"/>
        </p:xfrm>
        <a:graphic>
          <a:graphicData uri="http://schemas.openxmlformats.org/drawingml/2006/table">
            <a:tbl>
              <a:tblPr firstRow="1" bandRow="1">
                <a:tableStyleId>{5C22544A-7EE6-4342-B048-85BDC9FD1C3A}</a:tableStyleId>
              </a:tblPr>
              <a:tblGrid>
                <a:gridCol w="1803400">
                  <a:extLst>
                    <a:ext uri="{9D8B030D-6E8A-4147-A177-3AD203B41FA5}">
                      <a16:colId xmlns:a16="http://schemas.microsoft.com/office/drawing/2014/main" val="4222547328"/>
                    </a:ext>
                  </a:extLst>
                </a:gridCol>
                <a:gridCol w="1803400">
                  <a:extLst>
                    <a:ext uri="{9D8B030D-6E8A-4147-A177-3AD203B41FA5}">
                      <a16:colId xmlns:a16="http://schemas.microsoft.com/office/drawing/2014/main" val="2750525817"/>
                    </a:ext>
                  </a:extLst>
                </a:gridCol>
                <a:gridCol w="1734576">
                  <a:extLst>
                    <a:ext uri="{9D8B030D-6E8A-4147-A177-3AD203B41FA5}">
                      <a16:colId xmlns:a16="http://schemas.microsoft.com/office/drawing/2014/main" val="1705796851"/>
                    </a:ext>
                  </a:extLst>
                </a:gridCol>
                <a:gridCol w="1872224">
                  <a:extLst>
                    <a:ext uri="{9D8B030D-6E8A-4147-A177-3AD203B41FA5}">
                      <a16:colId xmlns:a16="http://schemas.microsoft.com/office/drawing/2014/main" val="4011445617"/>
                    </a:ext>
                  </a:extLst>
                </a:gridCol>
                <a:gridCol w="1803400">
                  <a:extLst>
                    <a:ext uri="{9D8B030D-6E8A-4147-A177-3AD203B41FA5}">
                      <a16:colId xmlns:a16="http://schemas.microsoft.com/office/drawing/2014/main" val="1865507206"/>
                    </a:ext>
                  </a:extLst>
                </a:gridCol>
                <a:gridCol w="1803400">
                  <a:extLst>
                    <a:ext uri="{9D8B030D-6E8A-4147-A177-3AD203B41FA5}">
                      <a16:colId xmlns:a16="http://schemas.microsoft.com/office/drawing/2014/main" val="892391515"/>
                    </a:ext>
                  </a:extLst>
                </a:gridCol>
              </a:tblGrid>
              <a:tr h="1806306">
                <a:tc>
                  <a:txBody>
                    <a:bodyPr/>
                    <a:lstStyle/>
                    <a:p>
                      <a:r>
                        <a:rPr lang="en-CA" dirty="0"/>
                        <a:t>Part self</a:t>
                      </a:r>
                    </a:p>
                  </a:txBody>
                  <a:tcPr/>
                </a:tc>
                <a:tc>
                  <a:txBody>
                    <a:bodyPr/>
                    <a:lstStyle/>
                    <a:p>
                      <a:r>
                        <a:rPr lang="en-CA" dirty="0"/>
                        <a:t>What does it look like? How old is it?</a:t>
                      </a:r>
                    </a:p>
                  </a:txBody>
                  <a:tcPr/>
                </a:tc>
                <a:tc>
                  <a:txBody>
                    <a:bodyPr/>
                    <a:lstStyle/>
                    <a:p>
                      <a:r>
                        <a:rPr lang="en-CA" dirty="0"/>
                        <a:t>What does it </a:t>
                      </a:r>
                      <a:r>
                        <a:rPr lang="en-CA" dirty="0">
                          <a:solidFill>
                            <a:schemeClr val="tx2"/>
                          </a:solidFill>
                        </a:rPr>
                        <a:t>typically</a:t>
                      </a:r>
                      <a:r>
                        <a:rPr lang="en-CA" dirty="0"/>
                        <a:t> feel?</a:t>
                      </a:r>
                    </a:p>
                  </a:txBody>
                  <a:tcPr/>
                </a:tc>
                <a:tc>
                  <a:txBody>
                    <a:bodyPr/>
                    <a:lstStyle/>
                    <a:p>
                      <a:r>
                        <a:rPr lang="en-CA" dirty="0"/>
                        <a:t>What state of activation is it usually in?</a:t>
                      </a:r>
                    </a:p>
                  </a:txBody>
                  <a:tcPr>
                    <a:solidFill>
                      <a:srgbClr val="FFC000"/>
                    </a:solidFill>
                  </a:tcPr>
                </a:tc>
                <a:tc>
                  <a:txBody>
                    <a:bodyPr/>
                    <a:lstStyle/>
                    <a:p>
                      <a:r>
                        <a:rPr lang="en-CA" dirty="0"/>
                        <a:t>What are its typical thoughts?(if any)</a:t>
                      </a:r>
                    </a:p>
                  </a:txBody>
                  <a:tcPr/>
                </a:tc>
                <a:tc>
                  <a:txBody>
                    <a:bodyPr/>
                    <a:lstStyle/>
                    <a:p>
                      <a:r>
                        <a:rPr lang="en-CA" dirty="0"/>
                        <a:t>What are its typical behaviors or behavior urges?</a:t>
                      </a:r>
                    </a:p>
                  </a:txBody>
                  <a:tcPr/>
                </a:tc>
                <a:extLst>
                  <a:ext uri="{0D108BD9-81ED-4DB2-BD59-A6C34878D82A}">
                    <a16:rowId xmlns:a16="http://schemas.microsoft.com/office/drawing/2014/main" val="2411879029"/>
                  </a:ext>
                </a:extLst>
              </a:tr>
              <a:tr h="523642">
                <a:tc>
                  <a:txBody>
                    <a:bodyPr/>
                    <a:lstStyle/>
                    <a:p>
                      <a:r>
                        <a:rPr lang="en-CA" dirty="0"/>
                        <a:t>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3714628259"/>
                  </a:ext>
                </a:extLst>
              </a:tr>
              <a:tr h="523642">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2555945930"/>
                  </a:ext>
                </a:extLst>
              </a:tr>
              <a:tr h="523642">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918066456"/>
                  </a:ext>
                </a:extLst>
              </a:tr>
              <a:tr h="523642">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47889009"/>
                  </a:ext>
                </a:extLst>
              </a:tr>
              <a:tr h="523642">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775155304"/>
                  </a:ext>
                </a:extLst>
              </a:tr>
            </a:tbl>
          </a:graphicData>
        </a:graphic>
      </p:graphicFrame>
      <p:sp>
        <p:nvSpPr>
          <p:cNvPr id="7" name="TextBox 6">
            <a:extLst>
              <a:ext uri="{FF2B5EF4-FFF2-40B4-BE49-F238E27FC236}">
                <a16:creationId xmlns:a16="http://schemas.microsoft.com/office/drawing/2014/main" id="{D3455DF7-0798-A754-942C-D238B1E2FDBF}"/>
              </a:ext>
            </a:extLst>
          </p:cNvPr>
          <p:cNvSpPr txBox="1"/>
          <p:nvPr/>
        </p:nvSpPr>
        <p:spPr>
          <a:xfrm>
            <a:off x="561078" y="5759344"/>
            <a:ext cx="11060012" cy="954107"/>
          </a:xfrm>
          <a:prstGeom prst="rect">
            <a:avLst/>
          </a:prstGeom>
          <a:noFill/>
        </p:spPr>
        <p:txBody>
          <a:bodyPr wrap="square">
            <a:spAutoFit/>
          </a:bodyPr>
          <a:lstStyle/>
          <a:p>
            <a:pPr marL="285750" indent="-285750">
              <a:buFont typeface="Arial" panose="020B0604020202020204" pitchFamily="34" charset="0"/>
              <a:buChar char="•"/>
            </a:pPr>
            <a:r>
              <a:rPr lang="en-CA" sz="2800" dirty="0">
                <a:latin typeface="Arial" panose="020B0604020202020204" pitchFamily="34" charset="0"/>
                <a:cs typeface="Arial" panose="020B0604020202020204" pitchFamily="34" charset="0"/>
              </a:rPr>
              <a:t>Consider the origin story of each of these parts. When and why did it arise in your life to protect you ? How did it protect you ?</a:t>
            </a:r>
          </a:p>
        </p:txBody>
      </p:sp>
    </p:spTree>
    <p:extLst>
      <p:ext uri="{BB962C8B-B14F-4D97-AF65-F5344CB8AC3E}">
        <p14:creationId xmlns:p14="http://schemas.microsoft.com/office/powerpoint/2010/main" val="3355983192"/>
      </p:ext>
    </p:extLst>
  </p:cSld>
  <p:clrMapOvr>
    <a:masterClrMapping/>
  </p:clrMapOvr>
</p:sld>
</file>

<file path=ppt/slides/slide12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0CEE5-ADCB-D7BA-9368-54B024B78C1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A8E0D90-2754-1CF5-AD05-711076448449}"/>
              </a:ext>
            </a:extLst>
          </p:cNvPr>
          <p:cNvSpPr txBox="1"/>
          <p:nvPr/>
        </p:nvSpPr>
        <p:spPr>
          <a:xfrm>
            <a:off x="7870371" y="2645620"/>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D7FB9439-2C7F-A3FF-6B73-E591C7749D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2255" y="1631511"/>
            <a:ext cx="4901839" cy="4706312"/>
          </a:xfrm>
          <a:prstGeom prst="rect">
            <a:avLst/>
          </a:prstGeom>
        </p:spPr>
      </p:pic>
      <p:sp>
        <p:nvSpPr>
          <p:cNvPr id="3" name="TextBox 2">
            <a:extLst>
              <a:ext uri="{FF2B5EF4-FFF2-40B4-BE49-F238E27FC236}">
                <a16:creationId xmlns:a16="http://schemas.microsoft.com/office/drawing/2014/main" id="{8E8C0F2A-FD33-CCBA-5A39-37A999693B5F}"/>
              </a:ext>
            </a:extLst>
          </p:cNvPr>
          <p:cNvSpPr txBox="1"/>
          <p:nvPr/>
        </p:nvSpPr>
        <p:spPr>
          <a:xfrm>
            <a:off x="410966" y="248606"/>
            <a:ext cx="11606863" cy="954107"/>
          </a:xfrm>
          <a:prstGeom prst="rect">
            <a:avLst/>
          </a:prstGeom>
          <a:noFill/>
        </p:spPr>
        <p:txBody>
          <a:bodyPr wrap="square">
            <a:spAutoFit/>
          </a:bodyPr>
          <a:lstStyle/>
          <a:p>
            <a:pPr algn="ctr"/>
            <a:r>
              <a:rPr lang="en-CA" sz="2800" dirty="0">
                <a:solidFill>
                  <a:schemeClr val="bg1"/>
                </a:solidFill>
              </a:rPr>
              <a:t>2. USE THE INTERNAL FAMILY PART SELVES YOU HAVE IDENTIFIED AS ADVANCED TARGETS IN YOUR HOLES DIARY CARDS.</a:t>
            </a:r>
          </a:p>
        </p:txBody>
      </p:sp>
    </p:spTree>
    <p:extLst>
      <p:ext uri="{BB962C8B-B14F-4D97-AF65-F5344CB8AC3E}">
        <p14:creationId xmlns:p14="http://schemas.microsoft.com/office/powerpoint/2010/main" val="3458307703"/>
      </p:ext>
    </p:extLst>
  </p:cSld>
  <p:clrMapOvr>
    <a:masterClrMapping/>
  </p:clrMapOvr>
</p:sld>
</file>

<file path=ppt/slides/slide1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1EB719-75C7-872D-98D0-726704B3CC01}"/>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02746" y="1396877"/>
            <a:ext cx="10586507" cy="4788309"/>
          </a:xfrm>
          <a:prstGeom prst="rect">
            <a:avLst/>
          </a:prstGeom>
          <a:noFill/>
        </p:spPr>
      </p:pic>
      <p:sp>
        <p:nvSpPr>
          <p:cNvPr id="4" name="TextBox 3">
            <a:extLst>
              <a:ext uri="{FF2B5EF4-FFF2-40B4-BE49-F238E27FC236}">
                <a16:creationId xmlns:a16="http://schemas.microsoft.com/office/drawing/2014/main" id="{21797663-0F33-9C00-A4A7-12256DF3CC8E}"/>
              </a:ext>
            </a:extLst>
          </p:cNvPr>
          <p:cNvSpPr txBox="1"/>
          <p:nvPr/>
        </p:nvSpPr>
        <p:spPr>
          <a:xfrm>
            <a:off x="1304817" y="570341"/>
            <a:ext cx="10243335" cy="584775"/>
          </a:xfrm>
          <a:prstGeom prst="rect">
            <a:avLst/>
          </a:prstGeom>
          <a:noFill/>
        </p:spPr>
        <p:txBody>
          <a:bodyPr wrap="square">
            <a:spAutoFit/>
          </a:bodyPr>
          <a:lstStyle/>
          <a:p>
            <a:r>
              <a:rPr lang="en-CA" sz="3200" dirty="0">
                <a:solidFill>
                  <a:schemeClr val="bg1"/>
                </a:solidFill>
              </a:rPr>
              <a:t>ADVANCED TARGETS IN DIARY CARDS-PART SELVES</a:t>
            </a:r>
            <a:endParaRPr lang="en-CA" sz="3200" dirty="0"/>
          </a:p>
        </p:txBody>
      </p:sp>
    </p:spTree>
    <p:extLst>
      <p:ext uri="{BB962C8B-B14F-4D97-AF65-F5344CB8AC3E}">
        <p14:creationId xmlns:p14="http://schemas.microsoft.com/office/powerpoint/2010/main" val="3954240188"/>
      </p:ext>
    </p:extLst>
  </p:cSld>
  <p:clrMapOvr>
    <a:masterClrMapping/>
  </p:clrMapOvr>
</p:sld>
</file>

<file path=ppt/slides/slide12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ED6D2-B979-A018-E691-7863A9EBD36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68D3166-9EDE-5AA0-C169-56E1E91D77E0}"/>
              </a:ext>
            </a:extLst>
          </p:cNvPr>
          <p:cNvSpPr txBox="1"/>
          <p:nvPr/>
        </p:nvSpPr>
        <p:spPr>
          <a:xfrm>
            <a:off x="7521049" y="3138779"/>
            <a:ext cx="3494315" cy="1015663"/>
          </a:xfrm>
          <a:prstGeom prst="rect">
            <a:avLst/>
          </a:prstGeom>
          <a:noFill/>
        </p:spPr>
        <p:txBody>
          <a:bodyPr wrap="square">
            <a:spAutoFit/>
          </a:bodyPr>
          <a:lstStyle/>
          <a:p>
            <a:r>
              <a:rPr lang="en-US"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rPr>
              <a:t>NOW YOU</a:t>
            </a:r>
            <a:endParaRPr lang="en-CA" sz="6000" dirty="0">
              <a:solidFill>
                <a:schemeClr val="bg1"/>
              </a:solidFill>
              <a:latin typeface="DotumChe" panose="020B0503020000020004" pitchFamily="49" charset="-127"/>
              <a:ea typeface="DotumChe" panose="020B0503020000020004" pitchFamily="49" charset="-127"/>
              <a:cs typeface="Dreaming Outloud Script Pro" panose="03050502040304050704" pitchFamily="66" charset="0"/>
            </a:endParaRPr>
          </a:p>
        </p:txBody>
      </p:sp>
      <p:pic>
        <p:nvPicPr>
          <p:cNvPr id="7" name="Picture 6" descr="A silhouette of a person&#10;&#10;AI-generated content may be incorrect.">
            <a:extLst>
              <a:ext uri="{FF2B5EF4-FFF2-40B4-BE49-F238E27FC236}">
                <a16:creationId xmlns:a16="http://schemas.microsoft.com/office/drawing/2014/main" id="{B2130F71-A9AF-90D4-29D1-87562C39AD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7189" y="1682882"/>
            <a:ext cx="4901839" cy="4706312"/>
          </a:xfrm>
          <a:prstGeom prst="rect">
            <a:avLst/>
          </a:prstGeom>
        </p:spPr>
      </p:pic>
      <p:sp>
        <p:nvSpPr>
          <p:cNvPr id="4" name="TextBox 3">
            <a:extLst>
              <a:ext uri="{FF2B5EF4-FFF2-40B4-BE49-F238E27FC236}">
                <a16:creationId xmlns:a16="http://schemas.microsoft.com/office/drawing/2014/main" id="{1AABD685-1112-F15D-7700-8896C780865A}"/>
              </a:ext>
            </a:extLst>
          </p:cNvPr>
          <p:cNvSpPr txBox="1"/>
          <p:nvPr/>
        </p:nvSpPr>
        <p:spPr>
          <a:xfrm>
            <a:off x="843643" y="329977"/>
            <a:ext cx="11070771" cy="1200329"/>
          </a:xfrm>
          <a:prstGeom prst="rect">
            <a:avLst/>
          </a:prstGeom>
          <a:noFill/>
        </p:spPr>
        <p:txBody>
          <a:bodyPr wrap="square">
            <a:spAutoFit/>
          </a:bodyPr>
          <a:lstStyle/>
          <a:p>
            <a:pPr algn="ctr"/>
            <a:r>
              <a:rPr lang="en-CA" sz="3600" dirty="0">
                <a:solidFill>
                  <a:schemeClr val="bg1"/>
                </a:solidFill>
              </a:rPr>
              <a:t>3. FOLLOWING THE TEMPLATE PROVIDED DO A SELF LED CHAIN ANALYSIS</a:t>
            </a:r>
          </a:p>
        </p:txBody>
      </p:sp>
    </p:spTree>
    <p:extLst>
      <p:ext uri="{BB962C8B-B14F-4D97-AF65-F5344CB8AC3E}">
        <p14:creationId xmlns:p14="http://schemas.microsoft.com/office/powerpoint/2010/main" val="3394960591"/>
      </p:ext>
    </p:extLst>
  </p:cSld>
  <p:clrMapOvr>
    <a:masterClrMapping/>
  </p:clrMapOvr>
</p:sld>
</file>

<file path=ppt/slides/slide12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281D5-619B-6576-71F7-3C1C27CAC9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934BA8-340E-8CFA-29F3-1895458B3F52}"/>
              </a:ext>
            </a:extLst>
          </p:cNvPr>
          <p:cNvSpPr>
            <a:spLocks noGrp="1"/>
          </p:cNvSpPr>
          <p:nvPr>
            <p:ph type="title" idx="4294967295"/>
          </p:nvPr>
        </p:nvSpPr>
        <p:spPr>
          <a:xfrm>
            <a:off x="2373788" y="150585"/>
            <a:ext cx="7780338" cy="855662"/>
          </a:xfrm>
        </p:spPr>
        <p:txBody>
          <a:bodyPr>
            <a:normAutofit/>
          </a:bodyPr>
          <a:lstStyle/>
          <a:p>
            <a:r>
              <a:rPr lang="en-CA" sz="2800" dirty="0">
                <a:solidFill>
                  <a:schemeClr val="bg1"/>
                </a:solidFill>
              </a:rPr>
              <a:t>Step 3  SELF LED Chain analysis TEMPLATE</a:t>
            </a:r>
          </a:p>
        </p:txBody>
      </p:sp>
      <p:graphicFrame>
        <p:nvGraphicFramePr>
          <p:cNvPr id="6" name="Table 6">
            <a:extLst>
              <a:ext uri="{FF2B5EF4-FFF2-40B4-BE49-F238E27FC236}">
                <a16:creationId xmlns:a16="http://schemas.microsoft.com/office/drawing/2014/main" id="{EA3B8C72-881C-3CF8-A52C-5A24681E91CA}"/>
              </a:ext>
            </a:extLst>
          </p:cNvPr>
          <p:cNvGraphicFramePr>
            <a:graphicFrameLocks noGrp="1"/>
          </p:cNvGraphicFramePr>
          <p:nvPr>
            <p:ph idx="4294967295"/>
            <p:extLst>
              <p:ext uri="{D42A27DB-BD31-4B8C-83A1-F6EECF244321}">
                <p14:modId xmlns:p14="http://schemas.microsoft.com/office/powerpoint/2010/main" val="2544494643"/>
              </p:ext>
            </p:extLst>
          </p:nvPr>
        </p:nvGraphicFramePr>
        <p:xfrm>
          <a:off x="782320" y="904558"/>
          <a:ext cx="10963274" cy="5732055"/>
        </p:xfrm>
        <a:graphic>
          <a:graphicData uri="http://schemas.openxmlformats.org/drawingml/2006/table">
            <a:tbl>
              <a:tblPr firstRow="1" bandRow="1">
                <a:tableStyleId>{5C22544A-7EE6-4342-B048-85BDC9FD1C3A}</a:tableStyleId>
              </a:tblPr>
              <a:tblGrid>
                <a:gridCol w="1566182">
                  <a:extLst>
                    <a:ext uri="{9D8B030D-6E8A-4147-A177-3AD203B41FA5}">
                      <a16:colId xmlns:a16="http://schemas.microsoft.com/office/drawing/2014/main" val="1852602702"/>
                    </a:ext>
                  </a:extLst>
                </a:gridCol>
                <a:gridCol w="1566182">
                  <a:extLst>
                    <a:ext uri="{9D8B030D-6E8A-4147-A177-3AD203B41FA5}">
                      <a16:colId xmlns:a16="http://schemas.microsoft.com/office/drawing/2014/main" val="1312850192"/>
                    </a:ext>
                  </a:extLst>
                </a:gridCol>
                <a:gridCol w="1566182">
                  <a:extLst>
                    <a:ext uri="{9D8B030D-6E8A-4147-A177-3AD203B41FA5}">
                      <a16:colId xmlns:a16="http://schemas.microsoft.com/office/drawing/2014/main" val="1322560881"/>
                    </a:ext>
                  </a:extLst>
                </a:gridCol>
                <a:gridCol w="1566182">
                  <a:extLst>
                    <a:ext uri="{9D8B030D-6E8A-4147-A177-3AD203B41FA5}">
                      <a16:colId xmlns:a16="http://schemas.microsoft.com/office/drawing/2014/main" val="1453889917"/>
                    </a:ext>
                  </a:extLst>
                </a:gridCol>
                <a:gridCol w="1566182">
                  <a:extLst>
                    <a:ext uri="{9D8B030D-6E8A-4147-A177-3AD203B41FA5}">
                      <a16:colId xmlns:a16="http://schemas.microsoft.com/office/drawing/2014/main" val="2865165494"/>
                    </a:ext>
                  </a:extLst>
                </a:gridCol>
                <a:gridCol w="1566182">
                  <a:extLst>
                    <a:ext uri="{9D8B030D-6E8A-4147-A177-3AD203B41FA5}">
                      <a16:colId xmlns:a16="http://schemas.microsoft.com/office/drawing/2014/main" val="2371556702"/>
                    </a:ext>
                  </a:extLst>
                </a:gridCol>
                <a:gridCol w="1566182">
                  <a:extLst>
                    <a:ext uri="{9D8B030D-6E8A-4147-A177-3AD203B41FA5}">
                      <a16:colId xmlns:a16="http://schemas.microsoft.com/office/drawing/2014/main" val="2267961904"/>
                    </a:ext>
                  </a:extLst>
                </a:gridCol>
              </a:tblGrid>
              <a:tr h="1380581">
                <a:tc>
                  <a:txBody>
                    <a:bodyPr/>
                    <a:lstStyle/>
                    <a:p>
                      <a:r>
                        <a:rPr lang="en-CA" dirty="0"/>
                        <a:t>Event linked with activation</a:t>
                      </a:r>
                    </a:p>
                  </a:txBody>
                  <a:tcPr/>
                </a:tc>
                <a:tc>
                  <a:txBody>
                    <a:bodyPr/>
                    <a:lstStyle/>
                    <a:p>
                      <a:r>
                        <a:rPr lang="en-CA" dirty="0"/>
                        <a:t>Estimate of % of response</a:t>
                      </a:r>
                    </a:p>
                    <a:p>
                      <a:r>
                        <a:rPr lang="en-CA" dirty="0"/>
                        <a:t>That was well-regulated vs. dysregulated</a:t>
                      </a:r>
                    </a:p>
                    <a:p>
                      <a:endParaRPr lang="en-CA" dirty="0"/>
                    </a:p>
                    <a:p>
                      <a:endParaRPr lang="en-CA" sz="1200" dirty="0"/>
                    </a:p>
                  </a:txBody>
                  <a:tcPr/>
                </a:tc>
                <a:tc>
                  <a:txBody>
                    <a:bodyPr/>
                    <a:lstStyle/>
                    <a:p>
                      <a:r>
                        <a:rPr lang="en-CA" dirty="0"/>
                        <a:t>Parts that were activated-(consider changes with topography)</a:t>
                      </a:r>
                    </a:p>
                  </a:txBody>
                  <a:tcPr/>
                </a:tc>
                <a:tc>
                  <a:txBody>
                    <a:bodyPr/>
                    <a:lstStyle/>
                    <a:p>
                      <a:r>
                        <a:rPr lang="en-CA" dirty="0"/>
                        <a:t>Feelings and arousal states of each part</a:t>
                      </a:r>
                    </a:p>
                  </a:txBody>
                  <a:tcPr/>
                </a:tc>
                <a:tc>
                  <a:txBody>
                    <a:bodyPr/>
                    <a:lstStyle/>
                    <a:p>
                      <a:r>
                        <a:rPr lang="en-CA" dirty="0"/>
                        <a:t>Thoughts of each part, if any</a:t>
                      </a:r>
                    </a:p>
                  </a:txBody>
                  <a:tcPr/>
                </a:tc>
                <a:tc>
                  <a:txBody>
                    <a:bodyPr/>
                    <a:lstStyle/>
                    <a:p>
                      <a:r>
                        <a:rPr lang="en-CA" dirty="0"/>
                        <a:t>Behavior or urges of each part</a:t>
                      </a:r>
                    </a:p>
                    <a:p>
                      <a:endParaRPr lang="en-CA" dirty="0"/>
                    </a:p>
                    <a:p>
                      <a:endParaRPr lang="en-CA" dirty="0"/>
                    </a:p>
                  </a:txBody>
                  <a:tcPr/>
                </a:tc>
                <a:tc>
                  <a:txBody>
                    <a:bodyPr/>
                    <a:lstStyle/>
                    <a:p>
                      <a:r>
                        <a:rPr lang="en-CA" dirty="0"/>
                        <a:t>Conflicts between parts</a:t>
                      </a:r>
                    </a:p>
                  </a:txBody>
                  <a:tcPr/>
                </a:tc>
                <a:extLst>
                  <a:ext uri="{0D108BD9-81ED-4DB2-BD59-A6C34878D82A}">
                    <a16:rowId xmlns:a16="http://schemas.microsoft.com/office/drawing/2014/main" val="2155052617"/>
                  </a:ext>
                </a:extLst>
              </a:tr>
              <a:tr h="707499">
                <a:tc>
                  <a:txBody>
                    <a:bodyPr/>
                    <a:lstStyle/>
                    <a:p>
                      <a:endParaRPr lang="en-CA" dirty="0"/>
                    </a:p>
                  </a:txBody>
                  <a:tcPr/>
                </a:tc>
                <a:tc>
                  <a:txBody>
                    <a:bodyPr/>
                    <a:lstStyle/>
                    <a:p>
                      <a:endParaRPr lang="en-CA" dirty="0"/>
                    </a:p>
                  </a:txBody>
                  <a:tcPr/>
                </a:tc>
                <a:tc>
                  <a:txBody>
                    <a:bodyPr/>
                    <a:lstStyle/>
                    <a:p>
                      <a:r>
                        <a:rPr lang="en-CA" dirty="0"/>
                        <a:t>Part 1</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186624350"/>
                  </a:ext>
                </a:extLst>
              </a:tr>
              <a:tr h="707499">
                <a:tc>
                  <a:txBody>
                    <a:bodyPr/>
                    <a:lstStyle/>
                    <a:p>
                      <a:endParaRPr lang="en-CA" dirty="0"/>
                    </a:p>
                  </a:txBody>
                  <a:tcPr/>
                </a:tc>
                <a:tc>
                  <a:txBody>
                    <a:bodyPr/>
                    <a:lstStyle/>
                    <a:p>
                      <a:endParaRPr lang="en-CA" dirty="0"/>
                    </a:p>
                  </a:txBody>
                  <a:tcPr/>
                </a:tc>
                <a:tc>
                  <a:txBody>
                    <a:bodyPr/>
                    <a:lstStyle/>
                    <a:p>
                      <a:r>
                        <a:rPr lang="en-CA" dirty="0"/>
                        <a:t>2</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34042695"/>
                  </a:ext>
                </a:extLst>
              </a:tr>
              <a:tr h="707499">
                <a:tc>
                  <a:txBody>
                    <a:bodyPr/>
                    <a:lstStyle/>
                    <a:p>
                      <a:endParaRPr lang="en-CA" dirty="0"/>
                    </a:p>
                  </a:txBody>
                  <a:tcPr/>
                </a:tc>
                <a:tc>
                  <a:txBody>
                    <a:bodyPr/>
                    <a:lstStyle/>
                    <a:p>
                      <a:endParaRPr lang="en-CA" dirty="0"/>
                    </a:p>
                  </a:txBody>
                  <a:tcPr/>
                </a:tc>
                <a:tc>
                  <a:txBody>
                    <a:bodyPr/>
                    <a:lstStyle/>
                    <a:p>
                      <a:r>
                        <a:rPr lang="en-CA" dirty="0"/>
                        <a:t>3</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71812122"/>
                  </a:ext>
                </a:extLst>
              </a:tr>
              <a:tr h="707499">
                <a:tc>
                  <a:txBody>
                    <a:bodyPr/>
                    <a:lstStyle/>
                    <a:p>
                      <a:endParaRPr lang="en-CA" dirty="0"/>
                    </a:p>
                  </a:txBody>
                  <a:tcPr/>
                </a:tc>
                <a:tc>
                  <a:txBody>
                    <a:bodyPr/>
                    <a:lstStyle/>
                    <a:p>
                      <a:endParaRPr lang="en-CA" dirty="0"/>
                    </a:p>
                  </a:txBody>
                  <a:tcPr/>
                </a:tc>
                <a:tc>
                  <a:txBody>
                    <a:bodyPr/>
                    <a:lstStyle/>
                    <a:p>
                      <a:r>
                        <a:rPr lang="en-CA" dirty="0"/>
                        <a:t>4</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1161234702"/>
                  </a:ext>
                </a:extLst>
              </a:tr>
              <a:tr h="707499">
                <a:tc>
                  <a:txBody>
                    <a:bodyPr/>
                    <a:lstStyle/>
                    <a:p>
                      <a:endParaRPr lang="en-CA" dirty="0"/>
                    </a:p>
                  </a:txBody>
                  <a:tcPr/>
                </a:tc>
                <a:tc>
                  <a:txBody>
                    <a:bodyPr/>
                    <a:lstStyle/>
                    <a:p>
                      <a:endParaRPr lang="en-CA" dirty="0"/>
                    </a:p>
                  </a:txBody>
                  <a:tcPr/>
                </a:tc>
                <a:tc>
                  <a:txBody>
                    <a:bodyPr/>
                    <a:lstStyle/>
                    <a:p>
                      <a:r>
                        <a:rPr lang="en-CA" dirty="0"/>
                        <a:t>5</a:t>
                      </a:r>
                    </a:p>
                  </a:txBody>
                  <a:tcPr/>
                </a:tc>
                <a:tc>
                  <a:txBody>
                    <a:bodyPr/>
                    <a:lstStyle/>
                    <a:p>
                      <a:endParaRPr lang="en-CA" dirty="0"/>
                    </a:p>
                  </a:txBody>
                  <a:tcPr/>
                </a:tc>
                <a:tc>
                  <a:txBody>
                    <a:bodyPr/>
                    <a:lstStyle/>
                    <a:p>
                      <a:endParaRPr lang="en-CA" dirty="0"/>
                    </a:p>
                  </a:txBody>
                  <a:tcPr/>
                </a:tc>
                <a:tc>
                  <a:txBody>
                    <a:bodyPr/>
                    <a:lstStyle/>
                    <a:p>
                      <a:endParaRPr lang="en-CA" dirty="0"/>
                    </a:p>
                  </a:txBody>
                  <a:tcPr/>
                </a:tc>
                <a:tc>
                  <a:txBody>
                    <a:bodyPr/>
                    <a:lstStyle/>
                    <a:p>
                      <a:endParaRPr lang="en-CA" dirty="0"/>
                    </a:p>
                  </a:txBody>
                  <a:tcPr/>
                </a:tc>
                <a:extLst>
                  <a:ext uri="{0D108BD9-81ED-4DB2-BD59-A6C34878D82A}">
                    <a16:rowId xmlns:a16="http://schemas.microsoft.com/office/drawing/2014/main" val="4015638979"/>
                  </a:ext>
                </a:extLst>
              </a:tr>
            </a:tbl>
          </a:graphicData>
        </a:graphic>
      </p:graphicFrame>
    </p:spTree>
    <p:extLst>
      <p:ext uri="{BB962C8B-B14F-4D97-AF65-F5344CB8AC3E}">
        <p14:creationId xmlns:p14="http://schemas.microsoft.com/office/powerpoint/2010/main" val="2771005780"/>
      </p:ext>
    </p:extLst>
  </p:cSld>
  <p:clrMapOvr>
    <a:masterClrMapping/>
  </p:clrMapOvr>
</p:sld>
</file>

<file path=ppt/slides/slide12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491C2-897E-C207-1A75-869316169A0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B01B526-4CF8-E0B2-5088-59C50946AA0A}"/>
              </a:ext>
            </a:extLst>
          </p:cNvPr>
          <p:cNvSpPr txBox="1"/>
          <p:nvPr/>
        </p:nvSpPr>
        <p:spPr>
          <a:xfrm>
            <a:off x="1785257" y="297950"/>
            <a:ext cx="8621486" cy="1200329"/>
          </a:xfrm>
          <a:prstGeom prst="rect">
            <a:avLst/>
          </a:prstGeom>
          <a:noFill/>
        </p:spPr>
        <p:txBody>
          <a:bodyPr wrap="square">
            <a:spAutoFit/>
          </a:bodyPr>
          <a:lstStyle/>
          <a:p>
            <a:pPr algn="ctr"/>
            <a:r>
              <a:rPr lang="en-CA" sz="3600" dirty="0">
                <a:solidFill>
                  <a:schemeClr val="bg1"/>
                </a:solidFill>
              </a:rPr>
              <a:t>4. STRENGTHEN OR FOSTER YOUR ACCESS TO SELF</a:t>
            </a:r>
          </a:p>
        </p:txBody>
      </p:sp>
      <p:pic>
        <p:nvPicPr>
          <p:cNvPr id="3" name="Picture 2" descr="A silhouette of a person&#10;&#10;AI-generated content may be incorrect.">
            <a:extLst>
              <a:ext uri="{FF2B5EF4-FFF2-40B4-BE49-F238E27FC236}">
                <a16:creationId xmlns:a16="http://schemas.microsoft.com/office/drawing/2014/main" id="{F2D68CAF-5660-6794-4115-17682198A7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9735" y="1709899"/>
            <a:ext cx="4901839" cy="4706312"/>
          </a:xfrm>
          <a:prstGeom prst="rect">
            <a:avLst/>
          </a:prstGeom>
        </p:spPr>
      </p:pic>
      <p:sp>
        <p:nvSpPr>
          <p:cNvPr id="4" name="TextBox 3">
            <a:extLst>
              <a:ext uri="{FF2B5EF4-FFF2-40B4-BE49-F238E27FC236}">
                <a16:creationId xmlns:a16="http://schemas.microsoft.com/office/drawing/2014/main" id="{73D2D378-3B0F-7F04-CF94-DFCAC3621245}"/>
              </a:ext>
            </a:extLst>
          </p:cNvPr>
          <p:cNvSpPr txBox="1"/>
          <p:nvPr/>
        </p:nvSpPr>
        <p:spPr>
          <a:xfrm>
            <a:off x="7004406" y="2866758"/>
            <a:ext cx="4262307" cy="1015663"/>
          </a:xfrm>
          <a:prstGeom prst="rect">
            <a:avLst/>
          </a:prstGeom>
          <a:noFill/>
        </p:spPr>
        <p:txBody>
          <a:bodyPr wrap="square">
            <a:spAutoFit/>
          </a:bodyPr>
          <a:lstStyle/>
          <a:p>
            <a:r>
              <a:rPr lang="en-CA" sz="6000" dirty="0">
                <a:solidFill>
                  <a:schemeClr val="bg1"/>
                </a:solidFill>
              </a:rPr>
              <a:t>NOW YOU</a:t>
            </a:r>
            <a:endParaRPr lang="en-CA" sz="6000" dirty="0"/>
          </a:p>
        </p:txBody>
      </p:sp>
    </p:spTree>
    <p:extLst>
      <p:ext uri="{BB962C8B-B14F-4D97-AF65-F5344CB8AC3E}">
        <p14:creationId xmlns:p14="http://schemas.microsoft.com/office/powerpoint/2010/main" val="240214605"/>
      </p:ext>
    </p:extLst>
  </p:cSld>
  <p:clrMapOvr>
    <a:masterClrMapping/>
  </p:clrMapOvr>
</p:sld>
</file>

<file path=ppt/slides/slide12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EBA1B-1D39-9C12-9026-2969616357BE}"/>
            </a:ext>
          </a:extLst>
        </p:cNvPr>
        <p:cNvGrpSpPr/>
        <p:nvPr/>
      </p:nvGrpSpPr>
      <p:grpSpPr>
        <a:xfrm>
          <a:off x="0" y="0"/>
          <a:ext cx="0" cy="0"/>
          <a:chOff x="0" y="0"/>
          <a:chExt cx="0" cy="0"/>
        </a:xfrm>
      </p:grpSpPr>
      <p:pic>
        <p:nvPicPr>
          <p:cNvPr id="6146" name="Picture 2" descr="250 Maxine Noel ideas | noel, native art, native american art">
            <a:extLst>
              <a:ext uri="{FF2B5EF4-FFF2-40B4-BE49-F238E27FC236}">
                <a16:creationId xmlns:a16="http://schemas.microsoft.com/office/drawing/2014/main" id="{4A8E7570-90C9-D763-BC7B-9BD60D0C1C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961" y="841443"/>
            <a:ext cx="4006242" cy="570566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A114259-F968-D36D-FC1F-CEFD30604E9C}"/>
              </a:ext>
            </a:extLst>
          </p:cNvPr>
          <p:cNvSpPr txBox="1"/>
          <p:nvPr/>
        </p:nvSpPr>
        <p:spPr>
          <a:xfrm>
            <a:off x="2390820" y="-1038"/>
            <a:ext cx="10711868" cy="830997"/>
          </a:xfrm>
          <a:prstGeom prst="rect">
            <a:avLst/>
          </a:prstGeom>
          <a:noFill/>
        </p:spPr>
        <p:txBody>
          <a:bodyPr wrap="square">
            <a:spAutoFit/>
          </a:bodyPr>
          <a:lstStyle/>
          <a:p>
            <a:r>
              <a:rPr lang="en-CA" sz="4800" dirty="0">
                <a:solidFill>
                  <a:schemeClr val="bg1"/>
                </a:solidFill>
              </a:rPr>
              <a:t>THE 8 C’s AND 5 P’s OF SELF </a:t>
            </a:r>
          </a:p>
        </p:txBody>
      </p:sp>
      <p:pic>
        <p:nvPicPr>
          <p:cNvPr id="3" name="Picture 2" descr="A diagram of the 8c's&#10;&#10;AI-generated content may be incorrect.">
            <a:extLst>
              <a:ext uri="{FF2B5EF4-FFF2-40B4-BE49-F238E27FC236}">
                <a16:creationId xmlns:a16="http://schemas.microsoft.com/office/drawing/2014/main" id="{44CCF94E-A496-2FBF-0BD4-AEBB2EFA5F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0347" y="1038158"/>
            <a:ext cx="6577692" cy="5312229"/>
          </a:xfrm>
          <a:prstGeom prst="rect">
            <a:avLst/>
          </a:prstGeom>
        </p:spPr>
      </p:pic>
    </p:spTree>
    <p:extLst>
      <p:ext uri="{BB962C8B-B14F-4D97-AF65-F5344CB8AC3E}">
        <p14:creationId xmlns:p14="http://schemas.microsoft.com/office/powerpoint/2010/main" val="917287658"/>
      </p:ext>
    </p:extLst>
  </p:cSld>
  <p:clrMapOvr>
    <a:masterClrMapping/>
  </p:clrMapOvr>
</p:sld>
</file>

<file path=ppt/slides/slide12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E6DB9-BD8B-CEBB-F68B-79A6CD3EE2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9A05A1-133D-2816-2EC8-BBDC4D13BE71}"/>
              </a:ext>
            </a:extLst>
          </p:cNvPr>
          <p:cNvSpPr>
            <a:spLocks noGrp="1"/>
          </p:cNvSpPr>
          <p:nvPr>
            <p:ph type="title" idx="4294967295"/>
          </p:nvPr>
        </p:nvSpPr>
        <p:spPr>
          <a:xfrm>
            <a:off x="0" y="-206375"/>
            <a:ext cx="12263438" cy="1222375"/>
          </a:xfrm>
        </p:spPr>
        <p:txBody>
          <a:bodyPr>
            <a:normAutofit/>
          </a:bodyPr>
          <a:lstStyle/>
          <a:p>
            <a:pPr algn="ctr"/>
            <a:r>
              <a:rPr lang="en-CA" sz="2800" b="1" dirty="0">
                <a:solidFill>
                  <a:srgbClr val="FFFF00"/>
                </a:solidFill>
              </a:rPr>
              <a:t> </a:t>
            </a:r>
            <a:r>
              <a:rPr lang="en-CA" sz="28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5EDEF534-018C-2307-6B2D-84758FF9F93F}"/>
              </a:ext>
            </a:extLst>
          </p:cNvPr>
          <p:cNvSpPr>
            <a:spLocks noGrp="1"/>
          </p:cNvSpPr>
          <p:nvPr>
            <p:ph idx="4294967295"/>
          </p:nvPr>
        </p:nvSpPr>
        <p:spPr>
          <a:xfrm>
            <a:off x="4703763" y="852488"/>
            <a:ext cx="7488237" cy="6307137"/>
          </a:xfrm>
        </p:spPr>
        <p:txBody>
          <a:bodyPr>
            <a:normAutofit/>
          </a:bodyPr>
          <a:lstStyle/>
          <a:p>
            <a:r>
              <a:rPr lang="en-CA" sz="2600" dirty="0">
                <a:latin typeface="Arial" panose="020B0604020202020204" pitchFamily="34" charset="0"/>
                <a:cs typeface="Arial" panose="020B0604020202020204" pitchFamily="34" charset="0"/>
              </a:rPr>
              <a:t>Potentially everyone has access to Self but, in some people, its quiet presence is drowned out by the loud voices of  the part selves. To better “hear” or have access to Self :</a:t>
            </a:r>
          </a:p>
          <a:p>
            <a:r>
              <a:rPr lang="en-CA" sz="2600" dirty="0">
                <a:solidFill>
                  <a:schemeClr val="bg1"/>
                </a:solidFill>
                <a:latin typeface="Arial" panose="020B0604020202020204" pitchFamily="34" charset="0"/>
                <a:cs typeface="Arial" panose="020B0604020202020204" pitchFamily="34" charset="0"/>
              </a:rPr>
              <a:t>1. </a:t>
            </a:r>
            <a:r>
              <a:rPr lang="en-CA" sz="2600" dirty="0">
                <a:latin typeface="Arial" panose="020B0604020202020204" pitchFamily="34" charset="0"/>
                <a:cs typeface="Arial" panose="020B0604020202020204" pitchFamily="34" charset="0"/>
              </a:rPr>
              <a:t>Think of someone or something that captures for you the spirit of understanding, empathy, equanimity, and generosity…( I think of that someone or something as the wise mind catcher, after the native North American “dream catcher”)</a:t>
            </a:r>
          </a:p>
          <a:p>
            <a:r>
              <a:rPr lang="en-CA" sz="2600" dirty="0">
                <a:latin typeface="Arial" panose="020B0604020202020204" pitchFamily="34" charset="0"/>
                <a:cs typeface="Arial" panose="020B0604020202020204" pitchFamily="34" charset="0"/>
              </a:rPr>
              <a:t>That someone or something can be a fictional or historical character, a natural phenomenon or an animal, it can be a spirit such as a guardian angel, someone you know personally or have never met, someone imaginary or real.</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3F902703-5B65-DE7E-C63E-540C2E5E32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367" y="1831423"/>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3084841"/>
      </p:ext>
    </p:extLst>
  </p:cSld>
  <p:clrMapOvr>
    <a:masterClrMapping/>
  </p:clrMapOvr>
</p:sld>
</file>

<file path=ppt/slides/slide12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C8CC9-7851-236D-C09D-46143AD5B8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A20DC5-2756-68A5-3D13-E5639BB3B7DF}"/>
              </a:ext>
            </a:extLst>
          </p:cNvPr>
          <p:cNvSpPr>
            <a:spLocks noGrp="1"/>
          </p:cNvSpPr>
          <p:nvPr>
            <p:ph type="title" idx="4294967295"/>
          </p:nvPr>
        </p:nvSpPr>
        <p:spPr>
          <a:xfrm>
            <a:off x="0" y="-153988"/>
            <a:ext cx="12280900" cy="1222376"/>
          </a:xfrm>
        </p:spPr>
        <p:txBody>
          <a:bodyPr>
            <a:normAutofit/>
          </a:bodyPr>
          <a:lstStyle/>
          <a:p>
            <a:pPr algn="ctr"/>
            <a:r>
              <a:rPr lang="en-CA" sz="2800" b="1" dirty="0">
                <a:solidFill>
                  <a:srgbClr val="FFFF00"/>
                </a:solidFill>
              </a:rPr>
              <a:t> </a:t>
            </a:r>
            <a:r>
              <a:rPr lang="en-CA" sz="2800" dirty="0">
                <a:solidFill>
                  <a:schemeClr val="bg1"/>
                </a:solidFill>
              </a:rPr>
              <a:t>step 4 strengthen access to SELF through VISUALIZATION ALGORITHM </a:t>
            </a:r>
          </a:p>
        </p:txBody>
      </p:sp>
      <p:sp>
        <p:nvSpPr>
          <p:cNvPr id="3" name="Content Placeholder 2">
            <a:extLst>
              <a:ext uri="{FF2B5EF4-FFF2-40B4-BE49-F238E27FC236}">
                <a16:creationId xmlns:a16="http://schemas.microsoft.com/office/drawing/2014/main" id="{327C0DC7-0962-54A0-69EA-C823DB2ADC62}"/>
              </a:ext>
            </a:extLst>
          </p:cNvPr>
          <p:cNvSpPr>
            <a:spLocks noGrp="1"/>
          </p:cNvSpPr>
          <p:nvPr>
            <p:ph idx="4294967295"/>
          </p:nvPr>
        </p:nvSpPr>
        <p:spPr>
          <a:xfrm>
            <a:off x="4703763" y="1485900"/>
            <a:ext cx="7488237" cy="6307138"/>
          </a:xfrm>
        </p:spPr>
        <p:txBody>
          <a:bodyPr>
            <a:normAutofit/>
          </a:bodyPr>
          <a:lstStyle/>
          <a:p>
            <a:r>
              <a:rPr lang="en-CA" sz="2600" dirty="0">
                <a:solidFill>
                  <a:schemeClr val="bg1"/>
                </a:solidFill>
                <a:latin typeface="Arial" panose="020B0604020202020204" pitchFamily="34" charset="0"/>
                <a:cs typeface="Arial" panose="020B0604020202020204" pitchFamily="34" charset="0"/>
              </a:rPr>
              <a:t>2. </a:t>
            </a:r>
            <a:r>
              <a:rPr lang="en-CA" sz="2600" dirty="0">
                <a:latin typeface="Arial" panose="020B0604020202020204" pitchFamily="34" charset="0"/>
                <a:cs typeface="Arial" panose="020B0604020202020204" pitchFamily="34" charset="0"/>
              </a:rPr>
              <a:t>Picture that someone or something as vividly as possible in your mind. To help you visualize, you can draw, paint, or or find a drawing or picture of that something or someone. keep that picture or drawing somewhere you can readily access it.</a:t>
            </a:r>
          </a:p>
          <a:p>
            <a:r>
              <a:rPr lang="en-CA" sz="2600" dirty="0">
                <a:solidFill>
                  <a:schemeClr val="bg1"/>
                </a:solidFill>
                <a:latin typeface="Arial" panose="020B0604020202020204" pitchFamily="34" charset="0"/>
                <a:cs typeface="Arial" panose="020B0604020202020204" pitchFamily="34" charset="0"/>
              </a:rPr>
              <a:t>3. </a:t>
            </a:r>
            <a:r>
              <a:rPr lang="en-CA" sz="2600" dirty="0">
                <a:latin typeface="Arial" panose="020B0604020202020204" pitchFamily="34" charset="0"/>
                <a:cs typeface="Arial" panose="020B0604020202020204" pitchFamily="34" charset="0"/>
              </a:rPr>
              <a:t>Regularly</a:t>
            </a:r>
            <a:r>
              <a:rPr lang="en-CA" sz="2600" dirty="0">
                <a:solidFill>
                  <a:srgbClr val="FFC000"/>
                </a:solidFill>
                <a:latin typeface="Arial" panose="020B0604020202020204" pitchFamily="34" charset="0"/>
                <a:cs typeface="Arial" panose="020B0604020202020204" pitchFamily="34" charset="0"/>
              </a:rPr>
              <a:t> </a:t>
            </a:r>
            <a:r>
              <a:rPr lang="en-CA" sz="2600" dirty="0">
                <a:latin typeface="Arial" panose="020B0604020202020204" pitchFamily="34" charset="0"/>
                <a:cs typeface="Arial" panose="020B0604020202020204" pitchFamily="34" charset="0"/>
              </a:rPr>
              <a:t>practice visualizing the image you have chosen to associate with Self and pair that image with positive feelings and intentions. You can do this as a meditation practice. Schedule some time every week to do this. You can think of this as installing a Self “app” or resource in yourself. </a:t>
            </a:r>
          </a:p>
          <a:p>
            <a:endParaRPr lang="en-CA" dirty="0"/>
          </a:p>
        </p:txBody>
      </p:sp>
      <p:pic>
        <p:nvPicPr>
          <p:cNvPr id="5122" name="Picture 2" descr="Bird&amp;#39;s-eye view of the top five best places in the world – Geospatial World">
            <a:extLst>
              <a:ext uri="{FF2B5EF4-FFF2-40B4-BE49-F238E27FC236}">
                <a16:creationId xmlns:a16="http://schemas.microsoft.com/office/drawing/2014/main" id="{71F95BCD-735C-35A2-41DA-510DB85C1C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584" y="1663429"/>
            <a:ext cx="4399496" cy="3531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881357"/>
      </p:ext>
    </p:extLst>
  </p:cSld>
  <p:clrMapOvr>
    <a:masterClrMapping/>
  </p:clrMapOvr>
</p:sld>
</file>

<file path=ppt/slides/slide12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D113C-9699-857B-1DF5-6A1D90864F09}"/>
            </a:ext>
          </a:extLst>
        </p:cNvPr>
        <p:cNvGrpSpPr/>
        <p:nvPr/>
      </p:nvGrpSpPr>
      <p:grpSpPr>
        <a:xfrm>
          <a:off x="0" y="0"/>
          <a:ext cx="0" cy="0"/>
          <a:chOff x="0" y="0"/>
          <a:chExt cx="0" cy="0"/>
        </a:xfrm>
      </p:grpSpPr>
      <p:pic>
        <p:nvPicPr>
          <p:cNvPr id="6146" name="Picture 2" descr="250 Maxine Noel ideas | noel, native art, native american art">
            <a:extLst>
              <a:ext uri="{FF2B5EF4-FFF2-40B4-BE49-F238E27FC236}">
                <a16:creationId xmlns:a16="http://schemas.microsoft.com/office/drawing/2014/main" id="{9A3F03B2-22C0-91DC-C6E4-E7C07A9034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961" y="841443"/>
            <a:ext cx="4006242" cy="570566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B815B4C-96C1-3717-22E4-5A73C652D769}"/>
              </a:ext>
            </a:extLst>
          </p:cNvPr>
          <p:cNvSpPr txBox="1"/>
          <p:nvPr/>
        </p:nvSpPr>
        <p:spPr>
          <a:xfrm>
            <a:off x="1774371" y="0"/>
            <a:ext cx="10711868" cy="830997"/>
          </a:xfrm>
          <a:prstGeom prst="rect">
            <a:avLst/>
          </a:prstGeom>
          <a:noFill/>
        </p:spPr>
        <p:txBody>
          <a:bodyPr wrap="square">
            <a:spAutoFit/>
          </a:bodyPr>
          <a:lstStyle/>
          <a:p>
            <a:r>
              <a:rPr lang="en-CA" sz="4800" dirty="0">
                <a:solidFill>
                  <a:schemeClr val="bg1"/>
                </a:solidFill>
              </a:rPr>
              <a:t>THE 8 C’s AND 5 P’s OF SELF </a:t>
            </a:r>
          </a:p>
        </p:txBody>
      </p:sp>
      <p:pic>
        <p:nvPicPr>
          <p:cNvPr id="3" name="Picture 2" descr="A diagram of the 8c's&#10;&#10;AI-generated content may be incorrect.">
            <a:extLst>
              <a:ext uri="{FF2B5EF4-FFF2-40B4-BE49-F238E27FC236}">
                <a16:creationId xmlns:a16="http://schemas.microsoft.com/office/drawing/2014/main" id="{227BBD0A-BB2C-52D0-F01A-0A6F395983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0347" y="1038158"/>
            <a:ext cx="6577692" cy="5312229"/>
          </a:xfrm>
          <a:prstGeom prst="rect">
            <a:avLst/>
          </a:prstGeom>
        </p:spPr>
      </p:pic>
    </p:spTree>
    <p:extLst>
      <p:ext uri="{BB962C8B-B14F-4D97-AF65-F5344CB8AC3E}">
        <p14:creationId xmlns:p14="http://schemas.microsoft.com/office/powerpoint/2010/main" val="1482004967"/>
      </p:ext>
    </p:extLst>
  </p:cSld>
  <p:clrMapOvr>
    <a:masterClrMapping/>
  </p:clrMapOvr>
</p:sld>
</file>

<file path=ppt/slides/slide12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ED8D9-FE72-A154-BC90-4072387DE142}"/>
            </a:ext>
          </a:extLst>
        </p:cNvPr>
        <p:cNvGrpSpPr/>
        <p:nvPr/>
      </p:nvGrpSpPr>
      <p:grpSpPr>
        <a:xfrm>
          <a:off x="0" y="0"/>
          <a:ext cx="0" cy="0"/>
          <a:chOff x="0" y="0"/>
          <a:chExt cx="0" cy="0"/>
        </a:xfrm>
      </p:grpSpPr>
      <p:pic>
        <p:nvPicPr>
          <p:cNvPr id="3" name="Picture 2" descr="A silhouette of a person&#10;&#10;AI-generated content may be incorrect.">
            <a:extLst>
              <a:ext uri="{FF2B5EF4-FFF2-40B4-BE49-F238E27FC236}">
                <a16:creationId xmlns:a16="http://schemas.microsoft.com/office/drawing/2014/main" id="{577F550C-44F8-B43A-A9C0-A64513711C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9735" y="1709899"/>
            <a:ext cx="4901839" cy="4706312"/>
          </a:xfrm>
          <a:prstGeom prst="rect">
            <a:avLst/>
          </a:prstGeom>
        </p:spPr>
      </p:pic>
      <p:sp>
        <p:nvSpPr>
          <p:cNvPr id="4" name="TextBox 3">
            <a:extLst>
              <a:ext uri="{FF2B5EF4-FFF2-40B4-BE49-F238E27FC236}">
                <a16:creationId xmlns:a16="http://schemas.microsoft.com/office/drawing/2014/main" id="{F69C4538-2FF3-9990-B4B2-7F0C428BD2B3}"/>
              </a:ext>
            </a:extLst>
          </p:cNvPr>
          <p:cNvSpPr txBox="1"/>
          <p:nvPr/>
        </p:nvSpPr>
        <p:spPr>
          <a:xfrm>
            <a:off x="7086600" y="2921168"/>
            <a:ext cx="4262307" cy="1015663"/>
          </a:xfrm>
          <a:prstGeom prst="rect">
            <a:avLst/>
          </a:prstGeom>
          <a:noFill/>
        </p:spPr>
        <p:txBody>
          <a:bodyPr wrap="square">
            <a:spAutoFit/>
          </a:bodyPr>
          <a:lstStyle/>
          <a:p>
            <a:r>
              <a:rPr lang="en-CA" sz="6000" dirty="0">
                <a:solidFill>
                  <a:schemeClr val="bg1"/>
                </a:solidFill>
              </a:rPr>
              <a:t>NOW YOU</a:t>
            </a:r>
          </a:p>
        </p:txBody>
      </p:sp>
      <p:sp>
        <p:nvSpPr>
          <p:cNvPr id="6" name="TextBox 5">
            <a:extLst>
              <a:ext uri="{FF2B5EF4-FFF2-40B4-BE49-F238E27FC236}">
                <a16:creationId xmlns:a16="http://schemas.microsoft.com/office/drawing/2014/main" id="{A18503F5-BA47-018D-CFB6-76D3987B3D52}"/>
              </a:ext>
            </a:extLst>
          </p:cNvPr>
          <p:cNvSpPr txBox="1"/>
          <p:nvPr/>
        </p:nvSpPr>
        <p:spPr>
          <a:xfrm>
            <a:off x="195209" y="160124"/>
            <a:ext cx="11897474" cy="1384995"/>
          </a:xfrm>
          <a:prstGeom prst="rect">
            <a:avLst/>
          </a:prstGeom>
          <a:noFill/>
        </p:spPr>
        <p:txBody>
          <a:bodyPr wrap="square">
            <a:spAutoFit/>
          </a:bodyPr>
          <a:lstStyle/>
          <a:p>
            <a:pPr algn="ctr"/>
            <a:r>
              <a:rPr lang="en-CA" sz="2800" dirty="0">
                <a:solidFill>
                  <a:schemeClr val="bg1"/>
                </a:solidFill>
              </a:rPr>
              <a:t>5. ALLOW Self TO BECOME ACQUAINTED WITH THE MEMBERS OF YOUR INTERNAL FAMILY. Self WILL SEE, UNDERSTAND, AND SOOTHE YOUR INTERNAL FAMILY PARTS. </a:t>
            </a:r>
          </a:p>
        </p:txBody>
      </p:sp>
    </p:spTree>
    <p:extLst>
      <p:ext uri="{BB962C8B-B14F-4D97-AF65-F5344CB8AC3E}">
        <p14:creationId xmlns:p14="http://schemas.microsoft.com/office/powerpoint/2010/main" val="3810821816"/>
      </p:ext>
    </p:extLst>
  </p:cSld>
  <p:clrMapOvr>
    <a:masterClrMapping/>
  </p:clrMapOvr>
</p:sld>
</file>

<file path=ppt/slides/slide12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3EADA-ED8A-49D1-3CB4-A3087ADE3F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C3594-B6DA-33FD-5864-7E1A750AE7DD}"/>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04312F1C-C1F6-91D5-1A79-7280592382A9}"/>
              </a:ext>
            </a:extLst>
          </p:cNvPr>
          <p:cNvSpPr>
            <a:spLocks noGrp="1"/>
          </p:cNvSpPr>
          <p:nvPr>
            <p:ph idx="4294967295"/>
          </p:nvPr>
        </p:nvSpPr>
        <p:spPr>
          <a:xfrm>
            <a:off x="4160838" y="184150"/>
            <a:ext cx="8031162" cy="6673850"/>
          </a:xfrm>
        </p:spPr>
        <p:txBody>
          <a:bodyPr>
            <a:noAutofit/>
          </a:bodyPr>
          <a:lstStyle/>
          <a:p>
            <a:pPr>
              <a:lnSpc>
                <a:spcPct val="90000"/>
              </a:lnSpc>
            </a:pPr>
            <a:r>
              <a:rPr lang="en-CA" dirty="0">
                <a:latin typeface="Arial" panose="020B0604020202020204" pitchFamily="34" charset="0"/>
                <a:cs typeface="Arial" panose="020B0604020202020204" pitchFamily="34" charset="0"/>
              </a:rPr>
              <a:t>After completing all the previous steps 1 ) becoming better acquainted with your part selves 2) starting to use advanced targets in your diary card 3)  doing advanced chain analysis and 4) fostering your access to Self, </a:t>
            </a:r>
            <a:r>
              <a:rPr lang="en-CA" dirty="0">
                <a:solidFill>
                  <a:schemeClr val="bg1"/>
                </a:solidFill>
                <a:latin typeface="Arial" panose="020B0604020202020204" pitchFamily="34" charset="0"/>
                <a:cs typeface="Arial" panose="020B0604020202020204" pitchFamily="34" charset="0"/>
              </a:rPr>
              <a:t>Step 5) </a:t>
            </a:r>
            <a:r>
              <a:rPr lang="en-CA" dirty="0">
                <a:latin typeface="Arial" panose="020B0604020202020204" pitchFamily="34" charset="0"/>
                <a:cs typeface="Arial" panose="020B0604020202020204" pitchFamily="34" charset="0"/>
              </a:rPr>
              <a:t>is </a:t>
            </a:r>
            <a:r>
              <a:rPr lang="en-CA" dirty="0">
                <a:solidFill>
                  <a:schemeClr val="bg1"/>
                </a:solidFill>
                <a:latin typeface="Arial" panose="020B0604020202020204" pitchFamily="34" charset="0"/>
                <a:cs typeface="Arial" panose="020B0604020202020204" pitchFamily="34" charset="0"/>
              </a:rPr>
              <a:t>Self parenting </a:t>
            </a:r>
            <a:r>
              <a:rPr lang="en-CA" dirty="0">
                <a:latin typeface="Arial" panose="020B0604020202020204" pitchFamily="34" charset="0"/>
                <a:cs typeface="Arial" panose="020B0604020202020204" pitchFamily="34" charset="0"/>
              </a:rPr>
              <a:t>of your internal family parts:</a:t>
            </a:r>
          </a:p>
          <a:p>
            <a:pPr>
              <a:lnSpc>
                <a:spcPct val="90000"/>
              </a:lnSpc>
            </a:pPr>
            <a:r>
              <a:rPr lang="en-CA" dirty="0">
                <a:latin typeface="Arial" panose="020B0604020202020204" pitchFamily="34" charset="0"/>
                <a:cs typeface="Arial" panose="020B0604020202020204" pitchFamily="34" charset="0"/>
              </a:rPr>
              <a:t>A) Recall in your imagination, the video of the event for which you did the Self led chain analysis.</a:t>
            </a:r>
          </a:p>
          <a:p>
            <a:pPr>
              <a:lnSpc>
                <a:spcPct val="90000"/>
              </a:lnSpc>
            </a:pPr>
            <a:r>
              <a:rPr lang="en-CA" dirty="0">
                <a:latin typeface="Arial" panose="020B0604020202020204" pitchFamily="34" charset="0"/>
                <a:cs typeface="Arial" panose="020B0604020202020204" pitchFamily="34" charset="0"/>
              </a:rPr>
              <a:t>B) Make sure Self is present. (check for the 8 P’s) Visualize Self and allow it to observe, understand, and feel empathy for each part of your internal family parts as they became activated during that event.(observe each part’s feelings, thoughts, behaviors, typical states of activation, and origin story. Do this one part at a time. Start with managers, then firefighters, work with exiles only if given permission.)</a:t>
            </a:r>
          </a:p>
          <a:p>
            <a:pPr>
              <a:lnSpc>
                <a:spcPct val="90000"/>
              </a:lnSpc>
            </a:pPr>
            <a:r>
              <a:rPr lang="en-CA" dirty="0">
                <a:latin typeface="Arial" panose="020B0604020202020204" pitchFamily="34" charset="0"/>
                <a:cs typeface="Arial" panose="020B0604020202020204" pitchFamily="34" charset="0"/>
              </a:rPr>
              <a:t>C) Imagine progressively more intimate encounters, with or without dialogue, between your Self figure and individual parts of your internal family. Allow them to have a conversation about the event that led to the activation. </a:t>
            </a:r>
          </a:p>
        </p:txBody>
      </p:sp>
      <p:pic>
        <p:nvPicPr>
          <p:cNvPr id="7170" name="Picture 2" descr="A Mother&amp;#39;s Love – Whetung Ojibwa Centre">
            <a:extLst>
              <a:ext uri="{FF2B5EF4-FFF2-40B4-BE49-F238E27FC236}">
                <a16:creationId xmlns:a16="http://schemas.microsoft.com/office/drawing/2014/main" id="{2A5AC694-341D-E8CE-FEEA-38B006C212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2393358"/>
      </p:ext>
    </p:extLst>
  </p:cSld>
  <p:clrMapOvr>
    <a:masterClrMapping/>
  </p:clrMapOvr>
</p:sld>
</file>

<file path=ppt/slides/slide12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5EBDF-6110-D976-0466-B6CEC6375F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E001CF-9A44-684D-461E-5B8530421FB1}"/>
              </a:ext>
            </a:extLst>
          </p:cNvPr>
          <p:cNvSpPr>
            <a:spLocks noGrp="1"/>
          </p:cNvSpPr>
          <p:nvPr>
            <p:ph type="title" idx="4294967295"/>
          </p:nvPr>
        </p:nvSpPr>
        <p:spPr>
          <a:xfrm>
            <a:off x="0" y="465138"/>
            <a:ext cx="3981450" cy="819150"/>
          </a:xfrm>
        </p:spPr>
        <p:txBody>
          <a:bodyPr>
            <a:normAutofit fontScale="90000"/>
          </a:bodyPr>
          <a:lstStyle/>
          <a:p>
            <a:pPr algn="ctr"/>
            <a:r>
              <a:rPr lang="en-CA" sz="2400" dirty="0">
                <a:solidFill>
                  <a:schemeClr val="bg1"/>
                </a:solidFill>
              </a:rPr>
              <a:t>step 5 Self parenting of internal family parts algorithm</a:t>
            </a:r>
          </a:p>
        </p:txBody>
      </p:sp>
      <p:sp>
        <p:nvSpPr>
          <p:cNvPr id="3" name="Content Placeholder 2">
            <a:extLst>
              <a:ext uri="{FF2B5EF4-FFF2-40B4-BE49-F238E27FC236}">
                <a16:creationId xmlns:a16="http://schemas.microsoft.com/office/drawing/2014/main" id="{B6883591-9800-2846-AABD-8C0CB75F3BDD}"/>
              </a:ext>
            </a:extLst>
          </p:cNvPr>
          <p:cNvSpPr>
            <a:spLocks noGrp="1"/>
          </p:cNvSpPr>
          <p:nvPr>
            <p:ph idx="4294967295"/>
          </p:nvPr>
        </p:nvSpPr>
        <p:spPr>
          <a:xfrm>
            <a:off x="4767263" y="465138"/>
            <a:ext cx="7424737" cy="6673850"/>
          </a:xfrm>
        </p:spPr>
        <p:txBody>
          <a:bodyPr>
            <a:noAutofit/>
          </a:bodyPr>
          <a:lstStyle/>
          <a:p>
            <a:pPr>
              <a:lnSpc>
                <a:spcPct val="90000"/>
              </a:lnSpc>
            </a:pPr>
            <a:r>
              <a:rPr lang="en-CA" sz="2800" dirty="0">
                <a:latin typeface="Arial" panose="020B0604020202020204" pitchFamily="34" charset="0"/>
                <a:cs typeface="Arial" panose="020B0604020202020204" pitchFamily="34" charset="0"/>
              </a:rPr>
              <a:t>D) The goal of this practice is for the internal family system parts to learn to relate securely to and trust Self , so that they allow it to lead  the self-system in situations that would previously have triggered those parts and resulted in them taking over the self-system.</a:t>
            </a:r>
          </a:p>
          <a:p>
            <a:pPr>
              <a:lnSpc>
                <a:spcPct val="90000"/>
              </a:lnSpc>
            </a:pPr>
            <a:r>
              <a:rPr lang="en-CA" sz="2800" dirty="0">
                <a:latin typeface="Arial" panose="020B0604020202020204" pitchFamily="34" charset="0"/>
                <a:cs typeface="Arial" panose="020B0604020202020204" pitchFamily="34" charset="0"/>
              </a:rPr>
              <a:t>E) Imagine how the situation would have unfolded if Self had been allowed to lead the self.</a:t>
            </a:r>
          </a:p>
          <a:p>
            <a:pPr>
              <a:lnSpc>
                <a:spcPct val="90000"/>
              </a:lnSpc>
            </a:pPr>
            <a:r>
              <a:rPr lang="en-CA" sz="2800" dirty="0">
                <a:latin typeface="Arial" panose="020B0604020202020204" pitchFamily="34" charset="0"/>
                <a:cs typeface="Arial" panose="020B0604020202020204" pitchFamily="34" charset="0"/>
              </a:rPr>
              <a:t>F) Use the editing, splicing and pasting strategy and visualize this edited Self led situation repeatedly in your imagination </a:t>
            </a:r>
          </a:p>
        </p:txBody>
      </p:sp>
      <p:pic>
        <p:nvPicPr>
          <p:cNvPr id="7170" name="Picture 2" descr="A Mother&amp;#39;s Love – Whetung Ojibwa Centre">
            <a:extLst>
              <a:ext uri="{FF2B5EF4-FFF2-40B4-BE49-F238E27FC236}">
                <a16:creationId xmlns:a16="http://schemas.microsoft.com/office/drawing/2014/main" id="{71EA3B26-C278-43E8-EE2A-CBD954ABAE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600" y="1376737"/>
            <a:ext cx="3810000" cy="533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7153537"/>
      </p:ext>
    </p:extLst>
  </p:cSld>
  <p:clrMapOvr>
    <a:masterClrMapping/>
  </p:clrMapOvr>
</p:sld>
</file>

<file path=ppt/slides/slide12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D3D96-3064-2E55-6770-34A249B18F7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7321721-0B37-220A-3F76-8DB99DA8B85C}"/>
              </a:ext>
            </a:extLst>
          </p:cNvPr>
          <p:cNvSpPr txBox="1"/>
          <p:nvPr/>
        </p:nvSpPr>
        <p:spPr>
          <a:xfrm>
            <a:off x="0" y="80011"/>
            <a:ext cx="12192000" cy="4745915"/>
          </a:xfrm>
          <a:prstGeom prst="rect">
            <a:avLst/>
          </a:prstGeom>
          <a:noFill/>
        </p:spPr>
        <p:txBody>
          <a:bodyPr wrap="square">
            <a:spAutoFit/>
          </a:bodyPr>
          <a:lstStyle/>
          <a:p>
            <a:pPr marL="457200" indent="-457200">
              <a:lnSpc>
                <a:spcPct val="90000"/>
              </a:lnSpc>
              <a:buAutoNum type="alphaUcParenR"/>
            </a:pPr>
            <a:r>
              <a:rPr lang="en-CA" sz="2400" dirty="0">
                <a:latin typeface="Arial" panose="020B0604020202020204" pitchFamily="34" charset="0"/>
                <a:cs typeface="Arial" panose="020B0604020202020204" pitchFamily="34" charset="0"/>
              </a:rPr>
              <a:t>Recall in your imagination, the video of the event for which you did the Self led chain analysis. </a:t>
            </a:r>
          </a:p>
          <a:p>
            <a:pPr marL="342900" indent="-342900">
              <a:lnSpc>
                <a:spcPct val="90000"/>
              </a:lnSpc>
              <a:buAutoNum type="alphaUcParenR"/>
            </a:pPr>
            <a:endParaRPr lang="en-CA" sz="2400" dirty="0">
              <a:latin typeface="Arial" panose="020B0604020202020204" pitchFamily="34" charset="0"/>
              <a:cs typeface="Arial" panose="020B0604020202020204" pitchFamily="34" charset="0"/>
            </a:endParaRP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B) Allow Self to see, understand, and feel empathy for each part of your internal family parts that became activated during that event.(observe each part’s feelings, thoughts, behaviors, typical states of activation, and origin story) </a:t>
            </a: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C) Imagine progressively more intimate encounters, with or without dialogue, between your Self figure and individual parts of your internal family. Allow them to have a conversation about the event that led to the activation. (Self maintains a non-judgemental, understanding stance and that helps the parts to feel understood and less upset.) </a:t>
            </a:r>
          </a:p>
        </p:txBody>
      </p:sp>
    </p:spTree>
    <p:extLst>
      <p:ext uri="{BB962C8B-B14F-4D97-AF65-F5344CB8AC3E}">
        <p14:creationId xmlns:p14="http://schemas.microsoft.com/office/powerpoint/2010/main" val="3338886546"/>
      </p:ext>
    </p:extLst>
  </p:cSld>
  <p:clrMapOvr>
    <a:masterClrMapping/>
  </p:clrMapOvr>
</p:sld>
</file>

<file path=ppt/slides/slide12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68184C-DB5C-CAB4-EB06-FEBD4FCDA9A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098612F-5D43-BD43-4416-E26B2DC394BA}"/>
              </a:ext>
            </a:extLst>
          </p:cNvPr>
          <p:cNvSpPr txBox="1"/>
          <p:nvPr/>
        </p:nvSpPr>
        <p:spPr>
          <a:xfrm>
            <a:off x="119743" y="133368"/>
            <a:ext cx="12192000" cy="3083921"/>
          </a:xfrm>
          <a:prstGeom prst="rect">
            <a:avLst/>
          </a:prstGeom>
          <a:noFill/>
        </p:spPr>
        <p:txBody>
          <a:bodyPr wrap="square">
            <a:spAutoFit/>
          </a:bodyPr>
          <a:lstStyle/>
          <a:p>
            <a:pPr>
              <a:lnSpc>
                <a:spcPct val="90000"/>
              </a:lnSpc>
            </a:pPr>
            <a:r>
              <a:rPr lang="en-CA" sz="2400" dirty="0">
                <a:latin typeface="Arial" panose="020B0604020202020204" pitchFamily="34" charset="0"/>
                <a:cs typeface="Arial" panose="020B0604020202020204" pitchFamily="34" charset="0"/>
              </a:rPr>
              <a:t>D) The goal of this practice is for the internal family members to learn to relate securely to or trust Self so that they allow it to lead  the self-system in situations that would previously have triggered those parts and resulted in them taking over the self-system .</a:t>
            </a: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E) Imagine how the situation would have unfolded if Self had been allowed to lead the self. </a:t>
            </a:r>
          </a:p>
          <a:p>
            <a:pPr>
              <a:lnSpc>
                <a:spcPct val="90000"/>
              </a:lnSpc>
            </a:pPr>
            <a:endParaRPr lang="en-CA" sz="2400" dirty="0">
              <a:latin typeface="Arial" panose="020B0604020202020204" pitchFamily="34" charset="0"/>
              <a:cs typeface="Arial" panose="020B0604020202020204" pitchFamily="34" charset="0"/>
            </a:endParaRPr>
          </a:p>
          <a:p>
            <a:pPr>
              <a:lnSpc>
                <a:spcPct val="90000"/>
              </a:lnSpc>
            </a:pPr>
            <a:r>
              <a:rPr lang="en-CA" sz="2400" dirty="0">
                <a:latin typeface="Arial" panose="020B0604020202020204" pitchFamily="34" charset="0"/>
                <a:cs typeface="Arial" panose="020B0604020202020204" pitchFamily="34" charset="0"/>
              </a:rPr>
              <a:t>F) Use the editing, splicing and pasting strategy and visualize this edited Wise mind led situation repeatedly in your imagination. </a:t>
            </a:r>
          </a:p>
        </p:txBody>
      </p:sp>
    </p:spTree>
    <p:extLst>
      <p:ext uri="{BB962C8B-B14F-4D97-AF65-F5344CB8AC3E}">
        <p14:creationId xmlns:p14="http://schemas.microsoft.com/office/powerpoint/2010/main" val="203333256"/>
      </p:ext>
    </p:extLst>
  </p:cSld>
  <p:clrMapOvr>
    <a:masterClrMapping/>
  </p:clrMapOvr>
</p:sld>
</file>

<file path=ppt/slides/slide12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8D2FF-A0E6-EADE-2B22-268707E619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57B7E9-9EFA-F873-B3F2-184862E5335E}"/>
              </a:ext>
            </a:extLst>
          </p:cNvPr>
          <p:cNvSpPr>
            <a:spLocks noGrp="1"/>
          </p:cNvSpPr>
          <p:nvPr>
            <p:ph type="ctrTitle" idx="4294967295"/>
          </p:nvPr>
        </p:nvSpPr>
        <p:spPr>
          <a:xfrm>
            <a:off x="2222500" y="2098358"/>
            <a:ext cx="7747000" cy="1738312"/>
          </a:xfrm>
        </p:spPr>
        <p:txBody>
          <a:bodyPr>
            <a:normAutofit/>
          </a:bodyPr>
          <a:lstStyle/>
          <a:p>
            <a:r>
              <a:rPr lang="en-CA" sz="8000" dirty="0">
                <a:solidFill>
                  <a:schemeClr val="bg1"/>
                </a:solidFill>
              </a:rPr>
              <a:t>End of week 29</a:t>
            </a:r>
          </a:p>
        </p:txBody>
      </p:sp>
    </p:spTree>
    <p:extLst>
      <p:ext uri="{BB962C8B-B14F-4D97-AF65-F5344CB8AC3E}">
        <p14:creationId xmlns:p14="http://schemas.microsoft.com/office/powerpoint/2010/main" val="38926429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5345</TotalTime>
  <Words>113024</Words>
  <Application>Microsoft Office PowerPoint</Application>
  <PresentationFormat>Widescreen</PresentationFormat>
  <Paragraphs>8353</Paragraphs>
  <Slides>1218</Slides>
  <Notes>59</Notes>
  <HiddenSlides>0</HiddenSlides>
  <MMClips>1</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1218</vt:i4>
      </vt:variant>
    </vt:vector>
  </HeadingPairs>
  <TitlesOfParts>
    <vt:vector size="1233" baseType="lpstr">
      <vt:lpstr>DotumChe</vt:lpstr>
      <vt:lpstr>Algerian</vt:lpstr>
      <vt:lpstr>Anthropic Serif</vt:lpstr>
      <vt:lpstr>Aptos</vt:lpstr>
      <vt:lpstr>Aptos Display</vt:lpstr>
      <vt:lpstr>Arial</vt:lpstr>
      <vt:lpstr>Calibri</vt:lpstr>
      <vt:lpstr>Corbel</vt:lpstr>
      <vt:lpstr>Dreaming Outloud Script Pro</vt:lpstr>
      <vt:lpstr>Google Sans</vt:lpstr>
      <vt:lpstr>Symbol</vt:lpstr>
      <vt:lpstr>Times New Roman</vt:lpstr>
      <vt:lpstr>Verdana Pro Semibold</vt:lpstr>
      <vt:lpstr>Wingdings</vt:lpstr>
      <vt:lpstr>Banded</vt:lpstr>
      <vt:lpstr>PowerPoint Presentation</vt:lpstr>
      <vt:lpstr>Warning about meditation</vt:lpstr>
      <vt:lpstr>Check in regularly with your Personal dashboard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Homework FROM  LAST week </vt:lpstr>
      <vt:lpstr>PowerPoint Presentation</vt:lpstr>
      <vt:lpstr>PowerPoint Presentation</vt:lpstr>
      <vt:lpstr>PowerPoint Presentation</vt:lpstr>
      <vt:lpstr> REMINDER PARTICIPANT AGREEMENTS </vt:lpstr>
      <vt:lpstr>PowerPoint Presentation</vt:lpstr>
      <vt:lpstr>PowerPoint Presentation</vt:lpstr>
      <vt:lpstr>E-mailed questions, comments, feedback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EMOTIONS AS intermediate targets in holes diary cards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advanced targets in diary cards-part selves</vt:lpstr>
      <vt:lpstr>PowerPoint Presentation</vt:lpstr>
      <vt:lpstr>PowerPoint Presentation</vt:lpstr>
      <vt:lpstr>PowerPoint Presentation</vt:lpstr>
      <vt:lpstr>PowerPoint Presentation</vt:lpstr>
      <vt:lpstr>PowerPoint Presentation</vt:lpstr>
      <vt:lpstr> advanced targets in diary cards-part selves</vt:lpstr>
      <vt:lpstr>PowerPoint Presentation</vt:lpstr>
      <vt:lpstr>PowerPoint Presentation</vt:lpstr>
      <vt:lpstr>PowerPoint Presentation</vt:lpstr>
      <vt:lpstr>PowerPoint Presentation</vt:lpstr>
      <vt:lpstr>PowerPoint Presentation</vt:lpstr>
      <vt:lpstr> KATE’S intermediate  holes diary cards TARGETS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advanced targets in diary cards-part selves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of week 24</vt:lpstr>
      <vt:lpstr>Beginning  of week 25 part 2 OF IFS WORKBOOK p. 65-99</vt:lpstr>
      <vt:lpstr>PowerPoint Presentation</vt:lpstr>
      <vt:lpstr>PowerPoint Presentation</vt:lpstr>
      <vt:lpstr>Warning about meditation</vt:lpstr>
      <vt:lpstr>Check in regularly with your Personal dashboard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REMINDER PARTICIPANT AGREEMENTS </vt:lpstr>
      <vt:lpstr>PowerPoint Presentation</vt:lpstr>
      <vt:lpstr>PowerPoint Presentation</vt:lpstr>
      <vt:lpstr>E-mailed questions, comments, feedback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of week 25</vt:lpstr>
      <vt:lpstr>Beginning of week 26 part 3 OF IFS WORKBOOK p103-137</vt:lpstr>
      <vt:lpstr>PowerPoint Presentation</vt:lpstr>
      <vt:lpstr>PowerPoint Presentation</vt:lpstr>
      <vt:lpstr>Warning about meditation</vt:lpstr>
      <vt:lpstr>Check in regularly with your Personal dashboard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REMINDER PARTICIPANT AGREEMENTS </vt:lpstr>
      <vt:lpstr>PowerPoint Presentation</vt:lpstr>
      <vt:lpstr>E-mailed questions, comments, feedback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of week 26</vt:lpstr>
      <vt:lpstr>Beginning of week 27 part 4 OF IFS WORKBOOK p.141-175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Warning about meditation</vt:lpstr>
      <vt:lpstr>Check in regularly with your Personal dashboard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REMINDER PARTICIPANT AGREEMENTS </vt:lpstr>
      <vt:lpstr>PowerPoint Presentation</vt:lpstr>
      <vt:lpstr>E-mailed questions, comments, feedback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of week 27</vt:lpstr>
      <vt:lpstr>Beginning of week 28 part 5 p. 179-207</vt:lpstr>
      <vt:lpstr>PowerPoint Presentation</vt:lpstr>
      <vt:lpstr>PowerPoint Presentation</vt:lpstr>
      <vt:lpstr>PowerPoint Presentation</vt:lpstr>
      <vt:lpstr>PowerPoint Presentation</vt:lpstr>
      <vt:lpstr>PowerPoint Presentation</vt:lpstr>
      <vt:lpstr>PowerPoint Presentation</vt:lpstr>
      <vt:lpstr>week 28</vt:lpstr>
      <vt:lpstr>Warning about meditation</vt:lpstr>
      <vt:lpstr>Check in regularly with your Personal dashboard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REMINDER PARTICIPANT AGREEMENTS </vt:lpstr>
      <vt:lpstr>PowerPoint Presentation</vt:lpstr>
      <vt:lpstr>E-mailed questions, comments, feedback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LUIS- advanced targets in diary cards-part selves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advanced targets in diary cards-part selves</vt:lpstr>
      <vt:lpstr>PowerPoint Presentation</vt:lpstr>
      <vt:lpstr>PowerPoint Presentation</vt:lpstr>
      <vt:lpstr>PowerPoint Presentation</vt:lpstr>
      <vt:lpstr>The 5 step SELF remediation ALGORITHM </vt:lpstr>
      <vt:lpstr>PowerPoint Presentation</vt:lpstr>
      <vt:lpstr>strengthen access to SELF through VISUALIZATION ALGORITHM </vt:lpstr>
      <vt:lpstr>strengthen access to SELF through VISUALIZATION ALGORITHM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of week 28</vt:lpstr>
      <vt:lpstr>Beginning of week 29 Self-led remediation</vt:lpstr>
      <vt:lpstr>PowerPoint Presentation</vt:lpstr>
      <vt:lpstr>Warning about meditation</vt:lpstr>
      <vt:lpstr>Check in regularly with your Personal dashboard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REMINDER PARTICIPANT AGREEMENTS </vt:lpstr>
      <vt:lpstr>PowerPoint Presentation</vt:lpstr>
      <vt:lpstr>E-mailed questions, comments, feedback </vt:lpstr>
      <vt:lpstr>PowerPoint Presentation</vt:lpstr>
      <vt:lpstr>PowerPoint Presentation</vt:lpstr>
      <vt:lpstr> The 6 SIMPLE  tools:</vt:lpstr>
      <vt:lpstr>PowerPoint Presentation</vt:lpstr>
      <vt:lpstr>PowerPoint Presentation</vt:lpstr>
      <vt:lpstr>PowerPoint Presentation</vt:lpstr>
      <vt:lpstr>PowerPoint Presentation</vt:lpstr>
      <vt:lpstr>PowerPoint Presentation</vt:lpstr>
      <vt:lpstr>PowerPoint Presentation</vt:lpstr>
      <vt:lpstr>The 5 step SELF-LED remediation ALGORITHM </vt:lpstr>
      <vt:lpstr>The 5 step Self-LED remediation ALGORITHM </vt:lpstr>
      <vt:lpstr>The 5 step Self-LED remediation ALGORITHM </vt:lpstr>
      <vt:lpstr>step 1. Become  acquainted with your part selves</vt:lpstr>
      <vt:lpstr>step 1. Become  acquainted with your part selves</vt:lpstr>
      <vt:lpstr>       Becoming acquainted with part selves TEMPLATE</vt:lpstr>
      <vt:lpstr>PowerPoint Presentation</vt:lpstr>
      <vt:lpstr>The 5 step Self-LED remediation ALGORITHM </vt:lpstr>
      <vt:lpstr>PowerPoint Presentation</vt:lpstr>
      <vt:lpstr>Becoming acquainted with part selves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5 step Self remediation ALGORITHM </vt:lpstr>
      <vt:lpstr>Step 2  use Advanced  targets in holes diary cards</vt:lpstr>
      <vt:lpstr>use Advanced  targets  in holes diary cards</vt:lpstr>
      <vt:lpstr>PowerPoint Presentation</vt:lpstr>
      <vt:lpstr>PowerPoint Presentation</vt:lpstr>
      <vt:lpstr>PowerPoint Presentation</vt:lpstr>
      <vt:lpstr>LUIS- advanced targets in diary cards-part selves</vt:lpstr>
      <vt:lpstr>PowerPoint Presentation</vt:lpstr>
      <vt:lpstr>PowerPoint Presentation</vt:lpstr>
      <vt:lpstr>PowerPoint Presentation</vt:lpstr>
      <vt:lpstr>The 5 step Self remediation ALGORITHM </vt:lpstr>
      <vt:lpstr>PowerPoint Presentation</vt:lpstr>
      <vt:lpstr>Step 3  SELF LED Chain analysis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5 step Self remediation ALGORITHM </vt:lpstr>
      <vt:lpstr> step 4 strengthen access to SELF through VISUALIZATION ALGORITHM </vt:lpstr>
      <vt:lpstr> step 4 strengthen access to SELF through VISUALIZATION ALGORITHM </vt:lpstr>
      <vt:lpstr>PowerPoint Presentation</vt:lpstr>
      <vt:lpstr>PowerPoint Presentation</vt:lpstr>
      <vt:lpstr> step 4 strengthen access to SELF through VISUALIZATION ALGORITHM </vt:lpstr>
      <vt:lpstr> step 4 strengthen access to SELF through VISUALIZATION ALGORITHM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5 step Self remediation ALGORITHM </vt:lpstr>
      <vt:lpstr>step 5 Self parenting of internal family parts algorithm</vt:lpstr>
      <vt:lpstr>step 5 Self parenting of internal family parts algorithm</vt:lpstr>
      <vt:lpstr>PowerPoint Presentation</vt:lpstr>
      <vt:lpstr>step 5 Self parenting of internal family parts algorithm</vt:lpstr>
      <vt:lpstr>step 5 Self parenting of internal family parts algorithm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Becoming acquainted with part selves TEMPLATE</vt:lpstr>
      <vt:lpstr>PowerPoint Presentation</vt:lpstr>
      <vt:lpstr>PowerPoint Presentation</vt:lpstr>
      <vt:lpstr>PowerPoint Presentation</vt:lpstr>
      <vt:lpstr>Step 3  SELF LED Chain analysis TEMPLATE</vt:lpstr>
      <vt:lpstr>PowerPoint Presentation</vt:lpstr>
      <vt:lpstr> step 4 strengthen access to SELF through VISUALIZATION ALGORITHM </vt:lpstr>
      <vt:lpstr> step 4 strengthen access to SELF through VISUALIZATION ALGORITHM </vt:lpstr>
      <vt:lpstr>PowerPoint Presentation</vt:lpstr>
      <vt:lpstr>step 5 Self parenting of internal family parts algorithm</vt:lpstr>
      <vt:lpstr>step 5 Self parenting of internal family parts algorithm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Becoming acquainted with part selves TEMPLATE</vt:lpstr>
      <vt:lpstr>Step 3  SELF LED Chain analysis TEMPLATE</vt:lpstr>
      <vt:lpstr>PowerPoint Presentation</vt:lpstr>
      <vt:lpstr>PowerPoint Presentation</vt:lpstr>
      <vt:lpstr>Becoming acquainted with part selves TEMPLATE</vt:lpstr>
      <vt:lpstr>PowerPoint Presentation</vt:lpstr>
      <vt:lpstr>PowerPoint Presentation</vt:lpstr>
      <vt:lpstr>PowerPoint Presentation</vt:lpstr>
      <vt:lpstr>Step 3  SELF LED Chain analysis TEMPLATE</vt:lpstr>
      <vt:lpstr>PowerPoint Presentation</vt:lpstr>
      <vt:lpstr>PowerPoint Presentation</vt:lpstr>
      <vt:lpstr> step 4 strengthen access to SELF through VISUALIZATION ALGORITHM </vt:lpstr>
      <vt:lpstr> step 4 strengthen access to SELF through VISUALIZATION ALGORITHM </vt:lpstr>
      <vt:lpstr>PowerPoint Presentation</vt:lpstr>
      <vt:lpstr>PowerPoint Presentation</vt:lpstr>
      <vt:lpstr>step 5 Self parenting of internal family parts algorithm</vt:lpstr>
      <vt:lpstr>step 5 Self parenting of internal family parts algorithm</vt:lpstr>
      <vt:lpstr>PowerPoint Presentation</vt:lpstr>
      <vt:lpstr>PowerPoint Presentation</vt:lpstr>
      <vt:lpstr>End of week 29</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luis cleto</dc:creator>
  <cp:lastModifiedBy>luis cleto</cp:lastModifiedBy>
  <cp:revision>31</cp:revision>
  <cp:lastPrinted>2026-05-07T09:43:21Z</cp:lastPrinted>
  <dcterms:created xsi:type="dcterms:W3CDTF">2025-07-14T07:39:05Z</dcterms:created>
  <dcterms:modified xsi:type="dcterms:W3CDTF">2026-05-10T09:27:25Z</dcterms:modified>
</cp:coreProperties>
</file>