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0"/>
  </p:notesMasterIdLst>
  <p:sldIdLst>
    <p:sldId id="257" r:id="rId2"/>
    <p:sldId id="3100" r:id="rId3"/>
    <p:sldId id="4734" r:id="rId4"/>
    <p:sldId id="620" r:id="rId5"/>
    <p:sldId id="3414" r:id="rId6"/>
    <p:sldId id="260" r:id="rId7"/>
    <p:sldId id="262" r:id="rId8"/>
    <p:sldId id="261" r:id="rId9"/>
    <p:sldId id="268" r:id="rId10"/>
    <p:sldId id="269" r:id="rId11"/>
    <p:sldId id="276" r:id="rId12"/>
    <p:sldId id="298" r:id="rId13"/>
    <p:sldId id="299" r:id="rId14"/>
    <p:sldId id="300" r:id="rId15"/>
    <p:sldId id="1129" r:id="rId16"/>
    <p:sldId id="972" r:id="rId17"/>
    <p:sldId id="3426" r:id="rId18"/>
    <p:sldId id="3005" r:id="rId19"/>
    <p:sldId id="3006" r:id="rId20"/>
    <p:sldId id="3448" r:id="rId21"/>
    <p:sldId id="4735" r:id="rId22"/>
    <p:sldId id="3751" r:id="rId23"/>
    <p:sldId id="3750" r:id="rId24"/>
    <p:sldId id="3749" r:id="rId25"/>
    <p:sldId id="3752" r:id="rId26"/>
    <p:sldId id="3753" r:id="rId27"/>
    <p:sldId id="3755" r:id="rId28"/>
    <p:sldId id="3754" r:id="rId29"/>
    <p:sldId id="2943" r:id="rId30"/>
    <p:sldId id="3756" r:id="rId31"/>
    <p:sldId id="2944" r:id="rId32"/>
    <p:sldId id="3446" r:id="rId33"/>
    <p:sldId id="4736" r:id="rId34"/>
    <p:sldId id="4737" r:id="rId35"/>
    <p:sldId id="2945" r:id="rId36"/>
    <p:sldId id="2913" r:id="rId37"/>
    <p:sldId id="2916" r:id="rId38"/>
    <p:sldId id="2917" r:id="rId39"/>
    <p:sldId id="2918" r:id="rId40"/>
    <p:sldId id="2919" r:id="rId41"/>
    <p:sldId id="2920" r:id="rId42"/>
    <p:sldId id="4744" r:id="rId43"/>
    <p:sldId id="4745" r:id="rId44"/>
    <p:sldId id="4746" r:id="rId45"/>
    <p:sldId id="4747" r:id="rId46"/>
    <p:sldId id="4748" r:id="rId47"/>
    <p:sldId id="4750" r:id="rId48"/>
    <p:sldId id="1192" r:id="rId49"/>
    <p:sldId id="3423" r:id="rId50"/>
    <p:sldId id="4749" r:id="rId51"/>
    <p:sldId id="3427" r:id="rId52"/>
    <p:sldId id="3428" r:id="rId53"/>
    <p:sldId id="4738" r:id="rId54"/>
    <p:sldId id="1554" r:id="rId55"/>
    <p:sldId id="3416" r:id="rId56"/>
    <p:sldId id="3398" r:id="rId57"/>
    <p:sldId id="681" r:id="rId58"/>
    <p:sldId id="2758" r:id="rId59"/>
    <p:sldId id="1178" r:id="rId60"/>
    <p:sldId id="3429" r:id="rId61"/>
    <p:sldId id="3430" r:id="rId62"/>
    <p:sldId id="1327" r:id="rId63"/>
    <p:sldId id="2739" r:id="rId64"/>
    <p:sldId id="3417" r:id="rId65"/>
    <p:sldId id="3431" r:id="rId66"/>
    <p:sldId id="3438" r:id="rId67"/>
    <p:sldId id="3399" r:id="rId68"/>
    <p:sldId id="273" r:id="rId69"/>
    <p:sldId id="285" r:id="rId70"/>
    <p:sldId id="277" r:id="rId71"/>
    <p:sldId id="4743" r:id="rId72"/>
    <p:sldId id="2740" r:id="rId73"/>
    <p:sldId id="2742" r:id="rId74"/>
    <p:sldId id="2743" r:id="rId75"/>
    <p:sldId id="2744" r:id="rId76"/>
    <p:sldId id="2745" r:id="rId77"/>
    <p:sldId id="2746" r:id="rId78"/>
    <p:sldId id="3395" r:id="rId79"/>
    <p:sldId id="278" r:id="rId80"/>
    <p:sldId id="3433" r:id="rId81"/>
    <p:sldId id="286" r:id="rId82"/>
    <p:sldId id="289" r:id="rId83"/>
    <p:sldId id="287" r:id="rId84"/>
    <p:sldId id="3396" r:id="rId85"/>
    <p:sldId id="288" r:id="rId86"/>
    <p:sldId id="291" r:id="rId87"/>
    <p:sldId id="3401" r:id="rId88"/>
    <p:sldId id="279" r:id="rId89"/>
    <p:sldId id="3387" r:id="rId90"/>
    <p:sldId id="3388" r:id="rId91"/>
    <p:sldId id="3389" r:id="rId92"/>
    <p:sldId id="1114" r:id="rId93"/>
    <p:sldId id="1112" r:id="rId94"/>
    <p:sldId id="1113" r:id="rId95"/>
    <p:sldId id="1115" r:id="rId96"/>
    <p:sldId id="3397" r:id="rId97"/>
    <p:sldId id="3434" r:id="rId98"/>
    <p:sldId id="263" r:id="rId99"/>
    <p:sldId id="264" r:id="rId100"/>
    <p:sldId id="265" r:id="rId101"/>
    <p:sldId id="266" r:id="rId102"/>
    <p:sldId id="3385" r:id="rId103"/>
    <p:sldId id="258" r:id="rId104"/>
    <p:sldId id="267" r:id="rId105"/>
    <p:sldId id="3386" r:id="rId106"/>
    <p:sldId id="3411" r:id="rId107"/>
    <p:sldId id="309" r:id="rId108"/>
    <p:sldId id="3439" r:id="rId109"/>
    <p:sldId id="310" r:id="rId110"/>
    <p:sldId id="3440" r:id="rId111"/>
    <p:sldId id="3441" r:id="rId112"/>
    <p:sldId id="3442" r:id="rId113"/>
    <p:sldId id="311" r:id="rId114"/>
    <p:sldId id="3443" r:id="rId115"/>
    <p:sldId id="317" r:id="rId116"/>
    <p:sldId id="294" r:id="rId117"/>
    <p:sldId id="318" r:id="rId118"/>
    <p:sldId id="3435" r:id="rId119"/>
    <p:sldId id="1353" r:id="rId120"/>
    <p:sldId id="1182" r:id="rId121"/>
    <p:sldId id="1092" r:id="rId122"/>
    <p:sldId id="3412" r:id="rId123"/>
    <p:sldId id="1183" r:id="rId124"/>
    <p:sldId id="296" r:id="rId125"/>
    <p:sldId id="322" r:id="rId126"/>
    <p:sldId id="295" r:id="rId127"/>
    <p:sldId id="319" r:id="rId128"/>
    <p:sldId id="320" r:id="rId129"/>
    <p:sldId id="321" r:id="rId130"/>
    <p:sldId id="3413" r:id="rId131"/>
    <p:sldId id="3419" r:id="rId132"/>
    <p:sldId id="2750" r:id="rId133"/>
    <p:sldId id="2747" r:id="rId134"/>
    <p:sldId id="2748" r:id="rId135"/>
    <p:sldId id="2749" r:id="rId136"/>
    <p:sldId id="2751" r:id="rId137"/>
    <p:sldId id="2752" r:id="rId138"/>
    <p:sldId id="2753" r:id="rId139"/>
    <p:sldId id="3421" r:id="rId140"/>
    <p:sldId id="3402" r:id="rId141"/>
    <p:sldId id="2760" r:id="rId142"/>
    <p:sldId id="4751" r:id="rId143"/>
    <p:sldId id="281" r:id="rId144"/>
    <p:sldId id="282" r:id="rId145"/>
    <p:sldId id="4752" r:id="rId146"/>
    <p:sldId id="3404" r:id="rId147"/>
    <p:sldId id="3405" r:id="rId148"/>
    <p:sldId id="283" r:id="rId149"/>
    <p:sldId id="284" r:id="rId150"/>
    <p:sldId id="4753" r:id="rId151"/>
    <p:sldId id="3406" r:id="rId152"/>
    <p:sldId id="4756" r:id="rId153"/>
    <p:sldId id="4754" r:id="rId154"/>
    <p:sldId id="274" r:id="rId155"/>
    <p:sldId id="3391" r:id="rId156"/>
    <p:sldId id="3392" r:id="rId157"/>
    <p:sldId id="4755" r:id="rId158"/>
    <p:sldId id="3393" r:id="rId159"/>
    <p:sldId id="275" r:id="rId160"/>
    <p:sldId id="1072" r:id="rId161"/>
    <p:sldId id="3407" r:id="rId162"/>
    <p:sldId id="3394" r:id="rId163"/>
    <p:sldId id="4757" r:id="rId164"/>
    <p:sldId id="301" r:id="rId165"/>
    <p:sldId id="4758" r:id="rId166"/>
    <p:sldId id="302" r:id="rId167"/>
    <p:sldId id="293" r:id="rId168"/>
    <p:sldId id="4759" r:id="rId169"/>
    <p:sldId id="4760" r:id="rId170"/>
    <p:sldId id="304" r:id="rId171"/>
    <p:sldId id="305" r:id="rId172"/>
    <p:sldId id="3409" r:id="rId173"/>
    <p:sldId id="306" r:id="rId174"/>
    <p:sldId id="4762" r:id="rId175"/>
    <p:sldId id="3410" r:id="rId176"/>
    <p:sldId id="307" r:id="rId177"/>
    <p:sldId id="4763" r:id="rId178"/>
    <p:sldId id="4764" r:id="rId179"/>
    <p:sldId id="313" r:id="rId180"/>
    <p:sldId id="4765" r:id="rId181"/>
    <p:sldId id="3444" r:id="rId182"/>
    <p:sldId id="3408" r:id="rId183"/>
    <p:sldId id="1073" r:id="rId184"/>
    <p:sldId id="1081" r:id="rId185"/>
    <p:sldId id="1084" r:id="rId186"/>
    <p:sldId id="3445" r:id="rId187"/>
    <p:sldId id="308" r:id="rId188"/>
    <p:sldId id="4767" r:id="rId189"/>
    <p:sldId id="314" r:id="rId190"/>
    <p:sldId id="315" r:id="rId191"/>
    <p:sldId id="3436" r:id="rId192"/>
    <p:sldId id="1091" r:id="rId193"/>
    <p:sldId id="1102" r:id="rId194"/>
    <p:sldId id="1151" r:id="rId195"/>
    <p:sldId id="1125" r:id="rId196"/>
    <p:sldId id="1152" r:id="rId197"/>
    <p:sldId id="1101" r:id="rId198"/>
    <p:sldId id="1074" r:id="rId199"/>
    <p:sldId id="1188" r:id="rId200"/>
    <p:sldId id="1118" r:id="rId201"/>
    <p:sldId id="1405" r:id="rId202"/>
    <p:sldId id="3437" r:id="rId203"/>
    <p:sldId id="1095" r:id="rId204"/>
    <p:sldId id="1078" r:id="rId205"/>
    <p:sldId id="1153" r:id="rId206"/>
    <p:sldId id="1119" r:id="rId207"/>
    <p:sldId id="1108" r:id="rId208"/>
    <p:sldId id="1064" r:id="rId209"/>
    <p:sldId id="1110" r:id="rId210"/>
    <p:sldId id="1190" r:id="rId211"/>
    <p:sldId id="1117" r:id="rId212"/>
    <p:sldId id="1438" r:id="rId213"/>
    <p:sldId id="1608" r:id="rId214"/>
    <p:sldId id="1120" r:id="rId215"/>
    <p:sldId id="1592" r:id="rId216"/>
    <p:sldId id="1588" r:id="rId217"/>
    <p:sldId id="1580" r:id="rId218"/>
    <p:sldId id="1581" r:id="rId219"/>
    <p:sldId id="1590" r:id="rId220"/>
    <p:sldId id="1179" r:id="rId221"/>
    <p:sldId id="3290" r:id="rId222"/>
    <p:sldId id="1164" r:id="rId223"/>
    <p:sldId id="1191" r:id="rId224"/>
    <p:sldId id="1068" r:id="rId225"/>
    <p:sldId id="2754" r:id="rId226"/>
    <p:sldId id="1087" r:id="rId227"/>
    <p:sldId id="2755" r:id="rId228"/>
    <p:sldId id="1065" r:id="rId229"/>
    <p:sldId id="1080" r:id="rId230"/>
    <p:sldId id="1123" r:id="rId231"/>
    <p:sldId id="259" r:id="rId232"/>
    <p:sldId id="1122" r:id="rId233"/>
    <p:sldId id="1067" r:id="rId234"/>
    <p:sldId id="1582" r:id="rId235"/>
    <p:sldId id="1583" r:id="rId236"/>
    <p:sldId id="1584" r:id="rId237"/>
    <p:sldId id="1587" r:id="rId238"/>
    <p:sldId id="1585" r:id="rId2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9A4862-39A0-4C8D-94F1-EF5EA2844453}" v="206" dt="2026-05-14T15:35:54.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93" autoAdjust="0"/>
    <p:restoredTop sz="94660"/>
  </p:normalViewPr>
  <p:slideViewPr>
    <p:cSldViewPr snapToGrid="0">
      <p:cViewPr varScale="1">
        <p:scale>
          <a:sx n="65" d="100"/>
          <a:sy n="65" d="100"/>
        </p:scale>
        <p:origin x="5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microsoft.com/office/2016/11/relationships/changesInfo" Target="changesInfos/changesInfo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microsoft.com/office/2015/10/relationships/revisionInfo" Target="revisionInfo.xml"/><Relationship Id="rId106" Type="http://schemas.openxmlformats.org/officeDocument/2006/relationships/slide" Target="slides/slide105.xml"/><Relationship Id="rId127" Type="http://schemas.openxmlformats.org/officeDocument/2006/relationships/slide" Target="slides/slide1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BB93E05D-BE05-4453-8BDD-E5B3B775B63B}"/>
    <pc:docChg chg="undo custSel addSld delSld modSld sldOrd">
      <pc:chgData name="luis cleto" userId="a76db6c301978307" providerId="LiveId" clId="{BB93E05D-BE05-4453-8BDD-E5B3B775B63B}" dt="2026-05-14T15:36:18.622" v="3125" actId="2696"/>
      <pc:docMkLst>
        <pc:docMk/>
      </pc:docMkLst>
      <pc:sldChg chg="modSp mod">
        <pc:chgData name="luis cleto" userId="a76db6c301978307" providerId="LiveId" clId="{BB93E05D-BE05-4453-8BDD-E5B3B775B63B}" dt="2026-05-14T08:57:36.181" v="4" actId="1076"/>
        <pc:sldMkLst>
          <pc:docMk/>
          <pc:sldMk cId="2490865880" sldId="257"/>
        </pc:sldMkLst>
        <pc:spChg chg="mod">
          <ac:chgData name="luis cleto" userId="a76db6c301978307" providerId="LiveId" clId="{BB93E05D-BE05-4453-8BDD-E5B3B775B63B}" dt="2026-05-14T08:57:31.496" v="3" actId="1076"/>
          <ac:spMkLst>
            <pc:docMk/>
            <pc:sldMk cId="2490865880" sldId="257"/>
            <ac:spMk id="2" creationId="{27EBBAAE-0E6C-4DF9-BAF6-D36578CC6C26}"/>
          </ac:spMkLst>
        </pc:spChg>
        <pc:spChg chg="mod">
          <ac:chgData name="luis cleto" userId="a76db6c301978307" providerId="LiveId" clId="{BB93E05D-BE05-4453-8BDD-E5B3B775B63B}" dt="2026-05-14T08:57:36.181" v="4" actId="1076"/>
          <ac:spMkLst>
            <pc:docMk/>
            <pc:sldMk cId="2490865880" sldId="257"/>
            <ac:spMk id="3" creationId="{234CB9DA-20FB-477C-84A3-471E662EA72C}"/>
          </ac:spMkLst>
        </pc:spChg>
        <pc:picChg chg="mod">
          <ac:chgData name="luis cleto" userId="a76db6c301978307" providerId="LiveId" clId="{BB93E05D-BE05-4453-8BDD-E5B3B775B63B}" dt="2026-05-14T08:57:25.335" v="1" actId="1076"/>
          <ac:picMkLst>
            <pc:docMk/>
            <pc:sldMk cId="2490865880" sldId="257"/>
            <ac:picMk id="5" creationId="{030FA01F-E305-9A6E-43C1-7BA02DDA5935}"/>
          </ac:picMkLst>
        </pc:picChg>
      </pc:sldChg>
      <pc:sldChg chg="modSp mod">
        <pc:chgData name="luis cleto" userId="a76db6c301978307" providerId="LiveId" clId="{BB93E05D-BE05-4453-8BDD-E5B3B775B63B}" dt="2026-05-14T14:04:06.228" v="1806" actId="20577"/>
        <pc:sldMkLst>
          <pc:docMk/>
          <pc:sldMk cId="710324474" sldId="274"/>
        </pc:sldMkLst>
        <pc:spChg chg="mod">
          <ac:chgData name="luis cleto" userId="a76db6c301978307" providerId="LiveId" clId="{BB93E05D-BE05-4453-8BDD-E5B3B775B63B}" dt="2026-05-14T14:04:06.228" v="1806" actId="20577"/>
          <ac:spMkLst>
            <pc:docMk/>
            <pc:sldMk cId="710324474" sldId="274"/>
            <ac:spMk id="3" creationId="{6439C1F2-3BD8-7590-053A-382E4A35D6F4}"/>
          </ac:spMkLst>
        </pc:spChg>
        <pc:spChg chg="mod">
          <ac:chgData name="luis cleto" userId="a76db6c301978307" providerId="LiveId" clId="{BB93E05D-BE05-4453-8BDD-E5B3B775B63B}" dt="2026-05-14T13:53:08.777" v="1595" actId="20577"/>
          <ac:spMkLst>
            <pc:docMk/>
            <pc:sldMk cId="710324474" sldId="274"/>
            <ac:spMk id="5" creationId="{B90E5A8E-B872-D180-9B0D-3E0E842E8904}"/>
          </ac:spMkLst>
        </pc:spChg>
      </pc:sldChg>
      <pc:sldChg chg="modSp mod">
        <pc:chgData name="luis cleto" userId="a76db6c301978307" providerId="LiveId" clId="{BB93E05D-BE05-4453-8BDD-E5B3B775B63B}" dt="2026-05-14T14:15:58.778" v="2119" actId="207"/>
        <pc:sldMkLst>
          <pc:docMk/>
          <pc:sldMk cId="1153576699" sldId="275"/>
        </pc:sldMkLst>
        <pc:spChg chg="mod">
          <ac:chgData name="luis cleto" userId="a76db6c301978307" providerId="LiveId" clId="{BB93E05D-BE05-4453-8BDD-E5B3B775B63B}" dt="2026-05-14T14:15:58.778" v="2119" actId="207"/>
          <ac:spMkLst>
            <pc:docMk/>
            <pc:sldMk cId="1153576699" sldId="275"/>
            <ac:spMk id="3" creationId="{92CBD2B1-E590-79AA-C89D-6B7F7EBB5243}"/>
          </ac:spMkLst>
        </pc:spChg>
        <pc:spChg chg="mod">
          <ac:chgData name="luis cleto" userId="a76db6c301978307" providerId="LiveId" clId="{BB93E05D-BE05-4453-8BDD-E5B3B775B63B}" dt="2026-05-14T14:15:48.494" v="2117" actId="1076"/>
          <ac:spMkLst>
            <pc:docMk/>
            <pc:sldMk cId="1153576699" sldId="275"/>
            <ac:spMk id="5" creationId="{B8D2548D-9BF1-AA45-CC29-ABD94DC9FCF6}"/>
          </ac:spMkLst>
        </pc:spChg>
      </pc:sldChg>
      <pc:sldChg chg="modSp mod">
        <pc:chgData name="luis cleto" userId="a76db6c301978307" providerId="LiveId" clId="{BB93E05D-BE05-4453-8BDD-E5B3B775B63B}" dt="2026-05-14T14:40:04.682" v="2514" actId="20577"/>
        <pc:sldMkLst>
          <pc:docMk/>
          <pc:sldMk cId="1635041627" sldId="293"/>
        </pc:sldMkLst>
        <pc:spChg chg="mod">
          <ac:chgData name="luis cleto" userId="a76db6c301978307" providerId="LiveId" clId="{BB93E05D-BE05-4453-8BDD-E5B3B775B63B}" dt="2026-05-14T14:40:04.682" v="2514" actId="20577"/>
          <ac:spMkLst>
            <pc:docMk/>
            <pc:sldMk cId="1635041627" sldId="293"/>
            <ac:spMk id="3" creationId="{DB2607F5-6D59-110B-D5DB-C636DF3FAC3A}"/>
          </ac:spMkLst>
        </pc:spChg>
        <pc:spChg chg="mod">
          <ac:chgData name="luis cleto" userId="a76db6c301978307" providerId="LiveId" clId="{BB93E05D-BE05-4453-8BDD-E5B3B775B63B}" dt="2026-05-14T14:38:38.289" v="2468" actId="14100"/>
          <ac:spMkLst>
            <pc:docMk/>
            <pc:sldMk cId="1635041627" sldId="293"/>
            <ac:spMk id="5" creationId="{E2030788-04D8-73F1-E4F1-E24B98050A01}"/>
          </ac:spMkLst>
        </pc:spChg>
      </pc:sldChg>
      <pc:sldChg chg="addSp delSp modSp mod">
        <pc:chgData name="luis cleto" userId="a76db6c301978307" providerId="LiveId" clId="{BB93E05D-BE05-4453-8BDD-E5B3B775B63B}" dt="2026-05-14T14:31:18.683" v="2375" actId="21"/>
        <pc:sldMkLst>
          <pc:docMk/>
          <pc:sldMk cId="3943088535" sldId="301"/>
        </pc:sldMkLst>
        <pc:spChg chg="mod">
          <ac:chgData name="luis cleto" userId="a76db6c301978307" providerId="LiveId" clId="{BB93E05D-BE05-4453-8BDD-E5B3B775B63B}" dt="2026-05-14T14:31:18.683" v="2375" actId="21"/>
          <ac:spMkLst>
            <pc:docMk/>
            <pc:sldMk cId="3943088535" sldId="301"/>
            <ac:spMk id="3" creationId="{C609CC96-5476-29E2-632A-74A8A2C71BED}"/>
          </ac:spMkLst>
        </pc:spChg>
        <pc:spChg chg="add mod">
          <ac:chgData name="luis cleto" userId="a76db6c301978307" providerId="LiveId" clId="{BB93E05D-BE05-4453-8BDD-E5B3B775B63B}" dt="2026-05-14T14:29:28.424" v="2364" actId="1076"/>
          <ac:spMkLst>
            <pc:docMk/>
            <pc:sldMk cId="3943088535" sldId="301"/>
            <ac:spMk id="4" creationId="{F2512359-9C82-1D90-F9C0-39EE36511749}"/>
          </ac:spMkLst>
        </pc:spChg>
        <pc:spChg chg="del mod">
          <ac:chgData name="luis cleto" userId="a76db6c301978307" providerId="LiveId" clId="{BB93E05D-BE05-4453-8BDD-E5B3B775B63B}" dt="2026-05-14T14:28:35.853" v="2355"/>
          <ac:spMkLst>
            <pc:docMk/>
            <pc:sldMk cId="3943088535" sldId="301"/>
            <ac:spMk id="5" creationId="{E2940A06-3A26-71A6-868D-8F9161FEC033}"/>
          </ac:spMkLst>
        </pc:spChg>
      </pc:sldChg>
      <pc:sldChg chg="addSp delSp modSp mod">
        <pc:chgData name="luis cleto" userId="a76db6c301978307" providerId="LiveId" clId="{BB93E05D-BE05-4453-8BDD-E5B3B775B63B}" dt="2026-05-14T14:37:17.740" v="2452" actId="20577"/>
        <pc:sldMkLst>
          <pc:docMk/>
          <pc:sldMk cId="4293619424" sldId="302"/>
        </pc:sldMkLst>
        <pc:spChg chg="mod">
          <ac:chgData name="luis cleto" userId="a76db6c301978307" providerId="LiveId" clId="{BB93E05D-BE05-4453-8BDD-E5B3B775B63B}" dt="2026-05-14T14:37:17.740" v="2452" actId="20577"/>
          <ac:spMkLst>
            <pc:docMk/>
            <pc:sldMk cId="4293619424" sldId="302"/>
            <ac:spMk id="3" creationId="{3A1FFFC3-AA1B-3F4B-4B11-371A0EA04E4A}"/>
          </ac:spMkLst>
        </pc:spChg>
        <pc:spChg chg="add mod">
          <ac:chgData name="luis cleto" userId="a76db6c301978307" providerId="LiveId" clId="{BB93E05D-BE05-4453-8BDD-E5B3B775B63B}" dt="2026-05-14T14:33:13.065" v="2397" actId="1076"/>
          <ac:spMkLst>
            <pc:docMk/>
            <pc:sldMk cId="4293619424" sldId="302"/>
            <ac:spMk id="4" creationId="{6EB84828-F9F5-FB67-D017-55304CBF772A}"/>
          </ac:spMkLst>
        </pc:spChg>
        <pc:spChg chg="del mod">
          <ac:chgData name="luis cleto" userId="a76db6c301978307" providerId="LiveId" clId="{BB93E05D-BE05-4453-8BDD-E5B3B775B63B}" dt="2026-05-14T14:32:46.590" v="2392"/>
          <ac:spMkLst>
            <pc:docMk/>
            <pc:sldMk cId="4293619424" sldId="302"/>
            <ac:spMk id="5" creationId="{22F771C9-85B7-16EB-CD33-A3DFBEEAB123}"/>
          </ac:spMkLst>
        </pc:spChg>
      </pc:sldChg>
      <pc:sldChg chg="del">
        <pc:chgData name="luis cleto" userId="a76db6c301978307" providerId="LiveId" clId="{BB93E05D-BE05-4453-8BDD-E5B3B775B63B}" dt="2026-05-14T14:37:31.198" v="2453" actId="2696"/>
        <pc:sldMkLst>
          <pc:docMk/>
          <pc:sldMk cId="1416519841" sldId="303"/>
        </pc:sldMkLst>
      </pc:sldChg>
      <pc:sldChg chg="modSp mod">
        <pc:chgData name="luis cleto" userId="a76db6c301978307" providerId="LiveId" clId="{BB93E05D-BE05-4453-8BDD-E5B3B775B63B}" dt="2026-05-14T14:43:04.785" v="2541" actId="1076"/>
        <pc:sldMkLst>
          <pc:docMk/>
          <pc:sldMk cId="1519275047" sldId="305"/>
        </pc:sldMkLst>
        <pc:spChg chg="mod">
          <ac:chgData name="luis cleto" userId="a76db6c301978307" providerId="LiveId" clId="{BB93E05D-BE05-4453-8BDD-E5B3B775B63B}" dt="2026-05-14T14:43:04.785" v="2541" actId="1076"/>
          <ac:spMkLst>
            <pc:docMk/>
            <pc:sldMk cId="1519275047" sldId="305"/>
            <ac:spMk id="5" creationId="{68B7E71F-679A-8D46-1604-D8A6709E8745}"/>
          </ac:spMkLst>
        </pc:spChg>
      </pc:sldChg>
      <pc:sldChg chg="modSp mod">
        <pc:chgData name="luis cleto" userId="a76db6c301978307" providerId="LiveId" clId="{BB93E05D-BE05-4453-8BDD-E5B3B775B63B}" dt="2026-05-14T14:49:06.401" v="2727" actId="21"/>
        <pc:sldMkLst>
          <pc:docMk/>
          <pc:sldMk cId="452221962" sldId="306"/>
        </pc:sldMkLst>
        <pc:spChg chg="mod">
          <ac:chgData name="luis cleto" userId="a76db6c301978307" providerId="LiveId" clId="{BB93E05D-BE05-4453-8BDD-E5B3B775B63B}" dt="2026-05-14T14:49:06.401" v="2727" actId="21"/>
          <ac:spMkLst>
            <pc:docMk/>
            <pc:sldMk cId="452221962" sldId="306"/>
            <ac:spMk id="3" creationId="{8EC668CB-3FAB-6263-E63D-44338032D0E6}"/>
          </ac:spMkLst>
        </pc:spChg>
        <pc:spChg chg="mod">
          <ac:chgData name="luis cleto" userId="a76db6c301978307" providerId="LiveId" clId="{BB93E05D-BE05-4453-8BDD-E5B3B775B63B}" dt="2026-05-14T14:45:42.657" v="2609" actId="20577"/>
          <ac:spMkLst>
            <pc:docMk/>
            <pc:sldMk cId="452221962" sldId="306"/>
            <ac:spMk id="5" creationId="{4B27ECFF-C0CF-B41C-8249-B4A634522965}"/>
          </ac:spMkLst>
        </pc:spChg>
      </pc:sldChg>
      <pc:sldChg chg="modSp mod">
        <pc:chgData name="luis cleto" userId="a76db6c301978307" providerId="LiveId" clId="{BB93E05D-BE05-4453-8BDD-E5B3B775B63B}" dt="2026-05-14T15:10:57.175" v="2824" actId="21"/>
        <pc:sldMkLst>
          <pc:docMk/>
          <pc:sldMk cId="3790801873" sldId="307"/>
        </pc:sldMkLst>
        <pc:spChg chg="mod">
          <ac:chgData name="luis cleto" userId="a76db6c301978307" providerId="LiveId" clId="{BB93E05D-BE05-4453-8BDD-E5B3B775B63B}" dt="2026-05-14T15:10:57.175" v="2824" actId="21"/>
          <ac:spMkLst>
            <pc:docMk/>
            <pc:sldMk cId="3790801873" sldId="307"/>
            <ac:spMk id="3" creationId="{1065AA89-B7F4-5C16-8064-678814FEB073}"/>
          </ac:spMkLst>
        </pc:spChg>
        <pc:spChg chg="mod">
          <ac:chgData name="luis cleto" userId="a76db6c301978307" providerId="LiveId" clId="{BB93E05D-BE05-4453-8BDD-E5B3B775B63B}" dt="2026-05-14T14:51:27.071" v="2746" actId="20577"/>
          <ac:spMkLst>
            <pc:docMk/>
            <pc:sldMk cId="3790801873" sldId="307"/>
            <ac:spMk id="5" creationId="{E12231C1-22D0-4154-4479-272E7A88D9EF}"/>
          </ac:spMkLst>
        </pc:spChg>
      </pc:sldChg>
      <pc:sldChg chg="addSp delSp modSp add del mod ord">
        <pc:chgData name="luis cleto" userId="a76db6c301978307" providerId="LiveId" clId="{BB93E05D-BE05-4453-8BDD-E5B3B775B63B}" dt="2026-05-14T15:25:28.035" v="2988" actId="21"/>
        <pc:sldMkLst>
          <pc:docMk/>
          <pc:sldMk cId="852449887" sldId="308"/>
        </pc:sldMkLst>
        <pc:spChg chg="mod">
          <ac:chgData name="luis cleto" userId="a76db6c301978307" providerId="LiveId" clId="{BB93E05D-BE05-4453-8BDD-E5B3B775B63B}" dt="2026-05-14T15:25:28.035" v="2988" actId="21"/>
          <ac:spMkLst>
            <pc:docMk/>
            <pc:sldMk cId="852449887" sldId="308"/>
            <ac:spMk id="3" creationId="{1369D1EE-BA67-6A5A-98D1-C98328231A94}"/>
          </ac:spMkLst>
        </pc:spChg>
        <pc:spChg chg="add del">
          <ac:chgData name="luis cleto" userId="a76db6c301978307" providerId="LiveId" clId="{BB93E05D-BE05-4453-8BDD-E5B3B775B63B}" dt="2026-05-14T15:25:03.911" v="2984" actId="22"/>
          <ac:spMkLst>
            <pc:docMk/>
            <pc:sldMk cId="852449887" sldId="308"/>
            <ac:spMk id="4" creationId="{2887BE39-C710-DBB2-00B0-EBD8E73271E8}"/>
          </ac:spMkLst>
        </pc:spChg>
      </pc:sldChg>
      <pc:sldChg chg="modSp mod">
        <pc:chgData name="luis cleto" userId="a76db6c301978307" providerId="LiveId" clId="{BB93E05D-BE05-4453-8BDD-E5B3B775B63B}" dt="2026-05-14T09:43:05.393" v="1549" actId="1076"/>
        <pc:sldMkLst>
          <pc:docMk/>
          <pc:sldMk cId="3613151606" sldId="309"/>
        </pc:sldMkLst>
        <pc:spChg chg="mod">
          <ac:chgData name="luis cleto" userId="a76db6c301978307" providerId="LiveId" clId="{BB93E05D-BE05-4453-8BDD-E5B3B775B63B}" dt="2026-05-14T09:43:05.393" v="1549" actId="1076"/>
          <ac:spMkLst>
            <pc:docMk/>
            <pc:sldMk cId="3613151606" sldId="309"/>
            <ac:spMk id="3" creationId="{7997525D-D78B-8766-F474-9F0043F63445}"/>
          </ac:spMkLst>
        </pc:spChg>
      </pc:sldChg>
      <pc:sldChg chg="modSp mod">
        <pc:chgData name="luis cleto" userId="a76db6c301978307" providerId="LiveId" clId="{BB93E05D-BE05-4453-8BDD-E5B3B775B63B}" dt="2026-05-14T09:43:45.507" v="1553" actId="1076"/>
        <pc:sldMkLst>
          <pc:docMk/>
          <pc:sldMk cId="378350739" sldId="311"/>
        </pc:sldMkLst>
        <pc:spChg chg="mod">
          <ac:chgData name="luis cleto" userId="a76db6c301978307" providerId="LiveId" clId="{BB93E05D-BE05-4453-8BDD-E5B3B775B63B}" dt="2026-05-14T09:43:45.507" v="1553" actId="1076"/>
          <ac:spMkLst>
            <pc:docMk/>
            <pc:sldMk cId="378350739" sldId="311"/>
            <ac:spMk id="3" creationId="{11103A66-A40A-EC70-0B74-E5B8A77C5C00}"/>
          </ac:spMkLst>
        </pc:spChg>
      </pc:sldChg>
      <pc:sldChg chg="modSp del mod">
        <pc:chgData name="luis cleto" userId="a76db6c301978307" providerId="LiveId" clId="{BB93E05D-BE05-4453-8BDD-E5B3B775B63B}" dt="2026-05-14T15:09:34.476" v="2811" actId="2696"/>
        <pc:sldMkLst>
          <pc:docMk/>
          <pc:sldMk cId="3459194746" sldId="312"/>
        </pc:sldMkLst>
        <pc:spChg chg="mod">
          <ac:chgData name="luis cleto" userId="a76db6c301978307" providerId="LiveId" clId="{BB93E05D-BE05-4453-8BDD-E5B3B775B63B}" dt="2026-05-14T14:56:41.508" v="2784" actId="21"/>
          <ac:spMkLst>
            <pc:docMk/>
            <pc:sldMk cId="3459194746" sldId="312"/>
            <ac:spMk id="3" creationId="{19BD924D-7EE4-C271-699B-FF8007DC53D9}"/>
          </ac:spMkLst>
        </pc:spChg>
      </pc:sldChg>
      <pc:sldChg chg="modSp mod">
        <pc:chgData name="luis cleto" userId="a76db6c301978307" providerId="LiveId" clId="{BB93E05D-BE05-4453-8BDD-E5B3B775B63B}" dt="2026-05-14T15:14:26.561" v="2863" actId="20577"/>
        <pc:sldMkLst>
          <pc:docMk/>
          <pc:sldMk cId="2613193630" sldId="313"/>
        </pc:sldMkLst>
        <pc:spChg chg="mod">
          <ac:chgData name="luis cleto" userId="a76db6c301978307" providerId="LiveId" clId="{BB93E05D-BE05-4453-8BDD-E5B3B775B63B}" dt="2026-05-14T15:14:26.561" v="2863" actId="20577"/>
          <ac:spMkLst>
            <pc:docMk/>
            <pc:sldMk cId="2613193630" sldId="313"/>
            <ac:spMk id="3" creationId="{86C6B684-FDF1-8040-BA35-48EAA833CA20}"/>
          </ac:spMkLst>
        </pc:spChg>
        <pc:spChg chg="mod">
          <ac:chgData name="luis cleto" userId="a76db6c301978307" providerId="LiveId" clId="{BB93E05D-BE05-4453-8BDD-E5B3B775B63B}" dt="2026-05-14T15:12:35.422" v="2843" actId="20577"/>
          <ac:spMkLst>
            <pc:docMk/>
            <pc:sldMk cId="2613193630" sldId="313"/>
            <ac:spMk id="5" creationId="{46534887-8850-2F5D-974B-D58835251E02}"/>
          </ac:spMkLst>
        </pc:spChg>
      </pc:sldChg>
      <pc:sldChg chg="modSp mod">
        <pc:chgData name="luis cleto" userId="a76db6c301978307" providerId="LiveId" clId="{BB93E05D-BE05-4453-8BDD-E5B3B775B63B}" dt="2026-05-14T15:30:35.334" v="3021" actId="207"/>
        <pc:sldMkLst>
          <pc:docMk/>
          <pc:sldMk cId="1282320003" sldId="314"/>
        </pc:sldMkLst>
        <pc:spChg chg="mod">
          <ac:chgData name="luis cleto" userId="a76db6c301978307" providerId="LiveId" clId="{BB93E05D-BE05-4453-8BDD-E5B3B775B63B}" dt="2026-05-14T15:30:35.334" v="3021" actId="207"/>
          <ac:spMkLst>
            <pc:docMk/>
            <pc:sldMk cId="1282320003" sldId="314"/>
            <ac:spMk id="3" creationId="{57921CF7-1972-317C-E9FC-DC87BEA02201}"/>
          </ac:spMkLst>
        </pc:spChg>
      </pc:sldChg>
      <pc:sldChg chg="modSp mod">
        <pc:chgData name="luis cleto" userId="a76db6c301978307" providerId="LiveId" clId="{BB93E05D-BE05-4453-8BDD-E5B3B775B63B}" dt="2026-05-14T15:33:00.166" v="3062" actId="20577"/>
        <pc:sldMkLst>
          <pc:docMk/>
          <pc:sldMk cId="700970693" sldId="315"/>
        </pc:sldMkLst>
        <pc:spChg chg="mod">
          <ac:chgData name="luis cleto" userId="a76db6c301978307" providerId="LiveId" clId="{BB93E05D-BE05-4453-8BDD-E5B3B775B63B}" dt="2026-05-14T15:33:00.166" v="3062" actId="20577"/>
          <ac:spMkLst>
            <pc:docMk/>
            <pc:sldMk cId="700970693" sldId="315"/>
            <ac:spMk id="3" creationId="{DBE712EC-C904-0CE9-1B6E-F1576D916601}"/>
          </ac:spMkLst>
        </pc:spChg>
      </pc:sldChg>
      <pc:sldChg chg="ord">
        <pc:chgData name="luis cleto" userId="a76db6c301978307" providerId="LiveId" clId="{BB93E05D-BE05-4453-8BDD-E5B3B775B63B}" dt="2026-05-14T09:00:28.102" v="9"/>
        <pc:sldMkLst>
          <pc:docMk/>
          <pc:sldMk cId="2369468449" sldId="620"/>
        </pc:sldMkLst>
      </pc:sldChg>
      <pc:sldChg chg="ord">
        <pc:chgData name="luis cleto" userId="a76db6c301978307" providerId="LiveId" clId="{BB93E05D-BE05-4453-8BDD-E5B3B775B63B}" dt="2026-05-14T09:25:34.181" v="1112"/>
        <pc:sldMkLst>
          <pc:docMk/>
          <pc:sldMk cId="3091525188" sldId="681"/>
        </pc:sldMkLst>
      </pc:sldChg>
      <pc:sldChg chg="addSp modSp ord">
        <pc:chgData name="luis cleto" userId="a76db6c301978307" providerId="LiveId" clId="{BB93E05D-BE05-4453-8BDD-E5B3B775B63B}" dt="2026-05-14T15:35:45.669" v="3114"/>
        <pc:sldMkLst>
          <pc:docMk/>
          <pc:sldMk cId="205864814" sldId="1064"/>
        </pc:sldMkLst>
        <pc:spChg chg="add mod">
          <ac:chgData name="luis cleto" userId="a76db6c301978307" providerId="LiveId" clId="{BB93E05D-BE05-4453-8BDD-E5B3B775B63B}" dt="2026-05-14T15:35:45.669" v="3114"/>
          <ac:spMkLst>
            <pc:docMk/>
            <pc:sldMk cId="205864814" sldId="1064"/>
            <ac:spMk id="4" creationId="{2D839CA6-F01B-3C10-0842-C66CC98C5D08}"/>
          </ac:spMkLst>
        </pc:spChg>
      </pc:sldChg>
      <pc:sldChg chg="modSp mod">
        <pc:chgData name="luis cleto" userId="a76db6c301978307" providerId="LiveId" clId="{BB93E05D-BE05-4453-8BDD-E5B3B775B63B}" dt="2026-05-14T15:19:38.213" v="2908" actId="20577"/>
        <pc:sldMkLst>
          <pc:docMk/>
          <pc:sldMk cId="2438439447" sldId="1073"/>
        </pc:sldMkLst>
        <pc:graphicFrameChg chg="modGraphic">
          <ac:chgData name="luis cleto" userId="a76db6c301978307" providerId="LiveId" clId="{BB93E05D-BE05-4453-8BDD-E5B3B775B63B}" dt="2026-05-14T15:19:38.213" v="2908" actId="20577"/>
          <ac:graphicFrameMkLst>
            <pc:docMk/>
            <pc:sldMk cId="2438439447" sldId="1073"/>
            <ac:graphicFrameMk id="5" creationId="{5651C64A-5459-47CC-A8CB-98C83C526865}"/>
          </ac:graphicFrameMkLst>
        </pc:graphicFrameChg>
      </pc:sldChg>
      <pc:sldChg chg="addSp modSp ord">
        <pc:chgData name="luis cleto" userId="a76db6c301978307" providerId="LiveId" clId="{BB93E05D-BE05-4453-8BDD-E5B3B775B63B}" dt="2026-05-14T15:34:27.505" v="3085"/>
        <pc:sldMkLst>
          <pc:docMk/>
          <pc:sldMk cId="2268356044" sldId="1074"/>
        </pc:sldMkLst>
        <pc:spChg chg="add mod">
          <ac:chgData name="luis cleto" userId="a76db6c301978307" providerId="LiveId" clId="{BB93E05D-BE05-4453-8BDD-E5B3B775B63B}" dt="2026-05-14T15:34:27.505" v="3085"/>
          <ac:spMkLst>
            <pc:docMk/>
            <pc:sldMk cId="2268356044" sldId="1074"/>
            <ac:spMk id="3" creationId="{8308CCDC-5C86-B2EE-335B-391BD5CD5A38}"/>
          </ac:spMkLst>
        </pc:spChg>
      </pc:sldChg>
      <pc:sldChg chg="addSp modSp ord">
        <pc:chgData name="luis cleto" userId="a76db6c301978307" providerId="LiveId" clId="{BB93E05D-BE05-4453-8BDD-E5B3B775B63B}" dt="2026-05-14T15:35:16.439" v="3102"/>
        <pc:sldMkLst>
          <pc:docMk/>
          <pc:sldMk cId="3630661951" sldId="1078"/>
        </pc:sldMkLst>
        <pc:spChg chg="add mod">
          <ac:chgData name="luis cleto" userId="a76db6c301978307" providerId="LiveId" clId="{BB93E05D-BE05-4453-8BDD-E5B3B775B63B}" dt="2026-05-14T15:35:16.439" v="3102"/>
          <ac:spMkLst>
            <pc:docMk/>
            <pc:sldMk cId="3630661951" sldId="1078"/>
            <ac:spMk id="4" creationId="{8558986D-BB2B-9CC2-C014-304C29B446C6}"/>
          </ac:spMkLst>
        </pc:spChg>
      </pc:sldChg>
      <pc:sldChg chg="modSp mod">
        <pc:chgData name="luis cleto" userId="a76db6c301978307" providerId="LiveId" clId="{BB93E05D-BE05-4453-8BDD-E5B3B775B63B}" dt="2026-05-14T15:21:01.592" v="2934" actId="20577"/>
        <pc:sldMkLst>
          <pc:docMk/>
          <pc:sldMk cId="742582107" sldId="1081"/>
        </pc:sldMkLst>
        <pc:spChg chg="mod">
          <ac:chgData name="luis cleto" userId="a76db6c301978307" providerId="LiveId" clId="{BB93E05D-BE05-4453-8BDD-E5B3B775B63B}" dt="2026-05-14T15:20:27.752" v="2911" actId="14100"/>
          <ac:spMkLst>
            <pc:docMk/>
            <pc:sldMk cId="742582107" sldId="1081"/>
            <ac:spMk id="5" creationId="{128EA856-8666-416F-AAC8-9AFAA57AECCA}"/>
          </ac:spMkLst>
        </pc:spChg>
        <pc:spChg chg="mod">
          <ac:chgData name="luis cleto" userId="a76db6c301978307" providerId="LiveId" clId="{BB93E05D-BE05-4453-8BDD-E5B3B775B63B}" dt="2026-05-14T15:21:01.592" v="2934" actId="20577"/>
          <ac:spMkLst>
            <pc:docMk/>
            <pc:sldMk cId="742582107" sldId="1081"/>
            <ac:spMk id="6" creationId="{A0D891F1-BAB6-459D-9587-6F7819A95774}"/>
          </ac:spMkLst>
        </pc:spChg>
        <pc:picChg chg="mod">
          <ac:chgData name="luis cleto" userId="a76db6c301978307" providerId="LiveId" clId="{BB93E05D-BE05-4453-8BDD-E5B3B775B63B}" dt="2026-05-14T15:20:22.260" v="2910" actId="14100"/>
          <ac:picMkLst>
            <pc:docMk/>
            <pc:sldMk cId="742582107" sldId="1081"/>
            <ac:picMk id="8" creationId="{9778642B-CD06-4B46-B221-4815E284F2AB}"/>
          </ac:picMkLst>
        </pc:picChg>
      </pc:sldChg>
      <pc:sldChg chg="modSp mod modAnim">
        <pc:chgData name="luis cleto" userId="a76db6c301978307" providerId="LiveId" clId="{BB93E05D-BE05-4453-8BDD-E5B3B775B63B}" dt="2026-05-14T15:22:27.147" v="2955" actId="20577"/>
        <pc:sldMkLst>
          <pc:docMk/>
          <pc:sldMk cId="1617022374" sldId="1084"/>
        </pc:sldMkLst>
        <pc:spChg chg="mod">
          <ac:chgData name="luis cleto" userId="a76db6c301978307" providerId="LiveId" clId="{BB93E05D-BE05-4453-8BDD-E5B3B775B63B}" dt="2026-05-14T15:22:27.147" v="2955" actId="20577"/>
          <ac:spMkLst>
            <pc:docMk/>
            <pc:sldMk cId="1617022374" sldId="1084"/>
            <ac:spMk id="3" creationId="{BA78CE21-45B0-43AB-8FFA-CB1362E57F10}"/>
          </ac:spMkLst>
        </pc:spChg>
      </pc:sldChg>
      <pc:sldChg chg="ord">
        <pc:chgData name="luis cleto" userId="a76db6c301978307" providerId="LiveId" clId="{BB93E05D-BE05-4453-8BDD-E5B3B775B63B}" dt="2026-05-14T15:33:38" v="3067"/>
        <pc:sldMkLst>
          <pc:docMk/>
          <pc:sldMk cId="3803897784" sldId="1091"/>
        </pc:sldMkLst>
      </pc:sldChg>
      <pc:sldChg chg="addSp modSp mod ord">
        <pc:chgData name="luis cleto" userId="a76db6c301978307" providerId="LiveId" clId="{BB93E05D-BE05-4453-8BDD-E5B3B775B63B}" dt="2026-05-14T15:35:08.828" v="3099" actId="14100"/>
        <pc:sldMkLst>
          <pc:docMk/>
          <pc:sldMk cId="2970890421" sldId="1095"/>
        </pc:sldMkLst>
        <pc:spChg chg="add mod">
          <ac:chgData name="luis cleto" userId="a76db6c301978307" providerId="LiveId" clId="{BB93E05D-BE05-4453-8BDD-E5B3B775B63B}" dt="2026-05-14T15:35:04.373" v="3098"/>
          <ac:spMkLst>
            <pc:docMk/>
            <pc:sldMk cId="2970890421" sldId="1095"/>
            <ac:spMk id="2" creationId="{533FAC92-16CC-AB62-9143-6D423C16847F}"/>
          </ac:spMkLst>
        </pc:spChg>
        <pc:picChg chg="mod">
          <ac:chgData name="luis cleto" userId="a76db6c301978307" providerId="LiveId" clId="{BB93E05D-BE05-4453-8BDD-E5B3B775B63B}" dt="2026-05-14T15:35:08.828" v="3099" actId="14100"/>
          <ac:picMkLst>
            <pc:docMk/>
            <pc:sldMk cId="2970890421" sldId="1095"/>
            <ac:picMk id="5" creationId="{EE10DF32-FC03-4B14-A5B7-FB242A18D1A6}"/>
          </ac:picMkLst>
        </pc:picChg>
      </pc:sldChg>
      <pc:sldChg chg="addSp modSp ord">
        <pc:chgData name="luis cleto" userId="a76db6c301978307" providerId="LiveId" clId="{BB93E05D-BE05-4453-8BDD-E5B3B775B63B}" dt="2026-05-14T15:34:16.484" v="3082"/>
        <pc:sldMkLst>
          <pc:docMk/>
          <pc:sldMk cId="2943006607" sldId="1101"/>
        </pc:sldMkLst>
        <pc:spChg chg="add mod">
          <ac:chgData name="luis cleto" userId="a76db6c301978307" providerId="LiveId" clId="{BB93E05D-BE05-4453-8BDD-E5B3B775B63B}" dt="2026-05-14T15:34:16.484" v="3082"/>
          <ac:spMkLst>
            <pc:docMk/>
            <pc:sldMk cId="2943006607" sldId="1101"/>
            <ac:spMk id="4" creationId="{79F2CEC3-E1CB-AEA7-7424-80E4F12D124F}"/>
          </ac:spMkLst>
        </pc:spChg>
      </pc:sldChg>
      <pc:sldChg chg="addSp modSp ord">
        <pc:chgData name="luis cleto" userId="a76db6c301978307" providerId="LiveId" clId="{BB93E05D-BE05-4453-8BDD-E5B3B775B63B}" dt="2026-05-14T15:33:46.503" v="3070"/>
        <pc:sldMkLst>
          <pc:docMk/>
          <pc:sldMk cId="3830391371" sldId="1102"/>
        </pc:sldMkLst>
        <pc:spChg chg="add mod">
          <ac:chgData name="luis cleto" userId="a76db6c301978307" providerId="LiveId" clId="{BB93E05D-BE05-4453-8BDD-E5B3B775B63B}" dt="2026-05-14T15:33:46.503" v="3070"/>
          <ac:spMkLst>
            <pc:docMk/>
            <pc:sldMk cId="3830391371" sldId="1102"/>
            <ac:spMk id="4" creationId="{0BF77DBC-17AC-0EFE-7725-18AB282E8340}"/>
          </ac:spMkLst>
        </pc:spChg>
      </pc:sldChg>
      <pc:sldChg chg="addSp modSp ord">
        <pc:chgData name="luis cleto" userId="a76db6c301978307" providerId="LiveId" clId="{BB93E05D-BE05-4453-8BDD-E5B3B775B63B}" dt="2026-05-14T15:35:37.989" v="3111"/>
        <pc:sldMkLst>
          <pc:docMk/>
          <pc:sldMk cId="1316357568" sldId="1108"/>
        </pc:sldMkLst>
        <pc:spChg chg="add mod">
          <ac:chgData name="luis cleto" userId="a76db6c301978307" providerId="LiveId" clId="{BB93E05D-BE05-4453-8BDD-E5B3B775B63B}" dt="2026-05-14T15:35:37.989" v="3111"/>
          <ac:spMkLst>
            <pc:docMk/>
            <pc:sldMk cId="1316357568" sldId="1108"/>
            <ac:spMk id="3" creationId="{23307C40-2567-3BCB-7AD0-82C27EAE6EF4}"/>
          </ac:spMkLst>
        </pc:spChg>
      </pc:sldChg>
      <pc:sldChg chg="addSp modSp ord">
        <pc:chgData name="luis cleto" userId="a76db6c301978307" providerId="LiveId" clId="{BB93E05D-BE05-4453-8BDD-E5B3B775B63B}" dt="2026-05-14T15:35:54.256" v="3117"/>
        <pc:sldMkLst>
          <pc:docMk/>
          <pc:sldMk cId="1060116629" sldId="1110"/>
        </pc:sldMkLst>
        <pc:spChg chg="add mod">
          <ac:chgData name="luis cleto" userId="a76db6c301978307" providerId="LiveId" clId="{BB93E05D-BE05-4453-8BDD-E5B3B775B63B}" dt="2026-05-14T15:35:54.256" v="3117"/>
          <ac:spMkLst>
            <pc:docMk/>
            <pc:sldMk cId="1060116629" sldId="1110"/>
            <ac:spMk id="3" creationId="{514C2D80-5C71-F149-A78D-7C72CF8F65A7}"/>
          </ac:spMkLst>
        </pc:spChg>
      </pc:sldChg>
      <pc:sldChg chg="ord">
        <pc:chgData name="luis cleto" userId="a76db6c301978307" providerId="LiveId" clId="{BB93E05D-BE05-4453-8BDD-E5B3B775B63B}" dt="2026-05-14T15:36:05.862" v="3121"/>
        <pc:sldMkLst>
          <pc:docMk/>
          <pc:sldMk cId="971642449" sldId="1117"/>
        </pc:sldMkLst>
      </pc:sldChg>
      <pc:sldChg chg="ord">
        <pc:chgData name="luis cleto" userId="a76db6c301978307" providerId="LiveId" clId="{BB93E05D-BE05-4453-8BDD-E5B3B775B63B}" dt="2026-05-14T15:34:36.734" v="3089"/>
        <pc:sldMkLst>
          <pc:docMk/>
          <pc:sldMk cId="2376665491" sldId="1118"/>
        </pc:sldMkLst>
      </pc:sldChg>
      <pc:sldChg chg="addSp modSp ord">
        <pc:chgData name="luis cleto" userId="a76db6c301978307" providerId="LiveId" clId="{BB93E05D-BE05-4453-8BDD-E5B3B775B63B}" dt="2026-05-14T15:35:28.217" v="3108"/>
        <pc:sldMkLst>
          <pc:docMk/>
          <pc:sldMk cId="1324477353" sldId="1119"/>
        </pc:sldMkLst>
        <pc:spChg chg="add mod">
          <ac:chgData name="luis cleto" userId="a76db6c301978307" providerId="LiveId" clId="{BB93E05D-BE05-4453-8BDD-E5B3B775B63B}" dt="2026-05-14T15:35:28.217" v="3108"/>
          <ac:spMkLst>
            <pc:docMk/>
            <pc:sldMk cId="1324477353" sldId="1119"/>
            <ac:spMk id="4" creationId="{5365F5FC-5416-6E21-8A0B-7EDD9E9AFD24}"/>
          </ac:spMkLst>
        </pc:spChg>
      </pc:sldChg>
      <pc:sldChg chg="addSp modSp ord">
        <pc:chgData name="luis cleto" userId="a76db6c301978307" providerId="LiveId" clId="{BB93E05D-BE05-4453-8BDD-E5B3B775B63B}" dt="2026-05-14T15:34:02.019" v="3076"/>
        <pc:sldMkLst>
          <pc:docMk/>
          <pc:sldMk cId="1563311694" sldId="1125"/>
        </pc:sldMkLst>
        <pc:spChg chg="add mod">
          <ac:chgData name="luis cleto" userId="a76db6c301978307" providerId="LiveId" clId="{BB93E05D-BE05-4453-8BDD-E5B3B775B63B}" dt="2026-05-14T15:34:02.019" v="3076"/>
          <ac:spMkLst>
            <pc:docMk/>
            <pc:sldMk cId="1563311694" sldId="1125"/>
            <ac:spMk id="2" creationId="{90B78668-6BF7-1443-07B7-6077656C6376}"/>
          </ac:spMkLst>
        </pc:spChg>
      </pc:sldChg>
      <pc:sldChg chg="addSp modSp ord">
        <pc:chgData name="luis cleto" userId="a76db6c301978307" providerId="LiveId" clId="{BB93E05D-BE05-4453-8BDD-E5B3B775B63B}" dt="2026-05-14T15:33:54.686" v="3073"/>
        <pc:sldMkLst>
          <pc:docMk/>
          <pc:sldMk cId="243092196" sldId="1151"/>
        </pc:sldMkLst>
        <pc:spChg chg="add mod">
          <ac:chgData name="luis cleto" userId="a76db6c301978307" providerId="LiveId" clId="{BB93E05D-BE05-4453-8BDD-E5B3B775B63B}" dt="2026-05-14T15:33:54.686" v="3073"/>
          <ac:spMkLst>
            <pc:docMk/>
            <pc:sldMk cId="243092196" sldId="1151"/>
            <ac:spMk id="4" creationId="{596AC520-1782-E3FE-53C6-990CB8F8A8C7}"/>
          </ac:spMkLst>
        </pc:spChg>
      </pc:sldChg>
      <pc:sldChg chg="addSp modSp ord">
        <pc:chgData name="luis cleto" userId="a76db6c301978307" providerId="LiveId" clId="{BB93E05D-BE05-4453-8BDD-E5B3B775B63B}" dt="2026-05-14T15:34:09.080" v="3079"/>
        <pc:sldMkLst>
          <pc:docMk/>
          <pc:sldMk cId="804585775" sldId="1152"/>
        </pc:sldMkLst>
        <pc:spChg chg="add mod">
          <ac:chgData name="luis cleto" userId="a76db6c301978307" providerId="LiveId" clId="{BB93E05D-BE05-4453-8BDD-E5B3B775B63B}" dt="2026-05-14T15:34:09.080" v="3079"/>
          <ac:spMkLst>
            <pc:docMk/>
            <pc:sldMk cId="804585775" sldId="1152"/>
            <ac:spMk id="3" creationId="{12EF6F86-4B82-5B56-D518-C7EF1A9FE336}"/>
          </ac:spMkLst>
        </pc:spChg>
      </pc:sldChg>
      <pc:sldChg chg="addSp modSp ord">
        <pc:chgData name="luis cleto" userId="a76db6c301978307" providerId="LiveId" clId="{BB93E05D-BE05-4453-8BDD-E5B3B775B63B}" dt="2026-05-14T15:35:23.004" v="3105"/>
        <pc:sldMkLst>
          <pc:docMk/>
          <pc:sldMk cId="4014192659" sldId="1153"/>
        </pc:sldMkLst>
        <pc:spChg chg="add mod">
          <ac:chgData name="luis cleto" userId="a76db6c301978307" providerId="LiveId" clId="{BB93E05D-BE05-4453-8BDD-E5B3B775B63B}" dt="2026-05-14T15:35:23.004" v="3105"/>
          <ac:spMkLst>
            <pc:docMk/>
            <pc:sldMk cId="4014192659" sldId="1153"/>
            <ac:spMk id="3" creationId="{948C4D13-96F2-F814-7861-8237CD106CD5}"/>
          </ac:spMkLst>
        </pc:spChg>
      </pc:sldChg>
      <pc:sldChg chg="modSp mod">
        <pc:chgData name="luis cleto" userId="a76db6c301978307" providerId="LiveId" clId="{BB93E05D-BE05-4453-8BDD-E5B3B775B63B}" dt="2026-05-14T09:28:41.754" v="1224" actId="1076"/>
        <pc:sldMkLst>
          <pc:docMk/>
          <pc:sldMk cId="4126561421" sldId="1178"/>
        </pc:sldMkLst>
        <pc:spChg chg="mod">
          <ac:chgData name="luis cleto" userId="a76db6c301978307" providerId="LiveId" clId="{BB93E05D-BE05-4453-8BDD-E5B3B775B63B}" dt="2026-05-14T09:28:41.754" v="1224" actId="1076"/>
          <ac:spMkLst>
            <pc:docMk/>
            <pc:sldMk cId="4126561421" sldId="1178"/>
            <ac:spMk id="3" creationId="{4C0B90E0-B273-4E52-A680-00442CBB8254}"/>
          </ac:spMkLst>
        </pc:spChg>
      </pc:sldChg>
      <pc:sldChg chg="modSp mod">
        <pc:chgData name="luis cleto" userId="a76db6c301978307" providerId="LiveId" clId="{BB93E05D-BE05-4453-8BDD-E5B3B775B63B}" dt="2026-05-14T09:44:25.322" v="1554" actId="2711"/>
        <pc:sldMkLst>
          <pc:docMk/>
          <pc:sldMk cId="3544081084" sldId="1183"/>
        </pc:sldMkLst>
        <pc:spChg chg="mod">
          <ac:chgData name="luis cleto" userId="a76db6c301978307" providerId="LiveId" clId="{BB93E05D-BE05-4453-8BDD-E5B3B775B63B}" dt="2026-05-14T09:44:25.322" v="1554" actId="2711"/>
          <ac:spMkLst>
            <pc:docMk/>
            <pc:sldMk cId="3544081084" sldId="1183"/>
            <ac:spMk id="6" creationId="{31CC5499-ECFF-ED50-4D0F-DE44EACF8863}"/>
          </ac:spMkLst>
        </pc:spChg>
      </pc:sldChg>
      <pc:sldChg chg="ord">
        <pc:chgData name="luis cleto" userId="a76db6c301978307" providerId="LiveId" clId="{BB93E05D-BE05-4453-8BDD-E5B3B775B63B}" dt="2026-05-14T15:34:30.914" v="3087"/>
        <pc:sldMkLst>
          <pc:docMk/>
          <pc:sldMk cId="1243682463" sldId="1188"/>
        </pc:sldMkLst>
      </pc:sldChg>
      <pc:sldChg chg="ord">
        <pc:chgData name="luis cleto" userId="a76db6c301978307" providerId="LiveId" clId="{BB93E05D-BE05-4453-8BDD-E5B3B775B63B}" dt="2026-05-14T15:36:00.662" v="3119"/>
        <pc:sldMkLst>
          <pc:docMk/>
          <pc:sldMk cId="4038136769" sldId="1190"/>
        </pc:sldMkLst>
      </pc:sldChg>
      <pc:sldChg chg="add">
        <pc:chgData name="luis cleto" userId="a76db6c301978307" providerId="LiveId" clId="{BB93E05D-BE05-4453-8BDD-E5B3B775B63B}" dt="2026-05-14T09:11:32.273" v="302"/>
        <pc:sldMkLst>
          <pc:docMk/>
          <pc:sldMk cId="3822512636" sldId="1192"/>
        </pc:sldMkLst>
      </pc:sldChg>
      <pc:sldChg chg="modSp mod">
        <pc:chgData name="luis cleto" userId="a76db6c301978307" providerId="LiveId" clId="{BB93E05D-BE05-4453-8BDD-E5B3B775B63B}" dt="2026-05-14T09:30:38.353" v="1259" actId="20577"/>
        <pc:sldMkLst>
          <pc:docMk/>
          <pc:sldMk cId="1748651887" sldId="1327"/>
        </pc:sldMkLst>
        <pc:spChg chg="mod">
          <ac:chgData name="luis cleto" userId="a76db6c301978307" providerId="LiveId" clId="{BB93E05D-BE05-4453-8BDD-E5B3B775B63B}" dt="2026-05-14T09:30:38.353" v="1259" actId="20577"/>
          <ac:spMkLst>
            <pc:docMk/>
            <pc:sldMk cId="1748651887" sldId="1327"/>
            <ac:spMk id="3" creationId="{A8CFA52B-5492-7E99-9F9E-CD9E005AA13F}"/>
          </ac:spMkLst>
        </pc:spChg>
        <pc:spChg chg="mod">
          <ac:chgData name="luis cleto" userId="a76db6c301978307" providerId="LiveId" clId="{BB93E05D-BE05-4453-8BDD-E5B3B775B63B}" dt="2026-05-14T09:29:23.798" v="1225" actId="1076"/>
          <ac:spMkLst>
            <pc:docMk/>
            <pc:sldMk cId="1748651887" sldId="1327"/>
            <ac:spMk id="7" creationId="{A039FB95-1331-9011-7BE4-E64903E8A099}"/>
          </ac:spMkLst>
        </pc:spChg>
      </pc:sldChg>
      <pc:sldChg chg="del">
        <pc:chgData name="luis cleto" userId="a76db6c301978307" providerId="LiveId" clId="{BB93E05D-BE05-4453-8BDD-E5B3B775B63B}" dt="2026-05-14T09:25:23.641" v="1110" actId="2696"/>
        <pc:sldMkLst>
          <pc:docMk/>
          <pc:sldMk cId="1727708464" sldId="1348"/>
        </pc:sldMkLst>
      </pc:sldChg>
      <pc:sldChg chg="ord">
        <pc:chgData name="luis cleto" userId="a76db6c301978307" providerId="LiveId" clId="{BB93E05D-BE05-4453-8BDD-E5B3B775B63B}" dt="2026-05-14T15:34:44.175" v="3091"/>
        <pc:sldMkLst>
          <pc:docMk/>
          <pc:sldMk cId="3940405278" sldId="1405"/>
        </pc:sldMkLst>
      </pc:sldChg>
      <pc:sldChg chg="ord">
        <pc:chgData name="luis cleto" userId="a76db6c301978307" providerId="LiveId" clId="{BB93E05D-BE05-4453-8BDD-E5B3B775B63B}" dt="2026-05-14T15:36:10.943" v="3123"/>
        <pc:sldMkLst>
          <pc:docMk/>
          <pc:sldMk cId="3303251794" sldId="1438"/>
        </pc:sldMkLst>
      </pc:sldChg>
      <pc:sldChg chg="addSp modSp mod">
        <pc:chgData name="luis cleto" userId="a76db6c301978307" providerId="LiveId" clId="{BB93E05D-BE05-4453-8BDD-E5B3B775B63B}" dt="2026-05-14T09:24:55.715" v="1108" actId="115"/>
        <pc:sldMkLst>
          <pc:docMk/>
          <pc:sldMk cId="3785319365" sldId="1554"/>
        </pc:sldMkLst>
        <pc:spChg chg="add mod">
          <ac:chgData name="luis cleto" userId="a76db6c301978307" providerId="LiveId" clId="{BB93E05D-BE05-4453-8BDD-E5B3B775B63B}" dt="2026-05-14T09:24:55.715" v="1108" actId="115"/>
          <ac:spMkLst>
            <pc:docMk/>
            <pc:sldMk cId="3785319365" sldId="1554"/>
            <ac:spMk id="4" creationId="{17C79B46-06D2-57BB-D5E3-4B838C4AB94F}"/>
          </ac:spMkLst>
        </pc:spChg>
      </pc:sldChg>
      <pc:sldChg chg="del">
        <pc:chgData name="luis cleto" userId="a76db6c301978307" providerId="LiveId" clId="{BB93E05D-BE05-4453-8BDD-E5B3B775B63B}" dt="2026-05-14T15:36:15.439" v="3124" actId="2696"/>
        <pc:sldMkLst>
          <pc:docMk/>
          <pc:sldMk cId="1924819" sldId="1644"/>
        </pc:sldMkLst>
      </pc:sldChg>
      <pc:sldChg chg="modSp mod ord">
        <pc:chgData name="luis cleto" userId="a76db6c301978307" providerId="LiveId" clId="{BB93E05D-BE05-4453-8BDD-E5B3B775B63B}" dt="2026-05-14T09:26:28.305" v="1142" actId="207"/>
        <pc:sldMkLst>
          <pc:docMk/>
          <pc:sldMk cId="834338587" sldId="2758"/>
        </pc:sldMkLst>
        <pc:spChg chg="mod">
          <ac:chgData name="luis cleto" userId="a76db6c301978307" providerId="LiveId" clId="{BB93E05D-BE05-4453-8BDD-E5B3B775B63B}" dt="2026-05-14T09:26:28.305" v="1142" actId="207"/>
          <ac:spMkLst>
            <pc:docMk/>
            <pc:sldMk cId="834338587" sldId="2758"/>
            <ac:spMk id="3" creationId="{734C41C4-BBAE-C56D-1E5D-09A0EB072E86}"/>
          </ac:spMkLst>
        </pc:spChg>
      </pc:sldChg>
      <pc:sldChg chg="add">
        <pc:chgData name="luis cleto" userId="a76db6c301978307" providerId="LiveId" clId="{BB93E05D-BE05-4453-8BDD-E5B3B775B63B}" dt="2026-05-14T09:10:10.185" v="301"/>
        <pc:sldMkLst>
          <pc:docMk/>
          <pc:sldMk cId="1169950983" sldId="2913"/>
        </pc:sldMkLst>
      </pc:sldChg>
      <pc:sldChg chg="add">
        <pc:chgData name="luis cleto" userId="a76db6c301978307" providerId="LiveId" clId="{BB93E05D-BE05-4453-8BDD-E5B3B775B63B}" dt="2026-05-14T09:10:10.185" v="301"/>
        <pc:sldMkLst>
          <pc:docMk/>
          <pc:sldMk cId="0" sldId="2916"/>
        </pc:sldMkLst>
      </pc:sldChg>
      <pc:sldChg chg="add">
        <pc:chgData name="luis cleto" userId="a76db6c301978307" providerId="LiveId" clId="{BB93E05D-BE05-4453-8BDD-E5B3B775B63B}" dt="2026-05-14T09:10:10.185" v="301"/>
        <pc:sldMkLst>
          <pc:docMk/>
          <pc:sldMk cId="2910442096" sldId="2917"/>
        </pc:sldMkLst>
      </pc:sldChg>
      <pc:sldChg chg="add">
        <pc:chgData name="luis cleto" userId="a76db6c301978307" providerId="LiveId" clId="{BB93E05D-BE05-4453-8BDD-E5B3B775B63B}" dt="2026-05-14T09:10:10.185" v="301"/>
        <pc:sldMkLst>
          <pc:docMk/>
          <pc:sldMk cId="0" sldId="2918"/>
        </pc:sldMkLst>
      </pc:sldChg>
      <pc:sldChg chg="add">
        <pc:chgData name="luis cleto" userId="a76db6c301978307" providerId="LiveId" clId="{BB93E05D-BE05-4453-8BDD-E5B3B775B63B}" dt="2026-05-14T09:10:10.185" v="301"/>
        <pc:sldMkLst>
          <pc:docMk/>
          <pc:sldMk cId="875024691" sldId="2919"/>
        </pc:sldMkLst>
      </pc:sldChg>
      <pc:sldChg chg="add">
        <pc:chgData name="luis cleto" userId="a76db6c301978307" providerId="LiveId" clId="{BB93E05D-BE05-4453-8BDD-E5B3B775B63B}" dt="2026-05-14T09:10:10.185" v="301"/>
        <pc:sldMkLst>
          <pc:docMk/>
          <pc:sldMk cId="1164555872" sldId="2920"/>
        </pc:sldMkLst>
      </pc:sldChg>
      <pc:sldChg chg="add">
        <pc:chgData name="luis cleto" userId="a76db6c301978307" providerId="LiveId" clId="{BB93E05D-BE05-4453-8BDD-E5B3B775B63B}" dt="2026-05-14T09:08:53.800" v="299"/>
        <pc:sldMkLst>
          <pc:docMk/>
          <pc:sldMk cId="3172784230" sldId="2943"/>
        </pc:sldMkLst>
      </pc:sldChg>
      <pc:sldChg chg="add">
        <pc:chgData name="luis cleto" userId="a76db6c301978307" providerId="LiveId" clId="{BB93E05D-BE05-4453-8BDD-E5B3B775B63B}" dt="2026-05-14T09:08:53.800" v="299"/>
        <pc:sldMkLst>
          <pc:docMk/>
          <pc:sldMk cId="3810090133" sldId="2944"/>
        </pc:sldMkLst>
      </pc:sldChg>
      <pc:sldChg chg="add">
        <pc:chgData name="luis cleto" userId="a76db6c301978307" providerId="LiveId" clId="{BB93E05D-BE05-4453-8BDD-E5B3B775B63B}" dt="2026-05-14T09:10:10.185" v="301"/>
        <pc:sldMkLst>
          <pc:docMk/>
          <pc:sldMk cId="386909359" sldId="2945"/>
        </pc:sldMkLst>
      </pc:sldChg>
      <pc:sldChg chg="del">
        <pc:chgData name="luis cleto" userId="a76db6c301978307" providerId="LiveId" clId="{BB93E05D-BE05-4453-8BDD-E5B3B775B63B}" dt="2026-05-14T09:25:17.029" v="1109" actId="2696"/>
        <pc:sldMkLst>
          <pc:docMk/>
          <pc:sldMk cId="2508355523" sldId="3171"/>
        </pc:sldMkLst>
      </pc:sldChg>
      <pc:sldChg chg="modSp mod">
        <pc:chgData name="luis cleto" userId="a76db6c301978307" providerId="LiveId" clId="{BB93E05D-BE05-4453-8BDD-E5B3B775B63B}" dt="2026-05-14T14:08:36.636" v="1897" actId="20577"/>
        <pc:sldMkLst>
          <pc:docMk/>
          <pc:sldMk cId="449252848" sldId="3391"/>
        </pc:sldMkLst>
        <pc:spChg chg="mod">
          <ac:chgData name="luis cleto" userId="a76db6c301978307" providerId="LiveId" clId="{BB93E05D-BE05-4453-8BDD-E5B3B775B63B}" dt="2026-05-14T14:06:08.971" v="1848" actId="20577"/>
          <ac:spMkLst>
            <pc:docMk/>
            <pc:sldMk cId="449252848" sldId="3391"/>
            <ac:spMk id="3" creationId="{9C5C02AE-D0F3-D019-BB7C-F141C1396010}"/>
          </ac:spMkLst>
        </pc:spChg>
        <pc:spChg chg="mod">
          <ac:chgData name="luis cleto" userId="a76db6c301978307" providerId="LiveId" clId="{BB93E05D-BE05-4453-8BDD-E5B3B775B63B}" dt="2026-05-14T14:08:36.636" v="1897" actId="20577"/>
          <ac:spMkLst>
            <pc:docMk/>
            <pc:sldMk cId="449252848" sldId="3391"/>
            <ac:spMk id="5" creationId="{A2D770AE-2AD9-0E9A-3474-46830886CC80}"/>
          </ac:spMkLst>
        </pc:spChg>
      </pc:sldChg>
      <pc:sldChg chg="modSp mod">
        <pc:chgData name="luis cleto" userId="a76db6c301978307" providerId="LiveId" clId="{BB93E05D-BE05-4453-8BDD-E5B3B775B63B}" dt="2026-05-14T14:16:50.144" v="2122" actId="20577"/>
        <pc:sldMkLst>
          <pc:docMk/>
          <pc:sldMk cId="2160604117" sldId="3392"/>
        </pc:sldMkLst>
        <pc:spChg chg="mod">
          <ac:chgData name="luis cleto" userId="a76db6c301978307" providerId="LiveId" clId="{BB93E05D-BE05-4453-8BDD-E5B3B775B63B}" dt="2026-05-14T14:16:50.144" v="2122" actId="20577"/>
          <ac:spMkLst>
            <pc:docMk/>
            <pc:sldMk cId="2160604117" sldId="3392"/>
            <ac:spMk id="3" creationId="{099F5B2E-8F1D-6B23-B166-A14FA25ECC55}"/>
          </ac:spMkLst>
        </pc:spChg>
        <pc:spChg chg="mod">
          <ac:chgData name="luis cleto" userId="a76db6c301978307" providerId="LiveId" clId="{BB93E05D-BE05-4453-8BDD-E5B3B775B63B}" dt="2026-05-14T14:08:57.506" v="1933" actId="20577"/>
          <ac:spMkLst>
            <pc:docMk/>
            <pc:sldMk cId="2160604117" sldId="3392"/>
            <ac:spMk id="5" creationId="{CC4ED53D-C2F8-33BA-E131-3719B96B5B04}"/>
          </ac:spMkLst>
        </pc:spChg>
      </pc:sldChg>
      <pc:sldChg chg="modSp mod">
        <pc:chgData name="luis cleto" userId="a76db6c301978307" providerId="LiveId" clId="{BB93E05D-BE05-4453-8BDD-E5B3B775B63B}" dt="2026-05-14T14:17:25.325" v="2135" actId="20577"/>
        <pc:sldMkLst>
          <pc:docMk/>
          <pc:sldMk cId="535071496" sldId="3393"/>
        </pc:sldMkLst>
        <pc:spChg chg="mod">
          <ac:chgData name="luis cleto" userId="a76db6c301978307" providerId="LiveId" clId="{BB93E05D-BE05-4453-8BDD-E5B3B775B63B}" dt="2026-05-14T14:17:25.325" v="2135" actId="20577"/>
          <ac:spMkLst>
            <pc:docMk/>
            <pc:sldMk cId="535071496" sldId="3393"/>
            <ac:spMk id="3" creationId="{CC8DDAB0-AAA1-D13E-92D3-6EC1F3C14B27}"/>
          </ac:spMkLst>
        </pc:spChg>
        <pc:spChg chg="mod">
          <ac:chgData name="luis cleto" userId="a76db6c301978307" providerId="LiveId" clId="{BB93E05D-BE05-4453-8BDD-E5B3B775B63B}" dt="2026-05-14T14:09:36.619" v="1973" actId="20577"/>
          <ac:spMkLst>
            <pc:docMk/>
            <pc:sldMk cId="535071496" sldId="3393"/>
            <ac:spMk id="5" creationId="{2677C159-288F-B19E-F690-11BED84E245C}"/>
          </ac:spMkLst>
        </pc:spChg>
      </pc:sldChg>
      <pc:sldChg chg="addSp delSp modSp mod">
        <pc:chgData name="luis cleto" userId="a76db6c301978307" providerId="LiveId" clId="{BB93E05D-BE05-4453-8BDD-E5B3B775B63B}" dt="2026-05-14T14:25:36.654" v="2317" actId="20577"/>
        <pc:sldMkLst>
          <pc:docMk/>
          <pc:sldMk cId="2599893778" sldId="3394"/>
        </pc:sldMkLst>
        <pc:spChg chg="mod">
          <ac:chgData name="luis cleto" userId="a76db6c301978307" providerId="LiveId" clId="{BB93E05D-BE05-4453-8BDD-E5B3B775B63B}" dt="2026-05-14T14:25:36.654" v="2317" actId="20577"/>
          <ac:spMkLst>
            <pc:docMk/>
            <pc:sldMk cId="2599893778" sldId="3394"/>
            <ac:spMk id="3" creationId="{209E7074-8D78-17C4-5DD0-420F21C9AD68}"/>
          </ac:spMkLst>
        </pc:spChg>
        <pc:spChg chg="add mod">
          <ac:chgData name="luis cleto" userId="a76db6c301978307" providerId="LiveId" clId="{BB93E05D-BE05-4453-8BDD-E5B3B775B63B}" dt="2026-05-14T14:20:35.629" v="2192" actId="1076"/>
          <ac:spMkLst>
            <pc:docMk/>
            <pc:sldMk cId="2599893778" sldId="3394"/>
            <ac:spMk id="4" creationId="{81500014-1E49-0631-0BB2-844AE35F8E6D}"/>
          </ac:spMkLst>
        </pc:spChg>
        <pc:spChg chg="del mod">
          <ac:chgData name="luis cleto" userId="a76db6c301978307" providerId="LiveId" clId="{BB93E05D-BE05-4453-8BDD-E5B3B775B63B}" dt="2026-05-14T14:19:35.634" v="2177"/>
          <ac:spMkLst>
            <pc:docMk/>
            <pc:sldMk cId="2599893778" sldId="3394"/>
            <ac:spMk id="5" creationId="{F44DE0E8-7E3D-895B-6293-03118A0ACAE8}"/>
          </ac:spMkLst>
        </pc:spChg>
      </pc:sldChg>
      <pc:sldChg chg="addSp modSp mod">
        <pc:chgData name="luis cleto" userId="a76db6c301978307" providerId="LiveId" clId="{BB93E05D-BE05-4453-8BDD-E5B3B775B63B}" dt="2026-05-14T09:37:56.699" v="1482" actId="1076"/>
        <pc:sldMkLst>
          <pc:docMk/>
          <pc:sldMk cId="595321354" sldId="3399"/>
        </pc:sldMkLst>
        <pc:spChg chg="add mod">
          <ac:chgData name="luis cleto" userId="a76db6c301978307" providerId="LiveId" clId="{BB93E05D-BE05-4453-8BDD-E5B3B775B63B}" dt="2026-05-14T09:37:56.699" v="1482" actId="1076"/>
          <ac:spMkLst>
            <pc:docMk/>
            <pc:sldMk cId="595321354" sldId="3399"/>
            <ac:spMk id="4" creationId="{FF1961F7-D726-E5FF-6F04-2F5E11CE0C18}"/>
          </ac:spMkLst>
        </pc:spChg>
      </pc:sldChg>
      <pc:sldChg chg="modSp mod">
        <pc:chgData name="luis cleto" userId="a76db6c301978307" providerId="LiveId" clId="{BB93E05D-BE05-4453-8BDD-E5B3B775B63B}" dt="2026-05-14T09:41:42.560" v="1547" actId="20577"/>
        <pc:sldMkLst>
          <pc:docMk/>
          <pc:sldMk cId="2657564199" sldId="3401"/>
        </pc:sldMkLst>
        <pc:spChg chg="mod">
          <ac:chgData name="luis cleto" userId="a76db6c301978307" providerId="LiveId" clId="{BB93E05D-BE05-4453-8BDD-E5B3B775B63B}" dt="2026-05-14T09:41:42.560" v="1547" actId="20577"/>
          <ac:spMkLst>
            <pc:docMk/>
            <pc:sldMk cId="2657564199" sldId="3401"/>
            <ac:spMk id="4" creationId="{25E47394-9CCA-3E51-8922-0E392A70874B}"/>
          </ac:spMkLst>
        </pc:spChg>
      </pc:sldChg>
      <pc:sldChg chg="modSp mod">
        <pc:chgData name="luis cleto" userId="a76db6c301978307" providerId="LiveId" clId="{BB93E05D-BE05-4453-8BDD-E5B3B775B63B}" dt="2026-05-14T09:45:31.246" v="1558" actId="2711"/>
        <pc:sldMkLst>
          <pc:docMk/>
          <pc:sldMk cId="903563805" sldId="3402"/>
        </pc:sldMkLst>
        <pc:spChg chg="mod">
          <ac:chgData name="luis cleto" userId="a76db6c301978307" providerId="LiveId" clId="{BB93E05D-BE05-4453-8BDD-E5B3B775B63B}" dt="2026-05-14T09:45:31.246" v="1558" actId="2711"/>
          <ac:spMkLst>
            <pc:docMk/>
            <pc:sldMk cId="903563805" sldId="3402"/>
            <ac:spMk id="3" creationId="{0A89CDD1-A9BA-DCB9-E390-204C833E0253}"/>
          </ac:spMkLst>
        </pc:spChg>
      </pc:sldChg>
      <pc:sldChg chg="modSp mod">
        <pc:chgData name="luis cleto" userId="a76db6c301978307" providerId="LiveId" clId="{BB93E05D-BE05-4453-8BDD-E5B3B775B63B}" dt="2026-05-14T09:46:09.556" v="1559" actId="2711"/>
        <pc:sldMkLst>
          <pc:docMk/>
          <pc:sldMk cId="3509304866" sldId="3406"/>
        </pc:sldMkLst>
        <pc:spChg chg="mod">
          <ac:chgData name="luis cleto" userId="a76db6c301978307" providerId="LiveId" clId="{BB93E05D-BE05-4453-8BDD-E5B3B775B63B}" dt="2026-05-14T09:46:09.556" v="1559" actId="2711"/>
          <ac:spMkLst>
            <pc:docMk/>
            <pc:sldMk cId="3509304866" sldId="3406"/>
            <ac:spMk id="3" creationId="{96527053-4798-11E2-E153-2D925826AB07}"/>
          </ac:spMkLst>
        </pc:spChg>
      </pc:sldChg>
      <pc:sldChg chg="modSp mod">
        <pc:chgData name="luis cleto" userId="a76db6c301978307" providerId="LiveId" clId="{BB93E05D-BE05-4453-8BDD-E5B3B775B63B}" dt="2026-05-14T14:19:05.297" v="2174" actId="20577"/>
        <pc:sldMkLst>
          <pc:docMk/>
          <pc:sldMk cId="1674957633" sldId="3407"/>
        </pc:sldMkLst>
        <pc:spChg chg="mod">
          <ac:chgData name="luis cleto" userId="a76db6c301978307" providerId="LiveId" clId="{BB93E05D-BE05-4453-8BDD-E5B3B775B63B}" dt="2026-05-14T14:19:05.297" v="2174" actId="20577"/>
          <ac:spMkLst>
            <pc:docMk/>
            <pc:sldMk cId="1674957633" sldId="3407"/>
            <ac:spMk id="3" creationId="{DB8E6D6B-0F82-B13D-90AE-35B089A980E9}"/>
          </ac:spMkLst>
        </pc:spChg>
      </pc:sldChg>
      <pc:sldChg chg="modSp mod">
        <pc:chgData name="luis cleto" userId="a76db6c301978307" providerId="LiveId" clId="{BB93E05D-BE05-4453-8BDD-E5B3B775B63B}" dt="2026-05-14T14:45:27.714" v="2588" actId="20577"/>
        <pc:sldMkLst>
          <pc:docMk/>
          <pc:sldMk cId="1303110717" sldId="3409"/>
        </pc:sldMkLst>
        <pc:spChg chg="mod">
          <ac:chgData name="luis cleto" userId="a76db6c301978307" providerId="LiveId" clId="{BB93E05D-BE05-4453-8BDD-E5B3B775B63B}" dt="2026-05-14T14:45:27.714" v="2588" actId="20577"/>
          <ac:spMkLst>
            <pc:docMk/>
            <pc:sldMk cId="1303110717" sldId="3409"/>
            <ac:spMk id="3" creationId="{7AAD2EF6-BA7E-9184-4854-7053FAF4E89F}"/>
          </ac:spMkLst>
        </pc:spChg>
      </pc:sldChg>
      <pc:sldChg chg="modSp mod">
        <pc:chgData name="luis cleto" userId="a76db6c301978307" providerId="LiveId" clId="{BB93E05D-BE05-4453-8BDD-E5B3B775B63B}" dt="2026-05-14T14:51:07.165" v="2740" actId="255"/>
        <pc:sldMkLst>
          <pc:docMk/>
          <pc:sldMk cId="1996485331" sldId="3410"/>
        </pc:sldMkLst>
        <pc:spChg chg="mod">
          <ac:chgData name="luis cleto" userId="a76db6c301978307" providerId="LiveId" clId="{BB93E05D-BE05-4453-8BDD-E5B3B775B63B}" dt="2026-05-14T14:51:07.165" v="2740" actId="255"/>
          <ac:spMkLst>
            <pc:docMk/>
            <pc:sldMk cId="1996485331" sldId="3410"/>
            <ac:spMk id="3" creationId="{6B7E6C18-4F6A-4339-25C2-211BB13370F8}"/>
          </ac:spMkLst>
        </pc:spChg>
      </pc:sldChg>
      <pc:sldChg chg="modSp mod">
        <pc:chgData name="luis cleto" userId="a76db6c301978307" providerId="LiveId" clId="{BB93E05D-BE05-4453-8BDD-E5B3B775B63B}" dt="2026-05-14T09:44:58.687" v="1557" actId="1076"/>
        <pc:sldMkLst>
          <pc:docMk/>
          <pc:sldMk cId="2831812567" sldId="3419"/>
        </pc:sldMkLst>
        <pc:spChg chg="mod">
          <ac:chgData name="luis cleto" userId="a76db6c301978307" providerId="LiveId" clId="{BB93E05D-BE05-4453-8BDD-E5B3B775B63B}" dt="2026-05-14T09:44:58.687" v="1557" actId="1076"/>
          <ac:spMkLst>
            <pc:docMk/>
            <pc:sldMk cId="2831812567" sldId="3419"/>
            <ac:spMk id="3" creationId="{C9F8CC09-E1D3-0323-373F-F6CA2BA8B14A}"/>
          </ac:spMkLst>
        </pc:spChg>
      </pc:sldChg>
      <pc:sldChg chg="add">
        <pc:chgData name="luis cleto" userId="a76db6c301978307" providerId="LiveId" clId="{BB93E05D-BE05-4453-8BDD-E5B3B775B63B}" dt="2026-05-14T09:11:32.273" v="302"/>
        <pc:sldMkLst>
          <pc:docMk/>
          <pc:sldMk cId="445403753" sldId="3423"/>
        </pc:sldMkLst>
      </pc:sldChg>
      <pc:sldChg chg="add">
        <pc:chgData name="luis cleto" userId="a76db6c301978307" providerId="LiveId" clId="{BB93E05D-BE05-4453-8BDD-E5B3B775B63B}" dt="2026-05-14T09:11:32.273" v="302"/>
        <pc:sldMkLst>
          <pc:docMk/>
          <pc:sldMk cId="2215758419" sldId="3427"/>
        </pc:sldMkLst>
      </pc:sldChg>
      <pc:sldChg chg="add">
        <pc:chgData name="luis cleto" userId="a76db6c301978307" providerId="LiveId" clId="{BB93E05D-BE05-4453-8BDD-E5B3B775B63B}" dt="2026-05-14T09:11:32.273" v="302"/>
        <pc:sldMkLst>
          <pc:docMk/>
          <pc:sldMk cId="2694206908" sldId="3428"/>
        </pc:sldMkLst>
      </pc:sldChg>
      <pc:sldChg chg="modSp mod">
        <pc:chgData name="luis cleto" userId="a76db6c301978307" providerId="LiveId" clId="{BB93E05D-BE05-4453-8BDD-E5B3B775B63B}" dt="2026-05-14T09:34:37.236" v="1441" actId="1076"/>
        <pc:sldMkLst>
          <pc:docMk/>
          <pc:sldMk cId="1000951496" sldId="3431"/>
        </pc:sldMkLst>
        <pc:spChg chg="mod">
          <ac:chgData name="luis cleto" userId="a76db6c301978307" providerId="LiveId" clId="{BB93E05D-BE05-4453-8BDD-E5B3B775B63B}" dt="2026-05-14T09:34:37.236" v="1441" actId="1076"/>
          <ac:spMkLst>
            <pc:docMk/>
            <pc:sldMk cId="1000951496" sldId="3431"/>
            <ac:spMk id="3" creationId="{699773F5-D536-8CA6-31B1-A0B4471D05B5}"/>
          </ac:spMkLst>
        </pc:spChg>
      </pc:sldChg>
      <pc:sldChg chg="modSp mod">
        <pc:chgData name="luis cleto" userId="a76db6c301978307" providerId="LiveId" clId="{BB93E05D-BE05-4453-8BDD-E5B3B775B63B}" dt="2026-05-14T09:40:42.076" v="1531" actId="1076"/>
        <pc:sldMkLst>
          <pc:docMk/>
          <pc:sldMk cId="2761137123" sldId="3433"/>
        </pc:sldMkLst>
        <pc:spChg chg="mod">
          <ac:chgData name="luis cleto" userId="a76db6c301978307" providerId="LiveId" clId="{BB93E05D-BE05-4453-8BDD-E5B3B775B63B}" dt="2026-05-14T09:40:42.076" v="1531" actId="1076"/>
          <ac:spMkLst>
            <pc:docMk/>
            <pc:sldMk cId="2761137123" sldId="3433"/>
            <ac:spMk id="5" creationId="{F41EF782-C23E-328A-AED4-0E5E031E5063}"/>
          </ac:spMkLst>
        </pc:spChg>
      </pc:sldChg>
      <pc:sldChg chg="modSp mod">
        <pc:chgData name="luis cleto" userId="a76db6c301978307" providerId="LiveId" clId="{BB93E05D-BE05-4453-8BDD-E5B3B775B63B}" dt="2026-05-14T09:42:23.810" v="1548" actId="1076"/>
        <pc:sldMkLst>
          <pc:docMk/>
          <pc:sldMk cId="1350534801" sldId="3434"/>
        </pc:sldMkLst>
        <pc:spChg chg="mod">
          <ac:chgData name="luis cleto" userId="a76db6c301978307" providerId="LiveId" clId="{BB93E05D-BE05-4453-8BDD-E5B3B775B63B}" dt="2026-05-14T09:42:23.810" v="1548" actId="1076"/>
          <ac:spMkLst>
            <pc:docMk/>
            <pc:sldMk cId="1350534801" sldId="3434"/>
            <ac:spMk id="7" creationId="{A8BEBD7A-2104-77AA-7B49-014DCDEAADB6}"/>
          </ac:spMkLst>
        </pc:spChg>
      </pc:sldChg>
      <pc:sldChg chg="addSp modSp">
        <pc:chgData name="luis cleto" userId="a76db6c301978307" providerId="LiveId" clId="{BB93E05D-BE05-4453-8BDD-E5B3B775B63B}" dt="2026-05-14T15:33:34.858" v="3065"/>
        <pc:sldMkLst>
          <pc:docMk/>
          <pc:sldMk cId="450747921" sldId="3436"/>
        </pc:sldMkLst>
        <pc:spChg chg="add mod">
          <ac:chgData name="luis cleto" userId="a76db6c301978307" providerId="LiveId" clId="{BB93E05D-BE05-4453-8BDD-E5B3B775B63B}" dt="2026-05-14T15:33:34.858" v="3065"/>
          <ac:spMkLst>
            <pc:docMk/>
            <pc:sldMk cId="450747921" sldId="3436"/>
            <ac:spMk id="2" creationId="{D786422C-B9D0-03F9-A8AB-1ADA6B8BF0C4}"/>
          </ac:spMkLst>
        </pc:spChg>
      </pc:sldChg>
      <pc:sldChg chg="addSp modSp ord">
        <pc:chgData name="luis cleto" userId="a76db6c301978307" providerId="LiveId" clId="{BB93E05D-BE05-4453-8BDD-E5B3B775B63B}" dt="2026-05-14T15:34:56.386" v="3094"/>
        <pc:sldMkLst>
          <pc:docMk/>
          <pc:sldMk cId="702714285" sldId="3437"/>
        </pc:sldMkLst>
        <pc:spChg chg="add mod">
          <ac:chgData name="luis cleto" userId="a76db6c301978307" providerId="LiveId" clId="{BB93E05D-BE05-4453-8BDD-E5B3B775B63B}" dt="2026-05-14T15:34:56.386" v="3094"/>
          <ac:spMkLst>
            <pc:docMk/>
            <pc:sldMk cId="702714285" sldId="3437"/>
            <ac:spMk id="2" creationId="{A160E274-3E65-E28F-A3D3-A7047921A9BB}"/>
          </ac:spMkLst>
        </pc:spChg>
      </pc:sldChg>
      <pc:sldChg chg="modSp mod">
        <pc:chgData name="luis cleto" userId="a76db6c301978307" providerId="LiveId" clId="{BB93E05D-BE05-4453-8BDD-E5B3B775B63B}" dt="2026-05-14T09:35:58.445" v="1474" actId="115"/>
        <pc:sldMkLst>
          <pc:docMk/>
          <pc:sldMk cId="3456138317" sldId="3438"/>
        </pc:sldMkLst>
        <pc:spChg chg="mod">
          <ac:chgData name="luis cleto" userId="a76db6c301978307" providerId="LiveId" clId="{BB93E05D-BE05-4453-8BDD-E5B3B775B63B}" dt="2026-05-14T09:35:58.445" v="1474" actId="115"/>
          <ac:spMkLst>
            <pc:docMk/>
            <pc:sldMk cId="3456138317" sldId="3438"/>
            <ac:spMk id="5" creationId="{70E62FF6-E057-505F-1AC8-49BBFCE22D4D}"/>
          </ac:spMkLst>
        </pc:spChg>
        <pc:spChg chg="mod">
          <ac:chgData name="luis cleto" userId="a76db6c301978307" providerId="LiveId" clId="{BB93E05D-BE05-4453-8BDD-E5B3B775B63B}" dt="2026-05-14T09:35:08.981" v="1471" actId="1076"/>
          <ac:spMkLst>
            <pc:docMk/>
            <pc:sldMk cId="3456138317" sldId="3438"/>
            <ac:spMk id="7" creationId="{BB907E55-6FB3-9284-47E0-CB9C025CC8F0}"/>
          </ac:spMkLst>
        </pc:spChg>
      </pc:sldChg>
      <pc:sldChg chg="modSp mod">
        <pc:chgData name="luis cleto" userId="a76db6c301978307" providerId="LiveId" clId="{BB93E05D-BE05-4453-8BDD-E5B3B775B63B}" dt="2026-05-14T15:17:18.058" v="2884" actId="207"/>
        <pc:sldMkLst>
          <pc:docMk/>
          <pc:sldMk cId="3400084505" sldId="3444"/>
        </pc:sldMkLst>
        <pc:spChg chg="mod">
          <ac:chgData name="luis cleto" userId="a76db6c301978307" providerId="LiveId" clId="{BB93E05D-BE05-4453-8BDD-E5B3B775B63B}" dt="2026-05-14T15:17:18.058" v="2884" actId="207"/>
          <ac:spMkLst>
            <pc:docMk/>
            <pc:sldMk cId="3400084505" sldId="3444"/>
            <ac:spMk id="3" creationId="{AE22B191-908F-042D-216F-AF7362C21F04}"/>
          </ac:spMkLst>
        </pc:spChg>
      </pc:sldChg>
      <pc:sldChg chg="modSp mod ord">
        <pc:chgData name="luis cleto" userId="a76db6c301978307" providerId="LiveId" clId="{BB93E05D-BE05-4453-8BDD-E5B3B775B63B}" dt="2026-05-14T15:23:47.880" v="2975" actId="20577"/>
        <pc:sldMkLst>
          <pc:docMk/>
          <pc:sldMk cId="669014438" sldId="3445"/>
        </pc:sldMkLst>
        <pc:spChg chg="mod">
          <ac:chgData name="luis cleto" userId="a76db6c301978307" providerId="LiveId" clId="{BB93E05D-BE05-4453-8BDD-E5B3B775B63B}" dt="2026-05-14T15:23:47.880" v="2975" actId="20577"/>
          <ac:spMkLst>
            <pc:docMk/>
            <pc:sldMk cId="669014438" sldId="3445"/>
            <ac:spMk id="3" creationId="{58A16C30-BF98-9FDE-6D65-F1FC1AF7C3FB}"/>
          </ac:spMkLst>
        </pc:spChg>
      </pc:sldChg>
      <pc:sldChg chg="add">
        <pc:chgData name="luis cleto" userId="a76db6c301978307" providerId="LiveId" clId="{BB93E05D-BE05-4453-8BDD-E5B3B775B63B}" dt="2026-05-14T09:08:53.800" v="299"/>
        <pc:sldMkLst>
          <pc:docMk/>
          <pc:sldMk cId="30809673" sldId="3446"/>
        </pc:sldMkLst>
      </pc:sldChg>
      <pc:sldChg chg="modSp mod">
        <pc:chgData name="luis cleto" userId="a76db6c301978307" providerId="LiveId" clId="{BB93E05D-BE05-4453-8BDD-E5B3B775B63B}" dt="2026-05-14T09:04:27.039" v="95" actId="20577"/>
        <pc:sldMkLst>
          <pc:docMk/>
          <pc:sldMk cId="1280399112" sldId="3448"/>
        </pc:sldMkLst>
        <pc:spChg chg="mod">
          <ac:chgData name="luis cleto" userId="a76db6c301978307" providerId="LiveId" clId="{BB93E05D-BE05-4453-8BDD-E5B3B775B63B}" dt="2026-05-14T09:03:52.568" v="54" actId="1076"/>
          <ac:spMkLst>
            <pc:docMk/>
            <pc:sldMk cId="1280399112" sldId="3448"/>
            <ac:spMk id="3" creationId="{0194E486-DD38-2D12-AB7B-85AB5F039DAB}"/>
          </ac:spMkLst>
        </pc:spChg>
        <pc:spChg chg="mod">
          <ac:chgData name="luis cleto" userId="a76db6c301978307" providerId="LiveId" clId="{BB93E05D-BE05-4453-8BDD-E5B3B775B63B}" dt="2026-05-14T09:04:27.039" v="95" actId="20577"/>
          <ac:spMkLst>
            <pc:docMk/>
            <pc:sldMk cId="1280399112" sldId="3448"/>
            <ac:spMk id="5" creationId="{4E03067E-66F4-7F1D-D2B9-35F52AAB5359}"/>
          </ac:spMkLst>
        </pc:spChg>
      </pc:sldChg>
      <pc:sldChg chg="del">
        <pc:chgData name="luis cleto" userId="a76db6c301978307" providerId="LiveId" clId="{BB93E05D-BE05-4453-8BDD-E5B3B775B63B}" dt="2026-05-14T09:15:15.242" v="529" actId="2696"/>
        <pc:sldMkLst>
          <pc:docMk/>
          <pc:sldMk cId="3193401016" sldId="3449"/>
        </pc:sldMkLst>
      </pc:sldChg>
      <pc:sldChg chg="add">
        <pc:chgData name="luis cleto" userId="a76db6c301978307" providerId="LiveId" clId="{BB93E05D-BE05-4453-8BDD-E5B3B775B63B}" dt="2026-05-14T09:08:53.800" v="299"/>
        <pc:sldMkLst>
          <pc:docMk/>
          <pc:sldMk cId="370317703" sldId="3749"/>
        </pc:sldMkLst>
      </pc:sldChg>
      <pc:sldChg chg="add">
        <pc:chgData name="luis cleto" userId="a76db6c301978307" providerId="LiveId" clId="{BB93E05D-BE05-4453-8BDD-E5B3B775B63B}" dt="2026-05-14T09:08:53.800" v="299"/>
        <pc:sldMkLst>
          <pc:docMk/>
          <pc:sldMk cId="3244400214" sldId="3750"/>
        </pc:sldMkLst>
      </pc:sldChg>
      <pc:sldChg chg="add">
        <pc:chgData name="luis cleto" userId="a76db6c301978307" providerId="LiveId" clId="{BB93E05D-BE05-4453-8BDD-E5B3B775B63B}" dt="2026-05-14T09:08:53.800" v="299"/>
        <pc:sldMkLst>
          <pc:docMk/>
          <pc:sldMk cId="2853715241" sldId="3751"/>
        </pc:sldMkLst>
      </pc:sldChg>
      <pc:sldChg chg="add">
        <pc:chgData name="luis cleto" userId="a76db6c301978307" providerId="LiveId" clId="{BB93E05D-BE05-4453-8BDD-E5B3B775B63B}" dt="2026-05-14T09:08:53.800" v="299"/>
        <pc:sldMkLst>
          <pc:docMk/>
          <pc:sldMk cId="562588198" sldId="3752"/>
        </pc:sldMkLst>
      </pc:sldChg>
      <pc:sldChg chg="add">
        <pc:chgData name="luis cleto" userId="a76db6c301978307" providerId="LiveId" clId="{BB93E05D-BE05-4453-8BDD-E5B3B775B63B}" dt="2026-05-14T09:08:53.800" v="299"/>
        <pc:sldMkLst>
          <pc:docMk/>
          <pc:sldMk cId="3608163203" sldId="3753"/>
        </pc:sldMkLst>
      </pc:sldChg>
      <pc:sldChg chg="add">
        <pc:chgData name="luis cleto" userId="a76db6c301978307" providerId="LiveId" clId="{BB93E05D-BE05-4453-8BDD-E5B3B775B63B}" dt="2026-05-14T09:08:53.800" v="299"/>
        <pc:sldMkLst>
          <pc:docMk/>
          <pc:sldMk cId="630951843" sldId="3754"/>
        </pc:sldMkLst>
      </pc:sldChg>
      <pc:sldChg chg="add">
        <pc:chgData name="luis cleto" userId="a76db6c301978307" providerId="LiveId" clId="{BB93E05D-BE05-4453-8BDD-E5B3B775B63B}" dt="2026-05-14T09:08:53.800" v="299"/>
        <pc:sldMkLst>
          <pc:docMk/>
          <pc:sldMk cId="2007185259" sldId="3755"/>
        </pc:sldMkLst>
      </pc:sldChg>
      <pc:sldChg chg="add">
        <pc:chgData name="luis cleto" userId="a76db6c301978307" providerId="LiveId" clId="{BB93E05D-BE05-4453-8BDD-E5B3B775B63B}" dt="2026-05-14T09:08:53.800" v="299"/>
        <pc:sldMkLst>
          <pc:docMk/>
          <pc:sldMk cId="3324458073" sldId="3756"/>
        </pc:sldMkLst>
      </pc:sldChg>
      <pc:sldChg chg="modSp mod">
        <pc:chgData name="luis cleto" userId="a76db6c301978307" providerId="LiveId" clId="{BB93E05D-BE05-4453-8BDD-E5B3B775B63B}" dt="2026-05-14T09:00:05.593" v="7" actId="207"/>
        <pc:sldMkLst>
          <pc:docMk/>
          <pc:sldMk cId="476662572" sldId="4734"/>
        </pc:sldMkLst>
        <pc:spChg chg="mod">
          <ac:chgData name="luis cleto" userId="a76db6c301978307" providerId="LiveId" clId="{BB93E05D-BE05-4453-8BDD-E5B3B775B63B}" dt="2026-05-14T09:00:05.593" v="7" actId="207"/>
          <ac:spMkLst>
            <pc:docMk/>
            <pc:sldMk cId="476662572" sldId="4734"/>
            <ac:spMk id="5" creationId="{047D25F1-145A-6ED2-99D4-6C039B5FB7E5}"/>
          </ac:spMkLst>
        </pc:spChg>
      </pc:sldChg>
      <pc:sldChg chg="modSp mod">
        <pc:chgData name="luis cleto" userId="a76db6c301978307" providerId="LiveId" clId="{BB93E05D-BE05-4453-8BDD-E5B3B775B63B}" dt="2026-05-14T09:07:33.930" v="298" actId="33524"/>
        <pc:sldMkLst>
          <pc:docMk/>
          <pc:sldMk cId="312666900" sldId="4735"/>
        </pc:sldMkLst>
        <pc:spChg chg="mod">
          <ac:chgData name="luis cleto" userId="a76db6c301978307" providerId="LiveId" clId="{BB93E05D-BE05-4453-8BDD-E5B3B775B63B}" dt="2026-05-14T09:07:33.930" v="298" actId="33524"/>
          <ac:spMkLst>
            <pc:docMk/>
            <pc:sldMk cId="312666900" sldId="4735"/>
            <ac:spMk id="3" creationId="{FF4D7957-E3E5-163E-3738-366649DD37FD}"/>
          </ac:spMkLst>
        </pc:spChg>
      </pc:sldChg>
      <pc:sldChg chg="del">
        <pc:chgData name="luis cleto" userId="a76db6c301978307" providerId="LiveId" clId="{BB93E05D-BE05-4453-8BDD-E5B3B775B63B}" dt="2026-05-14T09:15:15.242" v="529" actId="2696"/>
        <pc:sldMkLst>
          <pc:docMk/>
          <pc:sldMk cId="23829861" sldId="4739"/>
        </pc:sldMkLst>
      </pc:sldChg>
      <pc:sldChg chg="del">
        <pc:chgData name="luis cleto" userId="a76db6c301978307" providerId="LiveId" clId="{BB93E05D-BE05-4453-8BDD-E5B3B775B63B}" dt="2026-05-14T09:15:15.242" v="529" actId="2696"/>
        <pc:sldMkLst>
          <pc:docMk/>
          <pc:sldMk cId="1935737505" sldId="4740"/>
        </pc:sldMkLst>
      </pc:sldChg>
      <pc:sldChg chg="del">
        <pc:chgData name="luis cleto" userId="a76db6c301978307" providerId="LiveId" clId="{BB93E05D-BE05-4453-8BDD-E5B3B775B63B}" dt="2026-05-14T09:15:15.242" v="529" actId="2696"/>
        <pc:sldMkLst>
          <pc:docMk/>
          <pc:sldMk cId="3024167130" sldId="4741"/>
        </pc:sldMkLst>
      </pc:sldChg>
      <pc:sldChg chg="addSp modSp mod">
        <pc:chgData name="luis cleto" userId="a76db6c301978307" providerId="LiveId" clId="{BB93E05D-BE05-4453-8BDD-E5B3B775B63B}" dt="2026-05-14T09:40:09.478" v="1530" actId="1076"/>
        <pc:sldMkLst>
          <pc:docMk/>
          <pc:sldMk cId="2608731673" sldId="4743"/>
        </pc:sldMkLst>
        <pc:spChg chg="add mod">
          <ac:chgData name="luis cleto" userId="a76db6c301978307" providerId="LiveId" clId="{BB93E05D-BE05-4453-8BDD-E5B3B775B63B}" dt="2026-05-14T09:40:09.478" v="1530" actId="1076"/>
          <ac:spMkLst>
            <pc:docMk/>
            <pc:sldMk cId="2608731673" sldId="4743"/>
            <ac:spMk id="4" creationId="{FDFF74DE-A01C-57F6-EA99-C8FB9519C036}"/>
          </ac:spMkLst>
        </pc:spChg>
      </pc:sldChg>
      <pc:sldChg chg="add">
        <pc:chgData name="luis cleto" userId="a76db6c301978307" providerId="LiveId" clId="{BB93E05D-BE05-4453-8BDD-E5B3B775B63B}" dt="2026-05-14T09:10:10.185" v="301"/>
        <pc:sldMkLst>
          <pc:docMk/>
          <pc:sldMk cId="0" sldId="4744"/>
        </pc:sldMkLst>
      </pc:sldChg>
      <pc:sldChg chg="add del">
        <pc:chgData name="luis cleto" userId="a76db6c301978307" providerId="LiveId" clId="{BB93E05D-BE05-4453-8BDD-E5B3B775B63B}" dt="2026-05-14T09:09:18.799" v="300" actId="2696"/>
        <pc:sldMkLst>
          <pc:docMk/>
          <pc:sldMk cId="4048763254" sldId="4744"/>
        </pc:sldMkLst>
      </pc:sldChg>
      <pc:sldChg chg="add">
        <pc:chgData name="luis cleto" userId="a76db6c301978307" providerId="LiveId" clId="{BB93E05D-BE05-4453-8BDD-E5B3B775B63B}" dt="2026-05-14T09:10:10.185" v="301"/>
        <pc:sldMkLst>
          <pc:docMk/>
          <pc:sldMk cId="0" sldId="4745"/>
        </pc:sldMkLst>
      </pc:sldChg>
      <pc:sldChg chg="add">
        <pc:chgData name="luis cleto" userId="a76db6c301978307" providerId="LiveId" clId="{BB93E05D-BE05-4453-8BDD-E5B3B775B63B}" dt="2026-05-14T09:10:10.185" v="301"/>
        <pc:sldMkLst>
          <pc:docMk/>
          <pc:sldMk cId="0" sldId="4746"/>
        </pc:sldMkLst>
      </pc:sldChg>
      <pc:sldChg chg="add">
        <pc:chgData name="luis cleto" userId="a76db6c301978307" providerId="LiveId" clId="{BB93E05D-BE05-4453-8BDD-E5B3B775B63B}" dt="2026-05-14T09:10:10.185" v="301"/>
        <pc:sldMkLst>
          <pc:docMk/>
          <pc:sldMk cId="0" sldId="4747"/>
        </pc:sldMkLst>
      </pc:sldChg>
      <pc:sldChg chg="add">
        <pc:chgData name="luis cleto" userId="a76db6c301978307" providerId="LiveId" clId="{BB93E05D-BE05-4453-8BDD-E5B3B775B63B}" dt="2026-05-14T09:10:10.185" v="301"/>
        <pc:sldMkLst>
          <pc:docMk/>
          <pc:sldMk cId="0" sldId="4748"/>
        </pc:sldMkLst>
      </pc:sldChg>
      <pc:sldChg chg="add">
        <pc:chgData name="luis cleto" userId="a76db6c301978307" providerId="LiveId" clId="{BB93E05D-BE05-4453-8BDD-E5B3B775B63B}" dt="2026-05-14T09:11:32.273" v="302"/>
        <pc:sldMkLst>
          <pc:docMk/>
          <pc:sldMk cId="3189844006" sldId="4749"/>
        </pc:sldMkLst>
      </pc:sldChg>
      <pc:sldChg chg="modSp new mod">
        <pc:chgData name="luis cleto" userId="a76db6c301978307" providerId="LiveId" clId="{BB93E05D-BE05-4453-8BDD-E5B3B775B63B}" dt="2026-05-14T09:14:40.238" v="528" actId="33524"/>
        <pc:sldMkLst>
          <pc:docMk/>
          <pc:sldMk cId="1972859179" sldId="4750"/>
        </pc:sldMkLst>
        <pc:spChg chg="mod">
          <ac:chgData name="luis cleto" userId="a76db6c301978307" providerId="LiveId" clId="{BB93E05D-BE05-4453-8BDD-E5B3B775B63B}" dt="2026-05-14T09:13:42.769" v="458" actId="20577"/>
          <ac:spMkLst>
            <pc:docMk/>
            <pc:sldMk cId="1972859179" sldId="4750"/>
            <ac:spMk id="2" creationId="{AD007D73-9B47-6FF4-4DA4-1844528C41B7}"/>
          </ac:spMkLst>
        </pc:spChg>
        <pc:spChg chg="mod">
          <ac:chgData name="luis cleto" userId="a76db6c301978307" providerId="LiveId" clId="{BB93E05D-BE05-4453-8BDD-E5B3B775B63B}" dt="2026-05-14T09:14:40.238" v="528" actId="33524"/>
          <ac:spMkLst>
            <pc:docMk/>
            <pc:sldMk cId="1972859179" sldId="4750"/>
            <ac:spMk id="3" creationId="{C946123E-B5AD-A897-206A-6CE70E04864F}"/>
          </ac:spMkLst>
        </pc:spChg>
      </pc:sldChg>
      <pc:sldChg chg="modSp add mod ord">
        <pc:chgData name="luis cleto" userId="a76db6c301978307" providerId="LiveId" clId="{BB93E05D-BE05-4453-8BDD-E5B3B775B63B}" dt="2026-05-14T13:57:25.723" v="1723"/>
        <pc:sldMkLst>
          <pc:docMk/>
          <pc:sldMk cId="2939482790" sldId="4754"/>
        </pc:sldMkLst>
        <pc:spChg chg="mod">
          <ac:chgData name="luis cleto" userId="a76db6c301978307" providerId="LiveId" clId="{BB93E05D-BE05-4453-8BDD-E5B3B775B63B}" dt="2026-05-14T13:57:14.619" v="1721" actId="20577"/>
          <ac:spMkLst>
            <pc:docMk/>
            <pc:sldMk cId="2939482790" sldId="4754"/>
            <ac:spMk id="3" creationId="{3EB055CE-41BC-39A5-D4E1-B0F434DBD63E}"/>
          </ac:spMkLst>
        </pc:spChg>
      </pc:sldChg>
      <pc:sldChg chg="modSp add del mod">
        <pc:chgData name="luis cleto" userId="a76db6c301978307" providerId="LiveId" clId="{BB93E05D-BE05-4453-8BDD-E5B3B775B63B}" dt="2026-05-14T14:09:09.666" v="1934" actId="2696"/>
        <pc:sldMkLst>
          <pc:docMk/>
          <pc:sldMk cId="1281512322" sldId="4755"/>
        </pc:sldMkLst>
        <pc:spChg chg="mod">
          <ac:chgData name="luis cleto" userId="a76db6c301978307" providerId="LiveId" clId="{BB93E05D-BE05-4453-8BDD-E5B3B775B63B}" dt="2026-05-14T14:07:45.604" v="1861" actId="115"/>
          <ac:spMkLst>
            <pc:docMk/>
            <pc:sldMk cId="1281512322" sldId="4755"/>
            <ac:spMk id="3" creationId="{AD098214-CEC8-7E33-1AA3-A0C5F06D2DF7}"/>
          </ac:spMkLst>
        </pc:spChg>
      </pc:sldChg>
      <pc:sldChg chg="modSp add mod">
        <pc:chgData name="luis cleto" userId="a76db6c301978307" providerId="LiveId" clId="{BB93E05D-BE05-4453-8BDD-E5B3B775B63B}" dt="2026-05-14T14:17:03.369" v="2128" actId="20577"/>
        <pc:sldMkLst>
          <pc:docMk/>
          <pc:sldMk cId="4235494619" sldId="4755"/>
        </pc:sldMkLst>
        <pc:spChg chg="mod">
          <ac:chgData name="luis cleto" userId="a76db6c301978307" providerId="LiveId" clId="{BB93E05D-BE05-4453-8BDD-E5B3B775B63B}" dt="2026-05-14T14:17:03.369" v="2128" actId="20577"/>
          <ac:spMkLst>
            <pc:docMk/>
            <pc:sldMk cId="4235494619" sldId="4755"/>
            <ac:spMk id="3" creationId="{2EFD2F7C-9608-BA0C-87E7-633C440B9664}"/>
          </ac:spMkLst>
        </pc:spChg>
      </pc:sldChg>
      <pc:sldChg chg="add">
        <pc:chgData name="luis cleto" userId="a76db6c301978307" providerId="LiveId" clId="{BB93E05D-BE05-4453-8BDD-E5B3B775B63B}" dt="2026-05-14T14:16:10.469" v="2120"/>
        <pc:sldMkLst>
          <pc:docMk/>
          <pc:sldMk cId="2673725997" sldId="4756"/>
        </pc:sldMkLst>
      </pc:sldChg>
      <pc:sldChg chg="modSp add mod">
        <pc:chgData name="luis cleto" userId="a76db6c301978307" providerId="LiveId" clId="{BB93E05D-BE05-4453-8BDD-E5B3B775B63B}" dt="2026-05-14T14:28:24.609" v="2352" actId="207"/>
        <pc:sldMkLst>
          <pc:docMk/>
          <pc:sldMk cId="107486747" sldId="4757"/>
        </pc:sldMkLst>
        <pc:spChg chg="mod">
          <ac:chgData name="luis cleto" userId="a76db6c301978307" providerId="LiveId" clId="{BB93E05D-BE05-4453-8BDD-E5B3B775B63B}" dt="2026-05-14T14:28:24.609" v="2352" actId="207"/>
          <ac:spMkLst>
            <pc:docMk/>
            <pc:sldMk cId="107486747" sldId="4757"/>
            <ac:spMk id="3" creationId="{33DEA09D-30D3-9386-4ECF-F5AC2F6347F0}"/>
          </ac:spMkLst>
        </pc:spChg>
        <pc:spChg chg="mod">
          <ac:chgData name="luis cleto" userId="a76db6c301978307" providerId="LiveId" clId="{BB93E05D-BE05-4453-8BDD-E5B3B775B63B}" dt="2026-05-14T14:26:13.767" v="2321" actId="1076"/>
          <ac:spMkLst>
            <pc:docMk/>
            <pc:sldMk cId="107486747" sldId="4757"/>
            <ac:spMk id="4" creationId="{12EED0AA-75E7-8385-7A5A-C19D2CE97F5C}"/>
          </ac:spMkLst>
        </pc:spChg>
      </pc:sldChg>
      <pc:sldChg chg="modSp add mod">
        <pc:chgData name="luis cleto" userId="a76db6c301978307" providerId="LiveId" clId="{BB93E05D-BE05-4453-8BDD-E5B3B775B63B}" dt="2026-05-14T14:35:21.411" v="2412" actId="207"/>
        <pc:sldMkLst>
          <pc:docMk/>
          <pc:sldMk cId="1113224556" sldId="4758"/>
        </pc:sldMkLst>
        <pc:spChg chg="mod">
          <ac:chgData name="luis cleto" userId="a76db6c301978307" providerId="LiveId" clId="{BB93E05D-BE05-4453-8BDD-E5B3B775B63B}" dt="2026-05-14T14:35:21.411" v="2412" actId="207"/>
          <ac:spMkLst>
            <pc:docMk/>
            <pc:sldMk cId="1113224556" sldId="4758"/>
            <ac:spMk id="3" creationId="{97BE0467-281D-CA60-842F-B86688DDC7E5}"/>
          </ac:spMkLst>
        </pc:spChg>
      </pc:sldChg>
      <pc:sldChg chg="modSp add mod">
        <pc:chgData name="luis cleto" userId="a76db6c301978307" providerId="LiveId" clId="{BB93E05D-BE05-4453-8BDD-E5B3B775B63B}" dt="2026-05-14T14:41:10.434" v="2519" actId="21"/>
        <pc:sldMkLst>
          <pc:docMk/>
          <pc:sldMk cId="1463552580" sldId="4759"/>
        </pc:sldMkLst>
        <pc:spChg chg="mod">
          <ac:chgData name="luis cleto" userId="a76db6c301978307" providerId="LiveId" clId="{BB93E05D-BE05-4453-8BDD-E5B3B775B63B}" dt="2026-05-14T14:41:10.434" v="2519" actId="21"/>
          <ac:spMkLst>
            <pc:docMk/>
            <pc:sldMk cId="1463552580" sldId="4759"/>
            <ac:spMk id="3" creationId="{097BB1CD-1E6A-03AE-60B9-1C6F7AF6879B}"/>
          </ac:spMkLst>
        </pc:spChg>
      </pc:sldChg>
      <pc:sldChg chg="modSp add mod">
        <pc:chgData name="luis cleto" userId="a76db6c301978307" providerId="LiveId" clId="{BB93E05D-BE05-4453-8BDD-E5B3B775B63B}" dt="2026-05-14T14:42:26.204" v="2538" actId="207"/>
        <pc:sldMkLst>
          <pc:docMk/>
          <pc:sldMk cId="3476946051" sldId="4760"/>
        </pc:sldMkLst>
        <pc:spChg chg="mod">
          <ac:chgData name="luis cleto" userId="a76db6c301978307" providerId="LiveId" clId="{BB93E05D-BE05-4453-8BDD-E5B3B775B63B}" dt="2026-05-14T14:42:26.204" v="2538" actId="207"/>
          <ac:spMkLst>
            <pc:docMk/>
            <pc:sldMk cId="3476946051" sldId="4760"/>
            <ac:spMk id="3" creationId="{64B5510C-CB74-1989-DF50-5D3A40395146}"/>
          </ac:spMkLst>
        </pc:spChg>
      </pc:sldChg>
      <pc:sldChg chg="add del">
        <pc:chgData name="luis cleto" userId="a76db6c301978307" providerId="LiveId" clId="{BB93E05D-BE05-4453-8BDD-E5B3B775B63B}" dt="2026-05-14T14:50:49.771" v="2738" actId="2696"/>
        <pc:sldMkLst>
          <pc:docMk/>
          <pc:sldMk cId="1503636708" sldId="4761"/>
        </pc:sldMkLst>
      </pc:sldChg>
      <pc:sldChg chg="modSp add mod">
        <pc:chgData name="luis cleto" userId="a76db6c301978307" providerId="LiveId" clId="{BB93E05D-BE05-4453-8BDD-E5B3B775B63B}" dt="2026-05-14T14:50:29.074" v="2737" actId="207"/>
        <pc:sldMkLst>
          <pc:docMk/>
          <pc:sldMk cId="859129913" sldId="4762"/>
        </pc:sldMkLst>
        <pc:spChg chg="mod">
          <ac:chgData name="luis cleto" userId="a76db6c301978307" providerId="LiveId" clId="{BB93E05D-BE05-4453-8BDD-E5B3B775B63B}" dt="2026-05-14T14:50:29.074" v="2737" actId="207"/>
          <ac:spMkLst>
            <pc:docMk/>
            <pc:sldMk cId="859129913" sldId="4762"/>
            <ac:spMk id="3" creationId="{468E77E3-D15C-A0E3-7F80-578C4C7DD010}"/>
          </ac:spMkLst>
        </pc:spChg>
      </pc:sldChg>
      <pc:sldChg chg="addSp delSp modSp add mod">
        <pc:chgData name="luis cleto" userId="a76db6c301978307" providerId="LiveId" clId="{BB93E05D-BE05-4453-8BDD-E5B3B775B63B}" dt="2026-05-14T15:11:29.512" v="2829" actId="207"/>
        <pc:sldMkLst>
          <pc:docMk/>
          <pc:sldMk cId="3334494695" sldId="4763"/>
        </pc:sldMkLst>
        <pc:spChg chg="mod">
          <ac:chgData name="luis cleto" userId="a76db6c301978307" providerId="LiveId" clId="{BB93E05D-BE05-4453-8BDD-E5B3B775B63B}" dt="2026-05-14T15:11:29.512" v="2829" actId="207"/>
          <ac:spMkLst>
            <pc:docMk/>
            <pc:sldMk cId="3334494695" sldId="4763"/>
            <ac:spMk id="3" creationId="{6AA42B4B-DA20-BD5F-F02E-CA7F4C82C0CC}"/>
          </ac:spMkLst>
        </pc:spChg>
        <pc:spChg chg="add del">
          <ac:chgData name="luis cleto" userId="a76db6c301978307" providerId="LiveId" clId="{BB93E05D-BE05-4453-8BDD-E5B3B775B63B}" dt="2026-05-14T14:55:54.354" v="2779" actId="22"/>
          <ac:spMkLst>
            <pc:docMk/>
            <pc:sldMk cId="3334494695" sldId="4763"/>
            <ac:spMk id="4" creationId="{951FECDB-08F2-6E8E-DC7D-79B6C97062B0}"/>
          </ac:spMkLst>
        </pc:spChg>
      </pc:sldChg>
      <pc:sldChg chg="modSp add mod">
        <pc:chgData name="luis cleto" userId="a76db6c301978307" providerId="LiveId" clId="{BB93E05D-BE05-4453-8BDD-E5B3B775B63B}" dt="2026-05-14T15:12:08.494" v="2835" actId="207"/>
        <pc:sldMkLst>
          <pc:docMk/>
          <pc:sldMk cId="643093080" sldId="4764"/>
        </pc:sldMkLst>
        <pc:spChg chg="mod">
          <ac:chgData name="luis cleto" userId="a76db6c301978307" providerId="LiveId" clId="{BB93E05D-BE05-4453-8BDD-E5B3B775B63B}" dt="2026-05-14T15:12:08.494" v="2835" actId="207"/>
          <ac:spMkLst>
            <pc:docMk/>
            <pc:sldMk cId="643093080" sldId="4764"/>
            <ac:spMk id="3" creationId="{B3506E00-C494-21E6-E0E8-9E19B62232D1}"/>
          </ac:spMkLst>
        </pc:spChg>
      </pc:sldChg>
      <pc:sldChg chg="modSp add mod">
        <pc:chgData name="luis cleto" userId="a76db6c301978307" providerId="LiveId" clId="{BB93E05D-BE05-4453-8BDD-E5B3B775B63B}" dt="2026-05-14T15:16:46.368" v="2880" actId="207"/>
        <pc:sldMkLst>
          <pc:docMk/>
          <pc:sldMk cId="1847139012" sldId="4765"/>
        </pc:sldMkLst>
        <pc:spChg chg="mod">
          <ac:chgData name="luis cleto" userId="a76db6c301978307" providerId="LiveId" clId="{BB93E05D-BE05-4453-8BDD-E5B3B775B63B}" dt="2026-05-14T15:16:46.368" v="2880" actId="207"/>
          <ac:spMkLst>
            <pc:docMk/>
            <pc:sldMk cId="1847139012" sldId="4765"/>
            <ac:spMk id="3" creationId="{3206BC06-2BC4-5194-7C12-3B96713DE76B}"/>
          </ac:spMkLst>
        </pc:spChg>
      </pc:sldChg>
      <pc:sldChg chg="addSp modSp new del ord">
        <pc:chgData name="luis cleto" userId="a76db6c301978307" providerId="LiveId" clId="{BB93E05D-BE05-4453-8BDD-E5B3B775B63B}" dt="2026-05-14T15:36:18.622" v="3125" actId="2696"/>
        <pc:sldMkLst>
          <pc:docMk/>
          <pc:sldMk cId="70759409" sldId="4766"/>
        </pc:sldMkLst>
        <pc:spChg chg="add mod">
          <ac:chgData name="luis cleto" userId="a76db6c301978307" providerId="LiveId" clId="{BB93E05D-BE05-4453-8BDD-E5B3B775B63B}" dt="2026-05-14T15:19:01.496" v="2886"/>
          <ac:spMkLst>
            <pc:docMk/>
            <pc:sldMk cId="70759409" sldId="4766"/>
            <ac:spMk id="2" creationId="{90D07D06-48C9-3DA4-0313-DABFEA86CBD3}"/>
          </ac:spMkLst>
        </pc:spChg>
      </pc:sldChg>
      <pc:sldChg chg="modSp add mod">
        <pc:chgData name="luis cleto" userId="a76db6c301978307" providerId="LiveId" clId="{BB93E05D-BE05-4453-8BDD-E5B3B775B63B}" dt="2026-05-14T15:28:36.037" v="3008" actId="1076"/>
        <pc:sldMkLst>
          <pc:docMk/>
          <pc:sldMk cId="2918922859" sldId="4767"/>
        </pc:sldMkLst>
        <pc:spChg chg="mod">
          <ac:chgData name="luis cleto" userId="a76db6c301978307" providerId="LiveId" clId="{BB93E05D-BE05-4453-8BDD-E5B3B775B63B}" dt="2026-05-14T15:28:36.037" v="3008" actId="1076"/>
          <ac:spMkLst>
            <pc:docMk/>
            <pc:sldMk cId="2918922859" sldId="4767"/>
            <ac:spMk id="3" creationId="{88EF80C4-70B7-7CBF-3111-AB91EA28EA72}"/>
          </ac:spMkLst>
        </pc:spChg>
        <pc:spChg chg="mod">
          <ac:chgData name="luis cleto" userId="a76db6c301978307" providerId="LiveId" clId="{BB93E05D-BE05-4453-8BDD-E5B3B775B63B}" dt="2026-05-14T15:28:31.407" v="3007" actId="1076"/>
          <ac:spMkLst>
            <pc:docMk/>
            <pc:sldMk cId="2918922859" sldId="4767"/>
            <ac:spMk id="5" creationId="{1968CAE1-5756-B713-72EC-AB7FEC26A2CE}"/>
          </ac:spMkLst>
        </pc:spChg>
      </pc:sldChg>
    </pc:docChg>
  </pc:docChgLst>
  <pc:docChgLst>
    <pc:chgData name="luis cleto" userId="a76db6c301978307" providerId="LiveId" clId="{77A9CF22-C8A1-495C-8FD3-F314C32AB210}"/>
    <pc:docChg chg="custSel addSld delSld modSld sldOrd">
      <pc:chgData name="luis cleto" userId="a76db6c301978307" providerId="LiveId" clId="{77A9CF22-C8A1-495C-8FD3-F314C32AB210}" dt="2026-05-05T12:48:33.562" v="1424" actId="2696"/>
      <pc:docMkLst>
        <pc:docMk/>
      </pc:docMkLst>
      <pc:sldChg chg="addSp modSp ord">
        <pc:chgData name="luis cleto" userId="a76db6c301978307" providerId="LiveId" clId="{77A9CF22-C8A1-495C-8FD3-F314C32AB210}" dt="2026-05-05T12:29:17.745" v="1052"/>
        <pc:sldMkLst>
          <pc:docMk/>
          <pc:sldMk cId="271302097" sldId="258"/>
        </pc:sldMkLst>
        <pc:spChg chg="add mod">
          <ac:chgData name="luis cleto" userId="a76db6c301978307" providerId="LiveId" clId="{77A9CF22-C8A1-495C-8FD3-F314C32AB210}" dt="2026-05-05T12:29:17.745" v="1052"/>
          <ac:spMkLst>
            <pc:docMk/>
            <pc:sldMk cId="271302097" sldId="258"/>
            <ac:spMk id="2" creationId="{DDCBED56-793C-EE01-8871-83520BD4D72B}"/>
          </ac:spMkLst>
        </pc:spChg>
      </pc:sldChg>
      <pc:sldChg chg="ord">
        <pc:chgData name="luis cleto" userId="a76db6c301978307" providerId="LiveId" clId="{77A9CF22-C8A1-495C-8FD3-F314C32AB210}" dt="2026-05-05T12:27:40.363" v="1029"/>
        <pc:sldMkLst>
          <pc:docMk/>
          <pc:sldMk cId="1515237277" sldId="263"/>
        </pc:sldMkLst>
      </pc:sldChg>
      <pc:sldChg chg="ord">
        <pc:chgData name="luis cleto" userId="a76db6c301978307" providerId="LiveId" clId="{77A9CF22-C8A1-495C-8FD3-F314C32AB210}" dt="2026-05-05T12:28:17.662" v="1042"/>
        <pc:sldMkLst>
          <pc:docMk/>
          <pc:sldMk cId="3569638878" sldId="264"/>
        </pc:sldMkLst>
      </pc:sldChg>
      <pc:sldChg chg="ord">
        <pc:chgData name="luis cleto" userId="a76db6c301978307" providerId="LiveId" clId="{77A9CF22-C8A1-495C-8FD3-F314C32AB210}" dt="2026-05-05T12:28:26.293" v="1044"/>
        <pc:sldMkLst>
          <pc:docMk/>
          <pc:sldMk cId="274935858" sldId="265"/>
        </pc:sldMkLst>
      </pc:sldChg>
      <pc:sldChg chg="ord">
        <pc:chgData name="luis cleto" userId="a76db6c301978307" providerId="LiveId" clId="{77A9CF22-C8A1-495C-8FD3-F314C32AB210}" dt="2026-05-05T12:28:33.048" v="1046"/>
        <pc:sldMkLst>
          <pc:docMk/>
          <pc:sldMk cId="2382439621" sldId="266"/>
        </pc:sldMkLst>
      </pc:sldChg>
      <pc:sldChg chg="addSp modSp ord">
        <pc:chgData name="luis cleto" userId="a76db6c301978307" providerId="LiveId" clId="{77A9CF22-C8A1-495C-8FD3-F314C32AB210}" dt="2026-05-05T12:29:36.203" v="1055"/>
        <pc:sldMkLst>
          <pc:docMk/>
          <pc:sldMk cId="3335731877" sldId="267"/>
        </pc:sldMkLst>
        <pc:spChg chg="add mod">
          <ac:chgData name="luis cleto" userId="a76db6c301978307" providerId="LiveId" clId="{77A9CF22-C8A1-495C-8FD3-F314C32AB210}" dt="2026-05-05T12:29:36.203" v="1055"/>
          <ac:spMkLst>
            <pc:docMk/>
            <pc:sldMk cId="3335731877" sldId="267"/>
            <ac:spMk id="2" creationId="{9D654804-DD6F-BA2E-62CF-6569575A9A85}"/>
          </ac:spMkLst>
        </pc:spChg>
      </pc:sldChg>
      <pc:sldChg chg="modSp mod ord">
        <pc:chgData name="luis cleto" userId="a76db6c301978307" providerId="LiveId" clId="{77A9CF22-C8A1-495C-8FD3-F314C32AB210}" dt="2026-05-05T12:06:54.651" v="588" actId="1076"/>
        <pc:sldMkLst>
          <pc:docMk/>
          <pc:sldMk cId="1220663014" sldId="273"/>
        </pc:sldMkLst>
        <pc:spChg chg="mod">
          <ac:chgData name="luis cleto" userId="a76db6c301978307" providerId="LiveId" clId="{77A9CF22-C8A1-495C-8FD3-F314C32AB210}" dt="2026-05-05T12:06:54.651" v="588" actId="1076"/>
          <ac:spMkLst>
            <pc:docMk/>
            <pc:sldMk cId="1220663014" sldId="273"/>
            <ac:spMk id="5" creationId="{4ACE6344-A051-FD76-DE62-774935F836C6}"/>
          </ac:spMkLst>
        </pc:spChg>
      </pc:sldChg>
      <pc:sldChg chg="ord">
        <pc:chgData name="luis cleto" userId="a76db6c301978307" providerId="LiveId" clId="{77A9CF22-C8A1-495C-8FD3-F314C32AB210}" dt="2026-05-05T12:44:44.986" v="1361"/>
        <pc:sldMkLst>
          <pc:docMk/>
          <pc:sldMk cId="710324474" sldId="274"/>
        </pc:sldMkLst>
      </pc:sldChg>
      <pc:sldChg chg="ord">
        <pc:chgData name="luis cleto" userId="a76db6c301978307" providerId="LiveId" clId="{77A9CF22-C8A1-495C-8FD3-F314C32AB210}" dt="2026-05-05T12:45:23.703" v="1369"/>
        <pc:sldMkLst>
          <pc:docMk/>
          <pc:sldMk cId="1153576699" sldId="275"/>
        </pc:sldMkLst>
      </pc:sldChg>
      <pc:sldChg chg="addSp modSp">
        <pc:chgData name="luis cleto" userId="a76db6c301978307" providerId="LiveId" clId="{77A9CF22-C8A1-495C-8FD3-F314C32AB210}" dt="2026-05-05T11:50:02.408" v="249"/>
        <pc:sldMkLst>
          <pc:docMk/>
          <pc:sldMk cId="4280540322" sldId="276"/>
        </pc:sldMkLst>
        <pc:spChg chg="add mod">
          <ac:chgData name="luis cleto" userId="a76db6c301978307" providerId="LiveId" clId="{77A9CF22-C8A1-495C-8FD3-F314C32AB210}" dt="2026-05-05T11:50:02.408" v="249"/>
          <ac:spMkLst>
            <pc:docMk/>
            <pc:sldMk cId="4280540322" sldId="276"/>
            <ac:spMk id="2" creationId="{477EE688-5230-98F2-42D6-DC77D3D34B3C}"/>
          </ac:spMkLst>
        </pc:spChg>
      </pc:sldChg>
      <pc:sldChg chg="addSp modSp ord">
        <pc:chgData name="luis cleto" userId="a76db6c301978307" providerId="LiveId" clId="{77A9CF22-C8A1-495C-8FD3-F314C32AB210}" dt="2026-05-05T12:07:51.816" v="593"/>
        <pc:sldMkLst>
          <pc:docMk/>
          <pc:sldMk cId="346334165" sldId="277"/>
        </pc:sldMkLst>
        <pc:spChg chg="add mod">
          <ac:chgData name="luis cleto" userId="a76db6c301978307" providerId="LiveId" clId="{77A9CF22-C8A1-495C-8FD3-F314C32AB210}" dt="2026-05-05T12:07:51.816" v="593"/>
          <ac:spMkLst>
            <pc:docMk/>
            <pc:sldMk cId="346334165" sldId="277"/>
            <ac:spMk id="2" creationId="{8C8EE30B-D06D-B423-81E3-06C6AF1D6832}"/>
          </ac:spMkLst>
        </pc:spChg>
      </pc:sldChg>
      <pc:sldChg chg="modSp mod ord">
        <pc:chgData name="luis cleto" userId="a76db6c301978307" providerId="LiveId" clId="{77A9CF22-C8A1-495C-8FD3-F314C32AB210}" dt="2026-05-05T12:11:27.802" v="666" actId="115"/>
        <pc:sldMkLst>
          <pc:docMk/>
          <pc:sldMk cId="544965266" sldId="278"/>
        </pc:sldMkLst>
        <pc:spChg chg="mod">
          <ac:chgData name="luis cleto" userId="a76db6c301978307" providerId="LiveId" clId="{77A9CF22-C8A1-495C-8FD3-F314C32AB210}" dt="2026-05-05T12:11:27.802" v="666" actId="115"/>
          <ac:spMkLst>
            <pc:docMk/>
            <pc:sldMk cId="544965266" sldId="278"/>
            <ac:spMk id="5" creationId="{02AB64DD-A7D6-F820-9F65-D9A3A72F7E77}"/>
          </ac:spMkLst>
        </pc:spChg>
      </pc:sldChg>
      <pc:sldChg chg="ord">
        <pc:chgData name="luis cleto" userId="a76db6c301978307" providerId="LiveId" clId="{77A9CF22-C8A1-495C-8FD3-F314C32AB210}" dt="2026-05-05T12:20:24.007" v="796"/>
        <pc:sldMkLst>
          <pc:docMk/>
          <pc:sldMk cId="2860198450" sldId="279"/>
        </pc:sldMkLst>
      </pc:sldChg>
      <pc:sldChg chg="ord">
        <pc:chgData name="luis cleto" userId="a76db6c301978307" providerId="LiveId" clId="{77A9CF22-C8A1-495C-8FD3-F314C32AB210}" dt="2026-05-05T12:42:51.141" v="1345"/>
        <pc:sldMkLst>
          <pc:docMk/>
          <pc:sldMk cId="351949425" sldId="281"/>
        </pc:sldMkLst>
      </pc:sldChg>
      <pc:sldChg chg="modSp mod ord">
        <pc:chgData name="luis cleto" userId="a76db6c301978307" providerId="LiveId" clId="{77A9CF22-C8A1-495C-8FD3-F314C32AB210}" dt="2026-05-05T12:43:36.579" v="1349" actId="207"/>
        <pc:sldMkLst>
          <pc:docMk/>
          <pc:sldMk cId="2439770017" sldId="282"/>
        </pc:sldMkLst>
        <pc:spChg chg="mod">
          <ac:chgData name="luis cleto" userId="a76db6c301978307" providerId="LiveId" clId="{77A9CF22-C8A1-495C-8FD3-F314C32AB210}" dt="2026-05-05T12:43:36.579" v="1349" actId="207"/>
          <ac:spMkLst>
            <pc:docMk/>
            <pc:sldMk cId="2439770017" sldId="282"/>
            <ac:spMk id="3" creationId="{99036403-CDB3-3179-987C-CBCB43E21A94}"/>
          </ac:spMkLst>
        </pc:spChg>
      </pc:sldChg>
      <pc:sldChg chg="ord">
        <pc:chgData name="luis cleto" userId="a76db6c301978307" providerId="LiveId" clId="{77A9CF22-C8A1-495C-8FD3-F314C32AB210}" dt="2026-05-05T12:44:24.440" v="1355"/>
        <pc:sldMkLst>
          <pc:docMk/>
          <pc:sldMk cId="2585441952" sldId="283"/>
        </pc:sldMkLst>
      </pc:sldChg>
      <pc:sldChg chg="ord">
        <pc:chgData name="luis cleto" userId="a76db6c301978307" providerId="LiveId" clId="{77A9CF22-C8A1-495C-8FD3-F314C32AB210}" dt="2026-05-05T12:44:34.303" v="1357"/>
        <pc:sldMkLst>
          <pc:docMk/>
          <pc:sldMk cId="1381903397" sldId="284"/>
        </pc:sldMkLst>
      </pc:sldChg>
      <pc:sldChg chg="ord">
        <pc:chgData name="luis cleto" userId="a76db6c301978307" providerId="LiveId" clId="{77A9CF22-C8A1-495C-8FD3-F314C32AB210}" dt="2026-05-05T12:07:18.460" v="590"/>
        <pc:sldMkLst>
          <pc:docMk/>
          <pc:sldMk cId="1309334242" sldId="285"/>
        </pc:sldMkLst>
      </pc:sldChg>
      <pc:sldChg chg="modSp mod ord">
        <pc:chgData name="luis cleto" userId="a76db6c301978307" providerId="LiveId" clId="{77A9CF22-C8A1-495C-8FD3-F314C32AB210}" dt="2026-05-05T12:15:41.594" v="743" actId="1076"/>
        <pc:sldMkLst>
          <pc:docMk/>
          <pc:sldMk cId="3773892053" sldId="286"/>
        </pc:sldMkLst>
        <pc:spChg chg="mod">
          <ac:chgData name="luis cleto" userId="a76db6c301978307" providerId="LiveId" clId="{77A9CF22-C8A1-495C-8FD3-F314C32AB210}" dt="2026-05-05T12:15:41.594" v="743" actId="1076"/>
          <ac:spMkLst>
            <pc:docMk/>
            <pc:sldMk cId="3773892053" sldId="286"/>
            <ac:spMk id="7" creationId="{E85FCE04-9E7D-8C4E-AED6-8BEE9E77CC4C}"/>
          </ac:spMkLst>
        </pc:spChg>
      </pc:sldChg>
      <pc:sldChg chg="modSp mod ord">
        <pc:chgData name="luis cleto" userId="a76db6c301978307" providerId="LiveId" clId="{77A9CF22-C8A1-495C-8FD3-F314C32AB210}" dt="2026-05-05T12:16:59.906" v="758" actId="1076"/>
        <pc:sldMkLst>
          <pc:docMk/>
          <pc:sldMk cId="3827117616" sldId="287"/>
        </pc:sldMkLst>
        <pc:spChg chg="mod">
          <ac:chgData name="luis cleto" userId="a76db6c301978307" providerId="LiveId" clId="{77A9CF22-C8A1-495C-8FD3-F314C32AB210}" dt="2026-05-05T12:16:59.906" v="758" actId="1076"/>
          <ac:spMkLst>
            <pc:docMk/>
            <pc:sldMk cId="3827117616" sldId="287"/>
            <ac:spMk id="7" creationId="{E00AFE8D-4577-D7B7-17E1-AF906513CBC5}"/>
          </ac:spMkLst>
        </pc:spChg>
      </pc:sldChg>
      <pc:sldChg chg="ord">
        <pc:chgData name="luis cleto" userId="a76db6c301978307" providerId="LiveId" clId="{77A9CF22-C8A1-495C-8FD3-F314C32AB210}" dt="2026-05-05T12:17:10.736" v="762"/>
        <pc:sldMkLst>
          <pc:docMk/>
          <pc:sldMk cId="598120904" sldId="288"/>
        </pc:sldMkLst>
      </pc:sldChg>
      <pc:sldChg chg="ord">
        <pc:chgData name="luis cleto" userId="a76db6c301978307" providerId="LiveId" clId="{77A9CF22-C8A1-495C-8FD3-F314C32AB210}" dt="2026-05-05T12:16:24.099" v="745"/>
        <pc:sldMkLst>
          <pc:docMk/>
          <pc:sldMk cId="1926017048" sldId="289"/>
        </pc:sldMkLst>
      </pc:sldChg>
      <pc:sldChg chg="modSp mod ord">
        <pc:chgData name="luis cleto" userId="a76db6c301978307" providerId="LiveId" clId="{77A9CF22-C8A1-495C-8FD3-F314C32AB210}" dt="2026-05-05T12:20:10.359" v="792" actId="33524"/>
        <pc:sldMkLst>
          <pc:docMk/>
          <pc:sldMk cId="2066616992" sldId="291"/>
        </pc:sldMkLst>
        <pc:spChg chg="mod">
          <ac:chgData name="luis cleto" userId="a76db6c301978307" providerId="LiveId" clId="{77A9CF22-C8A1-495C-8FD3-F314C32AB210}" dt="2026-05-05T12:20:10.359" v="792" actId="33524"/>
          <ac:spMkLst>
            <pc:docMk/>
            <pc:sldMk cId="2066616992" sldId="291"/>
            <ac:spMk id="3" creationId="{D15ADCF6-D9FB-EA94-2BB7-6025E6843DAA}"/>
          </ac:spMkLst>
        </pc:spChg>
      </pc:sldChg>
      <pc:sldChg chg="ord">
        <pc:chgData name="luis cleto" userId="a76db6c301978307" providerId="LiveId" clId="{77A9CF22-C8A1-495C-8FD3-F314C32AB210}" dt="2026-05-05T12:46:25.607" v="1383"/>
        <pc:sldMkLst>
          <pc:docMk/>
          <pc:sldMk cId="1635041627" sldId="293"/>
        </pc:sldMkLst>
      </pc:sldChg>
      <pc:sldChg chg="addSp modSp ord">
        <pc:chgData name="luis cleto" userId="a76db6c301978307" providerId="LiveId" clId="{77A9CF22-C8A1-495C-8FD3-F314C32AB210}" dt="2026-05-05T12:33:49.529" v="1153"/>
        <pc:sldMkLst>
          <pc:docMk/>
          <pc:sldMk cId="2364739551" sldId="294"/>
        </pc:sldMkLst>
        <pc:spChg chg="add mod">
          <ac:chgData name="luis cleto" userId="a76db6c301978307" providerId="LiveId" clId="{77A9CF22-C8A1-495C-8FD3-F314C32AB210}" dt="2026-05-05T12:33:49.529" v="1153"/>
          <ac:spMkLst>
            <pc:docMk/>
            <pc:sldMk cId="2364739551" sldId="294"/>
            <ac:spMk id="2" creationId="{FD256FA8-25C0-B3EC-D5DC-A4D2CBA4E9BC}"/>
          </ac:spMkLst>
        </pc:spChg>
      </pc:sldChg>
      <pc:sldChg chg="addSp modSp ord">
        <pc:chgData name="luis cleto" userId="a76db6c301978307" providerId="LiveId" clId="{77A9CF22-C8A1-495C-8FD3-F314C32AB210}" dt="2026-05-05T12:37:04.505" v="1240"/>
        <pc:sldMkLst>
          <pc:docMk/>
          <pc:sldMk cId="3155347295" sldId="295"/>
        </pc:sldMkLst>
        <pc:spChg chg="add mod">
          <ac:chgData name="luis cleto" userId="a76db6c301978307" providerId="LiveId" clId="{77A9CF22-C8A1-495C-8FD3-F314C32AB210}" dt="2026-05-05T12:37:04.505" v="1240"/>
          <ac:spMkLst>
            <pc:docMk/>
            <pc:sldMk cId="3155347295" sldId="295"/>
            <ac:spMk id="2" creationId="{382C501D-BB12-B796-3967-D6871A8C599C}"/>
          </ac:spMkLst>
        </pc:spChg>
      </pc:sldChg>
      <pc:sldChg chg="ord">
        <pc:chgData name="luis cleto" userId="a76db6c301978307" providerId="LiveId" clId="{77A9CF22-C8A1-495C-8FD3-F314C32AB210}" dt="2026-05-05T12:36:38.435" v="1235"/>
        <pc:sldMkLst>
          <pc:docMk/>
          <pc:sldMk cId="740626919" sldId="296"/>
        </pc:sldMkLst>
      </pc:sldChg>
      <pc:sldChg chg="addSp modSp">
        <pc:chgData name="luis cleto" userId="a76db6c301978307" providerId="LiveId" clId="{77A9CF22-C8A1-495C-8FD3-F314C32AB210}" dt="2026-05-05T11:50:12.439" v="250"/>
        <pc:sldMkLst>
          <pc:docMk/>
          <pc:sldMk cId="2461141" sldId="298"/>
        </pc:sldMkLst>
        <pc:spChg chg="add mod">
          <ac:chgData name="luis cleto" userId="a76db6c301978307" providerId="LiveId" clId="{77A9CF22-C8A1-495C-8FD3-F314C32AB210}" dt="2026-05-05T11:50:12.439" v="250"/>
          <ac:spMkLst>
            <pc:docMk/>
            <pc:sldMk cId="2461141" sldId="298"/>
            <ac:spMk id="2" creationId="{E6058FAF-270B-4CD5-32F9-BCA1030D3128}"/>
          </ac:spMkLst>
        </pc:spChg>
      </pc:sldChg>
      <pc:sldChg chg="addSp modSp">
        <pc:chgData name="luis cleto" userId="a76db6c301978307" providerId="LiveId" clId="{77A9CF22-C8A1-495C-8FD3-F314C32AB210}" dt="2026-05-05T11:50:18.521" v="251"/>
        <pc:sldMkLst>
          <pc:docMk/>
          <pc:sldMk cId="3211426155" sldId="299"/>
        </pc:sldMkLst>
        <pc:spChg chg="add mod">
          <ac:chgData name="luis cleto" userId="a76db6c301978307" providerId="LiveId" clId="{77A9CF22-C8A1-495C-8FD3-F314C32AB210}" dt="2026-05-05T11:50:18.521" v="251"/>
          <ac:spMkLst>
            <pc:docMk/>
            <pc:sldMk cId="3211426155" sldId="299"/>
            <ac:spMk id="2" creationId="{5BD6BD48-D67B-5B62-1A62-52C8FE32681F}"/>
          </ac:spMkLst>
        </pc:spChg>
      </pc:sldChg>
      <pc:sldChg chg="addSp modSp">
        <pc:chgData name="luis cleto" userId="a76db6c301978307" providerId="LiveId" clId="{77A9CF22-C8A1-495C-8FD3-F314C32AB210}" dt="2026-05-05T11:50:23.656" v="252"/>
        <pc:sldMkLst>
          <pc:docMk/>
          <pc:sldMk cId="1970808940" sldId="300"/>
        </pc:sldMkLst>
        <pc:spChg chg="add mod">
          <ac:chgData name="luis cleto" userId="a76db6c301978307" providerId="LiveId" clId="{77A9CF22-C8A1-495C-8FD3-F314C32AB210}" dt="2026-05-05T11:50:23.656" v="252"/>
          <ac:spMkLst>
            <pc:docMk/>
            <pc:sldMk cId="1970808940" sldId="300"/>
            <ac:spMk id="2" creationId="{EF5E35D9-143E-98FC-D8DB-6D361C6A2513}"/>
          </ac:spMkLst>
        </pc:spChg>
      </pc:sldChg>
      <pc:sldChg chg="ord">
        <pc:chgData name="luis cleto" userId="a76db6c301978307" providerId="LiveId" clId="{77A9CF22-C8A1-495C-8FD3-F314C32AB210}" dt="2026-05-05T12:45:59.911" v="1377"/>
        <pc:sldMkLst>
          <pc:docMk/>
          <pc:sldMk cId="3943088535" sldId="301"/>
        </pc:sldMkLst>
      </pc:sldChg>
      <pc:sldChg chg="ord">
        <pc:chgData name="luis cleto" userId="a76db6c301978307" providerId="LiveId" clId="{77A9CF22-C8A1-495C-8FD3-F314C32AB210}" dt="2026-05-05T12:46:05.950" v="1379"/>
        <pc:sldMkLst>
          <pc:docMk/>
          <pc:sldMk cId="4293619424" sldId="302"/>
        </pc:sldMkLst>
      </pc:sldChg>
      <pc:sldChg chg="ord">
        <pc:chgData name="luis cleto" userId="a76db6c301978307" providerId="LiveId" clId="{77A9CF22-C8A1-495C-8FD3-F314C32AB210}" dt="2026-05-05T12:46:33.481" v="1385"/>
        <pc:sldMkLst>
          <pc:docMk/>
          <pc:sldMk cId="956817299" sldId="304"/>
        </pc:sldMkLst>
      </pc:sldChg>
      <pc:sldChg chg="ord">
        <pc:chgData name="luis cleto" userId="a76db6c301978307" providerId="LiveId" clId="{77A9CF22-C8A1-495C-8FD3-F314C32AB210}" dt="2026-05-05T12:46:40.004" v="1387"/>
        <pc:sldMkLst>
          <pc:docMk/>
          <pc:sldMk cId="1519275047" sldId="305"/>
        </pc:sldMkLst>
      </pc:sldChg>
      <pc:sldChg chg="ord">
        <pc:chgData name="luis cleto" userId="a76db6c301978307" providerId="LiveId" clId="{77A9CF22-C8A1-495C-8FD3-F314C32AB210}" dt="2026-05-05T12:46:53.666" v="1391"/>
        <pc:sldMkLst>
          <pc:docMk/>
          <pc:sldMk cId="452221962" sldId="306"/>
        </pc:sldMkLst>
      </pc:sldChg>
      <pc:sldChg chg="ord">
        <pc:chgData name="luis cleto" userId="a76db6c301978307" providerId="LiveId" clId="{77A9CF22-C8A1-495C-8FD3-F314C32AB210}" dt="2026-05-05T12:47:12.275" v="1395"/>
        <pc:sldMkLst>
          <pc:docMk/>
          <pc:sldMk cId="3790801873" sldId="307"/>
        </pc:sldMkLst>
      </pc:sldChg>
      <pc:sldChg chg="ord">
        <pc:chgData name="luis cleto" userId="a76db6c301978307" providerId="LiveId" clId="{77A9CF22-C8A1-495C-8FD3-F314C32AB210}" dt="2026-05-05T12:47:56.396" v="1413"/>
        <pc:sldMkLst>
          <pc:docMk/>
          <pc:sldMk cId="852449887" sldId="308"/>
        </pc:sldMkLst>
      </pc:sldChg>
      <pc:sldChg chg="ord">
        <pc:chgData name="luis cleto" userId="a76db6c301978307" providerId="LiveId" clId="{77A9CF22-C8A1-495C-8FD3-F314C32AB210}" dt="2026-05-05T12:31:06.639" v="1116"/>
        <pc:sldMkLst>
          <pc:docMk/>
          <pc:sldMk cId="3613151606" sldId="309"/>
        </pc:sldMkLst>
      </pc:sldChg>
      <pc:sldChg chg="modSp mod ord">
        <pc:chgData name="luis cleto" userId="a76db6c301978307" providerId="LiveId" clId="{77A9CF22-C8A1-495C-8FD3-F314C32AB210}" dt="2026-05-05T12:32:01.467" v="1136" actId="20577"/>
        <pc:sldMkLst>
          <pc:docMk/>
          <pc:sldMk cId="1774725997" sldId="310"/>
        </pc:sldMkLst>
        <pc:spChg chg="mod">
          <ac:chgData name="luis cleto" userId="a76db6c301978307" providerId="LiveId" clId="{77A9CF22-C8A1-495C-8FD3-F314C32AB210}" dt="2026-05-05T12:31:42.563" v="1122" actId="1076"/>
          <ac:spMkLst>
            <pc:docMk/>
            <pc:sldMk cId="1774725997" sldId="310"/>
            <ac:spMk id="3" creationId="{B979C8F5-D46A-683F-8818-E0C95A42C99C}"/>
          </ac:spMkLst>
        </pc:spChg>
        <pc:spChg chg="mod">
          <ac:chgData name="luis cleto" userId="a76db6c301978307" providerId="LiveId" clId="{77A9CF22-C8A1-495C-8FD3-F314C32AB210}" dt="2026-05-05T12:32:01.467" v="1136" actId="20577"/>
          <ac:spMkLst>
            <pc:docMk/>
            <pc:sldMk cId="1774725997" sldId="310"/>
            <ac:spMk id="5" creationId="{3B53D8CC-0C08-B4B6-8A49-9802FF27391B}"/>
          </ac:spMkLst>
        </pc:spChg>
      </pc:sldChg>
      <pc:sldChg chg="ord">
        <pc:chgData name="luis cleto" userId="a76db6c301978307" providerId="LiveId" clId="{77A9CF22-C8A1-495C-8FD3-F314C32AB210}" dt="2026-05-05T12:32:57.540" v="1145"/>
        <pc:sldMkLst>
          <pc:docMk/>
          <pc:sldMk cId="378350739" sldId="311"/>
        </pc:sldMkLst>
      </pc:sldChg>
      <pc:sldChg chg="ord">
        <pc:chgData name="luis cleto" userId="a76db6c301978307" providerId="LiveId" clId="{77A9CF22-C8A1-495C-8FD3-F314C32AB210}" dt="2026-05-05T12:47:21.764" v="1399"/>
        <pc:sldMkLst>
          <pc:docMk/>
          <pc:sldMk cId="2613193630" sldId="313"/>
        </pc:sldMkLst>
      </pc:sldChg>
      <pc:sldChg chg="ord">
        <pc:chgData name="luis cleto" userId="a76db6c301978307" providerId="LiveId" clId="{77A9CF22-C8A1-495C-8FD3-F314C32AB210}" dt="2026-05-05T12:48:01.842" v="1415"/>
        <pc:sldMkLst>
          <pc:docMk/>
          <pc:sldMk cId="1282320003" sldId="314"/>
        </pc:sldMkLst>
      </pc:sldChg>
      <pc:sldChg chg="ord">
        <pc:chgData name="luis cleto" userId="a76db6c301978307" providerId="LiveId" clId="{77A9CF22-C8A1-495C-8FD3-F314C32AB210}" dt="2026-05-05T12:48:05.485" v="1417"/>
        <pc:sldMkLst>
          <pc:docMk/>
          <pc:sldMk cId="700970693" sldId="315"/>
        </pc:sldMkLst>
      </pc:sldChg>
      <pc:sldChg chg="addSp modSp ord">
        <pc:chgData name="luis cleto" userId="a76db6c301978307" providerId="LiveId" clId="{77A9CF22-C8A1-495C-8FD3-F314C32AB210}" dt="2026-05-05T12:33:34.549" v="1150"/>
        <pc:sldMkLst>
          <pc:docMk/>
          <pc:sldMk cId="2146540838" sldId="317"/>
        </pc:sldMkLst>
        <pc:spChg chg="add mod">
          <ac:chgData name="luis cleto" userId="a76db6c301978307" providerId="LiveId" clId="{77A9CF22-C8A1-495C-8FD3-F314C32AB210}" dt="2026-05-05T12:33:34.549" v="1150"/>
          <ac:spMkLst>
            <pc:docMk/>
            <pc:sldMk cId="2146540838" sldId="317"/>
            <ac:spMk id="2" creationId="{6442E9E0-F071-06F4-E3C6-4AAC338E4988}"/>
          </ac:spMkLst>
        </pc:spChg>
      </pc:sldChg>
      <pc:sldChg chg="addSp modSp ord">
        <pc:chgData name="luis cleto" userId="a76db6c301978307" providerId="LiveId" clId="{77A9CF22-C8A1-495C-8FD3-F314C32AB210}" dt="2026-05-05T12:33:58.262" v="1156"/>
        <pc:sldMkLst>
          <pc:docMk/>
          <pc:sldMk cId="1806666232" sldId="318"/>
        </pc:sldMkLst>
        <pc:spChg chg="add mod">
          <ac:chgData name="luis cleto" userId="a76db6c301978307" providerId="LiveId" clId="{77A9CF22-C8A1-495C-8FD3-F314C32AB210}" dt="2026-05-05T12:33:58.262" v="1156"/>
          <ac:spMkLst>
            <pc:docMk/>
            <pc:sldMk cId="1806666232" sldId="318"/>
            <ac:spMk id="2" creationId="{B0676B74-2CDF-631C-8CA8-3AE3A47CF21B}"/>
          </ac:spMkLst>
        </pc:spChg>
      </pc:sldChg>
      <pc:sldChg chg="addSp modSp ord">
        <pc:chgData name="luis cleto" userId="a76db6c301978307" providerId="LiveId" clId="{77A9CF22-C8A1-495C-8FD3-F314C32AB210}" dt="2026-05-05T12:37:11.267" v="1243"/>
        <pc:sldMkLst>
          <pc:docMk/>
          <pc:sldMk cId="2291200624" sldId="319"/>
        </pc:sldMkLst>
        <pc:spChg chg="add mod">
          <ac:chgData name="luis cleto" userId="a76db6c301978307" providerId="LiveId" clId="{77A9CF22-C8A1-495C-8FD3-F314C32AB210}" dt="2026-05-05T12:37:11.267" v="1243"/>
          <ac:spMkLst>
            <pc:docMk/>
            <pc:sldMk cId="2291200624" sldId="319"/>
            <ac:spMk id="2" creationId="{367B6C2E-1EB2-636B-13D8-35BB633C9844}"/>
          </ac:spMkLst>
        </pc:spChg>
      </pc:sldChg>
      <pc:sldChg chg="addSp modSp ord">
        <pc:chgData name="luis cleto" userId="a76db6c301978307" providerId="LiveId" clId="{77A9CF22-C8A1-495C-8FD3-F314C32AB210}" dt="2026-05-05T12:37:21.464" v="1246"/>
        <pc:sldMkLst>
          <pc:docMk/>
          <pc:sldMk cId="3733580244" sldId="320"/>
        </pc:sldMkLst>
        <pc:spChg chg="add mod">
          <ac:chgData name="luis cleto" userId="a76db6c301978307" providerId="LiveId" clId="{77A9CF22-C8A1-495C-8FD3-F314C32AB210}" dt="2026-05-05T12:37:21.464" v="1246"/>
          <ac:spMkLst>
            <pc:docMk/>
            <pc:sldMk cId="3733580244" sldId="320"/>
            <ac:spMk id="2" creationId="{F3F64FA9-2C7E-1401-A1C9-AC1C92BD87BB}"/>
          </ac:spMkLst>
        </pc:spChg>
      </pc:sldChg>
      <pc:sldChg chg="addSp modSp ord">
        <pc:chgData name="luis cleto" userId="a76db6c301978307" providerId="LiveId" clId="{77A9CF22-C8A1-495C-8FD3-F314C32AB210}" dt="2026-05-05T12:37:31.935" v="1249"/>
        <pc:sldMkLst>
          <pc:docMk/>
          <pc:sldMk cId="754634659" sldId="321"/>
        </pc:sldMkLst>
        <pc:spChg chg="add mod">
          <ac:chgData name="luis cleto" userId="a76db6c301978307" providerId="LiveId" clId="{77A9CF22-C8A1-495C-8FD3-F314C32AB210}" dt="2026-05-05T12:37:31.935" v="1249"/>
          <ac:spMkLst>
            <pc:docMk/>
            <pc:sldMk cId="754634659" sldId="321"/>
            <ac:spMk id="2" creationId="{18B0EC29-2549-E9DD-B596-15149284679D}"/>
          </ac:spMkLst>
        </pc:spChg>
      </pc:sldChg>
      <pc:sldChg chg="ord">
        <pc:chgData name="luis cleto" userId="a76db6c301978307" providerId="LiveId" clId="{77A9CF22-C8A1-495C-8FD3-F314C32AB210}" dt="2026-05-05T12:36:48.171" v="1237"/>
        <pc:sldMkLst>
          <pc:docMk/>
          <pc:sldMk cId="1250646939" sldId="322"/>
        </pc:sldMkLst>
      </pc:sldChg>
      <pc:sldChg chg="ord">
        <pc:chgData name="luis cleto" userId="a76db6c301978307" providerId="LiveId" clId="{77A9CF22-C8A1-495C-8FD3-F314C32AB210}" dt="2026-05-05T11:49:21.860" v="244"/>
        <pc:sldMkLst>
          <pc:docMk/>
          <pc:sldMk cId="2369468449" sldId="620"/>
        </pc:sldMkLst>
      </pc:sldChg>
      <pc:sldChg chg="modSp">
        <pc:chgData name="luis cleto" userId="a76db6c301978307" providerId="LiveId" clId="{77A9CF22-C8A1-495C-8FD3-F314C32AB210}" dt="2026-05-05T11:58:21.786" v="452" actId="20577"/>
        <pc:sldMkLst>
          <pc:docMk/>
          <pc:sldMk cId="3091525188" sldId="681"/>
        </pc:sldMkLst>
        <pc:spChg chg="mod">
          <ac:chgData name="luis cleto" userId="a76db6c301978307" providerId="LiveId" clId="{77A9CF22-C8A1-495C-8FD3-F314C32AB210}" dt="2026-05-05T11:58:21.786" v="452" actId="20577"/>
          <ac:spMkLst>
            <pc:docMk/>
            <pc:sldMk cId="3091525188" sldId="681"/>
            <ac:spMk id="5" creationId="{720909AD-120C-4198-AE70-8D4CFBC6D221}"/>
          </ac:spMkLst>
        </pc:spChg>
      </pc:sldChg>
      <pc:sldChg chg="ord">
        <pc:chgData name="luis cleto" userId="a76db6c301978307" providerId="LiveId" clId="{77A9CF22-C8A1-495C-8FD3-F314C32AB210}" dt="2026-05-05T12:45:40.355" v="1371"/>
        <pc:sldMkLst>
          <pc:docMk/>
          <pc:sldMk cId="3699861159" sldId="1072"/>
        </pc:sldMkLst>
      </pc:sldChg>
      <pc:sldChg chg="ord">
        <pc:chgData name="luis cleto" userId="a76db6c301978307" providerId="LiveId" clId="{77A9CF22-C8A1-495C-8FD3-F314C32AB210}" dt="2026-05-05T12:47:35.401" v="1405"/>
        <pc:sldMkLst>
          <pc:docMk/>
          <pc:sldMk cId="2438439447" sldId="1073"/>
        </pc:sldMkLst>
      </pc:sldChg>
      <pc:sldChg chg="ord">
        <pc:chgData name="luis cleto" userId="a76db6c301978307" providerId="LiveId" clId="{77A9CF22-C8A1-495C-8FD3-F314C32AB210}" dt="2026-05-05T12:47:39.628" v="1407"/>
        <pc:sldMkLst>
          <pc:docMk/>
          <pc:sldMk cId="742582107" sldId="1081"/>
        </pc:sldMkLst>
      </pc:sldChg>
      <pc:sldChg chg="ord">
        <pc:chgData name="luis cleto" userId="a76db6c301978307" providerId="LiveId" clId="{77A9CF22-C8A1-495C-8FD3-F314C32AB210}" dt="2026-05-05T12:47:46.748" v="1409"/>
        <pc:sldMkLst>
          <pc:docMk/>
          <pc:sldMk cId="1617022374" sldId="1084"/>
        </pc:sldMkLst>
      </pc:sldChg>
      <pc:sldChg chg="ord">
        <pc:chgData name="luis cleto" userId="a76db6c301978307" providerId="LiveId" clId="{77A9CF22-C8A1-495C-8FD3-F314C32AB210}" dt="2026-05-05T12:34:53.041" v="1180"/>
        <pc:sldMkLst>
          <pc:docMk/>
          <pc:sldMk cId="2954479561" sldId="1092"/>
        </pc:sldMkLst>
      </pc:sldChg>
      <pc:sldChg chg="ord">
        <pc:chgData name="luis cleto" userId="a76db6c301978307" providerId="LiveId" clId="{77A9CF22-C8A1-495C-8FD3-F314C32AB210}" dt="2026-05-05T12:25:41.756" v="978"/>
        <pc:sldMkLst>
          <pc:docMk/>
          <pc:sldMk cId="698653311" sldId="1112"/>
        </pc:sldMkLst>
      </pc:sldChg>
      <pc:sldChg chg="ord">
        <pc:chgData name="luis cleto" userId="a76db6c301978307" providerId="LiveId" clId="{77A9CF22-C8A1-495C-8FD3-F314C32AB210}" dt="2026-05-05T12:25:45.397" v="980"/>
        <pc:sldMkLst>
          <pc:docMk/>
          <pc:sldMk cId="4029576075" sldId="1113"/>
        </pc:sldMkLst>
      </pc:sldChg>
      <pc:sldChg chg="modSp mod ord">
        <pc:chgData name="luis cleto" userId="a76db6c301978307" providerId="LiveId" clId="{77A9CF22-C8A1-495C-8FD3-F314C32AB210}" dt="2026-05-05T12:25:31.879" v="976" actId="20577"/>
        <pc:sldMkLst>
          <pc:docMk/>
          <pc:sldMk cId="3291478377" sldId="1114"/>
        </pc:sldMkLst>
        <pc:spChg chg="mod">
          <ac:chgData name="luis cleto" userId="a76db6c301978307" providerId="LiveId" clId="{77A9CF22-C8A1-495C-8FD3-F314C32AB210}" dt="2026-05-05T12:25:31.879" v="976" actId="20577"/>
          <ac:spMkLst>
            <pc:docMk/>
            <pc:sldMk cId="3291478377" sldId="1114"/>
            <ac:spMk id="6" creationId="{ABA3A6C1-2266-ABA0-8A60-BFABA06F73DB}"/>
          </ac:spMkLst>
        </pc:spChg>
      </pc:sldChg>
      <pc:sldChg chg="ord">
        <pc:chgData name="luis cleto" userId="a76db6c301978307" providerId="LiveId" clId="{77A9CF22-C8A1-495C-8FD3-F314C32AB210}" dt="2026-05-05T12:25:49.322" v="982"/>
        <pc:sldMkLst>
          <pc:docMk/>
          <pc:sldMk cId="895080511" sldId="1115"/>
        </pc:sldMkLst>
      </pc:sldChg>
      <pc:sldChg chg="modSp mod">
        <pc:chgData name="luis cleto" userId="a76db6c301978307" providerId="LiveId" clId="{77A9CF22-C8A1-495C-8FD3-F314C32AB210}" dt="2026-05-05T11:59:36.619" v="462" actId="20577"/>
        <pc:sldMkLst>
          <pc:docMk/>
          <pc:sldMk cId="4126561421" sldId="1178"/>
        </pc:sldMkLst>
        <pc:spChg chg="mod">
          <ac:chgData name="luis cleto" userId="a76db6c301978307" providerId="LiveId" clId="{77A9CF22-C8A1-495C-8FD3-F314C32AB210}" dt="2026-05-05T11:59:36.619" v="462" actId="20577"/>
          <ac:spMkLst>
            <pc:docMk/>
            <pc:sldMk cId="4126561421" sldId="1178"/>
            <ac:spMk id="3" creationId="{4C0B90E0-B273-4E52-A680-00442CBB8254}"/>
          </ac:spMkLst>
        </pc:spChg>
      </pc:sldChg>
      <pc:sldChg chg="ord">
        <pc:chgData name="luis cleto" userId="a76db6c301978307" providerId="LiveId" clId="{77A9CF22-C8A1-495C-8FD3-F314C32AB210}" dt="2026-05-05T12:34:51.167" v="1178"/>
        <pc:sldMkLst>
          <pc:docMk/>
          <pc:sldMk cId="1122967659" sldId="1182"/>
        </pc:sldMkLst>
      </pc:sldChg>
      <pc:sldChg chg="ord">
        <pc:chgData name="luis cleto" userId="a76db6c301978307" providerId="LiveId" clId="{77A9CF22-C8A1-495C-8FD3-F314C32AB210}" dt="2026-05-05T12:36:29.005" v="1233"/>
        <pc:sldMkLst>
          <pc:docMk/>
          <pc:sldMk cId="3544081084" sldId="1183"/>
        </pc:sldMkLst>
      </pc:sldChg>
      <pc:sldChg chg="modSp">
        <pc:chgData name="luis cleto" userId="a76db6c301978307" providerId="LiveId" clId="{77A9CF22-C8A1-495C-8FD3-F314C32AB210}" dt="2026-05-05T12:01:08.107" v="477" actId="115"/>
        <pc:sldMkLst>
          <pc:docMk/>
          <pc:sldMk cId="1748651887" sldId="1327"/>
        </pc:sldMkLst>
        <pc:spChg chg="mod">
          <ac:chgData name="luis cleto" userId="a76db6c301978307" providerId="LiveId" clId="{77A9CF22-C8A1-495C-8FD3-F314C32AB210}" dt="2026-05-05T12:01:08.107" v="477" actId="115"/>
          <ac:spMkLst>
            <pc:docMk/>
            <pc:sldMk cId="1748651887" sldId="1327"/>
            <ac:spMk id="3" creationId="{A8CFA52B-5492-7E99-9F9E-CD9E005AA13F}"/>
          </ac:spMkLst>
        </pc:spChg>
      </pc:sldChg>
      <pc:sldChg chg="ord">
        <pc:chgData name="luis cleto" userId="a76db6c301978307" providerId="LiveId" clId="{77A9CF22-C8A1-495C-8FD3-F314C32AB210}" dt="2026-05-05T12:34:42.945" v="1176"/>
        <pc:sldMkLst>
          <pc:docMk/>
          <pc:sldMk cId="2202766439" sldId="1353"/>
        </pc:sldMkLst>
      </pc:sldChg>
      <pc:sldChg chg="ord">
        <pc:chgData name="luis cleto" userId="a76db6c301978307" providerId="LiveId" clId="{77A9CF22-C8A1-495C-8FD3-F314C32AB210}" dt="2026-05-05T11:56:32.553" v="436"/>
        <pc:sldMkLst>
          <pc:docMk/>
          <pc:sldMk cId="3785319365" sldId="1554"/>
        </pc:sldMkLst>
      </pc:sldChg>
      <pc:sldChg chg="ord">
        <pc:chgData name="luis cleto" userId="a76db6c301978307" providerId="LiveId" clId="{77A9CF22-C8A1-495C-8FD3-F314C32AB210}" dt="2026-05-05T12:01:17.222" v="479"/>
        <pc:sldMkLst>
          <pc:docMk/>
          <pc:sldMk cId="212367002" sldId="2739"/>
        </pc:sldMkLst>
      </pc:sldChg>
      <pc:sldChg chg="ord">
        <pc:chgData name="luis cleto" userId="a76db6c301978307" providerId="LiveId" clId="{77A9CF22-C8A1-495C-8FD3-F314C32AB210}" dt="2026-05-05T12:08:02" v="595"/>
        <pc:sldMkLst>
          <pc:docMk/>
          <pc:sldMk cId="695711484" sldId="2740"/>
        </pc:sldMkLst>
      </pc:sldChg>
      <pc:sldChg chg="ord">
        <pc:chgData name="luis cleto" userId="a76db6c301978307" providerId="LiveId" clId="{77A9CF22-C8A1-495C-8FD3-F314C32AB210}" dt="2026-05-05T12:09:26.560" v="638"/>
        <pc:sldMkLst>
          <pc:docMk/>
          <pc:sldMk cId="158708938" sldId="2742"/>
        </pc:sldMkLst>
      </pc:sldChg>
      <pc:sldChg chg="ord">
        <pc:chgData name="luis cleto" userId="a76db6c301978307" providerId="LiveId" clId="{77A9CF22-C8A1-495C-8FD3-F314C32AB210}" dt="2026-05-05T12:09:42.066" v="640"/>
        <pc:sldMkLst>
          <pc:docMk/>
          <pc:sldMk cId="1355548426" sldId="2743"/>
        </pc:sldMkLst>
      </pc:sldChg>
      <pc:sldChg chg="ord">
        <pc:chgData name="luis cleto" userId="a76db6c301978307" providerId="LiveId" clId="{77A9CF22-C8A1-495C-8FD3-F314C32AB210}" dt="2026-05-05T12:09:53.073" v="642"/>
        <pc:sldMkLst>
          <pc:docMk/>
          <pc:sldMk cId="1888213605" sldId="2744"/>
        </pc:sldMkLst>
      </pc:sldChg>
      <pc:sldChg chg="addSp modSp ord">
        <pc:chgData name="luis cleto" userId="a76db6c301978307" providerId="LiveId" clId="{77A9CF22-C8A1-495C-8FD3-F314C32AB210}" dt="2026-05-05T12:10:27.024" v="647"/>
        <pc:sldMkLst>
          <pc:docMk/>
          <pc:sldMk cId="1865566216" sldId="2745"/>
        </pc:sldMkLst>
        <pc:spChg chg="add mod">
          <ac:chgData name="luis cleto" userId="a76db6c301978307" providerId="LiveId" clId="{77A9CF22-C8A1-495C-8FD3-F314C32AB210}" dt="2026-05-05T12:10:27.024" v="647"/>
          <ac:spMkLst>
            <pc:docMk/>
            <pc:sldMk cId="1865566216" sldId="2745"/>
            <ac:spMk id="2" creationId="{2F53A6D6-D4AB-1CA7-E6C5-9532B7A5417B}"/>
          </ac:spMkLst>
        </pc:spChg>
      </pc:sldChg>
      <pc:sldChg chg="addSp modSp ord">
        <pc:chgData name="luis cleto" userId="a76db6c301978307" providerId="LiveId" clId="{77A9CF22-C8A1-495C-8FD3-F314C32AB210}" dt="2026-05-05T12:10:34.746" v="650"/>
        <pc:sldMkLst>
          <pc:docMk/>
          <pc:sldMk cId="3757337282" sldId="2746"/>
        </pc:sldMkLst>
        <pc:spChg chg="add mod">
          <ac:chgData name="luis cleto" userId="a76db6c301978307" providerId="LiveId" clId="{77A9CF22-C8A1-495C-8FD3-F314C32AB210}" dt="2026-05-05T12:10:34.746" v="650"/>
          <ac:spMkLst>
            <pc:docMk/>
            <pc:sldMk cId="3757337282" sldId="2746"/>
            <ac:spMk id="2" creationId="{35CDD91F-BD3A-7132-902B-B1902E4CCFFA}"/>
          </ac:spMkLst>
        </pc:spChg>
      </pc:sldChg>
      <pc:sldChg chg="modSp mod ord">
        <pc:chgData name="luis cleto" userId="a76db6c301978307" providerId="LiveId" clId="{77A9CF22-C8A1-495C-8FD3-F314C32AB210}" dt="2026-05-05T12:39:47.647" v="1314" actId="207"/>
        <pc:sldMkLst>
          <pc:docMk/>
          <pc:sldMk cId="2554760820" sldId="2747"/>
        </pc:sldMkLst>
        <pc:spChg chg="mod">
          <ac:chgData name="luis cleto" userId="a76db6c301978307" providerId="LiveId" clId="{77A9CF22-C8A1-495C-8FD3-F314C32AB210}" dt="2026-05-05T12:39:47.647" v="1314" actId="207"/>
          <ac:spMkLst>
            <pc:docMk/>
            <pc:sldMk cId="2554760820" sldId="2747"/>
            <ac:spMk id="5" creationId="{A9EFA9D8-6FDE-3075-2871-99B3043C0C38}"/>
          </ac:spMkLst>
        </pc:spChg>
      </pc:sldChg>
      <pc:sldChg chg="addSp modSp ord">
        <pc:chgData name="luis cleto" userId="a76db6c301978307" providerId="LiveId" clId="{77A9CF22-C8A1-495C-8FD3-F314C32AB210}" dt="2026-05-05T12:40:08.438" v="1317"/>
        <pc:sldMkLst>
          <pc:docMk/>
          <pc:sldMk cId="2384457194" sldId="2748"/>
        </pc:sldMkLst>
        <pc:spChg chg="add mod">
          <ac:chgData name="luis cleto" userId="a76db6c301978307" providerId="LiveId" clId="{77A9CF22-C8A1-495C-8FD3-F314C32AB210}" dt="2026-05-05T12:40:08.438" v="1317"/>
          <ac:spMkLst>
            <pc:docMk/>
            <pc:sldMk cId="2384457194" sldId="2748"/>
            <ac:spMk id="2" creationId="{5AD0633C-4E28-3D57-0DB4-1EEFEFC4937F}"/>
          </ac:spMkLst>
        </pc:spChg>
      </pc:sldChg>
      <pc:sldChg chg="modSp mod ord">
        <pc:chgData name="luis cleto" userId="a76db6c301978307" providerId="LiveId" clId="{77A9CF22-C8A1-495C-8FD3-F314C32AB210}" dt="2026-05-05T12:40:42.048" v="1324" actId="207"/>
        <pc:sldMkLst>
          <pc:docMk/>
          <pc:sldMk cId="3997510096" sldId="2749"/>
        </pc:sldMkLst>
        <pc:spChg chg="mod">
          <ac:chgData name="luis cleto" userId="a76db6c301978307" providerId="LiveId" clId="{77A9CF22-C8A1-495C-8FD3-F314C32AB210}" dt="2026-05-05T12:40:42.048" v="1324" actId="207"/>
          <ac:spMkLst>
            <pc:docMk/>
            <pc:sldMk cId="3997510096" sldId="2749"/>
            <ac:spMk id="5" creationId="{FFDC03F5-2F02-28EB-5B3F-EB2B1AB9B082}"/>
          </ac:spMkLst>
        </pc:spChg>
      </pc:sldChg>
      <pc:sldChg chg="ord">
        <pc:chgData name="luis cleto" userId="a76db6c301978307" providerId="LiveId" clId="{77A9CF22-C8A1-495C-8FD3-F314C32AB210}" dt="2026-05-05T12:38:47.770" v="1294"/>
        <pc:sldMkLst>
          <pc:docMk/>
          <pc:sldMk cId="2226794021" sldId="2750"/>
        </pc:sldMkLst>
      </pc:sldChg>
      <pc:sldChg chg="addSp modSp ord">
        <pc:chgData name="luis cleto" userId="a76db6c301978307" providerId="LiveId" clId="{77A9CF22-C8A1-495C-8FD3-F314C32AB210}" dt="2026-05-05T12:41:06.414" v="1327"/>
        <pc:sldMkLst>
          <pc:docMk/>
          <pc:sldMk cId="4172978646" sldId="2751"/>
        </pc:sldMkLst>
        <pc:spChg chg="add mod">
          <ac:chgData name="luis cleto" userId="a76db6c301978307" providerId="LiveId" clId="{77A9CF22-C8A1-495C-8FD3-F314C32AB210}" dt="2026-05-05T12:41:06.414" v="1327"/>
          <ac:spMkLst>
            <pc:docMk/>
            <pc:sldMk cId="4172978646" sldId="2751"/>
            <ac:spMk id="2" creationId="{F15E1EC8-A9C4-D4A5-9148-B1CCB15B92DC}"/>
          </ac:spMkLst>
        </pc:spChg>
      </pc:sldChg>
      <pc:sldChg chg="modSp mod ord">
        <pc:chgData name="luis cleto" userId="a76db6c301978307" providerId="LiveId" clId="{77A9CF22-C8A1-495C-8FD3-F314C32AB210}" dt="2026-05-05T12:41:24.924" v="1332" actId="207"/>
        <pc:sldMkLst>
          <pc:docMk/>
          <pc:sldMk cId="2253098213" sldId="2752"/>
        </pc:sldMkLst>
        <pc:spChg chg="mod">
          <ac:chgData name="luis cleto" userId="a76db6c301978307" providerId="LiveId" clId="{77A9CF22-C8A1-495C-8FD3-F314C32AB210}" dt="2026-05-05T12:41:24.924" v="1332" actId="207"/>
          <ac:spMkLst>
            <pc:docMk/>
            <pc:sldMk cId="2253098213" sldId="2752"/>
            <ac:spMk id="5" creationId="{6B8A63F8-A528-52D0-1FD2-08C9790647EA}"/>
          </ac:spMkLst>
        </pc:spChg>
      </pc:sldChg>
      <pc:sldChg chg="addSp modSp ord">
        <pc:chgData name="luis cleto" userId="a76db6c301978307" providerId="LiveId" clId="{77A9CF22-C8A1-495C-8FD3-F314C32AB210}" dt="2026-05-05T12:41:43.231" v="1335"/>
        <pc:sldMkLst>
          <pc:docMk/>
          <pc:sldMk cId="3290513329" sldId="2753"/>
        </pc:sldMkLst>
        <pc:spChg chg="add mod">
          <ac:chgData name="luis cleto" userId="a76db6c301978307" providerId="LiveId" clId="{77A9CF22-C8A1-495C-8FD3-F314C32AB210}" dt="2026-05-05T12:41:43.231" v="1335"/>
          <ac:spMkLst>
            <pc:docMk/>
            <pc:sldMk cId="3290513329" sldId="2753"/>
            <ac:spMk id="2" creationId="{14F21C75-D02A-B201-AFEC-6017F662BA38}"/>
          </ac:spMkLst>
        </pc:spChg>
      </pc:sldChg>
      <pc:sldChg chg="modSp mod ord">
        <pc:chgData name="luis cleto" userId="a76db6c301978307" providerId="LiveId" clId="{77A9CF22-C8A1-495C-8FD3-F314C32AB210}" dt="2026-05-05T11:49:28.207" v="246"/>
        <pc:sldMkLst>
          <pc:docMk/>
          <pc:sldMk cId="834338587" sldId="2758"/>
        </pc:sldMkLst>
        <pc:spChg chg="mod">
          <ac:chgData name="luis cleto" userId="a76db6c301978307" providerId="LiveId" clId="{77A9CF22-C8A1-495C-8FD3-F314C32AB210}" dt="2026-05-04T13:30:31.764" v="58" actId="20577"/>
          <ac:spMkLst>
            <pc:docMk/>
            <pc:sldMk cId="834338587" sldId="2758"/>
            <ac:spMk id="3" creationId="{734C41C4-BBAE-C56D-1E5D-09A0EB072E86}"/>
          </ac:spMkLst>
        </pc:spChg>
      </pc:sldChg>
      <pc:sldChg chg="modSp mod ord">
        <pc:chgData name="luis cleto" userId="a76db6c301978307" providerId="LiveId" clId="{77A9CF22-C8A1-495C-8FD3-F314C32AB210}" dt="2026-05-05T12:42:41.550" v="1343" actId="255"/>
        <pc:sldMkLst>
          <pc:docMk/>
          <pc:sldMk cId="389645449" sldId="2760"/>
        </pc:sldMkLst>
        <pc:spChg chg="mod">
          <ac:chgData name="luis cleto" userId="a76db6c301978307" providerId="LiveId" clId="{77A9CF22-C8A1-495C-8FD3-F314C32AB210}" dt="2026-05-05T12:42:41.550" v="1343" actId="255"/>
          <ac:spMkLst>
            <pc:docMk/>
            <pc:sldMk cId="389645449" sldId="2760"/>
            <ac:spMk id="3" creationId="{0E5BB846-73D5-D00E-4DB6-9E4F4A0D3B2E}"/>
          </ac:spMkLst>
        </pc:spChg>
        <pc:spChg chg="mod">
          <ac:chgData name="luis cleto" userId="a76db6c301978307" providerId="LiveId" clId="{77A9CF22-C8A1-495C-8FD3-F314C32AB210}" dt="2026-05-05T12:42:32.382" v="1342" actId="1076"/>
          <ac:spMkLst>
            <pc:docMk/>
            <pc:sldMk cId="389645449" sldId="2760"/>
            <ac:spMk id="5" creationId="{E2583B6C-3C13-FDDC-DE0B-EF3809A1E005}"/>
          </ac:spMkLst>
        </pc:spChg>
      </pc:sldChg>
      <pc:sldChg chg="ord">
        <pc:chgData name="luis cleto" userId="a76db6c301978307" providerId="LiveId" clId="{77A9CF22-C8A1-495C-8FD3-F314C32AB210}" dt="2026-05-05T11:56:09.588" v="434"/>
        <pc:sldMkLst>
          <pc:docMk/>
          <pc:sldMk cId="4067907361" sldId="3005"/>
        </pc:sldMkLst>
      </pc:sldChg>
      <pc:sldChg chg="ord">
        <pc:chgData name="luis cleto" userId="a76db6c301978307" providerId="LiveId" clId="{77A9CF22-C8A1-495C-8FD3-F314C32AB210}" dt="2026-05-05T11:56:09.588" v="434"/>
        <pc:sldMkLst>
          <pc:docMk/>
          <pc:sldMk cId="738706435" sldId="3006"/>
        </pc:sldMkLst>
      </pc:sldChg>
      <pc:sldChg chg="addSp modSp mod ord">
        <pc:chgData name="luis cleto" userId="a76db6c301978307" providerId="LiveId" clId="{77A9CF22-C8A1-495C-8FD3-F314C32AB210}" dt="2026-05-05T11:48:26.462" v="208"/>
        <pc:sldMkLst>
          <pc:docMk/>
          <pc:sldMk cId="455077725" sldId="3100"/>
        </pc:sldMkLst>
        <pc:spChg chg="mod">
          <ac:chgData name="luis cleto" userId="a76db6c301978307" providerId="LiveId" clId="{77A9CF22-C8A1-495C-8FD3-F314C32AB210}" dt="2026-05-04T12:14:28.747" v="12" actId="1076"/>
          <ac:spMkLst>
            <pc:docMk/>
            <pc:sldMk cId="455077725" sldId="3100"/>
            <ac:spMk id="3" creationId="{12E8EE07-CDFF-AA46-836A-EF24D887828F}"/>
          </ac:spMkLst>
        </pc:spChg>
        <pc:spChg chg="mod">
          <ac:chgData name="luis cleto" userId="a76db6c301978307" providerId="LiveId" clId="{77A9CF22-C8A1-495C-8FD3-F314C32AB210}" dt="2026-05-04T12:14:09.266" v="9" actId="1076"/>
          <ac:spMkLst>
            <pc:docMk/>
            <pc:sldMk cId="455077725" sldId="3100"/>
            <ac:spMk id="5" creationId="{82315694-444F-3E43-CB40-866A67FB4965}"/>
          </ac:spMkLst>
        </pc:spChg>
        <pc:spChg chg="add mod">
          <ac:chgData name="luis cleto" userId="a76db6c301978307" providerId="LiveId" clId="{77A9CF22-C8A1-495C-8FD3-F314C32AB210}" dt="2026-05-04T12:15:15.705" v="24" actId="14100"/>
          <ac:spMkLst>
            <pc:docMk/>
            <pc:sldMk cId="455077725" sldId="3100"/>
            <ac:spMk id="6" creationId="{35A385E5-A2D5-50A8-F807-199F547382BC}"/>
          </ac:spMkLst>
        </pc:spChg>
      </pc:sldChg>
      <pc:sldChg chg="addSp modSp ord">
        <pc:chgData name="luis cleto" userId="a76db6c301978307" providerId="LiveId" clId="{77A9CF22-C8A1-495C-8FD3-F314C32AB210}" dt="2026-05-05T12:28:57.312" v="1049"/>
        <pc:sldMkLst>
          <pc:docMk/>
          <pc:sldMk cId="3495988567" sldId="3385"/>
        </pc:sldMkLst>
        <pc:spChg chg="add mod">
          <ac:chgData name="luis cleto" userId="a76db6c301978307" providerId="LiveId" clId="{77A9CF22-C8A1-495C-8FD3-F314C32AB210}" dt="2026-05-05T12:28:57.312" v="1049"/>
          <ac:spMkLst>
            <pc:docMk/>
            <pc:sldMk cId="3495988567" sldId="3385"/>
            <ac:spMk id="2" creationId="{C47625A1-F351-F1FF-39EB-975652F93A12}"/>
          </ac:spMkLst>
        </pc:spChg>
      </pc:sldChg>
      <pc:sldChg chg="ord">
        <pc:chgData name="luis cleto" userId="a76db6c301978307" providerId="LiveId" clId="{77A9CF22-C8A1-495C-8FD3-F314C32AB210}" dt="2026-05-05T12:29:43.708" v="1059"/>
        <pc:sldMkLst>
          <pc:docMk/>
          <pc:sldMk cId="113923731" sldId="3386"/>
        </pc:sldMkLst>
      </pc:sldChg>
      <pc:sldChg chg="delSp modSp mod ord">
        <pc:chgData name="luis cleto" userId="a76db6c301978307" providerId="LiveId" clId="{77A9CF22-C8A1-495C-8FD3-F314C32AB210}" dt="2026-05-05T12:24:21.947" v="942"/>
        <pc:sldMkLst>
          <pc:docMk/>
          <pc:sldMk cId="1972876378" sldId="3387"/>
        </pc:sldMkLst>
        <pc:spChg chg="mod">
          <ac:chgData name="luis cleto" userId="a76db6c301978307" providerId="LiveId" clId="{77A9CF22-C8A1-495C-8FD3-F314C32AB210}" dt="2026-05-05T12:24:20.762" v="940" actId="1076"/>
          <ac:spMkLst>
            <pc:docMk/>
            <pc:sldMk cId="1972876378" sldId="3387"/>
            <ac:spMk id="4" creationId="{A1B1F86B-EE45-9556-EC9C-F689A29861BB}"/>
          </ac:spMkLst>
        </pc:spChg>
      </pc:sldChg>
      <pc:sldChg chg="delSp modSp mod ord">
        <pc:chgData name="luis cleto" userId="a76db6c301978307" providerId="LiveId" clId="{77A9CF22-C8A1-495C-8FD3-F314C32AB210}" dt="2026-05-05T12:24:35.792" v="946"/>
        <pc:sldMkLst>
          <pc:docMk/>
          <pc:sldMk cId="2688439582" sldId="3388"/>
        </pc:sldMkLst>
        <pc:spChg chg="mod">
          <ac:chgData name="luis cleto" userId="a76db6c301978307" providerId="LiveId" clId="{77A9CF22-C8A1-495C-8FD3-F314C32AB210}" dt="2026-05-05T12:24:32.232" v="944" actId="1076"/>
          <ac:spMkLst>
            <pc:docMk/>
            <pc:sldMk cId="2688439582" sldId="3388"/>
            <ac:spMk id="4" creationId="{AF7B12B9-E65E-E73B-F5B2-ADBBFAD5B87F}"/>
          </ac:spMkLst>
        </pc:spChg>
      </pc:sldChg>
      <pc:sldChg chg="ord">
        <pc:chgData name="luis cleto" userId="a76db6c301978307" providerId="LiveId" clId="{77A9CF22-C8A1-495C-8FD3-F314C32AB210}" dt="2026-05-05T12:24:39.027" v="948"/>
        <pc:sldMkLst>
          <pc:docMk/>
          <pc:sldMk cId="500092164" sldId="3389"/>
        </pc:sldMkLst>
      </pc:sldChg>
      <pc:sldChg chg="ord">
        <pc:chgData name="luis cleto" userId="a76db6c301978307" providerId="LiveId" clId="{77A9CF22-C8A1-495C-8FD3-F314C32AB210}" dt="2026-05-05T12:45:00.870" v="1363"/>
        <pc:sldMkLst>
          <pc:docMk/>
          <pc:sldMk cId="449252848" sldId="3391"/>
        </pc:sldMkLst>
      </pc:sldChg>
      <pc:sldChg chg="ord">
        <pc:chgData name="luis cleto" userId="a76db6c301978307" providerId="LiveId" clId="{77A9CF22-C8A1-495C-8FD3-F314C32AB210}" dt="2026-05-05T12:45:05.443" v="1365"/>
        <pc:sldMkLst>
          <pc:docMk/>
          <pc:sldMk cId="2160604117" sldId="3392"/>
        </pc:sldMkLst>
      </pc:sldChg>
      <pc:sldChg chg="ord">
        <pc:chgData name="luis cleto" userId="a76db6c301978307" providerId="LiveId" clId="{77A9CF22-C8A1-495C-8FD3-F314C32AB210}" dt="2026-05-05T12:45:10.072" v="1367"/>
        <pc:sldMkLst>
          <pc:docMk/>
          <pc:sldMk cId="535071496" sldId="3393"/>
        </pc:sldMkLst>
      </pc:sldChg>
      <pc:sldChg chg="ord">
        <pc:chgData name="luis cleto" userId="a76db6c301978307" providerId="LiveId" clId="{77A9CF22-C8A1-495C-8FD3-F314C32AB210}" dt="2026-05-05T12:45:51.502" v="1375"/>
        <pc:sldMkLst>
          <pc:docMk/>
          <pc:sldMk cId="2599893778" sldId="3394"/>
        </pc:sldMkLst>
      </pc:sldChg>
      <pc:sldChg chg="modSp ord">
        <pc:chgData name="luis cleto" userId="a76db6c301978307" providerId="LiveId" clId="{77A9CF22-C8A1-495C-8FD3-F314C32AB210}" dt="2026-05-05T12:10:59.238" v="662" actId="20577"/>
        <pc:sldMkLst>
          <pc:docMk/>
          <pc:sldMk cId="1903951856" sldId="3395"/>
        </pc:sldMkLst>
        <pc:spChg chg="mod">
          <ac:chgData name="luis cleto" userId="a76db6c301978307" providerId="LiveId" clId="{77A9CF22-C8A1-495C-8FD3-F314C32AB210}" dt="2026-05-05T12:10:59.238" v="662" actId="20577"/>
          <ac:spMkLst>
            <pc:docMk/>
            <pc:sldMk cId="1903951856" sldId="3395"/>
            <ac:spMk id="2" creationId="{C114F965-D5A0-8B8F-0E02-050B01921597}"/>
          </ac:spMkLst>
        </pc:spChg>
      </pc:sldChg>
      <pc:sldChg chg="ord">
        <pc:chgData name="luis cleto" userId="a76db6c301978307" providerId="LiveId" clId="{77A9CF22-C8A1-495C-8FD3-F314C32AB210}" dt="2026-05-05T12:17:07.514" v="760"/>
        <pc:sldMkLst>
          <pc:docMk/>
          <pc:sldMk cId="1119685627" sldId="3396"/>
        </pc:sldMkLst>
      </pc:sldChg>
      <pc:sldChg chg="modSp mod">
        <pc:chgData name="luis cleto" userId="a76db6c301978307" providerId="LiveId" clId="{77A9CF22-C8A1-495C-8FD3-F314C32AB210}" dt="2026-05-05T12:27:58.160" v="1040" actId="20577"/>
        <pc:sldMkLst>
          <pc:docMk/>
          <pc:sldMk cId="636275775" sldId="3397"/>
        </pc:sldMkLst>
        <pc:spChg chg="mod">
          <ac:chgData name="luis cleto" userId="a76db6c301978307" providerId="LiveId" clId="{77A9CF22-C8A1-495C-8FD3-F314C32AB210}" dt="2026-05-05T12:27:58.160" v="1040" actId="20577"/>
          <ac:spMkLst>
            <pc:docMk/>
            <pc:sldMk cId="636275775" sldId="3397"/>
            <ac:spMk id="2" creationId="{3D9526BD-263F-0A65-B0F9-9151FB862A12}"/>
          </ac:spMkLst>
        </pc:spChg>
      </pc:sldChg>
      <pc:sldChg chg="addSp delSp modSp mod ord setBg modClrScheme addAnim chgLayout">
        <pc:chgData name="luis cleto" userId="a76db6c301978307" providerId="LiveId" clId="{77A9CF22-C8A1-495C-8FD3-F314C32AB210}" dt="2026-05-05T11:57:30.656" v="447" actId="1076"/>
        <pc:sldMkLst>
          <pc:docMk/>
          <pc:sldMk cId="3059852465" sldId="3398"/>
        </pc:sldMkLst>
        <pc:spChg chg="mod ord">
          <ac:chgData name="luis cleto" userId="a76db6c301978307" providerId="LiveId" clId="{77A9CF22-C8A1-495C-8FD3-F314C32AB210}" dt="2026-05-05T11:57:27.427" v="446" actId="255"/>
          <ac:spMkLst>
            <pc:docMk/>
            <pc:sldMk cId="3059852465" sldId="3398"/>
            <ac:spMk id="2" creationId="{09A6AAE1-D2F9-B276-2E4A-D56D79B30894}"/>
          </ac:spMkLst>
        </pc:spChg>
        <pc:spChg chg="add">
          <ac:chgData name="luis cleto" userId="a76db6c301978307" providerId="LiveId" clId="{77A9CF22-C8A1-495C-8FD3-F314C32AB210}" dt="2026-05-05T11:57:16.953" v="443" actId="26606"/>
          <ac:spMkLst>
            <pc:docMk/>
            <pc:sldMk cId="3059852465" sldId="3398"/>
            <ac:spMk id="10" creationId="{621227B1-1586-4CEF-A0F1-E3C7FFBD4AB7}"/>
          </ac:spMkLst>
        </pc:spChg>
        <pc:spChg chg="add">
          <ac:chgData name="luis cleto" userId="a76db6c301978307" providerId="LiveId" clId="{77A9CF22-C8A1-495C-8FD3-F314C32AB210}" dt="2026-05-05T11:57:16.953" v="443" actId="26606"/>
          <ac:spMkLst>
            <pc:docMk/>
            <pc:sldMk cId="3059852465" sldId="3398"/>
            <ac:spMk id="12" creationId="{9A7695ED-335C-4D08-AA65-0EDC27309B26}"/>
          </ac:spMkLst>
        </pc:spChg>
        <pc:picChg chg="mod">
          <ac:chgData name="luis cleto" userId="a76db6c301978307" providerId="LiveId" clId="{77A9CF22-C8A1-495C-8FD3-F314C32AB210}" dt="2026-05-05T11:57:30.656" v="447" actId="1076"/>
          <ac:picMkLst>
            <pc:docMk/>
            <pc:sldMk cId="3059852465" sldId="3398"/>
            <ac:picMk id="5" creationId="{6740BA22-6A40-3018-13A5-DEA50D94E8BE}"/>
          </ac:picMkLst>
        </pc:picChg>
      </pc:sldChg>
      <pc:sldChg chg="ord">
        <pc:chgData name="luis cleto" userId="a76db6c301978307" providerId="LiveId" clId="{77A9CF22-C8A1-495C-8FD3-F314C32AB210}" dt="2026-05-05T12:05:42.269" v="554"/>
        <pc:sldMkLst>
          <pc:docMk/>
          <pc:sldMk cId="595321354" sldId="3399"/>
        </pc:sldMkLst>
      </pc:sldChg>
      <pc:sldChg chg="addSp modSp mod ord">
        <pc:chgData name="luis cleto" userId="a76db6c301978307" providerId="LiveId" clId="{77A9CF22-C8A1-495C-8FD3-F314C32AB210}" dt="2026-05-05T12:23:40.595" v="934" actId="207"/>
        <pc:sldMkLst>
          <pc:docMk/>
          <pc:sldMk cId="2657564199" sldId="3401"/>
        </pc:sldMkLst>
        <pc:spChg chg="mod">
          <ac:chgData name="luis cleto" userId="a76db6c301978307" providerId="LiveId" clId="{77A9CF22-C8A1-495C-8FD3-F314C32AB210}" dt="2026-05-05T12:21:19.211" v="822" actId="1076"/>
          <ac:spMkLst>
            <pc:docMk/>
            <pc:sldMk cId="2657564199" sldId="3401"/>
            <ac:spMk id="2" creationId="{3E28C41A-BA64-8FED-E9CF-DEE9A21AA0A6}"/>
          </ac:spMkLst>
        </pc:spChg>
        <pc:spChg chg="add mod">
          <ac:chgData name="luis cleto" userId="a76db6c301978307" providerId="LiveId" clId="{77A9CF22-C8A1-495C-8FD3-F314C32AB210}" dt="2026-05-05T12:23:40.595" v="934" actId="207"/>
          <ac:spMkLst>
            <pc:docMk/>
            <pc:sldMk cId="2657564199" sldId="3401"/>
            <ac:spMk id="4" creationId="{25E47394-9CCA-3E51-8922-0E392A70874B}"/>
          </ac:spMkLst>
        </pc:spChg>
      </pc:sldChg>
      <pc:sldChg chg="ord">
        <pc:chgData name="luis cleto" userId="a76db6c301978307" providerId="LiveId" clId="{77A9CF22-C8A1-495C-8FD3-F314C32AB210}" dt="2026-05-05T12:42:05.947" v="1339"/>
        <pc:sldMkLst>
          <pc:docMk/>
          <pc:sldMk cId="903563805" sldId="3402"/>
        </pc:sldMkLst>
      </pc:sldChg>
      <pc:sldChg chg="ord">
        <pc:chgData name="luis cleto" userId="a76db6c301978307" providerId="LiveId" clId="{77A9CF22-C8A1-495C-8FD3-F314C32AB210}" dt="2026-05-05T12:43:46.136" v="1351"/>
        <pc:sldMkLst>
          <pc:docMk/>
          <pc:sldMk cId="200213235" sldId="3404"/>
        </pc:sldMkLst>
      </pc:sldChg>
      <pc:sldChg chg="ord">
        <pc:chgData name="luis cleto" userId="a76db6c301978307" providerId="LiveId" clId="{77A9CF22-C8A1-495C-8FD3-F314C32AB210}" dt="2026-05-05T12:44:15.421" v="1353"/>
        <pc:sldMkLst>
          <pc:docMk/>
          <pc:sldMk cId="429926676" sldId="3405"/>
        </pc:sldMkLst>
      </pc:sldChg>
      <pc:sldChg chg="ord">
        <pc:chgData name="luis cleto" userId="a76db6c301978307" providerId="LiveId" clId="{77A9CF22-C8A1-495C-8FD3-F314C32AB210}" dt="2026-05-05T12:44:42.515" v="1359"/>
        <pc:sldMkLst>
          <pc:docMk/>
          <pc:sldMk cId="3509304866" sldId="3406"/>
        </pc:sldMkLst>
      </pc:sldChg>
      <pc:sldChg chg="ord">
        <pc:chgData name="luis cleto" userId="a76db6c301978307" providerId="LiveId" clId="{77A9CF22-C8A1-495C-8FD3-F314C32AB210}" dt="2026-05-05T12:45:45.865" v="1373"/>
        <pc:sldMkLst>
          <pc:docMk/>
          <pc:sldMk cId="1674957633" sldId="3407"/>
        </pc:sldMkLst>
      </pc:sldChg>
      <pc:sldChg chg="ord">
        <pc:chgData name="luis cleto" userId="a76db6c301978307" providerId="LiveId" clId="{77A9CF22-C8A1-495C-8FD3-F314C32AB210}" dt="2026-05-05T12:47:29.289" v="1403"/>
        <pc:sldMkLst>
          <pc:docMk/>
          <pc:sldMk cId="981401005" sldId="3408"/>
        </pc:sldMkLst>
      </pc:sldChg>
      <pc:sldChg chg="ord">
        <pc:chgData name="luis cleto" userId="a76db6c301978307" providerId="LiveId" clId="{77A9CF22-C8A1-495C-8FD3-F314C32AB210}" dt="2026-05-05T12:46:48.196" v="1389"/>
        <pc:sldMkLst>
          <pc:docMk/>
          <pc:sldMk cId="1303110717" sldId="3409"/>
        </pc:sldMkLst>
      </pc:sldChg>
      <pc:sldChg chg="ord">
        <pc:chgData name="luis cleto" userId="a76db6c301978307" providerId="LiveId" clId="{77A9CF22-C8A1-495C-8FD3-F314C32AB210}" dt="2026-05-05T12:47:08.328" v="1393"/>
        <pc:sldMkLst>
          <pc:docMk/>
          <pc:sldMk cId="1996485331" sldId="3410"/>
        </pc:sldMkLst>
      </pc:sldChg>
      <pc:sldChg chg="modSp mod ord">
        <pc:chgData name="luis cleto" userId="a76db6c301978307" providerId="LiveId" clId="{77A9CF22-C8A1-495C-8FD3-F314C32AB210}" dt="2026-05-05T12:31:02.683" v="1114" actId="1076"/>
        <pc:sldMkLst>
          <pc:docMk/>
          <pc:sldMk cId="2312094195" sldId="3411"/>
        </pc:sldMkLst>
        <pc:spChg chg="mod">
          <ac:chgData name="luis cleto" userId="a76db6c301978307" providerId="LiveId" clId="{77A9CF22-C8A1-495C-8FD3-F314C32AB210}" dt="2026-05-05T12:31:02.683" v="1114" actId="1076"/>
          <ac:spMkLst>
            <pc:docMk/>
            <pc:sldMk cId="2312094195" sldId="3411"/>
            <ac:spMk id="2" creationId="{55B74D1F-7B3D-0310-A7AB-24F555E82D67}"/>
          </ac:spMkLst>
        </pc:spChg>
      </pc:sldChg>
      <pc:sldChg chg="modSp mod ord">
        <pc:chgData name="luis cleto" userId="a76db6c301978307" providerId="LiveId" clId="{77A9CF22-C8A1-495C-8FD3-F314C32AB210}" dt="2026-05-05T12:36:18.979" v="1231" actId="20577"/>
        <pc:sldMkLst>
          <pc:docMk/>
          <pc:sldMk cId="498406347" sldId="3412"/>
        </pc:sldMkLst>
        <pc:spChg chg="mod">
          <ac:chgData name="luis cleto" userId="a76db6c301978307" providerId="LiveId" clId="{77A9CF22-C8A1-495C-8FD3-F314C32AB210}" dt="2026-05-05T12:36:18.979" v="1231" actId="20577"/>
          <ac:spMkLst>
            <pc:docMk/>
            <pc:sldMk cId="498406347" sldId="3412"/>
            <ac:spMk id="3" creationId="{E6FF3730-7DA8-390B-B649-A45F520EE85A}"/>
          </ac:spMkLst>
        </pc:spChg>
      </pc:sldChg>
      <pc:sldChg chg="modSp mod ord">
        <pc:chgData name="luis cleto" userId="a76db6c301978307" providerId="LiveId" clId="{77A9CF22-C8A1-495C-8FD3-F314C32AB210}" dt="2026-05-05T12:37:37.429" v="1251"/>
        <pc:sldMkLst>
          <pc:docMk/>
          <pc:sldMk cId="2477483064" sldId="3413"/>
        </pc:sldMkLst>
        <pc:spChg chg="mod">
          <ac:chgData name="luis cleto" userId="a76db6c301978307" providerId="LiveId" clId="{77A9CF22-C8A1-495C-8FD3-F314C32AB210}" dt="2026-05-04T16:07:27.933" v="201" actId="255"/>
          <ac:spMkLst>
            <pc:docMk/>
            <pc:sldMk cId="2477483064" sldId="3413"/>
            <ac:spMk id="3" creationId="{2D6405E1-2155-1DBD-4DF5-FA8E274A8B1D}"/>
          </ac:spMkLst>
        </pc:spChg>
      </pc:sldChg>
      <pc:sldChg chg="ord">
        <pc:chgData name="luis cleto" userId="a76db6c301978307" providerId="LiveId" clId="{77A9CF22-C8A1-495C-8FD3-F314C32AB210}" dt="2026-05-05T11:49:19.162" v="242"/>
        <pc:sldMkLst>
          <pc:docMk/>
          <pc:sldMk cId="1679733191" sldId="3414"/>
        </pc:sldMkLst>
      </pc:sldChg>
      <pc:sldChg chg="ord">
        <pc:chgData name="luis cleto" userId="a76db6c301978307" providerId="LiveId" clId="{77A9CF22-C8A1-495C-8FD3-F314C32AB210}" dt="2026-05-05T11:56:44.429" v="438"/>
        <pc:sldMkLst>
          <pc:docMk/>
          <pc:sldMk cId="198482355" sldId="3416"/>
        </pc:sldMkLst>
      </pc:sldChg>
      <pc:sldChg chg="modSp mod ord">
        <pc:chgData name="luis cleto" userId="a76db6c301978307" providerId="LiveId" clId="{77A9CF22-C8A1-495C-8FD3-F314C32AB210}" dt="2026-05-05T12:04:19.936" v="548" actId="20577"/>
        <pc:sldMkLst>
          <pc:docMk/>
          <pc:sldMk cId="740220570" sldId="3417"/>
        </pc:sldMkLst>
        <pc:spChg chg="mod">
          <ac:chgData name="luis cleto" userId="a76db6c301978307" providerId="LiveId" clId="{77A9CF22-C8A1-495C-8FD3-F314C32AB210}" dt="2026-05-05T12:04:19.936" v="548" actId="20577"/>
          <ac:spMkLst>
            <pc:docMk/>
            <pc:sldMk cId="740220570" sldId="3417"/>
            <ac:spMk id="4" creationId="{740FF0E2-EAD3-4628-F222-56E1CE60BAD0}"/>
          </ac:spMkLst>
        </pc:spChg>
      </pc:sldChg>
      <pc:sldChg chg="modSp mod ord">
        <pc:chgData name="luis cleto" userId="a76db6c301978307" providerId="LiveId" clId="{77A9CF22-C8A1-495C-8FD3-F314C32AB210}" dt="2026-05-05T12:38:59.643" v="1307" actId="20577"/>
        <pc:sldMkLst>
          <pc:docMk/>
          <pc:sldMk cId="2831812567" sldId="3419"/>
        </pc:sldMkLst>
        <pc:spChg chg="mod">
          <ac:chgData name="luis cleto" userId="a76db6c301978307" providerId="LiveId" clId="{77A9CF22-C8A1-495C-8FD3-F314C32AB210}" dt="2026-05-05T12:38:59.643" v="1307" actId="20577"/>
          <ac:spMkLst>
            <pc:docMk/>
            <pc:sldMk cId="2831812567" sldId="3419"/>
            <ac:spMk id="3" creationId="{C9F8CC09-E1D3-0323-373F-F6CA2BA8B14A}"/>
          </ac:spMkLst>
        </pc:spChg>
      </pc:sldChg>
      <pc:sldChg chg="ord">
        <pc:chgData name="luis cleto" userId="a76db6c301978307" providerId="LiveId" clId="{77A9CF22-C8A1-495C-8FD3-F314C32AB210}" dt="2026-05-05T12:41:47.193" v="1337"/>
        <pc:sldMkLst>
          <pc:docMk/>
          <pc:sldMk cId="2286924475" sldId="3421"/>
        </pc:sldMkLst>
      </pc:sldChg>
      <pc:sldChg chg="modSp mod">
        <pc:chgData name="luis cleto" userId="a76db6c301978307" providerId="LiveId" clId="{77A9CF22-C8A1-495C-8FD3-F314C32AB210}" dt="2026-05-05T11:51:27.231" v="290" actId="20577"/>
        <pc:sldMkLst>
          <pc:docMk/>
          <pc:sldMk cId="443603663" sldId="3426"/>
        </pc:sldMkLst>
        <pc:spChg chg="mod">
          <ac:chgData name="luis cleto" userId="a76db6c301978307" providerId="LiveId" clId="{77A9CF22-C8A1-495C-8FD3-F314C32AB210}" dt="2026-05-05T11:51:27.231" v="290" actId="20577"/>
          <ac:spMkLst>
            <pc:docMk/>
            <pc:sldMk cId="443603663" sldId="3426"/>
            <ac:spMk id="3" creationId="{15616E7C-DE9E-DC61-A98E-C0CED201E53A}"/>
          </ac:spMkLst>
        </pc:spChg>
      </pc:sldChg>
      <pc:sldChg chg="modSp mod">
        <pc:chgData name="luis cleto" userId="a76db6c301978307" providerId="LiveId" clId="{77A9CF22-C8A1-495C-8FD3-F314C32AB210}" dt="2026-05-05T12:00:00.968" v="472" actId="20577"/>
        <pc:sldMkLst>
          <pc:docMk/>
          <pc:sldMk cId="2636251786" sldId="3429"/>
        </pc:sldMkLst>
        <pc:spChg chg="mod">
          <ac:chgData name="luis cleto" userId="a76db6c301978307" providerId="LiveId" clId="{77A9CF22-C8A1-495C-8FD3-F314C32AB210}" dt="2026-05-05T12:00:00.968" v="472" actId="20577"/>
          <ac:spMkLst>
            <pc:docMk/>
            <pc:sldMk cId="2636251786" sldId="3429"/>
            <ac:spMk id="5" creationId="{BEBFCEBD-E6EA-C295-67BD-299D3B1574F8}"/>
          </ac:spMkLst>
        </pc:spChg>
      </pc:sldChg>
      <pc:sldChg chg="modSp ord">
        <pc:chgData name="luis cleto" userId="a76db6c301978307" providerId="LiveId" clId="{77A9CF22-C8A1-495C-8FD3-F314C32AB210}" dt="2026-05-05T12:00:14.669" v="474"/>
        <pc:sldMkLst>
          <pc:docMk/>
          <pc:sldMk cId="1272675031" sldId="3430"/>
        </pc:sldMkLst>
        <pc:spChg chg="mod">
          <ac:chgData name="luis cleto" userId="a76db6c301978307" providerId="LiveId" clId="{77A9CF22-C8A1-495C-8FD3-F314C32AB210}" dt="2026-05-04T15:56:50.173" v="150"/>
          <ac:spMkLst>
            <pc:docMk/>
            <pc:sldMk cId="1272675031" sldId="3430"/>
            <ac:spMk id="3" creationId="{A9F2B5A6-83A4-C276-A620-591080CDC137}"/>
          </ac:spMkLst>
        </pc:spChg>
      </pc:sldChg>
      <pc:sldChg chg="modSp mod ord">
        <pc:chgData name="luis cleto" userId="a76db6c301978307" providerId="LiveId" clId="{77A9CF22-C8A1-495C-8FD3-F314C32AB210}" dt="2026-05-05T12:04:31.724" v="550"/>
        <pc:sldMkLst>
          <pc:docMk/>
          <pc:sldMk cId="1000951496" sldId="3431"/>
        </pc:sldMkLst>
        <pc:spChg chg="mod">
          <ac:chgData name="luis cleto" userId="a76db6c301978307" providerId="LiveId" clId="{77A9CF22-C8A1-495C-8FD3-F314C32AB210}" dt="2026-05-04T15:58:47.312" v="159" actId="1076"/>
          <ac:spMkLst>
            <pc:docMk/>
            <pc:sldMk cId="1000951496" sldId="3431"/>
            <ac:spMk id="3" creationId="{699773F5-D536-8CA6-31B1-A0B4471D05B5}"/>
          </ac:spMkLst>
        </pc:spChg>
      </pc:sldChg>
      <pc:sldChg chg="modSp mod ord">
        <pc:chgData name="luis cleto" userId="a76db6c301978307" providerId="LiveId" clId="{77A9CF22-C8A1-495C-8FD3-F314C32AB210}" dt="2026-05-05T12:14:17.206" v="731" actId="20577"/>
        <pc:sldMkLst>
          <pc:docMk/>
          <pc:sldMk cId="2761137123" sldId="3433"/>
        </pc:sldMkLst>
        <pc:spChg chg="mod">
          <ac:chgData name="luis cleto" userId="a76db6c301978307" providerId="LiveId" clId="{77A9CF22-C8A1-495C-8FD3-F314C32AB210}" dt="2026-05-05T12:14:17.206" v="731" actId="20577"/>
          <ac:spMkLst>
            <pc:docMk/>
            <pc:sldMk cId="2761137123" sldId="3433"/>
            <ac:spMk id="3" creationId="{403A9FEF-8F8A-8DA3-6EE7-A6D45DB92A4D}"/>
          </ac:spMkLst>
        </pc:spChg>
        <pc:spChg chg="mod">
          <ac:chgData name="luis cleto" userId="a76db6c301978307" providerId="LiveId" clId="{77A9CF22-C8A1-495C-8FD3-F314C32AB210}" dt="2026-05-05T12:13:32.377" v="721" actId="1076"/>
          <ac:spMkLst>
            <pc:docMk/>
            <pc:sldMk cId="2761137123" sldId="3433"/>
            <ac:spMk id="5" creationId="{F41EF782-C23E-328A-AED4-0E5E031E5063}"/>
          </ac:spMkLst>
        </pc:spChg>
      </pc:sldChg>
      <pc:sldChg chg="ord">
        <pc:chgData name="luis cleto" userId="a76db6c301978307" providerId="LiveId" clId="{77A9CF22-C8A1-495C-8FD3-F314C32AB210}" dt="2026-05-05T12:26:57.010" v="1008"/>
        <pc:sldMkLst>
          <pc:docMk/>
          <pc:sldMk cId="1350534801" sldId="3434"/>
        </pc:sldMkLst>
      </pc:sldChg>
      <pc:sldChg chg="modSp mod ord">
        <pc:chgData name="luis cleto" userId="a76db6c301978307" providerId="LiveId" clId="{77A9CF22-C8A1-495C-8FD3-F314C32AB210}" dt="2026-05-05T12:34:38.038" v="1174" actId="14100"/>
        <pc:sldMkLst>
          <pc:docMk/>
          <pc:sldMk cId="681908128" sldId="3435"/>
        </pc:sldMkLst>
        <pc:spChg chg="mod">
          <ac:chgData name="luis cleto" userId="a76db6c301978307" providerId="LiveId" clId="{77A9CF22-C8A1-495C-8FD3-F314C32AB210}" dt="2026-05-05T12:34:38.038" v="1174" actId="14100"/>
          <ac:spMkLst>
            <pc:docMk/>
            <pc:sldMk cId="681908128" sldId="3435"/>
            <ac:spMk id="3" creationId="{AE30101A-4F5F-7CE6-462E-D371485AA959}"/>
          </ac:spMkLst>
        </pc:spChg>
      </pc:sldChg>
      <pc:sldChg chg="ord">
        <pc:chgData name="luis cleto" userId="a76db6c301978307" providerId="LiveId" clId="{77A9CF22-C8A1-495C-8FD3-F314C32AB210}" dt="2026-05-05T12:48:10.627" v="1419"/>
        <pc:sldMkLst>
          <pc:docMk/>
          <pc:sldMk cId="450747921" sldId="3436"/>
        </pc:sldMkLst>
      </pc:sldChg>
      <pc:sldChg chg="modSp mod ord">
        <pc:chgData name="luis cleto" userId="a76db6c301978307" providerId="LiveId" clId="{77A9CF22-C8A1-495C-8FD3-F314C32AB210}" dt="2026-05-05T12:04:58.261" v="552"/>
        <pc:sldMkLst>
          <pc:docMk/>
          <pc:sldMk cId="3456138317" sldId="3438"/>
        </pc:sldMkLst>
        <pc:spChg chg="mod">
          <ac:chgData name="luis cleto" userId="a76db6c301978307" providerId="LiveId" clId="{77A9CF22-C8A1-495C-8FD3-F314C32AB210}" dt="2026-05-04T15:59:39.601" v="194" actId="1076"/>
          <ac:spMkLst>
            <pc:docMk/>
            <pc:sldMk cId="3456138317" sldId="3438"/>
            <ac:spMk id="7" creationId="{BB907E55-6FB3-9284-47E0-CB9C025CC8F0}"/>
          </ac:spMkLst>
        </pc:spChg>
      </pc:sldChg>
      <pc:sldChg chg="ord">
        <pc:chgData name="luis cleto" userId="a76db6c301978307" providerId="LiveId" clId="{77A9CF22-C8A1-495C-8FD3-F314C32AB210}" dt="2026-05-05T12:31:20.053" v="1118"/>
        <pc:sldMkLst>
          <pc:docMk/>
          <pc:sldMk cId="1265821134" sldId="3439"/>
        </pc:sldMkLst>
      </pc:sldChg>
      <pc:sldChg chg="modSp mod ord">
        <pc:chgData name="luis cleto" userId="a76db6c301978307" providerId="LiveId" clId="{77A9CF22-C8A1-495C-8FD3-F314C32AB210}" dt="2026-05-05T12:32:18.684" v="1139" actId="115"/>
        <pc:sldMkLst>
          <pc:docMk/>
          <pc:sldMk cId="4285859984" sldId="3440"/>
        </pc:sldMkLst>
        <pc:spChg chg="mod">
          <ac:chgData name="luis cleto" userId="a76db6c301978307" providerId="LiveId" clId="{77A9CF22-C8A1-495C-8FD3-F314C32AB210}" dt="2026-05-05T12:32:18.684" v="1139" actId="115"/>
          <ac:spMkLst>
            <pc:docMk/>
            <pc:sldMk cId="4285859984" sldId="3440"/>
            <ac:spMk id="3" creationId="{07B4E158-65A4-448E-4962-C85420F326D9}"/>
          </ac:spMkLst>
        </pc:spChg>
      </pc:sldChg>
      <pc:sldChg chg="ord">
        <pc:chgData name="luis cleto" userId="a76db6c301978307" providerId="LiveId" clId="{77A9CF22-C8A1-495C-8FD3-F314C32AB210}" dt="2026-05-05T12:32:30.138" v="1141"/>
        <pc:sldMkLst>
          <pc:docMk/>
          <pc:sldMk cId="44714570" sldId="3441"/>
        </pc:sldMkLst>
      </pc:sldChg>
      <pc:sldChg chg="ord">
        <pc:chgData name="luis cleto" userId="a76db6c301978307" providerId="LiveId" clId="{77A9CF22-C8A1-495C-8FD3-F314C32AB210}" dt="2026-05-05T12:32:42.201" v="1143"/>
        <pc:sldMkLst>
          <pc:docMk/>
          <pc:sldMk cId="377009947" sldId="3442"/>
        </pc:sldMkLst>
      </pc:sldChg>
      <pc:sldChg chg="ord">
        <pc:chgData name="luis cleto" userId="a76db6c301978307" providerId="LiveId" clId="{77A9CF22-C8A1-495C-8FD3-F314C32AB210}" dt="2026-05-05T12:33:03.141" v="1147"/>
        <pc:sldMkLst>
          <pc:docMk/>
          <pc:sldMk cId="1715893280" sldId="3443"/>
        </pc:sldMkLst>
      </pc:sldChg>
      <pc:sldChg chg="ord">
        <pc:chgData name="luis cleto" userId="a76db6c301978307" providerId="LiveId" clId="{77A9CF22-C8A1-495C-8FD3-F314C32AB210}" dt="2026-05-05T12:47:24.341" v="1401"/>
        <pc:sldMkLst>
          <pc:docMk/>
          <pc:sldMk cId="3400084505" sldId="3444"/>
        </pc:sldMkLst>
      </pc:sldChg>
      <pc:sldChg chg="ord">
        <pc:chgData name="luis cleto" userId="a76db6c301978307" providerId="LiveId" clId="{77A9CF22-C8A1-495C-8FD3-F314C32AB210}" dt="2026-05-05T12:47:49.983" v="1411"/>
        <pc:sldMkLst>
          <pc:docMk/>
          <pc:sldMk cId="669014438" sldId="3445"/>
        </pc:sldMkLst>
      </pc:sldChg>
      <pc:sldChg chg="modSp add mod">
        <pc:chgData name="luis cleto" userId="a76db6c301978307" providerId="LiveId" clId="{77A9CF22-C8A1-495C-8FD3-F314C32AB210}" dt="2026-05-05T11:52:22.251" v="328" actId="20577"/>
        <pc:sldMkLst>
          <pc:docMk/>
          <pc:sldMk cId="1280399112" sldId="3448"/>
        </pc:sldMkLst>
        <pc:spChg chg="mod">
          <ac:chgData name="luis cleto" userId="a76db6c301978307" providerId="LiveId" clId="{77A9CF22-C8A1-495C-8FD3-F314C32AB210}" dt="2026-05-05T11:52:22.251" v="328" actId="20577"/>
          <ac:spMkLst>
            <pc:docMk/>
            <pc:sldMk cId="1280399112" sldId="3448"/>
            <ac:spMk id="5" creationId="{4E03067E-66F4-7F1D-D2B9-35F52AAB5359}"/>
          </ac:spMkLst>
        </pc:spChg>
      </pc:sldChg>
      <pc:sldChg chg="modSp add mod ord">
        <pc:chgData name="luis cleto" userId="a76db6c301978307" providerId="LiveId" clId="{77A9CF22-C8A1-495C-8FD3-F314C32AB210}" dt="2026-05-05T11:48:59.558" v="240" actId="20577"/>
        <pc:sldMkLst>
          <pc:docMk/>
          <pc:sldMk cId="476662572" sldId="4734"/>
        </pc:sldMkLst>
        <pc:spChg chg="mod">
          <ac:chgData name="luis cleto" userId="a76db6c301978307" providerId="LiveId" clId="{77A9CF22-C8A1-495C-8FD3-F314C32AB210}" dt="2026-05-05T11:48:59.558" v="240" actId="20577"/>
          <ac:spMkLst>
            <pc:docMk/>
            <pc:sldMk cId="476662572" sldId="4734"/>
            <ac:spMk id="5" creationId="{047D25F1-145A-6ED2-99D4-6C039B5FB7E5}"/>
          </ac:spMkLst>
        </pc:spChg>
        <pc:spChg chg="mod">
          <ac:chgData name="luis cleto" userId="a76db6c301978307" providerId="LiveId" clId="{77A9CF22-C8A1-495C-8FD3-F314C32AB210}" dt="2026-05-04T12:19:35.645" v="54" actId="20577"/>
          <ac:spMkLst>
            <pc:docMk/>
            <pc:sldMk cId="476662572" sldId="4734"/>
            <ac:spMk id="7" creationId="{B25D0DE4-9A4F-CF3E-71B1-6C9604BA9144}"/>
          </ac:spMkLst>
        </pc:spChg>
      </pc:sldChg>
      <pc:sldChg chg="modSp add mod">
        <pc:chgData name="luis cleto" userId="a76db6c301978307" providerId="LiveId" clId="{77A9CF22-C8A1-495C-8FD3-F314C32AB210}" dt="2026-05-05T11:53:07.213" v="331" actId="20577"/>
        <pc:sldMkLst>
          <pc:docMk/>
          <pc:sldMk cId="312666900" sldId="4735"/>
        </pc:sldMkLst>
        <pc:spChg chg="mod">
          <ac:chgData name="luis cleto" userId="a76db6c301978307" providerId="LiveId" clId="{77A9CF22-C8A1-495C-8FD3-F314C32AB210}" dt="2026-05-05T11:53:07.213" v="331" actId="20577"/>
          <ac:spMkLst>
            <pc:docMk/>
            <pc:sldMk cId="312666900" sldId="4735"/>
            <ac:spMk id="3" creationId="{FF4D7957-E3E5-163E-3738-366649DD37FD}"/>
          </ac:spMkLst>
        </pc:spChg>
      </pc:sldChg>
      <pc:sldChg chg="add">
        <pc:chgData name="luis cleto" userId="a76db6c301978307" providerId="LiveId" clId="{77A9CF22-C8A1-495C-8FD3-F314C32AB210}" dt="2026-05-04T15:53:58.807" v="104"/>
        <pc:sldMkLst>
          <pc:docMk/>
          <pc:sldMk cId="115917955" sldId="4736"/>
        </pc:sldMkLst>
      </pc:sldChg>
      <pc:sldChg chg="modSp add mod">
        <pc:chgData name="luis cleto" userId="a76db6c301978307" providerId="LiveId" clId="{77A9CF22-C8A1-495C-8FD3-F314C32AB210}" dt="2026-05-05T11:53:31.564" v="332" actId="207"/>
        <pc:sldMkLst>
          <pc:docMk/>
          <pc:sldMk cId="2853926083" sldId="4737"/>
        </pc:sldMkLst>
        <pc:spChg chg="mod">
          <ac:chgData name="luis cleto" userId="a76db6c301978307" providerId="LiveId" clId="{77A9CF22-C8A1-495C-8FD3-F314C32AB210}" dt="2026-05-05T11:53:31.564" v="332" actId="207"/>
          <ac:spMkLst>
            <pc:docMk/>
            <pc:sldMk cId="2853926083" sldId="4737"/>
            <ac:spMk id="5" creationId="{7F489A11-F6C5-EE76-2F01-4E5B518C6C0C}"/>
          </ac:spMkLst>
        </pc:spChg>
      </pc:sldChg>
      <pc:sldChg chg="modSp add mod ord">
        <pc:chgData name="luis cleto" userId="a76db6c301978307" providerId="LiveId" clId="{77A9CF22-C8A1-495C-8FD3-F314C32AB210}" dt="2026-05-05T11:54:57.974" v="427" actId="33524"/>
        <pc:sldMkLst>
          <pc:docMk/>
          <pc:sldMk cId="2923398245" sldId="4738"/>
        </pc:sldMkLst>
        <pc:spChg chg="mod">
          <ac:chgData name="luis cleto" userId="a76db6c301978307" providerId="LiveId" clId="{77A9CF22-C8A1-495C-8FD3-F314C32AB210}" dt="2026-05-05T11:54:57.974" v="427" actId="33524"/>
          <ac:spMkLst>
            <pc:docMk/>
            <pc:sldMk cId="2923398245" sldId="4738"/>
            <ac:spMk id="6" creationId="{E8D98327-B5F0-DB9F-E00B-0CBE93A957BB}"/>
          </ac:spMkLst>
        </pc:spChg>
      </pc:sldChg>
      <pc:sldChg chg="modSp add">
        <pc:chgData name="luis cleto" userId="a76db6c301978307" providerId="LiveId" clId="{77A9CF22-C8A1-495C-8FD3-F314C32AB210}" dt="2026-05-05T12:09:09.042" v="636" actId="115"/>
        <pc:sldMkLst>
          <pc:docMk/>
          <pc:sldMk cId="2608731673" sldId="4743"/>
        </pc:sldMkLst>
        <pc:spChg chg="mod">
          <ac:chgData name="luis cleto" userId="a76db6c301978307" providerId="LiveId" clId="{77A9CF22-C8A1-495C-8FD3-F314C32AB210}" dt="2026-05-05T12:09:09.042" v="636" actId="115"/>
          <ac:spMkLst>
            <pc:docMk/>
            <pc:sldMk cId="2608731673" sldId="4743"/>
            <ac:spMk id="2" creationId="{D57EFC1E-95C0-D8B4-812E-C5B997F7C5BE}"/>
          </ac:spMkLst>
        </pc:spChg>
      </pc:sldChg>
    </pc:docChg>
  </pc:docChgLst>
</pc:chgInfo>
</file>

<file path=ppt/diagrams/_rels/data3.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2" Type="http://schemas.openxmlformats.org/officeDocument/2006/relationships/image" Target="../media/image54.svg"/><Relationship Id="rId1"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98F602-561B-4E45-83F4-E1E85F48DF17}" type="doc">
      <dgm:prSet loTypeId="urn:microsoft.com/office/officeart/2005/8/layout/default" loCatId="list" qsTypeId="urn:microsoft.com/office/officeart/2005/8/quickstyle/simple1" qsCatId="simple" csTypeId="urn:microsoft.com/office/officeart/2018/5/colors/Iconchunking_neutralbg_colorful1" csCatId="colorful" phldr="1"/>
      <dgm:spPr/>
      <dgm:t>
        <a:bodyPr/>
        <a:lstStyle/>
        <a:p>
          <a:endParaRPr lang="en-US"/>
        </a:p>
      </dgm:t>
    </dgm:pt>
    <dgm:pt modelId="{BFE1EE08-7CBF-4ACF-9E3B-6BF78C6A3FF5}">
      <dgm:prSet/>
      <dgm:spPr/>
      <dgm:t>
        <a:bodyPr/>
        <a:lstStyle/>
        <a:p>
          <a:pPr>
            <a:lnSpc>
              <a:spcPct val="100000"/>
            </a:lnSpc>
          </a:pPr>
          <a:r>
            <a:rPr lang="en-CA"/>
            <a:t>1. Status quo: continue relationship as is</a:t>
          </a:r>
          <a:endParaRPr lang="en-US"/>
        </a:p>
      </dgm:t>
    </dgm:pt>
    <dgm:pt modelId="{B88623FE-096E-4B12-BD43-6F88BC007394}" type="parTrans" cxnId="{79507A7E-DC8E-45F2-8F98-B3814E85FDD2}">
      <dgm:prSet/>
      <dgm:spPr/>
      <dgm:t>
        <a:bodyPr/>
        <a:lstStyle/>
        <a:p>
          <a:endParaRPr lang="en-US"/>
        </a:p>
      </dgm:t>
    </dgm:pt>
    <dgm:pt modelId="{E3CD7549-E515-45B0-9CE5-89D79ECB0DC8}" type="sibTrans" cxnId="{79507A7E-DC8E-45F2-8F98-B3814E85FDD2}">
      <dgm:prSet/>
      <dgm:spPr/>
      <dgm:t>
        <a:bodyPr/>
        <a:lstStyle/>
        <a:p>
          <a:endParaRPr lang="en-US"/>
        </a:p>
      </dgm:t>
    </dgm:pt>
    <dgm:pt modelId="{85867A4B-9741-4616-9EA9-83EB232C13DF}">
      <dgm:prSet/>
      <dgm:spPr/>
      <dgm:t>
        <a:bodyPr/>
        <a:lstStyle/>
        <a:p>
          <a:pPr>
            <a:lnSpc>
              <a:spcPct val="100000"/>
            </a:lnSpc>
          </a:pPr>
          <a:r>
            <a:rPr lang="en-CA"/>
            <a:t>2. Leave: leave the relationship</a:t>
          </a:r>
          <a:endParaRPr lang="en-US"/>
        </a:p>
      </dgm:t>
    </dgm:pt>
    <dgm:pt modelId="{FDDE7D87-2CB3-4C37-9B50-7CEB18C63447}" type="parTrans" cxnId="{B88B9F19-620B-47A3-A168-D663358D21A9}">
      <dgm:prSet/>
      <dgm:spPr/>
      <dgm:t>
        <a:bodyPr/>
        <a:lstStyle/>
        <a:p>
          <a:endParaRPr lang="en-US"/>
        </a:p>
      </dgm:t>
    </dgm:pt>
    <dgm:pt modelId="{0D8D8044-F343-49DA-9097-415053F90474}" type="sibTrans" cxnId="{B88B9F19-620B-47A3-A168-D663358D21A9}">
      <dgm:prSet/>
      <dgm:spPr/>
      <dgm:t>
        <a:bodyPr/>
        <a:lstStyle/>
        <a:p>
          <a:endParaRPr lang="en-US"/>
        </a:p>
      </dgm:t>
    </dgm:pt>
    <dgm:pt modelId="{01D5B411-F90C-4C3F-A40B-8D800FF2EA0C}">
      <dgm:prSet/>
      <dgm:spPr/>
      <dgm:t>
        <a:bodyPr/>
        <a:lstStyle/>
        <a:p>
          <a:pPr>
            <a:lnSpc>
              <a:spcPct val="100000"/>
            </a:lnSpc>
          </a:pPr>
          <a:r>
            <a:rPr lang="en-CA"/>
            <a:t>3. Repair: work at improving the relationship by developing better interpersonal regulation skills and Wise mind</a:t>
          </a:r>
          <a:endParaRPr lang="en-US"/>
        </a:p>
      </dgm:t>
    </dgm:pt>
    <dgm:pt modelId="{49BDE05C-7C92-4305-B180-61F8AD3FF22E}" type="parTrans" cxnId="{E6FF6CC1-37D1-4125-AE9F-F8F6F39436F1}">
      <dgm:prSet/>
      <dgm:spPr/>
      <dgm:t>
        <a:bodyPr/>
        <a:lstStyle/>
        <a:p>
          <a:endParaRPr lang="en-US"/>
        </a:p>
      </dgm:t>
    </dgm:pt>
    <dgm:pt modelId="{83FEBDAF-A3FE-414B-8D74-95E4A242450D}" type="sibTrans" cxnId="{E6FF6CC1-37D1-4125-AE9F-F8F6F39436F1}">
      <dgm:prSet/>
      <dgm:spPr/>
      <dgm:t>
        <a:bodyPr/>
        <a:lstStyle/>
        <a:p>
          <a:endParaRPr lang="en-US"/>
        </a:p>
      </dgm:t>
    </dgm:pt>
    <dgm:pt modelId="{76520AB5-4268-405D-B5FA-2F8CEA4E79D0}">
      <dgm:prSet/>
      <dgm:spPr/>
      <dgm:t>
        <a:bodyPr/>
        <a:lstStyle/>
        <a:p>
          <a:pPr>
            <a:lnSpc>
              <a:spcPct val="100000"/>
            </a:lnSpc>
          </a:pPr>
          <a:r>
            <a:rPr lang="en-CA"/>
            <a:t>Different part selves in a person may prefer different options</a:t>
          </a:r>
          <a:endParaRPr lang="en-US"/>
        </a:p>
      </dgm:t>
    </dgm:pt>
    <dgm:pt modelId="{760CE762-D924-481E-AA19-4285731074F8}" type="parTrans" cxnId="{FEA8638C-18C3-4BFD-838D-19B2AE1F1B1A}">
      <dgm:prSet/>
      <dgm:spPr/>
      <dgm:t>
        <a:bodyPr/>
        <a:lstStyle/>
        <a:p>
          <a:endParaRPr lang="en-US"/>
        </a:p>
      </dgm:t>
    </dgm:pt>
    <dgm:pt modelId="{79723034-6E2D-44C8-ACD3-40BFE1D86E1A}" type="sibTrans" cxnId="{FEA8638C-18C3-4BFD-838D-19B2AE1F1B1A}">
      <dgm:prSet/>
      <dgm:spPr/>
      <dgm:t>
        <a:bodyPr/>
        <a:lstStyle/>
        <a:p>
          <a:endParaRPr lang="en-US"/>
        </a:p>
      </dgm:t>
    </dgm:pt>
    <dgm:pt modelId="{F45ED8DF-7B37-405E-9E3D-675DCF2D79A8}">
      <dgm:prSet/>
      <dgm:spPr/>
      <dgm:t>
        <a:bodyPr/>
        <a:lstStyle/>
        <a:p>
          <a:pPr>
            <a:lnSpc>
              <a:spcPct val="100000"/>
            </a:lnSpc>
          </a:pPr>
          <a:r>
            <a:rPr lang="en-US"/>
            <a:t>4 . The most popular, but most unrealistic option is wishing/hoping the other person would and pressuring them to change.</a:t>
          </a:r>
        </a:p>
      </dgm:t>
    </dgm:pt>
    <dgm:pt modelId="{B42B5951-64CA-4763-884E-F1F774A3E035}" type="parTrans" cxnId="{290658EC-94A8-4705-9B11-0D6908A58175}">
      <dgm:prSet/>
      <dgm:spPr/>
      <dgm:t>
        <a:bodyPr/>
        <a:lstStyle/>
        <a:p>
          <a:endParaRPr lang="en-CA"/>
        </a:p>
      </dgm:t>
    </dgm:pt>
    <dgm:pt modelId="{3B00D097-2C4E-491C-B1CA-F3B445EBC2D1}" type="sibTrans" cxnId="{290658EC-94A8-4705-9B11-0D6908A58175}">
      <dgm:prSet/>
      <dgm:spPr/>
      <dgm:t>
        <a:bodyPr/>
        <a:lstStyle/>
        <a:p>
          <a:endParaRPr lang="en-CA"/>
        </a:p>
      </dgm:t>
    </dgm:pt>
    <dgm:pt modelId="{9C514238-3383-4BFA-9754-65F538391AAB}">
      <dgm:prSet/>
      <dgm:spPr/>
      <dgm:t>
        <a:bodyPr/>
        <a:lstStyle/>
        <a:p>
          <a:pPr>
            <a:lnSpc>
              <a:spcPct val="100000"/>
            </a:lnSpc>
          </a:pPr>
          <a:r>
            <a:rPr lang="en-CA"/>
            <a:t>Each option has advantages and disadvantages. Consider these carefully</a:t>
          </a:r>
          <a:endParaRPr lang="en-US"/>
        </a:p>
      </dgm:t>
    </dgm:pt>
    <dgm:pt modelId="{A2D85FC4-89AB-4D5A-846F-F3E92F42970F}" type="sibTrans" cxnId="{CF06CB14-DFBA-4AFC-8025-2A070087428F}">
      <dgm:prSet/>
      <dgm:spPr/>
      <dgm:t>
        <a:bodyPr/>
        <a:lstStyle/>
        <a:p>
          <a:endParaRPr lang="en-US"/>
        </a:p>
      </dgm:t>
    </dgm:pt>
    <dgm:pt modelId="{FADF5B26-874F-48C0-BFF3-259ECA9676D1}" type="parTrans" cxnId="{CF06CB14-DFBA-4AFC-8025-2A070087428F}">
      <dgm:prSet/>
      <dgm:spPr/>
      <dgm:t>
        <a:bodyPr/>
        <a:lstStyle/>
        <a:p>
          <a:endParaRPr lang="en-US"/>
        </a:p>
      </dgm:t>
    </dgm:pt>
    <dgm:pt modelId="{A7C0B8F1-B7C6-4550-B127-217F7F95CAE3}" type="pres">
      <dgm:prSet presAssocID="{8998F602-561B-4E45-83F4-E1E85F48DF17}" presName="diagram" presStyleCnt="0">
        <dgm:presLayoutVars>
          <dgm:dir/>
          <dgm:resizeHandles val="exact"/>
        </dgm:presLayoutVars>
      </dgm:prSet>
      <dgm:spPr/>
    </dgm:pt>
    <dgm:pt modelId="{71D55441-B25C-4296-9096-3D7AC2530457}" type="pres">
      <dgm:prSet presAssocID="{BFE1EE08-7CBF-4ACF-9E3B-6BF78C6A3FF5}" presName="node" presStyleLbl="node1" presStyleIdx="0" presStyleCnt="6">
        <dgm:presLayoutVars>
          <dgm:bulletEnabled val="1"/>
        </dgm:presLayoutVars>
      </dgm:prSet>
      <dgm:spPr/>
    </dgm:pt>
    <dgm:pt modelId="{4119103A-BBDA-4750-9B92-010462E22F4B}" type="pres">
      <dgm:prSet presAssocID="{E3CD7549-E515-45B0-9CE5-89D79ECB0DC8}" presName="sibTrans" presStyleCnt="0"/>
      <dgm:spPr/>
    </dgm:pt>
    <dgm:pt modelId="{43257FD8-A803-4CD3-9FAB-27F5E066FF21}" type="pres">
      <dgm:prSet presAssocID="{85867A4B-9741-4616-9EA9-83EB232C13DF}" presName="node" presStyleLbl="node1" presStyleIdx="1" presStyleCnt="6">
        <dgm:presLayoutVars>
          <dgm:bulletEnabled val="1"/>
        </dgm:presLayoutVars>
      </dgm:prSet>
      <dgm:spPr/>
    </dgm:pt>
    <dgm:pt modelId="{33E9D7F1-A957-4F8F-A81A-9BFEF473388F}" type="pres">
      <dgm:prSet presAssocID="{0D8D8044-F343-49DA-9097-415053F90474}" presName="sibTrans" presStyleCnt="0"/>
      <dgm:spPr/>
    </dgm:pt>
    <dgm:pt modelId="{E8F325C1-BEAE-455D-95C4-FBD59FC12CF4}" type="pres">
      <dgm:prSet presAssocID="{01D5B411-F90C-4C3F-A40B-8D800FF2EA0C}" presName="node" presStyleLbl="node1" presStyleIdx="2" presStyleCnt="6">
        <dgm:presLayoutVars>
          <dgm:bulletEnabled val="1"/>
        </dgm:presLayoutVars>
      </dgm:prSet>
      <dgm:spPr/>
    </dgm:pt>
    <dgm:pt modelId="{12ADAA86-1F5D-4B0D-9F58-439FC29B6068}" type="pres">
      <dgm:prSet presAssocID="{83FEBDAF-A3FE-414B-8D74-95E4A242450D}" presName="sibTrans" presStyleCnt="0"/>
      <dgm:spPr/>
    </dgm:pt>
    <dgm:pt modelId="{B7208C0D-B6A6-4761-B58D-9189BB9BA1F2}" type="pres">
      <dgm:prSet presAssocID="{9C514238-3383-4BFA-9754-65F538391AAB}" presName="node" presStyleLbl="node1" presStyleIdx="3" presStyleCnt="6" custLinFactX="12309" custLinFactNeighborX="100000" custLinFactNeighborY="1758">
        <dgm:presLayoutVars>
          <dgm:bulletEnabled val="1"/>
        </dgm:presLayoutVars>
      </dgm:prSet>
      <dgm:spPr/>
    </dgm:pt>
    <dgm:pt modelId="{CD0E2B9F-1A2A-4BDE-A078-6AD8A76B8487}" type="pres">
      <dgm:prSet presAssocID="{A2D85FC4-89AB-4D5A-846F-F3E92F42970F}" presName="sibTrans" presStyleCnt="0"/>
      <dgm:spPr/>
    </dgm:pt>
    <dgm:pt modelId="{A55907D3-13D2-43D5-A686-5248BE943C1C}" type="pres">
      <dgm:prSet presAssocID="{76520AB5-4268-405D-B5FA-2F8CEA4E79D0}" presName="node" presStyleLbl="node1" presStyleIdx="4" presStyleCnt="6" custLinFactX="10767" custLinFactNeighborX="100000" custLinFactNeighborY="-1275">
        <dgm:presLayoutVars>
          <dgm:bulletEnabled val="1"/>
        </dgm:presLayoutVars>
      </dgm:prSet>
      <dgm:spPr/>
    </dgm:pt>
    <dgm:pt modelId="{A62F3206-1016-450A-8229-0A9C01E2AE58}" type="pres">
      <dgm:prSet presAssocID="{79723034-6E2D-44C8-ACD3-40BFE1D86E1A}" presName="sibTrans" presStyleCnt="0"/>
      <dgm:spPr/>
    </dgm:pt>
    <dgm:pt modelId="{5B7F4D61-D821-4FCB-B8F9-EEAA0C694E1C}" type="pres">
      <dgm:prSet presAssocID="{F45ED8DF-7B37-405E-9E3D-675DCF2D79A8}" presName="node" presStyleLbl="node1" presStyleIdx="5" presStyleCnt="6" custLinFactX="-100000" custLinFactNeighborX="-118418" custLinFactNeighborY="878">
        <dgm:presLayoutVars>
          <dgm:bulletEnabled val="1"/>
        </dgm:presLayoutVars>
      </dgm:prSet>
      <dgm:spPr/>
    </dgm:pt>
  </dgm:ptLst>
  <dgm:cxnLst>
    <dgm:cxn modelId="{BCC67D12-1086-4BE8-85CA-19C70BD2DD45}" type="presOf" srcId="{85867A4B-9741-4616-9EA9-83EB232C13DF}" destId="{43257FD8-A803-4CD3-9FAB-27F5E066FF21}" srcOrd="0" destOrd="0" presId="urn:microsoft.com/office/officeart/2005/8/layout/default"/>
    <dgm:cxn modelId="{C82CA114-3AE7-4DFE-AC44-A0D1742EF232}" type="presOf" srcId="{BFE1EE08-7CBF-4ACF-9E3B-6BF78C6A3FF5}" destId="{71D55441-B25C-4296-9096-3D7AC2530457}" srcOrd="0" destOrd="0" presId="urn:microsoft.com/office/officeart/2005/8/layout/default"/>
    <dgm:cxn modelId="{CF06CB14-DFBA-4AFC-8025-2A070087428F}" srcId="{8998F602-561B-4E45-83F4-E1E85F48DF17}" destId="{9C514238-3383-4BFA-9754-65F538391AAB}" srcOrd="3" destOrd="0" parTransId="{FADF5B26-874F-48C0-BFF3-259ECA9676D1}" sibTransId="{A2D85FC4-89AB-4D5A-846F-F3E92F42970F}"/>
    <dgm:cxn modelId="{B88B9F19-620B-47A3-A168-D663358D21A9}" srcId="{8998F602-561B-4E45-83F4-E1E85F48DF17}" destId="{85867A4B-9741-4616-9EA9-83EB232C13DF}" srcOrd="1" destOrd="0" parTransId="{FDDE7D87-2CB3-4C37-9B50-7CEB18C63447}" sibTransId="{0D8D8044-F343-49DA-9097-415053F90474}"/>
    <dgm:cxn modelId="{143F1F1B-7390-45F4-8B86-49BB0B10D951}" type="presOf" srcId="{01D5B411-F90C-4C3F-A40B-8D800FF2EA0C}" destId="{E8F325C1-BEAE-455D-95C4-FBD59FC12CF4}" srcOrd="0" destOrd="0" presId="urn:microsoft.com/office/officeart/2005/8/layout/default"/>
    <dgm:cxn modelId="{59D0672D-8020-41A5-83CC-64FA2296AD03}" type="presOf" srcId="{F45ED8DF-7B37-405E-9E3D-675DCF2D79A8}" destId="{5B7F4D61-D821-4FCB-B8F9-EEAA0C694E1C}" srcOrd="0" destOrd="0" presId="urn:microsoft.com/office/officeart/2005/8/layout/default"/>
    <dgm:cxn modelId="{8A033A77-1215-49AD-8309-BB9AFC266504}" type="presOf" srcId="{8998F602-561B-4E45-83F4-E1E85F48DF17}" destId="{A7C0B8F1-B7C6-4550-B127-217F7F95CAE3}" srcOrd="0" destOrd="0" presId="urn:microsoft.com/office/officeart/2005/8/layout/default"/>
    <dgm:cxn modelId="{F6544579-14EF-4636-97DB-22E2D2DCA5F8}" type="presOf" srcId="{9C514238-3383-4BFA-9754-65F538391AAB}" destId="{B7208C0D-B6A6-4761-B58D-9189BB9BA1F2}" srcOrd="0" destOrd="0" presId="urn:microsoft.com/office/officeart/2005/8/layout/default"/>
    <dgm:cxn modelId="{79507A7E-DC8E-45F2-8F98-B3814E85FDD2}" srcId="{8998F602-561B-4E45-83F4-E1E85F48DF17}" destId="{BFE1EE08-7CBF-4ACF-9E3B-6BF78C6A3FF5}" srcOrd="0" destOrd="0" parTransId="{B88623FE-096E-4B12-BD43-6F88BC007394}" sibTransId="{E3CD7549-E515-45B0-9CE5-89D79ECB0DC8}"/>
    <dgm:cxn modelId="{FEA8638C-18C3-4BFD-838D-19B2AE1F1B1A}" srcId="{8998F602-561B-4E45-83F4-E1E85F48DF17}" destId="{76520AB5-4268-405D-B5FA-2F8CEA4E79D0}" srcOrd="4" destOrd="0" parTransId="{760CE762-D924-481E-AA19-4285731074F8}" sibTransId="{79723034-6E2D-44C8-ACD3-40BFE1D86E1A}"/>
    <dgm:cxn modelId="{793BFCAE-76C3-458C-832A-076DDB1D0D8F}" type="presOf" srcId="{76520AB5-4268-405D-B5FA-2F8CEA4E79D0}" destId="{A55907D3-13D2-43D5-A686-5248BE943C1C}" srcOrd="0" destOrd="0" presId="urn:microsoft.com/office/officeart/2005/8/layout/default"/>
    <dgm:cxn modelId="{E6FF6CC1-37D1-4125-AE9F-F8F6F39436F1}" srcId="{8998F602-561B-4E45-83F4-E1E85F48DF17}" destId="{01D5B411-F90C-4C3F-A40B-8D800FF2EA0C}" srcOrd="2" destOrd="0" parTransId="{49BDE05C-7C92-4305-B180-61F8AD3FF22E}" sibTransId="{83FEBDAF-A3FE-414B-8D74-95E4A242450D}"/>
    <dgm:cxn modelId="{290658EC-94A8-4705-9B11-0D6908A58175}" srcId="{8998F602-561B-4E45-83F4-E1E85F48DF17}" destId="{F45ED8DF-7B37-405E-9E3D-675DCF2D79A8}" srcOrd="5" destOrd="0" parTransId="{B42B5951-64CA-4763-884E-F1F774A3E035}" sibTransId="{3B00D097-2C4E-491C-B1CA-F3B445EBC2D1}"/>
    <dgm:cxn modelId="{70247A0B-04BA-4759-810B-FF5F53D3963C}" type="presParOf" srcId="{A7C0B8F1-B7C6-4550-B127-217F7F95CAE3}" destId="{71D55441-B25C-4296-9096-3D7AC2530457}" srcOrd="0" destOrd="0" presId="urn:microsoft.com/office/officeart/2005/8/layout/default"/>
    <dgm:cxn modelId="{91B51858-9451-45B1-9D14-75CEB3825B1C}" type="presParOf" srcId="{A7C0B8F1-B7C6-4550-B127-217F7F95CAE3}" destId="{4119103A-BBDA-4750-9B92-010462E22F4B}" srcOrd="1" destOrd="0" presId="urn:microsoft.com/office/officeart/2005/8/layout/default"/>
    <dgm:cxn modelId="{BAEF27A6-A4AA-45DB-A1EF-1056993BD1A4}" type="presParOf" srcId="{A7C0B8F1-B7C6-4550-B127-217F7F95CAE3}" destId="{43257FD8-A803-4CD3-9FAB-27F5E066FF21}" srcOrd="2" destOrd="0" presId="urn:microsoft.com/office/officeart/2005/8/layout/default"/>
    <dgm:cxn modelId="{E8EBFA55-E760-4960-83C9-E30C8E5210F5}" type="presParOf" srcId="{A7C0B8F1-B7C6-4550-B127-217F7F95CAE3}" destId="{33E9D7F1-A957-4F8F-A81A-9BFEF473388F}" srcOrd="3" destOrd="0" presId="urn:microsoft.com/office/officeart/2005/8/layout/default"/>
    <dgm:cxn modelId="{70E01BF0-25C8-48CE-A53C-F690EA313E75}" type="presParOf" srcId="{A7C0B8F1-B7C6-4550-B127-217F7F95CAE3}" destId="{E8F325C1-BEAE-455D-95C4-FBD59FC12CF4}" srcOrd="4" destOrd="0" presId="urn:microsoft.com/office/officeart/2005/8/layout/default"/>
    <dgm:cxn modelId="{78D04F63-8BE2-4D2A-B119-57626860B281}" type="presParOf" srcId="{A7C0B8F1-B7C6-4550-B127-217F7F95CAE3}" destId="{12ADAA86-1F5D-4B0D-9F58-439FC29B6068}" srcOrd="5" destOrd="0" presId="urn:microsoft.com/office/officeart/2005/8/layout/default"/>
    <dgm:cxn modelId="{80CECC9A-4A3C-46EC-AB2C-C44E9726F5D0}" type="presParOf" srcId="{A7C0B8F1-B7C6-4550-B127-217F7F95CAE3}" destId="{B7208C0D-B6A6-4761-B58D-9189BB9BA1F2}" srcOrd="6" destOrd="0" presId="urn:microsoft.com/office/officeart/2005/8/layout/default"/>
    <dgm:cxn modelId="{EFC0802A-A3A2-4F53-84E0-4F2408812D98}" type="presParOf" srcId="{A7C0B8F1-B7C6-4550-B127-217F7F95CAE3}" destId="{CD0E2B9F-1A2A-4BDE-A078-6AD8A76B8487}" srcOrd="7" destOrd="0" presId="urn:microsoft.com/office/officeart/2005/8/layout/default"/>
    <dgm:cxn modelId="{ED4524CC-906F-45C8-A9D5-F696772E0865}" type="presParOf" srcId="{A7C0B8F1-B7C6-4550-B127-217F7F95CAE3}" destId="{A55907D3-13D2-43D5-A686-5248BE943C1C}" srcOrd="8" destOrd="0" presId="urn:microsoft.com/office/officeart/2005/8/layout/default"/>
    <dgm:cxn modelId="{C1447A71-C078-46F9-8A9E-337C0B7E78BD}" type="presParOf" srcId="{A7C0B8F1-B7C6-4550-B127-217F7F95CAE3}" destId="{A62F3206-1016-450A-8229-0A9C01E2AE58}" srcOrd="9" destOrd="0" presId="urn:microsoft.com/office/officeart/2005/8/layout/default"/>
    <dgm:cxn modelId="{B6731E3A-C556-4821-A9C8-CC444E2A9C50}" type="presParOf" srcId="{A7C0B8F1-B7C6-4550-B127-217F7F95CAE3}" destId="{5B7F4D61-D821-4FCB-B8F9-EEAA0C694E1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920E5-964D-4CFD-8132-E2CEBE96B78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75E9E95-12EF-4DBF-9BB5-97A2F20A922D}">
      <dgm:prSet/>
      <dgm:spPr/>
      <dgm:t>
        <a:bodyPr/>
        <a:lstStyle/>
        <a:p>
          <a:r>
            <a:rPr lang="en-CA"/>
            <a:t>Absolutely, because relationships are  systems. Any input into a system changes the whole system</a:t>
          </a:r>
          <a:endParaRPr lang="en-US"/>
        </a:p>
      </dgm:t>
    </dgm:pt>
    <dgm:pt modelId="{33445EAD-36D4-4363-ADA8-E988E6D3DC80}" type="parTrans" cxnId="{7B89C42F-BEAE-4D2E-8853-358E74458C3C}">
      <dgm:prSet/>
      <dgm:spPr/>
      <dgm:t>
        <a:bodyPr/>
        <a:lstStyle/>
        <a:p>
          <a:endParaRPr lang="en-US"/>
        </a:p>
      </dgm:t>
    </dgm:pt>
    <dgm:pt modelId="{A8EF19A0-3F8C-438E-B1E4-73B35C8B383A}" type="sibTrans" cxnId="{7B89C42F-BEAE-4D2E-8853-358E74458C3C}">
      <dgm:prSet/>
      <dgm:spPr/>
      <dgm:t>
        <a:bodyPr/>
        <a:lstStyle/>
        <a:p>
          <a:endParaRPr lang="en-US"/>
        </a:p>
      </dgm:t>
    </dgm:pt>
    <dgm:pt modelId="{636CEBBE-FA59-43B7-9699-D8434B106D08}">
      <dgm:prSet/>
      <dgm:spPr/>
      <dgm:t>
        <a:bodyPr/>
        <a:lstStyle/>
        <a:p>
          <a:r>
            <a:rPr lang="en-CA"/>
            <a:t>But in this case only one person is at the action stage of change</a:t>
          </a:r>
          <a:endParaRPr lang="en-US"/>
        </a:p>
      </dgm:t>
    </dgm:pt>
    <dgm:pt modelId="{99A04197-40E9-42A8-BC96-2500A080074A}" type="parTrans" cxnId="{65F4FB8F-7CDE-4FEE-BBA9-C90E5A1B5DEA}">
      <dgm:prSet/>
      <dgm:spPr/>
      <dgm:t>
        <a:bodyPr/>
        <a:lstStyle/>
        <a:p>
          <a:endParaRPr lang="en-US"/>
        </a:p>
      </dgm:t>
    </dgm:pt>
    <dgm:pt modelId="{A0EEE373-0F14-4A08-80F6-C3FBA729F521}" type="sibTrans" cxnId="{65F4FB8F-7CDE-4FEE-BBA9-C90E5A1B5DEA}">
      <dgm:prSet/>
      <dgm:spPr/>
      <dgm:t>
        <a:bodyPr/>
        <a:lstStyle/>
        <a:p>
          <a:endParaRPr lang="en-US"/>
        </a:p>
      </dgm:t>
    </dgm:pt>
    <dgm:pt modelId="{579CBB32-5310-4D63-96DD-3669881493B5}">
      <dgm:prSet/>
      <dgm:spPr/>
      <dgm:t>
        <a:bodyPr/>
        <a:lstStyle/>
        <a:p>
          <a:r>
            <a:rPr lang="en-CA" dirty="0"/>
            <a:t>In a conflict, one person may go into their usual mode of activation: fight, flight, freeze, or fawn, while the other tries to stay in Self and the window of tolerance</a:t>
          </a:r>
          <a:endParaRPr lang="en-US" dirty="0"/>
        </a:p>
      </dgm:t>
    </dgm:pt>
    <dgm:pt modelId="{A67AA489-CD94-4BFA-8E3D-ECA5A6EB81CF}" type="parTrans" cxnId="{A4CB3C70-D2CF-4432-B921-4B55605804AC}">
      <dgm:prSet/>
      <dgm:spPr/>
      <dgm:t>
        <a:bodyPr/>
        <a:lstStyle/>
        <a:p>
          <a:endParaRPr lang="en-US"/>
        </a:p>
      </dgm:t>
    </dgm:pt>
    <dgm:pt modelId="{78062240-216F-4D76-8566-B2F9C1E56340}" type="sibTrans" cxnId="{A4CB3C70-D2CF-4432-B921-4B55605804AC}">
      <dgm:prSet/>
      <dgm:spPr/>
      <dgm:t>
        <a:bodyPr/>
        <a:lstStyle/>
        <a:p>
          <a:endParaRPr lang="en-US"/>
        </a:p>
      </dgm:t>
    </dgm:pt>
    <dgm:pt modelId="{EB408BEF-D6E1-43D5-B30C-C3B207101794}">
      <dgm:prSet/>
      <dgm:spPr/>
      <dgm:t>
        <a:bodyPr/>
        <a:lstStyle/>
        <a:p>
          <a:r>
            <a:rPr lang="en-CA"/>
            <a:t>This is the basis of nonviolent resistance movements. Jesus when he turned the other cheek – It’s not easy to do.</a:t>
          </a:r>
          <a:endParaRPr lang="en-US"/>
        </a:p>
      </dgm:t>
    </dgm:pt>
    <dgm:pt modelId="{45CB823D-00BF-47B2-9968-D24AA9B26D1A}" type="parTrans" cxnId="{9FAB5E72-8820-4D9C-AEE3-680A326D73E7}">
      <dgm:prSet/>
      <dgm:spPr/>
      <dgm:t>
        <a:bodyPr/>
        <a:lstStyle/>
        <a:p>
          <a:endParaRPr lang="en-US"/>
        </a:p>
      </dgm:t>
    </dgm:pt>
    <dgm:pt modelId="{E61995CB-B0F1-4760-8CD0-156FC2FB2A1E}" type="sibTrans" cxnId="{9FAB5E72-8820-4D9C-AEE3-680A326D73E7}">
      <dgm:prSet/>
      <dgm:spPr/>
      <dgm:t>
        <a:bodyPr/>
        <a:lstStyle/>
        <a:p>
          <a:endParaRPr lang="en-US"/>
        </a:p>
      </dgm:t>
    </dgm:pt>
    <dgm:pt modelId="{485BE4BF-A303-431D-A553-02FC86662C79}">
      <dgm:prSet/>
      <dgm:spPr/>
      <dgm:t>
        <a:bodyPr/>
        <a:lstStyle/>
        <a:p>
          <a:r>
            <a:rPr lang="en-CA"/>
            <a:t>Change is easier and more likely if both people in the relationship are at the action stage.</a:t>
          </a:r>
          <a:endParaRPr lang="en-US"/>
        </a:p>
      </dgm:t>
    </dgm:pt>
    <dgm:pt modelId="{BA8317CF-7634-43CE-AD81-02FD604AA51A}" type="parTrans" cxnId="{DD20118C-FA5B-4DF0-BB09-A53A96F2709F}">
      <dgm:prSet/>
      <dgm:spPr/>
      <dgm:t>
        <a:bodyPr/>
        <a:lstStyle/>
        <a:p>
          <a:endParaRPr lang="en-US"/>
        </a:p>
      </dgm:t>
    </dgm:pt>
    <dgm:pt modelId="{2C7567FB-16DC-409C-9A92-3A2D4FF0AAB5}" type="sibTrans" cxnId="{DD20118C-FA5B-4DF0-BB09-A53A96F2709F}">
      <dgm:prSet/>
      <dgm:spPr/>
      <dgm:t>
        <a:bodyPr/>
        <a:lstStyle/>
        <a:p>
          <a:endParaRPr lang="en-US"/>
        </a:p>
      </dgm:t>
    </dgm:pt>
    <dgm:pt modelId="{7EB398D7-28C5-4016-BDA5-670EE5E4C030}">
      <dgm:prSet/>
      <dgm:spPr/>
      <dgm:t>
        <a:bodyPr/>
        <a:lstStyle/>
        <a:p>
          <a:r>
            <a:rPr lang="en-US"/>
            <a:t>One of the things that makes this difficult is that when two people interact they tend to mirror the other’s activation states and both be in or out of the window of tolerance</a:t>
          </a:r>
        </a:p>
      </dgm:t>
    </dgm:pt>
    <dgm:pt modelId="{6483D27C-FD44-460F-BEEE-D3B640147BA1}" type="sibTrans" cxnId="{18B93421-6FFA-4017-A986-576FF5EAB153}">
      <dgm:prSet/>
      <dgm:spPr/>
      <dgm:t>
        <a:bodyPr/>
        <a:lstStyle/>
        <a:p>
          <a:endParaRPr lang="en-US"/>
        </a:p>
      </dgm:t>
    </dgm:pt>
    <dgm:pt modelId="{A4D5B06E-D66E-46E9-ABC2-B55991E25827}" type="parTrans" cxnId="{18B93421-6FFA-4017-A986-576FF5EAB153}">
      <dgm:prSet/>
      <dgm:spPr/>
      <dgm:t>
        <a:bodyPr/>
        <a:lstStyle/>
        <a:p>
          <a:endParaRPr lang="en-US"/>
        </a:p>
      </dgm:t>
    </dgm:pt>
    <dgm:pt modelId="{343AFC58-D8F1-4BB9-8239-695E04BBE21B}" type="pres">
      <dgm:prSet presAssocID="{6E1920E5-964D-4CFD-8132-E2CEBE96B78C}" presName="diagram" presStyleCnt="0">
        <dgm:presLayoutVars>
          <dgm:dir/>
          <dgm:resizeHandles val="exact"/>
        </dgm:presLayoutVars>
      </dgm:prSet>
      <dgm:spPr/>
    </dgm:pt>
    <dgm:pt modelId="{550BFB0C-3E95-4FA6-959F-C4FAC62DA828}" type="pres">
      <dgm:prSet presAssocID="{175E9E95-12EF-4DBF-9BB5-97A2F20A922D}" presName="node" presStyleLbl="node1" presStyleIdx="0" presStyleCnt="6">
        <dgm:presLayoutVars>
          <dgm:bulletEnabled val="1"/>
        </dgm:presLayoutVars>
      </dgm:prSet>
      <dgm:spPr/>
    </dgm:pt>
    <dgm:pt modelId="{BCA6DE96-A52C-41D8-8CA9-6888F0CA5906}" type="pres">
      <dgm:prSet presAssocID="{A8EF19A0-3F8C-438E-B1E4-73B35C8B383A}" presName="sibTrans" presStyleCnt="0"/>
      <dgm:spPr/>
    </dgm:pt>
    <dgm:pt modelId="{889FD895-707C-4F5C-B762-C7758926B67F}" type="pres">
      <dgm:prSet presAssocID="{636CEBBE-FA59-43B7-9699-D8434B106D08}" presName="node" presStyleLbl="node1" presStyleIdx="1" presStyleCnt="6">
        <dgm:presLayoutVars>
          <dgm:bulletEnabled val="1"/>
        </dgm:presLayoutVars>
      </dgm:prSet>
      <dgm:spPr/>
    </dgm:pt>
    <dgm:pt modelId="{6F5B7752-E476-40FF-9931-6C9793F487D7}" type="pres">
      <dgm:prSet presAssocID="{A0EEE373-0F14-4A08-80F6-C3FBA729F521}" presName="sibTrans" presStyleCnt="0"/>
      <dgm:spPr/>
    </dgm:pt>
    <dgm:pt modelId="{DD8929F4-B893-465F-B78B-82A9EBCA9AC9}" type="pres">
      <dgm:prSet presAssocID="{579CBB32-5310-4D63-96DD-3669881493B5}" presName="node" presStyleLbl="node1" presStyleIdx="2" presStyleCnt="6">
        <dgm:presLayoutVars>
          <dgm:bulletEnabled val="1"/>
        </dgm:presLayoutVars>
      </dgm:prSet>
      <dgm:spPr/>
    </dgm:pt>
    <dgm:pt modelId="{4D70C9A3-14BB-479E-820F-5F1AE641421A}" type="pres">
      <dgm:prSet presAssocID="{78062240-216F-4D76-8566-B2F9C1E56340}" presName="sibTrans" presStyleCnt="0"/>
      <dgm:spPr/>
    </dgm:pt>
    <dgm:pt modelId="{C7E12248-A0E8-48F8-B5F6-84E7BF94E7D1}" type="pres">
      <dgm:prSet presAssocID="{EB408BEF-D6E1-43D5-B30C-C3B207101794}" presName="node" presStyleLbl="node1" presStyleIdx="3" presStyleCnt="6">
        <dgm:presLayoutVars>
          <dgm:bulletEnabled val="1"/>
        </dgm:presLayoutVars>
      </dgm:prSet>
      <dgm:spPr/>
    </dgm:pt>
    <dgm:pt modelId="{5F869D06-B021-4A1C-ABED-26FD50B1B4DF}" type="pres">
      <dgm:prSet presAssocID="{E61995CB-B0F1-4760-8CD0-156FC2FB2A1E}" presName="sibTrans" presStyleCnt="0"/>
      <dgm:spPr/>
    </dgm:pt>
    <dgm:pt modelId="{D7A332E4-A0BF-4049-8F6B-62E09A9BBE33}" type="pres">
      <dgm:prSet presAssocID="{485BE4BF-A303-431D-A553-02FC86662C79}" presName="node" presStyleLbl="node1" presStyleIdx="4" presStyleCnt="6">
        <dgm:presLayoutVars>
          <dgm:bulletEnabled val="1"/>
        </dgm:presLayoutVars>
      </dgm:prSet>
      <dgm:spPr/>
    </dgm:pt>
    <dgm:pt modelId="{CA8217C1-12DF-4853-9E99-54310377DA2D}" type="pres">
      <dgm:prSet presAssocID="{2C7567FB-16DC-409C-9A92-3A2D4FF0AAB5}" presName="sibTrans" presStyleCnt="0"/>
      <dgm:spPr/>
    </dgm:pt>
    <dgm:pt modelId="{7B4CF083-FD96-4C97-89F1-3A7A46AB9E64}" type="pres">
      <dgm:prSet presAssocID="{7EB398D7-28C5-4016-BDA5-670EE5E4C030}" presName="node" presStyleLbl="node1" presStyleIdx="5" presStyleCnt="6">
        <dgm:presLayoutVars>
          <dgm:bulletEnabled val="1"/>
        </dgm:presLayoutVars>
      </dgm:prSet>
      <dgm:spPr/>
    </dgm:pt>
  </dgm:ptLst>
  <dgm:cxnLst>
    <dgm:cxn modelId="{854FE608-39D8-4CB0-AE53-CEA998B11167}" type="presOf" srcId="{579CBB32-5310-4D63-96DD-3669881493B5}" destId="{DD8929F4-B893-465F-B78B-82A9EBCA9AC9}" srcOrd="0" destOrd="0" presId="urn:microsoft.com/office/officeart/2005/8/layout/default"/>
    <dgm:cxn modelId="{18B93421-6FFA-4017-A986-576FF5EAB153}" srcId="{6E1920E5-964D-4CFD-8132-E2CEBE96B78C}" destId="{7EB398D7-28C5-4016-BDA5-670EE5E4C030}" srcOrd="5" destOrd="0" parTransId="{A4D5B06E-D66E-46E9-ABC2-B55991E25827}" sibTransId="{6483D27C-FD44-460F-BEEE-D3B640147BA1}"/>
    <dgm:cxn modelId="{5D7C0D29-EA13-49D5-BD2C-1EE1E22ED523}" type="presOf" srcId="{6E1920E5-964D-4CFD-8132-E2CEBE96B78C}" destId="{343AFC58-D8F1-4BB9-8239-695E04BBE21B}" srcOrd="0" destOrd="0" presId="urn:microsoft.com/office/officeart/2005/8/layout/default"/>
    <dgm:cxn modelId="{7B89C42F-BEAE-4D2E-8853-358E74458C3C}" srcId="{6E1920E5-964D-4CFD-8132-E2CEBE96B78C}" destId="{175E9E95-12EF-4DBF-9BB5-97A2F20A922D}" srcOrd="0" destOrd="0" parTransId="{33445EAD-36D4-4363-ADA8-E988E6D3DC80}" sibTransId="{A8EF19A0-3F8C-438E-B1E4-73B35C8B383A}"/>
    <dgm:cxn modelId="{A4CB3C70-D2CF-4432-B921-4B55605804AC}" srcId="{6E1920E5-964D-4CFD-8132-E2CEBE96B78C}" destId="{579CBB32-5310-4D63-96DD-3669881493B5}" srcOrd="2" destOrd="0" parTransId="{A67AA489-CD94-4BFA-8E3D-ECA5A6EB81CF}" sibTransId="{78062240-216F-4D76-8566-B2F9C1E56340}"/>
    <dgm:cxn modelId="{9FAB5E72-8820-4D9C-AEE3-680A326D73E7}" srcId="{6E1920E5-964D-4CFD-8132-E2CEBE96B78C}" destId="{EB408BEF-D6E1-43D5-B30C-C3B207101794}" srcOrd="3" destOrd="0" parTransId="{45CB823D-00BF-47B2-9968-D24AA9B26D1A}" sibTransId="{E61995CB-B0F1-4760-8CD0-156FC2FB2A1E}"/>
    <dgm:cxn modelId="{DD20118C-FA5B-4DF0-BB09-A53A96F2709F}" srcId="{6E1920E5-964D-4CFD-8132-E2CEBE96B78C}" destId="{485BE4BF-A303-431D-A553-02FC86662C79}" srcOrd="4" destOrd="0" parTransId="{BA8317CF-7634-43CE-AD81-02FD604AA51A}" sibTransId="{2C7567FB-16DC-409C-9A92-3A2D4FF0AAB5}"/>
    <dgm:cxn modelId="{EDA4688C-24BA-41F3-B548-719A99C444FF}" type="presOf" srcId="{485BE4BF-A303-431D-A553-02FC86662C79}" destId="{D7A332E4-A0BF-4049-8F6B-62E09A9BBE33}" srcOrd="0" destOrd="0" presId="urn:microsoft.com/office/officeart/2005/8/layout/default"/>
    <dgm:cxn modelId="{65F4FB8F-7CDE-4FEE-BBA9-C90E5A1B5DEA}" srcId="{6E1920E5-964D-4CFD-8132-E2CEBE96B78C}" destId="{636CEBBE-FA59-43B7-9699-D8434B106D08}" srcOrd="1" destOrd="0" parTransId="{99A04197-40E9-42A8-BC96-2500A080074A}" sibTransId="{A0EEE373-0F14-4A08-80F6-C3FBA729F521}"/>
    <dgm:cxn modelId="{461EE390-C945-4BCE-93E3-9767A233BD1D}" type="presOf" srcId="{636CEBBE-FA59-43B7-9699-D8434B106D08}" destId="{889FD895-707C-4F5C-B762-C7758926B67F}" srcOrd="0" destOrd="0" presId="urn:microsoft.com/office/officeart/2005/8/layout/default"/>
    <dgm:cxn modelId="{D65F6EA4-75C6-4396-B146-60800F47C12D}" type="presOf" srcId="{7EB398D7-28C5-4016-BDA5-670EE5E4C030}" destId="{7B4CF083-FD96-4C97-89F1-3A7A46AB9E64}" srcOrd="0" destOrd="0" presId="urn:microsoft.com/office/officeart/2005/8/layout/default"/>
    <dgm:cxn modelId="{5E0ACBB3-E06A-4549-86E7-E017C098ACD8}" type="presOf" srcId="{175E9E95-12EF-4DBF-9BB5-97A2F20A922D}" destId="{550BFB0C-3E95-4FA6-959F-C4FAC62DA828}" srcOrd="0" destOrd="0" presId="urn:microsoft.com/office/officeart/2005/8/layout/default"/>
    <dgm:cxn modelId="{8F4719F6-5857-4FE8-B429-46426920C361}" type="presOf" srcId="{EB408BEF-D6E1-43D5-B30C-C3B207101794}" destId="{C7E12248-A0E8-48F8-B5F6-84E7BF94E7D1}" srcOrd="0" destOrd="0" presId="urn:microsoft.com/office/officeart/2005/8/layout/default"/>
    <dgm:cxn modelId="{28ECA1B4-0508-4861-AC68-8BD629A6390F}" type="presParOf" srcId="{343AFC58-D8F1-4BB9-8239-695E04BBE21B}" destId="{550BFB0C-3E95-4FA6-959F-C4FAC62DA828}" srcOrd="0" destOrd="0" presId="urn:microsoft.com/office/officeart/2005/8/layout/default"/>
    <dgm:cxn modelId="{E8A62F1E-FAB0-4062-BBA9-185D79ECD1A5}" type="presParOf" srcId="{343AFC58-D8F1-4BB9-8239-695E04BBE21B}" destId="{BCA6DE96-A52C-41D8-8CA9-6888F0CA5906}" srcOrd="1" destOrd="0" presId="urn:microsoft.com/office/officeart/2005/8/layout/default"/>
    <dgm:cxn modelId="{91310DEB-EBD9-4C0D-872E-08BEE4E211D9}" type="presParOf" srcId="{343AFC58-D8F1-4BB9-8239-695E04BBE21B}" destId="{889FD895-707C-4F5C-B762-C7758926B67F}" srcOrd="2" destOrd="0" presId="urn:microsoft.com/office/officeart/2005/8/layout/default"/>
    <dgm:cxn modelId="{D049804B-FABD-40D3-A63C-60F450340BB8}" type="presParOf" srcId="{343AFC58-D8F1-4BB9-8239-695E04BBE21B}" destId="{6F5B7752-E476-40FF-9931-6C9793F487D7}" srcOrd="3" destOrd="0" presId="urn:microsoft.com/office/officeart/2005/8/layout/default"/>
    <dgm:cxn modelId="{9569D8AF-B94E-47BB-B155-2678A69FB09E}" type="presParOf" srcId="{343AFC58-D8F1-4BB9-8239-695E04BBE21B}" destId="{DD8929F4-B893-465F-B78B-82A9EBCA9AC9}" srcOrd="4" destOrd="0" presId="urn:microsoft.com/office/officeart/2005/8/layout/default"/>
    <dgm:cxn modelId="{55390541-DDFC-4FF0-AD25-B67369D0185B}" type="presParOf" srcId="{343AFC58-D8F1-4BB9-8239-695E04BBE21B}" destId="{4D70C9A3-14BB-479E-820F-5F1AE641421A}" srcOrd="5" destOrd="0" presId="urn:microsoft.com/office/officeart/2005/8/layout/default"/>
    <dgm:cxn modelId="{D4A2B68A-59DA-426D-B58B-B2D83308F0C0}" type="presParOf" srcId="{343AFC58-D8F1-4BB9-8239-695E04BBE21B}" destId="{C7E12248-A0E8-48F8-B5F6-84E7BF94E7D1}" srcOrd="6" destOrd="0" presId="urn:microsoft.com/office/officeart/2005/8/layout/default"/>
    <dgm:cxn modelId="{F5CC16E7-B5C7-43F5-B872-B52F9A373C4C}" type="presParOf" srcId="{343AFC58-D8F1-4BB9-8239-695E04BBE21B}" destId="{5F869D06-B021-4A1C-ABED-26FD50B1B4DF}" srcOrd="7" destOrd="0" presId="urn:microsoft.com/office/officeart/2005/8/layout/default"/>
    <dgm:cxn modelId="{828CEBEA-3BA9-4AAB-9B12-3083D142E71A}" type="presParOf" srcId="{343AFC58-D8F1-4BB9-8239-695E04BBE21B}" destId="{D7A332E4-A0BF-4049-8F6B-62E09A9BBE33}" srcOrd="8" destOrd="0" presId="urn:microsoft.com/office/officeart/2005/8/layout/default"/>
    <dgm:cxn modelId="{257D58FA-60AB-462B-92BD-DF202423539D}" type="presParOf" srcId="{343AFC58-D8F1-4BB9-8239-695E04BBE21B}" destId="{CA8217C1-12DF-4853-9E99-54310377DA2D}" srcOrd="9" destOrd="0" presId="urn:microsoft.com/office/officeart/2005/8/layout/default"/>
    <dgm:cxn modelId="{6BDB9BC4-C473-418F-BE9F-4F51D2B20CE4}" type="presParOf" srcId="{343AFC58-D8F1-4BB9-8239-695E04BBE21B}" destId="{7B4CF083-FD96-4C97-89F1-3A7A46AB9E6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5EA449-FADE-4AEE-AE84-A5099D2ABB1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EE96B24-72A5-45CC-A7F8-AB63B0C41305}">
      <dgm:prSet custT="1"/>
      <dgm:spPr/>
      <dgm:t>
        <a:bodyPr/>
        <a:lstStyle/>
        <a:p>
          <a:pPr>
            <a:lnSpc>
              <a:spcPct val="100000"/>
            </a:lnSpc>
          </a:pPr>
          <a:r>
            <a:rPr lang="en-CA" sz="1600"/>
            <a:t>Use relationship issues as diary card target.</a:t>
          </a:r>
          <a:endParaRPr lang="en-US" sz="1600"/>
        </a:p>
      </dgm:t>
    </dgm:pt>
    <dgm:pt modelId="{F9EC120B-1AF4-4253-AD33-E54915C26DC5}" type="parTrans" cxnId="{9D4A579F-37DF-4CBD-A8F7-27FA4924B59D}">
      <dgm:prSet/>
      <dgm:spPr/>
      <dgm:t>
        <a:bodyPr/>
        <a:lstStyle/>
        <a:p>
          <a:endParaRPr lang="en-US"/>
        </a:p>
      </dgm:t>
    </dgm:pt>
    <dgm:pt modelId="{DCAAE736-B8ED-489C-8B05-AD4EAC2135F9}" type="sibTrans" cxnId="{9D4A579F-37DF-4CBD-A8F7-27FA4924B59D}">
      <dgm:prSet/>
      <dgm:spPr/>
      <dgm:t>
        <a:bodyPr/>
        <a:lstStyle/>
        <a:p>
          <a:endParaRPr lang="en-US"/>
        </a:p>
      </dgm:t>
    </dgm:pt>
    <dgm:pt modelId="{5AC2D4EF-8AD6-4DC7-ABE6-180FE7C0C719}">
      <dgm:prSet custT="1"/>
      <dgm:spPr/>
      <dgm:t>
        <a:bodyPr/>
        <a:lstStyle/>
        <a:p>
          <a:pPr>
            <a:lnSpc>
              <a:spcPct val="100000"/>
            </a:lnSpc>
          </a:pPr>
          <a:r>
            <a:rPr lang="en-CA" sz="1600"/>
            <a:t>Starting from the wise mind chain analysis do a Wise mind remediation. Consider the dominant state of activation of your and the other persons parts.  Are you in fight/fight, fight/freeze, fight/fawn, fight/flight?</a:t>
          </a:r>
          <a:endParaRPr lang="en-US" sz="1600"/>
        </a:p>
      </dgm:t>
    </dgm:pt>
    <dgm:pt modelId="{EEF02E17-1AEC-4592-AACA-A8FA63246EFA}" type="parTrans" cxnId="{35A39B6F-242E-439F-BE7F-280EF7212A15}">
      <dgm:prSet/>
      <dgm:spPr/>
      <dgm:t>
        <a:bodyPr/>
        <a:lstStyle/>
        <a:p>
          <a:endParaRPr lang="en-US"/>
        </a:p>
      </dgm:t>
    </dgm:pt>
    <dgm:pt modelId="{7B6B8583-EC1B-49B3-B8D1-2F6195D72681}" type="sibTrans" cxnId="{35A39B6F-242E-439F-BE7F-280EF7212A15}">
      <dgm:prSet/>
      <dgm:spPr/>
      <dgm:t>
        <a:bodyPr/>
        <a:lstStyle/>
        <a:p>
          <a:endParaRPr lang="en-US"/>
        </a:p>
      </dgm:t>
    </dgm:pt>
    <dgm:pt modelId="{4CE24A04-04A4-4496-A674-1E2D8367993B}">
      <dgm:prSet custT="1"/>
      <dgm:spPr/>
      <dgm:t>
        <a:bodyPr/>
        <a:lstStyle/>
        <a:p>
          <a:pPr>
            <a:lnSpc>
              <a:spcPct val="100000"/>
            </a:lnSpc>
          </a:pPr>
          <a:r>
            <a:rPr lang="en-CA" sz="1600"/>
            <a:t>When your diary card scores are high do a Wise mind chain analysis. This will help you to understand which of your  parts are being activated. Consider what parts are activated in the other person</a:t>
          </a:r>
          <a:endParaRPr lang="en-US" sz="1600"/>
        </a:p>
      </dgm:t>
    </dgm:pt>
    <dgm:pt modelId="{BA6A8323-9D92-4552-8EC3-D52C65D32AAF}" type="parTrans" cxnId="{E5C0F7C7-88A3-4B6D-8EFC-077A85282B41}">
      <dgm:prSet/>
      <dgm:spPr/>
      <dgm:t>
        <a:bodyPr/>
        <a:lstStyle/>
        <a:p>
          <a:endParaRPr lang="en-CA"/>
        </a:p>
      </dgm:t>
    </dgm:pt>
    <dgm:pt modelId="{6E7D01C7-D301-425F-AE13-25B38A8C658F}" type="sibTrans" cxnId="{E5C0F7C7-88A3-4B6D-8EFC-077A85282B41}">
      <dgm:prSet/>
      <dgm:spPr/>
      <dgm:t>
        <a:bodyPr/>
        <a:lstStyle/>
        <a:p>
          <a:endParaRPr lang="en-CA"/>
        </a:p>
      </dgm:t>
    </dgm:pt>
    <dgm:pt modelId="{4C1ECD0E-3961-49A8-BBC1-4CC9F8153D2E}">
      <dgm:prSet custT="1"/>
      <dgm:spPr/>
      <dgm:t>
        <a:bodyPr/>
        <a:lstStyle/>
        <a:p>
          <a:pPr>
            <a:lnSpc>
              <a:spcPct val="100000"/>
            </a:lnSpc>
          </a:pPr>
          <a:r>
            <a:rPr lang="en-US" sz="1600"/>
            <a:t>Use the edit, splice,  paste technique and practice the new “video” in your imagination.</a:t>
          </a:r>
        </a:p>
      </dgm:t>
    </dgm:pt>
    <dgm:pt modelId="{92A46F1F-3F8B-4BA4-8D74-AD7B25369916}" type="parTrans" cxnId="{4317F4FB-7BB4-4E73-9D55-92C14C29C7B1}">
      <dgm:prSet/>
      <dgm:spPr/>
      <dgm:t>
        <a:bodyPr/>
        <a:lstStyle/>
        <a:p>
          <a:endParaRPr lang="en-CA"/>
        </a:p>
      </dgm:t>
    </dgm:pt>
    <dgm:pt modelId="{E5E9263B-A6EC-4F09-93CC-F447C71A46B1}" type="sibTrans" cxnId="{4317F4FB-7BB4-4E73-9D55-92C14C29C7B1}">
      <dgm:prSet/>
      <dgm:spPr/>
      <dgm:t>
        <a:bodyPr/>
        <a:lstStyle/>
        <a:p>
          <a:endParaRPr lang="en-CA"/>
        </a:p>
      </dgm:t>
    </dgm:pt>
    <dgm:pt modelId="{777436DA-09EE-4648-AAD5-B3A795176EE1}" type="pres">
      <dgm:prSet presAssocID="{025EA449-FADE-4AEE-AE84-A5099D2ABB18}" presName="root" presStyleCnt="0">
        <dgm:presLayoutVars>
          <dgm:dir/>
          <dgm:resizeHandles val="exact"/>
        </dgm:presLayoutVars>
      </dgm:prSet>
      <dgm:spPr/>
    </dgm:pt>
    <dgm:pt modelId="{387D6601-B154-447C-A6D2-5A9EDEDE2328}" type="pres">
      <dgm:prSet presAssocID="{AEE96B24-72A5-45CC-A7F8-AB63B0C41305}" presName="compNode" presStyleCnt="0"/>
      <dgm:spPr/>
    </dgm:pt>
    <dgm:pt modelId="{FFA03F94-E152-4DBA-8C78-1FC5D847DCDE}" type="pres">
      <dgm:prSet presAssocID="{AEE96B24-72A5-45CC-A7F8-AB63B0C41305}" presName="bgRect" presStyleLbl="bgShp" presStyleIdx="0" presStyleCnt="4"/>
      <dgm:spPr/>
    </dgm:pt>
    <dgm:pt modelId="{711E451B-4A07-4FD7-B22D-1F9A81BE17E9}" type="pres">
      <dgm:prSet presAssocID="{AEE96B24-72A5-45CC-A7F8-AB63B0C41305}"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Magnifying glass"/>
        </a:ext>
      </dgm:extLst>
    </dgm:pt>
    <dgm:pt modelId="{EF5CB03E-4711-41B1-BE19-D08237C57044}" type="pres">
      <dgm:prSet presAssocID="{AEE96B24-72A5-45CC-A7F8-AB63B0C41305}" presName="spaceRect" presStyleCnt="0"/>
      <dgm:spPr/>
    </dgm:pt>
    <dgm:pt modelId="{8C3CB305-4EBD-4B44-8304-71905E2CDCBC}" type="pres">
      <dgm:prSet presAssocID="{AEE96B24-72A5-45CC-A7F8-AB63B0C41305}" presName="parTx" presStyleLbl="revTx" presStyleIdx="0" presStyleCnt="4">
        <dgm:presLayoutVars>
          <dgm:chMax val="0"/>
          <dgm:chPref val="0"/>
        </dgm:presLayoutVars>
      </dgm:prSet>
      <dgm:spPr/>
    </dgm:pt>
    <dgm:pt modelId="{B9027785-D47E-41F2-89B9-0132135D03BE}" type="pres">
      <dgm:prSet presAssocID="{DCAAE736-B8ED-489C-8B05-AD4EAC2135F9}" presName="sibTrans" presStyleCnt="0"/>
      <dgm:spPr/>
    </dgm:pt>
    <dgm:pt modelId="{B07A58DF-1DD2-4AFE-AB87-BFFCF76E3B66}" type="pres">
      <dgm:prSet presAssocID="{4CE24A04-04A4-4496-A674-1E2D8367993B}" presName="compNode" presStyleCnt="0"/>
      <dgm:spPr/>
    </dgm:pt>
    <dgm:pt modelId="{D9AB1C0D-61FD-4AAC-9525-5C3E92F27642}" type="pres">
      <dgm:prSet presAssocID="{4CE24A04-04A4-4496-A674-1E2D8367993B}" presName="bgRect" presStyleLbl="bgShp" presStyleIdx="1" presStyleCnt="4"/>
      <dgm:spPr/>
    </dgm:pt>
    <dgm:pt modelId="{72CCF740-432A-4EDB-9B52-F44744F55EC6}" type="pres">
      <dgm:prSet presAssocID="{4CE24A04-04A4-4496-A674-1E2D8367993B}" presName="iconRect" presStyleLbl="node1" presStyleIdx="1" presStyleCnt="4"/>
      <dgm:spPr/>
    </dgm:pt>
    <dgm:pt modelId="{5FC64D49-7912-466D-82CF-C25656A6E446}" type="pres">
      <dgm:prSet presAssocID="{4CE24A04-04A4-4496-A674-1E2D8367993B}" presName="spaceRect" presStyleCnt="0"/>
      <dgm:spPr/>
    </dgm:pt>
    <dgm:pt modelId="{84FEBB75-21B2-4615-B245-29ECFFEC62A6}" type="pres">
      <dgm:prSet presAssocID="{4CE24A04-04A4-4496-A674-1E2D8367993B}" presName="parTx" presStyleLbl="revTx" presStyleIdx="1" presStyleCnt="4">
        <dgm:presLayoutVars>
          <dgm:chMax val="0"/>
          <dgm:chPref val="0"/>
        </dgm:presLayoutVars>
      </dgm:prSet>
      <dgm:spPr/>
    </dgm:pt>
    <dgm:pt modelId="{D37362C8-83B0-47E0-A642-2D1D79570293}" type="pres">
      <dgm:prSet presAssocID="{6E7D01C7-D301-425F-AE13-25B38A8C658F}" presName="sibTrans" presStyleCnt="0"/>
      <dgm:spPr/>
    </dgm:pt>
    <dgm:pt modelId="{6FB86F25-E461-4D6D-9F5C-2413B9AE94A9}" type="pres">
      <dgm:prSet presAssocID="{5AC2D4EF-8AD6-4DC7-ABE6-180FE7C0C719}" presName="compNode" presStyleCnt="0"/>
      <dgm:spPr/>
    </dgm:pt>
    <dgm:pt modelId="{14BB9606-6353-411B-9B2B-953916A4D82D}" type="pres">
      <dgm:prSet presAssocID="{5AC2D4EF-8AD6-4DC7-ABE6-180FE7C0C719}" presName="bgRect" presStyleLbl="bgShp" presStyleIdx="2" presStyleCnt="4"/>
      <dgm:spPr/>
    </dgm:pt>
    <dgm:pt modelId="{2E2F8B4D-C0EC-464C-BB28-12EE93BEE241}" type="pres">
      <dgm:prSet presAssocID="{5AC2D4EF-8AD6-4DC7-ABE6-180FE7C0C719}"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A700F57-7D01-4B0C-B388-2C534D7B92C1}" type="pres">
      <dgm:prSet presAssocID="{5AC2D4EF-8AD6-4DC7-ABE6-180FE7C0C719}" presName="spaceRect" presStyleCnt="0"/>
      <dgm:spPr/>
    </dgm:pt>
    <dgm:pt modelId="{5607FF43-440C-45A8-BDB0-C373AD77DDAA}" type="pres">
      <dgm:prSet presAssocID="{5AC2D4EF-8AD6-4DC7-ABE6-180FE7C0C719}" presName="parTx" presStyleLbl="revTx" presStyleIdx="2" presStyleCnt="4">
        <dgm:presLayoutVars>
          <dgm:chMax val="0"/>
          <dgm:chPref val="0"/>
        </dgm:presLayoutVars>
      </dgm:prSet>
      <dgm:spPr/>
    </dgm:pt>
    <dgm:pt modelId="{92413D44-6CCD-4F9D-B66B-1863EBDCAD92}" type="pres">
      <dgm:prSet presAssocID="{7B6B8583-EC1B-49B3-B8D1-2F6195D72681}" presName="sibTrans" presStyleCnt="0"/>
      <dgm:spPr/>
    </dgm:pt>
    <dgm:pt modelId="{B0CF8928-9546-482A-A7E9-B1B18634D26E}" type="pres">
      <dgm:prSet presAssocID="{4C1ECD0E-3961-49A8-BBC1-4CC9F8153D2E}" presName="compNode" presStyleCnt="0"/>
      <dgm:spPr/>
    </dgm:pt>
    <dgm:pt modelId="{8B2DA2FF-5C2D-4C9D-9BB7-908D642E3126}" type="pres">
      <dgm:prSet presAssocID="{4C1ECD0E-3961-49A8-BBC1-4CC9F8153D2E}" presName="bgRect" presStyleLbl="bgShp" presStyleIdx="3" presStyleCnt="4"/>
      <dgm:spPr/>
    </dgm:pt>
    <dgm:pt modelId="{236A5EE3-A082-4F57-AACE-F31C2B33869F}" type="pres">
      <dgm:prSet presAssocID="{4C1ECD0E-3961-49A8-BBC1-4CC9F8153D2E}" presName="iconRect" presStyleLbl="node1" presStyleIdx="3" presStyleCnt="4"/>
      <dgm:spPr/>
    </dgm:pt>
    <dgm:pt modelId="{F3F473ED-C4F1-44A1-BE58-6EDE966E0BF3}" type="pres">
      <dgm:prSet presAssocID="{4C1ECD0E-3961-49A8-BBC1-4CC9F8153D2E}" presName="spaceRect" presStyleCnt="0"/>
      <dgm:spPr/>
    </dgm:pt>
    <dgm:pt modelId="{CD7A6364-7DD3-4985-A6B4-3B178642A3DA}" type="pres">
      <dgm:prSet presAssocID="{4C1ECD0E-3961-49A8-BBC1-4CC9F8153D2E}" presName="parTx" presStyleLbl="revTx" presStyleIdx="3" presStyleCnt="4">
        <dgm:presLayoutVars>
          <dgm:chMax val="0"/>
          <dgm:chPref val="0"/>
        </dgm:presLayoutVars>
      </dgm:prSet>
      <dgm:spPr/>
    </dgm:pt>
  </dgm:ptLst>
  <dgm:cxnLst>
    <dgm:cxn modelId="{4470130E-1829-42D1-BF2B-7A52069FDC93}" type="presOf" srcId="{AEE96B24-72A5-45CC-A7F8-AB63B0C41305}" destId="{8C3CB305-4EBD-4B44-8304-71905E2CDCBC}" srcOrd="0" destOrd="0" presId="urn:microsoft.com/office/officeart/2018/2/layout/IconVerticalSolidList"/>
    <dgm:cxn modelId="{64CE6B39-0C45-4860-83C0-C3C60151D06C}" type="presOf" srcId="{4C1ECD0E-3961-49A8-BBC1-4CC9F8153D2E}" destId="{CD7A6364-7DD3-4985-A6B4-3B178642A3DA}" srcOrd="0" destOrd="0" presId="urn:microsoft.com/office/officeart/2018/2/layout/IconVerticalSolidList"/>
    <dgm:cxn modelId="{AE754F42-7EA8-4AB3-9CB7-39233F0C87DB}" type="presOf" srcId="{4CE24A04-04A4-4496-A674-1E2D8367993B}" destId="{84FEBB75-21B2-4615-B245-29ECFFEC62A6}" srcOrd="0" destOrd="0" presId="urn:microsoft.com/office/officeart/2018/2/layout/IconVerticalSolidList"/>
    <dgm:cxn modelId="{4A4BF469-E255-4F91-A409-B78642E86CC5}" type="presOf" srcId="{5AC2D4EF-8AD6-4DC7-ABE6-180FE7C0C719}" destId="{5607FF43-440C-45A8-BDB0-C373AD77DDAA}" srcOrd="0" destOrd="0" presId="urn:microsoft.com/office/officeart/2018/2/layout/IconVerticalSolidList"/>
    <dgm:cxn modelId="{35A39B6F-242E-439F-BE7F-280EF7212A15}" srcId="{025EA449-FADE-4AEE-AE84-A5099D2ABB18}" destId="{5AC2D4EF-8AD6-4DC7-ABE6-180FE7C0C719}" srcOrd="2" destOrd="0" parTransId="{EEF02E17-1AEC-4592-AACA-A8FA63246EFA}" sibTransId="{7B6B8583-EC1B-49B3-B8D1-2F6195D72681}"/>
    <dgm:cxn modelId="{DCF6C99C-8DDC-4B1D-97E7-8CF4702E6F8D}" type="presOf" srcId="{025EA449-FADE-4AEE-AE84-A5099D2ABB18}" destId="{777436DA-09EE-4648-AAD5-B3A795176EE1}" srcOrd="0" destOrd="0" presId="urn:microsoft.com/office/officeart/2018/2/layout/IconVerticalSolidList"/>
    <dgm:cxn modelId="{9D4A579F-37DF-4CBD-A8F7-27FA4924B59D}" srcId="{025EA449-FADE-4AEE-AE84-A5099D2ABB18}" destId="{AEE96B24-72A5-45CC-A7F8-AB63B0C41305}" srcOrd="0" destOrd="0" parTransId="{F9EC120B-1AF4-4253-AD33-E54915C26DC5}" sibTransId="{DCAAE736-B8ED-489C-8B05-AD4EAC2135F9}"/>
    <dgm:cxn modelId="{E5C0F7C7-88A3-4B6D-8EFC-077A85282B41}" srcId="{025EA449-FADE-4AEE-AE84-A5099D2ABB18}" destId="{4CE24A04-04A4-4496-A674-1E2D8367993B}" srcOrd="1" destOrd="0" parTransId="{BA6A8323-9D92-4552-8EC3-D52C65D32AAF}" sibTransId="{6E7D01C7-D301-425F-AE13-25B38A8C658F}"/>
    <dgm:cxn modelId="{4317F4FB-7BB4-4E73-9D55-92C14C29C7B1}" srcId="{025EA449-FADE-4AEE-AE84-A5099D2ABB18}" destId="{4C1ECD0E-3961-49A8-BBC1-4CC9F8153D2E}" srcOrd="3" destOrd="0" parTransId="{92A46F1F-3F8B-4BA4-8D74-AD7B25369916}" sibTransId="{E5E9263B-A6EC-4F09-93CC-F447C71A46B1}"/>
    <dgm:cxn modelId="{0AE695C4-4883-4C63-A735-145F2FE9E5EC}" type="presParOf" srcId="{777436DA-09EE-4648-AAD5-B3A795176EE1}" destId="{387D6601-B154-447C-A6D2-5A9EDEDE2328}" srcOrd="0" destOrd="0" presId="urn:microsoft.com/office/officeart/2018/2/layout/IconVerticalSolidList"/>
    <dgm:cxn modelId="{D78EE23C-CEA7-4E3A-8C2B-55C0D7C60EFF}" type="presParOf" srcId="{387D6601-B154-447C-A6D2-5A9EDEDE2328}" destId="{FFA03F94-E152-4DBA-8C78-1FC5D847DCDE}" srcOrd="0" destOrd="0" presId="urn:microsoft.com/office/officeart/2018/2/layout/IconVerticalSolidList"/>
    <dgm:cxn modelId="{A219012D-9E60-49FC-9B96-F3E8632ED378}" type="presParOf" srcId="{387D6601-B154-447C-A6D2-5A9EDEDE2328}" destId="{711E451B-4A07-4FD7-B22D-1F9A81BE17E9}" srcOrd="1" destOrd="0" presId="urn:microsoft.com/office/officeart/2018/2/layout/IconVerticalSolidList"/>
    <dgm:cxn modelId="{79505D21-7C70-4934-8999-E65CC63DAEB0}" type="presParOf" srcId="{387D6601-B154-447C-A6D2-5A9EDEDE2328}" destId="{EF5CB03E-4711-41B1-BE19-D08237C57044}" srcOrd="2" destOrd="0" presId="urn:microsoft.com/office/officeart/2018/2/layout/IconVerticalSolidList"/>
    <dgm:cxn modelId="{0955CC56-C815-4FD6-AB49-8BFC07EA149D}" type="presParOf" srcId="{387D6601-B154-447C-A6D2-5A9EDEDE2328}" destId="{8C3CB305-4EBD-4B44-8304-71905E2CDCBC}" srcOrd="3" destOrd="0" presId="urn:microsoft.com/office/officeart/2018/2/layout/IconVerticalSolidList"/>
    <dgm:cxn modelId="{36CF4128-AD15-48C9-9DCD-EDD4BDA3627D}" type="presParOf" srcId="{777436DA-09EE-4648-AAD5-B3A795176EE1}" destId="{B9027785-D47E-41F2-89B9-0132135D03BE}" srcOrd="1" destOrd="0" presId="urn:microsoft.com/office/officeart/2018/2/layout/IconVerticalSolidList"/>
    <dgm:cxn modelId="{71600503-F2FA-4998-B911-1E341783D5E5}" type="presParOf" srcId="{777436DA-09EE-4648-AAD5-B3A795176EE1}" destId="{B07A58DF-1DD2-4AFE-AB87-BFFCF76E3B66}" srcOrd="2" destOrd="0" presId="urn:microsoft.com/office/officeart/2018/2/layout/IconVerticalSolidList"/>
    <dgm:cxn modelId="{042D2DBF-2452-438C-99B9-4BE66811F5B6}" type="presParOf" srcId="{B07A58DF-1DD2-4AFE-AB87-BFFCF76E3B66}" destId="{D9AB1C0D-61FD-4AAC-9525-5C3E92F27642}" srcOrd="0" destOrd="0" presId="urn:microsoft.com/office/officeart/2018/2/layout/IconVerticalSolidList"/>
    <dgm:cxn modelId="{EEBCE079-EF84-48B6-81AA-EDB7A498F4D1}" type="presParOf" srcId="{B07A58DF-1DD2-4AFE-AB87-BFFCF76E3B66}" destId="{72CCF740-432A-4EDB-9B52-F44744F55EC6}" srcOrd="1" destOrd="0" presId="urn:microsoft.com/office/officeart/2018/2/layout/IconVerticalSolidList"/>
    <dgm:cxn modelId="{73318FF9-1C6E-45D0-BEA8-8B59320D468B}" type="presParOf" srcId="{B07A58DF-1DD2-4AFE-AB87-BFFCF76E3B66}" destId="{5FC64D49-7912-466D-82CF-C25656A6E446}" srcOrd="2" destOrd="0" presId="urn:microsoft.com/office/officeart/2018/2/layout/IconVerticalSolidList"/>
    <dgm:cxn modelId="{CEBA6882-1DEE-4061-B58C-7DEBCF6040BE}" type="presParOf" srcId="{B07A58DF-1DD2-4AFE-AB87-BFFCF76E3B66}" destId="{84FEBB75-21B2-4615-B245-29ECFFEC62A6}" srcOrd="3" destOrd="0" presId="urn:microsoft.com/office/officeart/2018/2/layout/IconVerticalSolidList"/>
    <dgm:cxn modelId="{2DBCCA5C-9513-43F9-86CF-5029B1650774}" type="presParOf" srcId="{777436DA-09EE-4648-AAD5-B3A795176EE1}" destId="{D37362C8-83B0-47E0-A642-2D1D79570293}" srcOrd="3" destOrd="0" presId="urn:microsoft.com/office/officeart/2018/2/layout/IconVerticalSolidList"/>
    <dgm:cxn modelId="{431A0253-E6BF-453E-9E7F-DCA8CFF05EAB}" type="presParOf" srcId="{777436DA-09EE-4648-AAD5-B3A795176EE1}" destId="{6FB86F25-E461-4D6D-9F5C-2413B9AE94A9}" srcOrd="4" destOrd="0" presId="urn:microsoft.com/office/officeart/2018/2/layout/IconVerticalSolidList"/>
    <dgm:cxn modelId="{C5AFCE98-DA32-4A53-BD0E-1239B93EB743}" type="presParOf" srcId="{6FB86F25-E461-4D6D-9F5C-2413B9AE94A9}" destId="{14BB9606-6353-411B-9B2B-953916A4D82D}" srcOrd="0" destOrd="0" presId="urn:microsoft.com/office/officeart/2018/2/layout/IconVerticalSolidList"/>
    <dgm:cxn modelId="{2E378BAB-B8A3-4694-8614-AC0DF3F59A9E}" type="presParOf" srcId="{6FB86F25-E461-4D6D-9F5C-2413B9AE94A9}" destId="{2E2F8B4D-C0EC-464C-BB28-12EE93BEE241}" srcOrd="1" destOrd="0" presId="urn:microsoft.com/office/officeart/2018/2/layout/IconVerticalSolidList"/>
    <dgm:cxn modelId="{5A04F925-B569-415D-BE45-30517E521F5F}" type="presParOf" srcId="{6FB86F25-E461-4D6D-9F5C-2413B9AE94A9}" destId="{6A700F57-7D01-4B0C-B388-2C534D7B92C1}" srcOrd="2" destOrd="0" presId="urn:microsoft.com/office/officeart/2018/2/layout/IconVerticalSolidList"/>
    <dgm:cxn modelId="{70017979-7476-4933-AAD4-D63157289CAA}" type="presParOf" srcId="{6FB86F25-E461-4D6D-9F5C-2413B9AE94A9}" destId="{5607FF43-440C-45A8-BDB0-C373AD77DDAA}" srcOrd="3" destOrd="0" presId="urn:microsoft.com/office/officeart/2018/2/layout/IconVerticalSolidList"/>
    <dgm:cxn modelId="{BBC2F831-3A2F-47AF-9B5B-00DB05F9328B}" type="presParOf" srcId="{777436DA-09EE-4648-AAD5-B3A795176EE1}" destId="{92413D44-6CCD-4F9D-B66B-1863EBDCAD92}" srcOrd="5" destOrd="0" presId="urn:microsoft.com/office/officeart/2018/2/layout/IconVerticalSolidList"/>
    <dgm:cxn modelId="{5D528D85-C5E0-43C7-8564-6C71843BC332}" type="presParOf" srcId="{777436DA-09EE-4648-AAD5-B3A795176EE1}" destId="{B0CF8928-9546-482A-A7E9-B1B18634D26E}" srcOrd="6" destOrd="0" presId="urn:microsoft.com/office/officeart/2018/2/layout/IconVerticalSolidList"/>
    <dgm:cxn modelId="{A5882C1C-B207-45DB-A665-117937722E9A}" type="presParOf" srcId="{B0CF8928-9546-482A-A7E9-B1B18634D26E}" destId="{8B2DA2FF-5C2D-4C9D-9BB7-908D642E3126}" srcOrd="0" destOrd="0" presId="urn:microsoft.com/office/officeart/2018/2/layout/IconVerticalSolidList"/>
    <dgm:cxn modelId="{F2A6C0EB-DB78-41F8-A0E0-062EE517FB42}" type="presParOf" srcId="{B0CF8928-9546-482A-A7E9-B1B18634D26E}" destId="{236A5EE3-A082-4F57-AACE-F31C2B33869F}" srcOrd="1" destOrd="0" presId="urn:microsoft.com/office/officeart/2018/2/layout/IconVerticalSolidList"/>
    <dgm:cxn modelId="{A9F91A2F-8F26-429B-9BFD-44E1CB1FF4DD}" type="presParOf" srcId="{B0CF8928-9546-482A-A7E9-B1B18634D26E}" destId="{F3F473ED-C4F1-44A1-BE58-6EDE966E0BF3}" srcOrd="2" destOrd="0" presId="urn:microsoft.com/office/officeart/2018/2/layout/IconVerticalSolidList"/>
    <dgm:cxn modelId="{A043A082-00D1-49B9-92C8-74DDB5E7C525}" type="presParOf" srcId="{B0CF8928-9546-482A-A7E9-B1B18634D26E}" destId="{CD7A6364-7DD3-4985-A6B4-3B178642A3D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6DE252-0472-4A80-8E9E-9DCC4EA1BE4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A2D2AC6-04B5-4AFB-A682-166EBA6EA2F7}">
      <dgm:prSet/>
      <dgm:spPr/>
      <dgm:t>
        <a:bodyPr/>
        <a:lstStyle/>
        <a:p>
          <a:r>
            <a:rPr lang="en-CA"/>
            <a:t>Use a graduated exposure approach</a:t>
          </a:r>
          <a:endParaRPr lang="en-US"/>
        </a:p>
      </dgm:t>
    </dgm:pt>
    <dgm:pt modelId="{CB03F17F-A3F3-402F-BAD3-9D8DBECC341E}" type="parTrans" cxnId="{86F8D62A-B09E-4DF2-9EF5-ADEBF4A6C1E1}">
      <dgm:prSet/>
      <dgm:spPr/>
      <dgm:t>
        <a:bodyPr/>
        <a:lstStyle/>
        <a:p>
          <a:endParaRPr lang="en-US"/>
        </a:p>
      </dgm:t>
    </dgm:pt>
    <dgm:pt modelId="{C1FCB48B-9744-41F2-931A-A9D3305B9AFD}" type="sibTrans" cxnId="{86F8D62A-B09E-4DF2-9EF5-ADEBF4A6C1E1}">
      <dgm:prSet/>
      <dgm:spPr/>
      <dgm:t>
        <a:bodyPr/>
        <a:lstStyle/>
        <a:p>
          <a:endParaRPr lang="en-US"/>
        </a:p>
      </dgm:t>
    </dgm:pt>
    <dgm:pt modelId="{09DECE83-D165-43F0-ADD0-B0A313BF5240}">
      <dgm:prSet/>
      <dgm:spPr/>
      <dgm:t>
        <a:bodyPr/>
        <a:lstStyle/>
        <a:p>
          <a:r>
            <a:rPr lang="en-CA"/>
            <a:t>Keep your personal dashboard in mind</a:t>
          </a:r>
          <a:endParaRPr lang="en-US"/>
        </a:p>
      </dgm:t>
    </dgm:pt>
    <dgm:pt modelId="{CDC9C6E7-8EE9-4B70-BCDD-B2648DE14A4E}" type="parTrans" cxnId="{D3DE40FD-F834-44A8-A180-0FFAB502FA85}">
      <dgm:prSet/>
      <dgm:spPr/>
      <dgm:t>
        <a:bodyPr/>
        <a:lstStyle/>
        <a:p>
          <a:endParaRPr lang="en-US"/>
        </a:p>
      </dgm:t>
    </dgm:pt>
    <dgm:pt modelId="{479F1997-AFEC-4080-B74A-94BB96EB760A}" type="sibTrans" cxnId="{D3DE40FD-F834-44A8-A180-0FFAB502FA85}">
      <dgm:prSet/>
      <dgm:spPr/>
      <dgm:t>
        <a:bodyPr/>
        <a:lstStyle/>
        <a:p>
          <a:endParaRPr lang="en-US"/>
        </a:p>
      </dgm:t>
    </dgm:pt>
    <dgm:pt modelId="{EE72411C-83E2-419F-9937-C0A597C91E00}">
      <dgm:prSet/>
      <dgm:spPr/>
      <dgm:t>
        <a:bodyPr/>
        <a:lstStyle/>
        <a:p>
          <a:r>
            <a:rPr lang="en-CA"/>
            <a:t>If you go out of the window of tolerance, take a break to reregulate</a:t>
          </a:r>
          <a:endParaRPr lang="en-US"/>
        </a:p>
      </dgm:t>
    </dgm:pt>
    <dgm:pt modelId="{ADAEBAA2-1B8D-4117-A986-35B73FD64880}" type="parTrans" cxnId="{20B3008F-2FEF-4AB3-8DFF-2CDA7FDAD010}">
      <dgm:prSet/>
      <dgm:spPr/>
      <dgm:t>
        <a:bodyPr/>
        <a:lstStyle/>
        <a:p>
          <a:endParaRPr lang="en-US"/>
        </a:p>
      </dgm:t>
    </dgm:pt>
    <dgm:pt modelId="{C9458365-BDF9-49EF-8D19-0C97AA555BCF}" type="sibTrans" cxnId="{20B3008F-2FEF-4AB3-8DFF-2CDA7FDAD010}">
      <dgm:prSet/>
      <dgm:spPr/>
      <dgm:t>
        <a:bodyPr/>
        <a:lstStyle/>
        <a:p>
          <a:endParaRPr lang="en-US"/>
        </a:p>
      </dgm:t>
    </dgm:pt>
    <dgm:pt modelId="{96DF3CEC-5A5D-484F-BD11-D849179E2680}">
      <dgm:prSet/>
      <dgm:spPr/>
      <dgm:t>
        <a:bodyPr/>
        <a:lstStyle/>
        <a:p>
          <a:r>
            <a:rPr lang="en-CA"/>
            <a:t>Follow the steps. Don’t go off on tangents</a:t>
          </a:r>
          <a:endParaRPr lang="en-US"/>
        </a:p>
      </dgm:t>
    </dgm:pt>
    <dgm:pt modelId="{1DB4559F-4A22-434D-AEEC-3044E29AD9C9}" type="parTrans" cxnId="{C7C7C1B8-E467-40A7-BB3A-711F7D3B1BAC}">
      <dgm:prSet/>
      <dgm:spPr/>
      <dgm:t>
        <a:bodyPr/>
        <a:lstStyle/>
        <a:p>
          <a:endParaRPr lang="en-US"/>
        </a:p>
      </dgm:t>
    </dgm:pt>
    <dgm:pt modelId="{3904D918-7F29-4E80-AC02-556E6E873A0D}" type="sibTrans" cxnId="{C7C7C1B8-E467-40A7-BB3A-711F7D3B1BAC}">
      <dgm:prSet/>
      <dgm:spPr/>
      <dgm:t>
        <a:bodyPr/>
        <a:lstStyle/>
        <a:p>
          <a:endParaRPr lang="en-US"/>
        </a:p>
      </dgm:t>
    </dgm:pt>
    <dgm:pt modelId="{0C24FDD6-DF89-4AB0-8D65-3BD75AE1980A}">
      <dgm:prSet/>
      <dgm:spPr/>
      <dgm:t>
        <a:bodyPr/>
        <a:lstStyle/>
        <a:p>
          <a:r>
            <a:rPr lang="en-CA"/>
            <a:t>A “referee” to keep the rules might help</a:t>
          </a:r>
          <a:endParaRPr lang="en-US"/>
        </a:p>
      </dgm:t>
    </dgm:pt>
    <dgm:pt modelId="{E41928A4-F425-496A-959B-ADA409FCD879}" type="parTrans" cxnId="{119EB720-82F6-4C8D-83B8-F70C502FD00E}">
      <dgm:prSet/>
      <dgm:spPr/>
      <dgm:t>
        <a:bodyPr/>
        <a:lstStyle/>
        <a:p>
          <a:endParaRPr lang="en-US"/>
        </a:p>
      </dgm:t>
    </dgm:pt>
    <dgm:pt modelId="{DBAE8336-5FDD-4519-A63E-A22DCA67ADB3}" type="sibTrans" cxnId="{119EB720-82F6-4C8D-83B8-F70C502FD00E}">
      <dgm:prSet/>
      <dgm:spPr/>
      <dgm:t>
        <a:bodyPr/>
        <a:lstStyle/>
        <a:p>
          <a:endParaRPr lang="en-US"/>
        </a:p>
      </dgm:t>
    </dgm:pt>
    <dgm:pt modelId="{FF296AD4-7D9E-4AC1-B19A-8191838E319A}" type="pres">
      <dgm:prSet presAssocID="{DB6DE252-0472-4A80-8E9E-9DCC4EA1BE45}" presName="linear" presStyleCnt="0">
        <dgm:presLayoutVars>
          <dgm:animLvl val="lvl"/>
          <dgm:resizeHandles val="exact"/>
        </dgm:presLayoutVars>
      </dgm:prSet>
      <dgm:spPr/>
    </dgm:pt>
    <dgm:pt modelId="{C8BC4FE9-33D7-4AB7-9B4C-89B1AB683EEC}" type="pres">
      <dgm:prSet presAssocID="{0A2D2AC6-04B5-4AFB-A682-166EBA6EA2F7}" presName="parentText" presStyleLbl="node1" presStyleIdx="0" presStyleCnt="5">
        <dgm:presLayoutVars>
          <dgm:chMax val="0"/>
          <dgm:bulletEnabled val="1"/>
        </dgm:presLayoutVars>
      </dgm:prSet>
      <dgm:spPr/>
    </dgm:pt>
    <dgm:pt modelId="{88EC820F-C351-462A-93B5-E07459DD2BF3}" type="pres">
      <dgm:prSet presAssocID="{C1FCB48B-9744-41F2-931A-A9D3305B9AFD}" presName="spacer" presStyleCnt="0"/>
      <dgm:spPr/>
    </dgm:pt>
    <dgm:pt modelId="{78775322-E8B0-4EDC-83A1-7026C144AC72}" type="pres">
      <dgm:prSet presAssocID="{09DECE83-D165-43F0-ADD0-B0A313BF5240}" presName="parentText" presStyleLbl="node1" presStyleIdx="1" presStyleCnt="5">
        <dgm:presLayoutVars>
          <dgm:chMax val="0"/>
          <dgm:bulletEnabled val="1"/>
        </dgm:presLayoutVars>
      </dgm:prSet>
      <dgm:spPr/>
    </dgm:pt>
    <dgm:pt modelId="{092D1414-C411-4569-8804-88702F483AE8}" type="pres">
      <dgm:prSet presAssocID="{479F1997-AFEC-4080-B74A-94BB96EB760A}" presName="spacer" presStyleCnt="0"/>
      <dgm:spPr/>
    </dgm:pt>
    <dgm:pt modelId="{A886B121-25CF-46E6-A5E1-540D2FA390A9}" type="pres">
      <dgm:prSet presAssocID="{EE72411C-83E2-419F-9937-C0A597C91E00}" presName="parentText" presStyleLbl="node1" presStyleIdx="2" presStyleCnt="5">
        <dgm:presLayoutVars>
          <dgm:chMax val="0"/>
          <dgm:bulletEnabled val="1"/>
        </dgm:presLayoutVars>
      </dgm:prSet>
      <dgm:spPr/>
    </dgm:pt>
    <dgm:pt modelId="{04D7A44D-C98D-46F1-B593-439863B659A2}" type="pres">
      <dgm:prSet presAssocID="{C9458365-BDF9-49EF-8D19-0C97AA555BCF}" presName="spacer" presStyleCnt="0"/>
      <dgm:spPr/>
    </dgm:pt>
    <dgm:pt modelId="{D610189C-9E2A-4894-8E0C-EA4A0B6B791C}" type="pres">
      <dgm:prSet presAssocID="{96DF3CEC-5A5D-484F-BD11-D849179E2680}" presName="parentText" presStyleLbl="node1" presStyleIdx="3" presStyleCnt="5">
        <dgm:presLayoutVars>
          <dgm:chMax val="0"/>
          <dgm:bulletEnabled val="1"/>
        </dgm:presLayoutVars>
      </dgm:prSet>
      <dgm:spPr/>
    </dgm:pt>
    <dgm:pt modelId="{61CA886F-0A05-4DAB-892F-690EE961B024}" type="pres">
      <dgm:prSet presAssocID="{3904D918-7F29-4E80-AC02-556E6E873A0D}" presName="spacer" presStyleCnt="0"/>
      <dgm:spPr/>
    </dgm:pt>
    <dgm:pt modelId="{5CEF6060-2E46-4157-AF7B-7038A7963E99}" type="pres">
      <dgm:prSet presAssocID="{0C24FDD6-DF89-4AB0-8D65-3BD75AE1980A}" presName="parentText" presStyleLbl="node1" presStyleIdx="4" presStyleCnt="5">
        <dgm:presLayoutVars>
          <dgm:chMax val="0"/>
          <dgm:bulletEnabled val="1"/>
        </dgm:presLayoutVars>
      </dgm:prSet>
      <dgm:spPr/>
    </dgm:pt>
  </dgm:ptLst>
  <dgm:cxnLst>
    <dgm:cxn modelId="{119EB720-82F6-4C8D-83B8-F70C502FD00E}" srcId="{DB6DE252-0472-4A80-8E9E-9DCC4EA1BE45}" destId="{0C24FDD6-DF89-4AB0-8D65-3BD75AE1980A}" srcOrd="4" destOrd="0" parTransId="{E41928A4-F425-496A-959B-ADA409FCD879}" sibTransId="{DBAE8336-5FDD-4519-A63E-A22DCA67ADB3}"/>
    <dgm:cxn modelId="{86F8D62A-B09E-4DF2-9EF5-ADEBF4A6C1E1}" srcId="{DB6DE252-0472-4A80-8E9E-9DCC4EA1BE45}" destId="{0A2D2AC6-04B5-4AFB-A682-166EBA6EA2F7}" srcOrd="0" destOrd="0" parTransId="{CB03F17F-A3F3-402F-BAD3-9D8DBECC341E}" sibTransId="{C1FCB48B-9744-41F2-931A-A9D3305B9AFD}"/>
    <dgm:cxn modelId="{69938132-8F74-4896-B0BA-7D12EDBEE9A4}" type="presOf" srcId="{EE72411C-83E2-419F-9937-C0A597C91E00}" destId="{A886B121-25CF-46E6-A5E1-540D2FA390A9}" srcOrd="0" destOrd="0" presId="urn:microsoft.com/office/officeart/2005/8/layout/vList2"/>
    <dgm:cxn modelId="{892B5B66-85E2-4AC7-B37D-AD7DD3F0EC9F}" type="presOf" srcId="{0A2D2AC6-04B5-4AFB-A682-166EBA6EA2F7}" destId="{C8BC4FE9-33D7-4AB7-9B4C-89B1AB683EEC}" srcOrd="0" destOrd="0" presId="urn:microsoft.com/office/officeart/2005/8/layout/vList2"/>
    <dgm:cxn modelId="{358F4C4C-B651-4DA5-8B6D-ECCB98ADFA9D}" type="presOf" srcId="{DB6DE252-0472-4A80-8E9E-9DCC4EA1BE45}" destId="{FF296AD4-7D9E-4AC1-B19A-8191838E319A}" srcOrd="0" destOrd="0" presId="urn:microsoft.com/office/officeart/2005/8/layout/vList2"/>
    <dgm:cxn modelId="{33D2356E-7F2C-4FCD-85BE-84487627C65E}" type="presOf" srcId="{96DF3CEC-5A5D-484F-BD11-D849179E2680}" destId="{D610189C-9E2A-4894-8E0C-EA4A0B6B791C}" srcOrd="0" destOrd="0" presId="urn:microsoft.com/office/officeart/2005/8/layout/vList2"/>
    <dgm:cxn modelId="{20B3008F-2FEF-4AB3-8DFF-2CDA7FDAD010}" srcId="{DB6DE252-0472-4A80-8E9E-9DCC4EA1BE45}" destId="{EE72411C-83E2-419F-9937-C0A597C91E00}" srcOrd="2" destOrd="0" parTransId="{ADAEBAA2-1B8D-4117-A986-35B73FD64880}" sibTransId="{C9458365-BDF9-49EF-8D19-0C97AA555BCF}"/>
    <dgm:cxn modelId="{C7C7C1B8-E467-40A7-BB3A-711F7D3B1BAC}" srcId="{DB6DE252-0472-4A80-8E9E-9DCC4EA1BE45}" destId="{96DF3CEC-5A5D-484F-BD11-D849179E2680}" srcOrd="3" destOrd="0" parTransId="{1DB4559F-4A22-434D-AEEC-3044E29AD9C9}" sibTransId="{3904D918-7F29-4E80-AC02-556E6E873A0D}"/>
    <dgm:cxn modelId="{F2D950D9-F570-40C3-A5CF-BAB7F6B1AEC4}" type="presOf" srcId="{0C24FDD6-DF89-4AB0-8D65-3BD75AE1980A}" destId="{5CEF6060-2E46-4157-AF7B-7038A7963E99}" srcOrd="0" destOrd="0" presId="urn:microsoft.com/office/officeart/2005/8/layout/vList2"/>
    <dgm:cxn modelId="{1313FEDF-F741-4621-9EF0-19B99B0CAA3A}" type="presOf" srcId="{09DECE83-D165-43F0-ADD0-B0A313BF5240}" destId="{78775322-E8B0-4EDC-83A1-7026C144AC72}" srcOrd="0" destOrd="0" presId="urn:microsoft.com/office/officeart/2005/8/layout/vList2"/>
    <dgm:cxn modelId="{D3DE40FD-F834-44A8-A180-0FFAB502FA85}" srcId="{DB6DE252-0472-4A80-8E9E-9DCC4EA1BE45}" destId="{09DECE83-D165-43F0-ADD0-B0A313BF5240}" srcOrd="1" destOrd="0" parTransId="{CDC9C6E7-8EE9-4B70-BCDD-B2648DE14A4E}" sibTransId="{479F1997-AFEC-4080-B74A-94BB96EB760A}"/>
    <dgm:cxn modelId="{D5EF3F94-F29F-4408-B889-44BE49404D6A}" type="presParOf" srcId="{FF296AD4-7D9E-4AC1-B19A-8191838E319A}" destId="{C8BC4FE9-33D7-4AB7-9B4C-89B1AB683EEC}" srcOrd="0" destOrd="0" presId="urn:microsoft.com/office/officeart/2005/8/layout/vList2"/>
    <dgm:cxn modelId="{68BEBB5C-9FEE-43BC-8581-95BFADFD5D3D}" type="presParOf" srcId="{FF296AD4-7D9E-4AC1-B19A-8191838E319A}" destId="{88EC820F-C351-462A-93B5-E07459DD2BF3}" srcOrd="1" destOrd="0" presId="urn:microsoft.com/office/officeart/2005/8/layout/vList2"/>
    <dgm:cxn modelId="{12ADF9A1-7586-4305-A238-4B5C7AE30EA0}" type="presParOf" srcId="{FF296AD4-7D9E-4AC1-B19A-8191838E319A}" destId="{78775322-E8B0-4EDC-83A1-7026C144AC72}" srcOrd="2" destOrd="0" presId="urn:microsoft.com/office/officeart/2005/8/layout/vList2"/>
    <dgm:cxn modelId="{31760337-4E24-4835-BF46-FE8DBB9AF5C9}" type="presParOf" srcId="{FF296AD4-7D9E-4AC1-B19A-8191838E319A}" destId="{092D1414-C411-4569-8804-88702F483AE8}" srcOrd="3" destOrd="0" presId="urn:microsoft.com/office/officeart/2005/8/layout/vList2"/>
    <dgm:cxn modelId="{F4C6697C-5514-4650-9C55-19C190941FD8}" type="presParOf" srcId="{FF296AD4-7D9E-4AC1-B19A-8191838E319A}" destId="{A886B121-25CF-46E6-A5E1-540D2FA390A9}" srcOrd="4" destOrd="0" presId="urn:microsoft.com/office/officeart/2005/8/layout/vList2"/>
    <dgm:cxn modelId="{E0F0C63E-DB22-4017-AA6C-A68ED3C8357A}" type="presParOf" srcId="{FF296AD4-7D9E-4AC1-B19A-8191838E319A}" destId="{04D7A44D-C98D-46F1-B593-439863B659A2}" srcOrd="5" destOrd="0" presId="urn:microsoft.com/office/officeart/2005/8/layout/vList2"/>
    <dgm:cxn modelId="{83E1ED3E-858B-44B6-AA69-5441D6E00222}" type="presParOf" srcId="{FF296AD4-7D9E-4AC1-B19A-8191838E319A}" destId="{D610189C-9E2A-4894-8E0C-EA4A0B6B791C}" srcOrd="6" destOrd="0" presId="urn:microsoft.com/office/officeart/2005/8/layout/vList2"/>
    <dgm:cxn modelId="{DDC0A8CE-8C60-4655-BEBD-D9C5AF98F48C}" type="presParOf" srcId="{FF296AD4-7D9E-4AC1-B19A-8191838E319A}" destId="{61CA886F-0A05-4DAB-892F-690EE961B024}" srcOrd="7" destOrd="0" presId="urn:microsoft.com/office/officeart/2005/8/layout/vList2"/>
    <dgm:cxn modelId="{935D87AA-9624-490B-A656-564FC135AD18}" type="presParOf" srcId="{FF296AD4-7D9E-4AC1-B19A-8191838E319A}" destId="{5CEF6060-2E46-4157-AF7B-7038A7963E9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7A9186-1C4B-4DA9-8ED4-D81233E4AD4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2CBB05E-32B9-4E09-9358-6E383763C5EA}">
      <dgm:prSet/>
      <dgm:spPr/>
      <dgm:t>
        <a:bodyPr/>
        <a:lstStyle/>
        <a:p>
          <a:r>
            <a:rPr lang="en-CA"/>
            <a:t>People stay in the window of tolerance</a:t>
          </a:r>
          <a:endParaRPr lang="en-US"/>
        </a:p>
      </dgm:t>
    </dgm:pt>
    <dgm:pt modelId="{9737EEB5-2914-41BD-8759-E3789E88E705}" type="parTrans" cxnId="{DB8483CC-063A-4904-A213-DA45BFB92067}">
      <dgm:prSet/>
      <dgm:spPr/>
      <dgm:t>
        <a:bodyPr/>
        <a:lstStyle/>
        <a:p>
          <a:endParaRPr lang="en-US"/>
        </a:p>
      </dgm:t>
    </dgm:pt>
    <dgm:pt modelId="{633EF7E6-7DAC-44BC-8DF4-97D3D1470EF3}" type="sibTrans" cxnId="{DB8483CC-063A-4904-A213-DA45BFB92067}">
      <dgm:prSet/>
      <dgm:spPr/>
      <dgm:t>
        <a:bodyPr/>
        <a:lstStyle/>
        <a:p>
          <a:endParaRPr lang="en-US"/>
        </a:p>
      </dgm:t>
    </dgm:pt>
    <dgm:pt modelId="{9D5A9CE1-11E1-4B25-A50F-795AD58BCD0F}">
      <dgm:prSet/>
      <dgm:spPr/>
      <dgm:t>
        <a:bodyPr/>
        <a:lstStyle/>
        <a:p>
          <a:r>
            <a:rPr lang="en-CA"/>
            <a:t>And feel safe</a:t>
          </a:r>
          <a:endParaRPr lang="en-US"/>
        </a:p>
      </dgm:t>
    </dgm:pt>
    <dgm:pt modelId="{D5218A86-EB96-464D-AB27-83082020E778}" type="parTrans" cxnId="{4BF78057-6272-4CB4-BAB4-6CC6B259921C}">
      <dgm:prSet/>
      <dgm:spPr/>
      <dgm:t>
        <a:bodyPr/>
        <a:lstStyle/>
        <a:p>
          <a:endParaRPr lang="en-US"/>
        </a:p>
      </dgm:t>
    </dgm:pt>
    <dgm:pt modelId="{888A14EA-B2B8-47C6-8F6F-1FC94C08EDAA}" type="sibTrans" cxnId="{4BF78057-6272-4CB4-BAB4-6CC6B259921C}">
      <dgm:prSet/>
      <dgm:spPr/>
      <dgm:t>
        <a:bodyPr/>
        <a:lstStyle/>
        <a:p>
          <a:endParaRPr lang="en-US"/>
        </a:p>
      </dgm:t>
    </dgm:pt>
    <dgm:pt modelId="{4E335B0B-A877-4E7F-965A-7C75F873A9AD}">
      <dgm:prSet/>
      <dgm:spPr/>
      <dgm:t>
        <a:bodyPr/>
        <a:lstStyle/>
        <a:p>
          <a:r>
            <a:rPr lang="en-CA"/>
            <a:t>And heard</a:t>
          </a:r>
          <a:endParaRPr lang="en-US"/>
        </a:p>
      </dgm:t>
    </dgm:pt>
    <dgm:pt modelId="{AC77AC9E-6E08-416F-842A-7082390210E7}" type="parTrans" cxnId="{AD1A250C-619C-41E6-BC70-7B91FF68C8D9}">
      <dgm:prSet/>
      <dgm:spPr/>
      <dgm:t>
        <a:bodyPr/>
        <a:lstStyle/>
        <a:p>
          <a:endParaRPr lang="en-US"/>
        </a:p>
      </dgm:t>
    </dgm:pt>
    <dgm:pt modelId="{41123089-01EC-46D7-BC3F-AE103D3F7FA2}" type="sibTrans" cxnId="{AD1A250C-619C-41E6-BC70-7B91FF68C8D9}">
      <dgm:prSet/>
      <dgm:spPr/>
      <dgm:t>
        <a:bodyPr/>
        <a:lstStyle/>
        <a:p>
          <a:endParaRPr lang="en-US"/>
        </a:p>
      </dgm:t>
    </dgm:pt>
    <dgm:pt modelId="{2B3EC870-50F1-446A-A540-A9EA71A09080}">
      <dgm:prSet/>
      <dgm:spPr/>
      <dgm:t>
        <a:bodyPr/>
        <a:lstStyle/>
        <a:p>
          <a:r>
            <a:rPr lang="en-CA"/>
            <a:t>If this happens, they will have a secure relating experience which feels good</a:t>
          </a:r>
          <a:endParaRPr lang="en-US"/>
        </a:p>
      </dgm:t>
    </dgm:pt>
    <dgm:pt modelId="{7A4B038B-2512-402C-8959-3448A8B7130E}" type="parTrans" cxnId="{BB9CF415-B101-4791-BB42-3B975B8040DA}">
      <dgm:prSet/>
      <dgm:spPr/>
      <dgm:t>
        <a:bodyPr/>
        <a:lstStyle/>
        <a:p>
          <a:endParaRPr lang="en-US"/>
        </a:p>
      </dgm:t>
    </dgm:pt>
    <dgm:pt modelId="{9F736F74-A770-47D2-ACED-0CA51F289C85}" type="sibTrans" cxnId="{BB9CF415-B101-4791-BB42-3B975B8040DA}">
      <dgm:prSet/>
      <dgm:spPr/>
      <dgm:t>
        <a:bodyPr/>
        <a:lstStyle/>
        <a:p>
          <a:endParaRPr lang="en-US"/>
        </a:p>
      </dgm:t>
    </dgm:pt>
    <dgm:pt modelId="{3CDC0B06-E76A-47F3-BC61-A3954C2294D4}" type="pres">
      <dgm:prSet presAssocID="{157A9186-1C4B-4DA9-8ED4-D81233E4AD46}" presName="linear" presStyleCnt="0">
        <dgm:presLayoutVars>
          <dgm:animLvl val="lvl"/>
          <dgm:resizeHandles val="exact"/>
        </dgm:presLayoutVars>
      </dgm:prSet>
      <dgm:spPr/>
    </dgm:pt>
    <dgm:pt modelId="{30321BF8-0859-4D78-95D7-7FA86DAA4FEC}" type="pres">
      <dgm:prSet presAssocID="{42CBB05E-32B9-4E09-9358-6E383763C5EA}" presName="parentText" presStyleLbl="node1" presStyleIdx="0" presStyleCnt="4">
        <dgm:presLayoutVars>
          <dgm:chMax val="0"/>
          <dgm:bulletEnabled val="1"/>
        </dgm:presLayoutVars>
      </dgm:prSet>
      <dgm:spPr/>
    </dgm:pt>
    <dgm:pt modelId="{B3F7F0E2-DAAB-475A-B66F-94ECD131E90A}" type="pres">
      <dgm:prSet presAssocID="{633EF7E6-7DAC-44BC-8DF4-97D3D1470EF3}" presName="spacer" presStyleCnt="0"/>
      <dgm:spPr/>
    </dgm:pt>
    <dgm:pt modelId="{8BA31500-59F4-4BBA-BAAB-6A57BFC8B6CA}" type="pres">
      <dgm:prSet presAssocID="{9D5A9CE1-11E1-4B25-A50F-795AD58BCD0F}" presName="parentText" presStyleLbl="node1" presStyleIdx="1" presStyleCnt="4">
        <dgm:presLayoutVars>
          <dgm:chMax val="0"/>
          <dgm:bulletEnabled val="1"/>
        </dgm:presLayoutVars>
      </dgm:prSet>
      <dgm:spPr/>
    </dgm:pt>
    <dgm:pt modelId="{2D72B040-629F-43B2-9CA4-2FD65892CA7A}" type="pres">
      <dgm:prSet presAssocID="{888A14EA-B2B8-47C6-8F6F-1FC94C08EDAA}" presName="spacer" presStyleCnt="0"/>
      <dgm:spPr/>
    </dgm:pt>
    <dgm:pt modelId="{D30BDF3E-E4C6-40BF-A6C7-4E215E98C0C2}" type="pres">
      <dgm:prSet presAssocID="{4E335B0B-A877-4E7F-965A-7C75F873A9AD}" presName="parentText" presStyleLbl="node1" presStyleIdx="2" presStyleCnt="4">
        <dgm:presLayoutVars>
          <dgm:chMax val="0"/>
          <dgm:bulletEnabled val="1"/>
        </dgm:presLayoutVars>
      </dgm:prSet>
      <dgm:spPr/>
    </dgm:pt>
    <dgm:pt modelId="{F5CEFA02-37BF-42CE-BD49-E3FCA39FB42B}" type="pres">
      <dgm:prSet presAssocID="{41123089-01EC-46D7-BC3F-AE103D3F7FA2}" presName="spacer" presStyleCnt="0"/>
      <dgm:spPr/>
    </dgm:pt>
    <dgm:pt modelId="{69002C41-532C-4345-9DC5-BF47FB5B26C7}" type="pres">
      <dgm:prSet presAssocID="{2B3EC870-50F1-446A-A540-A9EA71A09080}" presName="parentText" presStyleLbl="node1" presStyleIdx="3" presStyleCnt="4">
        <dgm:presLayoutVars>
          <dgm:chMax val="0"/>
          <dgm:bulletEnabled val="1"/>
        </dgm:presLayoutVars>
      </dgm:prSet>
      <dgm:spPr/>
    </dgm:pt>
  </dgm:ptLst>
  <dgm:cxnLst>
    <dgm:cxn modelId="{AD1A250C-619C-41E6-BC70-7B91FF68C8D9}" srcId="{157A9186-1C4B-4DA9-8ED4-D81233E4AD46}" destId="{4E335B0B-A877-4E7F-965A-7C75F873A9AD}" srcOrd="2" destOrd="0" parTransId="{AC77AC9E-6E08-416F-842A-7082390210E7}" sibTransId="{41123089-01EC-46D7-BC3F-AE103D3F7FA2}"/>
    <dgm:cxn modelId="{BB9CF415-B101-4791-BB42-3B975B8040DA}" srcId="{157A9186-1C4B-4DA9-8ED4-D81233E4AD46}" destId="{2B3EC870-50F1-446A-A540-A9EA71A09080}" srcOrd="3" destOrd="0" parTransId="{7A4B038B-2512-402C-8959-3448A8B7130E}" sibTransId="{9F736F74-A770-47D2-ACED-0CA51F289C85}"/>
    <dgm:cxn modelId="{0EAC9022-C2C0-4953-A4C1-6A53AF828766}" type="presOf" srcId="{42CBB05E-32B9-4E09-9358-6E383763C5EA}" destId="{30321BF8-0859-4D78-95D7-7FA86DAA4FEC}" srcOrd="0" destOrd="0" presId="urn:microsoft.com/office/officeart/2005/8/layout/vList2"/>
    <dgm:cxn modelId="{3759866F-A38B-4241-BB36-B8FEBAB9D7EA}" type="presOf" srcId="{4E335B0B-A877-4E7F-965A-7C75F873A9AD}" destId="{D30BDF3E-E4C6-40BF-A6C7-4E215E98C0C2}" srcOrd="0" destOrd="0" presId="urn:microsoft.com/office/officeart/2005/8/layout/vList2"/>
    <dgm:cxn modelId="{57249F55-D12D-4EED-B285-31E498B2517F}" type="presOf" srcId="{2B3EC870-50F1-446A-A540-A9EA71A09080}" destId="{69002C41-532C-4345-9DC5-BF47FB5B26C7}" srcOrd="0" destOrd="0" presId="urn:microsoft.com/office/officeart/2005/8/layout/vList2"/>
    <dgm:cxn modelId="{041F3377-ED73-4A3D-A67A-0E9CA20BDB4C}" type="presOf" srcId="{9D5A9CE1-11E1-4B25-A50F-795AD58BCD0F}" destId="{8BA31500-59F4-4BBA-BAAB-6A57BFC8B6CA}" srcOrd="0" destOrd="0" presId="urn:microsoft.com/office/officeart/2005/8/layout/vList2"/>
    <dgm:cxn modelId="{4BF78057-6272-4CB4-BAB4-6CC6B259921C}" srcId="{157A9186-1C4B-4DA9-8ED4-D81233E4AD46}" destId="{9D5A9CE1-11E1-4B25-A50F-795AD58BCD0F}" srcOrd="1" destOrd="0" parTransId="{D5218A86-EB96-464D-AB27-83082020E778}" sibTransId="{888A14EA-B2B8-47C6-8F6F-1FC94C08EDAA}"/>
    <dgm:cxn modelId="{E4325EC8-A974-4791-8BCC-0FA890973AC9}" type="presOf" srcId="{157A9186-1C4B-4DA9-8ED4-D81233E4AD46}" destId="{3CDC0B06-E76A-47F3-BC61-A3954C2294D4}" srcOrd="0" destOrd="0" presId="urn:microsoft.com/office/officeart/2005/8/layout/vList2"/>
    <dgm:cxn modelId="{DB8483CC-063A-4904-A213-DA45BFB92067}" srcId="{157A9186-1C4B-4DA9-8ED4-D81233E4AD46}" destId="{42CBB05E-32B9-4E09-9358-6E383763C5EA}" srcOrd="0" destOrd="0" parTransId="{9737EEB5-2914-41BD-8759-E3789E88E705}" sibTransId="{633EF7E6-7DAC-44BC-8DF4-97D3D1470EF3}"/>
    <dgm:cxn modelId="{101148D1-3087-4354-8612-D95BD48017DA}" type="presParOf" srcId="{3CDC0B06-E76A-47F3-BC61-A3954C2294D4}" destId="{30321BF8-0859-4D78-95D7-7FA86DAA4FEC}" srcOrd="0" destOrd="0" presId="urn:microsoft.com/office/officeart/2005/8/layout/vList2"/>
    <dgm:cxn modelId="{6AD2B9E3-1E02-4D07-A81D-76A2DD43A751}" type="presParOf" srcId="{3CDC0B06-E76A-47F3-BC61-A3954C2294D4}" destId="{B3F7F0E2-DAAB-475A-B66F-94ECD131E90A}" srcOrd="1" destOrd="0" presId="urn:microsoft.com/office/officeart/2005/8/layout/vList2"/>
    <dgm:cxn modelId="{AB8DAE68-4196-4267-860B-15F937597A00}" type="presParOf" srcId="{3CDC0B06-E76A-47F3-BC61-A3954C2294D4}" destId="{8BA31500-59F4-4BBA-BAAB-6A57BFC8B6CA}" srcOrd="2" destOrd="0" presId="urn:microsoft.com/office/officeart/2005/8/layout/vList2"/>
    <dgm:cxn modelId="{4DC35251-2364-412D-A45D-5B2C4913F003}" type="presParOf" srcId="{3CDC0B06-E76A-47F3-BC61-A3954C2294D4}" destId="{2D72B040-629F-43B2-9CA4-2FD65892CA7A}" srcOrd="3" destOrd="0" presId="urn:microsoft.com/office/officeart/2005/8/layout/vList2"/>
    <dgm:cxn modelId="{CFC805D8-A1A5-4B85-872B-69DBD4B70649}" type="presParOf" srcId="{3CDC0B06-E76A-47F3-BC61-A3954C2294D4}" destId="{D30BDF3E-E4C6-40BF-A6C7-4E215E98C0C2}" srcOrd="4" destOrd="0" presId="urn:microsoft.com/office/officeart/2005/8/layout/vList2"/>
    <dgm:cxn modelId="{7FEA121C-D874-4E23-AAAF-09A51BB60944}" type="presParOf" srcId="{3CDC0B06-E76A-47F3-BC61-A3954C2294D4}" destId="{F5CEFA02-37BF-42CE-BD49-E3FCA39FB42B}" srcOrd="5" destOrd="0" presId="urn:microsoft.com/office/officeart/2005/8/layout/vList2"/>
    <dgm:cxn modelId="{064E3A49-24CE-4E11-80EA-EDEE56F57048}" type="presParOf" srcId="{3CDC0B06-E76A-47F3-BC61-A3954C2294D4}" destId="{69002C41-532C-4345-9DC5-BF47FB5B26C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EF919C-607B-4703-A738-274450905AD0}"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C6D7D725-48AA-4D4E-97EC-37899DBF3993}">
      <dgm:prSet/>
      <dgm:spPr/>
      <dgm:t>
        <a:bodyPr/>
        <a:lstStyle/>
        <a:p>
          <a:r>
            <a:rPr lang="en-CA"/>
            <a:t>1. In a conflict, how much is your response proportionate to the circumstances? In other words, are your reactions well-regulated or dysregulated?</a:t>
          </a:r>
          <a:endParaRPr lang="en-US"/>
        </a:p>
      </dgm:t>
    </dgm:pt>
    <dgm:pt modelId="{02FEE692-AAE7-4319-AE6B-A40A502BCBAF}" type="parTrans" cxnId="{4971A560-0CA9-4977-8587-3102046EC2EB}">
      <dgm:prSet/>
      <dgm:spPr/>
      <dgm:t>
        <a:bodyPr/>
        <a:lstStyle/>
        <a:p>
          <a:endParaRPr lang="en-US"/>
        </a:p>
      </dgm:t>
    </dgm:pt>
    <dgm:pt modelId="{AB832A81-37D4-4582-BD76-2257B109E8D4}" type="sibTrans" cxnId="{4971A560-0CA9-4977-8587-3102046EC2EB}">
      <dgm:prSet/>
      <dgm:spPr/>
      <dgm:t>
        <a:bodyPr/>
        <a:lstStyle/>
        <a:p>
          <a:endParaRPr lang="en-US"/>
        </a:p>
      </dgm:t>
    </dgm:pt>
    <dgm:pt modelId="{035508F3-21F8-4CD5-BD5A-49B3CCC9BF96}">
      <dgm:prSet/>
      <dgm:spPr/>
      <dgm:t>
        <a:bodyPr/>
        <a:lstStyle/>
        <a:p>
          <a:r>
            <a:rPr lang="en-CA"/>
            <a:t>2. How much are your reactions related to the activation of your part selves?</a:t>
          </a:r>
          <a:endParaRPr lang="en-US"/>
        </a:p>
      </dgm:t>
    </dgm:pt>
    <dgm:pt modelId="{52B957F9-20C3-440E-B13F-5ECBBFD312EA}" type="parTrans" cxnId="{1ECFC7BD-44B8-4C27-B1AF-AFAF45FF1575}">
      <dgm:prSet/>
      <dgm:spPr/>
      <dgm:t>
        <a:bodyPr/>
        <a:lstStyle/>
        <a:p>
          <a:endParaRPr lang="en-US"/>
        </a:p>
      </dgm:t>
    </dgm:pt>
    <dgm:pt modelId="{071258F3-325B-4F57-B128-22632576ACBA}" type="sibTrans" cxnId="{1ECFC7BD-44B8-4C27-B1AF-AFAF45FF1575}">
      <dgm:prSet/>
      <dgm:spPr/>
      <dgm:t>
        <a:bodyPr/>
        <a:lstStyle/>
        <a:p>
          <a:endParaRPr lang="en-US"/>
        </a:p>
      </dgm:t>
    </dgm:pt>
    <dgm:pt modelId="{FBB4EDEA-93FF-465F-B08D-8DBF65C80810}">
      <dgm:prSet/>
      <dgm:spPr/>
      <dgm:t>
        <a:bodyPr/>
        <a:lstStyle/>
        <a:p>
          <a:r>
            <a:rPr lang="en-CA"/>
            <a:t>3. How much are your reactions related to attachment issues and trauma ?</a:t>
          </a:r>
          <a:endParaRPr lang="en-US"/>
        </a:p>
      </dgm:t>
    </dgm:pt>
    <dgm:pt modelId="{C8941BDA-CC16-4CD4-8F43-CC23414A130C}" type="parTrans" cxnId="{E6AD2AE6-CFBF-41CA-BA21-5427E24491B3}">
      <dgm:prSet/>
      <dgm:spPr/>
      <dgm:t>
        <a:bodyPr/>
        <a:lstStyle/>
        <a:p>
          <a:endParaRPr lang="en-US"/>
        </a:p>
      </dgm:t>
    </dgm:pt>
    <dgm:pt modelId="{249F8D35-DC79-4A44-85B2-FC364A349657}" type="sibTrans" cxnId="{E6AD2AE6-CFBF-41CA-BA21-5427E24491B3}">
      <dgm:prSet/>
      <dgm:spPr/>
      <dgm:t>
        <a:bodyPr/>
        <a:lstStyle/>
        <a:p>
          <a:endParaRPr lang="en-US"/>
        </a:p>
      </dgm:t>
    </dgm:pt>
    <dgm:pt modelId="{FB29D67C-43C6-4004-A4A3-37AF04C0BEB4}">
      <dgm:prSet/>
      <dgm:spPr/>
      <dgm:t>
        <a:bodyPr/>
        <a:lstStyle/>
        <a:p>
          <a:r>
            <a:rPr lang="en-CA"/>
            <a:t>4. Consider that the more dysregulation you experience the more interpersonal time you tend to spend outside the window of emotional tolerance</a:t>
          </a:r>
          <a:endParaRPr lang="en-US"/>
        </a:p>
      </dgm:t>
    </dgm:pt>
    <dgm:pt modelId="{158C08A3-CF4A-4E78-8927-189D96AABE0C}" type="parTrans" cxnId="{9FB22F5B-F2BC-476A-A7E6-6EE13A5AE866}">
      <dgm:prSet/>
      <dgm:spPr/>
      <dgm:t>
        <a:bodyPr/>
        <a:lstStyle/>
        <a:p>
          <a:endParaRPr lang="en-US"/>
        </a:p>
      </dgm:t>
    </dgm:pt>
    <dgm:pt modelId="{D551B7C0-E673-44C8-B00D-3BCA8C2EAA2B}" type="sibTrans" cxnId="{9FB22F5B-F2BC-476A-A7E6-6EE13A5AE866}">
      <dgm:prSet/>
      <dgm:spPr/>
      <dgm:t>
        <a:bodyPr/>
        <a:lstStyle/>
        <a:p>
          <a:endParaRPr lang="en-US"/>
        </a:p>
      </dgm:t>
    </dgm:pt>
    <dgm:pt modelId="{45650D9C-D246-4F9B-B5A4-B0B053261A2C}">
      <dgm:prSet/>
      <dgm:spPr/>
      <dgm:t>
        <a:bodyPr/>
        <a:lstStyle/>
        <a:p>
          <a:r>
            <a:rPr lang="en-US"/>
            <a:t>5. And that when you are with another person your emotional dysregulation is highly contagious </a:t>
          </a:r>
        </a:p>
      </dgm:t>
    </dgm:pt>
    <dgm:pt modelId="{E7F1041B-758C-4DDB-A444-ABED8E947D5F}" type="parTrans" cxnId="{FBF92514-99DC-418D-A061-48F98AF39AEA}">
      <dgm:prSet/>
      <dgm:spPr/>
      <dgm:t>
        <a:bodyPr/>
        <a:lstStyle/>
        <a:p>
          <a:endParaRPr lang="en-CA"/>
        </a:p>
      </dgm:t>
    </dgm:pt>
    <dgm:pt modelId="{40195F39-9009-4BE5-B208-2A7F61844DDF}" type="sibTrans" cxnId="{FBF92514-99DC-418D-A061-48F98AF39AEA}">
      <dgm:prSet/>
      <dgm:spPr/>
      <dgm:t>
        <a:bodyPr/>
        <a:lstStyle/>
        <a:p>
          <a:endParaRPr lang="en-CA"/>
        </a:p>
      </dgm:t>
    </dgm:pt>
    <dgm:pt modelId="{DFCD06AF-BA09-4A76-94D7-BB69DA433944}">
      <dgm:prSet/>
      <dgm:spPr/>
      <dgm:t>
        <a:bodyPr/>
        <a:lstStyle/>
        <a:p>
          <a:r>
            <a:rPr lang="en-US"/>
            <a:t>6. And, that Interpersonal dysregulation causes damage to the relationship road.</a:t>
          </a:r>
        </a:p>
      </dgm:t>
    </dgm:pt>
    <dgm:pt modelId="{3760E714-D38C-4622-BEC2-8431961CF34A}" type="parTrans" cxnId="{37298A74-4C38-4857-AA82-22F496F5BA15}">
      <dgm:prSet/>
      <dgm:spPr/>
      <dgm:t>
        <a:bodyPr/>
        <a:lstStyle/>
        <a:p>
          <a:endParaRPr lang="en-CA"/>
        </a:p>
      </dgm:t>
    </dgm:pt>
    <dgm:pt modelId="{FAA2CD92-DA6B-404A-BA3B-2DD5A548A576}" type="sibTrans" cxnId="{37298A74-4C38-4857-AA82-22F496F5BA15}">
      <dgm:prSet/>
      <dgm:spPr/>
      <dgm:t>
        <a:bodyPr/>
        <a:lstStyle/>
        <a:p>
          <a:endParaRPr lang="en-CA"/>
        </a:p>
      </dgm:t>
    </dgm:pt>
    <dgm:pt modelId="{924F54EF-AD95-4CC6-871A-8542C27A6E98}" type="pres">
      <dgm:prSet presAssocID="{84EF919C-607B-4703-A738-274450905AD0}" presName="linear" presStyleCnt="0">
        <dgm:presLayoutVars>
          <dgm:animLvl val="lvl"/>
          <dgm:resizeHandles val="exact"/>
        </dgm:presLayoutVars>
      </dgm:prSet>
      <dgm:spPr/>
    </dgm:pt>
    <dgm:pt modelId="{84672560-11E4-42F1-9919-2F1F921EF151}" type="pres">
      <dgm:prSet presAssocID="{C6D7D725-48AA-4D4E-97EC-37899DBF3993}" presName="parentText" presStyleLbl="node1" presStyleIdx="0" presStyleCnt="6" custLinFactNeighborX="2321" custLinFactNeighborY="27754">
        <dgm:presLayoutVars>
          <dgm:chMax val="0"/>
          <dgm:bulletEnabled val="1"/>
        </dgm:presLayoutVars>
      </dgm:prSet>
      <dgm:spPr/>
    </dgm:pt>
    <dgm:pt modelId="{25E631FC-CCA2-4F12-86D0-47F723D296F8}" type="pres">
      <dgm:prSet presAssocID="{AB832A81-37D4-4582-BD76-2257B109E8D4}" presName="spacer" presStyleCnt="0"/>
      <dgm:spPr/>
    </dgm:pt>
    <dgm:pt modelId="{58DCDA95-2568-4E3A-AE3D-222A4A0415FD}" type="pres">
      <dgm:prSet presAssocID="{035508F3-21F8-4CD5-BD5A-49B3CCC9BF96}" presName="parentText" presStyleLbl="node1" presStyleIdx="1" presStyleCnt="6">
        <dgm:presLayoutVars>
          <dgm:chMax val="0"/>
          <dgm:bulletEnabled val="1"/>
        </dgm:presLayoutVars>
      </dgm:prSet>
      <dgm:spPr/>
    </dgm:pt>
    <dgm:pt modelId="{ED8734F1-6CFE-42AE-A03C-86E8155F3F6E}" type="pres">
      <dgm:prSet presAssocID="{071258F3-325B-4F57-B128-22632576ACBA}" presName="spacer" presStyleCnt="0"/>
      <dgm:spPr/>
    </dgm:pt>
    <dgm:pt modelId="{27BAC0F6-A975-4083-ACE9-D2A472D92E3E}" type="pres">
      <dgm:prSet presAssocID="{FBB4EDEA-93FF-465F-B08D-8DBF65C80810}" presName="parentText" presStyleLbl="node1" presStyleIdx="2" presStyleCnt="6">
        <dgm:presLayoutVars>
          <dgm:chMax val="0"/>
          <dgm:bulletEnabled val="1"/>
        </dgm:presLayoutVars>
      </dgm:prSet>
      <dgm:spPr/>
    </dgm:pt>
    <dgm:pt modelId="{5B002605-E41B-45FE-922A-EBCAF09DA2CC}" type="pres">
      <dgm:prSet presAssocID="{249F8D35-DC79-4A44-85B2-FC364A349657}" presName="spacer" presStyleCnt="0"/>
      <dgm:spPr/>
    </dgm:pt>
    <dgm:pt modelId="{1FABB259-6DD4-4ED3-8441-6A5CC6A83FFB}" type="pres">
      <dgm:prSet presAssocID="{FB29D67C-43C6-4004-A4A3-37AF04C0BEB4}" presName="parentText" presStyleLbl="node1" presStyleIdx="3" presStyleCnt="6">
        <dgm:presLayoutVars>
          <dgm:chMax val="0"/>
          <dgm:bulletEnabled val="1"/>
        </dgm:presLayoutVars>
      </dgm:prSet>
      <dgm:spPr/>
    </dgm:pt>
    <dgm:pt modelId="{368FCDB2-0459-431F-BF3F-F85C803272C1}" type="pres">
      <dgm:prSet presAssocID="{D551B7C0-E673-44C8-B00D-3BCA8C2EAA2B}" presName="spacer" presStyleCnt="0"/>
      <dgm:spPr/>
    </dgm:pt>
    <dgm:pt modelId="{7D2C4288-5E95-4AF7-92C2-A10DE2A2913D}" type="pres">
      <dgm:prSet presAssocID="{45650D9C-D246-4F9B-B5A4-B0B053261A2C}" presName="parentText" presStyleLbl="node1" presStyleIdx="4" presStyleCnt="6">
        <dgm:presLayoutVars>
          <dgm:chMax val="0"/>
          <dgm:bulletEnabled val="1"/>
        </dgm:presLayoutVars>
      </dgm:prSet>
      <dgm:spPr/>
    </dgm:pt>
    <dgm:pt modelId="{46D5BC23-803D-41C2-8386-181936CB9F96}" type="pres">
      <dgm:prSet presAssocID="{40195F39-9009-4BE5-B208-2A7F61844DDF}" presName="spacer" presStyleCnt="0"/>
      <dgm:spPr/>
    </dgm:pt>
    <dgm:pt modelId="{8DC7DDEF-D92E-4D9B-8CB0-16634A71E278}" type="pres">
      <dgm:prSet presAssocID="{DFCD06AF-BA09-4A76-94D7-BB69DA433944}" presName="parentText" presStyleLbl="node1" presStyleIdx="5" presStyleCnt="6">
        <dgm:presLayoutVars>
          <dgm:chMax val="0"/>
          <dgm:bulletEnabled val="1"/>
        </dgm:presLayoutVars>
      </dgm:prSet>
      <dgm:spPr/>
    </dgm:pt>
  </dgm:ptLst>
  <dgm:cxnLst>
    <dgm:cxn modelId="{7FD49303-D7F8-4049-99B8-9388E099208E}" type="presOf" srcId="{035508F3-21F8-4CD5-BD5A-49B3CCC9BF96}" destId="{58DCDA95-2568-4E3A-AE3D-222A4A0415FD}" srcOrd="0" destOrd="0" presId="urn:microsoft.com/office/officeart/2005/8/layout/vList2"/>
    <dgm:cxn modelId="{73209307-C9C6-4B01-95E5-2A83E5A68E3B}" type="presOf" srcId="{FBB4EDEA-93FF-465F-B08D-8DBF65C80810}" destId="{27BAC0F6-A975-4083-ACE9-D2A472D92E3E}" srcOrd="0" destOrd="0" presId="urn:microsoft.com/office/officeart/2005/8/layout/vList2"/>
    <dgm:cxn modelId="{FBF92514-99DC-418D-A061-48F98AF39AEA}" srcId="{84EF919C-607B-4703-A738-274450905AD0}" destId="{45650D9C-D246-4F9B-B5A4-B0B053261A2C}" srcOrd="4" destOrd="0" parTransId="{E7F1041B-758C-4DDB-A444-ABED8E947D5F}" sibTransId="{40195F39-9009-4BE5-B208-2A7F61844DDF}"/>
    <dgm:cxn modelId="{1391DC1C-324A-44EC-BE7D-35138D30AD16}" type="presOf" srcId="{FB29D67C-43C6-4004-A4A3-37AF04C0BEB4}" destId="{1FABB259-6DD4-4ED3-8441-6A5CC6A83FFB}" srcOrd="0" destOrd="0" presId="urn:microsoft.com/office/officeart/2005/8/layout/vList2"/>
    <dgm:cxn modelId="{9B416A31-B5A7-4E9D-BF13-EACCD1B149D8}" type="presOf" srcId="{84EF919C-607B-4703-A738-274450905AD0}" destId="{924F54EF-AD95-4CC6-871A-8542C27A6E98}" srcOrd="0" destOrd="0" presId="urn:microsoft.com/office/officeart/2005/8/layout/vList2"/>
    <dgm:cxn modelId="{C04E4A35-34E3-45BD-8C86-6D7C6A15CFE4}" type="presOf" srcId="{C6D7D725-48AA-4D4E-97EC-37899DBF3993}" destId="{84672560-11E4-42F1-9919-2F1F921EF151}" srcOrd="0" destOrd="0" presId="urn:microsoft.com/office/officeart/2005/8/layout/vList2"/>
    <dgm:cxn modelId="{9FB22F5B-F2BC-476A-A7E6-6EE13A5AE866}" srcId="{84EF919C-607B-4703-A738-274450905AD0}" destId="{FB29D67C-43C6-4004-A4A3-37AF04C0BEB4}" srcOrd="3" destOrd="0" parTransId="{158C08A3-CF4A-4E78-8927-189D96AABE0C}" sibTransId="{D551B7C0-E673-44C8-B00D-3BCA8C2EAA2B}"/>
    <dgm:cxn modelId="{4971A560-0CA9-4977-8587-3102046EC2EB}" srcId="{84EF919C-607B-4703-A738-274450905AD0}" destId="{C6D7D725-48AA-4D4E-97EC-37899DBF3993}" srcOrd="0" destOrd="0" parTransId="{02FEE692-AAE7-4319-AE6B-A40A502BCBAF}" sibTransId="{AB832A81-37D4-4582-BD76-2257B109E8D4}"/>
    <dgm:cxn modelId="{37298A74-4C38-4857-AA82-22F496F5BA15}" srcId="{84EF919C-607B-4703-A738-274450905AD0}" destId="{DFCD06AF-BA09-4A76-94D7-BB69DA433944}" srcOrd="5" destOrd="0" parTransId="{3760E714-D38C-4622-BEC2-8431961CF34A}" sibTransId="{FAA2CD92-DA6B-404A-BA3B-2DD5A548A576}"/>
    <dgm:cxn modelId="{81423493-D268-4067-9D32-682E8178B052}" type="presOf" srcId="{45650D9C-D246-4F9B-B5A4-B0B053261A2C}" destId="{7D2C4288-5E95-4AF7-92C2-A10DE2A2913D}" srcOrd="0" destOrd="0" presId="urn:microsoft.com/office/officeart/2005/8/layout/vList2"/>
    <dgm:cxn modelId="{F1CEF8BA-9E0E-4A48-A75C-034DFBBA43A3}" type="presOf" srcId="{DFCD06AF-BA09-4A76-94D7-BB69DA433944}" destId="{8DC7DDEF-D92E-4D9B-8CB0-16634A71E278}" srcOrd="0" destOrd="0" presId="urn:microsoft.com/office/officeart/2005/8/layout/vList2"/>
    <dgm:cxn modelId="{1ECFC7BD-44B8-4C27-B1AF-AFAF45FF1575}" srcId="{84EF919C-607B-4703-A738-274450905AD0}" destId="{035508F3-21F8-4CD5-BD5A-49B3CCC9BF96}" srcOrd="1" destOrd="0" parTransId="{52B957F9-20C3-440E-B13F-5ECBBFD312EA}" sibTransId="{071258F3-325B-4F57-B128-22632576ACBA}"/>
    <dgm:cxn modelId="{E6AD2AE6-CFBF-41CA-BA21-5427E24491B3}" srcId="{84EF919C-607B-4703-A738-274450905AD0}" destId="{FBB4EDEA-93FF-465F-B08D-8DBF65C80810}" srcOrd="2" destOrd="0" parTransId="{C8941BDA-CC16-4CD4-8F43-CC23414A130C}" sibTransId="{249F8D35-DC79-4A44-85B2-FC364A349657}"/>
    <dgm:cxn modelId="{CA903A55-7B0F-4F3E-B0B9-5DF5CD27BB12}" type="presParOf" srcId="{924F54EF-AD95-4CC6-871A-8542C27A6E98}" destId="{84672560-11E4-42F1-9919-2F1F921EF151}" srcOrd="0" destOrd="0" presId="urn:microsoft.com/office/officeart/2005/8/layout/vList2"/>
    <dgm:cxn modelId="{61A96816-45DE-4DA7-B270-5DCA1144A9BE}" type="presParOf" srcId="{924F54EF-AD95-4CC6-871A-8542C27A6E98}" destId="{25E631FC-CCA2-4F12-86D0-47F723D296F8}" srcOrd="1" destOrd="0" presId="urn:microsoft.com/office/officeart/2005/8/layout/vList2"/>
    <dgm:cxn modelId="{A8CB4F23-F43B-45D9-9451-A24B840E1F9E}" type="presParOf" srcId="{924F54EF-AD95-4CC6-871A-8542C27A6E98}" destId="{58DCDA95-2568-4E3A-AE3D-222A4A0415FD}" srcOrd="2" destOrd="0" presId="urn:microsoft.com/office/officeart/2005/8/layout/vList2"/>
    <dgm:cxn modelId="{75682178-2707-462D-BFB7-5873BF6CD211}" type="presParOf" srcId="{924F54EF-AD95-4CC6-871A-8542C27A6E98}" destId="{ED8734F1-6CFE-42AE-A03C-86E8155F3F6E}" srcOrd="3" destOrd="0" presId="urn:microsoft.com/office/officeart/2005/8/layout/vList2"/>
    <dgm:cxn modelId="{3D280F33-6164-4E40-AC48-9AC45A26557B}" type="presParOf" srcId="{924F54EF-AD95-4CC6-871A-8542C27A6E98}" destId="{27BAC0F6-A975-4083-ACE9-D2A472D92E3E}" srcOrd="4" destOrd="0" presId="urn:microsoft.com/office/officeart/2005/8/layout/vList2"/>
    <dgm:cxn modelId="{D1BB79BB-6FEF-4266-A780-20115957934F}" type="presParOf" srcId="{924F54EF-AD95-4CC6-871A-8542C27A6E98}" destId="{5B002605-E41B-45FE-922A-EBCAF09DA2CC}" srcOrd="5" destOrd="0" presId="urn:microsoft.com/office/officeart/2005/8/layout/vList2"/>
    <dgm:cxn modelId="{76473102-7140-4AAC-A75A-D462E186A4E1}" type="presParOf" srcId="{924F54EF-AD95-4CC6-871A-8542C27A6E98}" destId="{1FABB259-6DD4-4ED3-8441-6A5CC6A83FFB}" srcOrd="6" destOrd="0" presId="urn:microsoft.com/office/officeart/2005/8/layout/vList2"/>
    <dgm:cxn modelId="{33A2992C-7E5B-4097-A6F4-0042AEE47FE2}" type="presParOf" srcId="{924F54EF-AD95-4CC6-871A-8542C27A6E98}" destId="{368FCDB2-0459-431F-BF3F-F85C803272C1}" srcOrd="7" destOrd="0" presId="urn:microsoft.com/office/officeart/2005/8/layout/vList2"/>
    <dgm:cxn modelId="{A02FE092-0A3C-4A1E-8FD0-40DC3C7C5E43}" type="presParOf" srcId="{924F54EF-AD95-4CC6-871A-8542C27A6E98}" destId="{7D2C4288-5E95-4AF7-92C2-A10DE2A2913D}" srcOrd="8" destOrd="0" presId="urn:microsoft.com/office/officeart/2005/8/layout/vList2"/>
    <dgm:cxn modelId="{B103C338-D6F8-475F-9A27-E1E35D0986F2}" type="presParOf" srcId="{924F54EF-AD95-4CC6-871A-8542C27A6E98}" destId="{46D5BC23-803D-41C2-8386-181936CB9F96}" srcOrd="9" destOrd="0" presId="urn:microsoft.com/office/officeart/2005/8/layout/vList2"/>
    <dgm:cxn modelId="{BF365D61-42C6-4521-98B4-F2E8704835A9}" type="presParOf" srcId="{924F54EF-AD95-4CC6-871A-8542C27A6E98}" destId="{8DC7DDEF-D92E-4D9B-8CB0-16634A71E27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D55441-B25C-4296-9096-3D7AC2530457}">
      <dsp:nvSpPr>
        <dsp:cNvPr id="0" name=""/>
        <dsp:cNvSpPr/>
      </dsp:nvSpPr>
      <dsp:spPr>
        <a:xfrm>
          <a:off x="0" y="2215"/>
          <a:ext cx="3613050" cy="2167830"/>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CA" sz="2300" kern="1200"/>
            <a:t>1. Status quo: continue relationship as is</a:t>
          </a:r>
          <a:endParaRPr lang="en-US" sz="2300" kern="1200"/>
        </a:p>
      </dsp:txBody>
      <dsp:txXfrm>
        <a:off x="0" y="2215"/>
        <a:ext cx="3613050" cy="2167830"/>
      </dsp:txXfrm>
    </dsp:sp>
    <dsp:sp modelId="{43257FD8-A803-4CD3-9FAB-27F5E066FF21}">
      <dsp:nvSpPr>
        <dsp:cNvPr id="0" name=""/>
        <dsp:cNvSpPr/>
      </dsp:nvSpPr>
      <dsp:spPr>
        <a:xfrm>
          <a:off x="3974355" y="2215"/>
          <a:ext cx="3613050" cy="2167830"/>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CA" sz="2300" kern="1200"/>
            <a:t>2. Leave: leave the relationship</a:t>
          </a:r>
          <a:endParaRPr lang="en-US" sz="2300" kern="1200"/>
        </a:p>
      </dsp:txBody>
      <dsp:txXfrm>
        <a:off x="3974355" y="2215"/>
        <a:ext cx="3613050" cy="2167830"/>
      </dsp:txXfrm>
    </dsp:sp>
    <dsp:sp modelId="{E8F325C1-BEAE-455D-95C4-FBD59FC12CF4}">
      <dsp:nvSpPr>
        <dsp:cNvPr id="0" name=""/>
        <dsp:cNvSpPr/>
      </dsp:nvSpPr>
      <dsp:spPr>
        <a:xfrm>
          <a:off x="7948711" y="2215"/>
          <a:ext cx="3613050" cy="2167830"/>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CA" sz="2300" kern="1200"/>
            <a:t>3. Repair: work at improving the relationship by developing better interpersonal regulation skills and Wise mind</a:t>
          </a:r>
          <a:endParaRPr lang="en-US" sz="2300" kern="1200"/>
        </a:p>
      </dsp:txBody>
      <dsp:txXfrm>
        <a:off x="7948711" y="2215"/>
        <a:ext cx="3613050" cy="2167830"/>
      </dsp:txXfrm>
    </dsp:sp>
    <dsp:sp modelId="{B7208C0D-B6A6-4761-B58D-9189BB9BA1F2}">
      <dsp:nvSpPr>
        <dsp:cNvPr id="0" name=""/>
        <dsp:cNvSpPr/>
      </dsp:nvSpPr>
      <dsp:spPr>
        <a:xfrm>
          <a:off x="4057781" y="2533566"/>
          <a:ext cx="3613050" cy="2167830"/>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CA" sz="2300" kern="1200"/>
            <a:t>Each option has advantages and disadvantages. Consider these carefully</a:t>
          </a:r>
          <a:endParaRPr lang="en-US" sz="2300" kern="1200"/>
        </a:p>
      </dsp:txBody>
      <dsp:txXfrm>
        <a:off x="4057781" y="2533566"/>
        <a:ext cx="3613050" cy="2167830"/>
      </dsp:txXfrm>
    </dsp:sp>
    <dsp:sp modelId="{A55907D3-13D2-43D5-A686-5248BE943C1C}">
      <dsp:nvSpPr>
        <dsp:cNvPr id="0" name=""/>
        <dsp:cNvSpPr/>
      </dsp:nvSpPr>
      <dsp:spPr>
        <a:xfrm>
          <a:off x="7948711" y="2503711"/>
          <a:ext cx="3613050" cy="2167830"/>
        </a:xfrm>
        <a:prstGeom prst="rect">
          <a:avLst/>
        </a:prstGeom>
        <a:solidFill>
          <a:schemeClr val="accent6">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CA" sz="2300" kern="1200"/>
            <a:t>Different part selves in a person may prefer different options</a:t>
          </a:r>
          <a:endParaRPr lang="en-US" sz="2300" kern="1200"/>
        </a:p>
      </dsp:txBody>
      <dsp:txXfrm>
        <a:off x="7948711" y="2503711"/>
        <a:ext cx="3613050" cy="2167830"/>
      </dsp:txXfrm>
    </dsp:sp>
    <dsp:sp modelId="{5B7F4D61-D821-4FCB-B8F9-EEAA0C694E1C}">
      <dsp:nvSpPr>
        <dsp:cNvPr id="0" name=""/>
        <dsp:cNvSpPr/>
      </dsp:nvSpPr>
      <dsp:spPr>
        <a:xfrm>
          <a:off x="57158" y="2533566"/>
          <a:ext cx="3613050" cy="2167830"/>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100000"/>
            </a:lnSpc>
            <a:spcBef>
              <a:spcPct val="0"/>
            </a:spcBef>
            <a:spcAft>
              <a:spcPct val="35000"/>
            </a:spcAft>
            <a:buNone/>
          </a:pPr>
          <a:r>
            <a:rPr lang="en-US" sz="2300" kern="1200"/>
            <a:t>4 . The most popular, but most unrealistic option is wishing/hoping the other person would and pressuring them to change.</a:t>
          </a:r>
        </a:p>
      </dsp:txBody>
      <dsp:txXfrm>
        <a:off x="57158" y="2533566"/>
        <a:ext cx="3613050" cy="2167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BFB0C-3E95-4FA6-959F-C4FAC62DA828}">
      <dsp:nvSpPr>
        <dsp:cNvPr id="0" name=""/>
        <dsp:cNvSpPr/>
      </dsp:nvSpPr>
      <dsp:spPr>
        <a:xfrm>
          <a:off x="0" y="25648"/>
          <a:ext cx="3531195" cy="21187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Absolutely, because relationships are  systems. Any input into a system changes the whole system</a:t>
          </a:r>
          <a:endParaRPr lang="en-US" sz="2200" kern="1200"/>
        </a:p>
      </dsp:txBody>
      <dsp:txXfrm>
        <a:off x="0" y="25648"/>
        <a:ext cx="3531195" cy="2118717"/>
      </dsp:txXfrm>
    </dsp:sp>
    <dsp:sp modelId="{889FD895-707C-4F5C-B762-C7758926B67F}">
      <dsp:nvSpPr>
        <dsp:cNvPr id="0" name=""/>
        <dsp:cNvSpPr/>
      </dsp:nvSpPr>
      <dsp:spPr>
        <a:xfrm>
          <a:off x="3884314" y="25648"/>
          <a:ext cx="3531195" cy="211871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But in this case only one person is at the action stage of change</a:t>
          </a:r>
          <a:endParaRPr lang="en-US" sz="2200" kern="1200"/>
        </a:p>
      </dsp:txBody>
      <dsp:txXfrm>
        <a:off x="3884314" y="25648"/>
        <a:ext cx="3531195" cy="2118717"/>
      </dsp:txXfrm>
    </dsp:sp>
    <dsp:sp modelId="{DD8929F4-B893-465F-B78B-82A9EBCA9AC9}">
      <dsp:nvSpPr>
        <dsp:cNvPr id="0" name=""/>
        <dsp:cNvSpPr/>
      </dsp:nvSpPr>
      <dsp:spPr>
        <a:xfrm>
          <a:off x="7768629" y="25648"/>
          <a:ext cx="3531195" cy="211871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dirty="0"/>
            <a:t>In a conflict, one person may go into their usual mode of activation: fight, flight, freeze, or fawn, while the other tries to stay in Self and the window of tolerance</a:t>
          </a:r>
          <a:endParaRPr lang="en-US" sz="2200" kern="1200" dirty="0"/>
        </a:p>
      </dsp:txBody>
      <dsp:txXfrm>
        <a:off x="7768629" y="25648"/>
        <a:ext cx="3531195" cy="2118717"/>
      </dsp:txXfrm>
    </dsp:sp>
    <dsp:sp modelId="{C7E12248-A0E8-48F8-B5F6-84E7BF94E7D1}">
      <dsp:nvSpPr>
        <dsp:cNvPr id="0" name=""/>
        <dsp:cNvSpPr/>
      </dsp:nvSpPr>
      <dsp:spPr>
        <a:xfrm>
          <a:off x="0" y="2497484"/>
          <a:ext cx="3531195" cy="21187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This is the basis of nonviolent resistance movements. Jesus when he turned the other cheek – It’s not easy to do.</a:t>
          </a:r>
          <a:endParaRPr lang="en-US" sz="2200" kern="1200"/>
        </a:p>
      </dsp:txBody>
      <dsp:txXfrm>
        <a:off x="0" y="2497484"/>
        <a:ext cx="3531195" cy="2118717"/>
      </dsp:txXfrm>
    </dsp:sp>
    <dsp:sp modelId="{D7A332E4-A0BF-4049-8F6B-62E09A9BBE33}">
      <dsp:nvSpPr>
        <dsp:cNvPr id="0" name=""/>
        <dsp:cNvSpPr/>
      </dsp:nvSpPr>
      <dsp:spPr>
        <a:xfrm>
          <a:off x="3884314" y="2497484"/>
          <a:ext cx="3531195" cy="211871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kern="1200"/>
            <a:t>Change is easier and more likely if both people in the relationship are at the action stage.</a:t>
          </a:r>
          <a:endParaRPr lang="en-US" sz="2200" kern="1200"/>
        </a:p>
      </dsp:txBody>
      <dsp:txXfrm>
        <a:off x="3884314" y="2497484"/>
        <a:ext cx="3531195" cy="2118717"/>
      </dsp:txXfrm>
    </dsp:sp>
    <dsp:sp modelId="{7B4CF083-FD96-4C97-89F1-3A7A46AB9E64}">
      <dsp:nvSpPr>
        <dsp:cNvPr id="0" name=""/>
        <dsp:cNvSpPr/>
      </dsp:nvSpPr>
      <dsp:spPr>
        <a:xfrm>
          <a:off x="7768629" y="2497484"/>
          <a:ext cx="3531195" cy="211871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One of the things that makes this difficult is that when two people interact they tend to mirror the other’s activation states and both be in or out of the window of tolerance</a:t>
          </a:r>
        </a:p>
      </dsp:txBody>
      <dsp:txXfrm>
        <a:off x="7768629" y="2497484"/>
        <a:ext cx="3531195" cy="21187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03F94-E152-4DBA-8C78-1FC5D847DCDE}">
      <dsp:nvSpPr>
        <dsp:cNvPr id="0" name=""/>
        <dsp:cNvSpPr/>
      </dsp:nvSpPr>
      <dsp:spPr>
        <a:xfrm>
          <a:off x="0" y="2737"/>
          <a:ext cx="7640637" cy="13874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1E451B-4A07-4FD7-B22D-1F9A81BE17E9}">
      <dsp:nvSpPr>
        <dsp:cNvPr id="0" name=""/>
        <dsp:cNvSpPr/>
      </dsp:nvSpPr>
      <dsp:spPr>
        <a:xfrm>
          <a:off x="419716" y="314923"/>
          <a:ext cx="763120" cy="7631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C3CB305-4EBD-4B44-8304-71905E2CDCBC}">
      <dsp:nvSpPr>
        <dsp:cNvPr id="0" name=""/>
        <dsp:cNvSpPr/>
      </dsp:nvSpPr>
      <dsp:spPr>
        <a:xfrm>
          <a:off x="1602553" y="2737"/>
          <a:ext cx="6038083" cy="138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43" tIns="146843" rIns="146843" bIns="146843" numCol="1" spcCol="1270" anchor="ctr" anchorCtr="0">
          <a:noAutofit/>
        </a:bodyPr>
        <a:lstStyle/>
        <a:p>
          <a:pPr marL="0" lvl="0" indent="0" algn="l" defTabSz="711200">
            <a:lnSpc>
              <a:spcPct val="100000"/>
            </a:lnSpc>
            <a:spcBef>
              <a:spcPct val="0"/>
            </a:spcBef>
            <a:spcAft>
              <a:spcPct val="35000"/>
            </a:spcAft>
            <a:buNone/>
          </a:pPr>
          <a:r>
            <a:rPr lang="en-CA" sz="1600" kern="1200"/>
            <a:t>Use relationship issues as diary card target.</a:t>
          </a:r>
          <a:endParaRPr lang="en-US" sz="1600" kern="1200"/>
        </a:p>
      </dsp:txBody>
      <dsp:txXfrm>
        <a:off x="1602553" y="2737"/>
        <a:ext cx="6038083" cy="1387491"/>
      </dsp:txXfrm>
    </dsp:sp>
    <dsp:sp modelId="{D9AB1C0D-61FD-4AAC-9525-5C3E92F27642}">
      <dsp:nvSpPr>
        <dsp:cNvPr id="0" name=""/>
        <dsp:cNvSpPr/>
      </dsp:nvSpPr>
      <dsp:spPr>
        <a:xfrm>
          <a:off x="0" y="1737102"/>
          <a:ext cx="7640637" cy="13874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CCF740-432A-4EDB-9B52-F44744F55EC6}">
      <dsp:nvSpPr>
        <dsp:cNvPr id="0" name=""/>
        <dsp:cNvSpPr/>
      </dsp:nvSpPr>
      <dsp:spPr>
        <a:xfrm>
          <a:off x="419716" y="2049288"/>
          <a:ext cx="763120" cy="763120"/>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FEBB75-21B2-4615-B245-29ECFFEC62A6}">
      <dsp:nvSpPr>
        <dsp:cNvPr id="0" name=""/>
        <dsp:cNvSpPr/>
      </dsp:nvSpPr>
      <dsp:spPr>
        <a:xfrm>
          <a:off x="1602553" y="1737102"/>
          <a:ext cx="6038083" cy="138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43" tIns="146843" rIns="146843" bIns="146843" numCol="1" spcCol="1270" anchor="ctr" anchorCtr="0">
          <a:noAutofit/>
        </a:bodyPr>
        <a:lstStyle/>
        <a:p>
          <a:pPr marL="0" lvl="0" indent="0" algn="l" defTabSz="711200">
            <a:lnSpc>
              <a:spcPct val="100000"/>
            </a:lnSpc>
            <a:spcBef>
              <a:spcPct val="0"/>
            </a:spcBef>
            <a:spcAft>
              <a:spcPct val="35000"/>
            </a:spcAft>
            <a:buNone/>
          </a:pPr>
          <a:r>
            <a:rPr lang="en-CA" sz="1600" kern="1200"/>
            <a:t>When your diary card scores are high do a Wise mind chain analysis. This will help you to understand which of your  parts are being activated. Consider what parts are activated in the other person</a:t>
          </a:r>
          <a:endParaRPr lang="en-US" sz="1600" kern="1200"/>
        </a:p>
      </dsp:txBody>
      <dsp:txXfrm>
        <a:off x="1602553" y="1737102"/>
        <a:ext cx="6038083" cy="1387491"/>
      </dsp:txXfrm>
    </dsp:sp>
    <dsp:sp modelId="{14BB9606-6353-411B-9B2B-953916A4D82D}">
      <dsp:nvSpPr>
        <dsp:cNvPr id="0" name=""/>
        <dsp:cNvSpPr/>
      </dsp:nvSpPr>
      <dsp:spPr>
        <a:xfrm>
          <a:off x="0" y="3471467"/>
          <a:ext cx="7640637" cy="138749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2F8B4D-C0EC-464C-BB28-12EE93BEE241}">
      <dsp:nvSpPr>
        <dsp:cNvPr id="0" name=""/>
        <dsp:cNvSpPr/>
      </dsp:nvSpPr>
      <dsp:spPr>
        <a:xfrm>
          <a:off x="419716" y="3783653"/>
          <a:ext cx="763120" cy="7631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07FF43-440C-45A8-BDB0-C373AD77DDAA}">
      <dsp:nvSpPr>
        <dsp:cNvPr id="0" name=""/>
        <dsp:cNvSpPr/>
      </dsp:nvSpPr>
      <dsp:spPr>
        <a:xfrm>
          <a:off x="1602553" y="3471467"/>
          <a:ext cx="6038083" cy="138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43" tIns="146843" rIns="146843" bIns="146843" numCol="1" spcCol="1270" anchor="ctr" anchorCtr="0">
          <a:noAutofit/>
        </a:bodyPr>
        <a:lstStyle/>
        <a:p>
          <a:pPr marL="0" lvl="0" indent="0" algn="l" defTabSz="711200">
            <a:lnSpc>
              <a:spcPct val="100000"/>
            </a:lnSpc>
            <a:spcBef>
              <a:spcPct val="0"/>
            </a:spcBef>
            <a:spcAft>
              <a:spcPct val="35000"/>
            </a:spcAft>
            <a:buNone/>
          </a:pPr>
          <a:r>
            <a:rPr lang="en-CA" sz="1600" kern="1200"/>
            <a:t>Starting from the wise mind chain analysis do a Wise mind remediation. Consider the dominant state of activation of your and the other persons parts.  Are you in fight/fight, fight/freeze, fight/fawn, fight/flight?</a:t>
          </a:r>
          <a:endParaRPr lang="en-US" sz="1600" kern="1200"/>
        </a:p>
      </dsp:txBody>
      <dsp:txXfrm>
        <a:off x="1602553" y="3471467"/>
        <a:ext cx="6038083" cy="1387491"/>
      </dsp:txXfrm>
    </dsp:sp>
    <dsp:sp modelId="{8B2DA2FF-5C2D-4C9D-9BB7-908D642E3126}">
      <dsp:nvSpPr>
        <dsp:cNvPr id="0" name=""/>
        <dsp:cNvSpPr/>
      </dsp:nvSpPr>
      <dsp:spPr>
        <a:xfrm>
          <a:off x="0" y="5205832"/>
          <a:ext cx="7640637" cy="138749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6A5EE3-A082-4F57-AACE-F31C2B33869F}">
      <dsp:nvSpPr>
        <dsp:cNvPr id="0" name=""/>
        <dsp:cNvSpPr/>
      </dsp:nvSpPr>
      <dsp:spPr>
        <a:xfrm>
          <a:off x="419716" y="5518018"/>
          <a:ext cx="763120" cy="763120"/>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7A6364-7DD3-4985-A6B4-3B178642A3DA}">
      <dsp:nvSpPr>
        <dsp:cNvPr id="0" name=""/>
        <dsp:cNvSpPr/>
      </dsp:nvSpPr>
      <dsp:spPr>
        <a:xfrm>
          <a:off x="1602553" y="5205832"/>
          <a:ext cx="6038083" cy="1387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43" tIns="146843" rIns="146843" bIns="146843" numCol="1" spcCol="1270" anchor="ctr" anchorCtr="0">
          <a:noAutofit/>
        </a:bodyPr>
        <a:lstStyle/>
        <a:p>
          <a:pPr marL="0" lvl="0" indent="0" algn="l" defTabSz="711200">
            <a:lnSpc>
              <a:spcPct val="100000"/>
            </a:lnSpc>
            <a:spcBef>
              <a:spcPct val="0"/>
            </a:spcBef>
            <a:spcAft>
              <a:spcPct val="35000"/>
            </a:spcAft>
            <a:buNone/>
          </a:pPr>
          <a:r>
            <a:rPr lang="en-US" sz="1600" kern="1200"/>
            <a:t>Use the edit, splice,  paste technique and practice the new “video” in your imagination.</a:t>
          </a:r>
        </a:p>
      </dsp:txBody>
      <dsp:txXfrm>
        <a:off x="1602553" y="5205832"/>
        <a:ext cx="6038083" cy="13874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C4FE9-33D7-4AB7-9B4C-89B1AB683EEC}">
      <dsp:nvSpPr>
        <dsp:cNvPr id="0" name=""/>
        <dsp:cNvSpPr/>
      </dsp:nvSpPr>
      <dsp:spPr>
        <a:xfrm>
          <a:off x="0" y="78375"/>
          <a:ext cx="7126287" cy="1191754"/>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CA" sz="3000" kern="1200"/>
            <a:t>Use a graduated exposure approach</a:t>
          </a:r>
          <a:endParaRPr lang="en-US" sz="3000" kern="1200"/>
        </a:p>
      </dsp:txBody>
      <dsp:txXfrm>
        <a:off x="58177" y="136552"/>
        <a:ext cx="7009933" cy="1075400"/>
      </dsp:txXfrm>
    </dsp:sp>
    <dsp:sp modelId="{78775322-E8B0-4EDC-83A1-7026C144AC72}">
      <dsp:nvSpPr>
        <dsp:cNvPr id="0" name=""/>
        <dsp:cNvSpPr/>
      </dsp:nvSpPr>
      <dsp:spPr>
        <a:xfrm>
          <a:off x="0" y="1356530"/>
          <a:ext cx="7126287" cy="1191754"/>
        </a:xfrm>
        <a:prstGeom prst="roundRect">
          <a:avLst/>
        </a:prstGeom>
        <a:gradFill rotWithShape="0">
          <a:gsLst>
            <a:gs pos="0">
              <a:schemeClr val="accent2">
                <a:hueOff val="1183910"/>
                <a:satOff val="6177"/>
                <a:lumOff val="-1765"/>
                <a:alphaOff val="0"/>
                <a:tint val="85000"/>
                <a:shade val="98000"/>
                <a:satMod val="110000"/>
                <a:lumMod val="103000"/>
              </a:schemeClr>
            </a:gs>
            <a:gs pos="50000">
              <a:schemeClr val="accent2">
                <a:hueOff val="1183910"/>
                <a:satOff val="6177"/>
                <a:lumOff val="-1765"/>
                <a:alphaOff val="0"/>
                <a:shade val="85000"/>
                <a:satMod val="105000"/>
                <a:lumMod val="100000"/>
              </a:schemeClr>
            </a:gs>
            <a:gs pos="100000">
              <a:schemeClr val="accent2">
                <a:hueOff val="1183910"/>
                <a:satOff val="6177"/>
                <a:lumOff val="-176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CA" sz="3000" kern="1200"/>
            <a:t>Keep your personal dashboard in mind</a:t>
          </a:r>
          <a:endParaRPr lang="en-US" sz="3000" kern="1200"/>
        </a:p>
      </dsp:txBody>
      <dsp:txXfrm>
        <a:off x="58177" y="1414707"/>
        <a:ext cx="7009933" cy="1075400"/>
      </dsp:txXfrm>
    </dsp:sp>
    <dsp:sp modelId="{A886B121-25CF-46E6-A5E1-540D2FA390A9}">
      <dsp:nvSpPr>
        <dsp:cNvPr id="0" name=""/>
        <dsp:cNvSpPr/>
      </dsp:nvSpPr>
      <dsp:spPr>
        <a:xfrm>
          <a:off x="0" y="2634685"/>
          <a:ext cx="7126287" cy="1191754"/>
        </a:xfrm>
        <a:prstGeom prst="roundRect">
          <a:avLst/>
        </a:prstGeom>
        <a:gradFill rotWithShape="0">
          <a:gsLst>
            <a:gs pos="0">
              <a:schemeClr val="accent2">
                <a:hueOff val="2367819"/>
                <a:satOff val="12354"/>
                <a:lumOff val="-3529"/>
                <a:alphaOff val="0"/>
                <a:tint val="85000"/>
                <a:shade val="98000"/>
                <a:satMod val="110000"/>
                <a:lumMod val="103000"/>
              </a:schemeClr>
            </a:gs>
            <a:gs pos="50000">
              <a:schemeClr val="accent2">
                <a:hueOff val="2367819"/>
                <a:satOff val="12354"/>
                <a:lumOff val="-3529"/>
                <a:alphaOff val="0"/>
                <a:shade val="85000"/>
                <a:satMod val="105000"/>
                <a:lumMod val="100000"/>
              </a:schemeClr>
            </a:gs>
            <a:gs pos="100000">
              <a:schemeClr val="accent2">
                <a:hueOff val="2367819"/>
                <a:satOff val="12354"/>
                <a:lumOff val="-3529"/>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CA" sz="3000" kern="1200"/>
            <a:t>If you go out of the window of tolerance, take a break to reregulate</a:t>
          </a:r>
          <a:endParaRPr lang="en-US" sz="3000" kern="1200"/>
        </a:p>
      </dsp:txBody>
      <dsp:txXfrm>
        <a:off x="58177" y="2692862"/>
        <a:ext cx="7009933" cy="1075400"/>
      </dsp:txXfrm>
    </dsp:sp>
    <dsp:sp modelId="{D610189C-9E2A-4894-8E0C-EA4A0B6B791C}">
      <dsp:nvSpPr>
        <dsp:cNvPr id="0" name=""/>
        <dsp:cNvSpPr/>
      </dsp:nvSpPr>
      <dsp:spPr>
        <a:xfrm>
          <a:off x="0" y="3912839"/>
          <a:ext cx="7126287" cy="1191754"/>
        </a:xfrm>
        <a:prstGeom prst="roundRect">
          <a:avLst/>
        </a:prstGeom>
        <a:gradFill rotWithShape="0">
          <a:gsLst>
            <a:gs pos="0">
              <a:schemeClr val="accent2">
                <a:hueOff val="3551729"/>
                <a:satOff val="18530"/>
                <a:lumOff val="-5294"/>
                <a:alphaOff val="0"/>
                <a:tint val="85000"/>
                <a:shade val="98000"/>
                <a:satMod val="110000"/>
                <a:lumMod val="103000"/>
              </a:schemeClr>
            </a:gs>
            <a:gs pos="50000">
              <a:schemeClr val="accent2">
                <a:hueOff val="3551729"/>
                <a:satOff val="18530"/>
                <a:lumOff val="-5294"/>
                <a:alphaOff val="0"/>
                <a:shade val="85000"/>
                <a:satMod val="105000"/>
                <a:lumMod val="100000"/>
              </a:schemeClr>
            </a:gs>
            <a:gs pos="100000">
              <a:schemeClr val="accent2">
                <a:hueOff val="3551729"/>
                <a:satOff val="18530"/>
                <a:lumOff val="-5294"/>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CA" sz="3000" kern="1200"/>
            <a:t>Follow the steps. Don’t go off on tangents</a:t>
          </a:r>
          <a:endParaRPr lang="en-US" sz="3000" kern="1200"/>
        </a:p>
      </dsp:txBody>
      <dsp:txXfrm>
        <a:off x="58177" y="3971016"/>
        <a:ext cx="7009933" cy="1075400"/>
      </dsp:txXfrm>
    </dsp:sp>
    <dsp:sp modelId="{5CEF6060-2E46-4157-AF7B-7038A7963E99}">
      <dsp:nvSpPr>
        <dsp:cNvPr id="0" name=""/>
        <dsp:cNvSpPr/>
      </dsp:nvSpPr>
      <dsp:spPr>
        <a:xfrm>
          <a:off x="0" y="5190994"/>
          <a:ext cx="7126287" cy="1191754"/>
        </a:xfrm>
        <a:prstGeom prst="roundRect">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CA" sz="3000" kern="1200"/>
            <a:t>A “referee” to keep the rules might help</a:t>
          </a:r>
          <a:endParaRPr lang="en-US" sz="3000" kern="1200"/>
        </a:p>
      </dsp:txBody>
      <dsp:txXfrm>
        <a:off x="58177" y="5249171"/>
        <a:ext cx="7009933" cy="1075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21BF8-0859-4D78-95D7-7FA86DAA4FEC}">
      <dsp:nvSpPr>
        <dsp:cNvPr id="0" name=""/>
        <dsp:cNvSpPr/>
      </dsp:nvSpPr>
      <dsp:spPr>
        <a:xfrm>
          <a:off x="0" y="908208"/>
          <a:ext cx="5741987" cy="1074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a:t>People stay in the window of tolerance</a:t>
          </a:r>
          <a:endParaRPr lang="en-US" sz="2700" kern="1200"/>
        </a:p>
      </dsp:txBody>
      <dsp:txXfrm>
        <a:off x="52431" y="960639"/>
        <a:ext cx="5637125" cy="969198"/>
      </dsp:txXfrm>
    </dsp:sp>
    <dsp:sp modelId="{8BA31500-59F4-4BBA-BAAB-6A57BFC8B6CA}">
      <dsp:nvSpPr>
        <dsp:cNvPr id="0" name=""/>
        <dsp:cNvSpPr/>
      </dsp:nvSpPr>
      <dsp:spPr>
        <a:xfrm>
          <a:off x="0" y="2060028"/>
          <a:ext cx="5741987" cy="1074060"/>
        </a:xfrm>
        <a:prstGeom prst="roundRect">
          <a:avLst/>
        </a:prstGeom>
        <a:solidFill>
          <a:schemeClr val="accent2">
            <a:hueOff val="1578546"/>
            <a:satOff val="8236"/>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a:t>And feel safe</a:t>
          </a:r>
          <a:endParaRPr lang="en-US" sz="2700" kern="1200"/>
        </a:p>
      </dsp:txBody>
      <dsp:txXfrm>
        <a:off x="52431" y="2112459"/>
        <a:ext cx="5637125" cy="969198"/>
      </dsp:txXfrm>
    </dsp:sp>
    <dsp:sp modelId="{D30BDF3E-E4C6-40BF-A6C7-4E215E98C0C2}">
      <dsp:nvSpPr>
        <dsp:cNvPr id="0" name=""/>
        <dsp:cNvSpPr/>
      </dsp:nvSpPr>
      <dsp:spPr>
        <a:xfrm>
          <a:off x="0" y="3211848"/>
          <a:ext cx="5741987" cy="1074060"/>
        </a:xfrm>
        <a:prstGeom prst="roundRect">
          <a:avLst/>
        </a:prstGeom>
        <a:solidFill>
          <a:schemeClr val="accent2">
            <a:hueOff val="3157092"/>
            <a:satOff val="16471"/>
            <a:lumOff val="-470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a:t>And heard</a:t>
          </a:r>
          <a:endParaRPr lang="en-US" sz="2700" kern="1200"/>
        </a:p>
      </dsp:txBody>
      <dsp:txXfrm>
        <a:off x="52431" y="3264279"/>
        <a:ext cx="5637125" cy="969198"/>
      </dsp:txXfrm>
    </dsp:sp>
    <dsp:sp modelId="{69002C41-532C-4345-9DC5-BF47FB5B26C7}">
      <dsp:nvSpPr>
        <dsp:cNvPr id="0" name=""/>
        <dsp:cNvSpPr/>
      </dsp:nvSpPr>
      <dsp:spPr>
        <a:xfrm>
          <a:off x="0" y="4363668"/>
          <a:ext cx="5741987" cy="1074060"/>
        </a:xfrm>
        <a:prstGeom prst="roundRect">
          <a:avLst/>
        </a:prstGeom>
        <a:solidFill>
          <a:schemeClr val="accent2">
            <a:hueOff val="4735638"/>
            <a:satOff val="24707"/>
            <a:lumOff val="-705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kern="1200"/>
            <a:t>If this happens, they will have a secure relating experience which feels good</a:t>
          </a:r>
          <a:endParaRPr lang="en-US" sz="2700" kern="1200"/>
        </a:p>
      </dsp:txBody>
      <dsp:txXfrm>
        <a:off x="52431" y="4416099"/>
        <a:ext cx="5637125" cy="9691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72560-11E4-42F1-9919-2F1F921EF151}">
      <dsp:nvSpPr>
        <dsp:cNvPr id="0" name=""/>
        <dsp:cNvSpPr/>
      </dsp:nvSpPr>
      <dsp:spPr>
        <a:xfrm>
          <a:off x="0" y="154668"/>
          <a:ext cx="7092950" cy="1044809"/>
        </a:xfrm>
        <a:prstGeom prst="roundRect">
          <a:avLst/>
        </a:prstGeom>
        <a:gradFill rotWithShape="0">
          <a:gsLst>
            <a:gs pos="0">
              <a:schemeClr val="accent5">
                <a:hueOff val="0"/>
                <a:satOff val="0"/>
                <a:lumOff val="0"/>
                <a:alphaOff val="0"/>
                <a:tint val="85000"/>
                <a:shade val="98000"/>
                <a:satMod val="110000"/>
                <a:lumMod val="103000"/>
              </a:schemeClr>
            </a:gs>
            <a:gs pos="50000">
              <a:schemeClr val="accent5">
                <a:hueOff val="0"/>
                <a:satOff val="0"/>
                <a:lumOff val="0"/>
                <a:alphaOff val="0"/>
                <a:shade val="85000"/>
                <a:satMod val="105000"/>
                <a:lumMod val="100000"/>
              </a:schemeClr>
            </a:gs>
            <a:gs pos="100000">
              <a:schemeClr val="accent5">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kern="1200"/>
            <a:t>1. In a conflict, how much is your response proportionate to the circumstances? In other words, are your reactions well-regulated or dysregulated?</a:t>
          </a:r>
          <a:endParaRPr lang="en-US" sz="1900" kern="1200"/>
        </a:p>
      </dsp:txBody>
      <dsp:txXfrm>
        <a:off x="51003" y="205671"/>
        <a:ext cx="6990944" cy="942803"/>
      </dsp:txXfrm>
    </dsp:sp>
    <dsp:sp modelId="{58DCDA95-2568-4E3A-AE3D-222A4A0415FD}">
      <dsp:nvSpPr>
        <dsp:cNvPr id="0" name=""/>
        <dsp:cNvSpPr/>
      </dsp:nvSpPr>
      <dsp:spPr>
        <a:xfrm>
          <a:off x="0" y="1239011"/>
          <a:ext cx="7092950" cy="1044809"/>
        </a:xfrm>
        <a:prstGeom prst="roundRect">
          <a:avLst/>
        </a:prstGeom>
        <a:gradFill rotWithShape="0">
          <a:gsLst>
            <a:gs pos="0">
              <a:schemeClr val="accent5">
                <a:hueOff val="-2623789"/>
                <a:satOff val="17855"/>
                <a:lumOff val="79"/>
                <a:alphaOff val="0"/>
                <a:tint val="85000"/>
                <a:shade val="98000"/>
                <a:satMod val="110000"/>
                <a:lumMod val="103000"/>
              </a:schemeClr>
            </a:gs>
            <a:gs pos="50000">
              <a:schemeClr val="accent5">
                <a:hueOff val="-2623789"/>
                <a:satOff val="17855"/>
                <a:lumOff val="79"/>
                <a:alphaOff val="0"/>
                <a:shade val="85000"/>
                <a:satMod val="105000"/>
                <a:lumMod val="100000"/>
              </a:schemeClr>
            </a:gs>
            <a:gs pos="100000">
              <a:schemeClr val="accent5">
                <a:hueOff val="-2623789"/>
                <a:satOff val="17855"/>
                <a:lumOff val="79"/>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kern="1200"/>
            <a:t>2. How much are your reactions related to the activation of your part selves?</a:t>
          </a:r>
          <a:endParaRPr lang="en-US" sz="1900" kern="1200"/>
        </a:p>
      </dsp:txBody>
      <dsp:txXfrm>
        <a:off x="51003" y="1290014"/>
        <a:ext cx="6990944" cy="942803"/>
      </dsp:txXfrm>
    </dsp:sp>
    <dsp:sp modelId="{27BAC0F6-A975-4083-ACE9-D2A472D92E3E}">
      <dsp:nvSpPr>
        <dsp:cNvPr id="0" name=""/>
        <dsp:cNvSpPr/>
      </dsp:nvSpPr>
      <dsp:spPr>
        <a:xfrm>
          <a:off x="0" y="2338541"/>
          <a:ext cx="7092950" cy="1044809"/>
        </a:xfrm>
        <a:prstGeom prst="roundRect">
          <a:avLst/>
        </a:prstGeom>
        <a:gradFill rotWithShape="0">
          <a:gsLst>
            <a:gs pos="0">
              <a:schemeClr val="accent5">
                <a:hueOff val="-5247578"/>
                <a:satOff val="35711"/>
                <a:lumOff val="157"/>
                <a:alphaOff val="0"/>
                <a:tint val="85000"/>
                <a:shade val="98000"/>
                <a:satMod val="110000"/>
                <a:lumMod val="103000"/>
              </a:schemeClr>
            </a:gs>
            <a:gs pos="50000">
              <a:schemeClr val="accent5">
                <a:hueOff val="-5247578"/>
                <a:satOff val="35711"/>
                <a:lumOff val="157"/>
                <a:alphaOff val="0"/>
                <a:shade val="85000"/>
                <a:satMod val="105000"/>
                <a:lumMod val="100000"/>
              </a:schemeClr>
            </a:gs>
            <a:gs pos="100000">
              <a:schemeClr val="accent5">
                <a:hueOff val="-5247578"/>
                <a:satOff val="35711"/>
                <a:lumOff val="157"/>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kern="1200"/>
            <a:t>3. How much are your reactions related to attachment issues and trauma ?</a:t>
          </a:r>
          <a:endParaRPr lang="en-US" sz="1900" kern="1200"/>
        </a:p>
      </dsp:txBody>
      <dsp:txXfrm>
        <a:off x="51003" y="2389544"/>
        <a:ext cx="6990944" cy="942803"/>
      </dsp:txXfrm>
    </dsp:sp>
    <dsp:sp modelId="{1FABB259-6DD4-4ED3-8441-6A5CC6A83FFB}">
      <dsp:nvSpPr>
        <dsp:cNvPr id="0" name=""/>
        <dsp:cNvSpPr/>
      </dsp:nvSpPr>
      <dsp:spPr>
        <a:xfrm>
          <a:off x="0" y="3438072"/>
          <a:ext cx="7092950" cy="1044809"/>
        </a:xfrm>
        <a:prstGeom prst="roundRect">
          <a:avLst/>
        </a:prstGeom>
        <a:gradFill rotWithShape="0">
          <a:gsLst>
            <a:gs pos="0">
              <a:schemeClr val="accent5">
                <a:hueOff val="-7871367"/>
                <a:satOff val="53566"/>
                <a:lumOff val="236"/>
                <a:alphaOff val="0"/>
                <a:tint val="85000"/>
                <a:shade val="98000"/>
                <a:satMod val="110000"/>
                <a:lumMod val="103000"/>
              </a:schemeClr>
            </a:gs>
            <a:gs pos="50000">
              <a:schemeClr val="accent5">
                <a:hueOff val="-7871367"/>
                <a:satOff val="53566"/>
                <a:lumOff val="236"/>
                <a:alphaOff val="0"/>
                <a:shade val="85000"/>
                <a:satMod val="105000"/>
                <a:lumMod val="100000"/>
              </a:schemeClr>
            </a:gs>
            <a:gs pos="100000">
              <a:schemeClr val="accent5">
                <a:hueOff val="-7871367"/>
                <a:satOff val="53566"/>
                <a:lumOff val="236"/>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kern="1200"/>
            <a:t>4. Consider that the more dysregulation you experience the more interpersonal time you tend to spend outside the window of emotional tolerance</a:t>
          </a:r>
          <a:endParaRPr lang="en-US" sz="1900" kern="1200"/>
        </a:p>
      </dsp:txBody>
      <dsp:txXfrm>
        <a:off x="51003" y="3489075"/>
        <a:ext cx="6990944" cy="942803"/>
      </dsp:txXfrm>
    </dsp:sp>
    <dsp:sp modelId="{7D2C4288-5E95-4AF7-92C2-A10DE2A2913D}">
      <dsp:nvSpPr>
        <dsp:cNvPr id="0" name=""/>
        <dsp:cNvSpPr/>
      </dsp:nvSpPr>
      <dsp:spPr>
        <a:xfrm>
          <a:off x="0" y="4537601"/>
          <a:ext cx="7092950" cy="1044809"/>
        </a:xfrm>
        <a:prstGeom prst="roundRect">
          <a:avLst/>
        </a:prstGeom>
        <a:gradFill rotWithShape="0">
          <a:gsLst>
            <a:gs pos="0">
              <a:schemeClr val="accent5">
                <a:hueOff val="-10495156"/>
                <a:satOff val="71422"/>
                <a:lumOff val="314"/>
                <a:alphaOff val="0"/>
                <a:tint val="85000"/>
                <a:shade val="98000"/>
                <a:satMod val="110000"/>
                <a:lumMod val="103000"/>
              </a:schemeClr>
            </a:gs>
            <a:gs pos="50000">
              <a:schemeClr val="accent5">
                <a:hueOff val="-10495156"/>
                <a:satOff val="71422"/>
                <a:lumOff val="314"/>
                <a:alphaOff val="0"/>
                <a:shade val="85000"/>
                <a:satMod val="105000"/>
                <a:lumMod val="100000"/>
              </a:schemeClr>
            </a:gs>
            <a:gs pos="100000">
              <a:schemeClr val="accent5">
                <a:hueOff val="-10495156"/>
                <a:satOff val="71422"/>
                <a:lumOff val="314"/>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5. And that when you are with another person your emotional dysregulation is highly contagious </a:t>
          </a:r>
        </a:p>
      </dsp:txBody>
      <dsp:txXfrm>
        <a:off x="51003" y="4588604"/>
        <a:ext cx="6990944" cy="942803"/>
      </dsp:txXfrm>
    </dsp:sp>
    <dsp:sp modelId="{8DC7DDEF-D92E-4D9B-8CB0-16634A71E278}">
      <dsp:nvSpPr>
        <dsp:cNvPr id="0" name=""/>
        <dsp:cNvSpPr/>
      </dsp:nvSpPr>
      <dsp:spPr>
        <a:xfrm>
          <a:off x="0" y="5637131"/>
          <a:ext cx="7092950" cy="1044809"/>
        </a:xfrm>
        <a:prstGeom prst="roundRect">
          <a:avLst/>
        </a:prstGeom>
        <a:gradFill rotWithShape="0">
          <a:gsLst>
            <a:gs pos="0">
              <a:schemeClr val="accent5">
                <a:hueOff val="-13118945"/>
                <a:satOff val="89277"/>
                <a:lumOff val="393"/>
                <a:alphaOff val="0"/>
                <a:tint val="85000"/>
                <a:shade val="98000"/>
                <a:satMod val="110000"/>
                <a:lumMod val="103000"/>
              </a:schemeClr>
            </a:gs>
            <a:gs pos="50000">
              <a:schemeClr val="accent5">
                <a:hueOff val="-13118945"/>
                <a:satOff val="89277"/>
                <a:lumOff val="393"/>
                <a:alphaOff val="0"/>
                <a:shade val="85000"/>
                <a:satMod val="105000"/>
                <a:lumMod val="100000"/>
              </a:schemeClr>
            </a:gs>
            <a:gs pos="100000">
              <a:schemeClr val="accent5">
                <a:hueOff val="-13118945"/>
                <a:satOff val="89277"/>
                <a:lumOff val="393"/>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6. And, that Interpersonal dysregulation causes damage to the relationship road.</a:t>
          </a:r>
        </a:p>
      </dsp:txBody>
      <dsp:txXfrm>
        <a:off x="51003" y="5688134"/>
        <a:ext cx="6990944" cy="9428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4CDAB-771C-460E-BB29-BE1A172FA962}" type="datetimeFigureOut">
              <a:rPr lang="en-CA" smtClean="0"/>
              <a:t>2026-05-14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5200F-6663-41CF-833B-248C24682830}" type="slidenum">
              <a:rPr lang="en-CA" smtClean="0"/>
              <a:t>‹#›</a:t>
            </a:fld>
            <a:endParaRPr lang="en-CA"/>
          </a:p>
        </p:txBody>
      </p:sp>
    </p:spTree>
    <p:extLst>
      <p:ext uri="{BB962C8B-B14F-4D97-AF65-F5344CB8AC3E}">
        <p14:creationId xmlns:p14="http://schemas.microsoft.com/office/powerpoint/2010/main" val="1547941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F5B1E-8F7A-4A7D-9C5A-DF100A184C12}" type="slidenum">
              <a:rPr lang="en-CA" smtClean="0"/>
              <a:t>41</a:t>
            </a:fld>
            <a:endParaRPr lang="en-CA"/>
          </a:p>
        </p:txBody>
      </p:sp>
    </p:spTree>
    <p:extLst>
      <p:ext uri="{BB962C8B-B14F-4D97-AF65-F5344CB8AC3E}">
        <p14:creationId xmlns:p14="http://schemas.microsoft.com/office/powerpoint/2010/main" val="3336687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198</a:t>
            </a:fld>
            <a:endParaRPr lang="en-CA"/>
          </a:p>
        </p:txBody>
      </p:sp>
    </p:spTree>
    <p:extLst>
      <p:ext uri="{BB962C8B-B14F-4D97-AF65-F5344CB8AC3E}">
        <p14:creationId xmlns:p14="http://schemas.microsoft.com/office/powerpoint/2010/main" val="148960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Sheila was a 42-year-old married mother of two children. Sheila had been best friends with Yvonne since they were three years old. As children they had lived across the street from each other, from grades 1 to 12 they had attend the same schools and had been maids of </a:t>
            </a:r>
            <a:r>
              <a:rPr lang="en-US" err="1"/>
              <a:t>honour</a:t>
            </a:r>
            <a:r>
              <a:rPr lang="en-US"/>
              <a:t> at each other's weddings.</a:t>
            </a:r>
          </a:p>
          <a:p>
            <a:endParaRPr lang="en-US"/>
          </a:p>
          <a:p>
            <a:r>
              <a:rPr lang="en-US"/>
              <a:t>Sheila who worked at a cheese factory since she was 18 years old, had over the years been promoted in the company, and was now shift supervisor. Five years previously, a position had become available at the factory and she'll encourage Yvonne to apply. It was a well-paying job with good benefits.</a:t>
            </a:r>
          </a:p>
          <a:p>
            <a:endParaRPr lang="en-US"/>
          </a:p>
          <a:p>
            <a:r>
              <a:rPr lang="en-US"/>
              <a:t>Unfortunately, since they had started working together, Sheila found herself frequently activated in her interactions with Yvonne. She did her best to hide this, and Yvonne seemed unaware of the issue.</a:t>
            </a:r>
          </a:p>
          <a:p>
            <a:endParaRPr lang="en-US"/>
          </a:p>
          <a:p>
            <a:r>
              <a:rPr lang="en-US"/>
              <a:t>Sheila who is taking part in the simple course, made these problematic interactions with Yvonne and interpersonal target in her holes diary card. The most recent incident that had activated Sheila had involved a man Yvonne had met online and started dating. Bill was a handsome, smooth, "businessman" who frequented fancy restaurants and drove an expensive convertible. Yvonne was over the moon and has started investing in one of Bill's ventures.</a:t>
            </a:r>
          </a:p>
          <a:p>
            <a:endParaRPr lang="en-US"/>
          </a:p>
          <a:p>
            <a:r>
              <a:rPr lang="en-US"/>
              <a:t>To do this Yvonne had borrowed $10,000 by remortgaging the semi-detached house that she had bought out from her ex in their divorce. She also started encouraging other employees at the factory to invest and if you had attended a seminar Bill had given and put up between 1000 and $5000. Sheila was afraid this would turn to one of the train wrecks that seem to be the story of Yvonne's life, but as she had always done, listened quietly to her friend, delighted in her happiness, and was supportive.</a:t>
            </a:r>
          </a:p>
          <a:p>
            <a:endParaRPr lang="en-US"/>
          </a:p>
          <a:p>
            <a:r>
              <a:rPr lang="en-US"/>
              <a:t>When Bill suddenly disappeared and cannot be reached, Yvonne was beside herself. She made a missing's person's report to the police if you days later received a call from a detective who told her she was almost certainly the victim of a scam. Yvonne was devastated and became depressed. She stopped working, was not taking care of herself, or paying her bills. As she had done so often before, Sheila stepped up to help her friend and discovered Yvonne's finances were a mess.</a:t>
            </a:r>
          </a:p>
          <a:p>
            <a:endParaRPr lang="en-US"/>
          </a:p>
          <a:p>
            <a:r>
              <a:rPr lang="en-US"/>
              <a:t>The time she was a child, Yvonne had a hard life and seemed helpless. Sheila felt horrible for all Yvonne's misfortunes and felt it was her duty to protect her friend who had no one else she could turn to.</a:t>
            </a:r>
          </a:p>
          <a:p>
            <a:endParaRPr lang="en-US"/>
          </a:p>
          <a:p>
            <a:r>
              <a:rPr lang="en-US"/>
              <a:t>Sheila started to realize that Yvonne getting into trouble, becoming depressed, and needing rescue is a pattern. She is to think it was just bad luck but had come to believe that Yvonne was somehow self sabotaging. At first, she thought this was deliberate that as she learned about the unconscious, she became convinced that Yvonne was unaware why she repeatedly ended up in the circumstances, and felt she had a target on her back.</a:t>
            </a:r>
          </a:p>
          <a:p>
            <a:endParaRPr lang="en-US"/>
          </a:p>
          <a:p>
            <a:r>
              <a:rPr lang="en-US"/>
              <a:t>It makes sense for Sheila to see this is a hole that Yvonne can falling into her which she was pre-contemplative. She also realized by rescue her friend she was enabling the pattern to continue. This was also her whole.</a:t>
            </a:r>
          </a:p>
          <a:p>
            <a:endParaRPr lang="en-US"/>
          </a:p>
          <a:p>
            <a:r>
              <a:rPr lang="en-US"/>
              <a:t>Sheila started working on a wise mind chain analysis/remediation for the bill incident. Sheila realized that the fawning part of her had been activated. She could not say no to people, especially Yvonne. She was mature adult part knew that can 10 Ewing in the role of the rescuer was not helpful. Sheila's inner critic would however stepped in and overruled the mature adult: how could she be so selfish? She could not deny her best friend in need. Yvonne suffered from anxiety and depression she would not step 10, things would get even worse and who knows what would happen then… She cannot bear the thought. Sheila agonized is her internal parts argued with each other.</a:t>
            </a:r>
          </a:p>
          <a:p>
            <a:endParaRPr lang="en-US"/>
          </a:p>
          <a:p>
            <a:r>
              <a:rPr lang="en-US"/>
              <a:t>From a young age Sheila had been the grown up in her family as her immature parents constantly bickered. She consoled her two younger siblings and made sure they were looked after. She realized she was reenacting the spatter with Yvonne.</a:t>
            </a:r>
          </a:p>
          <a:p>
            <a:endParaRPr lang="en-US"/>
          </a:p>
          <a:p>
            <a:r>
              <a:rPr lang="en-US"/>
              <a:t>Yvonne had poor boundaries and a defective "trust </a:t>
            </a:r>
            <a:r>
              <a:rPr lang="en-US" err="1"/>
              <a:t>metre</a:t>
            </a:r>
            <a:r>
              <a:rPr lang="en-US"/>
              <a:t>". She longed for someone to protect her and jumped in with both feet if someone </a:t>
            </a:r>
            <a:r>
              <a:rPr lang="en-US" err="1"/>
              <a:t>signalled</a:t>
            </a:r>
            <a:r>
              <a:rPr lang="en-US"/>
              <a:t>, they would. But it all fell apart, she would become blended with her helpless, despairing, abandoned child, in flight and freeze activation. At those times Sheila became Yvonne's exile's funding protector.</a:t>
            </a:r>
          </a:p>
          <a:p>
            <a:endParaRPr lang="en-US"/>
          </a:p>
          <a:p>
            <a:r>
              <a:rPr lang="en-US"/>
              <a:t>Sheila recognize that Yvonne was only going to change if she learned about how her mind worked and started working on her holes. If her fawning compulsive caretaker continued to rescue Yvonne, they would both keep falling into holes together and she would be contributing to her friend -containing to repeat this pattern.</a:t>
            </a:r>
          </a:p>
          <a:p>
            <a:endParaRPr lang="en-US"/>
          </a:p>
          <a:p>
            <a:r>
              <a:rPr lang="en-US"/>
              <a:t>By rescue me Yvonne, Sheila was enabling her to continue in her current pattern by sheltering her from the consequences of her behavior. Consequences are how the world gives us feedback and negative consequences are powerful motivators to do things differently. If people have to deal with negative consequences of their personality patterns and are at the same time offer the way forward, they have an incentive to take it.</a:t>
            </a:r>
          </a:p>
          <a:p>
            <a:endParaRPr lang="en-US"/>
          </a:p>
          <a:p>
            <a:r>
              <a:rPr lang="en-US"/>
              <a:t>Yvonne had another locus of control and learned helplessness which Sheila was reinforcing by rescuing her. As Sheila stepped back, Yvonne had to begin gradually taking some control over her life and actions. People expect the solutions to their problems to come from the outside, may not feel they can take control over their lives and may escalate the pressure on others to rescue them by becoming more helpless or even suicidal. This is sometimes labelled manipulative behavior implying that this conscious and plan. Understanding the unconscious mind helps us to see that it is not.</a:t>
            </a:r>
          </a:p>
          <a:p>
            <a:endParaRPr lang="en-US"/>
          </a:p>
          <a:p>
            <a:r>
              <a:rPr lang="en-US"/>
              <a:t>Yvonne had never done psychotherapy and was not familiar with the concepts that Sheila had learned in the simple course, but she was curious and often asked Sheila about it. She was confident her friend would, with a little encouragement, take the course.</a:t>
            </a:r>
          </a:p>
          <a:p>
            <a:endParaRPr lang="en-US"/>
          </a:p>
          <a:p>
            <a:r>
              <a:rPr lang="en-US"/>
              <a:t>In the interim Sheila would use the bill incident to practice wise mind remediation. Rescue me Yvonne was not all or nothing, there would be a transition as she worked with her compulsive caregiver and inner critic soothing them encouraged him to step back as wise mind took over leadership in her relationship with Yvonne.</a:t>
            </a:r>
          </a:p>
          <a:p>
            <a:endParaRPr lang="en-US"/>
          </a:p>
          <a:p>
            <a:r>
              <a:rPr lang="en-US"/>
              <a:t>She saw how Yvonne would only grow if they stop reenacting their unconscious patterns. Sheila had to stop enabling or being codependent with Yvonne. Yvonne's parts would resist this, perhaps becoming even more helpless, and Sheila had to do the work on her own and learn boundaries. It be short and medium-term pain for long-term gain.</a:t>
            </a:r>
          </a:p>
          <a:p>
            <a:endParaRPr lang="en-US"/>
          </a:p>
          <a:p>
            <a:r>
              <a:rPr lang="en-US"/>
              <a:t>She could be loving and caring with her friend, healthy forms of fawning, without rescuing her. This man she loved her friend enough not to persist in a self-defeating pattern.</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200</a:t>
            </a:fld>
            <a:endParaRPr lang="en-CA"/>
          </a:p>
        </p:txBody>
      </p:sp>
    </p:spTree>
    <p:extLst>
      <p:ext uri="{BB962C8B-B14F-4D97-AF65-F5344CB8AC3E}">
        <p14:creationId xmlns:p14="http://schemas.microsoft.com/office/powerpoint/2010/main" val="31559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 algorithm for working on a relationship by yourself has 13 steps and they are all done in your mind's eye or imagination. The algorithm for working on a relationship together has 14 steps. The first six are almost identical to the other algorithm but the last eight are done with the other person in the relationship. Let's go over it.</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203</a:t>
            </a:fld>
            <a:endParaRPr lang="en-CA"/>
          </a:p>
        </p:txBody>
      </p:sp>
    </p:spTree>
    <p:extLst>
      <p:ext uri="{BB962C8B-B14F-4D97-AF65-F5344CB8AC3E}">
        <p14:creationId xmlns:p14="http://schemas.microsoft.com/office/powerpoint/2010/main" val="3327607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After the first six steps, if you are ready to practice together, you need to keep a few things in mind.</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207</a:t>
            </a:fld>
            <a:endParaRPr lang="en-CA"/>
          </a:p>
        </p:txBody>
      </p:sp>
    </p:spTree>
    <p:extLst>
      <p:ext uri="{BB962C8B-B14F-4D97-AF65-F5344CB8AC3E}">
        <p14:creationId xmlns:p14="http://schemas.microsoft.com/office/powerpoint/2010/main" val="4142299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 main goal of this exercise is to learn to communicate effectively and assertively while staying in the window of tolerance…</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209</a:t>
            </a:fld>
            <a:endParaRPr lang="en-CA"/>
          </a:p>
        </p:txBody>
      </p:sp>
    </p:spTree>
    <p:extLst>
      <p:ext uri="{BB962C8B-B14F-4D97-AF65-F5344CB8AC3E}">
        <p14:creationId xmlns:p14="http://schemas.microsoft.com/office/powerpoint/2010/main" val="3315179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a:t>Chris and Kim</a:t>
            </a:r>
          </a:p>
          <a:p>
            <a:endParaRPr lang="en-CA"/>
          </a:p>
          <a:p>
            <a:r>
              <a:rPr lang="en-US"/>
              <a:t>Chris was a 35-year-old married sous chef who worked in a restaurant alongside his head chef wife Kim</a:t>
            </a:r>
          </a:p>
          <a:p>
            <a:endParaRPr lang="en-US"/>
          </a:p>
          <a:p>
            <a:r>
              <a:rPr lang="en-US"/>
              <a:t>Chris was doing the simple course and had identified an interpersonal whole he frequently fell into with Kim. The most recent instance of this whole had occurred when Kim had asked Chris to cancel wine order because the restaurant had excess stock. This was something that usually fell to the restaurant manager, who that week was on vacation. Chris had completely forgotten and a few days later the wine was delivered. The staff and scrambled to find a place to properly store it.</a:t>
            </a:r>
          </a:p>
          <a:p>
            <a:endParaRPr lang="en-US"/>
          </a:p>
          <a:p>
            <a:r>
              <a:rPr lang="en-US"/>
              <a:t>The delivery and come as they were preparing for a busy night and Kim had snapped at Chris in front of everyone: "I thought I told you to cancel the wine order".</a:t>
            </a:r>
          </a:p>
          <a:p>
            <a:endParaRPr lang="en-US"/>
          </a:p>
          <a:p>
            <a:r>
              <a:rPr lang="en-US"/>
              <a:t>Although Chris and Kim fell into interpersonal holes, Kim was supportive and interested in what Chris was doing in therapy. She often asked them about what he was learning and read the simple manual sessions that Chris was working on. Both she and Chris agreed that they fell into interpersonal holes which were quite painful for both as their aftereffects lingered for days and cause tension between them at home and at work.</a:t>
            </a:r>
          </a:p>
          <a:p>
            <a:endParaRPr lang="en-US"/>
          </a:p>
          <a:p>
            <a:r>
              <a:rPr lang="en-US"/>
              <a:t>Chris and Kim agreed that they would use the "wine delivery" incident to do mutual repair work.</a:t>
            </a:r>
          </a:p>
          <a:p>
            <a:endParaRPr lang="en-US"/>
          </a:p>
          <a:p>
            <a:r>
              <a:rPr lang="en-US"/>
              <a:t>Chris and Kim started working on separate wise mind chain analysis and remediation's. When Kim was not sure about how to do something, she would consult with Chris. They were happy to be working on their issues together.</a:t>
            </a:r>
          </a:p>
          <a:p>
            <a:endParaRPr lang="en-US"/>
          </a:p>
          <a:p>
            <a:r>
              <a:rPr lang="en-US"/>
              <a:t>When Kim had snapped at him Chris felt hurt. This was partly well-regulated, but as her child and inner critic had also been activated. Chris's critic asked: "what's wrong with you? Why can't you do anything right? Why are you such a disappointing screwup? And told him "you're going to fail because you're a fake and only made it this far by writing on Kim's coattails".</a:t>
            </a:r>
          </a:p>
          <a:p>
            <a:endParaRPr lang="en-US"/>
          </a:p>
          <a:p>
            <a:r>
              <a:rPr lang="en-US"/>
              <a:t>Chris felt he had been caught making a terrible mistake and there was no escape. He was in between hyper and hypo freeze or fight and freeze. In the states he had trouble concentrating and was not his usual efficient self in the kitchen. Other staff had to step up to compensate. This made Kim angrier as she felt Chris was doing this on purpose to get back at her, she thought he was stonewalling her or being passive-aggressive.</a:t>
            </a:r>
          </a:p>
          <a:p>
            <a:endParaRPr lang="en-US"/>
          </a:p>
          <a:p>
            <a:r>
              <a:rPr lang="en-US"/>
              <a:t>Chris realized his reaction was dysregulated. When Kim snapped, is her child had been activated. He felt transported back to childhood and its interactions with his demanding and angry father. Chris's attachment adaptation had been to internalize his father's angry criticism as an inner clinic.</a:t>
            </a:r>
          </a:p>
          <a:p>
            <a:endParaRPr lang="en-US"/>
          </a:p>
          <a:p>
            <a:r>
              <a:rPr lang="en-US"/>
              <a:t>This inner critic was the internal working model of what Chris's world was like an protected him by making him more compliant with his father's demands thereby helping him avoid an escalation of his father's anger and displeasure.</a:t>
            </a:r>
          </a:p>
          <a:p>
            <a:endParaRPr lang="en-US"/>
          </a:p>
          <a:p>
            <a:r>
              <a:rPr lang="en-US"/>
              <a:t>Chris's father had extraordinary expectations of his son. He had to be a top athlete, scholar, and a son who unconditionally admired and loved him. When Chris fell short of the standards, he was chastised and ridiculed and emotionally abused. His father saw him as in a disappointment and failure in Chris's internal critic came to see Chris in that way to. If he was a failure, he wasn't acceptable and will be cast out of the family and be doomed.</a:t>
            </a:r>
          </a:p>
          <a:p>
            <a:endParaRPr lang="en-US"/>
          </a:p>
          <a:p>
            <a:r>
              <a:rPr lang="en-US"/>
              <a:t>His father's anger was terrifying and Chris being a child and unable to escape his family resorted to "leaving mentally", dissociating, or "freezing". Chris realized that in his interpersonal holes with Kim is dominant activation was freeze.</a:t>
            </a:r>
          </a:p>
          <a:p>
            <a:endParaRPr lang="en-US"/>
          </a:p>
          <a:p>
            <a:r>
              <a:rPr lang="en-US"/>
              <a:t>Chris's wise mind knew that Kim had some issues with anger. Kim had realize that her anger was dysregulated and often apologize to Chris. When Kim's external critic was activated, she saw Chris is an incompetent failure. While in the rational minds world Chris and Kim were in present-day reality, in their emotional world they were playing conflicts from their families of origin.</a:t>
            </a:r>
          </a:p>
          <a:p>
            <a:endParaRPr lang="en-US"/>
          </a:p>
          <a:p>
            <a:r>
              <a:rPr lang="en-US"/>
              <a:t>Kim really did love Chris and wanted to make things better between them. Chris knew that repair of his relationship with Kim was possible and that it would help to heal his internal family. When they fell into holes they did not endanger the other.</a:t>
            </a:r>
          </a:p>
          <a:p>
            <a:endParaRPr lang="en-US"/>
          </a:p>
          <a:p>
            <a:r>
              <a:rPr lang="en-US"/>
              <a:t>A part of Chris was terrified of doing an assertiveness script for the wine incident even if at first this was only in his imagination and with no definite timeframe when he would have to shared with Kim.. He knew that for his parts, sharing this with Kim, was the same as confronting his father. He would have to internal imaginal work to soothe his parts before he could be ready to do an assertiveness script with Kim.</a:t>
            </a:r>
          </a:p>
          <a:p>
            <a:endParaRPr lang="en-US"/>
          </a:p>
          <a:p>
            <a:r>
              <a:rPr lang="en-US"/>
              <a:t>As Chris worked on his wise mind chain analysis/remediation, he visualized the wine incident but instead of seeing just him and Kim he pictured from his wise mind perspective the interaction of their parts: his frozen petrified child, his internal critic, and Kim's external critic. He was also aware that their wise minds had a common goal.</a:t>
            </a:r>
          </a:p>
          <a:p>
            <a:endParaRPr lang="en-US"/>
          </a:p>
          <a:p>
            <a:r>
              <a:rPr lang="en-US"/>
              <a:t>He repeatedly replayed the situation this is imagination. He became better and not being blended with the frozen petrified child and from wise mind began to be able to comforted. Eventually he was able to visualize the whole situation from wise mind while staying in the window of tolerance.</a:t>
            </a:r>
          </a:p>
          <a:p>
            <a:endParaRPr lang="en-US"/>
          </a:p>
          <a:p>
            <a:r>
              <a:rPr lang="en-US"/>
              <a:t>Kim had been doing the same work on her own. Eventually they agreed they were ready to share their assertiveness crypts with each other. Chris did his first. They are both familiar with the wine ordering incident. Instead of expressing his feelings and thoughts Chris described the parts of him that had been activated: is petrified child and his inner critic. Is petrified child did not have any coherent thoughts. His inner critic had thought he was a failure and would be abandoned. Chris asserted that what he would like in the future was to remain in wise mind and in the window of emotional tolerance.</a:t>
            </a:r>
          </a:p>
          <a:p>
            <a:endParaRPr lang="en-US"/>
          </a:p>
          <a:p>
            <a:r>
              <a:rPr lang="en-US"/>
              <a:t>Kim was touched by Chris's openness and vulnerability and they both shed a few tears. She had come to a similar understanding of what happened. She recognized are dysregulated external critic and how it looked negatively upon Chris. Her mature adult and wise mind however signs a kind, considerate, hard-working, and lovable. Kim's goal was to understand and sooth her outer critic so that it would not lead in her interactions with Chris.</a:t>
            </a:r>
          </a:p>
          <a:p>
            <a:endParaRPr lang="en-US"/>
          </a:p>
          <a:p>
            <a:r>
              <a:rPr lang="en-US"/>
              <a:t>The wine incident was not the last time Kim and Chris fell into an interpersonal whole page subsequent time they did, prepare was easier.</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211</a:t>
            </a:fld>
            <a:endParaRPr lang="en-CA"/>
          </a:p>
        </p:txBody>
      </p:sp>
    </p:spTree>
    <p:extLst>
      <p:ext uri="{BB962C8B-B14F-4D97-AF65-F5344CB8AC3E}">
        <p14:creationId xmlns:p14="http://schemas.microsoft.com/office/powerpoint/2010/main" val="21302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To begin to understand why relationships are so difficult it's useful to distinguish the concepts of content and process</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222</a:t>
            </a:fld>
            <a:endParaRPr lang="en-CA"/>
          </a:p>
        </p:txBody>
      </p:sp>
    </p:spTree>
    <p:extLst>
      <p:ext uri="{BB962C8B-B14F-4D97-AF65-F5344CB8AC3E}">
        <p14:creationId xmlns:p14="http://schemas.microsoft.com/office/powerpoint/2010/main" val="1009487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Another important aspect to consider if we want to understand why relationships can be so difficult is that of care based versus transactional relationships</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224</a:t>
            </a:fld>
            <a:endParaRPr lang="en-CA"/>
          </a:p>
        </p:txBody>
      </p:sp>
    </p:spTree>
    <p:extLst>
      <p:ext uri="{BB962C8B-B14F-4D97-AF65-F5344CB8AC3E}">
        <p14:creationId xmlns:p14="http://schemas.microsoft.com/office/powerpoint/2010/main" val="4004962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E54CE-8353-1C5B-2FB1-22ADA37FE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89F53-E2D0-F3B0-0FEE-28754056E90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E1AC538-DCB7-376F-5A1A-A3C0A3E020AF}"/>
              </a:ext>
            </a:extLst>
          </p:cNvPr>
          <p:cNvSpPr>
            <a:spLocks noGrp="1"/>
          </p:cNvSpPr>
          <p:nvPr>
            <p:ph type="body" idx="1"/>
          </p:nvPr>
        </p:nvSpPr>
        <p:spPr/>
        <p:txBody>
          <a:bodyPr/>
          <a:lstStyle/>
          <a:p>
            <a:r>
              <a:rPr lang="en-US"/>
              <a:t>Another important aspect to consider if we want to understand why relationships can be so difficult is that of care based versus transactional relationships</a:t>
            </a:r>
            <a:endParaRPr lang="en-CA"/>
          </a:p>
        </p:txBody>
      </p:sp>
      <p:sp>
        <p:nvSpPr>
          <p:cNvPr id="4" name="Slide Number Placeholder 3">
            <a:extLst>
              <a:ext uri="{FF2B5EF4-FFF2-40B4-BE49-F238E27FC236}">
                <a16:creationId xmlns:a16="http://schemas.microsoft.com/office/drawing/2014/main" id="{F48DF485-4F05-E2CF-9C96-986BE47CBA6E}"/>
              </a:ext>
            </a:extLst>
          </p:cNvPr>
          <p:cNvSpPr>
            <a:spLocks noGrp="1"/>
          </p:cNvSpPr>
          <p:nvPr>
            <p:ph type="sldNum" sz="quarter" idx="5"/>
          </p:nvPr>
        </p:nvSpPr>
        <p:spPr/>
        <p:txBody>
          <a:bodyPr/>
          <a:lstStyle/>
          <a:p>
            <a:fld id="{DE79227A-2E31-41C9-A914-5C75B8F39D29}" type="slidenum">
              <a:rPr lang="en-CA" smtClean="0"/>
              <a:t>225</a:t>
            </a:fld>
            <a:endParaRPr lang="en-CA"/>
          </a:p>
        </p:txBody>
      </p:sp>
    </p:spTree>
    <p:extLst>
      <p:ext uri="{BB962C8B-B14F-4D97-AF65-F5344CB8AC3E}">
        <p14:creationId xmlns:p14="http://schemas.microsoft.com/office/powerpoint/2010/main" val="219621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 likelihood that there will be conflicts between two people depends on how well-regulated each one of them is.</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228</a:t>
            </a:fld>
            <a:endParaRPr lang="en-CA"/>
          </a:p>
        </p:txBody>
      </p:sp>
    </p:spTree>
    <p:extLst>
      <p:ext uri="{BB962C8B-B14F-4D97-AF65-F5344CB8AC3E}">
        <p14:creationId xmlns:p14="http://schemas.microsoft.com/office/powerpoint/2010/main" val="296697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59</a:t>
            </a:fld>
            <a:endParaRPr lang="en-CA"/>
          </a:p>
        </p:txBody>
      </p:sp>
    </p:spTree>
    <p:extLst>
      <p:ext uri="{BB962C8B-B14F-4D97-AF65-F5344CB8AC3E}">
        <p14:creationId xmlns:p14="http://schemas.microsoft.com/office/powerpoint/2010/main" val="2801904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Earlier we looked at the likelihood that there will be conflict in a relationship in terms of people's dysregulation. That aligns closely with the likelihood that people in a relationship can grow and learn to repair their relationship</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229</a:t>
            </a:fld>
            <a:endParaRPr lang="en-CA"/>
          </a:p>
        </p:txBody>
      </p:sp>
    </p:spTree>
    <p:extLst>
      <p:ext uri="{BB962C8B-B14F-4D97-AF65-F5344CB8AC3E}">
        <p14:creationId xmlns:p14="http://schemas.microsoft.com/office/powerpoint/2010/main" val="3429366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There are a number of other indicators suggesting relationship repair is possible</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230</a:t>
            </a:fld>
            <a:endParaRPr lang="en-CA"/>
          </a:p>
        </p:txBody>
      </p:sp>
    </p:spTree>
    <p:extLst>
      <p:ext uri="{BB962C8B-B14F-4D97-AF65-F5344CB8AC3E}">
        <p14:creationId xmlns:p14="http://schemas.microsoft.com/office/powerpoint/2010/main" val="247158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A key factor to repairing a relationship is where each person places the blame or responsibility for the problems in the relationship</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231</a:t>
            </a:fld>
            <a:endParaRPr lang="en-CA"/>
          </a:p>
        </p:txBody>
      </p:sp>
    </p:spTree>
    <p:extLst>
      <p:ext uri="{BB962C8B-B14F-4D97-AF65-F5344CB8AC3E}">
        <p14:creationId xmlns:p14="http://schemas.microsoft.com/office/powerpoint/2010/main" val="4187211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Let's explore the metaphor of "holes" arising in a relationship…</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232</a:t>
            </a:fld>
            <a:endParaRPr lang="en-CA"/>
          </a:p>
        </p:txBody>
      </p:sp>
    </p:spTree>
    <p:extLst>
      <p:ext uri="{BB962C8B-B14F-4D97-AF65-F5344CB8AC3E}">
        <p14:creationId xmlns:p14="http://schemas.microsoft.com/office/powerpoint/2010/main" val="111632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If people in a relationship, are able to stay in the window of tolerance that is in calm or alert most of the time, that is likely to be a good relationship. The more frequently they are outside the window in their interactions, the more difficult the relationship tends to be. Knowing what we know about this states of activation, we can predict what the patterns of conflicts in relationships are likely to be. In any particular relationship some of these patterns will be more common than others.</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92</a:t>
            </a:fld>
            <a:endParaRPr lang="en-CA"/>
          </a:p>
        </p:txBody>
      </p:sp>
    </p:spTree>
    <p:extLst>
      <p:ext uri="{BB962C8B-B14F-4D97-AF65-F5344CB8AC3E}">
        <p14:creationId xmlns:p14="http://schemas.microsoft.com/office/powerpoint/2010/main" val="32950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Yes, by relationships we mean those that we have with…</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119</a:t>
            </a:fld>
            <a:endParaRPr lang="en-CA"/>
          </a:p>
        </p:txBody>
      </p:sp>
    </p:spTree>
    <p:extLst>
      <p:ext uri="{BB962C8B-B14F-4D97-AF65-F5344CB8AC3E}">
        <p14:creationId xmlns:p14="http://schemas.microsoft.com/office/powerpoint/2010/main" val="3110490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Yes we can but before we do let's just consider some general principles of relationship repair that apply in both cases</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185</a:t>
            </a:fld>
            <a:endParaRPr lang="en-CA"/>
          </a:p>
        </p:txBody>
      </p:sp>
    </p:spTree>
    <p:extLst>
      <p:ext uri="{BB962C8B-B14F-4D97-AF65-F5344CB8AC3E}">
        <p14:creationId xmlns:p14="http://schemas.microsoft.com/office/powerpoint/2010/main" val="35022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 algorithm for when you're working on relationship repair by yourself has 13 steps.</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193</a:t>
            </a:fld>
            <a:endParaRPr lang="en-CA"/>
          </a:p>
        </p:txBody>
      </p:sp>
    </p:spTree>
    <p:extLst>
      <p:ext uri="{BB962C8B-B14F-4D97-AF65-F5344CB8AC3E}">
        <p14:creationId xmlns:p14="http://schemas.microsoft.com/office/powerpoint/2010/main" val="2962620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These are some of the key points. Don't try to do repair on a newly arising situation. Use your memory bank of past conflicts, do repair on those. As you do this work pendulate to stay in the window of tolerance</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195</a:t>
            </a:fld>
            <a:endParaRPr lang="en-CA"/>
          </a:p>
        </p:txBody>
      </p:sp>
    </p:spTree>
    <p:extLst>
      <p:ext uri="{BB962C8B-B14F-4D97-AF65-F5344CB8AC3E}">
        <p14:creationId xmlns:p14="http://schemas.microsoft.com/office/powerpoint/2010/main" val="162156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Do a wise mind chain analysis for your experience</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196</a:t>
            </a:fld>
            <a:endParaRPr lang="en-CA"/>
          </a:p>
        </p:txBody>
      </p:sp>
    </p:spTree>
    <p:extLst>
      <p:ext uri="{BB962C8B-B14F-4D97-AF65-F5344CB8AC3E}">
        <p14:creationId xmlns:p14="http://schemas.microsoft.com/office/powerpoint/2010/main" val="69034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Once you done a personal wise mind chain analysis for yourself, try putting yourself in the other person's shoes and doing a wise mind chain analysis for them..</a:t>
            </a:r>
            <a:endParaRPr lang="en-CA"/>
          </a:p>
        </p:txBody>
      </p:sp>
      <p:sp>
        <p:nvSpPr>
          <p:cNvPr id="4" name="Slide Number Placeholder 3"/>
          <p:cNvSpPr>
            <a:spLocks noGrp="1"/>
          </p:cNvSpPr>
          <p:nvPr>
            <p:ph type="sldNum" sz="quarter" idx="5"/>
          </p:nvPr>
        </p:nvSpPr>
        <p:spPr/>
        <p:txBody>
          <a:bodyPr/>
          <a:lstStyle/>
          <a:p>
            <a:fld id="{DE79227A-2E31-41C9-A914-5C75B8F39D29}" type="slidenum">
              <a:rPr lang="en-CA" smtClean="0"/>
              <a:t>197</a:t>
            </a:fld>
            <a:endParaRPr lang="en-CA"/>
          </a:p>
        </p:txBody>
      </p:sp>
    </p:spTree>
    <p:extLst>
      <p:ext uri="{BB962C8B-B14F-4D97-AF65-F5344CB8AC3E}">
        <p14:creationId xmlns:p14="http://schemas.microsoft.com/office/powerpoint/2010/main" val="125272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790B15-884E-4B12-83C2-9F3D1EBCE2C8}" type="datetimeFigureOut">
              <a:rPr lang="en-CA" smtClean="0"/>
              <a:t>2026-05-14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260724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90B15-884E-4B12-83C2-9F3D1EBCE2C8}" type="datetimeFigureOut">
              <a:rPr lang="en-CA" smtClean="0"/>
              <a:t>2026-05-14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249731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D4790B15-884E-4B12-83C2-9F3D1EBCE2C8}" type="datetimeFigureOut">
              <a:rPr lang="en-CA" smtClean="0"/>
              <a:t>2026-05-14</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3997716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90B15-884E-4B12-83C2-9F3D1EBCE2C8}" type="datetimeFigureOut">
              <a:rPr lang="en-CA" smtClean="0"/>
              <a:t>2026-05-14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403742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D4790B15-884E-4B12-83C2-9F3D1EBCE2C8}" type="datetimeFigureOut">
              <a:rPr lang="en-CA" smtClean="0"/>
              <a:t>2026-05-14</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BF8D322-1CC8-4187-8153-6FB5B7C83458}" type="slidenum">
              <a:rPr lang="en-CA" smtClean="0"/>
              <a:t>‹#›</a:t>
            </a:fld>
            <a:endParaRPr lang="en-CA"/>
          </a:p>
        </p:txBody>
      </p:sp>
    </p:spTree>
    <p:extLst>
      <p:ext uri="{BB962C8B-B14F-4D97-AF65-F5344CB8AC3E}">
        <p14:creationId xmlns:p14="http://schemas.microsoft.com/office/powerpoint/2010/main" val="297230464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790B15-884E-4B12-83C2-9F3D1EBCE2C8}" type="datetimeFigureOut">
              <a:rPr lang="en-CA" smtClean="0"/>
              <a:t>2026-05-14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89178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790B15-884E-4B12-83C2-9F3D1EBCE2C8}" type="datetimeFigureOut">
              <a:rPr lang="en-CA" smtClean="0"/>
              <a:t>2026-05-14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380258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790B15-884E-4B12-83C2-9F3D1EBCE2C8}" type="datetimeFigureOut">
              <a:rPr lang="en-CA" smtClean="0"/>
              <a:t>2026-05-14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174072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90B15-884E-4B12-83C2-9F3D1EBCE2C8}" type="datetimeFigureOut">
              <a:rPr lang="en-CA" smtClean="0"/>
              <a:t>2026-05-14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65696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790B15-884E-4B12-83C2-9F3D1EBCE2C8}" type="datetimeFigureOut">
              <a:rPr lang="en-CA" smtClean="0"/>
              <a:t>2026-05-14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4059783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790B15-884E-4B12-83C2-9F3D1EBCE2C8}" type="datetimeFigureOut">
              <a:rPr lang="en-CA" smtClean="0"/>
              <a:t>2026-05-14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BF8D322-1CC8-4187-8153-6FB5B7C83458}" type="slidenum">
              <a:rPr lang="en-CA" smtClean="0"/>
              <a:t>‹#›</a:t>
            </a:fld>
            <a:endParaRPr lang="en-CA"/>
          </a:p>
        </p:txBody>
      </p:sp>
    </p:spTree>
    <p:extLst>
      <p:ext uri="{BB962C8B-B14F-4D97-AF65-F5344CB8AC3E}">
        <p14:creationId xmlns:p14="http://schemas.microsoft.com/office/powerpoint/2010/main" val="306564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D4790B15-884E-4B12-83C2-9F3D1EBCE2C8}" type="datetimeFigureOut">
              <a:rPr lang="en-CA" smtClean="0"/>
              <a:t>2026-05-14</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ABF8D322-1CC8-4187-8153-6FB5B7C83458}" type="slidenum">
              <a:rPr lang="en-CA" smtClean="0"/>
              <a:t>‹#›</a:t>
            </a:fld>
            <a:endParaRPr lang="en-CA"/>
          </a:p>
        </p:txBody>
      </p:sp>
    </p:spTree>
    <p:extLst>
      <p:ext uri="{BB962C8B-B14F-4D97-AF65-F5344CB8AC3E}">
        <p14:creationId xmlns:p14="http://schemas.microsoft.com/office/powerpoint/2010/main" val="36334684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itssimple2021@gmail.com"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itssimple2021@gmail.com"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cid:627035512164486833633081"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cid:181485566748908200297614" TargetMode="Externa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3HEbZejjNAc?start=5&amp;feature=oembed" TargetMode="Externa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3HEbZejjNAc?start=5&amp;feature=oembed" TargetMode="External"/></Relationships>
</file>

<file path=ppt/slides/_rels/slide21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video" Target="https://www.youtube.com/embed/ml_rbk_qDEQ?feature=oembed"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ideo" Target="https://www.youtube.com/embed/nBN9zG1JNPg?feature=oembed"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ideo" Target="https://www.youtube.com/embed/tcOVPra6GW4?start=1&amp;feature=oembed"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ideo" Target="https://www.youtube.com/embed/2xKXLPuju8U?feature=oembed"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video" Target="https://www.youtube.com/embed/-EvvPZFdjyk?start=64&amp;feature=oembed"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ideo" Target="https://www.youtube.com/embed/A1Ghrd7NBtk?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fJweTjq6qYk?feature=oembed" TargetMode="External"/></Relationships>
</file>

<file path=ppt/slides/_rels/slide2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video" Target="https://www.youtube.com/embed/_CxmzkYPvsg?feature=oembed"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8.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forms.office.com/r/6qFT4dVTUS"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5.jpeg"/><Relationship Id="rId7" Type="http://schemas.openxmlformats.org/officeDocument/2006/relationships/image" Target="cid:51445438600304750688904"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forms.office.com/r/6qFT4dVTUS"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iling young man showing phone to laughing friend while sitting on floor of university corridor">
            <a:extLst>
              <a:ext uri="{FF2B5EF4-FFF2-40B4-BE49-F238E27FC236}">
                <a16:creationId xmlns:a16="http://schemas.microsoft.com/office/drawing/2014/main" id="{030FA01F-E305-9A6E-43C1-7BA02DDA5935}"/>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0"/>
            <a:ext cx="12191980" cy="6857990"/>
          </a:xfrm>
          <a:prstGeom prst="rect">
            <a:avLst/>
          </a:prstGeom>
        </p:spPr>
      </p:pic>
      <p:sp>
        <p:nvSpPr>
          <p:cNvPr id="2" name="Title 1">
            <a:extLst>
              <a:ext uri="{FF2B5EF4-FFF2-40B4-BE49-F238E27FC236}">
                <a16:creationId xmlns:a16="http://schemas.microsoft.com/office/drawing/2014/main" id="{27EBBAAE-0E6C-4DF9-BAF6-D36578CC6C26}"/>
              </a:ext>
            </a:extLst>
          </p:cNvPr>
          <p:cNvSpPr>
            <a:spLocks noGrp="1"/>
          </p:cNvSpPr>
          <p:nvPr>
            <p:ph type="ctrTitle" idx="4294967295"/>
          </p:nvPr>
        </p:nvSpPr>
        <p:spPr>
          <a:xfrm>
            <a:off x="0" y="329923"/>
            <a:ext cx="8347075" cy="1238250"/>
          </a:xfrm>
        </p:spPr>
        <p:txBody>
          <a:bodyPr>
            <a:noAutofit/>
          </a:bodyPr>
          <a:lstStyle/>
          <a:p>
            <a:pPr algn="ctr"/>
            <a:r>
              <a:rPr lang="en-CA" sz="6000" dirty="0">
                <a:solidFill>
                  <a:schemeClr val="bg1"/>
                </a:solidFill>
              </a:rPr>
              <a:t>Welcome to Week 30 </a:t>
            </a:r>
            <a:br>
              <a:rPr lang="en-CA" sz="6000" dirty="0">
                <a:solidFill>
                  <a:schemeClr val="bg1"/>
                </a:solidFill>
              </a:rPr>
            </a:br>
            <a:r>
              <a:rPr lang="en-CA" sz="6000" dirty="0">
                <a:solidFill>
                  <a:schemeClr val="bg1"/>
                </a:solidFill>
              </a:rPr>
              <a:t>of Simple</a:t>
            </a:r>
          </a:p>
        </p:txBody>
      </p:sp>
      <p:sp>
        <p:nvSpPr>
          <p:cNvPr id="3" name="Subtitle 2">
            <a:extLst>
              <a:ext uri="{FF2B5EF4-FFF2-40B4-BE49-F238E27FC236}">
                <a16:creationId xmlns:a16="http://schemas.microsoft.com/office/drawing/2014/main" id="{234CB9DA-20FB-477C-84A3-471E662EA72C}"/>
              </a:ext>
            </a:extLst>
          </p:cNvPr>
          <p:cNvSpPr>
            <a:spLocks noGrp="1"/>
          </p:cNvSpPr>
          <p:nvPr>
            <p:ph type="subTitle" idx="4294967295"/>
          </p:nvPr>
        </p:nvSpPr>
        <p:spPr>
          <a:xfrm>
            <a:off x="-320204" y="1282010"/>
            <a:ext cx="6877901" cy="1023937"/>
          </a:xfrm>
        </p:spPr>
        <p:txBody>
          <a:bodyPr>
            <a:noAutofit/>
          </a:bodyPr>
          <a:lstStyle/>
          <a:p>
            <a:pPr algn="ctr"/>
            <a:r>
              <a:rPr lang="en-CA" sz="2000" dirty="0"/>
              <a:t> </a:t>
            </a:r>
            <a:endParaRPr lang="en-CA" sz="2000" dirty="0">
              <a:solidFill>
                <a:schemeClr val="bg1"/>
              </a:solidFill>
            </a:endParaRPr>
          </a:p>
          <a:p>
            <a:pPr marL="0" indent="0">
              <a:buNone/>
            </a:pPr>
            <a:r>
              <a:rPr lang="en-CA" sz="2800" dirty="0">
                <a:solidFill>
                  <a:schemeClr val="bg1"/>
                </a:solidFill>
              </a:rPr>
              <a:t>     Self-led relationship repair</a:t>
            </a:r>
          </a:p>
        </p:txBody>
      </p:sp>
      <p:sp>
        <p:nvSpPr>
          <p:cNvPr id="6" name="TextBox 5">
            <a:extLst>
              <a:ext uri="{FF2B5EF4-FFF2-40B4-BE49-F238E27FC236}">
                <a16:creationId xmlns:a16="http://schemas.microsoft.com/office/drawing/2014/main" id="{ACA56E40-91F2-C464-515E-DA9936712ED0}"/>
              </a:ext>
            </a:extLst>
          </p:cNvPr>
          <p:cNvSpPr txBox="1"/>
          <p:nvPr/>
        </p:nvSpPr>
        <p:spPr>
          <a:xfrm>
            <a:off x="6390526" y="329923"/>
            <a:ext cx="5568595" cy="461665"/>
          </a:xfrm>
          <a:prstGeom prst="rect">
            <a:avLst/>
          </a:prstGeom>
          <a:noFill/>
        </p:spPr>
        <p:txBody>
          <a:bodyPr wrap="square">
            <a:spAutoFit/>
          </a:bodyPr>
          <a:lstStyle/>
          <a:p>
            <a:r>
              <a:rPr lang="en-US" sz="2400" dirty="0">
                <a:solidFill>
                  <a:schemeClr val="bg1"/>
                </a:solidFill>
                <a:latin typeface="Arial" panose="020B0604020202020204" pitchFamily="34" charset="0"/>
              </a:rPr>
              <a:t>                                                                                                     </a:t>
            </a:r>
            <a:endParaRPr lang="en-CA" sz="2400" dirty="0">
              <a:solidFill>
                <a:schemeClr val="bg1"/>
              </a:solidFill>
            </a:endParaRPr>
          </a:p>
        </p:txBody>
      </p:sp>
    </p:spTree>
    <p:extLst>
      <p:ext uri="{BB962C8B-B14F-4D97-AF65-F5344CB8AC3E}">
        <p14:creationId xmlns:p14="http://schemas.microsoft.com/office/powerpoint/2010/main" val="249086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6AA804-13F4-064B-BAE8-A88F12146C6F}"/>
              </a:ext>
            </a:extLst>
          </p:cNvPr>
          <p:cNvSpPr txBox="1"/>
          <p:nvPr/>
        </p:nvSpPr>
        <p:spPr>
          <a:xfrm>
            <a:off x="100173" y="88608"/>
            <a:ext cx="6097712" cy="1754326"/>
          </a:xfrm>
          <a:prstGeom prst="rect">
            <a:avLst/>
          </a:prstGeom>
          <a:noFill/>
        </p:spPr>
        <p:txBody>
          <a:bodyPr wrap="square">
            <a:spAutoFit/>
          </a:bodyPr>
          <a:lstStyle/>
          <a:p>
            <a:r>
              <a:rPr lang="en-CA" sz="1800" kern="0">
                <a:effectLst/>
                <a:latin typeface="Arial" panose="020B0604020202020204" pitchFamily="34" charset="0"/>
                <a:ea typeface="Times New Roman" panose="02020603050405020304" pitchFamily="18" charset="0"/>
                <a:cs typeface="Times New Roman" panose="02020603050405020304" pitchFamily="18" charset="0"/>
              </a:rPr>
              <a:t>When you are ready,</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slowly lift the anchor…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knowing that you can always return—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to this harbor,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to this breath,</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to this inner place of safety.</a:t>
            </a:r>
            <a:endParaRPr lang="en-CA"/>
          </a:p>
        </p:txBody>
      </p:sp>
    </p:spTree>
    <p:extLst>
      <p:ext uri="{BB962C8B-B14F-4D97-AF65-F5344CB8AC3E}">
        <p14:creationId xmlns:p14="http://schemas.microsoft.com/office/powerpoint/2010/main" val="54087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D4F68-7708-3264-10AA-AAB0EF496BA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8DADBCA-BFF2-765C-8D45-A6FB4ACAECDA}"/>
              </a:ext>
            </a:extLst>
          </p:cNvPr>
          <p:cNvSpPr txBox="1"/>
          <p:nvPr/>
        </p:nvSpPr>
        <p:spPr>
          <a:xfrm>
            <a:off x="0" y="479554"/>
            <a:ext cx="12192000" cy="923330"/>
          </a:xfrm>
          <a:prstGeom prst="rect">
            <a:avLst/>
          </a:prstGeom>
          <a:noFill/>
        </p:spPr>
        <p:txBody>
          <a:bodyPr wrap="square">
            <a:spAutoFit/>
          </a:bodyPr>
          <a:lstStyle/>
          <a:p>
            <a:br>
              <a:rPr lang="en-CA" sz="1800" kern="0">
                <a:effectLst/>
                <a:latin typeface="Arial" panose="020B0604020202020204" pitchFamily="34" charset="0"/>
                <a:ea typeface="Times New Roman" panose="02020603050405020304" pitchFamily="18" charset="0"/>
              </a:rPr>
            </a:br>
            <a:br>
              <a:rPr lang="en-CA" sz="1800" kern="0">
                <a:effectLst/>
                <a:latin typeface="Arial" panose="020B0604020202020204" pitchFamily="34" charset="0"/>
                <a:ea typeface="Times New Roman" panose="02020603050405020304" pitchFamily="18" charset="0"/>
              </a:rPr>
            </a:br>
            <a:endParaRPr lang="en-CA"/>
          </a:p>
        </p:txBody>
      </p:sp>
      <p:sp>
        <p:nvSpPr>
          <p:cNvPr id="7" name="TextBox 6">
            <a:extLst>
              <a:ext uri="{FF2B5EF4-FFF2-40B4-BE49-F238E27FC236}">
                <a16:creationId xmlns:a16="http://schemas.microsoft.com/office/drawing/2014/main" id="{F6C0E0F1-FC9B-1FE5-E5EA-F0269FA0BF91}"/>
              </a:ext>
            </a:extLst>
          </p:cNvPr>
          <p:cNvSpPr txBox="1"/>
          <p:nvPr/>
        </p:nvSpPr>
        <p:spPr>
          <a:xfrm>
            <a:off x="2928990" y="6943"/>
            <a:ext cx="7375989" cy="523220"/>
          </a:xfrm>
          <a:prstGeom prst="rect">
            <a:avLst/>
          </a:prstGeom>
          <a:noFill/>
        </p:spPr>
        <p:txBody>
          <a:bodyPr wrap="square">
            <a:spAutoFit/>
          </a:bodyPr>
          <a:lstStyle/>
          <a:p>
            <a:r>
              <a:rPr lang="en-CA" sz="2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UNHEALTHY RELATIONSHIP TYPES</a:t>
            </a:r>
            <a:endParaRPr lang="en-CA" sz="2800"/>
          </a:p>
        </p:txBody>
      </p:sp>
      <p:sp>
        <p:nvSpPr>
          <p:cNvPr id="3" name="TextBox 2">
            <a:extLst>
              <a:ext uri="{FF2B5EF4-FFF2-40B4-BE49-F238E27FC236}">
                <a16:creationId xmlns:a16="http://schemas.microsoft.com/office/drawing/2014/main" id="{5EDC5EF0-8333-1789-9C75-ECE2472544FC}"/>
              </a:ext>
            </a:extLst>
          </p:cNvPr>
          <p:cNvSpPr txBox="1"/>
          <p:nvPr/>
        </p:nvSpPr>
        <p:spPr>
          <a:xfrm>
            <a:off x="77056" y="632994"/>
            <a:ext cx="12037888" cy="617887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 An enmeshed relationship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is one with diffused boundaries. There is often overinvolvement in each other’s emotions, and lack of individuality. Decisions are made as a merged unit, autonomy is threatening and the relationship can feel suffocating.</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Enmeshed Harbor: There are no boundaries, the harbors have merged into one tangled waterway. Ships can’t move freely; leaving feels like betrayal.</a:t>
            </a:r>
            <a:endParaRPr lang="en-CA" sz="20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Clinical example: A mother and adult daughter who talk ten times a day, share every detail, and panic when the other is unavailable. Autonomy feels dangerous.</a:t>
            </a:r>
            <a:endParaRPr lang="en-CA" sz="20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7. A narcissistic or exploitative relationship </a:t>
            </a:r>
            <a:r>
              <a:rPr lang="en-CA" sz="2000" kern="0" dirty="0">
                <a:effectLst/>
                <a:latin typeface="Arial" panose="020B0604020202020204" pitchFamily="34" charset="0"/>
                <a:ea typeface="Times New Roman" panose="02020603050405020304" pitchFamily="18" charset="0"/>
                <a:cs typeface="Times New Roman" panose="02020603050405020304" pitchFamily="18" charset="0"/>
              </a:rPr>
              <a:t>is where one person uses the other to regulate their self-esteem. Needs are highly one-sided, there is a lack of empathy, an idealization and devaluation cycle and the partner becomes an “appliance” for validation.</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rPr>
              <a:t>Narcissistic / Exploitative Harbor: One harbor looks beautiful but only serves the needs of its own lighthouse. Ships are welcomed only if they shine back admiration.</a:t>
            </a:r>
            <a:endParaRPr lang="en-CA" sz="2000" kern="0" dirty="0">
              <a:latin typeface="Arial" panose="020B0604020202020204" pitchFamily="34"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rPr>
              <a:t>Clinical example: Chris feels adored at first, then slowly devalued. His partner expects constant praise and becomes cold or critical when he has needs of his own.</a:t>
            </a:r>
            <a:br>
              <a:rPr lang="en-CA" sz="1800" kern="0" dirty="0">
                <a:effectLst/>
                <a:latin typeface="Arial" panose="020B0604020202020204" pitchFamily="34" charset="0"/>
                <a:ea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rPr>
            </a:br>
            <a:endParaRPr lang="en-CA" dirty="0"/>
          </a:p>
        </p:txBody>
      </p:sp>
    </p:spTree>
    <p:extLst>
      <p:ext uri="{BB962C8B-B14F-4D97-AF65-F5344CB8AC3E}">
        <p14:creationId xmlns:p14="http://schemas.microsoft.com/office/powerpoint/2010/main" val="2749358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928A1-8F83-B36F-24AD-37FF844D030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9D26C40-E334-37F7-6BAF-C9D9A41F81CA}"/>
              </a:ext>
            </a:extLst>
          </p:cNvPr>
          <p:cNvSpPr txBox="1"/>
          <p:nvPr/>
        </p:nvSpPr>
        <p:spPr>
          <a:xfrm>
            <a:off x="0" y="479554"/>
            <a:ext cx="12192000" cy="923330"/>
          </a:xfrm>
          <a:prstGeom prst="rect">
            <a:avLst/>
          </a:prstGeom>
          <a:noFill/>
        </p:spPr>
        <p:txBody>
          <a:bodyPr wrap="square">
            <a:spAutoFit/>
          </a:bodyPr>
          <a:lstStyle/>
          <a:p>
            <a:br>
              <a:rPr lang="en-CA" sz="1800" kern="0">
                <a:effectLst/>
                <a:latin typeface="Arial" panose="020B0604020202020204" pitchFamily="34" charset="0"/>
                <a:ea typeface="Times New Roman" panose="02020603050405020304" pitchFamily="18" charset="0"/>
              </a:rPr>
            </a:br>
            <a:br>
              <a:rPr lang="en-CA" sz="1800" kern="0">
                <a:effectLst/>
                <a:latin typeface="Arial" panose="020B0604020202020204" pitchFamily="34" charset="0"/>
                <a:ea typeface="Times New Roman" panose="02020603050405020304" pitchFamily="18" charset="0"/>
              </a:rPr>
            </a:br>
            <a:endParaRPr lang="en-CA"/>
          </a:p>
        </p:txBody>
      </p:sp>
      <p:sp>
        <p:nvSpPr>
          <p:cNvPr id="7" name="TextBox 6">
            <a:extLst>
              <a:ext uri="{FF2B5EF4-FFF2-40B4-BE49-F238E27FC236}">
                <a16:creationId xmlns:a16="http://schemas.microsoft.com/office/drawing/2014/main" id="{CA18CB95-C323-63B4-B137-955F437FE05E}"/>
              </a:ext>
            </a:extLst>
          </p:cNvPr>
          <p:cNvSpPr txBox="1"/>
          <p:nvPr/>
        </p:nvSpPr>
        <p:spPr>
          <a:xfrm>
            <a:off x="2836523" y="-68970"/>
            <a:ext cx="7375989" cy="523220"/>
          </a:xfrm>
          <a:prstGeom prst="rect">
            <a:avLst/>
          </a:prstGeom>
          <a:noFill/>
        </p:spPr>
        <p:txBody>
          <a:bodyPr wrap="square">
            <a:spAutoFit/>
          </a:bodyPr>
          <a:lstStyle/>
          <a:p>
            <a:r>
              <a:rPr lang="en-CA" sz="2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UNHEALTHY RELATIONSHIP TYPES</a:t>
            </a:r>
            <a:endParaRPr lang="en-CA" sz="2800"/>
          </a:p>
        </p:txBody>
      </p:sp>
      <p:sp>
        <p:nvSpPr>
          <p:cNvPr id="3" name="TextBox 2">
            <a:extLst>
              <a:ext uri="{FF2B5EF4-FFF2-40B4-BE49-F238E27FC236}">
                <a16:creationId xmlns:a16="http://schemas.microsoft.com/office/drawing/2014/main" id="{4646BFA6-868B-0020-3A5C-1C6E2A0060AE}"/>
              </a:ext>
            </a:extLst>
          </p:cNvPr>
          <p:cNvSpPr txBox="1"/>
          <p:nvPr/>
        </p:nvSpPr>
        <p:spPr>
          <a:xfrm>
            <a:off x="-82193" y="324680"/>
            <a:ext cx="12192000" cy="726532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8. A trauma-bonded relationship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is one that is reinforced by cycles of abuse and intermittent reward. There are often high highs and low lows, relief moments feel like “love”, the abused partner feels unable to leave, and their nervous system becomes conditioned to unpredictability. This is common in childhood trauma reenactments.</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Trauma-Bonded Harbor: The harbor alternates between storms and sudden moments of calm.</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unpredictability creates a powerful psychological tether.</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Clinical example: Anna’s partner cycles between cruel outbursts and tearful apologies. The relief she feels during the apologies is so profound that she stays, even while being harmed.</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9. Avoidant relationships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are marked by emotional distance and self-protection. Intimacy feels overwhelming, there is high independence, low vulnerability, and withdrawing or shutting down during conflicts. </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Avoidant Harbor: The harbor is almost impossible to enter. High walls, few docks, and no visible lighthouse.</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Clinical example: When Leo’s partner gets emotional, he shuts down, withdraws, or works longer hours. He wants connection but feels safest alone.</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10. Anxious relationships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are fueled by fear of abandonment. They often involve pursuing, clinging, checking, hyper-focus on partner’s emotional shifts, high sensitivity to rejection, and quick escalation of conflicts.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rPr>
              <a:t>Anxious Harbor: The harbor is there, but the entrance is narrow and difficult.</a:t>
            </a:r>
            <a:br>
              <a:rPr lang="en-CA" sz="1800" kern="0">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Ships worry they won’t be let in during storms, so they circle anxiously.</a:t>
            </a:r>
            <a:endParaRPr lang="en-CA" kern="0">
              <a:latin typeface="Arial" panose="020B0604020202020204" pitchFamily="34"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rPr>
              <a:t>Clinical example: Jasmine texts repeatedly when her partner is quiet. She fears abandonment so strongly that small delays feel like storms.</a:t>
            </a:r>
            <a:br>
              <a:rPr lang="en-CA" sz="1800" kern="0">
                <a:effectLst/>
                <a:latin typeface="Arial" panose="020B0604020202020204" pitchFamily="34" charset="0"/>
                <a:ea typeface="Times New Roman" panose="02020603050405020304" pitchFamily="18" charset="0"/>
              </a:rPr>
            </a:br>
            <a:br>
              <a:rPr lang="en-CA" sz="1800" kern="0">
                <a:effectLst/>
                <a:latin typeface="Arial" panose="020B0604020202020204" pitchFamily="34" charset="0"/>
                <a:ea typeface="Times New Roman" panose="02020603050405020304" pitchFamily="18" charset="0"/>
              </a:rPr>
            </a:br>
            <a:endParaRPr lang="en-CA"/>
          </a:p>
        </p:txBody>
      </p:sp>
    </p:spTree>
    <p:extLst>
      <p:ext uri="{BB962C8B-B14F-4D97-AF65-F5344CB8AC3E}">
        <p14:creationId xmlns:p14="http://schemas.microsoft.com/office/powerpoint/2010/main" val="23824396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9AF530-39F8-DCB1-EDB7-A84A1850A9BE}"/>
              </a:ext>
            </a:extLst>
          </p:cNvPr>
          <p:cNvSpPr txBox="1"/>
          <p:nvPr/>
        </p:nvSpPr>
        <p:spPr>
          <a:xfrm>
            <a:off x="1528281" y="0"/>
            <a:ext cx="11211674" cy="523220"/>
          </a:xfrm>
          <a:prstGeom prst="rect">
            <a:avLst/>
          </a:prstGeom>
          <a:noFill/>
        </p:spPr>
        <p:txBody>
          <a:bodyPr wrap="square">
            <a:spAutoFit/>
          </a:bodyPr>
          <a:lstStyle/>
          <a:p>
            <a:r>
              <a:rPr lang="en-CA" sz="2800" kern="0">
                <a:solidFill>
                  <a:schemeClr val="bg1"/>
                </a:solidFill>
                <a:effectLst/>
                <a:latin typeface="Arial" panose="020B0604020202020204" pitchFamily="34" charset="0"/>
                <a:ea typeface="Times New Roman" panose="02020603050405020304" pitchFamily="18" charset="0"/>
              </a:rPr>
              <a:t>ATTACHMENT-INFORMED RELATIONSHIP TYPES</a:t>
            </a:r>
            <a:endParaRPr lang="en-CA" sz="2800">
              <a:solidFill>
                <a:schemeClr val="bg1"/>
              </a:solidFill>
            </a:endParaRPr>
          </a:p>
        </p:txBody>
      </p:sp>
      <p:sp>
        <p:nvSpPr>
          <p:cNvPr id="7" name="TextBox 6">
            <a:extLst>
              <a:ext uri="{FF2B5EF4-FFF2-40B4-BE49-F238E27FC236}">
                <a16:creationId xmlns:a16="http://schemas.microsoft.com/office/drawing/2014/main" id="{B35151FE-DDFC-3BC9-F8BF-BF87BC7AEA7D}"/>
              </a:ext>
            </a:extLst>
          </p:cNvPr>
          <p:cNvSpPr txBox="1"/>
          <p:nvPr/>
        </p:nvSpPr>
        <p:spPr>
          <a:xfrm>
            <a:off x="0" y="595139"/>
            <a:ext cx="12191999" cy="693984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9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11. Disorganized Relationship </a:t>
            </a:r>
            <a:r>
              <a:rPr lang="en-CA" sz="1900" kern="0" dirty="0">
                <a:effectLst/>
                <a:latin typeface="Arial" panose="020B0604020202020204" pitchFamily="34" charset="0"/>
                <a:ea typeface="Times New Roman" panose="02020603050405020304" pitchFamily="18" charset="0"/>
                <a:cs typeface="Times New Roman" panose="02020603050405020304" pitchFamily="18" charset="0"/>
              </a:rPr>
              <a:t>is a relationship in which the partner is simultaneously the source of safety and danger. Characteristically in these relationships there are approach–avoid cycles, intense fear and intense yearning, and rapid shifts between closeness and withdrawal. These relationships are often rooted in unresolved trauma.</a:t>
            </a:r>
            <a:endParaRPr lang="en-CA" sz="19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900" kern="0" dirty="0">
                <a:effectLst/>
                <a:latin typeface="Arial" panose="020B0604020202020204" pitchFamily="34" charset="0"/>
                <a:ea typeface="Times New Roman" panose="02020603050405020304" pitchFamily="18" charset="0"/>
                <a:cs typeface="Times New Roman" panose="02020603050405020304" pitchFamily="18" charset="0"/>
              </a:rPr>
              <a:t>Disorganized Harbor: Is the most confusing harbor. The lighthouse flickers unpredictably. Inside the harbor there are hidden reefs, jagged rocks, and shifting tides. The ship both longs to enter and fears the danger.</a:t>
            </a:r>
            <a:endParaRPr lang="en-CA" sz="19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900" kern="0" dirty="0">
                <a:effectLst/>
                <a:latin typeface="Arial" panose="020B0604020202020204" pitchFamily="34" charset="0"/>
                <a:ea typeface="Times New Roman" panose="02020603050405020304" pitchFamily="18" charset="0"/>
                <a:cs typeface="Times New Roman" panose="02020603050405020304" pitchFamily="18" charset="0"/>
              </a:rPr>
              <a:t>Clinical example: Tamara clings to her partner when she feels abandoned, then becomes terrified of the closeness she just sought. Her partner feels confused: she both approaches and pushes away, sometimes in the same hour.</a:t>
            </a:r>
            <a:endParaRPr lang="en-CA" sz="19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9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12. Earned-secure relationships </a:t>
            </a:r>
            <a:r>
              <a:rPr lang="en-CA" sz="1900" kern="0" dirty="0">
                <a:effectLst/>
                <a:latin typeface="Arial" panose="020B0604020202020204" pitchFamily="34" charset="0"/>
                <a:ea typeface="Times New Roman" panose="02020603050405020304" pitchFamily="18" charset="0"/>
                <a:cs typeface="Times New Roman" panose="02020603050405020304" pitchFamily="18" charset="0"/>
              </a:rPr>
              <a:t>are those where one or both partners originally had insecure attachment but have developed secure functioning. In these relationships the capacity for repair increases, and emotional regulation and boundaries improve. These changes are often the result of therapy, insight, and supportive partners. </a:t>
            </a:r>
            <a:endParaRPr lang="en-CA" sz="19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900" kern="0" dirty="0">
                <a:effectLst/>
                <a:latin typeface="Arial" panose="020B0604020202020204" pitchFamily="34" charset="0"/>
                <a:ea typeface="Times New Roman" panose="02020603050405020304" pitchFamily="18" charset="0"/>
              </a:rPr>
              <a:t>Earned-Secure Harbor: A harbor that once had broken docks and poor lighting but has gradually been repaired. It is now stable, welcoming, and trustworthy.</a:t>
            </a:r>
            <a:endParaRPr lang="en-CA" sz="1900" kern="0" dirty="0">
              <a:latin typeface="Arial" panose="020B0604020202020204" pitchFamily="34"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900" kern="0" dirty="0">
                <a:effectLst/>
                <a:latin typeface="Arial" panose="020B0604020202020204" pitchFamily="34" charset="0"/>
                <a:ea typeface="Times New Roman" panose="02020603050405020304" pitchFamily="18" charset="0"/>
              </a:rPr>
              <a:t>Clinical example: Ben grew up with chaos, but through therapy and healthy relationships, he has learned to communicate, repair, and co-regulate. His relationship is now a safe anchoring point, for both partners.</a:t>
            </a:r>
            <a:br>
              <a:rPr lang="en-CA" sz="1800" kern="0" dirty="0">
                <a:effectLst/>
                <a:latin typeface="Arial" panose="020B0604020202020204" pitchFamily="34" charset="0"/>
                <a:ea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rPr>
            </a:br>
            <a:endParaRPr lang="en-CA" dirty="0"/>
          </a:p>
        </p:txBody>
      </p:sp>
      <p:sp>
        <p:nvSpPr>
          <p:cNvPr id="2" name="Oval 1">
            <a:extLst>
              <a:ext uri="{FF2B5EF4-FFF2-40B4-BE49-F238E27FC236}">
                <a16:creationId xmlns:a16="http://schemas.microsoft.com/office/drawing/2014/main" id="{C47625A1-F351-F1FF-39EB-975652F93A12}"/>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959885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4A0F3-CD7F-BA54-C171-1FF1A9C5E3C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EB0829-99D8-6551-4713-5C05390748A0}"/>
              </a:ext>
            </a:extLst>
          </p:cNvPr>
          <p:cNvSpPr txBox="1"/>
          <p:nvPr/>
        </p:nvSpPr>
        <p:spPr>
          <a:xfrm>
            <a:off x="1610046" y="0"/>
            <a:ext cx="8971908" cy="555986"/>
          </a:xfrm>
          <a:prstGeom prst="rect">
            <a:avLst/>
          </a:prstGeom>
          <a:noFill/>
        </p:spPr>
        <p:txBody>
          <a:bodyPr wrap="square">
            <a:spAutoFit/>
          </a:bodyPr>
          <a:lstStyle/>
          <a:p>
            <a:pPr>
              <a:lnSpc>
                <a:spcPct val="115000"/>
              </a:lnSpc>
              <a:spcAft>
                <a:spcPts val="800"/>
              </a:spcAft>
              <a:buNone/>
            </a:pPr>
            <a:r>
              <a:rPr lang="en-CA" sz="2800" kern="0">
                <a:solidFill>
                  <a:schemeClr val="bg1"/>
                </a:solidFill>
                <a:effectLst/>
                <a:latin typeface="Arial" panose="020B0604020202020204" pitchFamily="34" charset="0"/>
                <a:ea typeface="Times New Roman" panose="02020603050405020304" pitchFamily="18" charset="0"/>
              </a:rPr>
              <a:t>DYNAMIC OR PATTERN-BASED RELATIONSHIPS</a:t>
            </a:r>
            <a:endParaRPr lang="en-CA" sz="2800">
              <a:solidFill>
                <a:schemeClr val="bg1"/>
              </a:solidFill>
            </a:endParaRPr>
          </a:p>
        </p:txBody>
      </p:sp>
      <p:sp>
        <p:nvSpPr>
          <p:cNvPr id="5" name="TextBox 4">
            <a:extLst>
              <a:ext uri="{FF2B5EF4-FFF2-40B4-BE49-F238E27FC236}">
                <a16:creationId xmlns:a16="http://schemas.microsoft.com/office/drawing/2014/main" id="{C17B5EE0-A631-4238-56B9-65FEEC9D3FFD}"/>
              </a:ext>
            </a:extLst>
          </p:cNvPr>
          <p:cNvSpPr txBox="1"/>
          <p:nvPr/>
        </p:nvSpPr>
        <p:spPr>
          <a:xfrm>
            <a:off x="0" y="627905"/>
            <a:ext cx="12192000" cy="6638997"/>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13. Complementary relationship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are ones in which each partner adopts opposite but mutually reinforcing roles. For example: Pursuer–distancer, caregiver–dependent, rational–emotional. These relationships can be healthy or unhealthy depending on flexibility.</a:t>
            </a: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Complementary Harbor: Two very different harbors that happen to fit together like puzzle pieces, sometimes helpfully, sometimes rigidly.</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Clinical example: One partner pursues (storm-driven ship), the other distances (narrow harbor). They lock into a predictable dance unless both learn flexibility.</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14. Transactional relationships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are based primarily on exchange of needs, resources, or benefits.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They are characterized by low emotional depth, high focus on usefulness or reciprocity and are stable only as long as the “contract” holds.</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Transactional Harbour: </a:t>
            </a:r>
            <a:r>
              <a:rPr lang="en-CA" sz="1800" kern="100">
                <a:effectLst/>
                <a:latin typeface="Arial" panose="020B0604020202020204" pitchFamily="34" charset="0"/>
                <a:ea typeface="Calibri" panose="020F0502020204030204" pitchFamily="34" charset="0"/>
                <a:cs typeface="Times New Roman" panose="02020603050405020304" pitchFamily="18" charset="0"/>
              </a:rPr>
              <a:t> like two ships docking, trading supplies, and then heading back out to sea without ever truly anchoring together.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Clinical Example: Alex and Jordan have been together for 15 years. Their life runs like a well-managed port: • Bills are paid on time • Tasks are divided fairly • Kids are transported and scheduled efficiently They rarely fight, but they also rarely share feelings. When Alex is distressed, Jordan offers solutions (“Did you call the doctor? Did you talk to your boss?”) rather than emotional support. Both say the relationship is “fine,” but Alex describes feeling lonely in a well-run life </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a:p>
        </p:txBody>
      </p:sp>
      <p:sp>
        <p:nvSpPr>
          <p:cNvPr id="2" name="Oval 1">
            <a:extLst>
              <a:ext uri="{FF2B5EF4-FFF2-40B4-BE49-F238E27FC236}">
                <a16:creationId xmlns:a16="http://schemas.microsoft.com/office/drawing/2014/main" id="{DDCBED56-793C-EE01-8871-83520BD4D72B}"/>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13020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96D2-F2F1-9982-03BA-CAF5EA5C93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26E30F-2E3F-2B44-D42F-72F28359A509}"/>
              </a:ext>
            </a:extLst>
          </p:cNvPr>
          <p:cNvSpPr txBox="1"/>
          <p:nvPr/>
        </p:nvSpPr>
        <p:spPr>
          <a:xfrm>
            <a:off x="1805255" y="-133564"/>
            <a:ext cx="8971908" cy="555986"/>
          </a:xfrm>
          <a:prstGeom prst="rect">
            <a:avLst/>
          </a:prstGeom>
          <a:noFill/>
        </p:spPr>
        <p:txBody>
          <a:bodyPr wrap="square">
            <a:spAutoFit/>
          </a:bodyPr>
          <a:lstStyle/>
          <a:p>
            <a:pPr>
              <a:lnSpc>
                <a:spcPct val="115000"/>
              </a:lnSpc>
              <a:spcAft>
                <a:spcPts val="800"/>
              </a:spcAft>
              <a:buNone/>
            </a:pPr>
            <a:r>
              <a:rPr lang="en-CA" sz="2800" kern="0">
                <a:solidFill>
                  <a:schemeClr val="bg1"/>
                </a:solidFill>
                <a:effectLst/>
                <a:latin typeface="Arial" panose="020B0604020202020204" pitchFamily="34" charset="0"/>
                <a:ea typeface="Times New Roman" panose="02020603050405020304" pitchFamily="18" charset="0"/>
              </a:rPr>
              <a:t>DYNAMIC OR PATTERN-BASED RELATIONSHIPS</a:t>
            </a:r>
            <a:endParaRPr lang="en-CA" sz="2800">
              <a:solidFill>
                <a:schemeClr val="bg1"/>
              </a:solidFill>
            </a:endParaRPr>
          </a:p>
        </p:txBody>
      </p:sp>
      <p:sp>
        <p:nvSpPr>
          <p:cNvPr id="4" name="TextBox 3">
            <a:extLst>
              <a:ext uri="{FF2B5EF4-FFF2-40B4-BE49-F238E27FC236}">
                <a16:creationId xmlns:a16="http://schemas.microsoft.com/office/drawing/2014/main" id="{0D75CBA3-EB75-164D-378D-4B41BF1FFCB7}"/>
              </a:ext>
            </a:extLst>
          </p:cNvPr>
          <p:cNvSpPr txBox="1"/>
          <p:nvPr/>
        </p:nvSpPr>
        <p:spPr>
          <a:xfrm>
            <a:off x="6849" y="236896"/>
            <a:ext cx="12469402" cy="8436925"/>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15. In parallel relationships </a:t>
            </a:r>
            <a:r>
              <a:rPr lang="en-CA" sz="1800" kern="0">
                <a:effectLst/>
                <a:latin typeface="Arial" panose="020B0604020202020204" pitchFamily="34" charset="0"/>
                <a:ea typeface="Times New Roman" panose="02020603050405020304" pitchFamily="18" charset="0"/>
                <a:cs typeface="Arial" panose="020B0604020202020204" pitchFamily="34" charset="0"/>
              </a:rPr>
              <a:t>two people live side-by-side with minimal emotional overlap. They are peaceful but emotionally disengaged, there is little conflict, but also little intimacy and people feel like roommates rather than partners. </a:t>
            </a:r>
            <a:endParaRPr lang="en-CA" kern="10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Arial" panose="020B0604020202020204" pitchFamily="34" charset="0"/>
              </a:rPr>
              <a:t>Parallel Harbor: Two harbors side-by-side with almost no interaction. Peaceful but lonely.</a:t>
            </a:r>
            <a:endParaRPr lang="en-CA" kern="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Arial" panose="020B0604020202020204" pitchFamily="34" charset="0"/>
              </a:rPr>
              <a:t>Clinical example: Couples who rarely fight but rarely talk. Like two ships permanently docked, never venturing into each other’s waters.</a:t>
            </a:r>
            <a:r>
              <a:rPr lang="en-CA">
                <a:latin typeface="Arial" panose="020B060402020202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r>
              <a:rPr lang="en-CA">
                <a:solidFill>
                  <a:schemeClr val="bg1"/>
                </a:solidFill>
                <a:latin typeface="Arial" panose="020B0604020202020204" pitchFamily="34" charset="0"/>
                <a:cs typeface="Arial" panose="020B0604020202020204" pitchFamily="34" charset="0"/>
              </a:rPr>
              <a:t>16. Conflict-dominant relationship </a:t>
            </a:r>
            <a:r>
              <a:rPr lang="en-CA">
                <a:latin typeface="Arial" panose="020B0604020202020204" pitchFamily="34" charset="0"/>
                <a:cs typeface="Arial" panose="020B0604020202020204" pitchFamily="34" charset="0"/>
              </a:rPr>
              <a:t>are relationships where conflict becomes the organizing principle. They feature frequent blame, criticism, escalation, and little repair. Partners bond through fighting, not connection. These often mirror chaotic childhood homes. Conflict-dominant harbor: is always turbulent, there are frequent storms, waves are constantly crashing against the docks, repairs rarely last and calm feels unfamiliar or even uncomfortable</a:t>
            </a:r>
          </a:p>
          <a:p>
            <a:pPr marL="285750" indent="-285750">
              <a:lnSpc>
                <a:spcPct val="115000"/>
              </a:lnSpc>
              <a:spcAft>
                <a:spcPts val="800"/>
              </a:spcAft>
              <a:buFont typeface="Arial" panose="020B0604020202020204" pitchFamily="34" charset="0"/>
              <a:buChar char="•"/>
            </a:pPr>
            <a:r>
              <a:rPr lang="en-CA">
                <a:latin typeface="Arial" panose="020B0604020202020204" pitchFamily="34" charset="0"/>
                <a:cs typeface="Arial" panose="020B0604020202020204" pitchFamily="34" charset="0"/>
              </a:rPr>
              <a:t>Clinical Example: Sophie and Mark argue almost daily. Small misunderstandings escalate quickly, and both raise their voices within minutes. When things are calm, they feel distant, so conflict becomes their default way of reconnecting, a storm they both know how to enter but never quite know how to leave.</a:t>
            </a:r>
          </a:p>
          <a:p>
            <a:pPr marL="285750" indent="-285750">
              <a:lnSpc>
                <a:spcPct val="115000"/>
              </a:lnSpc>
              <a:spcAft>
                <a:spcPts val="800"/>
              </a:spcAft>
              <a:buFont typeface="Arial" panose="020B0604020202020204" pitchFamily="34" charset="0"/>
              <a:buChar char="•"/>
            </a:pPr>
            <a:r>
              <a:rPr lang="en-CA">
                <a:solidFill>
                  <a:schemeClr val="bg1"/>
                </a:solidFill>
                <a:latin typeface="Arial" panose="020B0604020202020204" pitchFamily="34" charset="0"/>
                <a:cs typeface="Arial" panose="020B0604020202020204" pitchFamily="34" charset="0"/>
              </a:rPr>
              <a:t>17. Healing relationship </a:t>
            </a:r>
            <a:r>
              <a:rPr lang="en-CA">
                <a:latin typeface="Arial" panose="020B0604020202020204" pitchFamily="34" charset="0"/>
                <a:cs typeface="Arial" panose="020B0604020202020204" pitchFamily="34" charset="0"/>
              </a:rPr>
              <a:t>are those that facilitate growth and integration. These relationships are high in compassion, there is a willingness to explore patterns, non-defensive communication, and partners help each other repair old wounds. </a:t>
            </a:r>
          </a:p>
          <a:p>
            <a:pPr marL="285750" indent="-285750">
              <a:lnSpc>
                <a:spcPct val="115000"/>
              </a:lnSpc>
              <a:spcAft>
                <a:spcPts val="800"/>
              </a:spcAft>
              <a:buFont typeface="Arial" panose="020B0604020202020204" pitchFamily="34" charset="0"/>
              <a:buChar char="•"/>
            </a:pPr>
            <a:r>
              <a:rPr lang="en-CA">
                <a:latin typeface="Arial" panose="020B0604020202020204" pitchFamily="34" charset="0"/>
                <a:cs typeface="Arial" panose="020B0604020202020204" pitchFamily="34" charset="0"/>
              </a:rPr>
              <a:t>Healing Harbor: A harbor that helps repair old damage. A place where storms from the past finally meet calm water.</a:t>
            </a:r>
          </a:p>
          <a:p>
            <a:pPr marL="285750" indent="-285750">
              <a:lnSpc>
                <a:spcPct val="115000"/>
              </a:lnSpc>
              <a:spcAft>
                <a:spcPts val="800"/>
              </a:spcAft>
              <a:buFont typeface="Arial" panose="020B0604020202020204" pitchFamily="34" charset="0"/>
              <a:buChar char="•"/>
            </a:pPr>
            <a:r>
              <a:rPr lang="en-CA">
                <a:latin typeface="Arial" panose="020B0604020202020204" pitchFamily="34" charset="0"/>
                <a:cs typeface="Arial" panose="020B0604020202020204" pitchFamily="34" charset="0"/>
              </a:rPr>
              <a:t>Clinical example: A securely attached partner helps someone with trauma learn regulation, boundaries, and safety. Over time, old relational wounds heal in the warmth of consistent presence.</a:t>
            </a:r>
            <a:br>
              <a:rPr lang="en-CA"/>
            </a:br>
            <a:br>
              <a:rPr lang="en-CA"/>
            </a:br>
            <a:br>
              <a:rPr lang="en-CA"/>
            </a:br>
            <a:br>
              <a:rPr lang="en-CA" sz="1800" kern="0">
                <a:effectLst/>
                <a:latin typeface="Arial" panose="020B0604020202020204" pitchFamily="34" charset="0"/>
                <a:ea typeface="Times New Roman" panose="02020603050405020304" pitchFamily="18" charset="0"/>
              </a:rPr>
            </a:br>
            <a:br>
              <a:rPr lang="en-CA" sz="1800" kern="0">
                <a:effectLst/>
                <a:latin typeface="Arial" panose="020B0604020202020204" pitchFamily="34" charset="0"/>
                <a:ea typeface="Times New Roman" panose="02020603050405020304" pitchFamily="18" charset="0"/>
              </a:rPr>
            </a:br>
            <a:endParaRPr lang="en-CA"/>
          </a:p>
        </p:txBody>
      </p:sp>
      <p:sp>
        <p:nvSpPr>
          <p:cNvPr id="2" name="Oval 1">
            <a:extLst>
              <a:ext uri="{FF2B5EF4-FFF2-40B4-BE49-F238E27FC236}">
                <a16:creationId xmlns:a16="http://schemas.microsoft.com/office/drawing/2014/main" id="{9D654804-DD6F-BA2E-62CF-6569575A9A85}"/>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357318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C04B4-5F5D-2A3D-CEB9-2F5EB2C888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120313-ACC2-4971-F04A-6C8B3FBFAD3E}"/>
              </a:ext>
            </a:extLst>
          </p:cNvPr>
          <p:cNvSpPr txBox="1"/>
          <p:nvPr/>
        </p:nvSpPr>
        <p:spPr>
          <a:xfrm>
            <a:off x="92467" y="61224"/>
            <a:ext cx="12099533" cy="568912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a:effectLst/>
                <a:latin typeface="Arial" panose="020B0604020202020204" pitchFamily="34" charset="0"/>
                <a:ea typeface="Times New Roman" panose="02020603050405020304" pitchFamily="18" charset="0"/>
                <a:cs typeface="Times New Roman" panose="02020603050405020304" pitchFamily="18" charset="0"/>
              </a:rPr>
              <a:t>Relationships vary widely, from secure and supportive to toxic and traumatic. Some relationships help us feel safe and whole; others activate our old wounds. Many patterns mirror attachment styles: anxious relationships cling, avoidant relationships distance, and disorganized relationships both pull and push. Codependent relationships fuse identity, while interdependent relationships support growth. Recognizing these patterns helps us understand what kind of relational “harbor” we built internally, and how we can begin to build a safer one.</a:t>
            </a:r>
            <a:endParaRPr lang="en-CA" sz="2400"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a:effectLst/>
                <a:latin typeface="Arial" panose="020B0604020202020204" pitchFamily="34" charset="0"/>
                <a:ea typeface="Times New Roman" panose="02020603050405020304" pitchFamily="18" charset="0"/>
                <a:cs typeface="Times New Roman" panose="02020603050405020304" pitchFamily="18" charset="0"/>
              </a:rPr>
              <a:t>Every relationship is like a harbor. Some are safe, stable, and welcoming. Others are difficult to enter, dangerous, unpredictable, or fused without boundaries. Our attachment histories shape the kinds of harbors we build, and the storms we generate. Healing is possible. We can learn to repair broken docks, widen the entrance, strengthen the lighthouse, and become a harbor where others feel safe to anchor.</a:t>
            </a:r>
            <a:endParaRPr lang="en-CA" sz="24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9237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4D1F-7B3D-0310-A7AB-24F555E82D67}"/>
              </a:ext>
            </a:extLst>
          </p:cNvPr>
          <p:cNvSpPr>
            <a:spLocks noGrp="1"/>
          </p:cNvSpPr>
          <p:nvPr>
            <p:ph type="ctrTitle" idx="4294967295"/>
          </p:nvPr>
        </p:nvSpPr>
        <p:spPr>
          <a:xfrm>
            <a:off x="1028963" y="3958248"/>
            <a:ext cx="11472862" cy="1739900"/>
          </a:xfrm>
        </p:spPr>
        <p:txBody>
          <a:bodyPr>
            <a:normAutofit/>
          </a:bodyPr>
          <a:lstStyle/>
          <a:p>
            <a:r>
              <a:rPr lang="en-CA" sz="4400" dirty="0">
                <a:solidFill>
                  <a:schemeClr val="bg1"/>
                </a:solidFill>
              </a:rPr>
              <a:t>CAN  YOUR RELATIONSHIP BE repaired?</a:t>
            </a:r>
          </a:p>
        </p:txBody>
      </p:sp>
      <p:pic>
        <p:nvPicPr>
          <p:cNvPr id="5" name="Picture 4" descr="Wood human figure">
            <a:extLst>
              <a:ext uri="{FF2B5EF4-FFF2-40B4-BE49-F238E27FC236}">
                <a16:creationId xmlns:a16="http://schemas.microsoft.com/office/drawing/2014/main" id="{9B0F53F7-AD81-8EB5-B246-934C0B555AA5}"/>
              </a:ext>
            </a:extLst>
          </p:cNvPr>
          <p:cNvPicPr>
            <a:picLocks noChangeAspect="1"/>
          </p:cNvPicPr>
          <p:nvPr/>
        </p:nvPicPr>
        <p:blipFill>
          <a:blip r:embed="rId2"/>
          <a:srcRect t="5692" b="49365"/>
          <a:stretch>
            <a:fillRect/>
          </a:stretch>
        </p:blipFill>
        <p:spPr>
          <a:xfrm>
            <a:off x="20" y="10"/>
            <a:ext cx="12191980" cy="3657589"/>
          </a:xfrm>
          <a:prstGeom prst="rect">
            <a:avLst/>
          </a:prstGeom>
        </p:spPr>
      </p:pic>
    </p:spTree>
    <p:extLst>
      <p:ext uri="{BB962C8B-B14F-4D97-AF65-F5344CB8AC3E}">
        <p14:creationId xmlns:p14="http://schemas.microsoft.com/office/powerpoint/2010/main" val="231209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97525D-D78B-8766-F474-9F0043F63445}"/>
              </a:ext>
            </a:extLst>
          </p:cNvPr>
          <p:cNvSpPr txBox="1"/>
          <p:nvPr/>
        </p:nvSpPr>
        <p:spPr>
          <a:xfrm>
            <a:off x="2491151" y="0"/>
            <a:ext cx="6462445" cy="489749"/>
          </a:xfrm>
          <a:prstGeom prst="rect">
            <a:avLst/>
          </a:prstGeom>
          <a:noFill/>
        </p:spPr>
        <p:txBody>
          <a:bodyPr wrap="square">
            <a:spAutoFit/>
          </a:bodyPr>
          <a:lstStyle/>
          <a:p>
            <a:pPr>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INDICATORS</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THAT REPAIR IS POSSIBLE</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1C8EE3A-704C-932D-39BF-5897D1B92C73}"/>
              </a:ext>
            </a:extLst>
          </p:cNvPr>
          <p:cNvSpPr txBox="1"/>
          <p:nvPr/>
        </p:nvSpPr>
        <p:spPr>
          <a:xfrm>
            <a:off x="71920" y="516087"/>
            <a:ext cx="12192000" cy="582582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1. Willingness to Self-Reflect (Parts-Awareness). </a:t>
            </a:r>
            <a:r>
              <a:rPr lang="en-CA" sz="2200" kern="100" dirty="0">
                <a:effectLst/>
                <a:latin typeface="Arial" panose="020B0604020202020204" pitchFamily="34" charset="0"/>
                <a:ea typeface="Calibri" panose="020F0502020204030204" pitchFamily="34" charset="0"/>
                <a:cs typeface="Times New Roman" panose="02020603050405020304" pitchFamily="18" charset="0"/>
              </a:rPr>
              <a:t>Partners can identify their own emotional reactions and “parts” rather than only pointing at the partner’s faults. They can say things like “I know I shut down when I’m overwhelmed” rather than “You make me shut down.” Why it helps: It shifts dynamics from blame to curiosity; opens the door to IFS, EFT, and other attachment-based work. </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Capacity for Emotion Regulation</a:t>
            </a:r>
            <a:r>
              <a:rPr lang="en-CA" sz="2200" kern="100" dirty="0">
                <a:effectLst/>
                <a:latin typeface="Arial" panose="020B0604020202020204" pitchFamily="34" charset="0"/>
                <a:ea typeface="Calibri" panose="020F0502020204030204" pitchFamily="34" charset="0"/>
                <a:cs typeface="Times New Roman" panose="02020603050405020304" pitchFamily="18" charset="0"/>
              </a:rPr>
              <a:t>. The ability to stay within the window of tolerance long enough to work through conflict. Even modest improvements (e.g., pausing, grounding, breath work) enhance the couple’s ability to communicate. Why it helps: Couples therapy becomes possible when partners can stay present rather than collapse into fight/flight/freeze.</a:t>
            </a:r>
          </a:p>
          <a:p>
            <a:pPr marL="285750" indent="-285750">
              <a:lnSpc>
                <a:spcPct val="115000"/>
              </a:lnSpc>
              <a:spcAft>
                <a:spcPts val="800"/>
              </a:spcAft>
              <a:buFont typeface="Arial" panose="020B0604020202020204" pitchFamily="34" charset="0"/>
              <a:buChar char="•"/>
            </a:pPr>
            <a:r>
              <a:rPr lang="en-CA" sz="22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 Mutual Goodwill. </a:t>
            </a:r>
            <a:r>
              <a:rPr lang="en-CA" sz="2200" kern="100" dirty="0">
                <a:effectLst/>
                <a:latin typeface="Arial" panose="020B0604020202020204" pitchFamily="34" charset="0"/>
                <a:ea typeface="Calibri" panose="020F0502020204030204" pitchFamily="34" charset="0"/>
                <a:cs typeface="Times New Roman" panose="02020603050405020304" pitchFamily="18" charset="0"/>
              </a:rPr>
              <a:t>A basic assumption that the partner is not the enemy. There is still warmth, affection, or at least a desire to repair. Why it helps: Preserved goodwill allows partners to interpret each other’s behaviour less catastrophically. </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 Ability to Hold Two Realities at Once</a:t>
            </a:r>
            <a:r>
              <a:rPr lang="en-CA" sz="2200" kern="100" dirty="0">
                <a:latin typeface="Calibri" panose="020F0502020204030204" pitchFamily="34" charset="0"/>
                <a:ea typeface="Calibri" panose="020F0502020204030204" pitchFamily="34" charset="0"/>
                <a:cs typeface="Times New Roman" panose="02020603050405020304" pitchFamily="18" charset="0"/>
              </a:rPr>
              <a:t>. </a:t>
            </a:r>
            <a:r>
              <a:rPr lang="en-CA" sz="2200" kern="100" dirty="0">
                <a:effectLst/>
                <a:latin typeface="Arial" panose="020B0604020202020204" pitchFamily="34" charset="0"/>
                <a:ea typeface="Calibri" panose="020F0502020204030204" pitchFamily="34" charset="0"/>
                <a:cs typeface="Times New Roman" panose="02020603050405020304" pitchFamily="18" charset="0"/>
              </a:rPr>
              <a:t>Couples who can tolerate “both/and”: “I was hurt and I know you didn’t intend harm.” Why it helps: Reduces polarization. Makes empathy possible. </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31516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86A1F-911B-C997-8B87-BDC79AD9DA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0D2593-11A3-2604-9E37-4DD9EB5133A0}"/>
              </a:ext>
            </a:extLst>
          </p:cNvPr>
          <p:cNvSpPr txBox="1"/>
          <p:nvPr/>
        </p:nvSpPr>
        <p:spPr>
          <a:xfrm>
            <a:off x="2864777" y="-61645"/>
            <a:ext cx="6462445" cy="489749"/>
          </a:xfrm>
          <a:prstGeom prst="rect">
            <a:avLst/>
          </a:prstGeom>
          <a:noFill/>
        </p:spPr>
        <p:txBody>
          <a:bodyPr wrap="square">
            <a:spAutoFit/>
          </a:bodyPr>
          <a:lstStyle/>
          <a:p>
            <a:pPr>
              <a:lnSpc>
                <a:spcPct val="115000"/>
              </a:lnSpc>
              <a:spcAft>
                <a:spcPts val="800"/>
              </a:spcAft>
              <a:buNone/>
            </a:pPr>
            <a:r>
              <a:rPr lang="en-CA" sz="24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INDICATORS</a:t>
            </a:r>
            <a:r>
              <a:rPr lang="en-CA" sz="2400" kern="0">
                <a:solidFill>
                  <a:srgbClr val="222222"/>
                </a:solidFill>
                <a:latin typeface="Arial" panose="020B0604020202020204" pitchFamily="34" charset="0"/>
                <a:ea typeface="Times New Roman" panose="02020603050405020304" pitchFamily="18" charset="0"/>
                <a:cs typeface="Times New Roman" panose="02020603050405020304" pitchFamily="18" charset="0"/>
              </a:rPr>
              <a:t> THAT REPAIR IS POSSIBLE</a:t>
            </a:r>
            <a:endParaRPr lang="en-CA" sz="2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E2147CD-9058-CFFC-4CAA-5544C11B6EC2}"/>
              </a:ext>
            </a:extLst>
          </p:cNvPr>
          <p:cNvSpPr txBox="1"/>
          <p:nvPr/>
        </p:nvSpPr>
        <p:spPr>
          <a:xfrm>
            <a:off x="71919" y="638317"/>
            <a:ext cx="12192000" cy="504484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 Insight Into the Role of Early Attachment.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When partners understand that current reactivity often comes from younger parts, not from malice. Why it helps: De-pathologizes both partners; activates compassion; opens space for healing. </a:t>
            </a:r>
            <a:endParaRPr lang="en-CA" sz="2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6. Accountability and Willingness to Repair.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The ability to say: “I see what I did. I’m sorry. I want to do this differently.” Why it helps: Repair is the single strongest predictor of relationship stability. </a:t>
            </a:r>
            <a:endParaRPr lang="en-CA" sz="2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7. Realistic Expectations.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Understanding that therapy is not fast, and that healing requires practice. Why it helps: Prevents disappointment-impatience spirals that lead to dropout or blame. </a:t>
            </a:r>
            <a:endParaRPr lang="en-CA" sz="2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8. Supportive Context</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Low external stress (financial, medical, parenting burdens). Why it helps: More bandwidth for emotional work.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58211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79C8F5-D46A-683F-8818-E0C95A42C99C}"/>
              </a:ext>
            </a:extLst>
          </p:cNvPr>
          <p:cNvSpPr txBox="1"/>
          <p:nvPr/>
        </p:nvSpPr>
        <p:spPr>
          <a:xfrm>
            <a:off x="2102196" y="0"/>
            <a:ext cx="7841751" cy="555986"/>
          </a:xfrm>
          <a:prstGeom prst="rect">
            <a:avLst/>
          </a:prstGeom>
          <a:noFill/>
        </p:spPr>
        <p:txBody>
          <a:bodyPr wrap="square">
            <a:spAutoFit/>
          </a:bodyPr>
          <a:lstStyle/>
          <a:p>
            <a:pPr>
              <a:lnSpc>
                <a:spcPct val="115000"/>
              </a:lnSpc>
              <a:spcAft>
                <a:spcPts val="800"/>
              </a:spcAft>
              <a:buNone/>
            </a:pP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INDICATORS</a:t>
            </a:r>
            <a:r>
              <a:rPr lang="en-CA" sz="28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THAT REPAIR IS</a:t>
            </a:r>
            <a:r>
              <a:rPr lang="en-CA" sz="2800" u="sng"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LESS </a:t>
            </a:r>
            <a:r>
              <a:rPr lang="en-CA" sz="28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LIKELY</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B53D8CC-0C08-B4B6-8A49-9802FF27391B}"/>
              </a:ext>
            </a:extLst>
          </p:cNvPr>
          <p:cNvSpPr txBox="1"/>
          <p:nvPr/>
        </p:nvSpPr>
        <p:spPr>
          <a:xfrm>
            <a:off x="123716" y="761469"/>
            <a:ext cx="12192000" cy="504484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 High Emotional Reactivity and Poor Regulation</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When either partner is routinely outside the window of tolerance (rage, panic, disconnection). Why it hinders: There is no “self-to-self” communication possible, only parts-to-parts combat. </a:t>
            </a:r>
            <a:endParaRPr lang="en-CA" sz="2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Blame Without Self-Reflection</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“If you would just change, we’d be fine.” Why it hinders: Externalizing the problem removes agency; therapy becomes a courtroom.</a:t>
            </a: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3. Criticism, Contempt, and Stonewalling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(also known as Gottman’s “Four Horsemen”). These are the strongest predictors of separation. Why it hinders: They erode goodwill, break down attachment safety, and activate protectors in both partners. </a:t>
            </a:r>
            <a:endParaRPr lang="en-CA" sz="2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4. Chronic Avoidance</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Refusal to engage emotionally, avoiding vulnerability, or intellectualizing every conflict. Why it hinders: Prevents deeper attachment repair and blocks the partner from ever reaching the underlying wounds.</a:t>
            </a:r>
            <a:endParaRPr lang="en-CA" sz="24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472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F4DAE9-3AC9-CE02-083E-58250A0CB098}"/>
              </a:ext>
            </a:extLst>
          </p:cNvPr>
          <p:cNvSpPr txBox="1"/>
          <p:nvPr/>
        </p:nvSpPr>
        <p:spPr>
          <a:xfrm>
            <a:off x="0" y="0"/>
            <a:ext cx="12192000" cy="7258654"/>
          </a:xfrm>
          <a:prstGeom prst="rect">
            <a:avLst/>
          </a:prstGeom>
          <a:noFill/>
        </p:spPr>
        <p:txBody>
          <a:bodyPr wrap="square">
            <a:spAutoFit/>
          </a:bodyPr>
          <a:lstStyle/>
          <a:p>
            <a:pPr>
              <a:lnSpc>
                <a:spcPct val="115000"/>
              </a:lnSpc>
              <a:spcAft>
                <a:spcPts val="800"/>
              </a:spcAft>
              <a:buNone/>
            </a:pPr>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ALTERNATIVE  5-MINUTE GUIDED MEDITATION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Begin by settling into your seat.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your shoulders lower, let your hands soften, and let the breath lengthen just a little.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You’re not trying to relax on purpose — you’re simply allowing the body to come home.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a slow, gentle breath in…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and a slow, full breath out.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your awareness gather.</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 are entering this space as Self — calm, curious, compassionate.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1 — Bring up the “video clip”</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Allow one short moment of conflict with your partner to come into awareness.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Just 10–60 seconds of the moment where the energy shifted — where connection fell away.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See if you can watch it as though it’s playing on a screen in front of you.</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 are not in it.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 are observing it with spaciousness and care.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477EE688-5230-98F2-42D6-DC77D3D34B3C}"/>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805403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766C8-F1CB-202C-4EBC-49B1FFB02E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B4E158-65A4-448E-4962-C85420F326D9}"/>
              </a:ext>
            </a:extLst>
          </p:cNvPr>
          <p:cNvSpPr txBox="1"/>
          <p:nvPr/>
        </p:nvSpPr>
        <p:spPr>
          <a:xfrm>
            <a:off x="2298841" y="0"/>
            <a:ext cx="7841751" cy="555986"/>
          </a:xfrm>
          <a:prstGeom prst="rect">
            <a:avLst/>
          </a:prstGeom>
          <a:noFill/>
        </p:spPr>
        <p:txBody>
          <a:bodyPr wrap="square">
            <a:spAutoFit/>
          </a:bodyPr>
          <a:lstStyle/>
          <a:p>
            <a:pPr>
              <a:lnSpc>
                <a:spcPct val="115000"/>
              </a:lnSpc>
              <a:spcAft>
                <a:spcPts val="800"/>
              </a:spcAft>
              <a:buNone/>
            </a:pP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INDICATORS</a:t>
            </a:r>
            <a:r>
              <a:rPr lang="en-CA" sz="28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THAT REPAIR IS </a:t>
            </a:r>
            <a:r>
              <a:rPr lang="en-CA" sz="2800" u="sng"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LESS</a:t>
            </a:r>
            <a:r>
              <a:rPr lang="en-CA" sz="28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LIKELY</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76593E7-C787-3836-C8C1-80E72C174974}"/>
              </a:ext>
            </a:extLst>
          </p:cNvPr>
          <p:cNvSpPr txBox="1"/>
          <p:nvPr/>
        </p:nvSpPr>
        <p:spPr>
          <a:xfrm>
            <a:off x="0" y="782017"/>
            <a:ext cx="12192000" cy="546957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5. Trauma With No Individual Work.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When trauma activations dominate the couple’s dynamic but each partner refuses or lacks access to individual therapy. Why it hinders: Partners become each other’s trigger, and the relationship becomes an emotional minefield. </a:t>
            </a:r>
            <a:endParaRPr lang="en-CA" sz="2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6. Asymmetrical Motivation.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One partner wants change; the other is ambivalent or resistant. Why it hinders: Creates a pursuer-distancer dynamic that therapy amplifies rather than resolves. </a:t>
            </a:r>
            <a:endParaRPr lang="en-CA" sz="2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7. Affairs or Ongoing Boundary Violations Without Repair</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Especially if there is continued secrecy or minimization. Why it hinders: No attachment security can be rebuilt on an unstable foundation.</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8. Addictions or Severe Untreated Mental Illness.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Why it hinders: These overwhelm the relational system; stabilization must come first.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58599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513BED-EF54-9FB2-11BD-9363D6CF29DD}"/>
              </a:ext>
            </a:extLst>
          </p:cNvPr>
          <p:cNvSpPr txBox="1"/>
          <p:nvPr/>
        </p:nvSpPr>
        <p:spPr>
          <a:xfrm>
            <a:off x="30822" y="728260"/>
            <a:ext cx="12192000" cy="5401479"/>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200" b="0" i="0" dirty="0">
                <a:effectLst/>
                <a:latin typeface="Arial" panose="020B0604020202020204" pitchFamily="34" charset="0"/>
              </a:rPr>
              <a:t>John Gottman’s Four Horsemen of the Relationship Apocalypse are four communication patterns that reliably predict relationship breakdown when they become habitual. They describe how conflict is handled, not whether conflict exists, and they are powerful because they escalate negativity, erode trust, and block repair. </a:t>
            </a:r>
          </a:p>
          <a:p>
            <a:pPr marL="285750" indent="-285750" algn="l" rtl="0">
              <a:spcBef>
                <a:spcPts val="600"/>
              </a:spcBef>
              <a:buFont typeface="Arial" panose="020B0604020202020204" pitchFamily="34" charset="0"/>
              <a:buChar char="•"/>
            </a:pPr>
            <a:r>
              <a:rPr lang="en-US" sz="2200" b="0" i="0" dirty="0">
                <a:solidFill>
                  <a:schemeClr val="bg1"/>
                </a:solidFill>
                <a:effectLst/>
                <a:latin typeface="Arial" panose="020B0604020202020204" pitchFamily="34" charset="0"/>
              </a:rPr>
              <a:t>Criticism</a:t>
            </a:r>
            <a:r>
              <a:rPr lang="en-US" sz="2200" b="0" i="0" dirty="0">
                <a:effectLst/>
                <a:latin typeface="Arial" panose="020B0604020202020204" pitchFamily="34" charset="0"/>
              </a:rPr>
              <a:t> attacks a partner’s character or identity rather than addressing a specific behavior. Focuses on “who you are” instead of “what happened”. Often uses always or never and </a:t>
            </a:r>
            <a:r>
              <a:rPr lang="en-US" sz="2200" dirty="0">
                <a:latin typeface="Arial" panose="020B0604020202020204" pitchFamily="34" charset="0"/>
              </a:rPr>
              <a:t>i</a:t>
            </a:r>
            <a:r>
              <a:rPr lang="en-US" sz="2200" b="0" i="0" dirty="0">
                <a:effectLst/>
                <a:latin typeface="Arial" panose="020B0604020202020204" pitchFamily="34" charset="0"/>
              </a:rPr>
              <a:t>nvites defensiveness rather than problem‑solving Example: Turning a complaint into a global judgment about the person. </a:t>
            </a:r>
            <a:endParaRPr lang="en-US" sz="22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200" b="0" i="0" dirty="0">
                <a:solidFill>
                  <a:schemeClr val="bg1"/>
                </a:solidFill>
                <a:effectLst/>
                <a:latin typeface="Arial" panose="020B0604020202020204" pitchFamily="34" charset="0"/>
              </a:rPr>
              <a:t>Contempt</a:t>
            </a:r>
            <a:r>
              <a:rPr lang="en-US" sz="2200" b="0" i="0" dirty="0">
                <a:effectLst/>
                <a:latin typeface="Arial" panose="020B0604020202020204" pitchFamily="34" charset="0"/>
              </a:rPr>
              <a:t> expresses disdain, superiority, or disgust and is the most destructive of the four. Includes sarcasm, mockery, eye‑rolling, sneering. Communicates moral or intellectual superiority. Strongly predicts divorce and health problems. Contempt signals that one partner no longer sees the other as an equal. </a:t>
            </a:r>
          </a:p>
          <a:p>
            <a:pPr marL="285750" indent="-285750" algn="l" rtl="0">
              <a:spcBef>
                <a:spcPts val="600"/>
              </a:spcBef>
              <a:buFont typeface="Arial" panose="020B0604020202020204" pitchFamily="34" charset="0"/>
              <a:buChar char="•"/>
            </a:pPr>
            <a:r>
              <a:rPr lang="en-US" sz="2200" b="0" i="0" dirty="0">
                <a:solidFill>
                  <a:schemeClr val="bg1"/>
                </a:solidFill>
                <a:effectLst/>
                <a:latin typeface="Arial" panose="020B0604020202020204" pitchFamily="34" charset="0"/>
              </a:rPr>
              <a:t>Defensiveness</a:t>
            </a:r>
            <a:r>
              <a:rPr lang="en-US" sz="2200" b="0" i="0" dirty="0">
                <a:effectLst/>
                <a:latin typeface="Arial" panose="020B0604020202020204" pitchFamily="34" charset="0"/>
              </a:rPr>
              <a:t> is self‑protection through denial or counter‑attack. Refusing responsibility. Making excuses. Blaming the other partner. While it feels protective, defensiveness escalates conflict because it blocks accountability and resolution. </a:t>
            </a:r>
          </a:p>
        </p:txBody>
      </p:sp>
      <p:sp>
        <p:nvSpPr>
          <p:cNvPr id="5" name="TextBox 4">
            <a:extLst>
              <a:ext uri="{FF2B5EF4-FFF2-40B4-BE49-F238E27FC236}">
                <a16:creationId xmlns:a16="http://schemas.microsoft.com/office/drawing/2014/main" id="{7C2B9BD0-B324-E981-10EC-B3AF20E18501}"/>
              </a:ext>
            </a:extLst>
          </p:cNvPr>
          <p:cNvSpPr txBox="1"/>
          <p:nvPr/>
        </p:nvSpPr>
        <p:spPr>
          <a:xfrm>
            <a:off x="400693" y="0"/>
            <a:ext cx="11544727"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GOTTMAN’S 4 HORSEMEN OF THE RELATIONSHIP APOCALYPSE </a:t>
            </a:r>
            <a:endParaRPr lang="en-CA" sz="2800" dirty="0"/>
          </a:p>
        </p:txBody>
      </p:sp>
    </p:spTree>
    <p:extLst>
      <p:ext uri="{BB962C8B-B14F-4D97-AF65-F5344CB8AC3E}">
        <p14:creationId xmlns:p14="http://schemas.microsoft.com/office/powerpoint/2010/main" val="447145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C6C33-D548-EF91-C132-0EE4FC121A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967C967-2E83-7102-BC9F-78A73F793C75}"/>
              </a:ext>
            </a:extLst>
          </p:cNvPr>
          <p:cNvSpPr txBox="1"/>
          <p:nvPr/>
        </p:nvSpPr>
        <p:spPr>
          <a:xfrm>
            <a:off x="-10274" y="887135"/>
            <a:ext cx="12192000" cy="5970865"/>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solidFill>
                  <a:schemeClr val="bg1"/>
                </a:solidFill>
                <a:effectLst/>
                <a:latin typeface="Arial" panose="020B0604020202020204" pitchFamily="34" charset="0"/>
              </a:rPr>
              <a:t>Stonewalling</a:t>
            </a:r>
            <a:r>
              <a:rPr lang="en-US" sz="2400" b="0" i="0" dirty="0">
                <a:effectLst/>
                <a:latin typeface="Arial" panose="020B0604020202020204" pitchFamily="34" charset="0"/>
              </a:rPr>
              <a:t> occurs when one partner withdraws from interaction entirely. Emotional shutdown. Silence, minimal responses. Avoidance during conflict. It often appears after prolonged exposure to criticism or contempt and reflects physiological overwhelm rather than indifference. </a:t>
            </a:r>
            <a:endParaRPr lang="en-US" sz="2400" dirty="0">
              <a:latin typeface="Arial" panose="020B0604020202020204" pitchFamily="34" charset="0"/>
            </a:endParaRP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The four patterns tend to form a destructive cycle: Criticism triggers defensiveness. Defensiveness fuels contempt. Contempt leads to emotional withdrawal. Stonewalling deepens disconnection. Without repair, this cycle becomes self‑reinforcing and increasingly rigid over time.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Gottman’s work shows that relationship failure is rarely about incompatibility or conflict frequency. It is about how partners communicate under stress. The Horsemen are not occasional mistakes; they are repeated interaction patterns that signal a breakdown in mutual respect, safety, and emotional regulation. Recognizing them early allows couples to replace them with healthier alternatives and restore cooperation rather than escalation.</a:t>
            </a:r>
          </a:p>
          <a:p>
            <a:pPr>
              <a:buNone/>
            </a:pPr>
            <a:br>
              <a:rPr lang="en-US" dirty="0"/>
            </a:br>
            <a:endParaRPr lang="en-CA" dirty="0"/>
          </a:p>
        </p:txBody>
      </p:sp>
      <p:sp>
        <p:nvSpPr>
          <p:cNvPr id="5" name="TextBox 4">
            <a:extLst>
              <a:ext uri="{FF2B5EF4-FFF2-40B4-BE49-F238E27FC236}">
                <a16:creationId xmlns:a16="http://schemas.microsoft.com/office/drawing/2014/main" id="{B905956E-8EEF-64B4-D14B-3B3B7654A908}"/>
              </a:ext>
            </a:extLst>
          </p:cNvPr>
          <p:cNvSpPr txBox="1"/>
          <p:nvPr/>
        </p:nvSpPr>
        <p:spPr>
          <a:xfrm>
            <a:off x="400693" y="0"/>
            <a:ext cx="11544727"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GOTTMAN’S 4 HORSEMEN OF THE RELATIONSHIP APOCALYPSE </a:t>
            </a:r>
            <a:endParaRPr lang="en-CA" sz="2800" dirty="0"/>
          </a:p>
        </p:txBody>
      </p:sp>
    </p:spTree>
    <p:extLst>
      <p:ext uri="{BB962C8B-B14F-4D97-AF65-F5344CB8AC3E}">
        <p14:creationId xmlns:p14="http://schemas.microsoft.com/office/powerpoint/2010/main" val="3770099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03A66-A40A-EC70-0B74-E5B8A77C5C00}"/>
              </a:ext>
            </a:extLst>
          </p:cNvPr>
          <p:cNvSpPr txBox="1"/>
          <p:nvPr/>
        </p:nvSpPr>
        <p:spPr>
          <a:xfrm>
            <a:off x="408867" y="143805"/>
            <a:ext cx="11924872" cy="555986"/>
          </a:xfrm>
          <a:prstGeom prst="rect">
            <a:avLst/>
          </a:prstGeom>
          <a:noFill/>
        </p:spPr>
        <p:txBody>
          <a:bodyPr wrap="square">
            <a:spAutoFit/>
          </a:bodyPr>
          <a:lstStyle/>
          <a:p>
            <a:pPr>
              <a:lnSpc>
                <a:spcPct val="115000"/>
              </a:lnSpc>
              <a:spcAft>
                <a:spcPts val="800"/>
              </a:spcAft>
              <a:buNone/>
            </a:pPr>
            <a:r>
              <a:rPr lang="en-CA" sz="2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KEY PROGNOSTIC PREDICTORS OF GOOD VS BAD OUTCOMES </a:t>
            </a:r>
            <a:endParaRPr lang="en-CA"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92392E6-9F09-4DD4-F22E-C1186907B46A}"/>
              </a:ext>
            </a:extLst>
          </p:cNvPr>
          <p:cNvSpPr txBox="1"/>
          <p:nvPr/>
        </p:nvSpPr>
        <p:spPr>
          <a:xfrm>
            <a:off x="133564" y="699791"/>
            <a:ext cx="11924872" cy="5458417"/>
          </a:xfrm>
          <a:prstGeom prst="rect">
            <a:avLst/>
          </a:prstGeom>
          <a:noFill/>
        </p:spPr>
        <p:txBody>
          <a:bodyPr wrap="square">
            <a:spAutoFit/>
          </a:bodyPr>
          <a:lstStyle/>
          <a:p>
            <a:pPr>
              <a:lnSpc>
                <a:spcPct val="115000"/>
              </a:lnSpc>
              <a:spcAft>
                <a:spcPts val="800"/>
              </a:spcAft>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This is a synthesis from EFT, IFS-informed relational work, Gottman research, and trauma/attachment literature.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Best Predictors of GOOD Outcome </a:t>
            </a:r>
            <a:endParaRPr lang="en-CA"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Presence of at least one secure-enough internal working model (one partner with some stable attachment capacity).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Mutual willingness to soften protectors and explore younger parts.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Early signs of successful “de-escalation” (fewer blowups or shutdowns).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Emotional accessibility and responsiveness (ARE model from EFT).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The couple’s ability to repair within the session even once.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Being able to see each other with “fresh eyes” after parts-work.</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3507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EB53A-6D86-07EA-F4D6-AB94E1A6E8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047934-DB74-22A4-AA07-22554CC18551}"/>
              </a:ext>
            </a:extLst>
          </p:cNvPr>
          <p:cNvSpPr txBox="1"/>
          <p:nvPr/>
        </p:nvSpPr>
        <p:spPr>
          <a:xfrm>
            <a:off x="1281273" y="-82193"/>
            <a:ext cx="9629454" cy="489749"/>
          </a:xfrm>
          <a:prstGeom prst="rect">
            <a:avLst/>
          </a:prstGeom>
          <a:noFill/>
        </p:spPr>
        <p:txBody>
          <a:bodyPr wrap="square">
            <a:spAutoFit/>
          </a:bodyPr>
          <a:lstStyle/>
          <a:p>
            <a:pPr>
              <a:lnSpc>
                <a:spcPct val="115000"/>
              </a:lnSpc>
              <a:spcAft>
                <a:spcPts val="800"/>
              </a:spcAft>
              <a:buNone/>
            </a:pPr>
            <a:r>
              <a:rPr lang="en-CA"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KEY PROGNOSTIC PREDICTORS OF GOOD VS BAD OUTCOMES </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B59A178-A1FC-EEEF-7FDA-15FE73B18ADB}"/>
              </a:ext>
            </a:extLst>
          </p:cNvPr>
          <p:cNvSpPr txBox="1"/>
          <p:nvPr/>
        </p:nvSpPr>
        <p:spPr>
          <a:xfrm>
            <a:off x="133564" y="890442"/>
            <a:ext cx="11924872" cy="4506362"/>
          </a:xfrm>
          <a:prstGeom prst="rect">
            <a:avLst/>
          </a:prstGeom>
          <a:noFill/>
        </p:spPr>
        <p:txBody>
          <a:bodyPr wrap="square">
            <a:spAutoFit/>
          </a:bodyPr>
          <a:lstStyle/>
          <a:p>
            <a:pPr>
              <a:lnSpc>
                <a:spcPct val="115000"/>
              </a:lnSpc>
              <a:spcAft>
                <a:spcPts val="800"/>
              </a:spcAft>
              <a:buNone/>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Best Predictors of POOR Outcome </a:t>
            </a:r>
            <a:endParaRPr lang="en-CA"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Dominance of contempt (Gottman: 93% predictive of dissolution).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Unwillingness to take responsibility or examine one’s own parts.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Couples who reenact trauma without capacity for regulation.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Persistent parallel lives (absence rather than conflict).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Partners who fundamentally dislike each other.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 One partner feeling unsafe, not emotionally unsafe only, but physically or coercively unsafe.</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8932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D6308-E22B-5E05-B7D5-DD5290C28C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9D6038-E8D8-E683-B98F-82ACF8B80AF3}"/>
              </a:ext>
            </a:extLst>
          </p:cNvPr>
          <p:cNvSpPr txBox="1"/>
          <p:nvPr/>
        </p:nvSpPr>
        <p:spPr>
          <a:xfrm>
            <a:off x="2185399" y="-82193"/>
            <a:ext cx="9629454" cy="489749"/>
          </a:xfrm>
          <a:prstGeom prst="rect">
            <a:avLst/>
          </a:prstGeom>
          <a:noFill/>
        </p:spPr>
        <p:txBody>
          <a:bodyPr wrap="square">
            <a:spAutoFit/>
          </a:bodyPr>
          <a:lstStyle/>
          <a:p>
            <a:pPr>
              <a:lnSpc>
                <a:spcPct val="115000"/>
              </a:lnSpc>
              <a:spcAft>
                <a:spcPts val="800"/>
              </a:spcAft>
              <a:buNone/>
            </a:pPr>
            <a:r>
              <a:rPr lang="en-CA" sz="2400" kern="100">
                <a:solidFill>
                  <a:schemeClr val="bg1"/>
                </a:solidFill>
                <a:latin typeface="Arial" panose="020B0604020202020204" pitchFamily="34" charset="0"/>
                <a:ea typeface="Calibri" panose="020F0502020204030204" pitchFamily="34" charset="0"/>
                <a:cs typeface="Times New Roman" panose="02020603050405020304" pitchFamily="18" charset="0"/>
              </a:rPr>
              <a:t>IFS</a:t>
            </a:r>
            <a:r>
              <a:rPr lang="en-CA"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PREDICTORS OF GOOD VS BAD OUTCOMES </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342FAA0-4E6B-A63F-D675-E5A6E4F0DDD1}"/>
              </a:ext>
            </a:extLst>
          </p:cNvPr>
          <p:cNvSpPr txBox="1"/>
          <p:nvPr/>
        </p:nvSpPr>
        <p:spPr>
          <a:xfrm>
            <a:off x="133564" y="407556"/>
            <a:ext cx="11924872" cy="390363"/>
          </a:xfrm>
          <a:prstGeom prst="rect">
            <a:avLst/>
          </a:prstGeom>
          <a:noFill/>
        </p:spPr>
        <p:txBody>
          <a:bodyPr wrap="square">
            <a:spAutoFit/>
          </a:bodyPr>
          <a:lstStyle/>
          <a:p>
            <a:pPr>
              <a:lnSpc>
                <a:spcPct val="115000"/>
              </a:lnSpc>
              <a:spcAft>
                <a:spcPts val="800"/>
              </a:spcAft>
              <a:buNone/>
            </a:pPr>
            <a:r>
              <a:rPr lang="en-CA" sz="1800" kern="100">
                <a:effectLst/>
                <a:latin typeface="Arial" panose="020B060402020202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CBD2E2D-6E86-C1CD-C5B4-5F91693D965D}"/>
              </a:ext>
            </a:extLst>
          </p:cNvPr>
          <p:cNvSpPr txBox="1"/>
          <p:nvPr/>
        </p:nvSpPr>
        <p:spPr>
          <a:xfrm>
            <a:off x="0" y="301320"/>
            <a:ext cx="12263919" cy="692343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Healing requires Self-to-Self contact. Thus, good prognosis depends on whether each partner can, at least occasionally, access: Curiosity, Compassion, Calm, Clarity, Courage, Connectedness and Creativity.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Poor prognosis occurs when polarizations between protectors dominate and neither partner can unblend long enough to witness or soothe younger, wounded parts.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Good outcomes happen when: </a:t>
            </a:r>
            <a:endPar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Both partners are willing to look inward (parts-awareness).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They can regulate enough to stay in the conversation.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There is basic goodwill.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They repair after conflict.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They can see the younger parts under each other’s protectors.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Poor outcomes happen when: </a:t>
            </a:r>
            <a:endParaRPr lang="en-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Partners stay in attack/defend cycles.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Trauma activation overwhelms capacity.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Contempt dominates.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There is no accountability or willingness to repair.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 relationship feels unsafe or one-sided.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6442E9E0-F071-06F4-E3C6-4AAC338E4988}"/>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465408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60B0CE-B7CF-F34A-00D0-A63E14D12842}"/>
              </a:ext>
            </a:extLst>
          </p:cNvPr>
          <p:cNvSpPr txBox="1"/>
          <p:nvPr/>
        </p:nvSpPr>
        <p:spPr>
          <a:xfrm>
            <a:off x="1715784" y="55834"/>
            <a:ext cx="8507002" cy="461665"/>
          </a:xfrm>
          <a:prstGeom prst="rect">
            <a:avLst/>
          </a:prstGeom>
          <a:noFill/>
        </p:spPr>
        <p:txBody>
          <a:bodyPr wrap="square">
            <a:spAutoFit/>
          </a:bodyPr>
          <a:lstStyle/>
          <a:p>
            <a:r>
              <a:rPr lang="en-CA" sz="2400" kern="0">
                <a:solidFill>
                  <a:srgbClr val="222222"/>
                </a:solidFill>
                <a:effectLst/>
                <a:latin typeface="Arial" panose="020B0604020202020204" pitchFamily="34" charset="0"/>
                <a:ea typeface="Times New Roman" panose="02020603050405020304" pitchFamily="18" charset="0"/>
              </a:rPr>
              <a:t>COUPLE FACTORS THAT AFFECT FUTURE WELL-BEING</a:t>
            </a:r>
            <a:endParaRPr lang="en-CA" sz="2400"/>
          </a:p>
        </p:txBody>
      </p:sp>
      <p:sp>
        <p:nvSpPr>
          <p:cNvPr id="5" name="TextBox 4">
            <a:extLst>
              <a:ext uri="{FF2B5EF4-FFF2-40B4-BE49-F238E27FC236}">
                <a16:creationId xmlns:a16="http://schemas.microsoft.com/office/drawing/2014/main" id="{AAE12BC2-F462-6A14-7AE9-24467489804F}"/>
              </a:ext>
            </a:extLst>
          </p:cNvPr>
          <p:cNvSpPr txBox="1"/>
          <p:nvPr/>
        </p:nvSpPr>
        <p:spPr>
          <a:xfrm>
            <a:off x="0" y="541289"/>
            <a:ext cx="12192000" cy="6421245"/>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These are the most important domains research consistently shows predict long-term health, psychological stability, and life satisfaction.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 Safety &amp; Stability </a:t>
            </a:r>
            <a:r>
              <a:rPr lang="en-CA" sz="1800" kern="100">
                <a:effectLst/>
                <a:latin typeface="Arial" panose="020B0604020202020204" pitchFamily="34" charset="0"/>
                <a:ea typeface="Calibri" panose="020F0502020204030204" pitchFamily="34" charset="0"/>
                <a:cs typeface="Times New Roman" panose="02020603050405020304" pitchFamily="18" charset="0"/>
              </a:rPr>
              <a:t>Most important factor. • Is there physical safety? • Is there emotional safety? • Does conflict escalate to frightening levels? • Are there patterns of coercion, control, intimidation, or humiliation? If there is persistent danger, attempts at change are usually harmful rather than helpful.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 Respect &amp; Basic Kindness </a:t>
            </a:r>
            <a:r>
              <a:rPr lang="en-CA" sz="1800" kern="100">
                <a:effectLst/>
                <a:latin typeface="Arial" panose="020B0604020202020204" pitchFamily="34" charset="0"/>
                <a:ea typeface="Calibri" panose="020F0502020204030204" pitchFamily="34" charset="0"/>
                <a:cs typeface="Times New Roman" panose="02020603050405020304" pitchFamily="18" charset="0"/>
              </a:rPr>
              <a:t>A relationship cannot improve without these: • Is there basic goodwill left? • Do partners treat each other with respect, even when upset? • Are apologies possible? • Is contempt common (the single strongest predictor of relationship breakdown)?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 Capacity &amp; Willingness for Change </a:t>
            </a:r>
            <a:r>
              <a:rPr lang="en-CA" sz="1800" kern="100">
                <a:effectLst/>
                <a:latin typeface="Arial" panose="020B0604020202020204" pitchFamily="34" charset="0"/>
                <a:ea typeface="Calibri" panose="020F0502020204030204" pitchFamily="34" charset="0"/>
                <a:cs typeface="Times New Roman" panose="02020603050405020304" pitchFamily="18" charset="0"/>
              </a:rPr>
              <a:t>Not desire alone, but capacity, too. • Does each partner take responsibility for their part in the cycle? • Are they willing to learn skills (emotion regulation, communication, repair)? • Do they reduce harmful behaviors over time? • Are both open to feedback? • Does either partner refuse all influence?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 Attachment Patterns &amp; How They Interact </a:t>
            </a:r>
            <a:r>
              <a:rPr lang="en-CA" sz="1800" kern="100">
                <a:effectLst/>
                <a:latin typeface="Arial" panose="020B0604020202020204" pitchFamily="34" charset="0"/>
                <a:ea typeface="Calibri" panose="020F0502020204030204" pitchFamily="34" charset="0"/>
                <a:cs typeface="Times New Roman" panose="02020603050405020304" pitchFamily="18" charset="0"/>
              </a:rPr>
              <a:t>• Is each person’s attachment pattern workable? • Do their patterns create a predictable, mutually painful cycle? • Is either partner actively doing healing work? • Can the couple interrupt the cycle together?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 Emotional Climate </a:t>
            </a:r>
            <a:r>
              <a:rPr lang="en-CA" sz="1800" kern="100">
                <a:effectLst/>
                <a:latin typeface="Arial" panose="020B0604020202020204" pitchFamily="34" charset="0"/>
                <a:ea typeface="Calibri" panose="020F0502020204030204" pitchFamily="34" charset="0"/>
                <a:cs typeface="Times New Roman" panose="02020603050405020304" pitchFamily="18" charset="0"/>
              </a:rPr>
              <a:t>The “felt” sense of the relationship: • Ratio of kindness/connection to conflict/withdrawal • Level of chronic tension • Presence of warmth, laughter, and shared softness • Do you like who you become in this relationship?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FD256FA8-25C0-B3EC-D5DC-A4D2CBA4E9BC}"/>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647395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14096-B9FA-757A-0F91-6144C17422B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21B4AA-5BA1-B3DA-73FD-AB2AA133BF66}"/>
              </a:ext>
            </a:extLst>
          </p:cNvPr>
          <p:cNvSpPr txBox="1"/>
          <p:nvPr/>
        </p:nvSpPr>
        <p:spPr>
          <a:xfrm>
            <a:off x="2044557" y="79624"/>
            <a:ext cx="8507002" cy="461665"/>
          </a:xfrm>
          <a:prstGeom prst="rect">
            <a:avLst/>
          </a:prstGeom>
          <a:noFill/>
        </p:spPr>
        <p:txBody>
          <a:bodyPr wrap="square">
            <a:spAutoFit/>
          </a:bodyPr>
          <a:lstStyle/>
          <a:p>
            <a:r>
              <a:rPr lang="en-CA" sz="2400" kern="0">
                <a:solidFill>
                  <a:srgbClr val="222222"/>
                </a:solidFill>
                <a:effectLst/>
                <a:latin typeface="Arial" panose="020B0604020202020204" pitchFamily="34" charset="0"/>
                <a:ea typeface="Times New Roman" panose="02020603050405020304" pitchFamily="18" charset="0"/>
              </a:rPr>
              <a:t>COUPLE FACTORS THAT AFFECT FUTURE WELL-BEING</a:t>
            </a:r>
            <a:endParaRPr lang="en-CA" sz="2400"/>
          </a:p>
        </p:txBody>
      </p:sp>
      <p:sp>
        <p:nvSpPr>
          <p:cNvPr id="5" name="TextBox 4">
            <a:extLst>
              <a:ext uri="{FF2B5EF4-FFF2-40B4-BE49-F238E27FC236}">
                <a16:creationId xmlns:a16="http://schemas.microsoft.com/office/drawing/2014/main" id="{416485A4-3409-AC2B-01CA-4BC632174484}"/>
              </a:ext>
            </a:extLst>
          </p:cNvPr>
          <p:cNvSpPr txBox="1"/>
          <p:nvPr/>
        </p:nvSpPr>
        <p:spPr>
          <a:xfrm>
            <a:off x="0" y="541289"/>
            <a:ext cx="12192000" cy="398621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 Shared Vision &amp; Values </a:t>
            </a:r>
            <a:r>
              <a:rPr lang="en-CA" sz="1800" kern="100">
                <a:effectLst/>
                <a:latin typeface="Arial" panose="020B0604020202020204" pitchFamily="34" charset="0"/>
                <a:ea typeface="Calibri" panose="020F0502020204030204" pitchFamily="34" charset="0"/>
                <a:cs typeface="Times New Roman" panose="02020603050405020304" pitchFamily="18" charset="0"/>
              </a:rPr>
              <a:t>• Do you want compatible lives? • Are your values aligned enough (integrity, affection, money, parenting, lifestyle)? • Do you want the same type of relationship?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 Personal Growth &amp; Identity </a:t>
            </a:r>
            <a:r>
              <a:rPr lang="en-CA" sz="1800" kern="100">
                <a:effectLst/>
                <a:latin typeface="Arial" panose="020B0604020202020204" pitchFamily="34" charset="0"/>
                <a:ea typeface="Calibri" panose="020F0502020204030204" pitchFamily="34" charset="0"/>
                <a:cs typeface="Times New Roman" panose="02020603050405020304" pitchFamily="18" charset="0"/>
              </a:rPr>
              <a:t>• Does this relationship support or suppress who you are becoming? • Do you feel smaller, frightened, or distorted? • Does your partner value your growth? • Do you feel you can speak the truth safely?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 Impact on Children If applicable: </a:t>
            </a:r>
            <a:r>
              <a:rPr lang="en-CA" sz="1800" kern="100">
                <a:effectLst/>
                <a:latin typeface="Arial" panose="020B0604020202020204" pitchFamily="34" charset="0"/>
                <a:ea typeface="Calibri" panose="020F0502020204030204" pitchFamily="34" charset="0"/>
                <a:cs typeface="Times New Roman" panose="02020603050405020304" pitchFamily="18" charset="0"/>
              </a:rPr>
              <a:t>• Are the children safe? • What is the emotional climate they are exposed to? • Would staying model healthy relationships or normalize harmful ones? • Would leaving reduce or increase conflict?</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 Practical Realities: </a:t>
            </a:r>
            <a:r>
              <a:rPr lang="en-CA" sz="1800" kern="100">
                <a:effectLst/>
                <a:latin typeface="Arial" panose="020B0604020202020204" pitchFamily="34" charset="0"/>
                <a:ea typeface="Calibri" panose="020F0502020204030204" pitchFamily="34" charset="0"/>
                <a:cs typeface="Times New Roman" panose="02020603050405020304" pitchFamily="18" charset="0"/>
              </a:rPr>
              <a:t>these matter, but are not the only factors: • Housing, finances, career • Social supports • Access to therapy, community • Impact of leaving on stability and functioning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 Your Health &amp; Nervous System </a:t>
            </a:r>
            <a:r>
              <a:rPr lang="en-CA" sz="1800" kern="100">
                <a:effectLst/>
                <a:latin typeface="Arial" panose="020B0604020202020204" pitchFamily="34" charset="0"/>
                <a:ea typeface="Calibri" panose="020F0502020204030204" pitchFamily="34" charset="0"/>
                <a:cs typeface="Times New Roman" panose="02020603050405020304" pitchFamily="18" charset="0"/>
              </a:rPr>
              <a:t>• What does your body feel like at home? • Are you chronically dysregulated, vigilant, or shut down? • Do you feel fundamentally alone in the relationship?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B0676B74-2CDF-631C-8CA8-3AE3A47CF21B}"/>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066662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30101A-4F5F-7CE6-462E-D371485AA959}"/>
              </a:ext>
            </a:extLst>
          </p:cNvPr>
          <p:cNvSpPr txBox="1"/>
          <p:nvPr/>
        </p:nvSpPr>
        <p:spPr>
          <a:xfrm>
            <a:off x="71919" y="704251"/>
            <a:ext cx="12228236" cy="923330"/>
          </a:xfrm>
          <a:prstGeom prst="rect">
            <a:avLst/>
          </a:prstGeom>
          <a:noFill/>
        </p:spPr>
        <p:txBody>
          <a:bodyPr wrap="square">
            <a:spAutoFit/>
          </a:bodyPr>
          <a:lstStyle/>
          <a:p>
            <a:pPr algn="ctr"/>
            <a:r>
              <a:rPr lang="en-US" sz="2700" dirty="0">
                <a:solidFill>
                  <a:schemeClr val="bg1"/>
                </a:solidFill>
              </a:rPr>
              <a:t>DOES THE REPAIR OF RELATIONSHIP HOLES REQUIRE DIFFERENT SKILLS, TOOLS OR STRATEGIES THAN THE ONES WE’VE LEARNED SO FAR IN THE COURSE?</a:t>
            </a:r>
            <a:endParaRPr lang="en-CA" sz="2700" dirty="0">
              <a:solidFill>
                <a:schemeClr val="bg1"/>
              </a:solidFill>
            </a:endParaRPr>
          </a:p>
        </p:txBody>
      </p:sp>
    </p:spTree>
    <p:extLst>
      <p:ext uri="{BB962C8B-B14F-4D97-AF65-F5344CB8AC3E}">
        <p14:creationId xmlns:p14="http://schemas.microsoft.com/office/powerpoint/2010/main" val="6819081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4CF1-6E13-4B77-B04D-60B7F39C1C5B}"/>
              </a:ext>
            </a:extLst>
          </p:cNvPr>
          <p:cNvSpPr>
            <a:spLocks noGrp="1"/>
          </p:cNvSpPr>
          <p:nvPr>
            <p:ph type="title" idx="4294967295"/>
          </p:nvPr>
        </p:nvSpPr>
        <p:spPr>
          <a:xfrm>
            <a:off x="1027216" y="94891"/>
            <a:ext cx="10754535" cy="1337034"/>
          </a:xfrm>
        </p:spPr>
        <p:txBody>
          <a:bodyPr vert="horz" lIns="91440" tIns="45720" rIns="91440" bIns="45720" rtlCol="0" anchor="ctr">
            <a:normAutofit fontScale="90000"/>
          </a:bodyPr>
          <a:lstStyle/>
          <a:p>
            <a:r>
              <a:rPr lang="en-US"/>
              <a:t>                        </a:t>
            </a:r>
            <a:r>
              <a:rPr lang="en-US" sz="3100" b="1">
                <a:solidFill>
                  <a:schemeClr val="bg1"/>
                </a:solidFill>
              </a:rPr>
              <a:t>interpersonal holes</a:t>
            </a:r>
            <a:br>
              <a:rPr lang="en-US"/>
            </a:br>
            <a:r>
              <a:rPr lang="en-US"/>
              <a:t>  </a:t>
            </a:r>
            <a:r>
              <a:rPr lang="en-US" sz="2700">
                <a:solidFill>
                  <a:schemeClr val="bg1"/>
                </a:solidFill>
              </a:rPr>
              <a:t>from INDIVIDUAL holes             to                COLLECTIVE holes</a:t>
            </a:r>
            <a:br>
              <a:rPr lang="en-US" sz="2700">
                <a:solidFill>
                  <a:schemeClr val="bg1"/>
                </a:solidFill>
              </a:rPr>
            </a:br>
            <a:r>
              <a:rPr lang="en-US" sz="2700">
                <a:solidFill>
                  <a:schemeClr val="bg1"/>
                </a:solidFill>
              </a:rPr>
              <a:t>AND individual wise mind                        AND collective wise mind</a:t>
            </a:r>
          </a:p>
        </p:txBody>
      </p:sp>
      <p:pic>
        <p:nvPicPr>
          <p:cNvPr id="5" name="Content Placeholder 4" descr="A person standing in a room&#10;&#10;Description automatically generated with medium confidence">
            <a:extLst>
              <a:ext uri="{FF2B5EF4-FFF2-40B4-BE49-F238E27FC236}">
                <a16:creationId xmlns:a16="http://schemas.microsoft.com/office/drawing/2014/main" id="{02F7FBFF-39F8-4CEC-A99B-94450AB9F6F9}"/>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609060" y="1580356"/>
            <a:ext cx="3194050" cy="3697287"/>
          </a:xfrm>
          <a:prstGeom prst="rect">
            <a:avLst/>
          </a:prstGeom>
        </p:spPr>
      </p:pic>
      <p:pic>
        <p:nvPicPr>
          <p:cNvPr id="7" name="Picture 6" descr="A close-up of a hand print&#10;&#10;Description automatically generated with low confidence">
            <a:extLst>
              <a:ext uri="{FF2B5EF4-FFF2-40B4-BE49-F238E27FC236}">
                <a16:creationId xmlns:a16="http://schemas.microsoft.com/office/drawing/2014/main" id="{E58D6A90-CE14-475D-AFCF-E2109B38F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3513" y="1676700"/>
            <a:ext cx="3193134" cy="369740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Arrow: Right 2">
            <a:extLst>
              <a:ext uri="{FF2B5EF4-FFF2-40B4-BE49-F238E27FC236}">
                <a16:creationId xmlns:a16="http://schemas.microsoft.com/office/drawing/2014/main" id="{DECCE780-79D6-4AA8-8C16-A12562E7D67F}"/>
              </a:ext>
            </a:extLst>
          </p:cNvPr>
          <p:cNvSpPr/>
          <p:nvPr/>
        </p:nvSpPr>
        <p:spPr>
          <a:xfrm>
            <a:off x="5157245" y="3283087"/>
            <a:ext cx="1188690" cy="48463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6A044FF4-E1BD-40A8-9E55-8E8A0BE54DE5}"/>
              </a:ext>
            </a:extLst>
          </p:cNvPr>
          <p:cNvSpPr txBox="1"/>
          <p:nvPr/>
        </p:nvSpPr>
        <p:spPr>
          <a:xfrm>
            <a:off x="176842" y="5522418"/>
            <a:ext cx="11838316" cy="2154436"/>
          </a:xfrm>
          <a:prstGeom prst="rect">
            <a:avLst/>
          </a:prstGeom>
          <a:noFill/>
        </p:spPr>
        <p:txBody>
          <a:bodyPr wrap="square">
            <a:spAutoFit/>
          </a:bodyPr>
          <a:lstStyle/>
          <a:p>
            <a:r>
              <a:rPr lang="en-CA" sz="2000" dirty="0">
                <a:solidFill>
                  <a:schemeClr val="bg1"/>
                </a:solidFill>
                <a:latin typeface="Arial" panose="020B0604020202020204" pitchFamily="34" charset="0"/>
                <a:cs typeface="Arial" panose="020B0604020202020204" pitchFamily="34" charset="0"/>
              </a:rPr>
              <a:t>Relationships</a:t>
            </a:r>
            <a:r>
              <a:rPr lang="en-CA" sz="2000" dirty="0">
                <a:latin typeface="Arial" panose="020B0604020202020204" pitchFamily="34" charset="0"/>
                <a:cs typeface="Arial" panose="020B0604020202020204" pitchFamily="34" charset="0"/>
              </a:rPr>
              <a:t> include those with partners, parents, children, other relatives, friends, ex’s, co-workers, bosses, therapists, medical professionals, etc. Relationship holes are an </a:t>
            </a:r>
            <a:r>
              <a:rPr lang="en-CA" sz="2000" dirty="0">
                <a:solidFill>
                  <a:schemeClr val="bg1"/>
                </a:solidFill>
                <a:latin typeface="Arial" panose="020B0604020202020204" pitchFamily="34" charset="0"/>
                <a:cs typeface="Arial" panose="020B0604020202020204" pitchFamily="34" charset="0"/>
              </a:rPr>
              <a:t>important subset </a:t>
            </a:r>
            <a:r>
              <a:rPr lang="en-CA" sz="2000" dirty="0">
                <a:latin typeface="Arial" panose="020B0604020202020204" pitchFamily="34" charset="0"/>
                <a:cs typeface="Arial" panose="020B0604020202020204" pitchFamily="34" charset="0"/>
              </a:rPr>
              <a:t>of all the holes in the sidewalk we fall into. We use the same tools, skills, and strategies but there are some special consideration when doing this work, that we will explore today.</a:t>
            </a:r>
          </a:p>
          <a:p>
            <a:endParaRPr lang="en-CA" dirty="0"/>
          </a:p>
          <a:p>
            <a:endParaRPr lang="en-CA" dirty="0"/>
          </a:p>
          <a:p>
            <a:endParaRPr lang="en-CA" dirty="0"/>
          </a:p>
        </p:txBody>
      </p:sp>
    </p:spTree>
    <p:extLst>
      <p:ext uri="{BB962C8B-B14F-4D97-AF65-F5344CB8AC3E}">
        <p14:creationId xmlns:p14="http://schemas.microsoft.com/office/powerpoint/2010/main" val="2202766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AFC10-E1B0-F6CA-3088-632C70F67B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8F7E04-B220-40F2-4C9A-C7CE86E61D7F}"/>
              </a:ext>
            </a:extLst>
          </p:cNvPr>
          <p:cNvSpPr txBox="1"/>
          <p:nvPr/>
        </p:nvSpPr>
        <p:spPr>
          <a:xfrm>
            <a:off x="205484" y="82192"/>
            <a:ext cx="12192000" cy="7400231"/>
          </a:xfrm>
          <a:prstGeom prst="rect">
            <a:avLst/>
          </a:prstGeom>
          <a:noFill/>
        </p:spPr>
        <p:txBody>
          <a:bodyPr wrap="square">
            <a:spAutoFit/>
          </a:bodyPr>
          <a:lstStyle/>
          <a:p>
            <a:pPr>
              <a:lnSpc>
                <a:spcPct val="115000"/>
              </a:lnSpc>
              <a:spcAft>
                <a:spcPts val="800"/>
              </a:spcAft>
              <a:buNone/>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5-MINUTE GUIDED MEDITATION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2 — Notice which parts appear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As the scene unfolds, notice the first part of you that reacts.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Maybe a tightening, a tone change, a defensive thought.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Gently greet this part: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“I see you. I’m right here.”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Let the video continue.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 second part may appear… perhaps anger, withdrawal, a pleaser, an intellectualizer, a critic.</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You’re simply noting the sequence.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3 — Pause the scene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Pause the video at the moment you lost Self —</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moment a part stepped in to protect you.</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Turn toward that part now.</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Let your voice be warm inside: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“I understand why you came in. Thank you for trying to protect me.”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E6058FAF-270B-4CD5-32F9-BCA1030D3128}"/>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611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57DA20-8722-EB06-1252-D202A5F978D1}"/>
              </a:ext>
            </a:extLst>
          </p:cNvPr>
          <p:cNvSpPr txBox="1"/>
          <p:nvPr/>
        </p:nvSpPr>
        <p:spPr>
          <a:xfrm>
            <a:off x="246580" y="961558"/>
            <a:ext cx="11855903" cy="646331"/>
          </a:xfrm>
          <a:prstGeom prst="rect">
            <a:avLst/>
          </a:prstGeom>
          <a:noFill/>
        </p:spPr>
        <p:txBody>
          <a:bodyPr wrap="square">
            <a:spAutoFit/>
          </a:bodyPr>
          <a:lstStyle/>
          <a:p>
            <a:r>
              <a:rPr lang="en-US" sz="3600" dirty="0">
                <a:solidFill>
                  <a:schemeClr val="bg1"/>
                </a:solidFill>
              </a:rPr>
              <a:t>YOUR OPTIONS IF YOU’RE IN A  DIFFICULT RELATIONSHIP</a:t>
            </a:r>
            <a:endParaRPr lang="en-CA" sz="3600" dirty="0">
              <a:solidFill>
                <a:schemeClr val="bg1"/>
              </a:solidFill>
            </a:endParaRPr>
          </a:p>
        </p:txBody>
      </p:sp>
    </p:spTree>
    <p:extLst>
      <p:ext uri="{BB962C8B-B14F-4D97-AF65-F5344CB8AC3E}">
        <p14:creationId xmlns:p14="http://schemas.microsoft.com/office/powerpoint/2010/main" val="11229676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294E-21B4-4778-930A-A93A15F24255}"/>
              </a:ext>
            </a:extLst>
          </p:cNvPr>
          <p:cNvSpPr>
            <a:spLocks noGrp="1"/>
          </p:cNvSpPr>
          <p:nvPr>
            <p:ph type="title" idx="4294967295"/>
          </p:nvPr>
        </p:nvSpPr>
        <p:spPr>
          <a:xfrm>
            <a:off x="918340" y="0"/>
            <a:ext cx="10777537" cy="625475"/>
          </a:xfrm>
        </p:spPr>
        <p:txBody>
          <a:bodyPr>
            <a:normAutofit/>
          </a:bodyPr>
          <a:lstStyle/>
          <a:p>
            <a:pPr algn="ctr"/>
            <a:r>
              <a:rPr lang="en-CA" sz="2800">
                <a:solidFill>
                  <a:schemeClr val="bg1"/>
                </a:solidFill>
              </a:rPr>
              <a:t> THE 4 Options for people in difficult relationships</a:t>
            </a:r>
          </a:p>
        </p:txBody>
      </p:sp>
      <p:graphicFrame>
        <p:nvGraphicFramePr>
          <p:cNvPr id="17" name="Content Placeholder 2">
            <a:extLst>
              <a:ext uri="{FF2B5EF4-FFF2-40B4-BE49-F238E27FC236}">
                <a16:creationId xmlns:a16="http://schemas.microsoft.com/office/drawing/2014/main" id="{753FAE65-7333-41D0-9A10-1554DEB5C22B}"/>
              </a:ext>
            </a:extLst>
          </p:cNvPr>
          <p:cNvGraphicFramePr>
            <a:graphicFrameLocks noGrp="1"/>
          </p:cNvGraphicFramePr>
          <p:nvPr>
            <p:ph idx="4294967295"/>
          </p:nvPr>
        </p:nvGraphicFramePr>
        <p:xfrm>
          <a:off x="315119" y="625475"/>
          <a:ext cx="11561762" cy="4701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F3CD692-4B78-E616-4EEA-9433E85D6617}"/>
              </a:ext>
            </a:extLst>
          </p:cNvPr>
          <p:cNvSpPr txBox="1"/>
          <p:nvPr/>
        </p:nvSpPr>
        <p:spPr>
          <a:xfrm>
            <a:off x="0" y="5483887"/>
            <a:ext cx="12192000" cy="1200329"/>
          </a:xfrm>
          <a:prstGeom prst="rect">
            <a:avLst/>
          </a:prstGeom>
          <a:noFill/>
        </p:spPr>
        <p:txBody>
          <a:bodyPr wrap="square">
            <a:spAutoFit/>
          </a:bodyPr>
          <a:lstStyle/>
          <a:p>
            <a:pPr lvl="0"/>
            <a:r>
              <a:rPr lang="en-CA" dirty="0">
                <a:latin typeface="Arial" panose="020B0604020202020204" pitchFamily="34" charset="0"/>
                <a:cs typeface="Arial" panose="020B0604020202020204" pitchFamily="34" charset="0"/>
              </a:rPr>
              <a:t>People often stay together or continue a relationship even if they are not attracted to or like each other. Some of the reasons for this include habit, social expectations and pressure, “the kids”, a sense of duty, fear of the other person (fawning), finances, fear of change, their vows, etc.. As Socrates taught us, it’s possible to be meaningfully happy even if your life is spent close to a difficult person. Such a relationship may even provide fuel for growth.</a:t>
            </a:r>
          </a:p>
        </p:txBody>
      </p:sp>
    </p:spTree>
    <p:extLst>
      <p:ext uri="{BB962C8B-B14F-4D97-AF65-F5344CB8AC3E}">
        <p14:creationId xmlns:p14="http://schemas.microsoft.com/office/powerpoint/2010/main" val="29544795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F3730-7DA8-390B-B649-A45F520EE85A}"/>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4000" cap="all" spc="150" dirty="0">
                <a:solidFill>
                  <a:schemeClr val="bg1"/>
                </a:solidFill>
                <a:effectLst/>
                <a:latin typeface="+mj-lt"/>
                <a:ea typeface="+mj-ea"/>
                <a:cs typeface="+mj-cs"/>
              </a:rPr>
              <a:t>WEIGHING 1. Staying, 2. Leaving,  3.Staying AND Working TOWARD CHANGE OR 4. MAINTAINING THE STATUS QUO. </a:t>
            </a:r>
            <a:endParaRPr lang="en-US" sz="4000" cap="all" spc="150" dirty="0">
              <a:solidFill>
                <a:schemeClr val="bg1"/>
              </a:solidFill>
              <a:latin typeface="+mj-lt"/>
              <a:ea typeface="+mj-ea"/>
              <a:cs typeface="+mj-cs"/>
            </a:endParaRPr>
          </a:p>
        </p:txBody>
      </p:sp>
      <p:pic>
        <p:nvPicPr>
          <p:cNvPr id="5" name="Picture 4" descr="Stones balancing on a wood">
            <a:extLst>
              <a:ext uri="{FF2B5EF4-FFF2-40B4-BE49-F238E27FC236}">
                <a16:creationId xmlns:a16="http://schemas.microsoft.com/office/drawing/2014/main" id="{99734050-35F6-6764-F57E-C5CB236987B1}"/>
              </a:ext>
            </a:extLst>
          </p:cNvPr>
          <p:cNvPicPr>
            <a:picLocks noChangeAspect="1"/>
          </p:cNvPicPr>
          <p:nvPr/>
        </p:nvPicPr>
        <p:blipFill>
          <a:blip r:embed="rId2"/>
          <a:srcRect t="29254" b="20954"/>
          <a:stretch>
            <a:fillRect/>
          </a:stretch>
        </p:blipFill>
        <p:spPr>
          <a:xfrm>
            <a:off x="20" y="10"/>
            <a:ext cx="12191980" cy="3657589"/>
          </a:xfrm>
          <a:prstGeom prst="rect">
            <a:avLst/>
          </a:prstGeom>
        </p:spPr>
      </p:pic>
    </p:spTree>
    <p:extLst>
      <p:ext uri="{BB962C8B-B14F-4D97-AF65-F5344CB8AC3E}">
        <p14:creationId xmlns:p14="http://schemas.microsoft.com/office/powerpoint/2010/main" val="4984063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1CC5499-ECFF-ED50-4D0F-DE44EACF8863}"/>
              </a:ext>
            </a:extLst>
          </p:cNvPr>
          <p:cNvSpPr txBox="1"/>
          <p:nvPr/>
        </p:nvSpPr>
        <p:spPr>
          <a:xfrm>
            <a:off x="219823" y="392760"/>
            <a:ext cx="11752353" cy="1754326"/>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Trying to repair a difficult relationship can be a lot of work. how do you decide if you should do the hard work or simply leave the relationship?</a:t>
            </a:r>
            <a:endParaRPr lang="en-CA"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0810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C2AAB2-74A5-47FC-229C-00544E9F4FE9}"/>
              </a:ext>
            </a:extLst>
          </p:cNvPr>
          <p:cNvSpPr txBox="1"/>
          <p:nvPr/>
        </p:nvSpPr>
        <p:spPr>
          <a:xfrm>
            <a:off x="1599345" y="-12843"/>
            <a:ext cx="10592655" cy="489749"/>
          </a:xfrm>
          <a:prstGeom prst="rect">
            <a:avLst/>
          </a:prstGeom>
          <a:noFill/>
        </p:spPr>
        <p:txBody>
          <a:bodyPr wrap="square">
            <a:spAutoFit/>
          </a:bodyPr>
          <a:lstStyle/>
          <a:p>
            <a:pPr>
              <a:lnSpc>
                <a:spcPct val="115000"/>
              </a:lnSpc>
              <a:spcAft>
                <a:spcPts val="800"/>
              </a:spcAft>
              <a:buNone/>
            </a:pPr>
            <a:r>
              <a:rPr lang="en-CA"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WEIGHING STAY, LEAVE, OR STAY AND WORK TOWARD CHANGE </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BB77CD8-EB72-4DC4-43BE-A4A755B15EA6}"/>
              </a:ext>
            </a:extLst>
          </p:cNvPr>
          <p:cNvSpPr txBox="1"/>
          <p:nvPr/>
        </p:nvSpPr>
        <p:spPr>
          <a:xfrm>
            <a:off x="0" y="476906"/>
            <a:ext cx="12192000" cy="631211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Many people cannot make this decision because multiple parts have conflicting agendas: A protector who longs for safety. An exile who is terrified of abandonment. A caretaker who feels responsible for the partner. A hopeful part who believes change is possible. A fearful part who believes leaving is impossible. A rational part who sees the data clearly. A loyal part tied to history, memories, or vows.</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The goal is not to silence any of them but to</a:t>
            </a:r>
            <a:r>
              <a:rPr lang="en-CA" kern="100" dirty="0">
                <a:latin typeface="Arial" panose="020B0604020202020204" pitchFamily="34" charset="0"/>
                <a:ea typeface="Calibri" panose="020F0502020204030204" pitchFamily="34" charset="0"/>
                <a:cs typeface="Times New Roman" panose="02020603050405020304" pitchFamily="18" charset="0"/>
              </a:rPr>
              <a:t>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1. Identify the parts 2. Hear each part’s fears and hopes 3. </a:t>
            </a:r>
            <a:r>
              <a:rPr lang="en-CA" sz="1800" kern="100" dirty="0" err="1">
                <a:effectLst/>
                <a:latin typeface="Arial" panose="020B0604020202020204" pitchFamily="34" charset="0"/>
                <a:ea typeface="Calibri" panose="020F0502020204030204" pitchFamily="34" charset="0"/>
                <a:cs typeface="Times New Roman" panose="02020603050405020304" pitchFamily="18" charset="0"/>
              </a:rPr>
              <a:t>Unblend</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enough to let Self lead the decision. A good decision is one made from clarity, courage, calm, compassion, and connection, not from fear, guilt, fantasy, or panic.</a:t>
            </a:r>
            <a:endParaRPr lang="en-CA"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When people are deciding whether to stay in a difficult relationship or leave, it’s important to recognize that two different parts of the mind are involved: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 Rational Mind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This is the part that makes lists, weighs pros and cons, looks at patterns, and evaluates long-term consequences. It’s logical, organized, and future oriented.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Emotional Mind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This is the part that feels love, fear, loneliness, hope, shame, longing, and memories. It responds to attachment needs, trauma histories, and the desire for connection. It often pulls us to stay or to leave for intensely felt reasons. Neither of these minds is “wrong.” They simply speak different languages.</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The checklist we use, the one outlining factors that affect long-term well-being, is a product of Rational Mind. It helps you step back and see the relationship from a broader perspective: safety, stability, mutual care, emotional health, growth, impact on children, financial realities, and so on. But no one makes relationship decisions on logic alone. </a:t>
            </a:r>
          </a:p>
        </p:txBody>
      </p:sp>
    </p:spTree>
    <p:extLst>
      <p:ext uri="{BB962C8B-B14F-4D97-AF65-F5344CB8AC3E}">
        <p14:creationId xmlns:p14="http://schemas.microsoft.com/office/powerpoint/2010/main" val="7406269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669FE-4AB4-145D-9618-54AFBB8DC9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157D37-00B1-2944-F2F8-D04E3B5B2711}"/>
              </a:ext>
            </a:extLst>
          </p:cNvPr>
          <p:cNvSpPr txBox="1"/>
          <p:nvPr/>
        </p:nvSpPr>
        <p:spPr>
          <a:xfrm>
            <a:off x="1599345" y="-12843"/>
            <a:ext cx="10592655" cy="489749"/>
          </a:xfrm>
          <a:prstGeom prst="rect">
            <a:avLst/>
          </a:prstGeom>
          <a:noFill/>
        </p:spPr>
        <p:txBody>
          <a:bodyPr wrap="square">
            <a:spAutoFit/>
          </a:bodyPr>
          <a:lstStyle/>
          <a:p>
            <a:pPr>
              <a:lnSpc>
                <a:spcPct val="115000"/>
              </a:lnSpc>
              <a:spcAft>
                <a:spcPts val="800"/>
              </a:spcAft>
              <a:buNone/>
            </a:pPr>
            <a:r>
              <a:rPr lang="en-CA"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WEIGHING STAY, LEAVE, OR STAY AND WORK TOWARD CHANGE </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6B7C91B-5727-1A20-7762-20CB78D19E53}"/>
              </a:ext>
            </a:extLst>
          </p:cNvPr>
          <p:cNvSpPr txBox="1"/>
          <p:nvPr/>
        </p:nvSpPr>
        <p:spPr>
          <a:xfrm>
            <a:off x="0" y="476906"/>
            <a:ext cx="12192000" cy="441813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We are bonded creatures. Attachment, fear of loss, dreams for the future, trauma triggers, and core needs pull from the Emotional Mind. So, the checklist is not meant to make the decision for you. It’s meant to support the emergence of Wise Mind. Ideally the decision to stay, leave or change comes from your Wise mind or Self. Wise Mind/Self is the integration point, the place where rational clarity and emotional truth meet. Wise Mind says: “My feelings matter and the facts matter.” “My long-term well-being matters and my attachments matter.” “I won’t make a decision from panic, nor from denial, but from grounded presence.”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The checklist helps because it gives structure and clarity, but the decision comes from a deeper internal place, the place in you that can hold both heart and mind at the same time. Wise Mind is not pressured. It’s spacious. It allows the truth to rise from within.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This checklist comes from Rational Mind. But real decisions about love and commitment are emotional decisions. The purpose of the list is not to replace your feelings, it’s to support you in finding Wise Mind. Wise Mind integrates both your emotional reasons for staying or leaving and your rational ones. It lets you make a grounded decision that honours both truth and feeling.</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06469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7998A2-3124-682E-8372-BB910EA6FA27}"/>
              </a:ext>
            </a:extLst>
          </p:cNvPr>
          <p:cNvSpPr txBox="1"/>
          <p:nvPr/>
        </p:nvSpPr>
        <p:spPr>
          <a:xfrm>
            <a:off x="294526" y="77059"/>
            <a:ext cx="11897474" cy="489749"/>
          </a:xfrm>
          <a:prstGeom prst="rect">
            <a:avLst/>
          </a:prstGeom>
          <a:noFill/>
        </p:spPr>
        <p:txBody>
          <a:bodyPr wrap="square">
            <a:spAutoFit/>
          </a:bodyPr>
          <a:lstStyle/>
          <a:p>
            <a:pPr>
              <a:lnSpc>
                <a:spcPct val="115000"/>
              </a:lnSpc>
              <a:spcAft>
                <a:spcPts val="800"/>
              </a:spcAft>
              <a:buNone/>
            </a:pPr>
            <a:r>
              <a:rPr lang="en-CA"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CHECKLIST: WEIGHING STAY, LEAVE, OR STAY AND WORK TOWARD CHANGE </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2FD86C7-A1EF-600B-93D3-8683A4CB9A2C}"/>
              </a:ext>
            </a:extLst>
          </p:cNvPr>
          <p:cNvSpPr txBox="1"/>
          <p:nvPr/>
        </p:nvSpPr>
        <p:spPr>
          <a:xfrm>
            <a:off x="0" y="566808"/>
            <a:ext cx="12192000" cy="6286273"/>
          </a:xfrm>
          <a:prstGeom prst="rect">
            <a:avLst/>
          </a:prstGeom>
          <a:noFill/>
        </p:spPr>
        <p:txBody>
          <a:bodyPr wrap="square">
            <a:spAutoFit/>
          </a:bodyPr>
          <a:lstStyle/>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rate each item as: (+) a positive factor, (–) a negative factor, or (?) uncertain/mixed.</a:t>
            </a:r>
          </a:p>
          <a:p>
            <a:pPr>
              <a:lnSpc>
                <a:spcPct val="115000"/>
              </a:lnSpc>
              <a:spcAft>
                <a:spcPts val="800"/>
              </a:spcAft>
              <a:buNone/>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RELATIONSHIP WELL-BEING CHECKLIST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1. Safety &amp; Stability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I feel physically safe.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I feel emotionally safe enough to be vulnerable.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Conflicts do not escalate into intimidation or fear.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There is no coercion, control, or emotional cruelty.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I do not have to shrink or silence myself to avoid harm.</a:t>
            </a: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2. Respect &amp; Basic Kindness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We treat each other with basic respect, most of the time.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There is no chronic contempt, ridicule, or belittling.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Each person can apologize and repair.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There is still some goodwill and gentleness.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382C501D-BB12-B796-3967-D6871A8C599C}"/>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553472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80C39-2A14-2508-3481-54D1C00C18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088B02-39B5-48A0-E848-20FC2282EC77}"/>
              </a:ext>
            </a:extLst>
          </p:cNvPr>
          <p:cNvSpPr txBox="1"/>
          <p:nvPr/>
        </p:nvSpPr>
        <p:spPr>
          <a:xfrm>
            <a:off x="294526" y="-87328"/>
            <a:ext cx="11897474" cy="489749"/>
          </a:xfrm>
          <a:prstGeom prst="rect">
            <a:avLst/>
          </a:prstGeom>
          <a:noFill/>
        </p:spPr>
        <p:txBody>
          <a:bodyPr wrap="square">
            <a:spAutoFit/>
          </a:bodyPr>
          <a:lstStyle/>
          <a:p>
            <a:pPr>
              <a:lnSpc>
                <a:spcPct val="115000"/>
              </a:lnSpc>
              <a:spcAft>
                <a:spcPts val="800"/>
              </a:spcAft>
              <a:buNone/>
            </a:pPr>
            <a:r>
              <a:rPr lang="en-CA"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CHECKLIST: WEIGHING STAY, LEAVE, OR STAY AND WORK TOWARD CHANGE </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7C6F513-C1C2-563C-EEAF-B36A0BA95F02}"/>
              </a:ext>
            </a:extLst>
          </p:cNvPr>
          <p:cNvSpPr txBox="1"/>
          <p:nvPr/>
        </p:nvSpPr>
        <p:spPr>
          <a:xfrm>
            <a:off x="-23973" y="321933"/>
            <a:ext cx="12192000" cy="5762540"/>
          </a:xfrm>
          <a:prstGeom prst="rect">
            <a:avLst/>
          </a:prstGeom>
          <a:noFill/>
        </p:spPr>
        <p:txBody>
          <a:bodyPr wrap="square">
            <a:spAutoFit/>
          </a:bodyPr>
          <a:lstStyle/>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rate each item as: (+) a positive factor, (–) a negative factor, or (?) uncertain/mixed.</a:t>
            </a:r>
          </a:p>
          <a:p>
            <a:pPr>
              <a:lnSpc>
                <a:spcPct val="115000"/>
              </a:lnSpc>
              <a:spcAft>
                <a:spcPts val="800"/>
              </a:spcAft>
              <a:buNone/>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dirty="0">
                <a:latin typeface="Arial" panose="020B0604020202020204" pitchFamily="34" charset="0"/>
                <a:ea typeface="Calibri" panose="020F0502020204030204" pitchFamily="34" charset="0"/>
                <a:cs typeface="Times New Roman" panose="02020603050405020304" pitchFamily="18" charset="0"/>
              </a:rPr>
              <a:t>3. Willingness &amp; Capacity for Change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dirty="0">
                <a:latin typeface="Segoe UI Symbol" panose="020B0502040204020203" pitchFamily="34" charset="0"/>
                <a:ea typeface="Calibri" panose="020F0502020204030204" pitchFamily="34" charset="0"/>
                <a:cs typeface="Segoe UI Symbol" panose="020B0502040204020203" pitchFamily="34" charset="0"/>
              </a:rPr>
              <a:t>☐</a:t>
            </a:r>
            <a:r>
              <a:rPr lang="en-CA" kern="100" dirty="0">
                <a:latin typeface="Arial" panose="020B0604020202020204" pitchFamily="34" charset="0"/>
                <a:ea typeface="Calibri" panose="020F0502020204030204" pitchFamily="34" charset="0"/>
                <a:cs typeface="Times New Roman" panose="02020603050405020304" pitchFamily="18" charset="0"/>
              </a:rPr>
              <a:t> Both partners are willing to work on the relationship.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dirty="0">
                <a:latin typeface="Segoe UI Symbol" panose="020B0502040204020203" pitchFamily="34" charset="0"/>
                <a:ea typeface="Calibri" panose="020F0502020204030204" pitchFamily="34" charset="0"/>
                <a:cs typeface="Segoe UI Symbol" panose="020B0502040204020203" pitchFamily="34" charset="0"/>
              </a:rPr>
              <a:t>☐</a:t>
            </a:r>
            <a:r>
              <a:rPr lang="en-CA" kern="100" dirty="0">
                <a:latin typeface="Arial" panose="020B0604020202020204" pitchFamily="34" charset="0"/>
                <a:ea typeface="Calibri" panose="020F0502020204030204" pitchFamily="34" charset="0"/>
                <a:cs typeface="Times New Roman" panose="02020603050405020304" pitchFamily="18" charset="0"/>
              </a:rPr>
              <a:t> Each takes responsibility for their own parts. </a:t>
            </a: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Both are open to learning new skills.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Harmful behaviors decrease over time with effort.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One partner is not doing all the emotional labor.</a:t>
            </a: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4. Attachment Dynamics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We can understand our attachment patterns.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We are not stuck in a chronic pursue–withdraw, attack–defend, or collapse–overwhelm cycle. </a:t>
            </a: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Each partner is willing to explore their own history.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There is enough felt safety to do healing work.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367B6C2E-1EB2-636B-13D8-35BB633C9844}"/>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912006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7F0EF-87A6-C217-DBA5-BB07A61C33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9B1966-06AE-4981-21C9-243B6E0E499A}"/>
              </a:ext>
            </a:extLst>
          </p:cNvPr>
          <p:cNvSpPr txBox="1"/>
          <p:nvPr/>
        </p:nvSpPr>
        <p:spPr>
          <a:xfrm>
            <a:off x="294526" y="-87328"/>
            <a:ext cx="11897474" cy="489749"/>
          </a:xfrm>
          <a:prstGeom prst="rect">
            <a:avLst/>
          </a:prstGeom>
          <a:noFill/>
        </p:spPr>
        <p:txBody>
          <a:bodyPr wrap="square">
            <a:spAutoFit/>
          </a:bodyPr>
          <a:lstStyle/>
          <a:p>
            <a:pPr>
              <a:lnSpc>
                <a:spcPct val="115000"/>
              </a:lnSpc>
              <a:spcAft>
                <a:spcPts val="800"/>
              </a:spcAft>
              <a:buNone/>
            </a:pPr>
            <a:r>
              <a:rPr lang="en-CA"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CHECKLIST: WEIGHING STAY, LEAVE, OR STAY AND WORK TOWARD CHANGE </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31D189F-1F58-DD34-CE41-32995444198E}"/>
              </a:ext>
            </a:extLst>
          </p:cNvPr>
          <p:cNvSpPr txBox="1"/>
          <p:nvPr/>
        </p:nvSpPr>
        <p:spPr>
          <a:xfrm>
            <a:off x="-23973" y="321933"/>
            <a:ext cx="12192000" cy="6286273"/>
          </a:xfrm>
          <a:prstGeom prst="rect">
            <a:avLst/>
          </a:prstGeom>
          <a:noFill/>
        </p:spPr>
        <p:txBody>
          <a:bodyPr wrap="square">
            <a:spAutoFit/>
          </a:bodyPr>
          <a:lstStyle/>
          <a:p>
            <a:pPr>
              <a:lnSpc>
                <a:spcPct val="115000"/>
              </a:lnSpc>
              <a:spcAft>
                <a:spcPts val="800"/>
              </a:spcAft>
              <a:buNone/>
            </a:pPr>
            <a:r>
              <a:rPr lang="en-CA" sz="1800" kern="100">
                <a:effectLst/>
                <a:latin typeface="Arial" panose="020B0604020202020204" pitchFamily="34" charset="0"/>
                <a:ea typeface="Calibri" panose="020F0502020204030204" pitchFamily="34" charset="0"/>
                <a:cs typeface="Times New Roman" panose="02020603050405020304" pitchFamily="18" charset="0"/>
              </a:rPr>
              <a:t>rate each item as: (+) a positive factor, (–) a negative factor, or (?) uncertain/mixed.</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Arial" panose="020B0604020202020204" pitchFamily="34" charset="0"/>
                <a:ea typeface="Calibri" panose="020F0502020204030204" pitchFamily="34" charset="0"/>
                <a:cs typeface="Times New Roman" panose="02020603050405020304" pitchFamily="18" charset="0"/>
              </a:rPr>
              <a:t>5. Emotional Climate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Segoe UI Symbol" panose="020B0502040204020203" pitchFamily="34" charset="0"/>
                <a:ea typeface="Calibri" panose="020F0502020204030204" pitchFamily="34" charset="0"/>
                <a:cs typeface="Segoe UI Symbol" panose="020B0502040204020203" pitchFamily="34" charset="0"/>
              </a:rPr>
              <a:t>☐</a:t>
            </a:r>
            <a:r>
              <a:rPr lang="en-CA" kern="100">
                <a:latin typeface="Arial" panose="020B0604020202020204" pitchFamily="34" charset="0"/>
                <a:ea typeface="Calibri" panose="020F0502020204030204" pitchFamily="34" charset="0"/>
                <a:cs typeface="Times New Roman" panose="02020603050405020304" pitchFamily="18" charset="0"/>
              </a:rPr>
              <a:t> There is more kindness than conflict.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Segoe UI Symbol" panose="020B0502040204020203" pitchFamily="34" charset="0"/>
                <a:ea typeface="Calibri" panose="020F0502020204030204" pitchFamily="34" charset="0"/>
                <a:cs typeface="Segoe UI Symbol" panose="020B0502040204020203" pitchFamily="34" charset="0"/>
              </a:rPr>
              <a:t>☐</a:t>
            </a:r>
            <a:r>
              <a:rPr lang="en-CA" kern="100">
                <a:latin typeface="Arial" panose="020B0604020202020204" pitchFamily="34" charset="0"/>
                <a:ea typeface="Calibri" panose="020F0502020204030204" pitchFamily="34" charset="0"/>
                <a:cs typeface="Times New Roman" panose="02020603050405020304" pitchFamily="18" charset="0"/>
              </a:rPr>
              <a:t> There is warmth, affection, and some joy.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Segoe UI Symbol" panose="020B0502040204020203" pitchFamily="34" charset="0"/>
                <a:ea typeface="Calibri" panose="020F0502020204030204" pitchFamily="34" charset="0"/>
                <a:cs typeface="Segoe UI Symbol" panose="020B0502040204020203" pitchFamily="34" charset="0"/>
              </a:rPr>
              <a:t>☐</a:t>
            </a:r>
            <a:r>
              <a:rPr lang="en-CA" kern="100">
                <a:latin typeface="Arial" panose="020B0604020202020204" pitchFamily="34" charset="0"/>
                <a:ea typeface="Calibri" panose="020F0502020204030204" pitchFamily="34" charset="0"/>
                <a:cs typeface="Times New Roman" panose="02020603050405020304" pitchFamily="18" charset="0"/>
              </a:rPr>
              <a:t> I do not dread interactions.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Segoe UI Symbol" panose="020B0502040204020203" pitchFamily="34" charset="0"/>
                <a:ea typeface="Calibri" panose="020F0502020204030204" pitchFamily="34" charset="0"/>
                <a:cs typeface="Segoe UI Symbol" panose="020B0502040204020203" pitchFamily="34" charset="0"/>
              </a:rPr>
              <a:t>☐</a:t>
            </a:r>
            <a:r>
              <a:rPr lang="en-CA" kern="100">
                <a:latin typeface="Arial" panose="020B0604020202020204" pitchFamily="34" charset="0"/>
                <a:ea typeface="Calibri" panose="020F0502020204030204" pitchFamily="34" charset="0"/>
                <a:cs typeface="Times New Roman" panose="02020603050405020304" pitchFamily="18" charset="0"/>
              </a:rPr>
              <a:t>I generally like who I am in this relationship. </a:t>
            </a:r>
            <a:r>
              <a:rPr lang="en-CA" sz="1800" kern="100">
                <a:effectLst/>
                <a:latin typeface="Arial" panose="020B0604020202020204" pitchFamily="34" charset="0"/>
                <a:ea typeface="Calibri" panose="020F0502020204030204" pitchFamily="34" charset="0"/>
                <a:cs typeface="Times New Roman" panose="02020603050405020304" pitchFamily="18" charset="0"/>
              </a:rPr>
              <a:t>6. Shared Vision &amp; Values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We want similar kinds of lives.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Our values are compatible enough.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We agree on what a healthy relationship looks like.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We share long-term intentions (or can find a workable middle).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Arial" panose="020B0604020202020204" pitchFamily="34" charset="0"/>
                <a:ea typeface="Calibri" panose="020F0502020204030204" pitchFamily="34" charset="0"/>
                <a:cs typeface="Times New Roman" panose="02020603050405020304" pitchFamily="18" charset="0"/>
              </a:rPr>
              <a:t>7. Personal Growth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I feel able to grow in this relationship.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My partner supports (or at least doesn’t resist) my development.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I do not feel chronically diminished, silenced, or distorted.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I can be myself.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F3F64FA9-2C7E-1401-A1C9-AC1C92BD87BB}"/>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335802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28C6A-956C-36EA-1B32-C83510C10C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354E68-57FF-C8E0-5171-00D3645055FE}"/>
              </a:ext>
            </a:extLst>
          </p:cNvPr>
          <p:cNvSpPr txBox="1"/>
          <p:nvPr/>
        </p:nvSpPr>
        <p:spPr>
          <a:xfrm>
            <a:off x="294526" y="-87328"/>
            <a:ext cx="11897474" cy="489749"/>
          </a:xfrm>
          <a:prstGeom prst="rect">
            <a:avLst/>
          </a:prstGeom>
          <a:noFill/>
        </p:spPr>
        <p:txBody>
          <a:bodyPr wrap="square">
            <a:spAutoFit/>
          </a:bodyPr>
          <a:lstStyle/>
          <a:p>
            <a:pPr>
              <a:lnSpc>
                <a:spcPct val="115000"/>
              </a:lnSpc>
              <a:spcAft>
                <a:spcPts val="800"/>
              </a:spcAft>
              <a:buNone/>
            </a:pPr>
            <a:r>
              <a:rPr lang="en-CA" sz="2400" kern="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CHECKLIST: WEIGHING STAY, LEAVE, OR STAY AND WORK TOWARD CHANGE </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40604B4-0EE9-562A-DD95-62C8327D6328}"/>
              </a:ext>
            </a:extLst>
          </p:cNvPr>
          <p:cNvSpPr txBox="1"/>
          <p:nvPr/>
        </p:nvSpPr>
        <p:spPr>
          <a:xfrm>
            <a:off x="-23973" y="321933"/>
            <a:ext cx="12192000" cy="6286273"/>
          </a:xfrm>
          <a:prstGeom prst="rect">
            <a:avLst/>
          </a:prstGeom>
          <a:noFill/>
        </p:spPr>
        <p:txBody>
          <a:bodyPr wrap="square">
            <a:spAutoFit/>
          </a:bodyPr>
          <a:lstStyle/>
          <a:p>
            <a:pPr>
              <a:lnSpc>
                <a:spcPct val="115000"/>
              </a:lnSpc>
              <a:spcAft>
                <a:spcPts val="800"/>
              </a:spcAft>
              <a:buNone/>
            </a:pPr>
            <a:r>
              <a:rPr lang="en-CA" sz="1800" kern="100">
                <a:effectLst/>
                <a:latin typeface="Arial" panose="020B0604020202020204" pitchFamily="34" charset="0"/>
                <a:ea typeface="Calibri" panose="020F0502020204030204" pitchFamily="34" charset="0"/>
                <a:cs typeface="Times New Roman" panose="02020603050405020304" pitchFamily="18" charset="0"/>
              </a:rPr>
              <a:t>rate each item as: (+) a positive factor, (–) a negative factor, or (?) uncertain/mixed.</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Arial" panose="020B0604020202020204" pitchFamily="34" charset="0"/>
                <a:ea typeface="Calibri" panose="020F0502020204030204" pitchFamily="34" charset="0"/>
                <a:cs typeface="Times New Roman" panose="02020603050405020304" pitchFamily="18" charset="0"/>
              </a:rPr>
              <a:t>8. Impact on Children (If applicable)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Segoe UI Symbol" panose="020B0502040204020203" pitchFamily="34" charset="0"/>
                <a:ea typeface="Calibri" panose="020F0502020204030204" pitchFamily="34" charset="0"/>
                <a:cs typeface="Segoe UI Symbol" panose="020B0502040204020203" pitchFamily="34" charset="0"/>
              </a:rPr>
              <a:t>☐</a:t>
            </a:r>
            <a:r>
              <a:rPr lang="en-CA" kern="100">
                <a:latin typeface="Arial" panose="020B0604020202020204" pitchFamily="34" charset="0"/>
                <a:ea typeface="Calibri" panose="020F0502020204030204" pitchFamily="34" charset="0"/>
                <a:cs typeface="Times New Roman" panose="02020603050405020304" pitchFamily="18" charset="0"/>
              </a:rPr>
              <a:t> The environment is emotionally safe for children.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Segoe UI Symbol" panose="020B0502040204020203" pitchFamily="34" charset="0"/>
                <a:ea typeface="Calibri" panose="020F0502020204030204" pitchFamily="34" charset="0"/>
                <a:cs typeface="Segoe UI Symbol" panose="020B0502040204020203" pitchFamily="34" charset="0"/>
              </a:rPr>
              <a:t>☐</a:t>
            </a:r>
            <a:r>
              <a:rPr lang="en-CA" kern="100">
                <a:latin typeface="Arial" panose="020B0604020202020204" pitchFamily="34" charset="0"/>
                <a:ea typeface="Calibri" panose="020F0502020204030204" pitchFamily="34" charset="0"/>
                <a:cs typeface="Times New Roman" panose="02020603050405020304" pitchFamily="18" charset="0"/>
              </a:rPr>
              <a:t> The relationship models healthy relating.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Segoe UI Symbol" panose="020B0502040204020203" pitchFamily="34" charset="0"/>
                <a:ea typeface="Calibri" panose="020F0502020204030204" pitchFamily="34" charset="0"/>
                <a:cs typeface="Segoe UI Symbol" panose="020B0502040204020203" pitchFamily="34" charset="0"/>
              </a:rPr>
              <a:t>☐</a:t>
            </a:r>
            <a:r>
              <a:rPr lang="en-CA" kern="100">
                <a:latin typeface="Arial" panose="020B0604020202020204" pitchFamily="34" charset="0"/>
                <a:ea typeface="Calibri" panose="020F0502020204030204" pitchFamily="34" charset="0"/>
                <a:cs typeface="Times New Roman" panose="02020603050405020304" pitchFamily="18" charset="0"/>
              </a:rPr>
              <a:t> Staying would not expose them to chronic conflict or fear.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kern="100">
                <a:latin typeface="Segoe UI Symbol" panose="020B0502040204020203" pitchFamily="34" charset="0"/>
                <a:ea typeface="Calibri" panose="020F0502020204030204" pitchFamily="34" charset="0"/>
                <a:cs typeface="Segoe UI Symbol" panose="020B0502040204020203" pitchFamily="34" charset="0"/>
              </a:rPr>
              <a:t>☐</a:t>
            </a:r>
            <a:r>
              <a:rPr lang="en-CA" kern="100">
                <a:latin typeface="Arial" panose="020B0604020202020204" pitchFamily="34" charset="0"/>
                <a:ea typeface="Calibri" panose="020F0502020204030204" pitchFamily="34" charset="0"/>
                <a:cs typeface="Times New Roman" panose="02020603050405020304" pitchFamily="18" charset="0"/>
              </a:rPr>
              <a:t> Leaving would likely reduce rather than increase harm.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Arial" panose="020B0604020202020204" pitchFamily="34" charset="0"/>
                <a:ea typeface="Calibri" panose="020F0502020204030204" pitchFamily="34" charset="0"/>
                <a:cs typeface="Times New Roman" panose="02020603050405020304" pitchFamily="18" charset="0"/>
              </a:rPr>
              <a:t>9. Practical Realities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I have access to support (family, friends, community).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My finances can sustain a transition if needed.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I have the emotional bandwidth for either rebuilding or separating.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There is a feasible path forward for stability.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Arial" panose="020B0604020202020204" pitchFamily="34" charset="0"/>
                <a:ea typeface="Calibri" panose="020F0502020204030204" pitchFamily="34" charset="0"/>
                <a:cs typeface="Times New Roman" panose="02020603050405020304" pitchFamily="18" charset="0"/>
              </a:rPr>
              <a:t>10. My Health &amp; Nervous System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I am not chronically anxious, hypervigilant, or shut down at home. </a:t>
            </a: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My body feels mostly safe with this person.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My stress level is manageable.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a:effectLst/>
                <a:latin typeface="Segoe UI Symbol" panose="020B0502040204020203" pitchFamily="34" charset="0"/>
                <a:ea typeface="Calibri" panose="020F0502020204030204" pitchFamily="34" charset="0"/>
                <a:cs typeface="Segoe UI Symbol" panose="020B0502040204020203" pitchFamily="34" charset="0"/>
              </a:rPr>
              <a:t>☐</a:t>
            </a:r>
            <a:r>
              <a:rPr lang="en-CA" sz="1800" kern="100">
                <a:effectLst/>
                <a:latin typeface="Arial" panose="020B0604020202020204" pitchFamily="34" charset="0"/>
                <a:ea typeface="Calibri" panose="020F0502020204030204" pitchFamily="34" charset="0"/>
                <a:cs typeface="Times New Roman" panose="02020603050405020304" pitchFamily="18" charset="0"/>
              </a:rPr>
              <a:t> I feel more alive than depleted.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18B0EC29-2549-E9DD-B596-15149284679D}"/>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54634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064B-115E-9D4E-B0DB-A2CBD52CDA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540E32-D41B-FC2B-3336-52D49DA8BCCB}"/>
              </a:ext>
            </a:extLst>
          </p:cNvPr>
          <p:cNvSpPr txBox="1"/>
          <p:nvPr/>
        </p:nvSpPr>
        <p:spPr>
          <a:xfrm>
            <a:off x="0" y="0"/>
            <a:ext cx="12192000" cy="6126036"/>
          </a:xfrm>
          <a:prstGeom prst="rect">
            <a:avLst/>
          </a:prstGeom>
          <a:noFill/>
        </p:spPr>
        <p:txBody>
          <a:bodyPr wrap="square">
            <a:spAutoFit/>
          </a:bodyPr>
          <a:lstStyle/>
          <a:p>
            <a:pPr>
              <a:lnSpc>
                <a:spcPct val="115000"/>
              </a:lnSpc>
              <a:spcAft>
                <a:spcPts val="800"/>
              </a:spcAft>
              <a:buNone/>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5-MINUTE GUIDED MEDITATION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Ask it softly: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“What were you afraid would happen?”</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it answer.</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4 — Meet the exile it protects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If the protector is willing, ask:</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“Who are you protecting?”</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younger, more vulnerable part come forward — the one carrying the hurt.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Offer it your presence: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“I’m here with you now.”</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“You’re not alone.”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exile feel your compassion, your steady Self energy.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5BD6BD48-D67B-5B62-1A62-52C8FE32681F}"/>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1142615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6405E1-2155-1DBD-4DF5-FA8E274A8B1D}"/>
              </a:ext>
            </a:extLst>
          </p:cNvPr>
          <p:cNvSpPr txBox="1"/>
          <p:nvPr/>
        </p:nvSpPr>
        <p:spPr>
          <a:xfrm>
            <a:off x="102742" y="128405"/>
            <a:ext cx="12192000" cy="1767150"/>
          </a:xfrm>
          <a:prstGeom prst="rect">
            <a:avLst/>
          </a:prstGeom>
          <a:noFill/>
        </p:spPr>
        <p:txBody>
          <a:bodyPr wrap="square">
            <a:spAutoFit/>
          </a:bodyPr>
          <a:lstStyle/>
          <a:p>
            <a:pPr>
              <a:lnSpc>
                <a:spcPct val="115000"/>
              </a:lnSpc>
              <a:spcAft>
                <a:spcPts val="800"/>
              </a:spcAft>
              <a:buNone/>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SCORING/REFLECTION: More +’s suggests working toward change may be viable. More –’s suggests leaving (or at least stepping back) may improve well-being.  Many ? suggests further exploration, therapy, or temporary stabilization before deciding.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CA" dirty="0"/>
          </a:p>
        </p:txBody>
      </p:sp>
    </p:spTree>
    <p:extLst>
      <p:ext uri="{BB962C8B-B14F-4D97-AF65-F5344CB8AC3E}">
        <p14:creationId xmlns:p14="http://schemas.microsoft.com/office/powerpoint/2010/main" val="247748306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FD494-6517-9348-3BFB-7902F10F28A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C75D780-1C8B-DA19-A441-C5A0CDEF6E34}"/>
              </a:ext>
            </a:extLst>
          </p:cNvPr>
          <p:cNvSpPr txBox="1"/>
          <p:nvPr/>
        </p:nvSpPr>
        <p:spPr>
          <a:xfrm>
            <a:off x="2095928" y="952810"/>
            <a:ext cx="8476180" cy="646331"/>
          </a:xfrm>
          <a:prstGeom prst="rect">
            <a:avLst/>
          </a:prstGeom>
          <a:noFill/>
        </p:spPr>
        <p:txBody>
          <a:bodyPr wrap="square">
            <a:spAutoFit/>
          </a:bodyPr>
          <a:lstStyle/>
          <a:p>
            <a:r>
              <a:rPr lang="en-US" sz="3600" dirty="0">
                <a:solidFill>
                  <a:schemeClr val="bg1"/>
                </a:solidFill>
              </a:rPr>
              <a:t>3 APPROACHES TO RELATIONSHIP REPAIR</a:t>
            </a:r>
            <a:endParaRPr lang="en-CA" sz="3600" dirty="0">
              <a:solidFill>
                <a:schemeClr val="bg1"/>
              </a:solidFill>
            </a:endParaRPr>
          </a:p>
        </p:txBody>
      </p:sp>
      <p:sp>
        <p:nvSpPr>
          <p:cNvPr id="3" name="TextBox 2">
            <a:extLst>
              <a:ext uri="{FF2B5EF4-FFF2-40B4-BE49-F238E27FC236}">
                <a16:creationId xmlns:a16="http://schemas.microsoft.com/office/drawing/2014/main" id="{C9F8CC09-E1D3-0323-373F-F6CA2BA8B14A}"/>
              </a:ext>
            </a:extLst>
          </p:cNvPr>
          <p:cNvSpPr txBox="1"/>
          <p:nvPr/>
        </p:nvSpPr>
        <p:spPr>
          <a:xfrm>
            <a:off x="2669030" y="2339794"/>
            <a:ext cx="6853940" cy="830997"/>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 John Gottman, Stan Tatkin and Sue Johnson</a:t>
            </a:r>
          </a:p>
          <a:p>
            <a:pPr algn="ctr"/>
            <a:r>
              <a:rPr lang="en-US" sz="2400" dirty="0">
                <a:latin typeface="Arial" panose="020B0604020202020204" pitchFamily="34" charset="0"/>
                <a:cs typeface="Arial" panose="020B0604020202020204" pitchFamily="34" charset="0"/>
              </a:rPr>
              <a:t>renown couple</a:t>
            </a:r>
            <a:r>
              <a:rPr lang="en-CA" sz="2400" dirty="0">
                <a:latin typeface="Arial" panose="020B0604020202020204" pitchFamily="34" charset="0"/>
                <a:cs typeface="Arial" panose="020B0604020202020204" pitchFamily="34" charset="0"/>
              </a:rPr>
              <a:t>’s therapists</a:t>
            </a:r>
            <a:r>
              <a:rPr lang="en-US" sz="2400" dirty="0">
                <a:latin typeface="Arial" panose="020B0604020202020204" pitchFamily="34" charset="0"/>
                <a:cs typeface="Arial" panose="020B0604020202020204" pitchFamily="34" charset="0"/>
              </a:rPr>
              <a:t> </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8125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24A3BA-6779-4DFD-2B6D-6EB4041B56D0}"/>
              </a:ext>
            </a:extLst>
          </p:cNvPr>
          <p:cNvSpPr txBox="1"/>
          <p:nvPr/>
        </p:nvSpPr>
        <p:spPr>
          <a:xfrm>
            <a:off x="1682515" y="372266"/>
            <a:ext cx="8316686" cy="646331"/>
          </a:xfrm>
          <a:prstGeom prst="rect">
            <a:avLst/>
          </a:prstGeom>
          <a:noFill/>
        </p:spPr>
        <p:txBody>
          <a:bodyPr wrap="square">
            <a:spAutoFit/>
          </a:bodyPr>
          <a:lstStyle/>
          <a:p>
            <a:pPr algn="ctr"/>
            <a:r>
              <a:rPr lang="en-US" sz="3600">
                <a:solidFill>
                  <a:schemeClr val="bg1"/>
                </a:solidFill>
              </a:rPr>
              <a:t>3 RENOWN RELATIONSHIP THERAPISTS</a:t>
            </a:r>
          </a:p>
        </p:txBody>
      </p:sp>
      <p:pic>
        <p:nvPicPr>
          <p:cNvPr id="5" name="Picture 4">
            <a:extLst>
              <a:ext uri="{FF2B5EF4-FFF2-40B4-BE49-F238E27FC236}">
                <a16:creationId xmlns:a16="http://schemas.microsoft.com/office/drawing/2014/main" id="{158D8BC1-0622-0419-89FC-44992BD49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41" y="2951398"/>
            <a:ext cx="3571102" cy="3384088"/>
          </a:xfrm>
          <a:prstGeom prst="rect">
            <a:avLst/>
          </a:prstGeom>
        </p:spPr>
      </p:pic>
      <p:pic>
        <p:nvPicPr>
          <p:cNvPr id="7" name="Picture 6">
            <a:extLst>
              <a:ext uri="{FF2B5EF4-FFF2-40B4-BE49-F238E27FC236}">
                <a16:creationId xmlns:a16="http://schemas.microsoft.com/office/drawing/2014/main" id="{13C157CC-657A-2DD8-F3C2-F26456246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001" y="1420977"/>
            <a:ext cx="3275197" cy="4136573"/>
          </a:xfrm>
          <a:prstGeom prst="rect">
            <a:avLst/>
          </a:prstGeom>
        </p:spPr>
      </p:pic>
      <p:pic>
        <p:nvPicPr>
          <p:cNvPr id="9" name="Picture 8">
            <a:extLst>
              <a:ext uri="{FF2B5EF4-FFF2-40B4-BE49-F238E27FC236}">
                <a16:creationId xmlns:a16="http://schemas.microsoft.com/office/drawing/2014/main" id="{43EC566B-FB7B-4373-7840-ED4C5213C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9874" y="2263133"/>
            <a:ext cx="3694068" cy="2960914"/>
          </a:xfrm>
          <a:prstGeom prst="rect">
            <a:avLst/>
          </a:prstGeom>
        </p:spPr>
      </p:pic>
      <p:sp>
        <p:nvSpPr>
          <p:cNvPr id="11" name="TextBox 10">
            <a:extLst>
              <a:ext uri="{FF2B5EF4-FFF2-40B4-BE49-F238E27FC236}">
                <a16:creationId xmlns:a16="http://schemas.microsoft.com/office/drawing/2014/main" id="{E8E1E78E-062A-AE7A-87D9-FCB29230738B}"/>
              </a:ext>
            </a:extLst>
          </p:cNvPr>
          <p:cNvSpPr txBox="1"/>
          <p:nvPr/>
        </p:nvSpPr>
        <p:spPr>
          <a:xfrm>
            <a:off x="732121" y="6214646"/>
            <a:ext cx="2824142" cy="523220"/>
          </a:xfrm>
          <a:prstGeom prst="rect">
            <a:avLst/>
          </a:prstGeom>
          <a:noFill/>
        </p:spPr>
        <p:txBody>
          <a:bodyPr wrap="square">
            <a:spAutoFit/>
          </a:bodyPr>
          <a:lstStyle/>
          <a:p>
            <a:r>
              <a:rPr lang="en-US" sz="2800"/>
              <a:t> John Gottman </a:t>
            </a:r>
            <a:endParaRPr lang="en-CA" sz="2800"/>
          </a:p>
        </p:txBody>
      </p:sp>
      <p:sp>
        <p:nvSpPr>
          <p:cNvPr id="13" name="TextBox 12">
            <a:extLst>
              <a:ext uri="{FF2B5EF4-FFF2-40B4-BE49-F238E27FC236}">
                <a16:creationId xmlns:a16="http://schemas.microsoft.com/office/drawing/2014/main" id="{FB2C03ED-DFD4-20F7-0D9D-F886745CDD43}"/>
              </a:ext>
            </a:extLst>
          </p:cNvPr>
          <p:cNvSpPr txBox="1"/>
          <p:nvPr/>
        </p:nvSpPr>
        <p:spPr>
          <a:xfrm>
            <a:off x="4945967" y="5649685"/>
            <a:ext cx="2369233" cy="523220"/>
          </a:xfrm>
          <a:prstGeom prst="rect">
            <a:avLst/>
          </a:prstGeom>
          <a:noFill/>
        </p:spPr>
        <p:txBody>
          <a:bodyPr wrap="square">
            <a:spAutoFit/>
          </a:bodyPr>
          <a:lstStyle/>
          <a:p>
            <a:r>
              <a:rPr lang="en-US" sz="2800" dirty="0"/>
              <a:t>Stan Tatkin</a:t>
            </a:r>
            <a:endParaRPr lang="en-CA" sz="2800" dirty="0"/>
          </a:p>
        </p:txBody>
      </p:sp>
      <p:sp>
        <p:nvSpPr>
          <p:cNvPr id="15" name="TextBox 14">
            <a:extLst>
              <a:ext uri="{FF2B5EF4-FFF2-40B4-BE49-F238E27FC236}">
                <a16:creationId xmlns:a16="http://schemas.microsoft.com/office/drawing/2014/main" id="{E17B3CD2-4AE8-F4C9-F46C-EF50922531B1}"/>
              </a:ext>
            </a:extLst>
          </p:cNvPr>
          <p:cNvSpPr txBox="1"/>
          <p:nvPr/>
        </p:nvSpPr>
        <p:spPr>
          <a:xfrm>
            <a:off x="9082053" y="5224047"/>
            <a:ext cx="3284118" cy="523220"/>
          </a:xfrm>
          <a:prstGeom prst="rect">
            <a:avLst/>
          </a:prstGeom>
          <a:noFill/>
        </p:spPr>
        <p:txBody>
          <a:bodyPr wrap="square">
            <a:spAutoFit/>
          </a:bodyPr>
          <a:lstStyle/>
          <a:p>
            <a:r>
              <a:rPr lang="en-US" sz="2800"/>
              <a:t>Sue Johnson </a:t>
            </a:r>
            <a:endParaRPr lang="en-CA" sz="2800"/>
          </a:p>
        </p:txBody>
      </p:sp>
    </p:spTree>
    <p:extLst>
      <p:ext uri="{BB962C8B-B14F-4D97-AF65-F5344CB8AC3E}">
        <p14:creationId xmlns:p14="http://schemas.microsoft.com/office/powerpoint/2010/main" val="22267940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BD4615-553D-7109-E321-D640CB0D5AE5}"/>
              </a:ext>
            </a:extLst>
          </p:cNvPr>
          <p:cNvSpPr txBox="1"/>
          <p:nvPr/>
        </p:nvSpPr>
        <p:spPr>
          <a:xfrm>
            <a:off x="859971" y="0"/>
            <a:ext cx="10472057" cy="646331"/>
          </a:xfrm>
          <a:prstGeom prst="rect">
            <a:avLst/>
          </a:prstGeom>
          <a:noFill/>
        </p:spPr>
        <p:txBody>
          <a:bodyPr wrap="square">
            <a:spAutoFit/>
          </a:bodyPr>
          <a:lstStyle/>
          <a:p>
            <a:pPr algn="ctr"/>
            <a:r>
              <a:rPr lang="en-US" sz="3600">
                <a:solidFill>
                  <a:schemeClr val="bg1"/>
                </a:solidFill>
              </a:rPr>
              <a:t>JOHN GOTTMAN (THE GOTTMAN INSTITUTE)</a:t>
            </a:r>
            <a:endParaRPr lang="en-CA" sz="3600">
              <a:solidFill>
                <a:schemeClr val="bg1"/>
              </a:solidFill>
            </a:endParaRPr>
          </a:p>
        </p:txBody>
      </p:sp>
      <p:sp>
        <p:nvSpPr>
          <p:cNvPr id="5" name="TextBox 4">
            <a:extLst>
              <a:ext uri="{FF2B5EF4-FFF2-40B4-BE49-F238E27FC236}">
                <a16:creationId xmlns:a16="http://schemas.microsoft.com/office/drawing/2014/main" id="{A9EFA9D8-6FDE-3075-2871-99B3043C0C38}"/>
              </a:ext>
            </a:extLst>
          </p:cNvPr>
          <p:cNvSpPr txBox="1"/>
          <p:nvPr/>
        </p:nvSpPr>
        <p:spPr>
          <a:xfrm>
            <a:off x="59870" y="982176"/>
            <a:ext cx="12072257" cy="4893647"/>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Gottman studied couples scientifically for decades and is famous for predicting divorce with 90% accuracy.</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Communication Skills: </a:t>
            </a:r>
            <a:r>
              <a:rPr lang="en-US" sz="2400" dirty="0">
                <a:latin typeface="Arial" panose="020B0604020202020204" pitchFamily="34" charset="0"/>
                <a:cs typeface="Arial" panose="020B0604020202020204" pitchFamily="34" charset="0"/>
              </a:rPr>
              <a:t>Gottman highlights the importance of soft startups (raising issues gently) versus harsh startups (attacking), which predict success or failure.</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Emotional Regulation: </a:t>
            </a:r>
            <a:r>
              <a:rPr lang="en-US" sz="2400" dirty="0">
                <a:latin typeface="Arial" panose="020B0604020202020204" pitchFamily="34" charset="0"/>
                <a:cs typeface="Arial" panose="020B0604020202020204" pitchFamily="34" charset="0"/>
              </a:rPr>
              <a:t>He identifies the need to avoid flooding (emotional overwhelm) during conflict, advocating for self-soothing techniques.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Conflict Resolution Ability: </a:t>
            </a:r>
            <a:r>
              <a:rPr lang="en-US" sz="2400" dirty="0">
                <a:latin typeface="Arial" panose="020B0604020202020204" pitchFamily="34" charset="0"/>
                <a:cs typeface="Arial" panose="020B0604020202020204" pitchFamily="34" charset="0"/>
              </a:rPr>
              <a:t>Gottman’s “Four Horsemen” (Criticism, Contempt, Defensiveness, Stonewalling) damage relationships; successful couples replace these with antidotes like appreciation, responsibility, and repair attempts.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Trust and Safety: </a:t>
            </a:r>
            <a:r>
              <a:rPr lang="en-US" sz="2400" dirty="0">
                <a:latin typeface="Arial" panose="020B0604020202020204" pitchFamily="34" charset="0"/>
                <a:cs typeface="Arial" panose="020B0604020202020204" pitchFamily="34" charset="0"/>
              </a:rPr>
              <a:t>Gottman emphasizes that everyday “emotional bids” (small requests for attention) build or erode trust over time.</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Novelty and Growth: </a:t>
            </a:r>
            <a:r>
              <a:rPr lang="en-US" sz="2400" dirty="0">
                <a:latin typeface="Arial" panose="020B0604020202020204" pitchFamily="34" charset="0"/>
                <a:cs typeface="Arial" panose="020B0604020202020204" pitchFamily="34" charset="0"/>
              </a:rPr>
              <a:t>His idea of the Love Map (deep knowledge of each other’s worlds) encourages partners to keep learning about each other.</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7608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6CC5B2-32B6-9222-49B1-F2A668B0FBC0}"/>
              </a:ext>
            </a:extLst>
          </p:cNvPr>
          <p:cNvSpPr txBox="1"/>
          <p:nvPr/>
        </p:nvSpPr>
        <p:spPr>
          <a:xfrm>
            <a:off x="76200" y="218612"/>
            <a:ext cx="12192000" cy="4616648"/>
          </a:xfrm>
          <a:prstGeom prst="rect">
            <a:avLst/>
          </a:prstGeom>
          <a:noFill/>
        </p:spPr>
        <p:txBody>
          <a:bodyPr wrap="square">
            <a:spAutoFit/>
          </a:bodyPr>
          <a:lstStyle/>
          <a:p>
            <a:r>
              <a:rPr lang="en-US" sz="3600" dirty="0">
                <a:solidFill>
                  <a:schemeClr val="bg1"/>
                </a:solidFill>
              </a:rPr>
              <a:t>      GOTTMAN’S DAILY STRESS-REDUCING CONVERSATION</a:t>
            </a:r>
            <a:br>
              <a:rPr lang="en-US" dirty="0"/>
            </a:br>
            <a:br>
              <a:rPr lang="en-US" dirty="0"/>
            </a:br>
            <a:r>
              <a:rPr lang="en-US" sz="2400" dirty="0">
                <a:latin typeface="Arial" panose="020B0604020202020204" pitchFamily="34" charset="0"/>
                <a:cs typeface="Arial" panose="020B0604020202020204" pitchFamily="34" charset="0"/>
              </a:rPr>
              <a:t>Practice: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Spend 20 minutes a day talking about anything other than the relationship — just your stresses, your day, your feelings.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Focus on listening, empathizing, not solving.</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Example prompts: “What was the high point of your day? What was hard for you today?”</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Why it works:</a:t>
            </a:r>
          </a:p>
          <a:p>
            <a:r>
              <a:rPr lang="en-US" sz="2400" dirty="0">
                <a:latin typeface="Arial" panose="020B0604020202020204" pitchFamily="34" charset="0"/>
                <a:cs typeface="Arial" panose="020B0604020202020204" pitchFamily="34" charset="0"/>
              </a:rPr>
              <a:t>It builds friendship and emotional connection and prevents outside stress from poisoning the relationship.</a:t>
            </a:r>
            <a:endParaRPr lang="en-CA" sz="2400"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5AD0633C-4E28-3D57-0DB4-1EEFEFC4937F}"/>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844571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728442-FACC-9570-AB5E-BBE4658CB357}"/>
              </a:ext>
            </a:extLst>
          </p:cNvPr>
          <p:cNvSpPr txBox="1"/>
          <p:nvPr/>
        </p:nvSpPr>
        <p:spPr>
          <a:xfrm>
            <a:off x="87086" y="88488"/>
            <a:ext cx="12115800" cy="1754326"/>
          </a:xfrm>
          <a:prstGeom prst="rect">
            <a:avLst/>
          </a:prstGeom>
          <a:noFill/>
        </p:spPr>
        <p:txBody>
          <a:bodyPr wrap="square">
            <a:spAutoFit/>
          </a:bodyPr>
          <a:lstStyle/>
          <a:p>
            <a:pPr algn="ctr"/>
            <a:r>
              <a:rPr lang="en-US" sz="3600">
                <a:solidFill>
                  <a:schemeClr val="bg1"/>
                </a:solidFill>
              </a:rPr>
              <a:t>STAN TATKIN-PSYCHOBIOLOGICAL </a:t>
            </a:r>
          </a:p>
          <a:p>
            <a:pPr algn="ctr"/>
            <a:r>
              <a:rPr lang="en-US" sz="3600">
                <a:solidFill>
                  <a:schemeClr val="bg1"/>
                </a:solidFill>
              </a:rPr>
              <a:t>APPROACH TO COUPLE THERAPY</a:t>
            </a:r>
            <a:br>
              <a:rPr lang="en-US"/>
            </a:br>
            <a:br>
              <a:rPr lang="en-US"/>
            </a:br>
            <a:endParaRPr lang="en-CA"/>
          </a:p>
        </p:txBody>
      </p:sp>
      <p:sp>
        <p:nvSpPr>
          <p:cNvPr id="5" name="TextBox 4">
            <a:extLst>
              <a:ext uri="{FF2B5EF4-FFF2-40B4-BE49-F238E27FC236}">
                <a16:creationId xmlns:a16="http://schemas.microsoft.com/office/drawing/2014/main" id="{FFDC03F5-2F02-28EB-5B3F-EB2B1AB9B082}"/>
              </a:ext>
            </a:extLst>
          </p:cNvPr>
          <p:cNvSpPr txBox="1"/>
          <p:nvPr/>
        </p:nvSpPr>
        <p:spPr>
          <a:xfrm>
            <a:off x="87086" y="1367206"/>
            <a:ext cx="11898085" cy="5262979"/>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Tatkin focuses on how our nervous systems, early attachment experiences, and unconscious processes shape relationships.</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Attachment Styles</a:t>
            </a:r>
            <a:r>
              <a:rPr lang="en-US" sz="2400" dirty="0">
                <a:latin typeface="Arial" panose="020B0604020202020204" pitchFamily="34" charset="0"/>
                <a:cs typeface="Arial" panose="020B0604020202020204" pitchFamily="34" charset="0"/>
              </a:rPr>
              <a:t>: Tatkin bases much of his work on the idea that secure-functioning couples actively create safety, regardless of their individual attachment histories.</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Emotional Regulation</a:t>
            </a:r>
            <a:r>
              <a:rPr lang="en-US" sz="2400" dirty="0">
                <a:latin typeface="Arial" panose="020B0604020202020204" pitchFamily="34" charset="0"/>
                <a:cs typeface="Arial" panose="020B0604020202020204" pitchFamily="34" charset="0"/>
              </a:rPr>
              <a:t>: He emphasizes that partners act as each other’s “primary regulators”: when one is upset, the other helps calm them, and vice versa.</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Mutual Support: </a:t>
            </a:r>
            <a:r>
              <a:rPr lang="en-US" sz="2400" dirty="0">
                <a:latin typeface="Arial" panose="020B0604020202020204" pitchFamily="34" charset="0"/>
                <a:cs typeface="Arial" panose="020B0604020202020204" pitchFamily="34" charset="0"/>
              </a:rPr>
              <a:t>Tatkin stresses that couples should operate as a two-person system rather than as independent competitors.</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Trust and Safety: </a:t>
            </a:r>
            <a:r>
              <a:rPr lang="en-US" sz="2400" dirty="0">
                <a:latin typeface="Arial" panose="020B0604020202020204" pitchFamily="34" charset="0"/>
                <a:cs typeface="Arial" panose="020B0604020202020204" pitchFamily="34" charset="0"/>
              </a:rPr>
              <a:t>In Tatkin’s view, the core goal is a secure functioning relationship, where agreements prioritize the relationship over individual self-interest.</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External Stressors</a:t>
            </a:r>
            <a:r>
              <a:rPr lang="en-US" sz="2400" dirty="0">
                <a:latin typeface="Arial" panose="020B0604020202020204" pitchFamily="34" charset="0"/>
                <a:cs typeface="Arial" panose="020B0604020202020204" pitchFamily="34" charset="0"/>
              </a:rPr>
              <a:t>: Tatkin believes couples must form a “couple bubble” — a protective sphere where the relationship takes priority over external threats and distractions.</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75100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2177F9-98AE-4BFF-7311-1AB618631CB9}"/>
              </a:ext>
            </a:extLst>
          </p:cNvPr>
          <p:cNvSpPr txBox="1"/>
          <p:nvPr/>
        </p:nvSpPr>
        <p:spPr>
          <a:xfrm>
            <a:off x="3048000" y="202202"/>
            <a:ext cx="6096000" cy="646331"/>
          </a:xfrm>
          <a:prstGeom prst="rect">
            <a:avLst/>
          </a:prstGeom>
          <a:noFill/>
        </p:spPr>
        <p:txBody>
          <a:bodyPr wrap="square">
            <a:spAutoFit/>
          </a:bodyPr>
          <a:lstStyle/>
          <a:p>
            <a:br>
              <a:rPr lang="en-US"/>
            </a:br>
            <a:endParaRPr lang="en-CA"/>
          </a:p>
        </p:txBody>
      </p:sp>
      <p:sp>
        <p:nvSpPr>
          <p:cNvPr id="5" name="TextBox 4">
            <a:extLst>
              <a:ext uri="{FF2B5EF4-FFF2-40B4-BE49-F238E27FC236}">
                <a16:creationId xmlns:a16="http://schemas.microsoft.com/office/drawing/2014/main" id="{EABD5D32-6925-438A-1831-EFB2D4F7795C}"/>
              </a:ext>
            </a:extLst>
          </p:cNvPr>
          <p:cNvSpPr txBox="1"/>
          <p:nvPr/>
        </p:nvSpPr>
        <p:spPr>
          <a:xfrm>
            <a:off x="108857" y="-299714"/>
            <a:ext cx="12083143" cy="4955203"/>
          </a:xfrm>
          <a:prstGeom prst="rect">
            <a:avLst/>
          </a:prstGeom>
          <a:noFill/>
        </p:spPr>
        <p:txBody>
          <a:bodyPr wrap="square">
            <a:spAutoFit/>
          </a:bodyPr>
          <a:lstStyle/>
          <a:p>
            <a:br>
              <a:rPr lang="en-US" sz="3200" dirty="0">
                <a:solidFill>
                  <a:schemeClr val="bg1"/>
                </a:solidFill>
              </a:rPr>
            </a:br>
            <a:r>
              <a:rPr lang="en-US" sz="3200" dirty="0">
                <a:solidFill>
                  <a:schemeClr val="bg1"/>
                </a:solidFill>
              </a:rPr>
              <a:t>                                 STAN TATKIN: “THE COUPLE BUBBLE”</a:t>
            </a:r>
            <a:br>
              <a:rPr lang="en-US" dirty="0"/>
            </a:br>
            <a:br>
              <a:rPr lang="en-US" dirty="0"/>
            </a:br>
            <a:r>
              <a:rPr lang="en-US" sz="2400" dirty="0">
                <a:latin typeface="Arial" panose="020B0604020202020204" pitchFamily="34" charset="0"/>
                <a:cs typeface="Arial" panose="020B0604020202020204" pitchFamily="34" charset="0"/>
              </a:rPr>
              <a:t>Practice: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Make a spoken commitment like: “We protect each other in public and in private.”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Then, when something comes up (a mistake, stress, someone flirts with you, etc.), you choose the relationship first, not your own ego or impulses.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Regularly remind each other: “We are a team. We have each other’s backs.”</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Why it works: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It builds safety and mutual loyalty at a deep, even biological level, your nervous systems calm down because you know you’re not alone.</a:t>
            </a:r>
            <a:br>
              <a:rPr lang="en-US" dirty="0"/>
            </a:br>
            <a:endParaRPr lang="en-CA" dirty="0"/>
          </a:p>
        </p:txBody>
      </p:sp>
      <p:sp>
        <p:nvSpPr>
          <p:cNvPr id="2" name="Oval 1">
            <a:extLst>
              <a:ext uri="{FF2B5EF4-FFF2-40B4-BE49-F238E27FC236}">
                <a16:creationId xmlns:a16="http://schemas.microsoft.com/office/drawing/2014/main" id="{F15E1EC8-A9C4-D4A5-9148-B1CCB15B92DC}"/>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729786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516F1A-FA1C-389D-F08B-A687B5B3CEF2}"/>
              </a:ext>
            </a:extLst>
          </p:cNvPr>
          <p:cNvSpPr txBox="1"/>
          <p:nvPr/>
        </p:nvSpPr>
        <p:spPr>
          <a:xfrm>
            <a:off x="-195942" y="152400"/>
            <a:ext cx="12192000" cy="2308324"/>
          </a:xfrm>
          <a:prstGeom prst="rect">
            <a:avLst/>
          </a:prstGeom>
          <a:noFill/>
        </p:spPr>
        <p:txBody>
          <a:bodyPr wrap="square">
            <a:spAutoFit/>
          </a:bodyPr>
          <a:lstStyle/>
          <a:p>
            <a:pPr algn="ctr"/>
            <a:r>
              <a:rPr lang="en-US" sz="3600" dirty="0">
                <a:solidFill>
                  <a:schemeClr val="bg1"/>
                </a:solidFill>
              </a:rPr>
              <a:t>SUE JOHNSON </a:t>
            </a:r>
          </a:p>
          <a:p>
            <a:pPr algn="ctr"/>
            <a:r>
              <a:rPr lang="en-US" sz="3600" dirty="0">
                <a:solidFill>
                  <a:schemeClr val="bg1"/>
                </a:solidFill>
              </a:rPr>
              <a:t>FOUNDER OF EMOTIONALLY FOCUSED THERAPY</a:t>
            </a:r>
            <a:br>
              <a:rPr lang="en-US" dirty="0">
                <a:solidFill>
                  <a:schemeClr val="bg1"/>
                </a:solidFill>
              </a:rPr>
            </a:br>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6B8A63F8-A528-52D0-1FD2-08C9790647EA}"/>
              </a:ext>
            </a:extLst>
          </p:cNvPr>
          <p:cNvSpPr txBox="1"/>
          <p:nvPr/>
        </p:nvSpPr>
        <p:spPr>
          <a:xfrm>
            <a:off x="48985" y="1749118"/>
            <a:ext cx="12094029" cy="3108543"/>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Johnson focuses heavily on emotional connection as the foundation.</a:t>
            </a:r>
          </a:p>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Attachment Styles: </a:t>
            </a:r>
            <a:r>
              <a:rPr lang="en-US" sz="2800" dirty="0">
                <a:latin typeface="Arial" panose="020B0604020202020204" pitchFamily="34" charset="0"/>
                <a:cs typeface="Arial" panose="020B0604020202020204" pitchFamily="34" charset="0"/>
              </a:rPr>
              <a:t>Her model is directly based on adult attachment theory — all about creating a secure emotional bond.</a:t>
            </a:r>
          </a:p>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Emotional Regulation: </a:t>
            </a:r>
            <a:r>
              <a:rPr lang="en-US" sz="2800" dirty="0">
                <a:latin typeface="Arial" panose="020B0604020202020204" pitchFamily="34" charset="0"/>
                <a:cs typeface="Arial" panose="020B0604020202020204" pitchFamily="34" charset="0"/>
              </a:rPr>
              <a:t>Helping partners reach for each other in vulnerability rather than withdrawing or attacking is central.</a:t>
            </a:r>
          </a:p>
          <a:p>
            <a:pPr marL="342900" indent="-3429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Trust and Safety: </a:t>
            </a:r>
            <a:r>
              <a:rPr lang="en-US" sz="2800" dirty="0">
                <a:latin typeface="Arial" panose="020B0604020202020204" pitchFamily="34" charset="0"/>
                <a:cs typeface="Arial" panose="020B0604020202020204" pitchFamily="34" charset="0"/>
              </a:rPr>
              <a:t>Emotional responsiveness (Are you there for me when I need you?) builds strong, resilient trust.</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0982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1EFBE7-A183-EF68-1F80-2E568468D504}"/>
              </a:ext>
            </a:extLst>
          </p:cNvPr>
          <p:cNvSpPr txBox="1"/>
          <p:nvPr/>
        </p:nvSpPr>
        <p:spPr>
          <a:xfrm>
            <a:off x="97970" y="818500"/>
            <a:ext cx="12192000" cy="4893647"/>
          </a:xfrm>
          <a:prstGeom prst="rect">
            <a:avLst/>
          </a:prstGeom>
          <a:noFill/>
        </p:spPr>
        <p:txBody>
          <a:bodyPr wrap="square">
            <a:spAutoFit/>
          </a:bodyPr>
          <a:lstStyle/>
          <a:p>
            <a:br>
              <a:rPr lang="en-US"/>
            </a:br>
            <a:br>
              <a:rPr lang="en-US"/>
            </a:br>
            <a:r>
              <a:rPr lang="en-US" sz="2400">
                <a:latin typeface="Arial" panose="020B0604020202020204" pitchFamily="34" charset="0"/>
                <a:cs typeface="Arial" panose="020B0604020202020204" pitchFamily="34" charset="0"/>
              </a:rPr>
              <a:t>Practice:</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Choose a quiet time. Each person shares one fear or vulnerability (even something simple like “I feel lonely sometimes”), while the other listens with warmth and reaches out physically (touching hand, hugging, whatever feels right).</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Then switch roles.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 Key words to hold onto: softness, no judgment, stay connected even if it feels awkward.</a:t>
            </a:r>
            <a:br>
              <a:rPr lang="en-US" sz="2400">
                <a:latin typeface="Arial" panose="020B0604020202020204" pitchFamily="34" charset="0"/>
                <a:cs typeface="Arial" panose="020B0604020202020204" pitchFamily="34" charset="0"/>
              </a:rPr>
            </a:b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Why it works:</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It deepens emotional bonding — being vulnerable and met with care literally rewires attachment patterns toward security.</a:t>
            </a:r>
            <a:br>
              <a:rPr lang="en-US"/>
            </a:br>
            <a:br>
              <a:rPr lang="en-US"/>
            </a:br>
            <a:endParaRPr lang="en-CA"/>
          </a:p>
        </p:txBody>
      </p:sp>
      <p:sp>
        <p:nvSpPr>
          <p:cNvPr id="5" name="TextBox 4">
            <a:extLst>
              <a:ext uri="{FF2B5EF4-FFF2-40B4-BE49-F238E27FC236}">
                <a16:creationId xmlns:a16="http://schemas.microsoft.com/office/drawing/2014/main" id="{808AEF92-9752-BE3F-3ADC-B190945943F8}"/>
              </a:ext>
            </a:extLst>
          </p:cNvPr>
          <p:cNvSpPr txBox="1"/>
          <p:nvPr/>
        </p:nvSpPr>
        <p:spPr>
          <a:xfrm>
            <a:off x="566055" y="172169"/>
            <a:ext cx="11255829" cy="646331"/>
          </a:xfrm>
          <a:prstGeom prst="rect">
            <a:avLst/>
          </a:prstGeom>
          <a:noFill/>
        </p:spPr>
        <p:txBody>
          <a:bodyPr wrap="square">
            <a:spAutoFit/>
          </a:bodyPr>
          <a:lstStyle/>
          <a:p>
            <a:r>
              <a:rPr lang="en-US" sz="3600">
                <a:solidFill>
                  <a:schemeClr val="bg1"/>
                </a:solidFill>
              </a:rPr>
              <a:t>SUE JOHNSON: “HOLD ME TIGHT” CONVERSATIONS</a:t>
            </a:r>
            <a:endParaRPr lang="en-CA" sz="3600">
              <a:solidFill>
                <a:schemeClr val="bg1"/>
              </a:solidFill>
            </a:endParaRPr>
          </a:p>
        </p:txBody>
      </p:sp>
      <p:sp>
        <p:nvSpPr>
          <p:cNvPr id="2" name="Oval 1">
            <a:extLst>
              <a:ext uri="{FF2B5EF4-FFF2-40B4-BE49-F238E27FC236}">
                <a16:creationId xmlns:a16="http://schemas.microsoft.com/office/drawing/2014/main" id="{14F21C75-D02A-B201-AFEC-6017F662BA38}"/>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905133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5D3301-279D-E3DF-36CE-EA730F1D6B6F}"/>
              </a:ext>
            </a:extLst>
          </p:cNvPr>
          <p:cNvSpPr txBox="1"/>
          <p:nvPr/>
        </p:nvSpPr>
        <p:spPr>
          <a:xfrm>
            <a:off x="47946" y="781816"/>
            <a:ext cx="12192000" cy="6170920"/>
          </a:xfrm>
          <a:prstGeom prst="rect">
            <a:avLst/>
          </a:prstGeom>
          <a:noFill/>
        </p:spPr>
        <p:txBody>
          <a:bodyPr wrap="square">
            <a:spAutoFit/>
          </a:bodyPr>
          <a:lstStyle/>
          <a:p>
            <a:pPr marL="342900" indent="-342900" algn="l" rtl="0">
              <a:spcBef>
                <a:spcPts val="600"/>
              </a:spcBef>
              <a:buAutoNum type="arabicPeriod"/>
            </a:pPr>
            <a:r>
              <a:rPr lang="en-US" b="0" i="0" dirty="0">
                <a:solidFill>
                  <a:schemeClr val="bg1"/>
                </a:solidFill>
                <a:effectLst/>
                <a:latin typeface="Arial" panose="020B0604020202020204" pitchFamily="34" charset="0"/>
              </a:rPr>
              <a:t>Gottman</a:t>
            </a:r>
            <a:r>
              <a:rPr lang="en-US" b="0" i="0" dirty="0">
                <a:effectLst/>
                <a:latin typeface="Arial" panose="020B0604020202020204" pitchFamily="34" charset="0"/>
              </a:rPr>
              <a:t> – Daily Stress-Reducing Conversation (10–15 minutes</a:t>
            </a:r>
            <a:r>
              <a:rPr lang="en-US" dirty="0">
                <a:latin typeface="Arial" panose="020B0604020202020204" pitchFamily="34" charset="0"/>
              </a:rPr>
              <a:t>)</a:t>
            </a:r>
            <a:r>
              <a:rPr lang="en-US" b="0" i="0" dirty="0">
                <a:effectLst/>
                <a:latin typeface="Arial" panose="020B0604020202020204" pitchFamily="34" charset="0"/>
              </a:rPr>
              <a:t> A short daily check-in about external stressors (work, family, health), not relationship problems. </a:t>
            </a:r>
            <a:r>
              <a:rPr lang="en-US" dirty="0">
                <a:latin typeface="Arial" panose="020B0604020202020204" pitchFamily="34" charset="0"/>
              </a:rPr>
              <a:t>I</a:t>
            </a:r>
            <a:r>
              <a:rPr lang="en-US" b="0" i="0" dirty="0">
                <a:effectLst/>
                <a:latin typeface="Arial" panose="020B0604020202020204" pitchFamily="34" charset="0"/>
              </a:rPr>
              <a:t>t helps</a:t>
            </a:r>
            <a:r>
              <a:rPr lang="en-US" dirty="0">
                <a:latin typeface="Arial" panose="020B0604020202020204" pitchFamily="34" charset="0"/>
              </a:rPr>
              <a:t> by b</a:t>
            </a:r>
            <a:r>
              <a:rPr lang="en-US" b="0" i="0" dirty="0">
                <a:effectLst/>
                <a:latin typeface="Arial" panose="020B0604020202020204" pitchFamily="34" charset="0"/>
              </a:rPr>
              <a:t>uilding friendship and emotional attunement; lowers baseline stress so couples don’t misdirect tension at each other. Tiny practice: One partner speaks; the other listens with curiosity, empathy, and validation—no fixing. </a:t>
            </a:r>
            <a:endParaRPr lang="en-US" dirty="0">
              <a:latin typeface="Arial" panose="020B0604020202020204" pitchFamily="34" charset="0"/>
            </a:endParaRPr>
          </a:p>
          <a:p>
            <a:pPr marL="342900" indent="-342900" algn="l" rtl="0">
              <a:spcBef>
                <a:spcPts val="600"/>
              </a:spcBef>
              <a:buAutoNum type="arabicPeriod"/>
            </a:pPr>
            <a:endParaRPr lang="en-US" b="0" i="0" dirty="0">
              <a:effectLst/>
              <a:latin typeface="Arial" panose="020B0604020202020204" pitchFamily="34" charset="0"/>
            </a:endParaRPr>
          </a:p>
          <a:p>
            <a:pPr marL="342900" indent="-342900" algn="l" rtl="0">
              <a:spcBef>
                <a:spcPts val="600"/>
              </a:spcBef>
              <a:buAutoNum type="arabicPeriod"/>
            </a:pPr>
            <a:r>
              <a:rPr lang="en-US" b="0" i="0" dirty="0">
                <a:solidFill>
                  <a:schemeClr val="bg1"/>
                </a:solidFill>
                <a:effectLst/>
                <a:latin typeface="Arial" panose="020B0604020202020204" pitchFamily="34" charset="0"/>
              </a:rPr>
              <a:t>Tatkin</a:t>
            </a:r>
            <a:r>
              <a:rPr lang="en-US" b="0" i="0" dirty="0">
                <a:effectLst/>
                <a:latin typeface="Arial" panose="020B0604020202020204" pitchFamily="34" charset="0"/>
              </a:rPr>
              <a:t> – The Couple Bubble. A shared agreement that the relationship comes first and partners actively protect each other’s sense of safety. </a:t>
            </a:r>
            <a:r>
              <a:rPr lang="en-US" dirty="0">
                <a:latin typeface="Arial" panose="020B0604020202020204" pitchFamily="34" charset="0"/>
              </a:rPr>
              <a:t>I</a:t>
            </a:r>
            <a:r>
              <a:rPr lang="en-US" b="0" i="0" dirty="0">
                <a:effectLst/>
                <a:latin typeface="Arial" panose="020B0604020202020204" pitchFamily="34" charset="0"/>
              </a:rPr>
              <a:t>t helps</a:t>
            </a:r>
            <a:r>
              <a:rPr lang="en-US" dirty="0">
                <a:latin typeface="Arial" panose="020B0604020202020204" pitchFamily="34" charset="0"/>
              </a:rPr>
              <a:t> by c</a:t>
            </a:r>
            <a:r>
              <a:rPr lang="en-US" b="0" i="0" dirty="0">
                <a:effectLst/>
                <a:latin typeface="Arial" panose="020B0604020202020204" pitchFamily="34" charset="0"/>
              </a:rPr>
              <a:t>reating a secure, predictable “we-space” where both partners feel prioritized. Tiny practice: Ask daily, “What do you need from me today to feel safe, supported, or not alone?”</a:t>
            </a:r>
          </a:p>
          <a:p>
            <a:pPr marL="342900" indent="-342900" algn="l" rtl="0">
              <a:spcBef>
                <a:spcPts val="600"/>
              </a:spcBef>
              <a:buAutoNum type="arabicPeriod"/>
            </a:pPr>
            <a:endParaRPr lang="en-US" dirty="0">
              <a:latin typeface="Arial" panose="020B0604020202020204" pitchFamily="34" charset="0"/>
            </a:endParaRPr>
          </a:p>
          <a:p>
            <a:pPr marL="342900" indent="-342900" algn="l" rtl="0">
              <a:spcBef>
                <a:spcPts val="600"/>
              </a:spcBef>
              <a:buAutoNum type="arabicPeriod"/>
            </a:pPr>
            <a:r>
              <a:rPr lang="en-US" b="0" i="0" dirty="0">
                <a:solidFill>
                  <a:schemeClr val="bg1"/>
                </a:solidFill>
                <a:effectLst/>
                <a:latin typeface="Arial" panose="020B0604020202020204" pitchFamily="34" charset="0"/>
              </a:rPr>
              <a:t> Sue Johnson </a:t>
            </a:r>
            <a:r>
              <a:rPr lang="en-US" b="0" i="0" dirty="0">
                <a:effectLst/>
                <a:latin typeface="Arial" panose="020B0604020202020204" pitchFamily="34" charset="0"/>
              </a:rPr>
              <a:t>– Hold Me Tight Conversations (micro-moments) Brief emotional check-ins that name vulnerability and attachment needs. </a:t>
            </a:r>
            <a:r>
              <a:rPr lang="en-US" dirty="0">
                <a:latin typeface="Arial" panose="020B0604020202020204" pitchFamily="34" charset="0"/>
              </a:rPr>
              <a:t>I</a:t>
            </a:r>
            <a:r>
              <a:rPr lang="en-US" b="0" i="0" dirty="0">
                <a:effectLst/>
                <a:latin typeface="Arial" panose="020B0604020202020204" pitchFamily="34" charset="0"/>
              </a:rPr>
              <a:t>t helps</a:t>
            </a:r>
            <a:r>
              <a:rPr lang="en-US" dirty="0">
                <a:latin typeface="Arial" panose="020B0604020202020204" pitchFamily="34" charset="0"/>
              </a:rPr>
              <a:t> by t</a:t>
            </a:r>
            <a:r>
              <a:rPr lang="en-US" b="0" i="0" dirty="0">
                <a:effectLst/>
                <a:latin typeface="Arial" panose="020B0604020202020204" pitchFamily="34" charset="0"/>
              </a:rPr>
              <a:t>urning conflict and distance into moments of bonding by reaching instead of protecting. Tiny practice: Use simple attachment language “I’m feeling overwhelmed and need reassurance,” followed by a responsive, caring reply.</a:t>
            </a:r>
          </a:p>
          <a:p>
            <a:pPr algn="l" rtl="0">
              <a:spcBef>
                <a:spcPts val="600"/>
              </a:spcBef>
            </a:pPr>
            <a:endParaRPr lang="en-US" dirty="0">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These three tiny practices work together; Gottman regulates stress, Tatkin establishes safety and loyalty and Johnson deepens emotional bonding. </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Practiced briefly but daily, these create a relationship that feels calmer, safer, and more emotionally connected</a:t>
            </a:r>
            <a:r>
              <a:rPr lang="en-US" dirty="0">
                <a:latin typeface="Arial" panose="020B0604020202020204" pitchFamily="34" charset="0"/>
              </a:rPr>
              <a:t> </a:t>
            </a:r>
            <a:r>
              <a:rPr lang="en-US" b="0" i="0" dirty="0">
                <a:effectLst/>
                <a:latin typeface="Arial" panose="020B0604020202020204" pitchFamily="34" charset="0"/>
              </a:rPr>
              <a:t>without needing long, heavy conversations.</a:t>
            </a:r>
          </a:p>
          <a:p>
            <a:pPr>
              <a:buNone/>
            </a:pPr>
            <a:br>
              <a:rPr lang="en-US" dirty="0"/>
            </a:br>
            <a:endParaRPr lang="en-CA" dirty="0"/>
          </a:p>
        </p:txBody>
      </p:sp>
      <p:sp>
        <p:nvSpPr>
          <p:cNvPr id="5" name="TextBox 4">
            <a:extLst>
              <a:ext uri="{FF2B5EF4-FFF2-40B4-BE49-F238E27FC236}">
                <a16:creationId xmlns:a16="http://schemas.microsoft.com/office/drawing/2014/main" id="{548151E5-ABF6-1C1F-29DC-A38F3638EE96}"/>
              </a:ext>
            </a:extLst>
          </p:cNvPr>
          <p:cNvSpPr txBox="1"/>
          <p:nvPr/>
        </p:nvSpPr>
        <p:spPr>
          <a:xfrm>
            <a:off x="380143" y="0"/>
            <a:ext cx="12000216" cy="461665"/>
          </a:xfrm>
          <a:prstGeom prst="rect">
            <a:avLst/>
          </a:prstGeom>
          <a:noFill/>
        </p:spPr>
        <p:txBody>
          <a:bodyPr wrap="square">
            <a:spAutoFit/>
          </a:bodyPr>
          <a:lstStyle/>
          <a:p>
            <a:r>
              <a:rPr lang="en-US" sz="2400" b="0" i="0">
                <a:solidFill>
                  <a:srgbClr val="222222"/>
                </a:solidFill>
                <a:effectLst/>
                <a:latin typeface="Arial" panose="020B0604020202020204" pitchFamily="34" charset="0"/>
              </a:rPr>
              <a:t> 3 TINY PRACTICES TO STRENGTHEN YOUR RELATIONSHIP EVERY DAY</a:t>
            </a:r>
            <a:endParaRPr lang="en-CA" sz="2400"/>
          </a:p>
        </p:txBody>
      </p:sp>
    </p:spTree>
    <p:extLst>
      <p:ext uri="{BB962C8B-B14F-4D97-AF65-F5344CB8AC3E}">
        <p14:creationId xmlns:p14="http://schemas.microsoft.com/office/powerpoint/2010/main" val="2286924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68F2F-053C-07AB-F24D-57EA43CDBE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673EFD-E059-34D5-64C3-631E655757FB}"/>
              </a:ext>
            </a:extLst>
          </p:cNvPr>
          <p:cNvSpPr txBox="1"/>
          <p:nvPr/>
        </p:nvSpPr>
        <p:spPr>
          <a:xfrm>
            <a:off x="359596" y="-92468"/>
            <a:ext cx="11832404" cy="7502823"/>
          </a:xfrm>
          <a:prstGeom prst="rect">
            <a:avLst/>
          </a:prstGeom>
          <a:noFill/>
        </p:spPr>
        <p:txBody>
          <a:bodyPr wrap="square">
            <a:spAutoFit/>
          </a:bodyPr>
          <a:lstStyle/>
          <a:p>
            <a:pPr>
              <a:lnSpc>
                <a:spcPct val="115000"/>
              </a:lnSpc>
              <a:spcAft>
                <a:spcPts val="800"/>
              </a:spcAft>
              <a:buNone/>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5-MINUTE GUIDED MEDITATION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buNone/>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5 — Replay the scene from Self</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Return now to the screen.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Let the same conflict moment play again — but this time, you remain in Self.</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Notice how Self responds differently:</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Your tone, your clarity, your calm.</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Notice what your Self understands now about both you and your partner.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Let the scene end with spaciousness.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6 — Integration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Place a gentle hand on your heart or belly if that feels right.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Tell your parts: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“I’m here. I can lead us now.”</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“Thank you for showing me what hurt.”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“We’ll try it differently next time.”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922BA6B-6448-2DA5-5E2B-B73A3347BFEC}"/>
              </a:ext>
            </a:extLst>
          </p:cNvPr>
          <p:cNvSpPr txBox="1"/>
          <p:nvPr/>
        </p:nvSpPr>
        <p:spPr>
          <a:xfrm>
            <a:off x="7952198" y="5574605"/>
            <a:ext cx="4387065" cy="1200329"/>
          </a:xfrm>
          <a:prstGeom prst="rect">
            <a:avLst/>
          </a:prstGeom>
          <a:noFill/>
        </p:spPr>
        <p:txBody>
          <a:bodyPr wrap="square">
            <a:spAutoFit/>
          </a:bodyPr>
          <a:lstStyle/>
          <a:p>
            <a:r>
              <a:rPr kumimoji="0" lang="en-CA" sz="1800" b="0" i="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Let a breath in…</a:t>
            </a:r>
            <a:br>
              <a:rPr kumimoji="0" lang="en-CA" sz="1800" b="0" i="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CA" sz="1800" b="0" i="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and a slow breath out.</a:t>
            </a:r>
            <a:br>
              <a:rPr kumimoji="0" lang="en-CA" sz="1800" b="0" i="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br>
            <a:br>
              <a:rPr kumimoji="0" lang="en-CA" sz="1800" b="0" i="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br>
            <a:r>
              <a:rPr kumimoji="0" lang="en-CA" sz="1800" b="0" i="0" u="none" strike="noStrike" kern="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Times New Roman" panose="02020603050405020304" pitchFamily="18" charset="0"/>
              </a:rPr>
              <a:t>When you’re ready, return to the room.</a:t>
            </a:r>
            <a:endParaRPr lang="en-CA"/>
          </a:p>
        </p:txBody>
      </p:sp>
      <p:sp>
        <p:nvSpPr>
          <p:cNvPr id="2" name="Oval 1">
            <a:extLst>
              <a:ext uri="{FF2B5EF4-FFF2-40B4-BE49-F238E27FC236}">
                <a16:creationId xmlns:a16="http://schemas.microsoft.com/office/drawing/2014/main" id="{EF5E35D9-143E-98FC-D8DB-6D361C6A2513}"/>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708089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6BB4-F469-25A7-3C1F-779F901ED909}"/>
              </a:ext>
            </a:extLst>
          </p:cNvPr>
          <p:cNvSpPr>
            <a:spLocks noGrp="1"/>
          </p:cNvSpPr>
          <p:nvPr>
            <p:ph type="ctrTitle"/>
          </p:nvPr>
        </p:nvSpPr>
        <p:spPr>
          <a:xfrm>
            <a:off x="365759" y="3794760"/>
            <a:ext cx="11471565" cy="1739347"/>
          </a:xfrm>
        </p:spPr>
        <p:txBody>
          <a:bodyPr>
            <a:normAutofit/>
          </a:bodyPr>
          <a:lstStyle/>
          <a:p>
            <a:r>
              <a:rPr lang="en-CA" dirty="0">
                <a:solidFill>
                  <a:schemeClr val="bg1"/>
                </a:solidFill>
              </a:rPr>
              <a:t>IFS RELATIONSHIP WORK</a:t>
            </a:r>
          </a:p>
        </p:txBody>
      </p:sp>
      <p:sp>
        <p:nvSpPr>
          <p:cNvPr id="3" name="Subtitle 2">
            <a:extLst>
              <a:ext uri="{FF2B5EF4-FFF2-40B4-BE49-F238E27FC236}">
                <a16:creationId xmlns:a16="http://schemas.microsoft.com/office/drawing/2014/main" id="{0A89CDD1-A9BA-DCB9-E390-204C833E0253}"/>
              </a:ext>
            </a:extLst>
          </p:cNvPr>
          <p:cNvSpPr>
            <a:spLocks noGrp="1"/>
          </p:cNvSpPr>
          <p:nvPr>
            <p:ph type="subTitle" idx="1"/>
          </p:nvPr>
        </p:nvSpPr>
        <p:spPr>
          <a:xfrm>
            <a:off x="1524000" y="5252049"/>
            <a:ext cx="9144000" cy="838437"/>
          </a:xfrm>
        </p:spPr>
        <p:txBody>
          <a:bodyPr>
            <a:normAutofit/>
          </a:bodyPr>
          <a:lstStyle/>
          <a:p>
            <a:r>
              <a:rPr lang="en-US" sz="2800" dirty="0">
                <a:solidFill>
                  <a:schemeClr val="bg1"/>
                </a:solidFill>
                <a:latin typeface="Arial" panose="020B0604020202020204" pitchFamily="34" charset="0"/>
                <a:cs typeface="Arial" panose="020B0604020202020204" pitchFamily="34" charset="0"/>
              </a:rPr>
              <a:t>you’re the one you’ve been waiting for</a:t>
            </a:r>
            <a:endParaRPr lang="en-CA" sz="2800" dirty="0">
              <a:latin typeface="Arial" panose="020B0604020202020204" pitchFamily="34" charset="0"/>
              <a:cs typeface="Arial" panose="020B0604020202020204" pitchFamily="34" charset="0"/>
            </a:endParaRPr>
          </a:p>
          <a:p>
            <a:endParaRPr lang="en-CA" dirty="0"/>
          </a:p>
        </p:txBody>
      </p:sp>
      <p:pic>
        <p:nvPicPr>
          <p:cNvPr id="5" name="Picture 4" descr="A person clasping its hands">
            <a:extLst>
              <a:ext uri="{FF2B5EF4-FFF2-40B4-BE49-F238E27FC236}">
                <a16:creationId xmlns:a16="http://schemas.microsoft.com/office/drawing/2014/main" id="{9DBCCD91-4F5F-13AB-290A-33D9E69816B7}"/>
              </a:ext>
            </a:extLst>
          </p:cNvPr>
          <p:cNvPicPr>
            <a:picLocks noChangeAspect="1"/>
          </p:cNvPicPr>
          <p:nvPr/>
        </p:nvPicPr>
        <p:blipFill>
          <a:blip r:embed="rId2"/>
          <a:srcRect t="18313" b="36574"/>
          <a:stretch>
            <a:fillRect/>
          </a:stretch>
        </p:blipFill>
        <p:spPr>
          <a:xfrm>
            <a:off x="20" y="10"/>
            <a:ext cx="12191980" cy="3657589"/>
          </a:xfrm>
          <a:prstGeom prst="rect">
            <a:avLst/>
          </a:prstGeom>
        </p:spPr>
      </p:pic>
    </p:spTree>
    <p:extLst>
      <p:ext uri="{BB962C8B-B14F-4D97-AF65-F5344CB8AC3E}">
        <p14:creationId xmlns:p14="http://schemas.microsoft.com/office/powerpoint/2010/main" val="90356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583B6C-3C13-FDDC-DE0B-EF3809A1E005}"/>
              </a:ext>
            </a:extLst>
          </p:cNvPr>
          <p:cNvSpPr txBox="1"/>
          <p:nvPr/>
        </p:nvSpPr>
        <p:spPr>
          <a:xfrm>
            <a:off x="3128425" y="314632"/>
            <a:ext cx="9132401" cy="6001643"/>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 this 2008 book, “You’re the one You’ve been waiting for” Richard Schwartz, offers a way of understanding relationships using an IFS perspective. The book focuses on romantic relationships, but its lessons apply to any close relationship. Schwartz argues that most of our relationship struggles aren’t really caused by the other person, they come from our own wounded parts being triggered. For example, if your partner ignores a text, a part of you might panic, not just because of the text, but because a much younger part remembers what it felt like to be rejected or abandoned.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Rather than blaming the other person or trying to fix them, Schwartz encourages us to turn inward with curiosity and compassion. Our Self can gently connect with these wounded parts and help them heal. When we do this, we stop expecting someone else to rescue us or make us whole. We become, as the title says, the one we’ve been waiting for.</a:t>
            </a:r>
          </a:p>
        </p:txBody>
      </p:sp>
      <p:sp>
        <p:nvSpPr>
          <p:cNvPr id="3" name="TextBox 2">
            <a:extLst>
              <a:ext uri="{FF2B5EF4-FFF2-40B4-BE49-F238E27FC236}">
                <a16:creationId xmlns:a16="http://schemas.microsoft.com/office/drawing/2014/main" id="{0E5BB846-73D5-D00E-4DB6-9E4F4A0D3B2E}"/>
              </a:ext>
            </a:extLst>
          </p:cNvPr>
          <p:cNvSpPr txBox="1"/>
          <p:nvPr/>
        </p:nvSpPr>
        <p:spPr>
          <a:xfrm>
            <a:off x="-181542" y="435539"/>
            <a:ext cx="3640318" cy="769441"/>
          </a:xfrm>
          <a:prstGeom prst="rect">
            <a:avLst/>
          </a:prstGeom>
          <a:noFill/>
        </p:spPr>
        <p:txBody>
          <a:bodyPr wrap="square">
            <a:spAutoFit/>
          </a:bodyPr>
          <a:lstStyle/>
          <a:p>
            <a:pPr algn="ctr"/>
            <a:r>
              <a:rPr lang="en-US" sz="2400" dirty="0"/>
              <a:t> </a:t>
            </a:r>
            <a:r>
              <a:rPr lang="en-US" sz="2000" dirty="0">
                <a:solidFill>
                  <a:schemeClr val="bg1"/>
                </a:solidFill>
              </a:rPr>
              <a:t>YOU’RE THE ONE YOU’VE BEEN WAITING FOR</a:t>
            </a:r>
            <a:endParaRPr lang="en-CA" sz="2000" dirty="0"/>
          </a:p>
        </p:txBody>
      </p:sp>
      <p:pic>
        <p:nvPicPr>
          <p:cNvPr id="6" name="Picture 5">
            <a:extLst>
              <a:ext uri="{FF2B5EF4-FFF2-40B4-BE49-F238E27FC236}">
                <a16:creationId xmlns:a16="http://schemas.microsoft.com/office/drawing/2014/main" id="{6C07B4A3-ADE5-E856-65FD-3905BAF20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40" y="1363539"/>
            <a:ext cx="2748560" cy="4438548"/>
          </a:xfrm>
          <a:prstGeom prst="rect">
            <a:avLst/>
          </a:prstGeom>
        </p:spPr>
      </p:pic>
    </p:spTree>
    <p:extLst>
      <p:ext uri="{BB962C8B-B14F-4D97-AF65-F5344CB8AC3E}">
        <p14:creationId xmlns:p14="http://schemas.microsoft.com/office/powerpoint/2010/main" val="3896454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4505C-933A-92A8-49A4-5BAB01E1975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BC71C25-D633-9238-617D-F17991C3072D}"/>
              </a:ext>
            </a:extLst>
          </p:cNvPr>
          <p:cNvSpPr txBox="1"/>
          <p:nvPr/>
        </p:nvSpPr>
        <p:spPr>
          <a:xfrm>
            <a:off x="3226747" y="0"/>
            <a:ext cx="9132401" cy="7540526"/>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The book teaches us to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1. recognize when parts are getting activated, especially in conflict.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2. Pause and turn inward with compassion instead of reacting impulsively. </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3. Listen to parts without judging them or trying to get rid of them. And…</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4. Lead from the Self, which brings clarity, calm, and connection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In relationships, this approach helps us stop repeating old patterns. Instead of attacking, withdrawing, or people-pleasing, we can stay present and open.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Healing ourselves from the inside out creates room for deeper love and real intimacy, not the kind based on fixing each other, but the kind built on mutual acceptance and understanding.</a:t>
            </a:r>
          </a:p>
          <a:p>
            <a:pPr>
              <a:buNone/>
            </a:pPr>
            <a:br>
              <a:rPr lang="en-US" dirty="0"/>
            </a:br>
            <a:endParaRPr lang="en-CA" dirty="0"/>
          </a:p>
        </p:txBody>
      </p:sp>
      <p:sp>
        <p:nvSpPr>
          <p:cNvPr id="3" name="TextBox 2">
            <a:extLst>
              <a:ext uri="{FF2B5EF4-FFF2-40B4-BE49-F238E27FC236}">
                <a16:creationId xmlns:a16="http://schemas.microsoft.com/office/drawing/2014/main" id="{581A0BAD-D093-B1A4-E27B-F4C395D2CB70}"/>
              </a:ext>
            </a:extLst>
          </p:cNvPr>
          <p:cNvSpPr txBox="1"/>
          <p:nvPr/>
        </p:nvSpPr>
        <p:spPr>
          <a:xfrm>
            <a:off x="-181542" y="435539"/>
            <a:ext cx="3640318" cy="769441"/>
          </a:xfrm>
          <a:prstGeom prst="rect">
            <a:avLst/>
          </a:prstGeom>
          <a:noFill/>
        </p:spPr>
        <p:txBody>
          <a:bodyPr wrap="square">
            <a:spAutoFit/>
          </a:bodyPr>
          <a:lstStyle/>
          <a:p>
            <a:pPr algn="ctr"/>
            <a:r>
              <a:rPr lang="en-US" sz="2400" dirty="0"/>
              <a:t> </a:t>
            </a:r>
            <a:r>
              <a:rPr lang="en-US" sz="2000" dirty="0">
                <a:solidFill>
                  <a:schemeClr val="bg1"/>
                </a:solidFill>
              </a:rPr>
              <a:t>YOU’RE THE ONE YOU’VE BEEN WAITING FOR</a:t>
            </a:r>
            <a:endParaRPr lang="en-CA" sz="2000" dirty="0"/>
          </a:p>
        </p:txBody>
      </p:sp>
      <p:pic>
        <p:nvPicPr>
          <p:cNvPr id="6" name="Picture 5">
            <a:extLst>
              <a:ext uri="{FF2B5EF4-FFF2-40B4-BE49-F238E27FC236}">
                <a16:creationId xmlns:a16="http://schemas.microsoft.com/office/drawing/2014/main" id="{3473CF37-9D09-6A2E-B8B8-7DCEF812D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40" y="1363539"/>
            <a:ext cx="2748560" cy="4438548"/>
          </a:xfrm>
          <a:prstGeom prst="rect">
            <a:avLst/>
          </a:prstGeom>
        </p:spPr>
      </p:pic>
    </p:spTree>
    <p:extLst>
      <p:ext uri="{BB962C8B-B14F-4D97-AF65-F5344CB8AC3E}">
        <p14:creationId xmlns:p14="http://schemas.microsoft.com/office/powerpoint/2010/main" val="36134921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45999C-E8D5-AE1F-9EE3-046A307D73E3}"/>
              </a:ext>
            </a:extLst>
          </p:cNvPr>
          <p:cNvSpPr txBox="1"/>
          <p:nvPr/>
        </p:nvSpPr>
        <p:spPr>
          <a:xfrm>
            <a:off x="34247" y="686833"/>
            <a:ext cx="12157753" cy="5970865"/>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ea typeface="Calibri" panose="020F0502020204030204" pitchFamily="34" charset="0"/>
              </a:rPr>
              <a:t>In couples, the heart of remediation, or intimate relationship therapy is the shift from reacting to understanding. Protector parts are fast, automatic, and often inherited from earlier attachment experiences.</a:t>
            </a:r>
            <a:br>
              <a:rPr lang="en-CA" dirty="0">
                <a:solidFill>
                  <a:srgbClr val="222222"/>
                </a:solidFill>
                <a:latin typeface="Arial" panose="020B0604020202020204" pitchFamily="34" charset="0"/>
                <a:ea typeface="Calibri" panose="020F0502020204030204" pitchFamily="34" charset="0"/>
              </a:rPr>
            </a:br>
            <a:br>
              <a:rPr lang="en-CA" dirty="0">
                <a:solidFill>
                  <a:srgbClr val="222222"/>
                </a:solidFill>
                <a:latin typeface="Arial" panose="020B0604020202020204" pitchFamily="34" charset="0"/>
                <a:ea typeface="Calibri" panose="020F0502020204030204" pitchFamily="34" charset="0"/>
              </a:rPr>
            </a:br>
            <a:r>
              <a:rPr lang="en-CA" sz="1800" dirty="0">
                <a:solidFill>
                  <a:schemeClr val="bg1"/>
                </a:solidFill>
                <a:effectLst/>
                <a:latin typeface="Arial" panose="020B0604020202020204" pitchFamily="34" charset="0"/>
                <a:ea typeface="Calibri" panose="020F0502020204030204" pitchFamily="34" charset="0"/>
              </a:rPr>
              <a:t>REACTING (Protector-driven)</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Anger → “You’re attacking me.”</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Withdrawal → “I need to hide.”</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Fact-correcting → “I need control.”</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Criticism → “Notice my pain!”</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Defensiveness → “Protect my dignity.”</a:t>
            </a:r>
          </a:p>
          <a:p>
            <a:pPr marL="285750" indent="-285750">
              <a:buFont typeface="Arial" panose="020B0604020202020204" pitchFamily="34" charset="0"/>
              <a:buChar char="•"/>
            </a:pPr>
            <a:endParaRPr lang="en-CA"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CA" sz="2000" dirty="0">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CA" sz="20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CA" sz="2000" dirty="0">
                <a:effectLst/>
                <a:latin typeface="Arial" panose="020B0604020202020204" pitchFamily="34" charset="0"/>
                <a:ea typeface="Calibri" panose="020F0502020204030204" pitchFamily="34" charset="0"/>
              </a:rPr>
              <a:t>Moving from reacting to understanding means:</a:t>
            </a:r>
            <a:br>
              <a:rPr lang="en-CA" sz="2000" dirty="0">
                <a:effectLst/>
                <a:latin typeface="Arial" panose="020B0604020202020204" pitchFamily="34" charset="0"/>
                <a:ea typeface="Calibri" panose="020F0502020204030204" pitchFamily="34" charset="0"/>
              </a:rPr>
            </a:br>
            <a:r>
              <a:rPr lang="en-CA" sz="2000" dirty="0">
                <a:effectLst/>
                <a:latin typeface="Arial" panose="020B0604020202020204" pitchFamily="34" charset="0"/>
                <a:ea typeface="Calibri" panose="020F0502020204030204" pitchFamily="34" charset="0"/>
              </a:rPr>
              <a:t>1. Slowing down the physiological escalation. (Pause, breathe, regulate the nervous system)</a:t>
            </a:r>
            <a:br>
              <a:rPr lang="en-CA" sz="2000" dirty="0">
                <a:effectLst/>
                <a:latin typeface="Arial" panose="020B0604020202020204" pitchFamily="34" charset="0"/>
                <a:ea typeface="Calibri" panose="020F0502020204030204" pitchFamily="34" charset="0"/>
              </a:rPr>
            </a:br>
            <a:r>
              <a:rPr lang="en-CA" sz="2000" dirty="0">
                <a:effectLst/>
                <a:latin typeface="Arial" panose="020B0604020202020204" pitchFamily="34" charset="0"/>
                <a:ea typeface="Calibri" panose="020F0502020204030204" pitchFamily="34" charset="0"/>
              </a:rPr>
              <a:t>2. Identifying the protector part that took over. (“This is my ‘criticized child’ part, not my whole self.”)</a:t>
            </a:r>
            <a:br>
              <a:rPr lang="en-CA" sz="2000" dirty="0">
                <a:effectLst/>
                <a:latin typeface="Arial" panose="020B0604020202020204" pitchFamily="34" charset="0"/>
                <a:ea typeface="Calibri" panose="020F0502020204030204" pitchFamily="34" charset="0"/>
              </a:rPr>
            </a:br>
            <a:r>
              <a:rPr lang="en-CA" sz="2000" dirty="0">
                <a:effectLst/>
                <a:latin typeface="Arial" panose="020B0604020202020204" pitchFamily="34" charset="0"/>
                <a:ea typeface="Calibri" panose="020F0502020204030204" pitchFamily="34" charset="0"/>
              </a:rPr>
              <a:t>3. Naming the unmet emotional need. (To feel respected, seen, valued, safe)</a:t>
            </a:r>
            <a:br>
              <a:rPr lang="en-CA" sz="2000" dirty="0">
                <a:effectLst/>
                <a:latin typeface="Arial" panose="020B0604020202020204" pitchFamily="34" charset="0"/>
                <a:ea typeface="Calibri" panose="020F0502020204030204" pitchFamily="34" charset="0"/>
              </a:rPr>
            </a:br>
            <a:r>
              <a:rPr lang="en-CA" sz="2000" dirty="0">
                <a:effectLst/>
                <a:latin typeface="Arial" panose="020B0604020202020204" pitchFamily="34" charset="0"/>
                <a:ea typeface="Calibri" panose="020F0502020204030204" pitchFamily="34" charset="0"/>
              </a:rPr>
              <a:t>4. Turning toward the partner with curiosity rather than defense. (“Help me understand what hurt here.”)</a:t>
            </a:r>
            <a:br>
              <a:rPr lang="en-CA" sz="2000" dirty="0">
                <a:effectLst/>
                <a:latin typeface="Arial" panose="020B0604020202020204" pitchFamily="34" charset="0"/>
                <a:ea typeface="Calibri" panose="020F0502020204030204" pitchFamily="34" charset="0"/>
              </a:rPr>
            </a:br>
            <a:r>
              <a:rPr lang="en-CA" sz="2000" dirty="0">
                <a:effectLst/>
                <a:latin typeface="Arial" panose="020B0604020202020204" pitchFamily="34" charset="0"/>
                <a:ea typeface="Calibri" panose="020F0502020204030204" pitchFamily="34" charset="0"/>
              </a:rPr>
              <a:t>5. Repairing the rupture. (Empathy, acknowledgment, softening, apologizing where appropriate)</a:t>
            </a:r>
            <a:br>
              <a:rPr lang="en-CA" sz="1800" dirty="0">
                <a:solidFill>
                  <a:srgbClr val="222222"/>
                </a:solidFill>
                <a:effectLst/>
                <a:latin typeface="Arial" panose="020B0604020202020204" pitchFamily="34" charset="0"/>
                <a:ea typeface="Calibri" panose="020F0502020204030204" pitchFamily="34" charset="0"/>
              </a:rPr>
            </a:br>
            <a:endParaRPr lang="en-CA" dirty="0"/>
          </a:p>
        </p:txBody>
      </p:sp>
      <p:sp>
        <p:nvSpPr>
          <p:cNvPr id="5" name="TextBox 4">
            <a:extLst>
              <a:ext uri="{FF2B5EF4-FFF2-40B4-BE49-F238E27FC236}">
                <a16:creationId xmlns:a16="http://schemas.microsoft.com/office/drawing/2014/main" id="{24FEB511-B2D7-1DD1-C0EA-BBB9D3D7D32C}"/>
              </a:ext>
            </a:extLst>
          </p:cNvPr>
          <p:cNvSpPr txBox="1"/>
          <p:nvPr/>
        </p:nvSpPr>
        <p:spPr>
          <a:xfrm>
            <a:off x="2732926" y="10889"/>
            <a:ext cx="8209051" cy="523220"/>
          </a:xfrm>
          <a:prstGeom prst="rect">
            <a:avLst/>
          </a:prstGeom>
          <a:noFill/>
        </p:spPr>
        <p:txBody>
          <a:bodyPr wrap="square">
            <a:spAutoFit/>
          </a:bodyPr>
          <a:lstStyle/>
          <a:p>
            <a:r>
              <a:rPr lang="en-CA" sz="2800" dirty="0">
                <a:solidFill>
                  <a:srgbClr val="222222"/>
                </a:solidFill>
                <a:effectLst/>
                <a:latin typeface="Arial" panose="020B0604020202020204" pitchFamily="34" charset="0"/>
                <a:ea typeface="Calibri" panose="020F0502020204030204" pitchFamily="34" charset="0"/>
              </a:rPr>
              <a:t>IFS INTIMATE RELATIONSHIP WORK</a:t>
            </a:r>
            <a:endParaRPr lang="en-CA" sz="2800" dirty="0"/>
          </a:p>
        </p:txBody>
      </p:sp>
      <p:sp>
        <p:nvSpPr>
          <p:cNvPr id="7" name="TextBox 6">
            <a:extLst>
              <a:ext uri="{FF2B5EF4-FFF2-40B4-BE49-F238E27FC236}">
                <a16:creationId xmlns:a16="http://schemas.microsoft.com/office/drawing/2014/main" id="{EAA7C67B-8808-6CC4-E1DD-CC95442C200C}"/>
              </a:ext>
            </a:extLst>
          </p:cNvPr>
          <p:cNvSpPr txBox="1"/>
          <p:nvPr/>
        </p:nvSpPr>
        <p:spPr>
          <a:xfrm>
            <a:off x="5632159" y="1817826"/>
            <a:ext cx="6412136" cy="2308324"/>
          </a:xfrm>
          <a:prstGeom prst="rect">
            <a:avLst/>
          </a:prstGeom>
          <a:noFill/>
        </p:spPr>
        <p:txBody>
          <a:bodyPr wrap="square">
            <a:spAutoFit/>
          </a:bodyPr>
          <a:lstStyle/>
          <a:p>
            <a:r>
              <a:rPr lang="en-CA" sz="1800" dirty="0">
                <a:solidFill>
                  <a:schemeClr val="bg1"/>
                </a:solidFill>
                <a:effectLst/>
                <a:latin typeface="Arial" panose="020B0604020202020204" pitchFamily="34" charset="0"/>
                <a:ea typeface="Calibri" panose="020F0502020204030204" pitchFamily="34" charset="0"/>
              </a:rPr>
              <a:t>UNDERSTANDING (Self-led)</a:t>
            </a:r>
            <a:r>
              <a:rPr lang="en-CA" dirty="0">
                <a:solidFill>
                  <a:schemeClr val="bg1"/>
                </a:solidFill>
                <a:latin typeface="Arial" panose="020B0604020202020204" pitchFamily="34" charset="0"/>
                <a:ea typeface="Calibri" panose="020F0502020204030204" pitchFamily="34" charset="0"/>
              </a:rPr>
              <a:t> </a:t>
            </a:r>
          </a:p>
          <a:p>
            <a:r>
              <a:rPr lang="en-CA" sz="1800" dirty="0">
                <a:effectLst/>
                <a:latin typeface="Arial" panose="020B0604020202020204" pitchFamily="34" charset="0"/>
                <a:ea typeface="Calibri" panose="020F0502020204030204" pitchFamily="34" charset="0"/>
              </a:rPr>
              <a:t>This is the shift into curiosity, empathy, and meaning-making:</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“What part of me just got triggered?”</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“What was the deeper message behind what I said?”</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“What is my partner actually feeling beneath their reaction?”</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“What is this really about?”</a:t>
            </a:r>
            <a:br>
              <a:rPr lang="en-CA" sz="1800" dirty="0">
                <a:effectLst/>
                <a:latin typeface="Arial" panose="020B0604020202020204" pitchFamily="34" charset="0"/>
                <a:ea typeface="Calibri" panose="020F0502020204030204" pitchFamily="34" charset="0"/>
              </a:rPr>
            </a:br>
            <a:r>
              <a:rPr lang="en-CA" sz="1800" dirty="0">
                <a:effectLst/>
                <a:latin typeface="Arial" panose="020B0604020202020204" pitchFamily="34" charset="0"/>
                <a:ea typeface="Calibri" panose="020F0502020204030204" pitchFamily="34" charset="0"/>
              </a:rPr>
              <a:t>• “Can I respond instead of react?”</a:t>
            </a:r>
            <a:br>
              <a:rPr lang="en-CA" sz="1800" dirty="0">
                <a:solidFill>
                  <a:srgbClr val="222222"/>
                </a:solidFill>
                <a:effectLst/>
                <a:latin typeface="Arial" panose="020B0604020202020204" pitchFamily="34" charset="0"/>
                <a:ea typeface="Calibri" panose="020F0502020204030204" pitchFamily="34" charset="0"/>
              </a:rPr>
            </a:br>
            <a:endParaRPr lang="en-CA" dirty="0"/>
          </a:p>
        </p:txBody>
      </p:sp>
      <p:sp>
        <p:nvSpPr>
          <p:cNvPr id="8" name="Arrow: Right 7">
            <a:extLst>
              <a:ext uri="{FF2B5EF4-FFF2-40B4-BE49-F238E27FC236}">
                <a16:creationId xmlns:a16="http://schemas.microsoft.com/office/drawing/2014/main" id="{F8D0EB48-F01E-1ADC-D45F-34E0FCA2D3FE}"/>
              </a:ext>
            </a:extLst>
          </p:cNvPr>
          <p:cNvSpPr/>
          <p:nvPr/>
        </p:nvSpPr>
        <p:spPr>
          <a:xfrm>
            <a:off x="4325420" y="2003461"/>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1949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036403-CDB3-3179-987C-CBCB43E21A94}"/>
              </a:ext>
            </a:extLst>
          </p:cNvPr>
          <p:cNvSpPr txBox="1"/>
          <p:nvPr/>
        </p:nvSpPr>
        <p:spPr>
          <a:xfrm>
            <a:off x="0" y="647692"/>
            <a:ext cx="12192000" cy="6331220"/>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Arguments improve not when we solve the content, but when we understand the emotion beneath the content, when we move from protector-to-protector battles to Self-to-Self conversations.” Richard Schwartz’s central message is simple and powerful: Most of the pain in our intimate relationships comes from exiled parts looking to our partners to heal wounds that actually belong to our past. Real intimacy begins when we bring Self leadership into our relationships, we become the ones our own parts have been waiting for.</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Core Problem: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“Burdened Love”</a:t>
            </a:r>
            <a:r>
              <a:rPr lang="en-CA" sz="2400" kern="100" dirty="0">
                <a:latin typeface="Arial" panose="020B0604020202020204" pitchFamily="34" charset="0"/>
                <a:ea typeface="Calibri" panose="020F0502020204030204" pitchFamily="34" charset="0"/>
                <a:cs typeface="Times New Roman" panose="02020603050405020304" pitchFamily="18" charset="0"/>
              </a:rPr>
              <a:t>.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Schwartz explains that most couples operate from a form of burdened love, where childhood wounds drive adult patterns. In burdened love</a:t>
            </a:r>
            <a:r>
              <a:rPr lang="en-CA" sz="2400" kern="100" dirty="0">
                <a:latin typeface="Arial" panose="020B0604020202020204" pitchFamily="34" charset="0"/>
                <a:ea typeface="Calibri" panose="020F0502020204030204" pitchFamily="34" charset="0"/>
                <a:cs typeface="Times New Roman" panose="02020603050405020304" pitchFamily="18" charset="0"/>
              </a:rPr>
              <a:t> w</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e exile vulnerable parts (child parts carrying shame, fear, loneliness, unworthiness).</a:t>
            </a:r>
            <a:r>
              <a:rPr lang="en-CA" sz="2400" kern="100" dirty="0">
                <a:latin typeface="Arial" panose="020B0604020202020204" pitchFamily="34" charset="0"/>
                <a:ea typeface="Calibri" panose="020F0502020204030204" pitchFamily="34" charset="0"/>
                <a:cs typeface="Times New Roman" panose="02020603050405020304" pitchFamily="18" charset="0"/>
              </a:rPr>
              <a:t>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Other parts take on protector roles (over-functioning, criticizing, shutting down,</a:t>
            </a:r>
            <a:r>
              <a:rPr lang="en-CA" sz="2400" kern="100" dirty="0">
                <a:latin typeface="Calibri" panose="020F0502020204030204" pitchFamily="34" charset="0"/>
                <a:ea typeface="Calibri" panose="020F0502020204030204" pitchFamily="34" charset="0"/>
                <a:cs typeface="Times New Roman" panose="02020603050405020304" pitchFamily="18" charset="0"/>
              </a:rPr>
              <a:t> </a:t>
            </a:r>
            <a:r>
              <a:rPr lang="en-CA" sz="2400" dirty="0">
                <a:effectLst/>
                <a:latin typeface="Arial" panose="020B0604020202020204" pitchFamily="34" charset="0"/>
                <a:ea typeface="Calibri" panose="020F0502020204030204" pitchFamily="34" charset="0"/>
              </a:rPr>
              <a:t>controlling, pleasing).</a:t>
            </a:r>
            <a:endParaRPr lang="en-CA" sz="2400" dirty="0">
              <a:latin typeface="Arial" panose="020B0604020202020204" pitchFamily="34" charset="0"/>
              <a:ea typeface="Calibri" panose="020F0502020204030204" pitchFamily="34" charset="0"/>
            </a:endParaRPr>
          </a:p>
          <a:p>
            <a:pPr>
              <a:lnSpc>
                <a:spcPct val="115000"/>
              </a:lnSpc>
              <a:spcAft>
                <a:spcPts val="800"/>
              </a:spcAft>
            </a:pPr>
            <a:br>
              <a:rPr lang="en-CA" sz="1800" dirty="0">
                <a:effectLst/>
                <a:latin typeface="Arial" panose="020B0604020202020204" pitchFamily="34" charset="0"/>
                <a:ea typeface="Calibri" panose="020F0502020204030204" pitchFamily="34" charset="0"/>
              </a:rPr>
            </a:br>
            <a:br>
              <a:rPr lang="en-CA" sz="1800" dirty="0">
                <a:effectLst/>
                <a:latin typeface="Arial" panose="020B0604020202020204" pitchFamily="34" charset="0"/>
                <a:ea typeface="Calibri" panose="020F0502020204030204" pitchFamily="34" charset="0"/>
              </a:rPr>
            </a:br>
            <a:endParaRPr lang="en-CA" dirty="0"/>
          </a:p>
        </p:txBody>
      </p:sp>
      <p:sp>
        <p:nvSpPr>
          <p:cNvPr id="5" name="TextBox 4">
            <a:extLst>
              <a:ext uri="{FF2B5EF4-FFF2-40B4-BE49-F238E27FC236}">
                <a16:creationId xmlns:a16="http://schemas.microsoft.com/office/drawing/2014/main" id="{0A962648-B65B-7F2F-5016-465879409882}"/>
              </a:ext>
            </a:extLst>
          </p:cNvPr>
          <p:cNvSpPr txBox="1"/>
          <p:nvPr/>
        </p:nvSpPr>
        <p:spPr>
          <a:xfrm>
            <a:off x="2753473" y="-13180"/>
            <a:ext cx="7119991" cy="523220"/>
          </a:xfrm>
          <a:prstGeom prst="rect">
            <a:avLst/>
          </a:prstGeom>
          <a:noFill/>
        </p:spPr>
        <p:txBody>
          <a:bodyPr wrap="square">
            <a:spAutoFit/>
          </a:bodyPr>
          <a:lstStyle/>
          <a:p>
            <a:r>
              <a:rPr lang="en-CA" sz="2800">
                <a:solidFill>
                  <a:srgbClr val="222222"/>
                </a:solidFill>
                <a:effectLst/>
                <a:latin typeface="Arial" panose="020B0604020202020204" pitchFamily="34" charset="0"/>
                <a:ea typeface="Calibri" panose="020F0502020204030204" pitchFamily="34" charset="0"/>
              </a:rPr>
              <a:t>IFS INTIMATE RELATIONSHIP WORK</a:t>
            </a:r>
            <a:endParaRPr lang="en-CA" sz="2800"/>
          </a:p>
        </p:txBody>
      </p:sp>
    </p:spTree>
    <p:extLst>
      <p:ext uri="{BB962C8B-B14F-4D97-AF65-F5344CB8AC3E}">
        <p14:creationId xmlns:p14="http://schemas.microsoft.com/office/powerpoint/2010/main" val="24397700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98AE-1FA8-13BD-FF32-3BEB9313D7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7EBC28-DB2F-9AC7-F9B7-1476532A2D13}"/>
              </a:ext>
            </a:extLst>
          </p:cNvPr>
          <p:cNvSpPr txBox="1"/>
          <p:nvPr/>
        </p:nvSpPr>
        <p:spPr>
          <a:xfrm>
            <a:off x="0" y="598530"/>
            <a:ext cx="12192000" cy="601267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dirty="0">
                <a:effectLst/>
                <a:latin typeface="Arial" panose="020B0604020202020204" pitchFamily="34" charset="0"/>
                <a:ea typeface="Calibri" panose="020F0502020204030204" pitchFamily="34" charset="0"/>
              </a:rPr>
              <a:t>We unconsciously expect our partner to</a:t>
            </a:r>
            <a:r>
              <a:rPr lang="en-CA" sz="2400" dirty="0">
                <a:latin typeface="Arial" panose="020B0604020202020204" pitchFamily="34" charset="0"/>
                <a:ea typeface="Calibri" panose="020F0502020204030204" pitchFamily="34" charset="0"/>
              </a:rPr>
              <a:t> s</a:t>
            </a:r>
            <a:r>
              <a:rPr lang="en-CA" sz="2400" dirty="0">
                <a:effectLst/>
                <a:latin typeface="Arial" panose="020B0604020202020204" pitchFamily="34" charset="0"/>
                <a:ea typeface="Calibri" panose="020F0502020204030204" pitchFamily="34" charset="0"/>
              </a:rPr>
              <a:t>oothe these exiles</a:t>
            </a:r>
            <a:r>
              <a:rPr lang="en-CA" sz="2400" dirty="0">
                <a:latin typeface="Arial" panose="020B0604020202020204" pitchFamily="34" charset="0"/>
                <a:ea typeface="Calibri" panose="020F0502020204030204" pitchFamily="34" charset="0"/>
              </a:rPr>
              <a:t>. </a:t>
            </a:r>
            <a:r>
              <a:rPr lang="en-CA" sz="2400" dirty="0">
                <a:effectLst/>
                <a:latin typeface="Arial" panose="020B0604020202020204" pitchFamily="34" charset="0"/>
                <a:ea typeface="Calibri" panose="020F0502020204030204" pitchFamily="34" charset="0"/>
              </a:rPr>
              <a:t>Make us feel worthy</a:t>
            </a:r>
            <a:r>
              <a:rPr lang="en-CA" sz="2400" dirty="0">
                <a:latin typeface="Arial" panose="020B0604020202020204" pitchFamily="34" charset="0"/>
                <a:ea typeface="Calibri" panose="020F0502020204030204" pitchFamily="34" charset="0"/>
              </a:rPr>
              <a:t>. </a:t>
            </a:r>
            <a:r>
              <a:rPr lang="en-CA" sz="2400" dirty="0">
                <a:effectLst/>
                <a:latin typeface="Arial" panose="020B0604020202020204" pitchFamily="34" charset="0"/>
                <a:ea typeface="Calibri" panose="020F0502020204030204" pitchFamily="34" charset="0"/>
              </a:rPr>
              <a:t>Prevent old wounds from being triggered</a:t>
            </a:r>
            <a:r>
              <a:rPr lang="en-CA" sz="2400" dirty="0">
                <a:latin typeface="Arial" panose="020B0604020202020204" pitchFamily="34" charset="0"/>
                <a:ea typeface="Calibri" panose="020F0502020204030204" pitchFamily="34" charset="0"/>
              </a:rPr>
              <a:t> and p</a:t>
            </a:r>
            <a:r>
              <a:rPr lang="en-CA" sz="2400" dirty="0">
                <a:effectLst/>
                <a:latin typeface="Arial" panose="020B0604020202020204" pitchFamily="34" charset="0"/>
                <a:ea typeface="Calibri" panose="020F0502020204030204" pitchFamily="34" charset="0"/>
              </a:rPr>
              <a:t>rovide perfect attunement.</a:t>
            </a:r>
            <a:r>
              <a:rPr lang="en-CA" sz="2400" dirty="0">
                <a:latin typeface="Arial" panose="020B0604020202020204" pitchFamily="34" charset="0"/>
                <a:ea typeface="Calibri" panose="020F0502020204030204" pitchFamily="34" charset="0"/>
              </a:rPr>
              <a:t> </a:t>
            </a:r>
            <a:r>
              <a:rPr lang="en-CA" sz="2400" dirty="0">
                <a:effectLst/>
                <a:latin typeface="Arial" panose="020B0604020202020204" pitchFamily="34" charset="0"/>
                <a:ea typeface="Calibri" panose="020F0502020204030204" pitchFamily="34" charset="0"/>
              </a:rPr>
              <a:t>This creates impossible expectations and chronic disappointment. Partners then trigger each other’s protectors, and the relationship becomes a cycle of mutual activation rather than connection.</a:t>
            </a:r>
            <a:endParaRPr lang="en-CA" sz="2400" dirty="0">
              <a:latin typeface="Arial" panose="020B0604020202020204" pitchFamily="34" charset="0"/>
              <a:ea typeface="Calibri" panose="020F0502020204030204" pitchFamily="34" charset="0"/>
            </a:endParaRPr>
          </a:p>
          <a:p>
            <a:pPr marL="285750" indent="-285750">
              <a:lnSpc>
                <a:spcPct val="115000"/>
              </a:lnSpc>
              <a:spcAft>
                <a:spcPts val="800"/>
              </a:spcAft>
              <a:buFont typeface="Arial" panose="020B0604020202020204" pitchFamily="34" charset="0"/>
              <a:buChar char="•"/>
            </a:pPr>
            <a:r>
              <a:rPr lang="en-CA" sz="2400" dirty="0">
                <a:solidFill>
                  <a:schemeClr val="bg1"/>
                </a:solidFill>
                <a:effectLst/>
                <a:latin typeface="Arial" panose="020B0604020202020204" pitchFamily="34" charset="0"/>
                <a:ea typeface="Calibri" panose="020F0502020204030204" pitchFamily="34" charset="0"/>
              </a:rPr>
              <a:t>The </a:t>
            </a:r>
            <a:r>
              <a:rPr lang="en-CA" sz="2400" dirty="0">
                <a:solidFill>
                  <a:schemeClr val="bg1"/>
                </a:solidFill>
                <a:latin typeface="Arial" panose="020B0604020202020204" pitchFamily="34" charset="0"/>
                <a:ea typeface="Calibri" panose="020F0502020204030204" pitchFamily="34" charset="0"/>
              </a:rPr>
              <a:t>c</a:t>
            </a:r>
            <a:r>
              <a:rPr lang="en-CA" sz="2400" dirty="0">
                <a:solidFill>
                  <a:schemeClr val="bg1"/>
                </a:solidFill>
                <a:effectLst/>
                <a:latin typeface="Arial" panose="020B0604020202020204" pitchFamily="34" charset="0"/>
                <a:ea typeface="Calibri" panose="020F0502020204030204" pitchFamily="34" charset="0"/>
              </a:rPr>
              <a:t>entral </a:t>
            </a:r>
            <a:r>
              <a:rPr lang="en-CA" sz="2400" dirty="0">
                <a:solidFill>
                  <a:schemeClr val="bg1"/>
                </a:solidFill>
                <a:latin typeface="Arial" panose="020B0604020202020204" pitchFamily="34" charset="0"/>
                <a:ea typeface="Calibri" panose="020F0502020204030204" pitchFamily="34" charset="0"/>
              </a:rPr>
              <a:t>i</a:t>
            </a:r>
            <a:r>
              <a:rPr lang="en-CA" sz="2400" dirty="0">
                <a:solidFill>
                  <a:schemeClr val="bg1"/>
                </a:solidFill>
                <a:effectLst/>
                <a:latin typeface="Arial" panose="020B0604020202020204" pitchFamily="34" charset="0"/>
                <a:ea typeface="Calibri" panose="020F0502020204030204" pitchFamily="34" charset="0"/>
              </a:rPr>
              <a:t>nsight</a:t>
            </a:r>
            <a:r>
              <a:rPr lang="en-CA" sz="2400" dirty="0">
                <a:solidFill>
                  <a:schemeClr val="bg1"/>
                </a:solidFill>
                <a:latin typeface="Arial" panose="020B0604020202020204" pitchFamily="34" charset="0"/>
                <a:ea typeface="Calibri" panose="020F0502020204030204" pitchFamily="34" charset="0"/>
              </a:rPr>
              <a:t> of IFS couples work is</a:t>
            </a:r>
            <a:r>
              <a:rPr lang="en-CA" sz="2400" dirty="0">
                <a:solidFill>
                  <a:schemeClr val="bg1"/>
                </a:solidFill>
                <a:effectLst/>
                <a:latin typeface="Arial" panose="020B0604020202020204" pitchFamily="34" charset="0"/>
                <a:ea typeface="Calibri" panose="020F0502020204030204" pitchFamily="34" charset="0"/>
              </a:rPr>
              <a:t> </a:t>
            </a:r>
            <a:r>
              <a:rPr lang="en-CA" sz="2400" dirty="0">
                <a:effectLst/>
                <a:latin typeface="Arial" panose="020B0604020202020204" pitchFamily="34" charset="0"/>
                <a:ea typeface="Calibri" panose="020F0502020204030204" pitchFamily="34" charset="0"/>
              </a:rPr>
              <a:t>“Your Exiles Are Looking for You, Not Your Partner”</a:t>
            </a:r>
            <a:r>
              <a:rPr lang="en-CA" sz="2400" dirty="0">
                <a:latin typeface="Arial" panose="020B0604020202020204" pitchFamily="34" charset="0"/>
                <a:ea typeface="Calibri" panose="020F0502020204030204" pitchFamily="34" charset="0"/>
              </a:rPr>
              <a:t>. </a:t>
            </a:r>
            <a:r>
              <a:rPr lang="en-CA" sz="2400" dirty="0">
                <a:effectLst/>
                <a:latin typeface="Arial" panose="020B0604020202020204" pitchFamily="34" charset="0"/>
                <a:ea typeface="Calibri" panose="020F0502020204030204" pitchFamily="34" charset="0"/>
              </a:rPr>
              <a:t>Instead of trying to get our partner to heal our wounds, IFS teaches us to turn toward our exiles with curiosity, compassion, and calm. </a:t>
            </a:r>
            <a:r>
              <a:rPr lang="en-CA" sz="2400" dirty="0">
                <a:latin typeface="Arial" panose="020B0604020202020204" pitchFamily="34" charset="0"/>
                <a:ea typeface="Calibri" panose="020F0502020204030204" pitchFamily="34" charset="0"/>
              </a:rPr>
              <a:t>U</a:t>
            </a:r>
            <a:r>
              <a:rPr lang="en-CA" sz="2400" dirty="0">
                <a:effectLst/>
                <a:latin typeface="Arial" panose="020B0604020202020204" pitchFamily="34" charset="0"/>
                <a:ea typeface="Calibri" panose="020F0502020204030204" pitchFamily="34" charset="0"/>
              </a:rPr>
              <a:t>nburden them.</a:t>
            </a:r>
            <a:r>
              <a:rPr lang="en-CA" sz="2400" dirty="0">
                <a:latin typeface="Arial" panose="020B0604020202020204" pitchFamily="34" charset="0"/>
                <a:ea typeface="Calibri" panose="020F0502020204030204" pitchFamily="34" charset="0"/>
              </a:rPr>
              <a:t> P</a:t>
            </a:r>
            <a:r>
              <a:rPr lang="en-CA" sz="2400" dirty="0">
                <a:effectLst/>
                <a:latin typeface="Arial" panose="020B0604020202020204" pitchFamily="34" charset="0"/>
                <a:ea typeface="Calibri" panose="020F0502020204030204" pitchFamily="34" charset="0"/>
              </a:rPr>
              <a:t>rovide them with the attunement and care they seek.</a:t>
            </a:r>
            <a:endParaRPr lang="en-CA" sz="2400" dirty="0">
              <a:latin typeface="Arial" panose="020B0604020202020204" pitchFamily="34" charset="0"/>
              <a:ea typeface="Calibri" panose="020F0502020204030204" pitchFamily="34" charset="0"/>
            </a:endParaRPr>
          </a:p>
          <a:p>
            <a:pPr marL="285750" indent="-285750">
              <a:lnSpc>
                <a:spcPct val="115000"/>
              </a:lnSpc>
              <a:spcAft>
                <a:spcPts val="800"/>
              </a:spcAft>
              <a:buFont typeface="Arial" panose="020B0604020202020204" pitchFamily="34" charset="0"/>
              <a:buChar char="•"/>
            </a:pPr>
            <a:r>
              <a:rPr lang="en-CA" sz="2400" dirty="0">
                <a:effectLst/>
                <a:latin typeface="Arial" panose="020B0604020202020204" pitchFamily="34" charset="0"/>
                <a:ea typeface="Calibri" panose="020F0502020204030204" pitchFamily="34" charset="0"/>
              </a:rPr>
              <a:t>When exiles feel cared for, protectors soften. When protectors soften, we can relate from Self instead of survival strategies. This is why Schwartz says: “You are the one you’ve been waiting for.”</a:t>
            </a:r>
            <a:br>
              <a:rPr lang="en-CA" sz="1800" dirty="0">
                <a:effectLst/>
                <a:latin typeface="Arial" panose="020B0604020202020204" pitchFamily="34" charset="0"/>
                <a:ea typeface="Calibri" panose="020F0502020204030204" pitchFamily="34" charset="0"/>
              </a:rPr>
            </a:br>
            <a:br>
              <a:rPr lang="en-CA" sz="1800" dirty="0">
                <a:effectLst/>
                <a:latin typeface="Arial" panose="020B0604020202020204" pitchFamily="34" charset="0"/>
                <a:ea typeface="Calibri" panose="020F0502020204030204" pitchFamily="34" charset="0"/>
              </a:rPr>
            </a:br>
            <a:endParaRPr lang="en-CA" dirty="0"/>
          </a:p>
        </p:txBody>
      </p:sp>
      <p:sp>
        <p:nvSpPr>
          <p:cNvPr id="5" name="TextBox 4">
            <a:extLst>
              <a:ext uri="{FF2B5EF4-FFF2-40B4-BE49-F238E27FC236}">
                <a16:creationId xmlns:a16="http://schemas.microsoft.com/office/drawing/2014/main" id="{C2A0BBF5-0B2E-9F60-D8D0-EA6D8618BAD8}"/>
              </a:ext>
            </a:extLst>
          </p:cNvPr>
          <p:cNvSpPr txBox="1"/>
          <p:nvPr/>
        </p:nvSpPr>
        <p:spPr>
          <a:xfrm>
            <a:off x="2753473" y="-13180"/>
            <a:ext cx="7119991" cy="523220"/>
          </a:xfrm>
          <a:prstGeom prst="rect">
            <a:avLst/>
          </a:prstGeom>
          <a:noFill/>
        </p:spPr>
        <p:txBody>
          <a:bodyPr wrap="square">
            <a:spAutoFit/>
          </a:bodyPr>
          <a:lstStyle/>
          <a:p>
            <a:r>
              <a:rPr lang="en-CA" sz="2800">
                <a:solidFill>
                  <a:srgbClr val="222222"/>
                </a:solidFill>
                <a:effectLst/>
                <a:latin typeface="Arial" panose="020B0604020202020204" pitchFamily="34" charset="0"/>
                <a:ea typeface="Calibri" panose="020F0502020204030204" pitchFamily="34" charset="0"/>
              </a:rPr>
              <a:t>IFS INTIMATE RELATIONSHIP WORK</a:t>
            </a:r>
            <a:endParaRPr lang="en-CA" sz="2800"/>
          </a:p>
        </p:txBody>
      </p:sp>
    </p:spTree>
    <p:extLst>
      <p:ext uri="{BB962C8B-B14F-4D97-AF65-F5344CB8AC3E}">
        <p14:creationId xmlns:p14="http://schemas.microsoft.com/office/powerpoint/2010/main" val="40302285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AA760-3FA0-1439-49D2-7DC4B6CE83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449456-AA00-8A96-D43C-16F0BAB72B5F}"/>
              </a:ext>
            </a:extLst>
          </p:cNvPr>
          <p:cNvSpPr txBox="1"/>
          <p:nvPr/>
        </p:nvSpPr>
        <p:spPr>
          <a:xfrm>
            <a:off x="-61645" y="510040"/>
            <a:ext cx="12192000" cy="6550768"/>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How Relationships Trigger Parts:</a:t>
            </a:r>
            <a:br>
              <a:rPr lang="en-CA" sz="2200" dirty="0">
                <a:effectLst/>
                <a:latin typeface="Arial" panose="020B0604020202020204" pitchFamily="34" charset="0"/>
                <a:ea typeface="Calibri" panose="020F0502020204030204" pitchFamily="34" charset="0"/>
              </a:rPr>
            </a:b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Schwartz describes a pattern familiar to all couples:</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1. Something small happens.</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2. An exile gets activated (e.g., “I’m not important,” “I’m alone,” “I’m being abandoned”).</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3. A protector immediately takes over:</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Anger</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Withdrawal</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Pleasing</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Control</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Logic / intellectualizing</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Criticizing</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Shutting down</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4. The partner’s protectors respond in kind.</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5. The couple enters a polarization, where protector fights protector.</a:t>
            </a:r>
            <a:br>
              <a:rPr lang="en-CA" sz="1800" dirty="0">
                <a:effectLst/>
                <a:latin typeface="Arial" panose="020B0604020202020204" pitchFamily="34" charset="0"/>
                <a:ea typeface="Calibri" panose="020F0502020204030204" pitchFamily="34" charset="0"/>
              </a:rPr>
            </a:br>
            <a:br>
              <a:rPr lang="en-CA" sz="1800" dirty="0">
                <a:effectLst/>
                <a:latin typeface="Arial" panose="020B0604020202020204" pitchFamily="34" charset="0"/>
                <a:ea typeface="Calibri" panose="020F0502020204030204" pitchFamily="34" charset="0"/>
              </a:rPr>
            </a:br>
            <a:endParaRPr lang="en-CA" dirty="0"/>
          </a:p>
        </p:txBody>
      </p:sp>
      <p:sp>
        <p:nvSpPr>
          <p:cNvPr id="5" name="TextBox 4">
            <a:extLst>
              <a:ext uri="{FF2B5EF4-FFF2-40B4-BE49-F238E27FC236}">
                <a16:creationId xmlns:a16="http://schemas.microsoft.com/office/drawing/2014/main" id="{71CF4137-3ECA-336C-BB68-F06341B6FECB}"/>
              </a:ext>
            </a:extLst>
          </p:cNvPr>
          <p:cNvSpPr txBox="1"/>
          <p:nvPr/>
        </p:nvSpPr>
        <p:spPr>
          <a:xfrm>
            <a:off x="2753473" y="-13180"/>
            <a:ext cx="7119991" cy="523220"/>
          </a:xfrm>
          <a:prstGeom prst="rect">
            <a:avLst/>
          </a:prstGeom>
          <a:noFill/>
        </p:spPr>
        <p:txBody>
          <a:bodyPr wrap="square">
            <a:spAutoFit/>
          </a:bodyPr>
          <a:lstStyle/>
          <a:p>
            <a:r>
              <a:rPr lang="en-CA" sz="2800">
                <a:solidFill>
                  <a:srgbClr val="222222"/>
                </a:solidFill>
                <a:effectLst/>
                <a:latin typeface="Arial" panose="020B0604020202020204" pitchFamily="34" charset="0"/>
                <a:ea typeface="Calibri" panose="020F0502020204030204" pitchFamily="34" charset="0"/>
              </a:rPr>
              <a:t>IFS INTIMATE RELATIONSHIP WORK</a:t>
            </a:r>
            <a:endParaRPr lang="en-CA" sz="2800"/>
          </a:p>
        </p:txBody>
      </p:sp>
    </p:spTree>
    <p:extLst>
      <p:ext uri="{BB962C8B-B14F-4D97-AF65-F5344CB8AC3E}">
        <p14:creationId xmlns:p14="http://schemas.microsoft.com/office/powerpoint/2010/main" val="2002132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828E5-4F24-9E2D-D9A1-13F2958728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D507BAF-2731-94CF-DC2D-A5DF80CF690D}"/>
              </a:ext>
            </a:extLst>
          </p:cNvPr>
          <p:cNvSpPr txBox="1"/>
          <p:nvPr/>
        </p:nvSpPr>
        <p:spPr>
          <a:xfrm>
            <a:off x="-61645" y="510040"/>
            <a:ext cx="12192000" cy="584288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The partners think they’re arguing about:</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dishes</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tone of voice</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money</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sex</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bedtime routines</a:t>
            </a:r>
            <a:br>
              <a:rPr lang="en-CA" sz="2200" dirty="0">
                <a:effectLst/>
                <a:latin typeface="Arial" panose="020B0604020202020204" pitchFamily="34" charset="0"/>
                <a:ea typeface="Calibri" panose="020F0502020204030204" pitchFamily="34" charset="0"/>
              </a:rPr>
            </a:b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But they’re actually arguing about:</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acceptance</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visibility</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safety</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worth</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connection</a:t>
            </a:r>
            <a:br>
              <a:rPr lang="en-CA" sz="2200" dirty="0">
                <a:effectLst/>
                <a:latin typeface="Arial" panose="020B0604020202020204" pitchFamily="34" charset="0"/>
                <a:ea typeface="Calibri" panose="020F0502020204030204" pitchFamily="34" charset="0"/>
              </a:rPr>
            </a:br>
            <a:r>
              <a:rPr lang="en-CA" sz="2200" dirty="0">
                <a:effectLst/>
                <a:latin typeface="Arial" panose="020B0604020202020204" pitchFamily="34" charset="0"/>
                <a:ea typeface="Calibri" panose="020F0502020204030204" pitchFamily="34" charset="0"/>
              </a:rPr>
              <a:t>• vulnerability</a:t>
            </a:r>
            <a:br>
              <a:rPr lang="en-CA" sz="1800" dirty="0">
                <a:effectLst/>
                <a:latin typeface="Arial" panose="020B0604020202020204" pitchFamily="34" charset="0"/>
                <a:ea typeface="Calibri" panose="020F0502020204030204" pitchFamily="34" charset="0"/>
              </a:rPr>
            </a:br>
            <a:endParaRPr lang="en-CA" dirty="0"/>
          </a:p>
        </p:txBody>
      </p:sp>
      <p:sp>
        <p:nvSpPr>
          <p:cNvPr id="5" name="TextBox 4">
            <a:extLst>
              <a:ext uri="{FF2B5EF4-FFF2-40B4-BE49-F238E27FC236}">
                <a16:creationId xmlns:a16="http://schemas.microsoft.com/office/drawing/2014/main" id="{4CDC707D-F944-2323-E0FE-C41F95120ECA}"/>
              </a:ext>
            </a:extLst>
          </p:cNvPr>
          <p:cNvSpPr txBox="1"/>
          <p:nvPr/>
        </p:nvSpPr>
        <p:spPr>
          <a:xfrm>
            <a:off x="2753473" y="-13180"/>
            <a:ext cx="7119991" cy="523220"/>
          </a:xfrm>
          <a:prstGeom prst="rect">
            <a:avLst/>
          </a:prstGeom>
          <a:noFill/>
        </p:spPr>
        <p:txBody>
          <a:bodyPr wrap="square">
            <a:spAutoFit/>
          </a:bodyPr>
          <a:lstStyle/>
          <a:p>
            <a:r>
              <a:rPr lang="en-CA" sz="2800">
                <a:solidFill>
                  <a:srgbClr val="222222"/>
                </a:solidFill>
                <a:effectLst/>
                <a:latin typeface="Arial" panose="020B0604020202020204" pitchFamily="34" charset="0"/>
                <a:ea typeface="Calibri" panose="020F0502020204030204" pitchFamily="34" charset="0"/>
              </a:rPr>
              <a:t>IFS INTIMATE RELATIONSHIP WORK</a:t>
            </a:r>
            <a:endParaRPr lang="en-CA" sz="2800"/>
          </a:p>
        </p:txBody>
      </p:sp>
    </p:spTree>
    <p:extLst>
      <p:ext uri="{BB962C8B-B14F-4D97-AF65-F5344CB8AC3E}">
        <p14:creationId xmlns:p14="http://schemas.microsoft.com/office/powerpoint/2010/main" val="4299266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15850C-2A1F-8873-ED5C-1CD08A8433AF}"/>
              </a:ext>
            </a:extLst>
          </p:cNvPr>
          <p:cNvSpPr txBox="1"/>
          <p:nvPr/>
        </p:nvSpPr>
        <p:spPr>
          <a:xfrm>
            <a:off x="-41097" y="643622"/>
            <a:ext cx="12192000" cy="6401753"/>
          </a:xfrm>
          <a:prstGeom prst="rect">
            <a:avLst/>
          </a:prstGeom>
          <a:noFill/>
        </p:spPr>
        <p:txBody>
          <a:bodyPr wrap="square">
            <a:spAutoFit/>
          </a:bodyPr>
          <a:lstStyle/>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In intimate relationships</a:t>
            </a:r>
            <a:r>
              <a:rPr lang="en-CA" sz="2200" dirty="0">
                <a:latin typeface="Arial" panose="020B0604020202020204" pitchFamily="34" charset="0"/>
                <a:ea typeface="Calibri" panose="020F0502020204030204" pitchFamily="34" charset="0"/>
              </a:rPr>
              <a:t> u</a:t>
            </a:r>
            <a:r>
              <a:rPr lang="en-CA" sz="2200" dirty="0">
                <a:effectLst/>
                <a:latin typeface="Arial" panose="020B0604020202020204" pitchFamily="34" charset="0"/>
                <a:ea typeface="Calibri" panose="020F0502020204030204" pitchFamily="34" charset="0"/>
              </a:rPr>
              <a:t>nburdened love is the goal. It happens when partners lead with Self energy rather than protectors.</a:t>
            </a:r>
            <a:endParaRPr lang="en-CA" sz="2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Remember </a:t>
            </a:r>
            <a:r>
              <a:rPr lang="en-CA" sz="2200" dirty="0">
                <a:latin typeface="Arial" panose="020B0604020202020204" pitchFamily="34" charset="0"/>
                <a:ea typeface="Calibri" panose="020F0502020204030204" pitchFamily="34" charset="0"/>
              </a:rPr>
              <a:t>t</a:t>
            </a:r>
            <a:r>
              <a:rPr lang="en-CA" sz="2200" dirty="0">
                <a:effectLst/>
                <a:latin typeface="Arial" panose="020B0604020202020204" pitchFamily="34" charset="0"/>
                <a:ea typeface="Calibri" panose="020F0502020204030204" pitchFamily="34" charset="0"/>
              </a:rPr>
              <a:t>he eight C’s of Self:</a:t>
            </a:r>
            <a:r>
              <a:rPr lang="en-CA" sz="2200" dirty="0">
                <a:latin typeface="Arial" panose="020B0604020202020204" pitchFamily="34" charset="0"/>
                <a:ea typeface="Calibri" panose="020F0502020204030204" pitchFamily="34" charset="0"/>
              </a:rPr>
              <a:t> </a:t>
            </a:r>
            <a:r>
              <a:rPr lang="en-CA" sz="2200" dirty="0">
                <a:effectLst/>
                <a:latin typeface="Arial" panose="020B0604020202020204" pitchFamily="34" charset="0"/>
                <a:ea typeface="Calibri" panose="020F0502020204030204" pitchFamily="34" charset="0"/>
              </a:rPr>
              <a:t>Calm, Curiosity, Compassion, Confidence, Creativity, Courage, Clarity and Connectedness.</a:t>
            </a:r>
            <a:endParaRPr lang="en-CA" sz="2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In unburdened love</a:t>
            </a:r>
            <a:r>
              <a:rPr lang="en-CA" sz="2200" dirty="0">
                <a:latin typeface="Arial" panose="020B0604020202020204" pitchFamily="34" charset="0"/>
                <a:ea typeface="Calibri" panose="020F0502020204030204" pitchFamily="34" charset="0"/>
              </a:rPr>
              <a:t> p</a:t>
            </a:r>
            <a:r>
              <a:rPr lang="en-CA" sz="2200" dirty="0">
                <a:effectLst/>
                <a:latin typeface="Arial" panose="020B0604020202020204" pitchFamily="34" charset="0"/>
                <a:ea typeface="Calibri" panose="020F0502020204030204" pitchFamily="34" charset="0"/>
              </a:rPr>
              <a:t>artners can see each other accurately, not through the distortions of past wounds.</a:t>
            </a:r>
            <a:r>
              <a:rPr lang="en-CA" sz="2200" dirty="0">
                <a:latin typeface="Arial" panose="020B0604020202020204" pitchFamily="34" charset="0"/>
                <a:ea typeface="Calibri" panose="020F0502020204030204" pitchFamily="34" charset="0"/>
              </a:rPr>
              <a:t> </a:t>
            </a:r>
            <a:r>
              <a:rPr lang="en-CA" sz="2200" dirty="0">
                <a:effectLst/>
                <a:latin typeface="Arial" panose="020B0604020202020204" pitchFamily="34" charset="0"/>
                <a:ea typeface="Calibri" panose="020F0502020204030204" pitchFamily="34" charset="0"/>
              </a:rPr>
              <a:t>They can respond rather than react.</a:t>
            </a:r>
            <a:r>
              <a:rPr lang="en-CA" sz="2200" dirty="0">
                <a:latin typeface="Arial" panose="020B0604020202020204" pitchFamily="34" charset="0"/>
                <a:ea typeface="Calibri" panose="020F0502020204030204" pitchFamily="34" charset="0"/>
              </a:rPr>
              <a:t> </a:t>
            </a:r>
            <a:r>
              <a:rPr lang="en-CA" sz="2200" dirty="0">
                <a:effectLst/>
                <a:latin typeface="Arial" panose="020B0604020202020204" pitchFamily="34" charset="0"/>
                <a:ea typeface="Calibri" panose="020F0502020204030204" pitchFamily="34" charset="0"/>
              </a:rPr>
              <a:t>They can repair ruptures quickly.</a:t>
            </a:r>
            <a:r>
              <a:rPr lang="en-CA" sz="2200" dirty="0">
                <a:latin typeface="Arial" panose="020B0604020202020204" pitchFamily="34" charset="0"/>
                <a:ea typeface="Calibri" panose="020F0502020204030204" pitchFamily="34" charset="0"/>
              </a:rPr>
              <a:t> </a:t>
            </a:r>
            <a:r>
              <a:rPr lang="en-CA" sz="2200" dirty="0">
                <a:effectLst/>
                <a:latin typeface="Arial" panose="020B0604020202020204" pitchFamily="34" charset="0"/>
                <a:ea typeface="Calibri" panose="020F0502020204030204" pitchFamily="34" charset="0"/>
              </a:rPr>
              <a:t>There is room for each partner’s full spectrum of emotions and needs.</a:t>
            </a:r>
            <a:r>
              <a:rPr lang="en-CA" sz="2200" dirty="0">
                <a:latin typeface="Arial" panose="020B0604020202020204" pitchFamily="34" charset="0"/>
                <a:ea typeface="Calibri" panose="020F0502020204030204" pitchFamily="34" charset="0"/>
              </a:rPr>
              <a:t> </a:t>
            </a:r>
            <a:r>
              <a:rPr lang="en-CA" sz="2200" dirty="0">
                <a:effectLst/>
                <a:latin typeface="Arial" panose="020B0604020202020204" pitchFamily="34" charset="0"/>
                <a:ea typeface="Calibri" panose="020F0502020204030204" pitchFamily="34" charset="0"/>
              </a:rPr>
              <a:t>Intimacy becomes safe.</a:t>
            </a:r>
            <a:endParaRPr lang="en-CA" sz="2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Schwartz emphasizes that Self is not fragile, it is the most relational, steady part of us.</a:t>
            </a:r>
            <a:endParaRPr lang="en-CA" sz="2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Schwartz describes three styles of love based on how parts operate</a:t>
            </a:r>
            <a:r>
              <a:rPr lang="en-CA" sz="2200" dirty="0">
                <a:latin typeface="Arial" panose="020B0604020202020204" pitchFamily="34" charset="0"/>
                <a:ea typeface="Calibri" panose="020F0502020204030204" pitchFamily="34" charset="0"/>
              </a:rPr>
              <a:t>.</a:t>
            </a:r>
          </a:p>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1. </a:t>
            </a:r>
            <a:r>
              <a:rPr lang="en-CA" sz="2200" dirty="0">
                <a:solidFill>
                  <a:schemeClr val="bg1"/>
                </a:solidFill>
                <a:effectLst/>
                <a:latin typeface="Arial" panose="020B0604020202020204" pitchFamily="34" charset="0"/>
                <a:ea typeface="Calibri" panose="020F0502020204030204" pitchFamily="34" charset="0"/>
              </a:rPr>
              <a:t>Young </a:t>
            </a:r>
            <a:r>
              <a:rPr lang="en-CA" sz="2200" dirty="0">
                <a:solidFill>
                  <a:schemeClr val="bg1"/>
                </a:solidFill>
                <a:latin typeface="Arial" panose="020B0604020202020204" pitchFamily="34" charset="0"/>
                <a:ea typeface="Calibri" panose="020F0502020204030204" pitchFamily="34" charset="0"/>
              </a:rPr>
              <a:t>l</a:t>
            </a:r>
            <a:r>
              <a:rPr lang="en-CA" sz="2200" dirty="0">
                <a:solidFill>
                  <a:schemeClr val="bg1"/>
                </a:solidFill>
                <a:effectLst/>
                <a:latin typeface="Arial" panose="020B0604020202020204" pitchFamily="34" charset="0"/>
                <a:ea typeface="Calibri" panose="020F0502020204030204" pitchFamily="34" charset="0"/>
              </a:rPr>
              <a:t>ove</a:t>
            </a:r>
            <a:r>
              <a:rPr lang="en-CA" sz="2200" dirty="0">
                <a:solidFill>
                  <a:schemeClr val="bg1"/>
                </a:solidFill>
                <a:latin typeface="Arial" panose="020B0604020202020204" pitchFamily="34" charset="0"/>
                <a:ea typeface="Calibri" panose="020F0502020204030204" pitchFamily="34" charset="0"/>
              </a:rPr>
              <a:t> </a:t>
            </a:r>
            <a:r>
              <a:rPr lang="en-CA" sz="2200" dirty="0">
                <a:latin typeface="Arial" panose="020B0604020202020204" pitchFamily="34" charset="0"/>
                <a:ea typeface="Calibri" panose="020F0502020204030204" pitchFamily="34" charset="0"/>
              </a:rPr>
              <a:t>p</a:t>
            </a:r>
            <a:r>
              <a:rPr lang="en-CA" sz="2200" dirty="0">
                <a:effectLst/>
                <a:latin typeface="Arial" panose="020B0604020202020204" pitchFamily="34" charset="0"/>
                <a:ea typeface="Calibri" panose="020F0502020204030204" pitchFamily="34" charset="0"/>
              </a:rPr>
              <a:t>artners from exiles who show up as</a:t>
            </a:r>
            <a:r>
              <a:rPr lang="en-CA" sz="2200" dirty="0">
                <a:latin typeface="Arial" panose="020B0604020202020204" pitchFamily="34" charset="0"/>
                <a:ea typeface="Calibri" panose="020F0502020204030204" pitchFamily="34" charset="0"/>
              </a:rPr>
              <a:t> c</a:t>
            </a:r>
            <a:r>
              <a:rPr lang="en-CA" sz="2200" dirty="0">
                <a:effectLst/>
                <a:latin typeface="Arial" panose="020B0604020202020204" pitchFamily="34" charset="0"/>
                <a:ea typeface="Calibri" panose="020F0502020204030204" pitchFamily="34" charset="0"/>
              </a:rPr>
              <a:t>linging</a:t>
            </a:r>
            <a:r>
              <a:rPr lang="en-CA" sz="2200" dirty="0">
                <a:latin typeface="Arial" panose="020B0604020202020204" pitchFamily="34" charset="0"/>
                <a:ea typeface="Calibri" panose="020F0502020204030204" pitchFamily="34" charset="0"/>
              </a:rPr>
              <a:t>, j</a:t>
            </a:r>
            <a:r>
              <a:rPr lang="en-CA" sz="2200" dirty="0">
                <a:effectLst/>
                <a:latin typeface="Arial" panose="020B0604020202020204" pitchFamily="34" charset="0"/>
                <a:ea typeface="Calibri" panose="020F0502020204030204" pitchFamily="34" charset="0"/>
              </a:rPr>
              <a:t>ealousy</a:t>
            </a:r>
            <a:r>
              <a:rPr lang="en-CA" sz="2200" dirty="0">
                <a:latin typeface="Arial" panose="020B0604020202020204" pitchFamily="34" charset="0"/>
                <a:ea typeface="Calibri" panose="020F0502020204030204" pitchFamily="34" charset="0"/>
              </a:rPr>
              <a:t>, d</a:t>
            </a:r>
            <a:r>
              <a:rPr lang="en-CA" sz="2200" dirty="0">
                <a:effectLst/>
                <a:latin typeface="Arial" panose="020B0604020202020204" pitchFamily="34" charset="0"/>
                <a:ea typeface="Calibri" panose="020F0502020204030204" pitchFamily="34" charset="0"/>
              </a:rPr>
              <a:t>ependency</a:t>
            </a:r>
            <a:r>
              <a:rPr lang="en-CA" sz="2200" dirty="0">
                <a:latin typeface="Arial" panose="020B0604020202020204" pitchFamily="34" charset="0"/>
                <a:ea typeface="Calibri" panose="020F0502020204030204" pitchFamily="34" charset="0"/>
              </a:rPr>
              <a:t>, f</a:t>
            </a:r>
            <a:r>
              <a:rPr lang="en-CA" sz="2200" dirty="0">
                <a:effectLst/>
                <a:latin typeface="Arial" panose="020B0604020202020204" pitchFamily="34" charset="0"/>
                <a:ea typeface="Calibri" panose="020F0502020204030204" pitchFamily="34" charset="0"/>
              </a:rPr>
              <a:t>ear of abandonment</a:t>
            </a:r>
            <a:r>
              <a:rPr lang="en-CA" sz="2200" dirty="0">
                <a:latin typeface="Arial" panose="020B0604020202020204" pitchFamily="34" charset="0"/>
                <a:ea typeface="Calibri" panose="020F0502020204030204" pitchFamily="34" charset="0"/>
              </a:rPr>
              <a:t> and d</a:t>
            </a:r>
            <a:r>
              <a:rPr lang="en-CA" sz="2200" dirty="0">
                <a:effectLst/>
                <a:latin typeface="Arial" panose="020B0604020202020204" pitchFamily="34" charset="0"/>
                <a:ea typeface="Calibri" panose="020F0502020204030204" pitchFamily="34" charset="0"/>
              </a:rPr>
              <a:t>emands for reassurance</a:t>
            </a:r>
            <a:endParaRPr lang="en-CA" sz="2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2. </a:t>
            </a:r>
            <a:r>
              <a:rPr lang="en-CA" sz="2200" dirty="0">
                <a:solidFill>
                  <a:schemeClr val="bg1"/>
                </a:solidFill>
                <a:effectLst/>
                <a:latin typeface="Arial" panose="020B0604020202020204" pitchFamily="34" charset="0"/>
                <a:ea typeface="Calibri" panose="020F0502020204030204" pitchFamily="34" charset="0"/>
              </a:rPr>
              <a:t>Protector </a:t>
            </a:r>
            <a:r>
              <a:rPr lang="en-CA" sz="2200" dirty="0">
                <a:solidFill>
                  <a:schemeClr val="bg1"/>
                </a:solidFill>
                <a:latin typeface="Arial" panose="020B0604020202020204" pitchFamily="34" charset="0"/>
                <a:ea typeface="Calibri" panose="020F0502020204030204" pitchFamily="34" charset="0"/>
              </a:rPr>
              <a:t>l</a:t>
            </a:r>
            <a:r>
              <a:rPr lang="en-CA" sz="2200" dirty="0">
                <a:solidFill>
                  <a:schemeClr val="bg1"/>
                </a:solidFill>
                <a:effectLst/>
                <a:latin typeface="Arial" panose="020B0604020202020204" pitchFamily="34" charset="0"/>
                <a:ea typeface="Calibri" panose="020F0502020204030204" pitchFamily="34" charset="0"/>
              </a:rPr>
              <a:t>ove</a:t>
            </a:r>
            <a:r>
              <a:rPr lang="en-CA" sz="2200" dirty="0">
                <a:solidFill>
                  <a:schemeClr val="bg1"/>
                </a:solidFill>
                <a:latin typeface="Arial" panose="020B0604020202020204" pitchFamily="34" charset="0"/>
                <a:ea typeface="Calibri" panose="020F0502020204030204" pitchFamily="34" charset="0"/>
              </a:rPr>
              <a:t> </a:t>
            </a:r>
            <a:r>
              <a:rPr lang="en-CA" sz="2200" dirty="0">
                <a:latin typeface="Arial" panose="020B0604020202020204" pitchFamily="34" charset="0"/>
                <a:ea typeface="Calibri" panose="020F0502020204030204" pitchFamily="34" charset="0"/>
              </a:rPr>
              <a:t>p</a:t>
            </a:r>
            <a:r>
              <a:rPr lang="en-CA" sz="2200" dirty="0">
                <a:effectLst/>
                <a:latin typeface="Arial" panose="020B0604020202020204" pitchFamily="34" charset="0"/>
                <a:ea typeface="Calibri" panose="020F0502020204030204" pitchFamily="34" charset="0"/>
              </a:rPr>
              <a:t>artnering from defender parts who show up as</a:t>
            </a:r>
            <a:r>
              <a:rPr lang="en-CA" sz="2200" dirty="0">
                <a:latin typeface="Arial" panose="020B0604020202020204" pitchFamily="34" charset="0"/>
                <a:ea typeface="Calibri" panose="020F0502020204030204" pitchFamily="34" charset="0"/>
              </a:rPr>
              <a:t> c</a:t>
            </a:r>
            <a:r>
              <a:rPr lang="en-CA" sz="2200" dirty="0">
                <a:effectLst/>
                <a:latin typeface="Arial" panose="020B0604020202020204" pitchFamily="34" charset="0"/>
                <a:ea typeface="Calibri" panose="020F0502020204030204" pitchFamily="34" charset="0"/>
              </a:rPr>
              <a:t>ontrol</a:t>
            </a:r>
            <a:r>
              <a:rPr lang="en-CA" sz="2200" dirty="0">
                <a:latin typeface="Arial" panose="020B0604020202020204" pitchFamily="34" charset="0"/>
                <a:ea typeface="Calibri" panose="020F0502020204030204" pitchFamily="34" charset="0"/>
              </a:rPr>
              <a:t>, c</a:t>
            </a:r>
            <a:r>
              <a:rPr lang="en-CA" sz="2200" dirty="0">
                <a:effectLst/>
                <a:latin typeface="Arial" panose="020B0604020202020204" pitchFamily="34" charset="0"/>
                <a:ea typeface="Calibri" panose="020F0502020204030204" pitchFamily="34" charset="0"/>
              </a:rPr>
              <a:t>riticism</a:t>
            </a:r>
            <a:r>
              <a:rPr lang="en-CA" sz="2200" dirty="0">
                <a:latin typeface="Arial" panose="020B0604020202020204" pitchFamily="34" charset="0"/>
                <a:ea typeface="Calibri" panose="020F0502020204030204" pitchFamily="34" charset="0"/>
              </a:rPr>
              <a:t>, p</a:t>
            </a:r>
            <a:r>
              <a:rPr lang="en-CA" sz="2200" dirty="0">
                <a:effectLst/>
                <a:latin typeface="Arial" panose="020B0604020202020204" pitchFamily="34" charset="0"/>
                <a:ea typeface="Calibri" panose="020F0502020204030204" pitchFamily="34" charset="0"/>
              </a:rPr>
              <a:t>erfectionism</a:t>
            </a:r>
            <a:r>
              <a:rPr lang="en-CA" sz="2200" dirty="0">
                <a:latin typeface="Arial" panose="020B0604020202020204" pitchFamily="34" charset="0"/>
                <a:ea typeface="Calibri" panose="020F0502020204030204" pitchFamily="34" charset="0"/>
              </a:rPr>
              <a:t>, w</a:t>
            </a:r>
            <a:r>
              <a:rPr lang="en-CA" sz="2200" dirty="0">
                <a:effectLst/>
                <a:latin typeface="Arial" panose="020B0604020202020204" pitchFamily="34" charset="0"/>
                <a:ea typeface="Calibri" panose="020F0502020204030204" pitchFamily="34" charset="0"/>
              </a:rPr>
              <a:t>ithdrawal</a:t>
            </a:r>
            <a:r>
              <a:rPr lang="en-CA" sz="2200" dirty="0">
                <a:latin typeface="Arial" panose="020B0604020202020204" pitchFamily="34" charset="0"/>
                <a:ea typeface="Calibri" panose="020F0502020204030204" pitchFamily="34" charset="0"/>
              </a:rPr>
              <a:t>, o</a:t>
            </a:r>
            <a:r>
              <a:rPr lang="en-CA" sz="2200" dirty="0">
                <a:effectLst/>
                <a:latin typeface="Arial" panose="020B0604020202020204" pitchFamily="34" charset="0"/>
                <a:ea typeface="Calibri" panose="020F0502020204030204" pitchFamily="34" charset="0"/>
              </a:rPr>
              <a:t>ver-functioning</a:t>
            </a:r>
            <a:r>
              <a:rPr lang="en-CA" sz="2200" dirty="0">
                <a:latin typeface="Arial" panose="020B0604020202020204" pitchFamily="34" charset="0"/>
                <a:ea typeface="Calibri" panose="020F0502020204030204" pitchFamily="34" charset="0"/>
              </a:rPr>
              <a:t> and e</a:t>
            </a:r>
            <a:r>
              <a:rPr lang="en-CA" sz="2200" dirty="0">
                <a:effectLst/>
                <a:latin typeface="Arial" panose="020B0604020202020204" pitchFamily="34" charset="0"/>
                <a:ea typeface="Calibri" panose="020F0502020204030204" pitchFamily="34" charset="0"/>
              </a:rPr>
              <a:t>motional distance.</a:t>
            </a:r>
            <a:endParaRPr lang="en-CA" sz="2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3. </a:t>
            </a:r>
            <a:r>
              <a:rPr lang="en-CA" sz="2200" dirty="0">
                <a:solidFill>
                  <a:schemeClr val="bg1"/>
                </a:solidFill>
                <a:effectLst/>
                <a:latin typeface="Arial" panose="020B0604020202020204" pitchFamily="34" charset="0"/>
                <a:ea typeface="Calibri" panose="020F0502020204030204" pitchFamily="34" charset="0"/>
              </a:rPr>
              <a:t>Self-led </a:t>
            </a:r>
            <a:r>
              <a:rPr lang="en-CA" sz="2200" dirty="0">
                <a:solidFill>
                  <a:schemeClr val="bg1"/>
                </a:solidFill>
                <a:latin typeface="Arial" panose="020B0604020202020204" pitchFamily="34" charset="0"/>
                <a:ea typeface="Calibri" panose="020F0502020204030204" pitchFamily="34" charset="0"/>
              </a:rPr>
              <a:t>l</a:t>
            </a:r>
            <a:r>
              <a:rPr lang="en-CA" sz="2200" dirty="0">
                <a:solidFill>
                  <a:schemeClr val="bg1"/>
                </a:solidFill>
                <a:effectLst/>
                <a:latin typeface="Arial" panose="020B0604020202020204" pitchFamily="34" charset="0"/>
                <a:ea typeface="Calibri" panose="020F0502020204030204" pitchFamily="34" charset="0"/>
              </a:rPr>
              <a:t>ove</a:t>
            </a:r>
            <a:r>
              <a:rPr lang="en-CA" sz="2200" dirty="0">
                <a:solidFill>
                  <a:schemeClr val="bg1"/>
                </a:solidFill>
                <a:latin typeface="Arial" panose="020B0604020202020204" pitchFamily="34" charset="0"/>
                <a:ea typeface="Calibri" panose="020F0502020204030204" pitchFamily="34" charset="0"/>
              </a:rPr>
              <a:t> </a:t>
            </a:r>
            <a:r>
              <a:rPr lang="en-CA" sz="2200" dirty="0">
                <a:latin typeface="Arial" panose="020B0604020202020204" pitchFamily="34" charset="0"/>
                <a:ea typeface="Calibri" panose="020F0502020204030204" pitchFamily="34" charset="0"/>
              </a:rPr>
              <a:t>is t</a:t>
            </a:r>
            <a:r>
              <a:rPr lang="en-CA" sz="2200" dirty="0">
                <a:effectLst/>
                <a:latin typeface="Arial" panose="020B0604020202020204" pitchFamily="34" charset="0"/>
                <a:ea typeface="Calibri" panose="020F0502020204030204" pitchFamily="34" charset="0"/>
              </a:rPr>
              <a:t>he goal, it shows up as</a:t>
            </a:r>
            <a:r>
              <a:rPr lang="en-CA" sz="2200" dirty="0">
                <a:latin typeface="Arial" panose="020B0604020202020204" pitchFamily="34" charset="0"/>
                <a:ea typeface="Calibri" panose="020F0502020204030204" pitchFamily="34" charset="0"/>
              </a:rPr>
              <a:t> o</a:t>
            </a:r>
            <a:r>
              <a:rPr lang="en-CA" sz="2200" dirty="0">
                <a:effectLst/>
                <a:latin typeface="Arial" panose="020B0604020202020204" pitchFamily="34" charset="0"/>
                <a:ea typeface="Calibri" panose="020F0502020204030204" pitchFamily="34" charset="0"/>
              </a:rPr>
              <a:t>penhearted</a:t>
            </a:r>
            <a:r>
              <a:rPr lang="en-CA" sz="2200" dirty="0">
                <a:latin typeface="Arial" panose="020B0604020202020204" pitchFamily="34" charset="0"/>
                <a:ea typeface="Calibri" panose="020F0502020204030204" pitchFamily="34" charset="0"/>
              </a:rPr>
              <a:t>, c</a:t>
            </a:r>
            <a:r>
              <a:rPr lang="en-CA" sz="2200" dirty="0">
                <a:effectLst/>
                <a:latin typeface="Arial" panose="020B0604020202020204" pitchFamily="34" charset="0"/>
                <a:ea typeface="Calibri" panose="020F0502020204030204" pitchFamily="34" charset="0"/>
              </a:rPr>
              <a:t>urious</a:t>
            </a:r>
            <a:r>
              <a:rPr lang="en-CA" sz="2200" dirty="0">
                <a:latin typeface="Arial" panose="020B0604020202020204" pitchFamily="34" charset="0"/>
                <a:ea typeface="Calibri" panose="020F0502020204030204" pitchFamily="34" charset="0"/>
              </a:rPr>
              <a:t>, n</a:t>
            </a:r>
            <a:r>
              <a:rPr lang="en-CA" sz="2200" dirty="0">
                <a:effectLst/>
                <a:latin typeface="Arial" panose="020B0604020202020204" pitchFamily="34" charset="0"/>
                <a:ea typeface="Calibri" panose="020F0502020204030204" pitchFamily="34" charset="0"/>
              </a:rPr>
              <a:t>on-defensive</a:t>
            </a:r>
            <a:r>
              <a:rPr lang="en-CA" sz="2200" dirty="0">
                <a:latin typeface="Arial" panose="020B0604020202020204" pitchFamily="34" charset="0"/>
                <a:ea typeface="Calibri" panose="020F0502020204030204" pitchFamily="34" charset="0"/>
              </a:rPr>
              <a:t>, p</a:t>
            </a:r>
            <a:r>
              <a:rPr lang="en-CA" sz="2200" dirty="0">
                <a:effectLst/>
                <a:latin typeface="Arial" panose="020B0604020202020204" pitchFamily="34" charset="0"/>
                <a:ea typeface="Calibri" panose="020F0502020204030204" pitchFamily="34" charset="0"/>
              </a:rPr>
              <a:t>layful</a:t>
            </a:r>
            <a:r>
              <a:rPr lang="en-CA" sz="2200" dirty="0">
                <a:latin typeface="Arial" panose="020B0604020202020204" pitchFamily="34" charset="0"/>
                <a:ea typeface="Calibri" panose="020F0502020204030204" pitchFamily="34" charset="0"/>
              </a:rPr>
              <a:t>, h</a:t>
            </a:r>
            <a:r>
              <a:rPr lang="en-CA" sz="2200" dirty="0">
                <a:effectLst/>
                <a:latin typeface="Arial" panose="020B0604020202020204" pitchFamily="34" charset="0"/>
                <a:ea typeface="Calibri" panose="020F0502020204030204" pitchFamily="34" charset="0"/>
              </a:rPr>
              <a:t>onest</a:t>
            </a:r>
            <a:r>
              <a:rPr lang="en-CA" sz="2200" dirty="0">
                <a:latin typeface="Arial" panose="020B0604020202020204" pitchFamily="34" charset="0"/>
                <a:ea typeface="Calibri" panose="020F0502020204030204" pitchFamily="34" charset="0"/>
              </a:rPr>
              <a:t>, and d</a:t>
            </a:r>
            <a:r>
              <a:rPr lang="en-CA" sz="2200" dirty="0">
                <a:effectLst/>
                <a:latin typeface="Arial" panose="020B0604020202020204" pitchFamily="34" charset="0"/>
                <a:ea typeface="Calibri" panose="020F0502020204030204" pitchFamily="34" charset="0"/>
              </a:rPr>
              <a:t>eeply connected</a:t>
            </a:r>
          </a:p>
          <a:p>
            <a:endParaRPr lang="en-CA" sz="2200" dirty="0">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CA" sz="2200" dirty="0">
                <a:effectLst/>
                <a:latin typeface="Arial" panose="020B0604020202020204" pitchFamily="34" charset="0"/>
                <a:ea typeface="Calibri" panose="020F0502020204030204" pitchFamily="34" charset="0"/>
              </a:rPr>
              <a:t>Only Self-led love can transform the system of the relationship.</a:t>
            </a:r>
            <a:br>
              <a:rPr lang="en-CA" sz="1800" dirty="0">
                <a:solidFill>
                  <a:srgbClr val="222222"/>
                </a:solidFill>
                <a:effectLst/>
                <a:latin typeface="Arial" panose="020B0604020202020204" pitchFamily="34" charset="0"/>
                <a:ea typeface="Calibri" panose="020F0502020204030204" pitchFamily="34" charset="0"/>
              </a:rPr>
            </a:br>
            <a:br>
              <a:rPr lang="en-CA" sz="1800" dirty="0">
                <a:solidFill>
                  <a:srgbClr val="222222"/>
                </a:solidFill>
                <a:effectLst/>
                <a:latin typeface="Arial" panose="020B0604020202020204" pitchFamily="34" charset="0"/>
                <a:ea typeface="Calibri" panose="020F0502020204030204" pitchFamily="34" charset="0"/>
              </a:rPr>
            </a:br>
            <a:endParaRPr lang="en-CA" dirty="0"/>
          </a:p>
        </p:txBody>
      </p:sp>
      <p:sp>
        <p:nvSpPr>
          <p:cNvPr id="5" name="TextBox 4">
            <a:extLst>
              <a:ext uri="{FF2B5EF4-FFF2-40B4-BE49-F238E27FC236}">
                <a16:creationId xmlns:a16="http://schemas.microsoft.com/office/drawing/2014/main" id="{E5339358-1FE4-4333-3296-4538558C4E0E}"/>
              </a:ext>
            </a:extLst>
          </p:cNvPr>
          <p:cNvSpPr txBox="1"/>
          <p:nvPr/>
        </p:nvSpPr>
        <p:spPr>
          <a:xfrm>
            <a:off x="614738" y="-35964"/>
            <a:ext cx="11416300" cy="461665"/>
          </a:xfrm>
          <a:prstGeom prst="rect">
            <a:avLst/>
          </a:prstGeom>
          <a:noFill/>
        </p:spPr>
        <p:txBody>
          <a:bodyPr wrap="square">
            <a:spAutoFit/>
          </a:bodyPr>
          <a:lstStyle/>
          <a:p>
            <a:r>
              <a:rPr lang="en-CA">
                <a:solidFill>
                  <a:srgbClr val="222222"/>
                </a:solidFill>
                <a:latin typeface="Arial" panose="020B0604020202020204" pitchFamily="34" charset="0"/>
                <a:ea typeface="Calibri" panose="020F0502020204030204" pitchFamily="34" charset="0"/>
              </a:rPr>
              <a:t> </a:t>
            </a:r>
            <a:r>
              <a:rPr lang="en-CA" sz="2400">
                <a:solidFill>
                  <a:schemeClr val="bg1"/>
                </a:solidFill>
                <a:latin typeface="Arial" panose="020B0604020202020204" pitchFamily="34" charset="0"/>
                <a:ea typeface="Calibri" panose="020F0502020204030204" pitchFamily="34" charset="0"/>
              </a:rPr>
              <a:t>IFS INTIMATE RELATIONSHIP WORK:</a:t>
            </a:r>
            <a:r>
              <a:rPr lang="en-CA" sz="2400">
                <a:solidFill>
                  <a:srgbClr val="222222"/>
                </a:solidFill>
                <a:latin typeface="Arial" panose="020B0604020202020204" pitchFamily="34" charset="0"/>
                <a:ea typeface="Calibri" panose="020F0502020204030204" pitchFamily="34" charset="0"/>
              </a:rPr>
              <a:t> THE PATH TO “UNBURDENED LOVE”</a:t>
            </a:r>
            <a:endParaRPr lang="en-CA" sz="2400"/>
          </a:p>
        </p:txBody>
      </p:sp>
    </p:spTree>
    <p:extLst>
      <p:ext uri="{BB962C8B-B14F-4D97-AF65-F5344CB8AC3E}">
        <p14:creationId xmlns:p14="http://schemas.microsoft.com/office/powerpoint/2010/main" val="25854419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DC2D3C-3E6D-104A-1256-3BF374E61A90}"/>
              </a:ext>
            </a:extLst>
          </p:cNvPr>
          <p:cNvSpPr txBox="1"/>
          <p:nvPr/>
        </p:nvSpPr>
        <p:spPr>
          <a:xfrm>
            <a:off x="68826" y="899425"/>
            <a:ext cx="12274193" cy="406957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Schwartz teaches</a:t>
            </a:r>
            <a:r>
              <a:rPr lang="en-CA" sz="2400" kern="100" dirty="0">
                <a:latin typeface="Arial" panose="020B0604020202020204" pitchFamily="34" charset="0"/>
                <a:ea typeface="Calibri" panose="020F0502020204030204" pitchFamily="34" charset="0"/>
                <a:cs typeface="Times New Roman" panose="02020603050405020304" pitchFamily="18" charset="0"/>
              </a:rPr>
              <a:t> us w</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hen triggered to: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1. Pause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2. Ask: “What part of me is activated right now?”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3. Turn inward: “What does this part need?”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4. Bring compassion, understanding, and presence to the part.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5. Then and only then turn toward your partner.</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This prevents the protector-to-protector battles that drive conflict cycles and allows a Self-to-Self conversation instead.</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4540625-9D06-9F02-E460-28644BBED04B}"/>
              </a:ext>
            </a:extLst>
          </p:cNvPr>
          <p:cNvSpPr txBox="1"/>
          <p:nvPr/>
        </p:nvSpPr>
        <p:spPr>
          <a:xfrm>
            <a:off x="0" y="0"/>
            <a:ext cx="12041312" cy="461665"/>
          </a:xfrm>
          <a:prstGeom prst="rect">
            <a:avLst/>
          </a:prstGeom>
          <a:noFill/>
        </p:spPr>
        <p:txBody>
          <a:bodyPr wrap="square">
            <a:spAutoFit/>
          </a:bodyPr>
          <a:lstStyle/>
          <a:p>
            <a:r>
              <a:rPr lang="en-CA" sz="2400">
                <a:solidFill>
                  <a:srgbClr val="222222"/>
                </a:solidFill>
                <a:latin typeface="Arial" panose="020B0604020202020204" pitchFamily="34" charset="0"/>
                <a:ea typeface="Calibri" panose="020F0502020204030204" pitchFamily="34" charset="0"/>
              </a:rPr>
              <a:t> </a:t>
            </a:r>
            <a:r>
              <a:rPr lang="en-CA" sz="2400">
                <a:solidFill>
                  <a:schemeClr val="bg1"/>
                </a:solidFill>
                <a:latin typeface="Arial" panose="020B0604020202020204" pitchFamily="34" charset="0"/>
                <a:ea typeface="Calibri" panose="020F0502020204030204" pitchFamily="34" charset="0"/>
              </a:rPr>
              <a:t>IFS INTIMATE RELATIONSHIP WORK: </a:t>
            </a:r>
            <a:r>
              <a:rPr lang="en-CA" sz="2400" kern="10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“GOING INSIDE BEFORE GOING OUTSIDE”</a:t>
            </a:r>
            <a:endParaRPr lang="en-CA" sz="2400"/>
          </a:p>
        </p:txBody>
      </p:sp>
    </p:spTree>
    <p:extLst>
      <p:ext uri="{BB962C8B-B14F-4D97-AF65-F5344CB8AC3E}">
        <p14:creationId xmlns:p14="http://schemas.microsoft.com/office/powerpoint/2010/main" val="1381903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2122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EF192-2CF5-5CA1-735E-F5F45EE33DB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C21EA1-0EF6-19E0-707E-E53D4B15FB20}"/>
              </a:ext>
            </a:extLst>
          </p:cNvPr>
          <p:cNvSpPr txBox="1"/>
          <p:nvPr/>
        </p:nvSpPr>
        <p:spPr>
          <a:xfrm>
            <a:off x="0" y="965056"/>
            <a:ext cx="12274193" cy="4927887"/>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This means</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A. Your partner is not responsible for healing your childhood wounds.</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B. Your partner is not your parent and can’t be.</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C. Self-leadership is the foundation of healthy intimacy.</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D. Love deepens when partners can: Notice their parts, care for their own system,  speak for their parts, not from them and be curious about their partner’s parts</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E. When both partners do this, conflict becomes connection.</a:t>
            </a:r>
            <a:endParaRPr lang="en-CA" sz="2400"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IFS teaches that our partners trigger our old wounds so that we can finally heal them, not through them, but through our own Self leadership. Partners can be </a:t>
            </a:r>
            <a:r>
              <a:rPr lang="en-CA" sz="2400" u="sng" kern="100" dirty="0">
                <a:effectLst/>
                <a:latin typeface="Arial" panose="020B0604020202020204" pitchFamily="34" charset="0"/>
                <a:ea typeface="Calibri" panose="020F0502020204030204" pitchFamily="34" charset="0"/>
                <a:cs typeface="Times New Roman" panose="02020603050405020304" pitchFamily="18" charset="0"/>
              </a:rPr>
              <a:t>tormentors</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or tor</a:t>
            </a:r>
            <a:r>
              <a:rPr lang="en-CA" sz="2400" u="sng" kern="100" dirty="0">
                <a:effectLst/>
                <a:latin typeface="Arial" panose="020B0604020202020204" pitchFamily="34" charset="0"/>
                <a:ea typeface="Calibri" panose="020F0502020204030204" pitchFamily="34" charset="0"/>
                <a:cs typeface="Times New Roman" panose="02020603050405020304" pitchFamily="18" charset="0"/>
              </a:rPr>
              <a:t>MENTORS</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6C86EA9-C15B-4DDB-3E40-C1FE36A8BD02}"/>
              </a:ext>
            </a:extLst>
          </p:cNvPr>
          <p:cNvSpPr txBox="1"/>
          <p:nvPr/>
        </p:nvSpPr>
        <p:spPr>
          <a:xfrm>
            <a:off x="0" y="0"/>
            <a:ext cx="12041312" cy="461665"/>
          </a:xfrm>
          <a:prstGeom prst="rect">
            <a:avLst/>
          </a:prstGeom>
          <a:noFill/>
        </p:spPr>
        <p:txBody>
          <a:bodyPr wrap="square">
            <a:spAutoFit/>
          </a:bodyPr>
          <a:lstStyle/>
          <a:p>
            <a:r>
              <a:rPr lang="en-CA" sz="2400">
                <a:solidFill>
                  <a:srgbClr val="222222"/>
                </a:solidFill>
                <a:latin typeface="Arial" panose="020B0604020202020204" pitchFamily="34" charset="0"/>
                <a:ea typeface="Calibri" panose="020F0502020204030204" pitchFamily="34" charset="0"/>
              </a:rPr>
              <a:t> </a:t>
            </a:r>
            <a:r>
              <a:rPr lang="en-CA" sz="2400">
                <a:solidFill>
                  <a:schemeClr val="bg1"/>
                </a:solidFill>
                <a:latin typeface="Arial" panose="020B0604020202020204" pitchFamily="34" charset="0"/>
                <a:ea typeface="Calibri" panose="020F0502020204030204" pitchFamily="34" charset="0"/>
              </a:rPr>
              <a:t>IFS INTIMATE RELATIONSHIP WORK: </a:t>
            </a:r>
            <a:r>
              <a:rPr lang="en-CA" sz="2400" kern="10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“GOING INSIDE BEFORE GOING OUTSIDE”</a:t>
            </a:r>
            <a:endParaRPr lang="en-CA" sz="2400"/>
          </a:p>
        </p:txBody>
      </p:sp>
    </p:spTree>
    <p:extLst>
      <p:ext uri="{BB962C8B-B14F-4D97-AF65-F5344CB8AC3E}">
        <p14:creationId xmlns:p14="http://schemas.microsoft.com/office/powerpoint/2010/main" val="32544698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CC95F-6503-BCE9-416F-6837A709B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6ED73-B8CE-F018-EFA6-6D3522673F3F}"/>
              </a:ext>
            </a:extLst>
          </p:cNvPr>
          <p:cNvSpPr>
            <a:spLocks noGrp="1"/>
          </p:cNvSpPr>
          <p:nvPr>
            <p:ph type="ctrTitle"/>
          </p:nvPr>
        </p:nvSpPr>
        <p:spPr>
          <a:xfrm>
            <a:off x="365759" y="3794760"/>
            <a:ext cx="11471565" cy="1739347"/>
          </a:xfrm>
        </p:spPr>
        <p:txBody>
          <a:bodyPr>
            <a:normAutofit/>
          </a:bodyPr>
          <a:lstStyle/>
          <a:p>
            <a:r>
              <a:rPr lang="en-CA" dirty="0">
                <a:solidFill>
                  <a:schemeClr val="bg1"/>
                </a:solidFill>
              </a:rPr>
              <a:t>IFS RELATIONSHIP WORK</a:t>
            </a:r>
          </a:p>
        </p:txBody>
      </p:sp>
      <p:sp>
        <p:nvSpPr>
          <p:cNvPr id="3" name="Subtitle 2">
            <a:extLst>
              <a:ext uri="{FF2B5EF4-FFF2-40B4-BE49-F238E27FC236}">
                <a16:creationId xmlns:a16="http://schemas.microsoft.com/office/drawing/2014/main" id="{96527053-4798-11E2-E153-2D925826AB07}"/>
              </a:ext>
            </a:extLst>
          </p:cNvPr>
          <p:cNvSpPr>
            <a:spLocks noGrp="1"/>
          </p:cNvSpPr>
          <p:nvPr>
            <p:ph type="subTitle" idx="1"/>
          </p:nvPr>
        </p:nvSpPr>
        <p:spPr>
          <a:xfrm>
            <a:off x="1455174" y="5252049"/>
            <a:ext cx="9144000" cy="838437"/>
          </a:xfrm>
        </p:spPr>
        <p:txBody>
          <a:bodyPr>
            <a:normAutofit/>
          </a:bodyPr>
          <a:lstStyle/>
          <a:p>
            <a:r>
              <a:rPr lang="en-CA" sz="3600" dirty="0">
                <a:latin typeface="Arial" panose="020B0604020202020204" pitchFamily="34" charset="0"/>
                <a:cs typeface="Arial" panose="020B0604020202020204" pitchFamily="34" charset="0"/>
              </a:rPr>
              <a:t>Step by step and algorithm</a:t>
            </a:r>
          </a:p>
        </p:txBody>
      </p:sp>
      <p:pic>
        <p:nvPicPr>
          <p:cNvPr id="5" name="Picture 4" descr="A person clasping its hands">
            <a:extLst>
              <a:ext uri="{FF2B5EF4-FFF2-40B4-BE49-F238E27FC236}">
                <a16:creationId xmlns:a16="http://schemas.microsoft.com/office/drawing/2014/main" id="{796F07E1-6D3D-1CB1-C17E-2B6404DAFCF6}"/>
              </a:ext>
            </a:extLst>
          </p:cNvPr>
          <p:cNvPicPr>
            <a:picLocks noChangeAspect="1"/>
          </p:cNvPicPr>
          <p:nvPr/>
        </p:nvPicPr>
        <p:blipFill>
          <a:blip r:embed="rId2"/>
          <a:srcRect t="18313" b="36574"/>
          <a:stretch>
            <a:fillRect/>
          </a:stretch>
        </p:blipFill>
        <p:spPr>
          <a:xfrm>
            <a:off x="20" y="10"/>
            <a:ext cx="12191980" cy="3657589"/>
          </a:xfrm>
          <a:prstGeom prst="rect">
            <a:avLst/>
          </a:prstGeom>
        </p:spPr>
      </p:pic>
    </p:spTree>
    <p:extLst>
      <p:ext uri="{BB962C8B-B14F-4D97-AF65-F5344CB8AC3E}">
        <p14:creationId xmlns:p14="http://schemas.microsoft.com/office/powerpoint/2010/main" val="350930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2E7D2-C45F-2627-5FFB-2E0617B299F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D7DEAA7-1B35-A58A-B207-8A18595DE401}"/>
              </a:ext>
            </a:extLst>
          </p:cNvPr>
          <p:cNvSpPr txBox="1"/>
          <p:nvPr/>
        </p:nvSpPr>
        <p:spPr>
          <a:xfrm>
            <a:off x="0" y="533852"/>
            <a:ext cx="12102956" cy="641047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START</a:t>
            </a:r>
            <a:endPar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1. Choose the “Video Clip”</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Pick a short, specific conflict moment. Where did connection break?</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2. Watch the “Video” from a Calm Distance</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Observe, don’t relive. Which parts appear? In what order?</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3. Pause at the Moment You Lost Self</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Identify the protector taking over. What did it fear?</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4. Turn Toward the Protector</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Offer curiosity, compassion, understanding. Thank it for trying to help. Ask what it needs.</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5. Meet the Exile Beneath the Protector</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protector show you the vulnerable one. Soothe, comfort, witness.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6. Replay the Scene While Staying in Self</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Run the same moment again internally. How would Self speak, act, or listen here?</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7A. IF YOU’RE WORKING ALONE</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Integrate internally. What did my parts learn? What will Self try next time?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7B. IF BOTH PARTNERS ARE WILLING</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turns sharing Self-led narratives. Speak for parts, not from them. The partner listens without defending.</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8. Update the System</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Support protectors. Reinforce Self leadership. Integrate new pattern.</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END</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 New Neural Template Installed. Self-led conflict blueprint strengthens.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B443512-8271-B309-4738-8623F8A74C9C}"/>
              </a:ext>
            </a:extLst>
          </p:cNvPr>
          <p:cNvSpPr txBox="1"/>
          <p:nvPr/>
        </p:nvSpPr>
        <p:spPr>
          <a:xfrm>
            <a:off x="747251" y="22575"/>
            <a:ext cx="10088284"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SUMMARY OF IFS CONFLICT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EDIT SPLICE AND PASTE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ALGORITHM</a:t>
            </a:r>
            <a:endParaRPr lang="en-CA" sz="2400" dirty="0">
              <a:solidFill>
                <a:schemeClr val="bg1"/>
              </a:solidFill>
            </a:endParaRPr>
          </a:p>
        </p:txBody>
      </p:sp>
    </p:spTree>
    <p:extLst>
      <p:ext uri="{BB962C8B-B14F-4D97-AF65-F5344CB8AC3E}">
        <p14:creationId xmlns:p14="http://schemas.microsoft.com/office/powerpoint/2010/main" val="26737259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B143B-AAD3-EC42-F86D-87056BFE22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B055CE-41BC-39A5-D4E1-B0F434DBD63E}"/>
              </a:ext>
            </a:extLst>
          </p:cNvPr>
          <p:cNvSpPr txBox="1"/>
          <p:nvPr/>
        </p:nvSpPr>
        <p:spPr>
          <a:xfrm>
            <a:off x="0" y="939088"/>
            <a:ext cx="12192000" cy="6539995"/>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1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Choose the “Video Clip” of the Conflict</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Pick one specific argument or moment of tension. Keep it short — 10–60 seconds of “the moment things went sideways.”</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Ask yourself: Where exactly did I notice the shift from connection to conflict? What was the moment my body tightened or my voice changed?</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isolates the crucial segment where your parts became activated.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2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Watch the “Video clip” from a calm distance (Not to relive, but to observe)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Imagine sitting in a theatre watching the conflict unfold on a screen. At this point your job is not to judge </a:t>
            </a:r>
            <a:r>
              <a:rPr lang="en-CA" sz="2400" kern="0" dirty="0">
                <a:latin typeface="Arial" panose="020B0604020202020204" pitchFamily="34" charset="0"/>
                <a:ea typeface="Times New Roman" panose="02020603050405020304" pitchFamily="18" charset="0"/>
                <a:cs typeface="Times New Roman" panose="02020603050405020304" pitchFamily="18" charset="0"/>
              </a:rPr>
              <a:t>anything but to notice what</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showed up inside you.</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Let the video roll and ask: Which parts of me got activated first? Second? Third? What did each part try to do? (protect, defend, retreat, argue, explain, criticize, shut down) What was the vulnerable exile underneath that the protector was guarding?</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You are mapping the sequence of parts.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dirty="0"/>
          </a:p>
        </p:txBody>
      </p:sp>
      <p:sp>
        <p:nvSpPr>
          <p:cNvPr id="5" name="TextBox 4">
            <a:extLst>
              <a:ext uri="{FF2B5EF4-FFF2-40B4-BE49-F238E27FC236}">
                <a16:creationId xmlns:a16="http://schemas.microsoft.com/office/drawing/2014/main" id="{6D018E03-3C20-3E95-66AE-19EB1F9ED607}"/>
              </a:ext>
            </a:extLst>
          </p:cNvPr>
          <p:cNvSpPr txBox="1"/>
          <p:nvPr/>
        </p:nvSpPr>
        <p:spPr>
          <a:xfrm>
            <a:off x="1351909" y="0"/>
            <a:ext cx="9488182" cy="830997"/>
          </a:xfrm>
          <a:prstGeom prst="rect">
            <a:avLst/>
          </a:prstGeom>
          <a:noFill/>
        </p:spPr>
        <p:txBody>
          <a:bodyPr wrap="square">
            <a:spAutoFit/>
          </a:bodyPr>
          <a:lstStyle/>
          <a:p>
            <a:pPr algn="ct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CONFLICT </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EDIT SPLICE AND PASTE</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ALGORITHM</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p>
          <a:p>
            <a:pPr algn="ct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step-by-step method to rework relationship conflicts from Self</a:t>
            </a:r>
            <a:endParaRPr lang="en-CA" sz="2400" dirty="0"/>
          </a:p>
        </p:txBody>
      </p:sp>
    </p:spTree>
    <p:extLst>
      <p:ext uri="{BB962C8B-B14F-4D97-AF65-F5344CB8AC3E}">
        <p14:creationId xmlns:p14="http://schemas.microsoft.com/office/powerpoint/2010/main" val="29394827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39C1F2-3BD8-7590-053A-382E4A35D6F4}"/>
              </a:ext>
            </a:extLst>
          </p:cNvPr>
          <p:cNvSpPr txBox="1"/>
          <p:nvPr/>
        </p:nvSpPr>
        <p:spPr>
          <a:xfrm>
            <a:off x="0" y="939088"/>
            <a:ext cx="12192000" cy="579312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3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Pause the Video at the first moment you lost Self</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Look for the moment where you: raised your voice, shut down, defended, lectured, got sarcastic, withdrew, escalated, froze, intellectualized or tried to win</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is the protector takeover moment.</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Ask: Who took the wheel there? What was it afraid would happen if it didn’t protect me?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begins the internal dialogue.</a:t>
            </a:r>
          </a:p>
          <a:p>
            <a:pPr marL="285750" indent="-285750">
              <a:lnSpc>
                <a:spcPct val="115000"/>
              </a:lnSpc>
              <a:spcAft>
                <a:spcPts val="800"/>
              </a:spcAft>
              <a:buFont typeface="Arial" panose="020B0604020202020204" pitchFamily="34" charset="0"/>
              <a:buChar char="•"/>
            </a:pP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STEP 4 </a:t>
            </a:r>
            <a:r>
              <a:rPr lang="en-CA" sz="2400" kern="0" dirty="0">
                <a:latin typeface="Arial" panose="020B0604020202020204" pitchFamily="34" charset="0"/>
                <a:ea typeface="Times New Roman" panose="02020603050405020304" pitchFamily="18" charset="0"/>
                <a:cs typeface="Times New Roman" panose="02020603050405020304" pitchFamily="18" charset="0"/>
              </a:rPr>
              <a:t>— Turn toward that part with compassion. Now invite Self energy forward (curiosity, calm, compassion).</a:t>
            </a:r>
          </a:p>
          <a:p>
            <a:pPr marL="285750" indent="-285750">
              <a:lnSpc>
                <a:spcPct val="115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Say internally to the part: I see you. I get why you jumped in. You were trying to protect me. You don’t have to handle this alone. Let me be with you now.</a:t>
            </a:r>
          </a:p>
          <a:p>
            <a:pPr marL="285750" indent="-285750">
              <a:lnSpc>
                <a:spcPct val="115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Let the part tell you: what it feared, what it needed, what it believed about the partner. When the part feels heard, it softens.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dirty="0"/>
          </a:p>
        </p:txBody>
      </p:sp>
      <p:sp>
        <p:nvSpPr>
          <p:cNvPr id="5" name="TextBox 4">
            <a:extLst>
              <a:ext uri="{FF2B5EF4-FFF2-40B4-BE49-F238E27FC236}">
                <a16:creationId xmlns:a16="http://schemas.microsoft.com/office/drawing/2014/main" id="{B90E5A8E-B872-D180-9B0D-3E0E842E8904}"/>
              </a:ext>
            </a:extLst>
          </p:cNvPr>
          <p:cNvSpPr txBox="1"/>
          <p:nvPr/>
        </p:nvSpPr>
        <p:spPr>
          <a:xfrm>
            <a:off x="1351909" y="0"/>
            <a:ext cx="9488182" cy="830997"/>
          </a:xfrm>
          <a:prstGeom prst="rect">
            <a:avLst/>
          </a:prstGeom>
          <a:noFill/>
        </p:spPr>
        <p:txBody>
          <a:bodyPr wrap="square">
            <a:spAutoFit/>
          </a:bodyPr>
          <a:lstStyle/>
          <a:p>
            <a:pPr algn="ct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CONFLICT </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EDIT SPLICE AND PASTE</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ALGORITHM</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p>
          <a:p>
            <a:pPr algn="ct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step-by-step method to rework relationship conflicts from Self</a:t>
            </a:r>
            <a:endParaRPr lang="en-CA" sz="2400" dirty="0"/>
          </a:p>
        </p:txBody>
      </p:sp>
    </p:spTree>
    <p:extLst>
      <p:ext uri="{BB962C8B-B14F-4D97-AF65-F5344CB8AC3E}">
        <p14:creationId xmlns:p14="http://schemas.microsoft.com/office/powerpoint/2010/main" val="7103244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7E51-2928-2CB4-55D6-BB297798CE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5C02AE-D0F3-D019-BB7C-F141C1396010}"/>
              </a:ext>
            </a:extLst>
          </p:cNvPr>
          <p:cNvSpPr txBox="1"/>
          <p:nvPr/>
        </p:nvSpPr>
        <p:spPr>
          <a:xfrm>
            <a:off x="0" y="939088"/>
            <a:ext cx="12192000" cy="628505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5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Find and comfort the exile(s)</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Protector parts always guard something more tender.</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Ask the softened protector: Who are you protecting? Can you show me the one you’re worried about?</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When the exile appears, bring Self energy to it.</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Offer: warmth, presence, understanding, soothing, grounding and acknowledgment of its pain</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The exile does not need the partner to change; it needs you. Stay until it feels calmer or less alone.</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6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Replay the conflict while staying in Self</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Return to the theatre. Run the video again, same situation, same partner, same words, but now: You remain seated in Self. Let your compassionate, centered Self respond instead of the protector.</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Ask: How would Self have spoken? What tone would Self use? What would Self understand about my partner’s pain in that moment? What boundary or truth could Self state without aggression or collapse?</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You are building a new internal template. This is the healing moment.</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dirty="0"/>
          </a:p>
        </p:txBody>
      </p:sp>
      <p:sp>
        <p:nvSpPr>
          <p:cNvPr id="5" name="TextBox 4">
            <a:extLst>
              <a:ext uri="{FF2B5EF4-FFF2-40B4-BE49-F238E27FC236}">
                <a16:creationId xmlns:a16="http://schemas.microsoft.com/office/drawing/2014/main" id="{A2D770AE-2AD9-0E9A-3474-46830886CC80}"/>
              </a:ext>
            </a:extLst>
          </p:cNvPr>
          <p:cNvSpPr txBox="1"/>
          <p:nvPr/>
        </p:nvSpPr>
        <p:spPr>
          <a:xfrm>
            <a:off x="1351909" y="0"/>
            <a:ext cx="9488182" cy="830997"/>
          </a:xfrm>
          <a:prstGeom prst="rect">
            <a:avLst/>
          </a:prstGeom>
          <a:noFill/>
        </p:spPr>
        <p:txBody>
          <a:bodyPr wrap="square">
            <a:spAutoFit/>
          </a:bodyPr>
          <a:lstStyle/>
          <a:p>
            <a:pPr algn="ct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CONFLICT </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EDIT SPLICE AND PASTE</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ALGORITHM</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p>
          <a:p>
            <a:pPr algn="ct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step-by-step method to rework relationship conflicts from Self</a:t>
            </a:r>
            <a:endParaRPr lang="en-CA" sz="2400" dirty="0"/>
          </a:p>
        </p:txBody>
      </p:sp>
    </p:spTree>
    <p:extLst>
      <p:ext uri="{BB962C8B-B14F-4D97-AF65-F5344CB8AC3E}">
        <p14:creationId xmlns:p14="http://schemas.microsoft.com/office/powerpoint/2010/main" val="4492528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48B82-A9FB-98E6-AF25-BF0D526257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99F5B2E-8F1D-6B23-B166-A14FA25ECC55}"/>
              </a:ext>
            </a:extLst>
          </p:cNvPr>
          <p:cNvSpPr txBox="1"/>
          <p:nvPr/>
        </p:nvSpPr>
        <p:spPr>
          <a:xfrm>
            <a:off x="0" y="939088"/>
            <a:ext cx="12192000" cy="175509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STEP 7 A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If the Partner Is Not Doing Reciprocal Work</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Stop here and integrate. You do not need your partner’s participation for this to create relief and clarity. You can hold the insight privately and allow your system to reorganize around Self leadership. This is often enough to shift the dynamic.</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C4ED53D-C2F8-33BA-E131-3719B96B5B04}"/>
              </a:ext>
            </a:extLst>
          </p:cNvPr>
          <p:cNvSpPr txBox="1"/>
          <p:nvPr/>
        </p:nvSpPr>
        <p:spPr>
          <a:xfrm>
            <a:off x="1351909" y="0"/>
            <a:ext cx="9488182" cy="830997"/>
          </a:xfrm>
          <a:prstGeom prst="rect">
            <a:avLst/>
          </a:prstGeom>
          <a:noFill/>
        </p:spPr>
        <p:txBody>
          <a:bodyPr wrap="square">
            <a:spAutoFit/>
          </a:bodyPr>
          <a:lstStyle/>
          <a:p>
            <a:pPr algn="ct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CONFLICT </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EDIT SPLICE AND PASTE</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ALGORITHM</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p>
          <a:p>
            <a:pPr algn="ct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step-by-step method to rework relationship conflicts from Self</a:t>
            </a:r>
            <a:endParaRPr lang="en-CA" sz="2400" dirty="0"/>
          </a:p>
        </p:txBody>
      </p:sp>
    </p:spTree>
    <p:extLst>
      <p:ext uri="{BB962C8B-B14F-4D97-AF65-F5344CB8AC3E}">
        <p14:creationId xmlns:p14="http://schemas.microsoft.com/office/powerpoint/2010/main" val="21606041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2F239-9BE7-9D54-F6CD-8C193555C6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FD2F7C-9608-BA0C-87E7-633C440B9664}"/>
              </a:ext>
            </a:extLst>
          </p:cNvPr>
          <p:cNvSpPr txBox="1"/>
          <p:nvPr/>
        </p:nvSpPr>
        <p:spPr>
          <a:xfrm>
            <a:off x="0" y="939088"/>
            <a:ext cx="12192000" cy="5403787"/>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kern="0" dirty="0">
                <a:solidFill>
                  <a:schemeClr val="bg1"/>
                </a:solidFill>
                <a:effectLst/>
                <a:latin typeface="Arial" panose="020B0604020202020204" pitchFamily="34" charset="0"/>
                <a:ea typeface="Times New Roman" panose="02020603050405020304" pitchFamily="18" charset="0"/>
              </a:rPr>
              <a:t>STEP 7 B </a:t>
            </a:r>
            <a:r>
              <a:rPr lang="en-CA" sz="2200" kern="0" dirty="0">
                <a:effectLst/>
                <a:latin typeface="Arial" panose="020B0604020202020204" pitchFamily="34" charset="0"/>
                <a:ea typeface="Times New Roman" panose="02020603050405020304" pitchFamily="18" charset="0"/>
              </a:rPr>
              <a:t>— </a:t>
            </a:r>
            <a:r>
              <a:rPr lang="en-CA" sz="2200" kern="0" dirty="0">
                <a:solidFill>
                  <a:schemeClr val="bg1"/>
                </a:solidFill>
                <a:effectLst/>
                <a:latin typeface="Arial" panose="020B0604020202020204" pitchFamily="34" charset="0"/>
                <a:ea typeface="Times New Roman" panose="02020603050405020304" pitchFamily="18" charset="0"/>
              </a:rPr>
              <a:t>If both partners are able: share Self-led narratives</a:t>
            </a:r>
            <a:r>
              <a:rPr lang="en-CA" sz="2200" kern="0" dirty="0">
                <a:latin typeface="Arial" panose="020B0604020202020204" pitchFamily="34" charset="0"/>
                <a:ea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rPr>
              <a:t>If the partner is willing and able to do reciprocal work:</a:t>
            </a:r>
            <a:endParaRPr lang="en-CA" sz="2200" kern="0" dirty="0">
              <a:latin typeface="Arial" panose="020B0604020202020204" pitchFamily="34"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rPr>
              <a:t>Set the Structure:  Each person takes a turn speaking from Self. Each person speaks for their parts, not from them. The listening partner does not interrupt, correct, or defend.</a:t>
            </a:r>
            <a:endParaRPr lang="en-CA" sz="2200" kern="0" dirty="0">
              <a:latin typeface="Arial" panose="020B0604020202020204" pitchFamily="34"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rPr>
              <a:t>The sharing partner says: Here’s the one I saw protecting me. Here’s what that part feared. Here’s the hurt exile underneath. Here’s how I reacted. Here’s what my Self understands now.</a:t>
            </a:r>
            <a:r>
              <a:rPr lang="en-CA" sz="2200" kern="0" dirty="0">
                <a:latin typeface="Arial" panose="020B0604020202020204" pitchFamily="34" charset="0"/>
                <a:ea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rPr>
              <a:t>They narrate the internal sequence, not the partner’s wrongdoing.</a:t>
            </a:r>
            <a:endParaRPr lang="en-CA" sz="2200" kern="0" dirty="0">
              <a:latin typeface="Arial" panose="020B0604020202020204" pitchFamily="34"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rPr>
              <a:t>The listening partner says only: “Thank you for sharing that.” “I can understand why that part felt that way.”</a:t>
            </a:r>
            <a:r>
              <a:rPr lang="en-CA" sz="2200" kern="0" dirty="0">
                <a:latin typeface="Arial" panose="020B0604020202020204" pitchFamily="34" charset="0"/>
                <a:ea typeface="Times New Roman" panose="02020603050405020304" pitchFamily="18" charset="0"/>
              </a:rPr>
              <a:t> and </a:t>
            </a:r>
            <a:r>
              <a:rPr lang="en-CA" sz="2200" kern="0" dirty="0">
                <a:effectLst/>
                <a:latin typeface="Arial" panose="020B0604020202020204" pitchFamily="34" charset="0"/>
                <a:ea typeface="Times New Roman" panose="02020603050405020304" pitchFamily="18" charset="0"/>
              </a:rPr>
              <a:t>“Is there anything that part still needs me to know?”</a:t>
            </a:r>
            <a:endParaRPr lang="en-CA" sz="2200" kern="0" dirty="0">
              <a:latin typeface="Arial" panose="020B0604020202020204" pitchFamily="34" charset="0"/>
              <a:ea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rPr>
              <a:t>Then switch roles.</a:t>
            </a:r>
            <a:r>
              <a:rPr lang="en-CA" sz="2200" kern="0" dirty="0">
                <a:latin typeface="Arial" panose="020B0604020202020204" pitchFamily="34" charset="0"/>
                <a:ea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rPr>
              <a:t>This is powerful because both people are: regulated, vulnerable, curious and compassionate</a:t>
            </a:r>
            <a:r>
              <a:rPr lang="en-CA" sz="2200" kern="0" dirty="0">
                <a:latin typeface="Arial" panose="020B0604020202020204" pitchFamily="34" charset="0"/>
                <a:ea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rPr>
              <a:t>It transforms conflict into intimacy.</a:t>
            </a:r>
            <a:br>
              <a:rPr lang="en-CA" sz="1800" kern="0" dirty="0">
                <a:effectLst/>
                <a:latin typeface="Arial" panose="020B0604020202020204" pitchFamily="34" charset="0"/>
                <a:ea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rPr>
            </a:br>
            <a:endParaRPr lang="en-CA" dirty="0"/>
          </a:p>
        </p:txBody>
      </p:sp>
      <p:sp>
        <p:nvSpPr>
          <p:cNvPr id="5" name="TextBox 4">
            <a:extLst>
              <a:ext uri="{FF2B5EF4-FFF2-40B4-BE49-F238E27FC236}">
                <a16:creationId xmlns:a16="http://schemas.microsoft.com/office/drawing/2014/main" id="{194B5E85-D1DB-7EAE-C105-546E4820A01C}"/>
              </a:ext>
            </a:extLst>
          </p:cNvPr>
          <p:cNvSpPr txBox="1"/>
          <p:nvPr/>
        </p:nvSpPr>
        <p:spPr>
          <a:xfrm>
            <a:off x="1351909" y="0"/>
            <a:ext cx="9488182" cy="830997"/>
          </a:xfrm>
          <a:prstGeom prst="rect">
            <a:avLst/>
          </a:prstGeom>
          <a:noFill/>
        </p:spPr>
        <p:txBody>
          <a:bodyPr wrap="square">
            <a:spAutoFit/>
          </a:bodyPr>
          <a:lstStyle/>
          <a:p>
            <a:pPr algn="ct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CONFLICT </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EDIT SPLICE AND PASTE</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ALGORITHM</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p>
          <a:p>
            <a:pPr algn="ct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step-by-step method to rework relationship conflicts from Self</a:t>
            </a:r>
            <a:endParaRPr lang="en-CA" sz="2400" dirty="0"/>
          </a:p>
        </p:txBody>
      </p:sp>
    </p:spTree>
    <p:extLst>
      <p:ext uri="{BB962C8B-B14F-4D97-AF65-F5344CB8AC3E}">
        <p14:creationId xmlns:p14="http://schemas.microsoft.com/office/powerpoint/2010/main" val="423549461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48D0-BF43-8503-7464-541C07CA61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8DDAB0-AAA1-D13E-92D3-6EC1F3C14B27}"/>
              </a:ext>
            </a:extLst>
          </p:cNvPr>
          <p:cNvSpPr txBox="1"/>
          <p:nvPr/>
        </p:nvSpPr>
        <p:spPr>
          <a:xfrm>
            <a:off x="0" y="939088"/>
            <a:ext cx="12192000" cy="642663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STEP 8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Update the system</a:t>
            </a:r>
            <a:r>
              <a:rPr lang="en-CA" sz="2400" kern="0" dirty="0">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After sharing (or after solo work) </a:t>
            </a:r>
            <a:r>
              <a:rPr lang="en-CA" sz="2400" kern="0" dirty="0">
                <a:latin typeface="Arial" panose="020B0604020202020204" pitchFamily="34" charset="0"/>
                <a:ea typeface="Times New Roman" panose="02020603050405020304" pitchFamily="18" charset="0"/>
                <a:cs typeface="Arial" panose="020B0604020202020204" pitchFamily="34" charset="0"/>
              </a:rPr>
              <a:t>a</a:t>
            </a:r>
            <a:r>
              <a:rPr lang="en-CA" sz="2400" kern="0" dirty="0">
                <a:effectLst/>
                <a:latin typeface="Arial" panose="020B0604020202020204" pitchFamily="34" charset="0"/>
                <a:ea typeface="Times New Roman" panose="02020603050405020304" pitchFamily="18" charset="0"/>
                <a:cs typeface="Arial" panose="020B0604020202020204" pitchFamily="34" charset="0"/>
              </a:rPr>
              <a:t>sk internally: What did each part learn? What will we try next time? What boundary or communication pattern needs refinement? How can Self lead earlier in the sequence next time?</a:t>
            </a:r>
            <a:r>
              <a:rPr lang="en-CA" sz="2400" kern="0" dirty="0">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You are rewiring the conflict cycle.</a:t>
            </a:r>
            <a:endParaRPr lang="en-CA" sz="24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STEP </a:t>
            </a:r>
            <a:r>
              <a:rPr lang="en-CA" sz="24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9  </a:t>
            </a: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Close with Gratitude and Integration</a:t>
            </a:r>
            <a:r>
              <a:rPr lang="en-CA" sz="2400" kern="0" dirty="0">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Thank the protector(s) and exile(s) for showing themselves.</a:t>
            </a:r>
            <a:r>
              <a:rPr lang="en-CA" sz="2400" kern="0" dirty="0">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Affirm: I’m here now. I can lead. We can do this differently next time.</a:t>
            </a:r>
            <a:r>
              <a:rPr lang="en-CA" sz="2400" kern="0" dirty="0">
                <a:latin typeface="Arial" panose="020B0604020202020204" pitchFamily="34" charset="0"/>
                <a:ea typeface="Times New Roman" panose="02020603050405020304" pitchFamily="18" charset="0"/>
                <a:cs typeface="Arial" panose="020B0604020202020204" pitchFamily="34" charset="0"/>
              </a:rPr>
              <a:t> </a:t>
            </a:r>
            <a:r>
              <a:rPr lang="en-CA" sz="2400" kern="0" dirty="0">
                <a:effectLst/>
                <a:latin typeface="Arial" panose="020B0604020202020204" pitchFamily="34" charset="0"/>
                <a:ea typeface="Times New Roman" panose="02020603050405020304" pitchFamily="18" charset="0"/>
                <a:cs typeface="Arial" panose="020B0604020202020204" pitchFamily="34" charset="0"/>
              </a:rPr>
              <a:t>This seals the work.</a:t>
            </a:r>
            <a:endParaRPr lang="en-CA" sz="24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endParaRPr lang="en-CA" sz="2400" kern="0" dirty="0">
              <a:solidFill>
                <a:srgbClr val="222222"/>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dirty="0">
                <a:solidFill>
                  <a:schemeClr val="bg1"/>
                </a:solidFill>
                <a:latin typeface="Arial" panose="020B0604020202020204" pitchFamily="34" charset="0"/>
                <a:cs typeface="Arial" panose="020B0604020202020204" pitchFamily="34" charset="0"/>
              </a:rPr>
              <a:t>In summary: </a:t>
            </a:r>
            <a:r>
              <a:rPr lang="en-CA" sz="2400" dirty="0">
                <a:latin typeface="Arial" panose="020B0604020202020204" pitchFamily="34" charset="0"/>
                <a:cs typeface="Arial" panose="020B0604020202020204" pitchFamily="34" charset="0"/>
              </a:rPr>
              <a:t>take a conflict memory → identify the parts that were activated → soothe them → replay the scene from Self → optional: share Self-led insights with your partner → update the system. </a:t>
            </a:r>
          </a:p>
          <a:p>
            <a:pPr marL="285750" indent="-285750">
              <a:lnSpc>
                <a:spcPct val="115000"/>
              </a:lnSpc>
              <a:spcAft>
                <a:spcPts val="800"/>
              </a:spcAft>
              <a:buFont typeface="Arial" panose="020B0604020202020204" pitchFamily="34" charset="0"/>
              <a:buChar char="•"/>
            </a:pPr>
            <a:r>
              <a:rPr lang="en-CA" sz="2400" dirty="0">
                <a:latin typeface="Arial" panose="020B0604020202020204" pitchFamily="34" charset="0"/>
                <a:cs typeface="Arial" panose="020B0604020202020204" pitchFamily="34" charset="0"/>
              </a:rPr>
              <a:t>This turns arguments into opportunities for repair and growth — even if you’re the only one doing the work.</a:t>
            </a:r>
          </a:p>
          <a:p>
            <a:pPr marL="285750" indent="-285750">
              <a:lnSpc>
                <a:spcPct val="115000"/>
              </a:lnSpc>
              <a:spcAft>
                <a:spcPts val="800"/>
              </a:spcAft>
              <a:buFont typeface="Arial" panose="020B0604020202020204" pitchFamily="34" charset="0"/>
              <a:buChar char="•"/>
            </a:pPr>
            <a:endParaRPr lang="en-CA" dirty="0"/>
          </a:p>
        </p:txBody>
      </p:sp>
      <p:sp>
        <p:nvSpPr>
          <p:cNvPr id="5" name="TextBox 4">
            <a:extLst>
              <a:ext uri="{FF2B5EF4-FFF2-40B4-BE49-F238E27FC236}">
                <a16:creationId xmlns:a16="http://schemas.microsoft.com/office/drawing/2014/main" id="{2677C159-288F-B19E-F690-11BED84E245C}"/>
              </a:ext>
            </a:extLst>
          </p:cNvPr>
          <p:cNvSpPr txBox="1"/>
          <p:nvPr/>
        </p:nvSpPr>
        <p:spPr>
          <a:xfrm>
            <a:off x="1351909" y="0"/>
            <a:ext cx="9488182" cy="830997"/>
          </a:xfrm>
          <a:prstGeom prst="rect">
            <a:avLst/>
          </a:prstGeom>
          <a:noFill/>
        </p:spPr>
        <p:txBody>
          <a:bodyPr wrap="square">
            <a:spAutoFit/>
          </a:bodyPr>
          <a:lstStyle/>
          <a:p>
            <a:pPr algn="ct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CONFLICT </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EDIT SPLICE AND PASTE</a:t>
            </a: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ALGORITHM</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 </a:t>
            </a:r>
          </a:p>
          <a:p>
            <a:pPr algn="ct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 step-by-step method to rework relationship conflicts from Self</a:t>
            </a:r>
            <a:endParaRPr lang="en-CA" sz="2400" dirty="0"/>
          </a:p>
        </p:txBody>
      </p:sp>
    </p:spTree>
    <p:extLst>
      <p:ext uri="{BB962C8B-B14F-4D97-AF65-F5344CB8AC3E}">
        <p14:creationId xmlns:p14="http://schemas.microsoft.com/office/powerpoint/2010/main" val="5350714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CBD2B1-E590-79AA-C89D-6B7F7EBB5243}"/>
              </a:ext>
            </a:extLst>
          </p:cNvPr>
          <p:cNvSpPr txBox="1"/>
          <p:nvPr/>
        </p:nvSpPr>
        <p:spPr>
          <a:xfrm>
            <a:off x="0" y="533852"/>
            <a:ext cx="12102956" cy="641047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START</a:t>
            </a:r>
            <a:endPar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1. Choose the “Video Clip”</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Pick a short, specific conflict moment. Where did connection break?</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2. Watch the “Video” from a Calm Distance</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Observe, don’t relive. Which parts appear? In what order?</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3. Pause at the Moment You Lost Self</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Identify the protector taking over. What did it fear?</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4. Turn Toward the Protector</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Offer curiosity, compassion, understanding. Thank it for trying to help. Ask what it needs.</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5. Meet the Exile Beneath the Protector</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Let the protector show you the vulnerable one. Soothe, comfort, witness.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6. Replay the Scene While Staying in Self</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Run the same moment again internally. How would Self speak, act, or listen here?</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7A. IF YOU’RE WORKING ALONE</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Integrate internally. What did my parts learn? What will Self try next time?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7B. IF BOTH PARTNERS ARE WILLING</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Take turns sharing Self-led narratives. Speak for parts, not from them. The partner listens without defending.</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8. Update the System</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Support protectors. Reinforce Self leadership. Integrate new pattern.</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END</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 New Neural Template Installed. Self-led conflict blueprint strengthens.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8D2548D-9BF1-AA45-CC29-ABD94DC9FCF6}"/>
              </a:ext>
            </a:extLst>
          </p:cNvPr>
          <p:cNvSpPr txBox="1"/>
          <p:nvPr/>
        </p:nvSpPr>
        <p:spPr>
          <a:xfrm>
            <a:off x="747251" y="22575"/>
            <a:ext cx="10088284"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SUMMARY OF IFS CONFLICT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EDIT SPLICE AND PASTE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ALGORITHM</a:t>
            </a:r>
            <a:endParaRPr lang="en-CA" sz="2400" dirty="0">
              <a:solidFill>
                <a:schemeClr val="bg1"/>
              </a:solidFill>
            </a:endParaRPr>
          </a:p>
        </p:txBody>
      </p:sp>
    </p:spTree>
    <p:extLst>
      <p:ext uri="{BB962C8B-B14F-4D97-AF65-F5344CB8AC3E}">
        <p14:creationId xmlns:p14="http://schemas.microsoft.com/office/powerpoint/2010/main" val="1153576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0C00-A0D7-46AC-95B0-95F8FACFE1A6}"/>
              </a:ext>
            </a:extLst>
          </p:cNvPr>
          <p:cNvSpPr>
            <a:spLocks noGrp="1"/>
          </p:cNvSpPr>
          <p:nvPr>
            <p:ph type="title" idx="4294967295"/>
          </p:nvPr>
        </p:nvSpPr>
        <p:spPr>
          <a:xfrm>
            <a:off x="567812" y="671254"/>
            <a:ext cx="5219700" cy="1457325"/>
          </a:xfrm>
        </p:spPr>
        <p:txBody>
          <a:bodyPr>
            <a:normAutofit/>
          </a:bodyPr>
          <a:lstStyle/>
          <a:p>
            <a:pPr algn="ctr"/>
            <a:r>
              <a:rPr lang="en-CA">
                <a:solidFill>
                  <a:schemeClr val="bg1"/>
                </a:solidFill>
              </a:rPr>
              <a:t>Homework from last week</a:t>
            </a:r>
          </a:p>
        </p:txBody>
      </p:sp>
      <p:sp>
        <p:nvSpPr>
          <p:cNvPr id="3" name="Content Placeholder 2">
            <a:extLst>
              <a:ext uri="{FF2B5EF4-FFF2-40B4-BE49-F238E27FC236}">
                <a16:creationId xmlns:a16="http://schemas.microsoft.com/office/drawing/2014/main" id="{6096C231-433F-4F92-9296-02F7FA1AD528}"/>
              </a:ext>
            </a:extLst>
          </p:cNvPr>
          <p:cNvSpPr>
            <a:spLocks noGrp="1"/>
          </p:cNvSpPr>
          <p:nvPr>
            <p:ph idx="4294967295"/>
          </p:nvPr>
        </p:nvSpPr>
        <p:spPr>
          <a:xfrm>
            <a:off x="773471" y="2128579"/>
            <a:ext cx="5219700" cy="3649663"/>
          </a:xfrm>
        </p:spPr>
        <p:txBody>
          <a:bodyPr>
            <a:noAutofit/>
          </a:bodyPr>
          <a:lstStyle/>
          <a:p>
            <a:r>
              <a:rPr lang="en-CA" sz="3200"/>
              <a:t>Submit questions or comments to </a:t>
            </a:r>
            <a:r>
              <a:rPr lang="en-CA" sz="3200">
                <a:hlinkClick r:id="rId2"/>
              </a:rPr>
              <a:t>itssimple2023@gmail.com</a:t>
            </a:r>
            <a:endParaRPr lang="en-CA" sz="3200"/>
          </a:p>
          <a:p>
            <a:r>
              <a:rPr lang="en-CA" sz="3200"/>
              <a:t>Use all tools and all skills</a:t>
            </a:r>
          </a:p>
          <a:p>
            <a:r>
              <a:rPr lang="en-CA" sz="3200"/>
              <a:t>Read session 28 of the manual</a:t>
            </a:r>
          </a:p>
        </p:txBody>
      </p:sp>
      <p:pic>
        <p:nvPicPr>
          <p:cNvPr id="7" name="Picture 6" descr="Work tools on a red background">
            <a:extLst>
              <a:ext uri="{FF2B5EF4-FFF2-40B4-BE49-F238E27FC236}">
                <a16:creationId xmlns:a16="http://schemas.microsoft.com/office/drawing/2014/main" id="{F44021AF-8A78-4309-A224-FB7E24A3E27B}"/>
              </a:ext>
            </a:extLst>
          </p:cNvPr>
          <p:cNvPicPr>
            <a:picLocks noChangeAspect="1"/>
          </p:cNvPicPr>
          <p:nvPr/>
        </p:nvPicPr>
        <p:blipFill rotWithShape="1">
          <a:blip r:embed="rId3"/>
          <a:srcRect l="10487" r="20265" b="2"/>
          <a:stretch/>
        </p:blipFill>
        <p:spPr>
          <a:xfrm>
            <a:off x="6269950" y="95405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81252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k tools on a red background">
            <a:extLst>
              <a:ext uri="{FF2B5EF4-FFF2-40B4-BE49-F238E27FC236}">
                <a16:creationId xmlns:a16="http://schemas.microsoft.com/office/drawing/2014/main" id="{58C9DF41-F08C-4F2F-AC9E-9D291FFA8BE0}"/>
              </a:ext>
            </a:extLst>
          </p:cNvPr>
          <p:cNvPicPr>
            <a:picLocks noChangeAspect="1"/>
          </p:cNvPicPr>
          <p:nvPr/>
        </p:nvPicPr>
        <p:blipFill rotWithShape="1">
          <a:blip r:embed="rId2"/>
          <a:srcRect t="15730"/>
          <a:stretch/>
        </p:blipFill>
        <p:spPr>
          <a:xfrm>
            <a:off x="20" y="0"/>
            <a:ext cx="12191980" cy="6857990"/>
          </a:xfrm>
          <a:prstGeom prst="rect">
            <a:avLst/>
          </a:prstGeom>
        </p:spPr>
      </p:pic>
      <p:sp>
        <p:nvSpPr>
          <p:cNvPr id="2" name="Title 1">
            <a:extLst>
              <a:ext uri="{FF2B5EF4-FFF2-40B4-BE49-F238E27FC236}">
                <a16:creationId xmlns:a16="http://schemas.microsoft.com/office/drawing/2014/main" id="{0C689031-61CF-46B3-8B85-6A88635E400B}"/>
              </a:ext>
            </a:extLst>
          </p:cNvPr>
          <p:cNvSpPr>
            <a:spLocks noGrp="1"/>
          </p:cNvSpPr>
          <p:nvPr>
            <p:ph type="title" idx="4294967295"/>
          </p:nvPr>
        </p:nvSpPr>
        <p:spPr>
          <a:xfrm>
            <a:off x="-109310" y="317241"/>
            <a:ext cx="11857683" cy="1015632"/>
          </a:xfrm>
        </p:spPr>
        <p:txBody>
          <a:bodyPr>
            <a:normAutofit/>
          </a:bodyPr>
          <a:lstStyle/>
          <a:p>
            <a:pPr algn="ctr"/>
            <a:r>
              <a:rPr lang="en-CA" sz="4400" b="1">
                <a:solidFill>
                  <a:schemeClr val="bg1"/>
                </a:solidFill>
              </a:rPr>
              <a:t>TWO pathways to Relationship repair</a:t>
            </a:r>
          </a:p>
        </p:txBody>
      </p:sp>
      <p:sp>
        <p:nvSpPr>
          <p:cNvPr id="3" name="Content Placeholder 2">
            <a:extLst>
              <a:ext uri="{FF2B5EF4-FFF2-40B4-BE49-F238E27FC236}">
                <a16:creationId xmlns:a16="http://schemas.microsoft.com/office/drawing/2014/main" id="{0D429FD7-0CCF-4DD1-9DF5-3652ECCF783E}"/>
              </a:ext>
            </a:extLst>
          </p:cNvPr>
          <p:cNvSpPr>
            <a:spLocks noGrp="1"/>
          </p:cNvSpPr>
          <p:nvPr>
            <p:ph sz="half" idx="4294967295"/>
          </p:nvPr>
        </p:nvSpPr>
        <p:spPr>
          <a:xfrm>
            <a:off x="864781" y="1331137"/>
            <a:ext cx="4405539" cy="4198938"/>
          </a:xfrm>
        </p:spPr>
        <p:txBody>
          <a:bodyPr>
            <a:normAutofit/>
          </a:bodyPr>
          <a:lstStyle/>
          <a:p>
            <a:pPr marL="0" indent="0">
              <a:buNone/>
            </a:pPr>
            <a:r>
              <a:rPr lang="en-CA" sz="3200"/>
              <a:t>1. Only one person is committed to doing the work </a:t>
            </a:r>
          </a:p>
          <a:p>
            <a:pPr marL="0" indent="0">
              <a:buNone/>
            </a:pPr>
            <a:endParaRPr lang="en-CA" sz="3200"/>
          </a:p>
        </p:txBody>
      </p:sp>
      <p:sp>
        <p:nvSpPr>
          <p:cNvPr id="7" name="Content Placeholder 6">
            <a:extLst>
              <a:ext uri="{FF2B5EF4-FFF2-40B4-BE49-F238E27FC236}">
                <a16:creationId xmlns:a16="http://schemas.microsoft.com/office/drawing/2014/main" id="{7B5C8279-5A26-4E66-9D5A-B671FC6DF284}"/>
              </a:ext>
            </a:extLst>
          </p:cNvPr>
          <p:cNvSpPr>
            <a:spLocks noGrp="1"/>
          </p:cNvSpPr>
          <p:nvPr>
            <p:ph sz="quarter" idx="4294967295"/>
          </p:nvPr>
        </p:nvSpPr>
        <p:spPr>
          <a:xfrm>
            <a:off x="7013154" y="1457529"/>
            <a:ext cx="4735219" cy="4376057"/>
          </a:xfrm>
        </p:spPr>
        <p:txBody>
          <a:bodyPr/>
          <a:lstStyle/>
          <a:p>
            <a:pPr marL="0" indent="0">
              <a:buNone/>
            </a:pPr>
            <a:r>
              <a:rPr lang="en-CA" sz="3200"/>
              <a:t>2. Both people are committed to the work</a:t>
            </a:r>
          </a:p>
          <a:p>
            <a:endParaRPr lang="en-CA"/>
          </a:p>
        </p:txBody>
      </p:sp>
      <p:sp>
        <p:nvSpPr>
          <p:cNvPr id="8" name="TextBox 7">
            <a:extLst>
              <a:ext uri="{FF2B5EF4-FFF2-40B4-BE49-F238E27FC236}">
                <a16:creationId xmlns:a16="http://schemas.microsoft.com/office/drawing/2014/main" id="{3F65A6E4-B4D3-42FC-9C42-C9F70375837B}"/>
              </a:ext>
            </a:extLst>
          </p:cNvPr>
          <p:cNvSpPr txBox="1"/>
          <p:nvPr/>
        </p:nvSpPr>
        <p:spPr>
          <a:xfrm>
            <a:off x="102637" y="2890386"/>
            <a:ext cx="12089343" cy="1077218"/>
          </a:xfrm>
          <a:prstGeom prst="rect">
            <a:avLst/>
          </a:prstGeom>
          <a:noFill/>
        </p:spPr>
        <p:txBody>
          <a:bodyPr wrap="square">
            <a:spAutoFit/>
          </a:bodyPr>
          <a:lstStyle/>
          <a:p>
            <a:r>
              <a:rPr lang="en-US" sz="3200"/>
              <a:t>Change is possible in both cases, but each requires a different approach and algorithm</a:t>
            </a:r>
            <a:endParaRPr lang="en-CA" sz="3200"/>
          </a:p>
        </p:txBody>
      </p:sp>
    </p:spTree>
    <p:extLst>
      <p:ext uri="{BB962C8B-B14F-4D97-AF65-F5344CB8AC3E}">
        <p14:creationId xmlns:p14="http://schemas.microsoft.com/office/powerpoint/2010/main" val="369986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54A02-11B0-719B-C0B4-BF9F552518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D1173-878B-27C8-31ED-3C2CED455947}"/>
              </a:ext>
            </a:extLst>
          </p:cNvPr>
          <p:cNvSpPr>
            <a:spLocks noGrp="1"/>
          </p:cNvSpPr>
          <p:nvPr>
            <p:ph type="ctrTitle"/>
          </p:nvPr>
        </p:nvSpPr>
        <p:spPr>
          <a:xfrm>
            <a:off x="365759" y="3794760"/>
            <a:ext cx="11471565" cy="1739347"/>
          </a:xfrm>
        </p:spPr>
        <p:txBody>
          <a:bodyPr>
            <a:normAutofit/>
          </a:bodyPr>
          <a:lstStyle/>
          <a:p>
            <a:r>
              <a:rPr lang="en-CA">
                <a:solidFill>
                  <a:schemeClr val="bg1"/>
                </a:solidFill>
              </a:rPr>
              <a:t>IFS RELATIONSHIP WORK</a:t>
            </a:r>
          </a:p>
        </p:txBody>
      </p:sp>
      <p:sp>
        <p:nvSpPr>
          <p:cNvPr id="3" name="Subtitle 2">
            <a:extLst>
              <a:ext uri="{FF2B5EF4-FFF2-40B4-BE49-F238E27FC236}">
                <a16:creationId xmlns:a16="http://schemas.microsoft.com/office/drawing/2014/main" id="{DB8E6D6B-0F82-B13D-90AE-35B089A980E9}"/>
              </a:ext>
            </a:extLst>
          </p:cNvPr>
          <p:cNvSpPr>
            <a:spLocks noGrp="1"/>
          </p:cNvSpPr>
          <p:nvPr>
            <p:ph type="subTitle" idx="1"/>
          </p:nvPr>
        </p:nvSpPr>
        <p:spPr>
          <a:xfrm>
            <a:off x="1307690" y="5412407"/>
            <a:ext cx="9144000" cy="838437"/>
          </a:xfrm>
        </p:spPr>
        <p:txBody>
          <a:bodyPr>
            <a:normAutofit fontScale="92500" lnSpcReduction="20000"/>
          </a:bodyPr>
          <a:lstStyle/>
          <a:p>
            <a:r>
              <a:rPr lang="en-CA" sz="3600" dirty="0"/>
              <a:t>Step by step and algorithm for conversation between two partners</a:t>
            </a:r>
          </a:p>
        </p:txBody>
      </p:sp>
      <p:pic>
        <p:nvPicPr>
          <p:cNvPr id="5" name="Picture 4" descr="A person clasping its hands">
            <a:extLst>
              <a:ext uri="{FF2B5EF4-FFF2-40B4-BE49-F238E27FC236}">
                <a16:creationId xmlns:a16="http://schemas.microsoft.com/office/drawing/2014/main" id="{48D44304-31C6-83E8-C05C-F955144EF793}"/>
              </a:ext>
            </a:extLst>
          </p:cNvPr>
          <p:cNvPicPr>
            <a:picLocks noChangeAspect="1"/>
          </p:cNvPicPr>
          <p:nvPr/>
        </p:nvPicPr>
        <p:blipFill>
          <a:blip r:embed="rId2"/>
          <a:srcRect t="18313" b="36574"/>
          <a:stretch>
            <a:fillRect/>
          </a:stretch>
        </p:blipFill>
        <p:spPr>
          <a:xfrm>
            <a:off x="20" y="10"/>
            <a:ext cx="12191980" cy="3657589"/>
          </a:xfrm>
          <a:prstGeom prst="rect">
            <a:avLst/>
          </a:prstGeom>
        </p:spPr>
      </p:pic>
    </p:spTree>
    <p:extLst>
      <p:ext uri="{BB962C8B-B14F-4D97-AF65-F5344CB8AC3E}">
        <p14:creationId xmlns:p14="http://schemas.microsoft.com/office/powerpoint/2010/main" val="167495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E7074-8D78-17C4-5DD0-420F21C9AD68}"/>
              </a:ext>
            </a:extLst>
          </p:cNvPr>
          <p:cNvSpPr txBox="1"/>
          <p:nvPr/>
        </p:nvSpPr>
        <p:spPr>
          <a:xfrm>
            <a:off x="19665" y="662862"/>
            <a:ext cx="12192000" cy="313188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version begins after each partner has completed their own internal conflict rewind. It provides an algorithm for the conversation that follows step </a:t>
            </a:r>
            <a:r>
              <a:rPr lang="en-CA" sz="2400" kern="0" dirty="0">
                <a:latin typeface="Arial" panose="020B0604020202020204" pitchFamily="34" charset="0"/>
                <a:ea typeface="Times New Roman" panose="02020603050405020304" pitchFamily="18" charset="0"/>
                <a:cs typeface="Times New Roman" panose="02020603050405020304" pitchFamily="18" charset="0"/>
              </a:rPr>
              <a:t>7B above, that is  if both partners are willing to take turns sharing Self-led narratives, speaking for parts, not from them and to listen without defending.</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goal is not to rehash the argument. The goal is to understand each person’s internal sequences, the parts, needs, wounds, fears, and protector strategies that drove the conflict. It turns conflict into connection.</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1500014-1E49-0631-0BB2-844AE35F8E6D}"/>
              </a:ext>
            </a:extLst>
          </p:cNvPr>
          <p:cNvSpPr txBox="1"/>
          <p:nvPr/>
        </p:nvSpPr>
        <p:spPr>
          <a:xfrm>
            <a:off x="206477" y="78658"/>
            <a:ext cx="11985523" cy="461665"/>
          </a:xfrm>
          <a:prstGeom prst="rect">
            <a:avLst/>
          </a:prstGeom>
          <a:noFill/>
        </p:spPr>
        <p:txBody>
          <a:bodyPr wrap="square">
            <a:spAutoFit/>
          </a:bodyPr>
          <a:lstStyle/>
          <a:p>
            <a:r>
              <a:rPr lang="en-CA" sz="2400" dirty="0">
                <a:solidFill>
                  <a:schemeClr val="bg1"/>
                </a:solidFill>
                <a:latin typeface="Arial" panose="020B0604020202020204" pitchFamily="34" charset="0"/>
                <a:cs typeface="Arial" panose="020B0604020202020204" pitchFamily="34" charset="0"/>
              </a:rPr>
              <a:t>STEP BY STEP ALGORITHM FOR CONVERSATION BETWEEN TWO PARTNERS</a:t>
            </a:r>
          </a:p>
        </p:txBody>
      </p:sp>
    </p:spTree>
    <p:extLst>
      <p:ext uri="{BB962C8B-B14F-4D97-AF65-F5344CB8AC3E}">
        <p14:creationId xmlns:p14="http://schemas.microsoft.com/office/powerpoint/2010/main" val="25998937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E0540-C02F-68B3-108E-7EBF205358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DEA09D-30D3-9386-4ECF-F5AC2F6347F0}"/>
              </a:ext>
            </a:extLst>
          </p:cNvPr>
          <p:cNvSpPr txBox="1"/>
          <p:nvPr/>
        </p:nvSpPr>
        <p:spPr>
          <a:xfrm>
            <a:off x="0" y="446552"/>
            <a:ext cx="12192000" cy="716991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PARTNER VERSION: STEP-BY-STEP</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 Set the Conditions for Safety</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Both partners agree on: No interruptions. No correcting or fact-checking. No defending. No “but you…”. No counter-arguments. No analysis of the partner’s parts</a:t>
            </a:r>
            <a:r>
              <a:rPr lang="en-CA" sz="2400" kern="0" dirty="0">
                <a:latin typeface="Arial" panose="020B0604020202020204" pitchFamily="34" charset="0"/>
                <a:ea typeface="Times New Roman" panose="02020603050405020304" pitchFamily="18" charset="0"/>
                <a:cs typeface="Times New Roman" panose="02020603050405020304" pitchFamily="18" charset="0"/>
              </a:rPr>
              <a:t>.</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Each person will share from Self energy, as best they can. If either partner drops into protectors, pause and regulate before continuing.</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 Decide Who Goes First</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is important: The partner who feels least activated begins, they have more access to Self. The other partner listens first. Their job is to understand, not to justify.</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 The Sharing Partner Speaks “FOR” Their Parts</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speaking partner uses a simple template:</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“Here is the first part I noticed in the conflict…”</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Describe the part, not the partner’s behavior. “A fearful part showed up.” “A perfectionistic part. “A small exile who felt invisible.”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2EED0AA-75E7-8385-7A5A-C19D2CE97F5C}"/>
              </a:ext>
            </a:extLst>
          </p:cNvPr>
          <p:cNvSpPr txBox="1"/>
          <p:nvPr/>
        </p:nvSpPr>
        <p:spPr>
          <a:xfrm>
            <a:off x="206477" y="-15113"/>
            <a:ext cx="11985523" cy="461665"/>
          </a:xfrm>
          <a:prstGeom prst="rect">
            <a:avLst/>
          </a:prstGeom>
          <a:noFill/>
        </p:spPr>
        <p:txBody>
          <a:bodyPr wrap="square">
            <a:spAutoFit/>
          </a:bodyPr>
          <a:lstStyle/>
          <a:p>
            <a:r>
              <a:rPr lang="en-CA" sz="2400" dirty="0">
                <a:solidFill>
                  <a:schemeClr val="bg1"/>
                </a:solidFill>
                <a:latin typeface="Arial" panose="020B0604020202020204" pitchFamily="34" charset="0"/>
                <a:cs typeface="Arial" panose="020B0604020202020204" pitchFamily="34" charset="0"/>
              </a:rPr>
              <a:t>STEP BY STEP ALGORITHM FOR CONVERSATION BETWEEN TWO PARTNERS</a:t>
            </a:r>
          </a:p>
        </p:txBody>
      </p:sp>
    </p:spTree>
    <p:extLst>
      <p:ext uri="{BB962C8B-B14F-4D97-AF65-F5344CB8AC3E}">
        <p14:creationId xmlns:p14="http://schemas.microsoft.com/office/powerpoint/2010/main" val="1074867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03F77-4FEE-45BA-AC70-691D1926E1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09CC96-5476-29E2-632A-74A8A2C71BED}"/>
              </a:ext>
            </a:extLst>
          </p:cNvPr>
          <p:cNvSpPr txBox="1"/>
          <p:nvPr/>
        </p:nvSpPr>
        <p:spPr>
          <a:xfrm>
            <a:off x="0" y="461665"/>
            <a:ext cx="12192000" cy="6951327"/>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is what that part felt…”</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“It felt threatened.” “It felt overwhelmed.” “It felt criticized.” “It felt alone.”</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is what that part feared…”</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“It was afraid of being dismissed.” “Afraid of abandonment.” “Afraid of not mattering.”</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is how it protected me…”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“It shut down.” “It snapped.” “It explained.” “It withdrew.”</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“Underneath, there was an exile who held this pain…”</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Describe the hurt part gently, if comfortable.</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“Here is what I understand now, from Self…”</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 can see how intense that was.” “It wasn’t really about the dishwasher; it was about worth.” “I can see how young that part felt.”</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“Here’s what this part of me needs going forward…”</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Keep it simple, concrete, and relational.</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entire sequence is a Self-led narrative, not a critique of the partner.</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2512359-9C82-1D90-F9C0-39EE36511749}"/>
              </a:ext>
            </a:extLst>
          </p:cNvPr>
          <p:cNvSpPr txBox="1"/>
          <p:nvPr/>
        </p:nvSpPr>
        <p:spPr>
          <a:xfrm>
            <a:off x="348105" y="0"/>
            <a:ext cx="12099533" cy="461665"/>
          </a:xfrm>
          <a:prstGeom prst="rect">
            <a:avLst/>
          </a:prstGeom>
          <a:noFill/>
        </p:spPr>
        <p:txBody>
          <a:bodyPr wrap="square">
            <a:spAutoFit/>
          </a:bodyPr>
          <a:lstStyle/>
          <a:p>
            <a:r>
              <a:rPr lang="en-CA" sz="2400" dirty="0">
                <a:solidFill>
                  <a:schemeClr val="bg1"/>
                </a:solidFill>
                <a:latin typeface="Arial" panose="020B0604020202020204" pitchFamily="34" charset="0"/>
                <a:cs typeface="Arial" panose="020B0604020202020204" pitchFamily="34" charset="0"/>
              </a:rPr>
              <a:t>STEP BY STEP ALGORITHM FOR CONVERSATION BETWEEN TWO PARTNERS</a:t>
            </a:r>
          </a:p>
        </p:txBody>
      </p:sp>
    </p:spTree>
    <p:extLst>
      <p:ext uri="{BB962C8B-B14F-4D97-AF65-F5344CB8AC3E}">
        <p14:creationId xmlns:p14="http://schemas.microsoft.com/office/powerpoint/2010/main" val="39430885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C1EC1-2E22-E9AF-3BA3-2C5629A9CE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7BE0467-281D-CA60-842F-B86688DDC7E5}"/>
              </a:ext>
            </a:extLst>
          </p:cNvPr>
          <p:cNvSpPr txBox="1"/>
          <p:nvPr/>
        </p:nvSpPr>
        <p:spPr>
          <a:xfrm>
            <a:off x="88490" y="461665"/>
            <a:ext cx="12192000" cy="2097946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 The Listening Partner’s Only Job: Witness With Compassion</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listener holds curiosity and warmth.</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only permitted responses are: “Thank you for sharing that.”</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 can see why that part felt that way.”</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“Is there anything else that part wants me to know?”</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“That makes sense.”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 hear you.”</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No corrections. No reinterpretations. No explanations. No problem-solving. No counter-story. The listener does not share their own parts yet. They simply receive.</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342900" indent="-34290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5. Switch Roles</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Now the second partner becomes the sharing partner and moves through the same 7-step Self-led narrative: 1. The first activated part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2. What it felt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3. What it feared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4. How it protected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5. The exile underneath</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6. What Self now understands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7. What that part needs going forward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partner who just shared now listens with openness and gentleness.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6. Optional: Mutual Understanding Step</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After both have shared: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Each partner may offer a Self-led statement of understanding, such as: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“I didn’t know that’s what your part was feeling.”</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“Thank you for trusting me with that.”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“That helps me understand the intensity.”</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“I can see how that protector was trying to help.”</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reinforces trust and attunement.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7. Create a Joint “Next Time” Plan</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Now both partners, from Self, ask:</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What can we do differently next time this pattern begins?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How can we help each other notice protectors early?</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What signals tell us we’re leaving Self?</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What small repair actions work for us?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Keep it simple: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 hand gesture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 pause word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 grounding breath together</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 5-minute break rule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a sentence like, “A part of me is getting activated.”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This becomes the couple’s Self-led conflict blueprint.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Each partner first does their own internal repair. Then they come together and take turns sharing, from Self, the sequence of parts that were activated. The partner listens without defending, which transforms conflict into mutual understanding and deeper connection.</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C299F99-A009-26B6-22ED-A3FF43C616C6}"/>
              </a:ext>
            </a:extLst>
          </p:cNvPr>
          <p:cNvSpPr txBox="1"/>
          <p:nvPr/>
        </p:nvSpPr>
        <p:spPr>
          <a:xfrm>
            <a:off x="348105" y="0"/>
            <a:ext cx="12099533" cy="461665"/>
          </a:xfrm>
          <a:prstGeom prst="rect">
            <a:avLst/>
          </a:prstGeom>
          <a:noFill/>
        </p:spPr>
        <p:txBody>
          <a:bodyPr wrap="square">
            <a:spAutoFit/>
          </a:bodyPr>
          <a:lstStyle/>
          <a:p>
            <a:r>
              <a:rPr lang="en-CA" sz="2400" dirty="0">
                <a:solidFill>
                  <a:schemeClr val="bg1"/>
                </a:solidFill>
                <a:latin typeface="Arial" panose="020B0604020202020204" pitchFamily="34" charset="0"/>
                <a:cs typeface="Arial" panose="020B0604020202020204" pitchFamily="34" charset="0"/>
              </a:rPr>
              <a:t>STEP BY STEP ALGORITHM FOR CONVERSATION BETWEEN TWO PARTNERS</a:t>
            </a:r>
          </a:p>
        </p:txBody>
      </p:sp>
    </p:spTree>
    <p:extLst>
      <p:ext uri="{BB962C8B-B14F-4D97-AF65-F5344CB8AC3E}">
        <p14:creationId xmlns:p14="http://schemas.microsoft.com/office/powerpoint/2010/main" val="11132245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5EEB-6A43-C89C-A610-03A4CE3FC9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1FFFC3-AA1B-3F4B-4B11-371A0EA04E4A}"/>
              </a:ext>
            </a:extLst>
          </p:cNvPr>
          <p:cNvSpPr txBox="1"/>
          <p:nvPr/>
        </p:nvSpPr>
        <p:spPr>
          <a:xfrm>
            <a:off x="98323" y="585190"/>
            <a:ext cx="12192000" cy="5436488"/>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 Optional: Mutual Understanding Step</a:t>
            </a:r>
            <a:r>
              <a:rPr lang="en-CA" sz="22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After both have shared:</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Each partner may offer a Self-led statement of understanding, such as:</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 didn’t know that’s what your part was feeling.”</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“Thank you for trusting me with that.”</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“That helps me understand the intensity.”</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 can see how that protector was trying to help.”</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This reinforces trust and attunement.</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7. Create a Joint “Next Time” Plan</a:t>
            </a:r>
            <a:r>
              <a:rPr lang="en-CA" sz="22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Now both partners, from Self, ask: What can we do differently next time this pattern begins? How can we help each other notice protectors early? What signals tell us we’re leaving Self?</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What small repair actions work for us?</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Keep it simple: a hand gesture, a pause word, a grounding breath together, a 5-minute break rule</a:t>
            </a:r>
            <a:r>
              <a:rPr lang="en-CA" sz="2200" kern="0" dirty="0">
                <a:latin typeface="Arial" panose="020B0604020202020204" pitchFamily="34" charset="0"/>
                <a:ea typeface="Times New Roman" panose="02020603050405020304" pitchFamily="18" charset="0"/>
                <a:cs typeface="Times New Roman" panose="02020603050405020304" pitchFamily="18" charset="0"/>
              </a:rPr>
              <a:t>,</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 a sentence like, “A part of me is getting activated.”</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This becomes the couple’s Self-led conflict blueprint.</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Each partner first does their own internal repair. Then they come together and take turns sharing, from Self, the sequence of parts that were activated. The partner listens without defending, which transforms conflict into mutual understanding and deeper connection.</a:t>
            </a:r>
            <a:endParaRPr lang="en-C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EB84828-F9F5-FB67-D017-55304CBF772A}"/>
              </a:ext>
            </a:extLst>
          </p:cNvPr>
          <p:cNvSpPr txBox="1"/>
          <p:nvPr/>
        </p:nvSpPr>
        <p:spPr>
          <a:xfrm>
            <a:off x="383458" y="0"/>
            <a:ext cx="12024851" cy="461665"/>
          </a:xfrm>
          <a:prstGeom prst="rect">
            <a:avLst/>
          </a:prstGeom>
          <a:noFill/>
        </p:spPr>
        <p:txBody>
          <a:bodyPr wrap="square">
            <a:spAutoFit/>
          </a:bodyPr>
          <a:lstStyle/>
          <a:p>
            <a:r>
              <a:rPr lang="en-CA" sz="2400" dirty="0">
                <a:solidFill>
                  <a:schemeClr val="bg1"/>
                </a:solidFill>
                <a:latin typeface="Arial" panose="020B0604020202020204" pitchFamily="34" charset="0"/>
                <a:cs typeface="Arial" panose="020B0604020202020204" pitchFamily="34" charset="0"/>
              </a:rPr>
              <a:t>STEP BY STEP ALGORITHM FOR CONVERSATION BETWEEN TWO PARTNERS</a:t>
            </a:r>
          </a:p>
        </p:txBody>
      </p:sp>
    </p:spTree>
    <p:extLst>
      <p:ext uri="{BB962C8B-B14F-4D97-AF65-F5344CB8AC3E}">
        <p14:creationId xmlns:p14="http://schemas.microsoft.com/office/powerpoint/2010/main" val="42936194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2607F5-6D59-110B-D5DB-C636DF3FAC3A}"/>
              </a:ext>
            </a:extLst>
          </p:cNvPr>
          <p:cNvSpPr txBox="1"/>
          <p:nvPr/>
        </p:nvSpPr>
        <p:spPr>
          <a:xfrm>
            <a:off x="41096" y="735229"/>
            <a:ext cx="12099533" cy="6126036"/>
          </a:xfrm>
          <a:prstGeom prst="rect">
            <a:avLst/>
          </a:prstGeom>
          <a:noFill/>
        </p:spPr>
        <p:txBody>
          <a:bodyPr wrap="square">
            <a:spAutoFit/>
          </a:bodyPr>
          <a:lstStyle/>
          <a:p>
            <a:pPr marL="285750" lvl="0" indent="-285750">
              <a:lnSpc>
                <a:spcPct val="115000"/>
              </a:lnSpc>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START</a:t>
            </a:r>
            <a:endPar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1. Both partners complete their own internal conflict rewind</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Each identifies activated protectors, feared outcomes, exiles underneath, Self-led alternative responses.</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2. Set Conditions for Safety</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Agree to no interruptions, no defending, no counter-arguments, no correcting or “fact-checking”, to speak for parts, not from parts</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3. Choose Who Goes First</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Partner with the most access to Self begins. Other partner listens only.</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4. Partner A Shares Their Self-Led Narrative</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The first part that got activated</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B. What the part felt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C. What it feared</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D. How it protected</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E. The exile under the protector</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F. What Self understands now</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G. What the part needs moving forward</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5. Partner B Listens With Compassion</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Allowed responses only:</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“Thank you for sharing.”</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 can see why that part felt that way.”</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“Is there anything else that part wants me to know?”</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“That makes sense.”</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6. Switch Roles</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Partner B shares their Self-led narrative. Partner A listens with openness.</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dirty="0"/>
          </a:p>
        </p:txBody>
      </p:sp>
      <p:sp>
        <p:nvSpPr>
          <p:cNvPr id="5" name="TextBox 4">
            <a:extLst>
              <a:ext uri="{FF2B5EF4-FFF2-40B4-BE49-F238E27FC236}">
                <a16:creationId xmlns:a16="http://schemas.microsoft.com/office/drawing/2014/main" id="{E2030788-04D8-73F1-E4F1-E24B98050A01}"/>
              </a:ext>
            </a:extLst>
          </p:cNvPr>
          <p:cNvSpPr txBox="1"/>
          <p:nvPr/>
        </p:nvSpPr>
        <p:spPr>
          <a:xfrm>
            <a:off x="0" y="0"/>
            <a:ext cx="12099533" cy="430887"/>
          </a:xfrm>
          <a:prstGeom prst="rect">
            <a:avLst/>
          </a:prstGeom>
          <a:noFill/>
        </p:spPr>
        <p:txBody>
          <a:bodyPr wrap="square">
            <a:spAutoFit/>
          </a:bodyPr>
          <a:lstStyle/>
          <a:p>
            <a:r>
              <a:rPr lang="en-CA" sz="2200" dirty="0">
                <a:solidFill>
                  <a:schemeClr val="bg1"/>
                </a:solidFill>
                <a:latin typeface="Arial" panose="020B0604020202020204" pitchFamily="34" charset="0"/>
                <a:cs typeface="Arial" panose="020B0604020202020204" pitchFamily="34" charset="0"/>
              </a:rPr>
              <a:t>SUMMARY STEP BY STEP ALGORITHM FOR CONVERSATION BETWEEN TWO PARTNERS</a:t>
            </a:r>
          </a:p>
        </p:txBody>
      </p:sp>
    </p:spTree>
    <p:extLst>
      <p:ext uri="{BB962C8B-B14F-4D97-AF65-F5344CB8AC3E}">
        <p14:creationId xmlns:p14="http://schemas.microsoft.com/office/powerpoint/2010/main" val="16350416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0F968-A57B-D811-9A5F-24F2D57F3E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97BB1CD-1E6A-03AE-60B9-1C6F7AF6879B}"/>
              </a:ext>
            </a:extLst>
          </p:cNvPr>
          <p:cNvSpPr txBox="1"/>
          <p:nvPr/>
        </p:nvSpPr>
        <p:spPr>
          <a:xfrm>
            <a:off x="46233" y="430887"/>
            <a:ext cx="12099533" cy="6427144"/>
          </a:xfrm>
          <a:prstGeom prst="rect">
            <a:avLst/>
          </a:prstGeom>
          <a:noFill/>
        </p:spPr>
        <p:txBody>
          <a:bodyPr wrap="square">
            <a:spAutoFit/>
          </a:bodyPr>
          <a:lstStyle/>
          <a:p>
            <a:pPr marL="285750" lvl="0" indent="-285750">
              <a:lnSpc>
                <a:spcPct val="115000"/>
              </a:lnSpc>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START</a:t>
            </a:r>
            <a:endPar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1. Both partners complete their own internal conflict rewind</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Each identifies activated protectors, feared outcomes, exiles underneath, Self-led alternative responses.</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2. Set Conditions for Safety</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Agree to no interruptions, no defending, no counter-arguments, no correcting or “fact-checking”, to speak for parts, not from parts</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3. Choose Who Goes First</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Partner with the most access to Self begins. Other partner listens only.</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4. Partner A Shares Their Self-Led Narrative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 The first part that got activated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B. What the part felt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C. What it feared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D. How it protected</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E. The exile under the protector</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F. What Self understands now</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G. What the part needs moving forward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073EBD9-8316-1A08-0C8A-5E79114B8AE0}"/>
              </a:ext>
            </a:extLst>
          </p:cNvPr>
          <p:cNvSpPr txBox="1"/>
          <p:nvPr/>
        </p:nvSpPr>
        <p:spPr>
          <a:xfrm>
            <a:off x="0" y="0"/>
            <a:ext cx="12099533" cy="430887"/>
          </a:xfrm>
          <a:prstGeom prst="rect">
            <a:avLst/>
          </a:prstGeom>
          <a:noFill/>
        </p:spPr>
        <p:txBody>
          <a:bodyPr wrap="square">
            <a:spAutoFit/>
          </a:bodyPr>
          <a:lstStyle/>
          <a:p>
            <a:r>
              <a:rPr lang="en-CA" sz="2200" dirty="0">
                <a:solidFill>
                  <a:schemeClr val="bg1"/>
                </a:solidFill>
                <a:latin typeface="Arial" panose="020B0604020202020204" pitchFamily="34" charset="0"/>
                <a:cs typeface="Arial" panose="020B0604020202020204" pitchFamily="34" charset="0"/>
              </a:rPr>
              <a:t>SUMMARY STEP BY STEP ALGORITHM FOR CONVERSATION BETWEEN TWO PARTNERS</a:t>
            </a:r>
          </a:p>
        </p:txBody>
      </p:sp>
    </p:spTree>
    <p:extLst>
      <p:ext uri="{BB962C8B-B14F-4D97-AF65-F5344CB8AC3E}">
        <p14:creationId xmlns:p14="http://schemas.microsoft.com/office/powerpoint/2010/main" val="14635525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EBC51-89F3-FAE9-FC54-08081ECA97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B5510C-CB74-1989-DF50-5D3A40395146}"/>
              </a:ext>
            </a:extLst>
          </p:cNvPr>
          <p:cNvSpPr txBox="1"/>
          <p:nvPr/>
        </p:nvSpPr>
        <p:spPr>
          <a:xfrm>
            <a:off x="46233" y="430887"/>
            <a:ext cx="12099533" cy="6013634"/>
          </a:xfrm>
          <a:prstGeom prst="rect">
            <a:avLst/>
          </a:prstGeom>
          <a:noFill/>
        </p:spPr>
        <p:txBody>
          <a:bodyPr wrap="square">
            <a:spAutoFit/>
          </a:bodyPr>
          <a:lstStyle/>
          <a:p>
            <a:pPr marL="285750" lvl="0" indent="-285750">
              <a:lnSpc>
                <a:spcPct val="115000"/>
              </a:lnSpc>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5. Partner B Listens With Compassion</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Allowed responses only:</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“Thank you for sharing.”</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 can see why that part felt that way.”</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“Is there anything else that part wants me to know?”</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“That makes sense.”</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6. Switch Roles</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Partner B shares their Self-led narrative. Partner A listens with </a:t>
            </a:r>
            <a:r>
              <a:rPr lang="en-CA" sz="2400" kern="0" dirty="0">
                <a:latin typeface="Arial" panose="020B0604020202020204" pitchFamily="34" charset="0"/>
                <a:ea typeface="Times New Roman" panose="02020603050405020304" pitchFamily="18" charset="0"/>
                <a:cs typeface="Times New Roman" panose="02020603050405020304" pitchFamily="18" charset="0"/>
              </a:rPr>
              <a:t>openness. </a:t>
            </a:r>
          </a:p>
          <a:p>
            <a:pPr marL="285750" lvl="0" indent="-285750">
              <a:lnSpc>
                <a:spcPct val="115000"/>
              </a:lnSpc>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7. Mutual Understanding Step (Optional). Each partner may offer brief Self-led reflections: “I didn’t know that’s what you were feeling.” “That helps me understand you better.”</a:t>
            </a:r>
          </a:p>
          <a:p>
            <a:pPr marL="285750" lvl="0" indent="-285750">
              <a:lnSpc>
                <a:spcPct val="115000"/>
              </a:lnSpc>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8. Joint ‘Next Time’ Plan. Together, decide: How to notice early protector activation, A word or gesture that means “pause”, What Self-led repair looks like, How to support each other’s vulnerable parts next time</a:t>
            </a:r>
          </a:p>
          <a:p>
            <a:pPr marL="285750" lvl="0" indent="-285750">
              <a:lnSpc>
                <a:spcPct val="115000"/>
              </a:lnSpc>
              <a:buFont typeface="Arial" panose="020B0604020202020204" pitchFamily="34" charset="0"/>
              <a:buChar char="•"/>
            </a:pP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END</a:t>
            </a:r>
            <a:r>
              <a:rPr lang="en-CA" sz="2400" kern="0" dirty="0">
                <a:latin typeface="Arial" panose="020B0604020202020204" pitchFamily="34" charset="0"/>
                <a:ea typeface="Times New Roman" panose="02020603050405020304" pitchFamily="18" charset="0"/>
                <a:cs typeface="Times New Roman" panose="02020603050405020304" pitchFamily="18" charset="0"/>
              </a:rPr>
              <a:t> — A Self-led conflict repair creates deeper intimacy and safety</a:t>
            </a:r>
            <a:b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2400" dirty="0"/>
          </a:p>
        </p:txBody>
      </p:sp>
      <p:sp>
        <p:nvSpPr>
          <p:cNvPr id="5" name="TextBox 4">
            <a:extLst>
              <a:ext uri="{FF2B5EF4-FFF2-40B4-BE49-F238E27FC236}">
                <a16:creationId xmlns:a16="http://schemas.microsoft.com/office/drawing/2014/main" id="{026D1766-F50F-EC62-4024-6DD83C4BCE5E}"/>
              </a:ext>
            </a:extLst>
          </p:cNvPr>
          <p:cNvSpPr txBox="1"/>
          <p:nvPr/>
        </p:nvSpPr>
        <p:spPr>
          <a:xfrm>
            <a:off x="0" y="0"/>
            <a:ext cx="12099533" cy="430887"/>
          </a:xfrm>
          <a:prstGeom prst="rect">
            <a:avLst/>
          </a:prstGeom>
          <a:noFill/>
        </p:spPr>
        <p:txBody>
          <a:bodyPr wrap="square">
            <a:spAutoFit/>
          </a:bodyPr>
          <a:lstStyle/>
          <a:p>
            <a:r>
              <a:rPr lang="en-CA" sz="2200" dirty="0">
                <a:solidFill>
                  <a:schemeClr val="bg1"/>
                </a:solidFill>
                <a:latin typeface="Arial" panose="020B0604020202020204" pitchFamily="34" charset="0"/>
                <a:cs typeface="Arial" panose="020B0604020202020204" pitchFamily="34" charset="0"/>
              </a:rPr>
              <a:t>SUMMARY STEP BY STEP ALGORITHM FOR CONVERSATION BETWEEN TWO PARTNERS</a:t>
            </a:r>
          </a:p>
        </p:txBody>
      </p:sp>
    </p:spTree>
    <p:extLst>
      <p:ext uri="{BB962C8B-B14F-4D97-AF65-F5344CB8AC3E}">
        <p14:creationId xmlns:p14="http://schemas.microsoft.com/office/powerpoint/2010/main" val="3476946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3A26D-F840-64A7-153C-230B6BBFC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A6849-621D-9794-0405-AED6E372CCD8}"/>
              </a:ext>
            </a:extLst>
          </p:cNvPr>
          <p:cNvSpPr>
            <a:spLocks noGrp="1"/>
          </p:cNvSpPr>
          <p:nvPr>
            <p:ph type="title" idx="4294967295"/>
          </p:nvPr>
        </p:nvSpPr>
        <p:spPr>
          <a:xfrm>
            <a:off x="567812" y="671254"/>
            <a:ext cx="5219700" cy="1457325"/>
          </a:xfrm>
        </p:spPr>
        <p:txBody>
          <a:bodyPr>
            <a:normAutofit/>
          </a:bodyPr>
          <a:lstStyle/>
          <a:p>
            <a:pPr algn="ctr"/>
            <a:r>
              <a:rPr lang="en-CA">
                <a:solidFill>
                  <a:schemeClr val="bg1"/>
                </a:solidFill>
              </a:rPr>
              <a:t>Homework for NEXT week</a:t>
            </a:r>
          </a:p>
        </p:txBody>
      </p:sp>
      <p:sp>
        <p:nvSpPr>
          <p:cNvPr id="3" name="Content Placeholder 2">
            <a:extLst>
              <a:ext uri="{FF2B5EF4-FFF2-40B4-BE49-F238E27FC236}">
                <a16:creationId xmlns:a16="http://schemas.microsoft.com/office/drawing/2014/main" id="{15616E7C-DE9E-DC61-A98E-C0CED201E53A}"/>
              </a:ext>
            </a:extLst>
          </p:cNvPr>
          <p:cNvSpPr>
            <a:spLocks noGrp="1"/>
          </p:cNvSpPr>
          <p:nvPr>
            <p:ph idx="4294967295"/>
          </p:nvPr>
        </p:nvSpPr>
        <p:spPr>
          <a:xfrm>
            <a:off x="773471" y="2128579"/>
            <a:ext cx="5219700" cy="3649663"/>
          </a:xfrm>
        </p:spPr>
        <p:txBody>
          <a:bodyPr>
            <a:noAutofit/>
          </a:bodyPr>
          <a:lstStyle/>
          <a:p>
            <a:r>
              <a:rPr lang="en-CA" sz="3200" dirty="0"/>
              <a:t>Submit questions or comments to </a:t>
            </a:r>
            <a:r>
              <a:rPr lang="en-CA" sz="3200" dirty="0">
                <a:hlinkClick r:id="rId2"/>
              </a:rPr>
              <a:t>itssimple2023@gmail.com</a:t>
            </a:r>
            <a:endParaRPr lang="en-CA" sz="3200" dirty="0"/>
          </a:p>
          <a:p>
            <a:r>
              <a:rPr lang="en-CA" sz="3200" dirty="0"/>
              <a:t>Use all tools and all skills</a:t>
            </a:r>
          </a:p>
          <a:p>
            <a:r>
              <a:rPr lang="en-CA" sz="3200" dirty="0"/>
              <a:t>Start thinking about and giving us your feed back for the course. Complete the online feedback form.</a:t>
            </a:r>
          </a:p>
        </p:txBody>
      </p:sp>
      <p:pic>
        <p:nvPicPr>
          <p:cNvPr id="7" name="Picture 6" descr="Work tools on a red background">
            <a:extLst>
              <a:ext uri="{FF2B5EF4-FFF2-40B4-BE49-F238E27FC236}">
                <a16:creationId xmlns:a16="http://schemas.microsoft.com/office/drawing/2014/main" id="{7B026AD6-0851-48AB-E3D4-87749B658127}"/>
              </a:ext>
            </a:extLst>
          </p:cNvPr>
          <p:cNvPicPr>
            <a:picLocks noChangeAspect="1"/>
          </p:cNvPicPr>
          <p:nvPr/>
        </p:nvPicPr>
        <p:blipFill rotWithShape="1">
          <a:blip r:embed="rId3"/>
          <a:srcRect l="10487" r="20265" b="2"/>
          <a:stretch/>
        </p:blipFill>
        <p:spPr>
          <a:xfrm>
            <a:off x="6269950" y="95405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4360366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7FB1F-B906-33B8-CB48-C0EAC4CC3B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BAFE92-D356-9780-A7AC-C29C2F846119}"/>
              </a:ext>
            </a:extLst>
          </p:cNvPr>
          <p:cNvSpPr txBox="1"/>
          <p:nvPr/>
        </p:nvSpPr>
        <p:spPr>
          <a:xfrm>
            <a:off x="41096" y="735229"/>
            <a:ext cx="12099533" cy="2622000"/>
          </a:xfrm>
          <a:prstGeom prst="rect">
            <a:avLst/>
          </a:prstGeom>
          <a:noFill/>
        </p:spPr>
        <p:txBody>
          <a:bodyPr wrap="square">
            <a:spAutoFit/>
          </a:bodyPr>
          <a:lstStyle/>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7. Mutual Understanding Step (Optional)</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Each partner may offer brief Self-led reflections:</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 didn’t know that’s what you were feeling.”</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“That helps me understand you better.”</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8. Joint ‘Next Time’ Plan</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Together, decide: • How to notice early protector activation • A word or gesture that means “pause” • What Self-led repair looks like • How to support each other’s vulnerable parts next time</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nSpc>
                <a:spcPct val="115000"/>
              </a:lnSpc>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END — A Self-led conflict repair creates deeper intimacy and safety</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dirty="0"/>
          </a:p>
        </p:txBody>
      </p:sp>
      <p:sp>
        <p:nvSpPr>
          <p:cNvPr id="5" name="TextBox 4">
            <a:extLst>
              <a:ext uri="{FF2B5EF4-FFF2-40B4-BE49-F238E27FC236}">
                <a16:creationId xmlns:a16="http://schemas.microsoft.com/office/drawing/2014/main" id="{40489CE0-B876-FBBC-164F-A87020E0BFCA}"/>
              </a:ext>
            </a:extLst>
          </p:cNvPr>
          <p:cNvSpPr txBox="1"/>
          <p:nvPr/>
        </p:nvSpPr>
        <p:spPr>
          <a:xfrm>
            <a:off x="400692" y="-718519"/>
            <a:ext cx="11417158" cy="1200329"/>
          </a:xfrm>
          <a:prstGeom prst="rect">
            <a:avLst/>
          </a:prstGeom>
          <a:noFill/>
        </p:spPr>
        <p:txBody>
          <a:bodyPr wrap="square">
            <a:spAutoFit/>
          </a:bodyPr>
          <a:lstStyle/>
          <a:p>
            <a:b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CONFLICT REWIND &amp; REPAIR —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TWO PARTNER VERSIO</a:t>
            </a:r>
            <a:r>
              <a:rPr lang="en-CA" sz="2400" kern="0" dirty="0">
                <a:latin typeface="Arial" panose="020B0604020202020204" pitchFamily="34" charset="0"/>
                <a:ea typeface="Times New Roman" panose="02020603050405020304" pitchFamily="18" charset="0"/>
                <a:cs typeface="Times New Roman" panose="02020603050405020304" pitchFamily="18" charset="0"/>
              </a:rPr>
              <a:t>N </a:t>
            </a:r>
            <a:r>
              <a:rPr lang="en-CA" sz="24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ALGORITHM</a:t>
            </a:r>
            <a:endParaRPr lang="en-CA" sz="2400" dirty="0"/>
          </a:p>
        </p:txBody>
      </p:sp>
    </p:spTree>
    <p:extLst>
      <p:ext uri="{BB962C8B-B14F-4D97-AF65-F5344CB8AC3E}">
        <p14:creationId xmlns:p14="http://schemas.microsoft.com/office/powerpoint/2010/main" val="95681729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DD2CC-C5CD-A7ED-4F9E-63B2D7C04B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40351A-8546-6782-2F8A-5E60BA3B6948}"/>
              </a:ext>
            </a:extLst>
          </p:cNvPr>
          <p:cNvSpPr txBox="1"/>
          <p:nvPr/>
        </p:nvSpPr>
        <p:spPr>
          <a:xfrm>
            <a:off x="41097" y="735229"/>
            <a:ext cx="6054904" cy="5488939"/>
          </a:xfrm>
          <a:prstGeom prst="rect">
            <a:avLst/>
          </a:prstGeom>
          <a:noFill/>
        </p:spPr>
        <p:txBody>
          <a:bodyPr wrap="square">
            <a:spAutoFit/>
          </a:bodyPr>
          <a:lstStyle/>
          <a:p>
            <a:pPr lvl="0">
              <a:lnSpc>
                <a:spcPct val="115000"/>
              </a:lnSpc>
            </a:pPr>
            <a:r>
              <a:rPr lang="en-CA" sz="1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Before You Begin</a:t>
            </a:r>
            <a:endParaRPr lang="en-CA" kern="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lvl="0">
              <a:lnSpc>
                <a:spcPct val="115000"/>
              </a:lnSpc>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_ Each partner has done internal conflict rewind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_ Each partner can access some Self energy</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100">
                <a:effectLst/>
                <a:latin typeface="Arial" panose="020B0604020202020204" pitchFamily="34" charset="0"/>
                <a:ea typeface="Calibri" panose="020F0502020204030204" pitchFamily="34" charset="0"/>
                <a:cs typeface="Times New Roman" panose="02020603050405020304" pitchFamily="18" charset="0"/>
              </a:rPr>
              <a:t>_</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 Both agree to safety conditions</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lvl="0">
              <a:lnSpc>
                <a:spcPct val="115000"/>
              </a:lnSpc>
            </a:pPr>
            <a:r>
              <a:rPr lang="en-CA" sz="1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Sharing Partner (Self-Led Narrative)</a:t>
            </a:r>
            <a:br>
              <a:rPr lang="en-CA" sz="1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 I speak for my parts, not from them</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 I identify the first protector that showed up</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_I name what that protector felt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_I name what it feared</a:t>
            </a:r>
          </a:p>
          <a:p>
            <a:pPr lvl="0">
              <a:lnSpc>
                <a:spcPct val="115000"/>
              </a:lnSpc>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_I describe how it tried to protect me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_I mention the exile underneath</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_I share what my Self understands now</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_I state what the part needs moving forward</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_I avoid describing my partner’s behavior as the problem</a:t>
            </a:r>
          </a:p>
          <a:p>
            <a:pPr lvl="0">
              <a:lnSpc>
                <a:spcPct val="115000"/>
              </a:lnSpc>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_I stay connected to Self as best I can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a:p>
        </p:txBody>
      </p:sp>
      <p:sp>
        <p:nvSpPr>
          <p:cNvPr id="5" name="TextBox 4">
            <a:extLst>
              <a:ext uri="{FF2B5EF4-FFF2-40B4-BE49-F238E27FC236}">
                <a16:creationId xmlns:a16="http://schemas.microsoft.com/office/drawing/2014/main" id="{68B7E71F-679A-8D46-1604-D8A6709E8745}"/>
              </a:ext>
            </a:extLst>
          </p:cNvPr>
          <p:cNvSpPr txBox="1"/>
          <p:nvPr/>
        </p:nvSpPr>
        <p:spPr>
          <a:xfrm>
            <a:off x="1642652" y="-739510"/>
            <a:ext cx="11108932" cy="1261884"/>
          </a:xfrm>
          <a:prstGeom prst="rect">
            <a:avLst/>
          </a:prstGeom>
          <a:noFill/>
        </p:spPr>
        <p:txBody>
          <a:bodyPr wrap="square">
            <a:spAutoFit/>
          </a:bodyPr>
          <a:lstStyle/>
          <a:p>
            <a:b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COUPLES CONFLICT REPAIR </a:t>
            </a:r>
            <a:r>
              <a:rPr lang="en-CA" sz="2800" u="sng"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CHECKLIST</a:t>
            </a:r>
            <a:endParaRPr lang="en-CA" sz="2800" u="sng" dirty="0"/>
          </a:p>
        </p:txBody>
      </p:sp>
      <p:sp>
        <p:nvSpPr>
          <p:cNvPr id="4" name="TextBox 3">
            <a:extLst>
              <a:ext uri="{FF2B5EF4-FFF2-40B4-BE49-F238E27FC236}">
                <a16:creationId xmlns:a16="http://schemas.microsoft.com/office/drawing/2014/main" id="{452912EB-7B4C-B1F1-FA5D-092BB66AC7AD}"/>
              </a:ext>
            </a:extLst>
          </p:cNvPr>
          <p:cNvSpPr txBox="1"/>
          <p:nvPr/>
        </p:nvSpPr>
        <p:spPr>
          <a:xfrm>
            <a:off x="6048054" y="735229"/>
            <a:ext cx="6366553" cy="6444585"/>
          </a:xfrm>
          <a:prstGeom prst="rect">
            <a:avLst/>
          </a:prstGeom>
          <a:noFill/>
        </p:spPr>
        <p:txBody>
          <a:bodyPr wrap="square">
            <a:spAutoFit/>
          </a:bodyPr>
          <a:lstStyle/>
          <a:p>
            <a:pPr lvl="0">
              <a:lnSpc>
                <a:spcPct val="115000"/>
              </a:lnSpc>
            </a:pPr>
            <a:r>
              <a:rPr lang="en-CA" sz="1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Listening Partner</a:t>
            </a:r>
            <a:br>
              <a:rPr lang="en-CA" sz="1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 I listen without interrupting</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 I do not defend, correct, or explain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 I do not give my version of the story</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 I stay regulated</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_ I respond only with:</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“Thank you for sharing.”</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“I can see why that part felt that way.”</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“I’m here with you.”</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 _ I hold curiosity, warmth, and presence</a:t>
            </a:r>
            <a:br>
              <a:rPr lang="en-CA" sz="1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r>
              <a:rPr lang="en-CA" sz="1800" kern="0">
                <a:solidFill>
                  <a:srgbClr val="222222"/>
                </a:solidFill>
                <a:effectLst/>
                <a:latin typeface="Arial" panose="020B0604020202020204" pitchFamily="34" charset="0"/>
                <a:ea typeface="Times New Roman" panose="02020603050405020304" pitchFamily="18" charset="0"/>
              </a:rPr>
              <a:t>After Both Have Shared</a:t>
            </a:r>
            <a:br>
              <a:rPr lang="en-CA" sz="1800" kern="0">
                <a:solidFill>
                  <a:srgbClr val="222222"/>
                </a:solidFill>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_ We each name something we now understand differently</a:t>
            </a:r>
            <a:br>
              <a:rPr lang="en-CA" sz="1800" kern="0">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_ We notice how our protectors were trying to help</a:t>
            </a:r>
            <a:br>
              <a:rPr lang="en-CA" sz="1800" kern="0">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_ We identify any vulnerable parts needing reassurance</a:t>
            </a:r>
            <a:br>
              <a:rPr lang="en-CA" sz="1800" kern="0">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_ We affirm commitment to Self-led interaction</a:t>
            </a:r>
            <a:br>
              <a:rPr lang="en-CA" sz="1800" kern="0">
                <a:solidFill>
                  <a:srgbClr val="222222"/>
                </a:solidFill>
                <a:effectLst/>
                <a:latin typeface="Arial" panose="020B0604020202020204" pitchFamily="34" charset="0"/>
                <a:ea typeface="Times New Roman" panose="02020603050405020304" pitchFamily="18" charset="0"/>
              </a:rPr>
            </a:br>
            <a:r>
              <a:rPr lang="en-CA" sz="1800" kern="0">
                <a:solidFill>
                  <a:srgbClr val="222222"/>
                </a:solidFill>
                <a:effectLst/>
                <a:latin typeface="Arial" panose="020B0604020202020204" pitchFamily="34" charset="0"/>
                <a:ea typeface="Times New Roman" panose="02020603050405020304" pitchFamily="18" charset="0"/>
              </a:rPr>
              <a:t>Next Time Plan</a:t>
            </a:r>
            <a:br>
              <a:rPr lang="en-CA" sz="1800" kern="0">
                <a:solidFill>
                  <a:srgbClr val="222222"/>
                </a:solidFill>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_ We choose a “pause” signal</a:t>
            </a:r>
            <a:br>
              <a:rPr lang="en-CA" sz="1800" kern="0">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_ We agree how to respond when protectors appear</a:t>
            </a:r>
            <a:br>
              <a:rPr lang="en-CA" sz="1800" kern="0">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_ We identify one small change each of us can try</a:t>
            </a:r>
            <a:br>
              <a:rPr lang="en-CA" sz="1800" kern="0">
                <a:effectLst/>
                <a:latin typeface="Arial" panose="020B0604020202020204" pitchFamily="34" charset="0"/>
                <a:ea typeface="Times New Roman" panose="02020603050405020304" pitchFamily="18" charset="0"/>
              </a:rPr>
            </a:br>
            <a:r>
              <a:rPr lang="en-CA" sz="1800" kern="0">
                <a:effectLst/>
                <a:latin typeface="Arial" panose="020B0604020202020204" pitchFamily="34" charset="0"/>
                <a:ea typeface="Times New Roman" panose="02020603050405020304" pitchFamily="18" charset="0"/>
              </a:rPr>
              <a:t>_ We appreciate each other’s willingness to do the work</a:t>
            </a:r>
            <a:br>
              <a:rPr lang="en-CA" sz="1800" kern="0">
                <a:effectLst/>
                <a:latin typeface="Arial" panose="020B0604020202020204" pitchFamily="34" charset="0"/>
                <a:ea typeface="Times New Roman" panose="02020603050405020304" pitchFamily="18" charset="0"/>
              </a:rPr>
            </a:br>
            <a:br>
              <a:rPr lang="en-CA" sz="1800" kern="0">
                <a:effectLst/>
                <a:latin typeface="Arial" panose="020B0604020202020204" pitchFamily="34" charset="0"/>
                <a:ea typeface="Times New Roman" panose="02020603050405020304" pitchFamily="18" charset="0"/>
              </a:rPr>
            </a:br>
            <a:endParaRPr lang="en-CA"/>
          </a:p>
        </p:txBody>
      </p:sp>
    </p:spTree>
    <p:extLst>
      <p:ext uri="{BB962C8B-B14F-4D97-AF65-F5344CB8AC3E}">
        <p14:creationId xmlns:p14="http://schemas.microsoft.com/office/powerpoint/2010/main" val="151927504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1F0DC-446D-1808-517F-9ABBF7977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62544-BDD7-6AA0-B670-80BDA12E315F}"/>
              </a:ext>
            </a:extLst>
          </p:cNvPr>
          <p:cNvSpPr>
            <a:spLocks noGrp="1"/>
          </p:cNvSpPr>
          <p:nvPr>
            <p:ph type="ctrTitle"/>
          </p:nvPr>
        </p:nvSpPr>
        <p:spPr>
          <a:xfrm>
            <a:off x="365759" y="3794760"/>
            <a:ext cx="11471565" cy="1739347"/>
          </a:xfrm>
        </p:spPr>
        <p:txBody>
          <a:bodyPr>
            <a:normAutofit/>
          </a:bodyPr>
          <a:lstStyle/>
          <a:p>
            <a:r>
              <a:rPr lang="en-CA">
                <a:solidFill>
                  <a:schemeClr val="bg1"/>
                </a:solidFill>
              </a:rPr>
              <a:t>IFS RELATIONSHIP WORK</a:t>
            </a:r>
          </a:p>
        </p:txBody>
      </p:sp>
      <p:sp>
        <p:nvSpPr>
          <p:cNvPr id="3" name="Subtitle 2">
            <a:extLst>
              <a:ext uri="{FF2B5EF4-FFF2-40B4-BE49-F238E27FC236}">
                <a16:creationId xmlns:a16="http://schemas.microsoft.com/office/drawing/2014/main" id="{7AAD2EF6-BA7E-9184-4854-7053FAF4E89F}"/>
              </a:ext>
            </a:extLst>
          </p:cNvPr>
          <p:cNvSpPr>
            <a:spLocks noGrp="1"/>
          </p:cNvSpPr>
          <p:nvPr>
            <p:ph type="subTitle" idx="1"/>
          </p:nvPr>
        </p:nvSpPr>
        <p:spPr>
          <a:xfrm>
            <a:off x="1633591" y="5391858"/>
            <a:ext cx="9144000" cy="838437"/>
          </a:xfrm>
        </p:spPr>
        <p:txBody>
          <a:bodyPr>
            <a:normAutofit/>
          </a:bodyPr>
          <a:lstStyle/>
          <a:p>
            <a:r>
              <a:rPr lang="en-CA" sz="3600" dirty="0"/>
              <a:t>Repair template</a:t>
            </a:r>
          </a:p>
        </p:txBody>
      </p:sp>
      <p:pic>
        <p:nvPicPr>
          <p:cNvPr id="5" name="Picture 4" descr="A person clasping its hands">
            <a:extLst>
              <a:ext uri="{FF2B5EF4-FFF2-40B4-BE49-F238E27FC236}">
                <a16:creationId xmlns:a16="http://schemas.microsoft.com/office/drawing/2014/main" id="{25DEFD2F-184D-DD75-17A0-FE03E67F69A9}"/>
              </a:ext>
            </a:extLst>
          </p:cNvPr>
          <p:cNvPicPr>
            <a:picLocks noChangeAspect="1"/>
          </p:cNvPicPr>
          <p:nvPr/>
        </p:nvPicPr>
        <p:blipFill>
          <a:blip r:embed="rId2"/>
          <a:srcRect t="18313" b="36574"/>
          <a:stretch>
            <a:fillRect/>
          </a:stretch>
        </p:blipFill>
        <p:spPr>
          <a:xfrm>
            <a:off x="20" y="10"/>
            <a:ext cx="12191980" cy="3657589"/>
          </a:xfrm>
          <a:prstGeom prst="rect">
            <a:avLst/>
          </a:prstGeom>
        </p:spPr>
      </p:pic>
    </p:spTree>
    <p:extLst>
      <p:ext uri="{BB962C8B-B14F-4D97-AF65-F5344CB8AC3E}">
        <p14:creationId xmlns:p14="http://schemas.microsoft.com/office/powerpoint/2010/main" val="130311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C668CB-3FAB-6263-E63D-44338032D0E6}"/>
              </a:ext>
            </a:extLst>
          </p:cNvPr>
          <p:cNvSpPr txBox="1"/>
          <p:nvPr/>
        </p:nvSpPr>
        <p:spPr>
          <a:xfrm>
            <a:off x="-452063" y="441027"/>
            <a:ext cx="12644063" cy="5152949"/>
          </a:xfrm>
          <a:prstGeom prst="rect">
            <a:avLst/>
          </a:prstGeom>
          <a:noFill/>
        </p:spPr>
        <p:txBody>
          <a:bodyPr wrap="square">
            <a:spAutoFit/>
          </a:bodyPr>
          <a:lstStyle/>
          <a:p>
            <a:pPr marL="742950" indent="-285750">
              <a:lnSpc>
                <a:spcPct val="115000"/>
              </a:lnSpc>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following is a structured template that you can read aloud to your partner. </a:t>
            </a:r>
          </a:p>
          <a:p>
            <a:pPr marL="742950" indent="-285750">
              <a:lnSpc>
                <a:spcPct val="115000"/>
              </a:lnSpc>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Opening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(both say together or one reads aloud)</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“Let’s agree to speak from Self as much as possible, and to speak for our parts, not from them. Let’s agree to listen without defending or interrupting. This is for understanding, not for determining who’s right.”</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742950" indent="-285750">
              <a:lnSpc>
                <a:spcPct val="115000"/>
              </a:lnSpc>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 Partner A Shares Their Inner Sequence</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Partner A says: 1. “The first part that showed up in me was…” (Name the protector.) 2. “This part felt…” (Describe the emotion.) 3. “This part feared…” (Describe the underlying worry or anticipated pain.) 4. “This part tried to protect me by…” (Withdrawal, anger, logic, etc.) 5. “Underneath, I found an exile who felt…” (Fear, loneliness, shame, invisibility.) 6. “From Self, I now understand that…” (Insight / perspective.) 7. “Going forward, this part of me needs…” (Reassurance, boundaries, patience, softer tone, etc.)</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B27ECFF-C0CF-B41C-8249-B4A634522965}"/>
              </a:ext>
            </a:extLst>
          </p:cNvPr>
          <p:cNvSpPr txBox="1"/>
          <p:nvPr/>
        </p:nvSpPr>
        <p:spPr>
          <a:xfrm>
            <a:off x="2477729" y="-82193"/>
            <a:ext cx="7502483" cy="523220"/>
          </a:xfrm>
          <a:prstGeom prst="rect">
            <a:avLst/>
          </a:prstGeom>
          <a:noFill/>
        </p:spPr>
        <p:txBody>
          <a:bodyPr wrap="square">
            <a:spAutoFit/>
          </a:bodyPr>
          <a:lstStyle/>
          <a:p>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IFS PARTNER REPAIR TEMPLATE</a:t>
            </a:r>
            <a:endParaRPr lang="en-CA" sz="2800" dirty="0"/>
          </a:p>
        </p:txBody>
      </p:sp>
    </p:spTree>
    <p:extLst>
      <p:ext uri="{BB962C8B-B14F-4D97-AF65-F5344CB8AC3E}">
        <p14:creationId xmlns:p14="http://schemas.microsoft.com/office/powerpoint/2010/main" val="45222196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49DA9-887B-E37F-F01D-3EA671D2FDB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8E77E3-D15C-A0E3-7F80-578C4C7DD010}"/>
              </a:ext>
            </a:extLst>
          </p:cNvPr>
          <p:cNvSpPr txBox="1"/>
          <p:nvPr/>
        </p:nvSpPr>
        <p:spPr>
          <a:xfrm>
            <a:off x="-432398" y="422007"/>
            <a:ext cx="12270437" cy="6435993"/>
          </a:xfrm>
          <a:prstGeom prst="rect">
            <a:avLst/>
          </a:prstGeom>
          <a:noFill/>
        </p:spPr>
        <p:txBody>
          <a:bodyPr wrap="square">
            <a:spAutoFit/>
          </a:bodyPr>
          <a:lstStyle/>
          <a:p>
            <a:pPr marL="742950" indent="-285750">
              <a:lnSpc>
                <a:spcPct val="115000"/>
              </a:lnSpc>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 Partner B Responds</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Partner B says only:</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“Thank you for sharing that.”</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 see why that part felt that way.”</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“That makes sense.”</a:t>
            </a:r>
            <a:r>
              <a:rPr lang="en-CA" sz="2400" kern="0" dirty="0">
                <a:latin typeface="Arial" panose="020B0604020202020204" pitchFamily="34" charset="0"/>
                <a:ea typeface="Times New Roman" panose="02020603050405020304" pitchFamily="18" charset="0"/>
                <a:cs typeface="Times New Roman" panose="02020603050405020304" pitchFamily="18" charset="0"/>
              </a:rPr>
              <a:t> or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“Is there anything else that part wants me to know?”</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Nothing else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No explanations. No corrections. No perspective-taking. Just compassionate witnessing.</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742950" indent="-285750">
              <a:lnSpc>
                <a:spcPct val="115000"/>
              </a:lnSpc>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 Switch Roles</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Partner B now shares their parts sequence using the exact same 7 steps. Partner A listens using the same compassionate responses.</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742950" indent="-285750">
              <a:lnSpc>
                <a:spcPct val="115000"/>
              </a:lnSpc>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 Mutual Understanding (Optional)</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Partner A says:</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“One thing I understand better now is…”</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Partner B says: “One thing I understand better now is…”</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Keep it short, gentle, Self-led.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742950" indent="-285750">
              <a:lnSpc>
                <a:spcPct val="115000"/>
              </a:lnSpc>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 “Next Time” Collaborative Plan</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Together, each partner answers: 1. “Here’s one cue that tells me my protector is taking over…” 2. “Here’s how I’ll try to let you know a part is activated…” 3. “Here’s one thing that helps me stay in Self during conflict…”4. “Here’s one thing I can offer you when you’re activated…”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742950" indent="-285750">
              <a:lnSpc>
                <a:spcPct val="115000"/>
              </a:lnSpc>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Close by thanking each other.</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800"/>
              </a:spcAft>
              <a:buNone/>
            </a:pPr>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D8EC724-204E-6538-107A-71713D60589B}"/>
              </a:ext>
            </a:extLst>
          </p:cNvPr>
          <p:cNvSpPr txBox="1"/>
          <p:nvPr/>
        </p:nvSpPr>
        <p:spPr>
          <a:xfrm>
            <a:off x="2477729" y="-82193"/>
            <a:ext cx="7502483" cy="523220"/>
          </a:xfrm>
          <a:prstGeom prst="rect">
            <a:avLst/>
          </a:prstGeom>
          <a:noFill/>
        </p:spPr>
        <p:txBody>
          <a:bodyPr wrap="square">
            <a:spAutoFit/>
          </a:bodyPr>
          <a:lstStyle/>
          <a:p>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IFS PARTNER REPAIR TEMPLATE</a:t>
            </a:r>
            <a:endParaRPr lang="en-CA" sz="2800" dirty="0"/>
          </a:p>
        </p:txBody>
      </p:sp>
    </p:spTree>
    <p:extLst>
      <p:ext uri="{BB962C8B-B14F-4D97-AF65-F5344CB8AC3E}">
        <p14:creationId xmlns:p14="http://schemas.microsoft.com/office/powerpoint/2010/main" val="85912991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5DFE0-F8F3-57E3-3276-2D9F1A51E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A49FF-2415-DED6-E1CD-6B0B5A225A51}"/>
              </a:ext>
            </a:extLst>
          </p:cNvPr>
          <p:cNvSpPr>
            <a:spLocks noGrp="1"/>
          </p:cNvSpPr>
          <p:nvPr>
            <p:ph type="ctrTitle"/>
          </p:nvPr>
        </p:nvSpPr>
        <p:spPr>
          <a:xfrm>
            <a:off x="365759" y="3794760"/>
            <a:ext cx="11471565" cy="1739347"/>
          </a:xfrm>
        </p:spPr>
        <p:txBody>
          <a:bodyPr>
            <a:normAutofit/>
          </a:bodyPr>
          <a:lstStyle/>
          <a:p>
            <a:r>
              <a:rPr lang="en-CA" dirty="0">
                <a:solidFill>
                  <a:schemeClr val="bg1"/>
                </a:solidFill>
              </a:rPr>
              <a:t>IFS RELATIONSHIP WORK</a:t>
            </a:r>
          </a:p>
        </p:txBody>
      </p:sp>
      <p:sp>
        <p:nvSpPr>
          <p:cNvPr id="3" name="Subtitle 2">
            <a:extLst>
              <a:ext uri="{FF2B5EF4-FFF2-40B4-BE49-F238E27FC236}">
                <a16:creationId xmlns:a16="http://schemas.microsoft.com/office/drawing/2014/main" id="{6B7E6C18-4F6A-4339-25C2-211BB13370F8}"/>
              </a:ext>
            </a:extLst>
          </p:cNvPr>
          <p:cNvSpPr>
            <a:spLocks noGrp="1"/>
          </p:cNvSpPr>
          <p:nvPr>
            <p:ph type="subTitle" idx="1"/>
          </p:nvPr>
        </p:nvSpPr>
        <p:spPr>
          <a:xfrm>
            <a:off x="1633591" y="5391858"/>
            <a:ext cx="9144000" cy="838437"/>
          </a:xfrm>
        </p:spPr>
        <p:txBody>
          <a:bodyPr>
            <a:normAutofit/>
          </a:bodyPr>
          <a:lstStyle/>
          <a:p>
            <a:r>
              <a:rPr lang="en-CA" sz="4000" dirty="0"/>
              <a:t>Role play</a:t>
            </a:r>
          </a:p>
        </p:txBody>
      </p:sp>
      <p:pic>
        <p:nvPicPr>
          <p:cNvPr id="5" name="Picture 4" descr="A person clasping its hands">
            <a:extLst>
              <a:ext uri="{FF2B5EF4-FFF2-40B4-BE49-F238E27FC236}">
                <a16:creationId xmlns:a16="http://schemas.microsoft.com/office/drawing/2014/main" id="{DD9B5247-D529-E91B-D33B-673301F67F72}"/>
              </a:ext>
            </a:extLst>
          </p:cNvPr>
          <p:cNvPicPr>
            <a:picLocks noChangeAspect="1"/>
          </p:cNvPicPr>
          <p:nvPr/>
        </p:nvPicPr>
        <p:blipFill>
          <a:blip r:embed="rId2"/>
          <a:srcRect t="18313" b="36574"/>
          <a:stretch>
            <a:fillRect/>
          </a:stretch>
        </p:blipFill>
        <p:spPr>
          <a:xfrm>
            <a:off x="20" y="10"/>
            <a:ext cx="12191980" cy="3657589"/>
          </a:xfrm>
          <a:prstGeom prst="rect">
            <a:avLst/>
          </a:prstGeom>
        </p:spPr>
      </p:pic>
    </p:spTree>
    <p:extLst>
      <p:ext uri="{BB962C8B-B14F-4D97-AF65-F5344CB8AC3E}">
        <p14:creationId xmlns:p14="http://schemas.microsoft.com/office/powerpoint/2010/main" val="199648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65AA89-B7F4-5C16-8064-678814FEB073}"/>
              </a:ext>
            </a:extLst>
          </p:cNvPr>
          <p:cNvSpPr txBox="1"/>
          <p:nvPr/>
        </p:nvSpPr>
        <p:spPr>
          <a:xfrm>
            <a:off x="0" y="461214"/>
            <a:ext cx="12192000" cy="651537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Two partners, Alex and Jamie, reworking an argument using IFS</a:t>
            </a:r>
            <a:endPar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STAGE SETTING</a:t>
            </a:r>
            <a:r>
              <a:rPr lang="en-CA" sz="2400"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Alex and Jamie are going to walk through the IFS conflict repair process. Notice how they speak for parts, not from them, and how the listening partner only reflects and witnesses.</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Alex and Jamie sit facing each other. Both take a breath. They begin.</a:t>
            </a:r>
            <a:endPar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OPENING AGREEMENT</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and Jamie (together):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“Let’s each try to speak from Self as much as we can. Let’s speak for our parts, not from them. We’ll listen without interrupting, correcting, or defending.”</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PARTNER A SHARES FIRST </a:t>
            </a:r>
            <a:endPar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“I’ll start. The argument we’re working with is when you came home late from work. I’ll share the sequence of parts I noticed.”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1. The first part that showed up</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first part that got activated was a worried, anxious protector. It showed up the moment I realized you were late and hadn’t texted.”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12231C1-22D0-4154-4479-272E7A88D9EF}"/>
              </a:ext>
            </a:extLst>
          </p:cNvPr>
          <p:cNvSpPr txBox="1"/>
          <p:nvPr/>
        </p:nvSpPr>
        <p:spPr>
          <a:xfrm>
            <a:off x="1908424" y="0"/>
            <a:ext cx="8765568" cy="461665"/>
          </a:xfrm>
          <a:prstGeom prst="rect">
            <a:avLst/>
          </a:prstGeom>
          <a:noFill/>
        </p:spPr>
        <p:txBody>
          <a:bodyPr wrap="square">
            <a:spAutoFit/>
          </a:bodyPr>
          <a:lstStyle/>
          <a:p>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COUPLES CONFLICT REPAIR — ROLE PLAY </a:t>
            </a:r>
            <a:endParaRPr lang="en-CA" sz="2400" dirty="0"/>
          </a:p>
        </p:txBody>
      </p:sp>
    </p:spTree>
    <p:extLst>
      <p:ext uri="{BB962C8B-B14F-4D97-AF65-F5344CB8AC3E}">
        <p14:creationId xmlns:p14="http://schemas.microsoft.com/office/powerpoint/2010/main" val="37908018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F8DA8-B6DE-567B-C8DF-B29CD21573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AA42B4B-DA20-BD5F-F02E-CA7F4C82C0CC}"/>
              </a:ext>
            </a:extLst>
          </p:cNvPr>
          <p:cNvSpPr txBox="1"/>
          <p:nvPr/>
        </p:nvSpPr>
        <p:spPr>
          <a:xfrm>
            <a:off x="0" y="461214"/>
            <a:ext cx="12192000" cy="5988050"/>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2. What the part felt</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“That part felt abandoned and tense. It was scanning for danger.”</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3. What the part feared</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“It was afraid that I didn’t matter, that I wasn’t a priority. It believed I might be left alone again.”</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4. How it protected.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latin typeface="Arial" panose="020B0604020202020204" pitchFamily="34" charset="0"/>
                <a:ea typeface="Times New Roman" panose="02020603050405020304" pitchFamily="18" charset="0"/>
                <a:cs typeface="Times New Roman" panose="02020603050405020304" pitchFamily="18" charset="0"/>
              </a:rPr>
              <a:t>“So it protected me by getting sharp with you the moment you walked in. It went into a controlling tone: ‘Why didn’t you text me? You always do this.’” </a:t>
            </a:r>
          </a:p>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5. The exile underneath.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latin typeface="Arial" panose="020B0604020202020204" pitchFamily="34" charset="0"/>
                <a:ea typeface="Times New Roman" panose="02020603050405020304" pitchFamily="18" charset="0"/>
                <a:cs typeface="Times New Roman" panose="02020603050405020304" pitchFamily="18" charset="0"/>
              </a:rPr>
              <a:t>“When I paused later and checked inside, I found a younger exile. A little one who once waited for someone who didn’t come home. That exile felt scared and forgotten.”</a:t>
            </a:r>
          </a:p>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6. What Self now understands.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Alex (slowly): </a:t>
            </a:r>
            <a:r>
              <a:rPr lang="en-CA" sz="2400" kern="0" dirty="0">
                <a:latin typeface="Arial" panose="020B0604020202020204" pitchFamily="34" charset="0"/>
                <a:ea typeface="Times New Roman" panose="02020603050405020304" pitchFamily="18" charset="0"/>
                <a:cs typeface="Times New Roman" panose="02020603050405020304" pitchFamily="18" charset="0"/>
              </a:rPr>
              <a:t>“From Self, I understand now that this wasn’t about you not texting. It was about an old fear waking up inside me. You were the nearest person, so the fear came out as anger.”</a:t>
            </a:r>
          </a:p>
        </p:txBody>
      </p:sp>
      <p:sp>
        <p:nvSpPr>
          <p:cNvPr id="5" name="TextBox 4">
            <a:extLst>
              <a:ext uri="{FF2B5EF4-FFF2-40B4-BE49-F238E27FC236}">
                <a16:creationId xmlns:a16="http://schemas.microsoft.com/office/drawing/2014/main" id="{423FDB2B-288D-003B-949B-A3ED5E5F3CD1}"/>
              </a:ext>
            </a:extLst>
          </p:cNvPr>
          <p:cNvSpPr txBox="1"/>
          <p:nvPr/>
        </p:nvSpPr>
        <p:spPr>
          <a:xfrm>
            <a:off x="1908424" y="0"/>
            <a:ext cx="8765568" cy="461665"/>
          </a:xfrm>
          <a:prstGeom prst="rect">
            <a:avLst/>
          </a:prstGeom>
          <a:noFill/>
        </p:spPr>
        <p:txBody>
          <a:bodyPr wrap="square">
            <a:spAutoFit/>
          </a:bodyPr>
          <a:lstStyle/>
          <a:p>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COUPLES CONFLICT REPAIR — ROLE PLAY </a:t>
            </a:r>
            <a:endParaRPr lang="en-CA" sz="2400" dirty="0"/>
          </a:p>
        </p:txBody>
      </p:sp>
    </p:spTree>
    <p:extLst>
      <p:ext uri="{BB962C8B-B14F-4D97-AF65-F5344CB8AC3E}">
        <p14:creationId xmlns:p14="http://schemas.microsoft.com/office/powerpoint/2010/main" val="33344946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B8BEA-6A31-52B2-E301-A84A0DD7DC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3506E00-C494-21E6-E0E8-9E19B62232D1}"/>
              </a:ext>
            </a:extLst>
          </p:cNvPr>
          <p:cNvSpPr txBox="1"/>
          <p:nvPr/>
        </p:nvSpPr>
        <p:spPr>
          <a:xfrm>
            <a:off x="0" y="461214"/>
            <a:ext cx="12192000" cy="757002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7. What the part needs moving forward.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latin typeface="Arial" panose="020B0604020202020204" pitchFamily="34" charset="0"/>
                <a:ea typeface="Times New Roman" panose="02020603050405020304" pitchFamily="18" charset="0"/>
                <a:cs typeface="Times New Roman" panose="02020603050405020304" pitchFamily="18" charset="0"/>
              </a:rPr>
              <a:t>“That exile needs reassurance that I matter and that I’m not being left behind. And my protector needs me to slow down and check inside before speaking.” </a:t>
            </a:r>
          </a:p>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PARTNER B RESPONDS —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Jamie (calmly, warmly): </a:t>
            </a:r>
            <a:r>
              <a:rPr lang="en-CA" sz="2400" kern="0" dirty="0">
                <a:latin typeface="Arial" panose="020B0604020202020204" pitchFamily="34" charset="0"/>
                <a:ea typeface="Times New Roman" panose="02020603050405020304" pitchFamily="18" charset="0"/>
                <a:cs typeface="Times New Roman" panose="02020603050405020304" pitchFamily="18" charset="0"/>
              </a:rPr>
              <a:t>“Thank you for sharing that. I can see why that part felt that way. That makes sense. Is there anything else that part wants me to know?” (Alex shakes head no. No defending. No explaining. No correcting the story.)</a:t>
            </a:r>
          </a:p>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SWITCH ROLES — PARTNER B SHARES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latin typeface="Arial" panose="020B0604020202020204" pitchFamily="34" charset="0"/>
                <a:ea typeface="Times New Roman" panose="02020603050405020304" pitchFamily="18" charset="0"/>
                <a:cs typeface="Times New Roman" panose="02020603050405020304" pitchFamily="18" charset="0"/>
              </a:rPr>
              <a:t>“Okay. I’ll share my parts’ sequence.”</a:t>
            </a:r>
          </a:p>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1. The first part that showed up.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latin typeface="Arial" panose="020B0604020202020204" pitchFamily="34" charset="0"/>
                <a:ea typeface="Times New Roman" panose="02020603050405020304" pitchFamily="18" charset="0"/>
                <a:cs typeface="Times New Roman" panose="02020603050405020304" pitchFamily="18" charset="0"/>
              </a:rPr>
              <a:t>“The first part that showed up when I walked in was a tired, shut-down protector. I had a really draining day.”</a:t>
            </a:r>
          </a:p>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2. What the part felt.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latin typeface="Arial" panose="020B0604020202020204" pitchFamily="34" charset="0"/>
                <a:ea typeface="Times New Roman" panose="02020603050405020304" pitchFamily="18" charset="0"/>
                <a:cs typeface="Times New Roman" panose="02020603050405020304" pitchFamily="18" charset="0"/>
              </a:rPr>
              <a:t>“That part felt overwhelmed and just wanted peace.”</a:t>
            </a:r>
          </a:p>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3. What the part feared.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latin typeface="Arial" panose="020B0604020202020204" pitchFamily="34" charset="0"/>
                <a:ea typeface="Times New Roman" panose="02020603050405020304" pitchFamily="18" charset="0"/>
                <a:cs typeface="Times New Roman" panose="02020603050405020304" pitchFamily="18" charset="0"/>
              </a:rPr>
              <a:t>“It was afraid that if it didn’t shut down, the evening would turn into another long fight. It dreaded conflict.”</a:t>
            </a:r>
          </a:p>
          <a:p>
            <a:pPr marL="285750" indent="-285750">
              <a:lnSpc>
                <a:spcPct val="115000"/>
              </a:lnSpc>
              <a:spcAft>
                <a:spcPts val="800"/>
              </a:spcAft>
              <a:buFont typeface="Arial" panose="020B0604020202020204" pitchFamily="34" charset="0"/>
              <a:buChar char="•"/>
            </a:pP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96CF61B4-0FCA-4CDA-72A3-EAC6591A9DAA}"/>
              </a:ext>
            </a:extLst>
          </p:cNvPr>
          <p:cNvSpPr txBox="1"/>
          <p:nvPr/>
        </p:nvSpPr>
        <p:spPr>
          <a:xfrm>
            <a:off x="1908424" y="0"/>
            <a:ext cx="8765568" cy="461665"/>
          </a:xfrm>
          <a:prstGeom prst="rect">
            <a:avLst/>
          </a:prstGeom>
          <a:noFill/>
        </p:spPr>
        <p:txBody>
          <a:bodyPr wrap="square">
            <a:spAutoFit/>
          </a:bodyPr>
          <a:lstStyle/>
          <a:p>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COUPLES CONFLICT REPAIR — ROLE PLAY </a:t>
            </a:r>
            <a:endParaRPr lang="en-CA" sz="2400" dirty="0"/>
          </a:p>
        </p:txBody>
      </p:sp>
    </p:spTree>
    <p:extLst>
      <p:ext uri="{BB962C8B-B14F-4D97-AF65-F5344CB8AC3E}">
        <p14:creationId xmlns:p14="http://schemas.microsoft.com/office/powerpoint/2010/main" val="6430930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07D6A-4B64-DAE4-7D76-5EEE79EF4C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6C6B684-FDF1-8040-BA35-48EAA833CA20}"/>
              </a:ext>
            </a:extLst>
          </p:cNvPr>
          <p:cNvSpPr txBox="1"/>
          <p:nvPr/>
        </p:nvSpPr>
        <p:spPr>
          <a:xfrm>
            <a:off x="82192" y="461665"/>
            <a:ext cx="12192000" cy="1096787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4. How it protected.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latin typeface="Arial" panose="020B0604020202020204" pitchFamily="34" charset="0"/>
                <a:ea typeface="Times New Roman" panose="02020603050405020304" pitchFamily="18" charset="0"/>
                <a:cs typeface="Times New Roman" panose="02020603050405020304" pitchFamily="18" charset="0"/>
              </a:rPr>
              <a:t>“So it protected me by going cold and quiet. I barely said hello and walked past you to the kitchen.” </a:t>
            </a: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5. The exile underneath</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“And underneath that withdrawal, I found a younger exile…who grew up in a house where getting emotional was dangerous. That exile still believes that speaking up will make everything worse.”</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6. What Self now understands</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(gently):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“From Self, I understand that I wasn’t shutting you out—I was shielding that scared child part. I didn’t know your protector was reacting to old fears too.”</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7. What the part needs moving forward</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 exile in me needs gentleness and space to warm up. And my protector needs permission to slow down instead of disappearing.”</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PARTNER A RESPONDS</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(warmly):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“Thank you for telling me that. I can see why that part shut down. That helps me understand what happened. Is there anything that part needs from me right now?”</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Jamie: “No, just this understanding.”</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MUTUAL UNDERSTANDING STEP</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Alex: “One thing I understand better now is that you withdrawal wasn’t about not caring</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It was a scared part trying to stay safe.”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Jamie: “And I understand that your anger wasn’t really anger—it was fear of being forgotten.”</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NEXT-TIME PLAN</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And now they create a simple plan.</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Alex: “When I feel my anxious protector rising, I’ll try to name it. ‘A part of me is getting scared.’ I’ll try to pause before speaking.”</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Jamie: “And if I feel myself withdrawing, I’ll say, ‘A part of me is overwhelmed and needs a minute.’ I’ll try not to disappear.”</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Alex: “And I’ll try not to interpret your quiet as rejection.”</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Jamie: “And I’ll try not to interpret your questions as attack.”</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6534887-8850-2F5D-974B-D58835251E02}"/>
              </a:ext>
            </a:extLst>
          </p:cNvPr>
          <p:cNvSpPr txBox="1"/>
          <p:nvPr/>
        </p:nvSpPr>
        <p:spPr>
          <a:xfrm>
            <a:off x="1908424" y="0"/>
            <a:ext cx="8765568" cy="461665"/>
          </a:xfrm>
          <a:prstGeom prst="rect">
            <a:avLst/>
          </a:prstGeom>
          <a:noFill/>
        </p:spPr>
        <p:txBody>
          <a:bodyPr wrap="square">
            <a:spAutoFit/>
          </a:bodyPr>
          <a:lstStyle/>
          <a:p>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COUPLES CONFLICT REPAIR — ROLE PLAY</a:t>
            </a:r>
            <a:endParaRPr lang="en-CA" sz="2400" dirty="0"/>
          </a:p>
        </p:txBody>
      </p:sp>
    </p:spTree>
    <p:extLst>
      <p:ext uri="{BB962C8B-B14F-4D97-AF65-F5344CB8AC3E}">
        <p14:creationId xmlns:p14="http://schemas.microsoft.com/office/powerpoint/2010/main" val="2613193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18</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a:effectLst/>
                <a:latin typeface="Arial" panose="020B0604020202020204" pitchFamily="34" charset="0"/>
                <a:ea typeface="Times New Roman" panose="02020603050405020304" pitchFamily="18" charset="0"/>
                <a:cs typeface="Arial" panose="020B0604020202020204" pitchFamily="34" charset="0"/>
              </a:rPr>
              <a:t> </a:t>
            </a:r>
            <a:endParaRPr lang="en-CA" kern="1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a:effectLst/>
                <a:latin typeface="Arial" panose="020B0604020202020204" pitchFamily="34" charset="0"/>
                <a:ea typeface="Calibri" panose="020F0502020204030204" pitchFamily="34" charset="0"/>
                <a:cs typeface="Arial" panose="020B0604020202020204" pitchFamily="34" charset="0"/>
              </a:rPr>
              <a:t>                                          </a:t>
            </a:r>
            <a:r>
              <a:rPr lang="en-CA" sz="3200" kern="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B8BF8-751B-7970-69DC-DAD39C3590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06BC06-2BC4-5194-7C12-3B96713DE76B}"/>
              </a:ext>
            </a:extLst>
          </p:cNvPr>
          <p:cNvSpPr txBox="1"/>
          <p:nvPr/>
        </p:nvSpPr>
        <p:spPr>
          <a:xfrm>
            <a:off x="82192" y="461665"/>
            <a:ext cx="12192000" cy="576850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“No, just this understanding.”</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MUTUAL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UNDERSTANDING STEP</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“One thing I understand better now is that your withdrawal wasn’t about not caring</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It was a scared part trying to stay safe.”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“And I understand that your anger wasn’t really anger—it was fear of being forgotten.”</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NEXT-TIME PLAN</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And now they create a simple plan.</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“When I feel my anxious protector rising, I’ll try to name it. ‘A part of me is getting scared.’ I’ll try to pause before speaking.”</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“And if I feel myself withdrawing, I’ll say, ‘A part of me is overwhelmed and needs a minute.’ I’ll try not to disappear.”</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“And I’ll try not to interpret your quiet as rejection.”</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Jamie: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“And I’ll try not to interpret your questions as attack.”</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FA869CD-7BCE-0FD3-BC2F-052852CEFB09}"/>
              </a:ext>
            </a:extLst>
          </p:cNvPr>
          <p:cNvSpPr txBox="1"/>
          <p:nvPr/>
        </p:nvSpPr>
        <p:spPr>
          <a:xfrm>
            <a:off x="1908424" y="0"/>
            <a:ext cx="8765568" cy="461665"/>
          </a:xfrm>
          <a:prstGeom prst="rect">
            <a:avLst/>
          </a:prstGeom>
          <a:noFill/>
        </p:spPr>
        <p:txBody>
          <a:bodyPr wrap="square">
            <a:spAutoFit/>
          </a:bodyPr>
          <a:lstStyle/>
          <a:p>
            <a:r>
              <a:rPr lang="en-CA" sz="24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IFS COUPLES CONFLICT REPAIR — ROLE PLAY</a:t>
            </a:r>
            <a:endParaRPr lang="en-CA" sz="2400" dirty="0"/>
          </a:p>
        </p:txBody>
      </p:sp>
    </p:spTree>
    <p:extLst>
      <p:ext uri="{BB962C8B-B14F-4D97-AF65-F5344CB8AC3E}">
        <p14:creationId xmlns:p14="http://schemas.microsoft.com/office/powerpoint/2010/main" val="18471390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22B191-908F-042D-216F-AF7362C21F04}"/>
              </a:ext>
            </a:extLst>
          </p:cNvPr>
          <p:cNvSpPr txBox="1"/>
          <p:nvPr/>
        </p:nvSpPr>
        <p:spPr>
          <a:xfrm>
            <a:off x="92467" y="128529"/>
            <a:ext cx="12192000" cy="1869743"/>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CLOSING</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Alex and Jamie (together):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“Thank you for doing this with me.” They take a slow breath together.</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END OF ROLE PLAY </a:t>
            </a:r>
            <a:endParaRPr lang="en-CA" sz="24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00845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4345-5709-4C73-09D8-2C822CE1D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5ACED-3986-B155-DC12-8FEA97F53DC8}"/>
              </a:ext>
            </a:extLst>
          </p:cNvPr>
          <p:cNvSpPr>
            <a:spLocks noGrp="1"/>
          </p:cNvSpPr>
          <p:nvPr>
            <p:ph type="ctrTitle"/>
          </p:nvPr>
        </p:nvSpPr>
        <p:spPr>
          <a:xfrm>
            <a:off x="365759" y="3794760"/>
            <a:ext cx="11471565" cy="1739347"/>
          </a:xfrm>
        </p:spPr>
        <p:txBody>
          <a:bodyPr>
            <a:normAutofit/>
          </a:bodyPr>
          <a:lstStyle/>
          <a:p>
            <a:r>
              <a:rPr lang="en-CA" dirty="0">
                <a:solidFill>
                  <a:schemeClr val="bg1"/>
                </a:solidFill>
              </a:rPr>
              <a:t>IFS RELATIONSHIP WORK</a:t>
            </a:r>
          </a:p>
        </p:txBody>
      </p:sp>
      <p:sp>
        <p:nvSpPr>
          <p:cNvPr id="3" name="Subtitle 2">
            <a:extLst>
              <a:ext uri="{FF2B5EF4-FFF2-40B4-BE49-F238E27FC236}">
                <a16:creationId xmlns:a16="http://schemas.microsoft.com/office/drawing/2014/main" id="{0A4F5EBE-6D03-FF26-20C1-087DCA359CFB}"/>
              </a:ext>
            </a:extLst>
          </p:cNvPr>
          <p:cNvSpPr>
            <a:spLocks noGrp="1"/>
          </p:cNvSpPr>
          <p:nvPr>
            <p:ph type="subTitle" idx="1"/>
          </p:nvPr>
        </p:nvSpPr>
        <p:spPr>
          <a:xfrm>
            <a:off x="1633591" y="5391858"/>
            <a:ext cx="9144000" cy="838437"/>
          </a:xfrm>
        </p:spPr>
        <p:txBody>
          <a:bodyPr>
            <a:noAutofit/>
          </a:bodyPr>
          <a:lstStyle/>
          <a:p>
            <a:r>
              <a:rPr lang="en-CA" sz="3200" dirty="0"/>
              <a:t>What to keep in mind when one partner </a:t>
            </a:r>
          </a:p>
          <a:p>
            <a:r>
              <a:rPr lang="en-CA" sz="3200" dirty="0"/>
              <a:t>does the repair work</a:t>
            </a:r>
          </a:p>
        </p:txBody>
      </p:sp>
      <p:pic>
        <p:nvPicPr>
          <p:cNvPr id="6" name="Picture 5">
            <a:extLst>
              <a:ext uri="{FF2B5EF4-FFF2-40B4-BE49-F238E27FC236}">
                <a16:creationId xmlns:a16="http://schemas.microsoft.com/office/drawing/2014/main" id="{930344B2-BEFA-2B18-6637-C9FAB85C3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12192000" cy="3897086"/>
          </a:xfrm>
          <a:prstGeom prst="rect">
            <a:avLst/>
          </a:prstGeom>
        </p:spPr>
      </p:pic>
    </p:spTree>
    <p:extLst>
      <p:ext uri="{BB962C8B-B14F-4D97-AF65-F5344CB8AC3E}">
        <p14:creationId xmlns:p14="http://schemas.microsoft.com/office/powerpoint/2010/main" val="98140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6E93D-2C54-4A49-9670-DED68D334B34}"/>
              </a:ext>
            </a:extLst>
          </p:cNvPr>
          <p:cNvSpPr>
            <a:spLocks noGrp="1"/>
          </p:cNvSpPr>
          <p:nvPr>
            <p:ph type="title" idx="4294967295"/>
          </p:nvPr>
        </p:nvSpPr>
        <p:spPr>
          <a:xfrm>
            <a:off x="0" y="221094"/>
            <a:ext cx="11972823" cy="1457325"/>
          </a:xfrm>
        </p:spPr>
        <p:txBody>
          <a:bodyPr>
            <a:normAutofit/>
          </a:bodyPr>
          <a:lstStyle/>
          <a:p>
            <a:pPr algn="ctr"/>
            <a:r>
              <a:rPr lang="en-CA" sz="3600">
                <a:solidFill>
                  <a:schemeClr val="bg1"/>
                </a:solidFill>
              </a:rPr>
              <a:t>Is it possible to improve a relationship if </a:t>
            </a:r>
            <a:br>
              <a:rPr lang="en-CA" sz="3600">
                <a:solidFill>
                  <a:schemeClr val="bg1"/>
                </a:solidFill>
              </a:rPr>
            </a:br>
            <a:r>
              <a:rPr lang="en-CA" sz="3600">
                <a:solidFill>
                  <a:schemeClr val="bg1"/>
                </a:solidFill>
              </a:rPr>
              <a:t>only one person is working at it?</a:t>
            </a:r>
          </a:p>
        </p:txBody>
      </p:sp>
      <p:graphicFrame>
        <p:nvGraphicFramePr>
          <p:cNvPr id="5" name="Content Placeholder 2">
            <a:extLst>
              <a:ext uri="{FF2B5EF4-FFF2-40B4-BE49-F238E27FC236}">
                <a16:creationId xmlns:a16="http://schemas.microsoft.com/office/drawing/2014/main" id="{5651C64A-5459-47CC-A8CB-98C83C526865}"/>
              </a:ext>
            </a:extLst>
          </p:cNvPr>
          <p:cNvGraphicFramePr>
            <a:graphicFrameLocks noGrp="1"/>
          </p:cNvGraphicFramePr>
          <p:nvPr>
            <p:ph idx="4294967295"/>
            <p:extLst>
              <p:ext uri="{D42A27DB-BD31-4B8C-83A1-F6EECF244321}">
                <p14:modId xmlns:p14="http://schemas.microsoft.com/office/powerpoint/2010/main" val="1495365861"/>
              </p:ext>
            </p:extLst>
          </p:nvPr>
        </p:nvGraphicFramePr>
        <p:xfrm>
          <a:off x="351129" y="1841437"/>
          <a:ext cx="11299825" cy="464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843944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8EA856-8666-416F-AAC8-9AFAA57AECCA}"/>
              </a:ext>
            </a:extLst>
          </p:cNvPr>
          <p:cNvSpPr>
            <a:spLocks noGrp="1"/>
          </p:cNvSpPr>
          <p:nvPr>
            <p:ph type="title" idx="4294967295"/>
          </p:nvPr>
        </p:nvSpPr>
        <p:spPr>
          <a:xfrm>
            <a:off x="-541020" y="214312"/>
            <a:ext cx="5388323" cy="1047750"/>
          </a:xfrm>
        </p:spPr>
        <p:txBody>
          <a:bodyPr>
            <a:normAutofit/>
          </a:bodyPr>
          <a:lstStyle/>
          <a:p>
            <a:pPr algn="ctr"/>
            <a:r>
              <a:rPr lang="en-US" sz="2000" dirty="0">
                <a:solidFill>
                  <a:schemeClr val="bg1"/>
                </a:solidFill>
              </a:rPr>
              <a:t>Challenges</a:t>
            </a:r>
            <a:r>
              <a:rPr lang="en-CA" sz="2000" dirty="0">
                <a:solidFill>
                  <a:schemeClr val="bg1"/>
                </a:solidFill>
              </a:rPr>
              <a:t> when only one person is </a:t>
            </a:r>
            <a:br>
              <a:rPr lang="en-CA" sz="2000" dirty="0">
                <a:solidFill>
                  <a:schemeClr val="bg1"/>
                </a:solidFill>
              </a:rPr>
            </a:br>
            <a:r>
              <a:rPr lang="en-CA" sz="2000" dirty="0">
                <a:solidFill>
                  <a:schemeClr val="bg1"/>
                </a:solidFill>
              </a:rPr>
              <a:t>committed to the repair work</a:t>
            </a:r>
          </a:p>
        </p:txBody>
      </p:sp>
      <p:sp>
        <p:nvSpPr>
          <p:cNvPr id="6" name="Content Placeholder 5">
            <a:extLst>
              <a:ext uri="{FF2B5EF4-FFF2-40B4-BE49-F238E27FC236}">
                <a16:creationId xmlns:a16="http://schemas.microsoft.com/office/drawing/2014/main" id="{A0D891F1-BAB6-459D-9587-6F7819A95774}"/>
              </a:ext>
            </a:extLst>
          </p:cNvPr>
          <p:cNvSpPr>
            <a:spLocks noGrp="1"/>
          </p:cNvSpPr>
          <p:nvPr>
            <p:ph idx="4294967295"/>
          </p:nvPr>
        </p:nvSpPr>
        <p:spPr>
          <a:xfrm>
            <a:off x="4611329" y="137160"/>
            <a:ext cx="7580671" cy="7506813"/>
          </a:xfrm>
        </p:spPr>
        <p:txBody>
          <a:bodyPr>
            <a:normAutofit/>
          </a:bodyPr>
          <a:lstStyle/>
          <a:p>
            <a:pPr>
              <a:spcBef>
                <a:spcPts val="0"/>
              </a:spcBef>
              <a:spcAft>
                <a:spcPts val="0"/>
              </a:spcAft>
            </a:pPr>
            <a:r>
              <a:rPr lang="en-CA" sz="2400" dirty="0">
                <a:latin typeface="Arial" panose="020B0604020202020204" pitchFamily="34" charset="0"/>
                <a:cs typeface="Arial" panose="020B0604020202020204" pitchFamily="34" charset="0"/>
              </a:rPr>
              <a:t>People in a relationship develop mental models of each other</a:t>
            </a:r>
          </a:p>
          <a:p>
            <a:pPr>
              <a:spcBef>
                <a:spcPts val="0"/>
              </a:spcBef>
              <a:spcAft>
                <a:spcPts val="0"/>
              </a:spcAft>
            </a:pPr>
            <a:r>
              <a:rPr lang="en-CA" sz="2400" dirty="0">
                <a:latin typeface="Arial" panose="020B0604020202020204" pitchFamily="34" charset="0"/>
                <a:cs typeface="Arial" panose="020B0604020202020204" pitchFamily="34" charset="0"/>
              </a:rPr>
              <a:t>Emotional dysregulation affects these mental models</a:t>
            </a:r>
          </a:p>
          <a:p>
            <a:pPr>
              <a:spcBef>
                <a:spcPts val="0"/>
              </a:spcBef>
              <a:spcAft>
                <a:spcPts val="0"/>
              </a:spcAft>
            </a:pPr>
            <a:r>
              <a:rPr lang="en-CA" sz="2400" dirty="0">
                <a:latin typeface="Arial" panose="020B0604020202020204" pitchFamily="34" charset="0"/>
                <a:cs typeface="Arial" panose="020B0604020202020204" pitchFamily="34" charset="0"/>
              </a:rPr>
              <a:t>When one person is learning to stay in rational/wise mind the other person’s mental map of them doesn't immediately change and they will assume that the person doing the work is playing games</a:t>
            </a:r>
          </a:p>
          <a:p>
            <a:pPr>
              <a:spcBef>
                <a:spcPts val="0"/>
              </a:spcBef>
              <a:spcAft>
                <a:spcPts val="0"/>
              </a:spcAft>
            </a:pPr>
            <a:r>
              <a:rPr lang="en-CA" sz="2400" dirty="0">
                <a:latin typeface="Arial" panose="020B0604020202020204" pitchFamily="34" charset="0"/>
                <a:cs typeface="Arial" panose="020B0604020202020204" pitchFamily="34" charset="0"/>
              </a:rPr>
              <a:t>If one person is more able to stay in Self, over the long term the other person’s mental models of them are more likely to change</a:t>
            </a:r>
          </a:p>
          <a:p>
            <a:pPr>
              <a:spcBef>
                <a:spcPts val="0"/>
              </a:spcBef>
              <a:spcAft>
                <a:spcPts val="0"/>
              </a:spcAft>
            </a:pPr>
            <a:r>
              <a:rPr lang="en-CA" sz="2400" dirty="0">
                <a:latin typeface="Arial" panose="020B0604020202020204" pitchFamily="34" charset="0"/>
                <a:cs typeface="Arial" panose="020B0604020202020204" pitchFamily="34" charset="0"/>
              </a:rPr>
              <a:t>This process is slow and can be triggering and frustrating because one person may be making a big effort to change but may not be given any credit for that work</a:t>
            </a:r>
          </a:p>
          <a:p>
            <a:pPr>
              <a:spcBef>
                <a:spcPts val="0"/>
              </a:spcBef>
              <a:spcAft>
                <a:spcPts val="0"/>
              </a:spcAft>
            </a:pPr>
            <a:r>
              <a:rPr lang="en-CA" sz="2400" dirty="0">
                <a:latin typeface="Arial" panose="020B0604020202020204" pitchFamily="34" charset="0"/>
                <a:cs typeface="Arial" panose="020B0604020202020204" pitchFamily="34" charset="0"/>
              </a:rPr>
              <a:t>If the other person is  precontemplative and thinks you’re solely to blame for the problems and you stop engaging them the way you previously did, they may think it’s an admission they were right and have “won”. That can trigger in you more hurt and feelings of being misunderstood</a:t>
            </a:r>
            <a:r>
              <a:rPr lang="en-CA" dirty="0">
                <a:latin typeface="Arial" panose="020B0604020202020204" pitchFamily="34" charset="0"/>
                <a:cs typeface="Arial" panose="020B0604020202020204" pitchFamily="34" charset="0"/>
              </a:rPr>
              <a:t>. </a:t>
            </a:r>
          </a:p>
        </p:txBody>
      </p:sp>
      <p:pic>
        <p:nvPicPr>
          <p:cNvPr id="8" name="Picture 7" descr="A railroad extending through the desert">
            <a:extLst>
              <a:ext uri="{FF2B5EF4-FFF2-40B4-BE49-F238E27FC236}">
                <a16:creationId xmlns:a16="http://schemas.microsoft.com/office/drawing/2014/main" id="{9778642B-CD06-4B46-B221-4815E284F2AB}"/>
              </a:ext>
            </a:extLst>
          </p:cNvPr>
          <p:cNvPicPr>
            <a:picLocks noChangeAspect="1"/>
          </p:cNvPicPr>
          <p:nvPr/>
        </p:nvPicPr>
        <p:blipFill rotWithShape="1">
          <a:blip r:embed="rId2"/>
          <a:srcRect l="1239" r="14261"/>
          <a:stretch/>
        </p:blipFill>
        <p:spPr>
          <a:xfrm>
            <a:off x="320674" y="1262062"/>
            <a:ext cx="3985855" cy="5049673"/>
          </a:xfrm>
          <a:prstGeom prst="rect">
            <a:avLst/>
          </a:prstGeom>
        </p:spPr>
      </p:pic>
    </p:spTree>
    <p:extLst>
      <p:ext uri="{BB962C8B-B14F-4D97-AF65-F5344CB8AC3E}">
        <p14:creationId xmlns:p14="http://schemas.microsoft.com/office/powerpoint/2010/main" val="74258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BAAD-21EA-4A61-8E46-8F2F704D2B1B}"/>
              </a:ext>
            </a:extLst>
          </p:cNvPr>
          <p:cNvSpPr>
            <a:spLocks noGrp="1"/>
          </p:cNvSpPr>
          <p:nvPr>
            <p:ph type="title" idx="4294967295"/>
          </p:nvPr>
        </p:nvSpPr>
        <p:spPr>
          <a:xfrm>
            <a:off x="-1188949" y="222402"/>
            <a:ext cx="6848475" cy="1001713"/>
          </a:xfrm>
        </p:spPr>
        <p:txBody>
          <a:bodyPr vert="horz" lIns="91440" tIns="45720" rIns="91440" bIns="45720" rtlCol="0" anchor="ctr">
            <a:normAutofit/>
          </a:bodyPr>
          <a:lstStyle/>
          <a:p>
            <a:pPr algn="ctr"/>
            <a:r>
              <a:rPr lang="en-US" sz="2800" dirty="0">
                <a:solidFill>
                  <a:schemeClr val="bg1"/>
                </a:solidFill>
              </a:rPr>
              <a:t>General Principles of </a:t>
            </a:r>
            <a:br>
              <a:rPr lang="en-US" sz="2800" dirty="0">
                <a:solidFill>
                  <a:schemeClr val="bg1"/>
                </a:solidFill>
              </a:rPr>
            </a:br>
            <a:r>
              <a:rPr lang="en-US" sz="2800" dirty="0">
                <a:solidFill>
                  <a:schemeClr val="bg1"/>
                </a:solidFill>
              </a:rPr>
              <a:t>Relationship repair</a:t>
            </a:r>
          </a:p>
        </p:txBody>
      </p:sp>
      <p:pic>
        <p:nvPicPr>
          <p:cNvPr id="5" name="Content Placeholder 4" descr="A picture containing text&#10;&#10;Description automatically generated">
            <a:extLst>
              <a:ext uri="{FF2B5EF4-FFF2-40B4-BE49-F238E27FC236}">
                <a16:creationId xmlns:a16="http://schemas.microsoft.com/office/drawing/2014/main" id="{0EC6D298-435D-4C2D-BFE2-562F13756020}"/>
              </a:ext>
            </a:extLst>
          </p:cNvPr>
          <p:cNvPicPr>
            <a:picLocks noGrp="1" noChangeAspect="1"/>
          </p:cNvPicPr>
          <p:nvPr>
            <p:ph sz="half" idx="4294967295"/>
          </p:nvPr>
        </p:nvPicPr>
        <p:blipFill rotWithShape="1">
          <a:blip r:embed="rId3">
            <a:extLst>
              <a:ext uri="{28A0092B-C50C-407E-A947-70E740481C1C}">
                <a14:useLocalDpi xmlns:a14="http://schemas.microsoft.com/office/drawing/2010/main" val="0"/>
              </a:ext>
            </a:extLst>
          </a:blip>
          <a:srcRect l="35728" r="13572"/>
          <a:stretch/>
        </p:blipFill>
        <p:spPr>
          <a:xfrm>
            <a:off x="256033" y="1472184"/>
            <a:ext cx="3678970" cy="4973218"/>
          </a:xfrm>
          <a:prstGeom prst="rect">
            <a:avLst/>
          </a:prstGeom>
        </p:spPr>
      </p:pic>
      <p:sp>
        <p:nvSpPr>
          <p:cNvPr id="3" name="Content Placeholder 2">
            <a:extLst>
              <a:ext uri="{FF2B5EF4-FFF2-40B4-BE49-F238E27FC236}">
                <a16:creationId xmlns:a16="http://schemas.microsoft.com/office/drawing/2014/main" id="{BA78CE21-45B0-43AB-8FFA-CB1362E57F10}"/>
              </a:ext>
            </a:extLst>
          </p:cNvPr>
          <p:cNvSpPr>
            <a:spLocks noGrp="1"/>
          </p:cNvSpPr>
          <p:nvPr>
            <p:ph sz="half" idx="4294967295"/>
          </p:nvPr>
        </p:nvSpPr>
        <p:spPr>
          <a:xfrm>
            <a:off x="4277920" y="111201"/>
            <a:ext cx="7958157" cy="6635597"/>
          </a:xfrm>
        </p:spPr>
        <p:txBody>
          <a:bodyPr vert="horz" lIns="91440" tIns="45720" rIns="91440" bIns="45720" rtlCol="0" anchor="ctr">
            <a:noAutofit/>
          </a:bodyPr>
          <a:lstStyle/>
          <a:p>
            <a:pPr>
              <a:spcBef>
                <a:spcPts val="0"/>
              </a:spcBef>
              <a:spcAft>
                <a:spcPts val="0"/>
              </a:spcAft>
            </a:pPr>
            <a:r>
              <a:rPr lang="en-US" sz="2400" dirty="0">
                <a:latin typeface="Arial" panose="020B0604020202020204" pitchFamily="34" charset="0"/>
                <a:cs typeface="Arial" panose="020B0604020202020204" pitchFamily="34" charset="0"/>
              </a:rPr>
              <a:t>If you are the only one working at the action stage of change,  you will have to do a lot of editing, splicing and pasting work. You will have to foster Self</a:t>
            </a:r>
          </a:p>
          <a:p>
            <a:pPr>
              <a:spcBef>
                <a:spcPts val="0"/>
              </a:spcBef>
              <a:spcAft>
                <a:spcPts val="0"/>
              </a:spcAft>
            </a:pPr>
            <a:r>
              <a:rPr lang="en-US" sz="2400" dirty="0">
                <a:latin typeface="Arial" panose="020B0604020202020204" pitchFamily="34" charset="0"/>
                <a:cs typeface="Arial" panose="020B0604020202020204" pitchFamily="34" charset="0"/>
              </a:rPr>
              <a:t>You will have to become good at staying in the window of emotional tolerance no matter what the other person does that might trigger you</a:t>
            </a:r>
          </a:p>
          <a:p>
            <a:pPr>
              <a:spcBef>
                <a:spcPts val="0"/>
              </a:spcBef>
              <a:spcAft>
                <a:spcPts val="0"/>
              </a:spcAft>
            </a:pPr>
            <a:r>
              <a:rPr lang="en-US" sz="2400" dirty="0">
                <a:latin typeface="Arial" panose="020B0604020202020204" pitchFamily="34" charset="0"/>
                <a:cs typeface="Arial" panose="020B0604020202020204" pitchFamily="34" charset="0"/>
              </a:rPr>
              <a:t>You may want to review “coping with resistance and conflict skills”: pages 244-252 of skills training workbook</a:t>
            </a:r>
          </a:p>
          <a:p>
            <a:pPr>
              <a:spcBef>
                <a:spcPts val="0"/>
              </a:spcBef>
              <a:spcAft>
                <a:spcPts val="0"/>
              </a:spcAft>
            </a:pPr>
            <a:r>
              <a:rPr lang="en-US" sz="2400" dirty="0">
                <a:latin typeface="Arial" panose="020B0604020202020204" pitchFamily="34" charset="0"/>
                <a:cs typeface="Arial" panose="020B0604020202020204" pitchFamily="34" charset="0"/>
              </a:rPr>
              <a:t>You may also want to consider if the relationship is worth the amount of work and effort that you will need to put into it</a:t>
            </a:r>
          </a:p>
          <a:p>
            <a:pPr>
              <a:spcBef>
                <a:spcPts val="0"/>
              </a:spcBef>
              <a:spcAft>
                <a:spcPts val="0"/>
              </a:spcAft>
            </a:pPr>
            <a:r>
              <a:rPr lang="en-US" sz="2400" dirty="0">
                <a:latin typeface="Arial" panose="020B0604020202020204" pitchFamily="34" charset="0"/>
                <a:cs typeface="Arial" panose="020B0604020202020204" pitchFamily="34" charset="0"/>
              </a:rPr>
              <a:t>If you’re not reasonably physically safe in a relationship, repair is impossible . Your number one priority as long as stay in the relationship should be to be physically safe</a:t>
            </a:r>
          </a:p>
          <a:p>
            <a:pPr>
              <a:spcBef>
                <a:spcPts val="0"/>
              </a:spcBef>
              <a:spcAft>
                <a:spcPts val="0"/>
              </a:spcAft>
            </a:pPr>
            <a:r>
              <a:rPr lang="en-US" sz="2400" dirty="0">
                <a:latin typeface="Arial" panose="020B0604020202020204" pitchFamily="34" charset="0"/>
                <a:cs typeface="Arial" panose="020B0604020202020204" pitchFamily="34" charset="0"/>
              </a:rPr>
              <a:t>If you are committed to staying in a difficult relationship you may have to adjust your expectations that the other person will give you what you need and settle for simply trying to make the relationship less conflictual.</a:t>
            </a:r>
          </a:p>
        </p:txBody>
      </p:sp>
    </p:spTree>
    <p:extLst>
      <p:ext uri="{BB962C8B-B14F-4D97-AF65-F5344CB8AC3E}">
        <p14:creationId xmlns:p14="http://schemas.microsoft.com/office/powerpoint/2010/main" val="16170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6155-66DC-17DA-B010-ED73120BD2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4C255-B704-79FB-F779-6D4FF0E8D961}"/>
              </a:ext>
            </a:extLst>
          </p:cNvPr>
          <p:cNvSpPr>
            <a:spLocks noGrp="1"/>
          </p:cNvSpPr>
          <p:nvPr>
            <p:ph type="ctrTitle"/>
          </p:nvPr>
        </p:nvSpPr>
        <p:spPr>
          <a:xfrm>
            <a:off x="365759" y="3794760"/>
            <a:ext cx="11471565" cy="1739347"/>
          </a:xfrm>
        </p:spPr>
        <p:txBody>
          <a:bodyPr>
            <a:normAutofit/>
          </a:bodyPr>
          <a:lstStyle/>
          <a:p>
            <a:r>
              <a:rPr lang="en-CA" dirty="0">
                <a:solidFill>
                  <a:schemeClr val="bg1"/>
                </a:solidFill>
              </a:rPr>
              <a:t>IFS RELATIONSHIP WORK</a:t>
            </a:r>
          </a:p>
        </p:txBody>
      </p:sp>
      <p:sp>
        <p:nvSpPr>
          <p:cNvPr id="3" name="Subtitle 2">
            <a:extLst>
              <a:ext uri="{FF2B5EF4-FFF2-40B4-BE49-F238E27FC236}">
                <a16:creationId xmlns:a16="http://schemas.microsoft.com/office/drawing/2014/main" id="{58A16C30-BF98-9FDE-6D65-F1FC1AF7C3FB}"/>
              </a:ext>
            </a:extLst>
          </p:cNvPr>
          <p:cNvSpPr>
            <a:spLocks noGrp="1"/>
          </p:cNvSpPr>
          <p:nvPr>
            <p:ph type="subTitle" idx="1"/>
          </p:nvPr>
        </p:nvSpPr>
        <p:spPr>
          <a:xfrm>
            <a:off x="1633591" y="5391858"/>
            <a:ext cx="9144000" cy="838437"/>
          </a:xfrm>
        </p:spPr>
        <p:txBody>
          <a:bodyPr>
            <a:noAutofit/>
          </a:bodyPr>
          <a:lstStyle/>
          <a:p>
            <a:r>
              <a:rPr lang="en-CA" sz="3200" kern="0" dirty="0">
                <a:latin typeface="Arial" panose="020B0604020202020204" pitchFamily="34" charset="0"/>
                <a:ea typeface="Times New Roman" panose="02020603050405020304" pitchFamily="18" charset="0"/>
                <a:cs typeface="Times New Roman" panose="02020603050405020304" pitchFamily="18" charset="0"/>
              </a:rPr>
              <a:t>IFS conflict repair role play- when only one partner is self-led</a:t>
            </a:r>
            <a:endParaRPr lang="en-CA" sz="3200" kern="100" dirty="0">
              <a:latin typeface="Calibri" panose="020F0502020204030204" pitchFamily="34" charset="0"/>
              <a:ea typeface="Calibri" panose="020F0502020204030204" pitchFamily="34" charset="0"/>
              <a:cs typeface="Times New Roman" panose="02020603050405020304" pitchFamily="18" charset="0"/>
            </a:endParaRPr>
          </a:p>
          <a:p>
            <a:endParaRPr lang="en-CA" sz="3200" dirty="0"/>
          </a:p>
        </p:txBody>
      </p:sp>
      <p:pic>
        <p:nvPicPr>
          <p:cNvPr id="6" name="Picture 5">
            <a:extLst>
              <a:ext uri="{FF2B5EF4-FFF2-40B4-BE49-F238E27FC236}">
                <a16:creationId xmlns:a16="http://schemas.microsoft.com/office/drawing/2014/main" id="{1A003F03-CCD1-F5DA-F827-CC5F11DED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12192000" cy="3897086"/>
          </a:xfrm>
          <a:prstGeom prst="rect">
            <a:avLst/>
          </a:prstGeom>
        </p:spPr>
      </p:pic>
    </p:spTree>
    <p:extLst>
      <p:ext uri="{BB962C8B-B14F-4D97-AF65-F5344CB8AC3E}">
        <p14:creationId xmlns:p14="http://schemas.microsoft.com/office/powerpoint/2010/main" val="6690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69D1EE-BA67-6A5A-98D1-C98328231A94}"/>
              </a:ext>
            </a:extLst>
          </p:cNvPr>
          <p:cNvSpPr txBox="1"/>
          <p:nvPr/>
        </p:nvSpPr>
        <p:spPr>
          <a:xfrm>
            <a:off x="75454" y="489749"/>
            <a:ext cx="12192000" cy="5885457"/>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This script shows</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o</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ne partner (Taylor) doing responsible, Self-led IFS work</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The other partner (Riley) showing protector-driven behaviours (defensive, dismissive, irritated)</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The conflict still moving toward resolution because only one person stays in Self.</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It models realism without shaming the unwilling partner</a:t>
            </a:r>
            <a:endPar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STAGE SETTING</a:t>
            </a:r>
            <a:r>
              <a:rPr lang="en-CA" sz="2400"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In this scenario, Taylor wants to use IFS to repair a conflict. Riley is not ready for ‘parts work’ today, and that’s okay. You’ll see how one partner, rooted in Self, can change the entire dynamic even when the other remains in protectors.”</a:t>
            </a:r>
            <a:endPar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OPENING</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“Thanks for sitting with me for a couple minutes. I did some inside work on what happened yesterday, and I’d like to share what I learned about myself. You don’t need to do anything. I’m not asking you to do parts work. Just hearing me out is enough.”</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Riley (shrugs, guarded):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“Okay, fine. Just… keep it short.” ( Riley is in a protector. Taylor stays grounded.)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43CE74A-2A21-FF2C-E02F-C8B2F30D5DFD}"/>
              </a:ext>
            </a:extLst>
          </p:cNvPr>
          <p:cNvSpPr txBox="1"/>
          <p:nvPr/>
        </p:nvSpPr>
        <p:spPr>
          <a:xfrm>
            <a:off x="369870" y="0"/>
            <a:ext cx="12191999" cy="489749"/>
          </a:xfrm>
          <a:prstGeom prst="rect">
            <a:avLst/>
          </a:prstGeom>
          <a:noFill/>
        </p:spPr>
        <p:txBody>
          <a:bodyPr wrap="square">
            <a:spAutoFit/>
          </a:bodyPr>
          <a:lstStyle/>
          <a:p>
            <a:pPr>
              <a:lnSpc>
                <a:spcPct val="115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IFS CONFLICT REPAIR ROLE PLAY- WHEN ONLY ONE PARTNER IS SELF-LED</a:t>
            </a:r>
            <a:endParaRPr lang="en-CA"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24498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029BF-668D-B8E8-8706-8D8CF767AB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EF80C4-70B7-7CBF-3111-AB91EA28EA72}"/>
              </a:ext>
            </a:extLst>
          </p:cNvPr>
          <p:cNvSpPr txBox="1"/>
          <p:nvPr/>
        </p:nvSpPr>
        <p:spPr>
          <a:xfrm>
            <a:off x="0" y="273439"/>
            <a:ext cx="12192000" cy="8533298"/>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TAYLOR SHARES THEIR INTERNAL SEQUENCE (NO JUDGMENT, NO BLAME)</a:t>
            </a:r>
            <a:endPar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1. Naming the activated protector</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“When we were arguing, the first part that showed up in me was a panicked, anxious protector. It got really loud inside.”</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2. What the part felt and feared</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“That part felt scared and alone. It was afraid that I didn’t matter to you.”</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(Riley rolls eyes.)</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rgbClr val="FFC000"/>
                </a:solidFill>
                <a:effectLst/>
                <a:latin typeface="Arial" panose="020B0604020202020204" pitchFamily="34" charset="0"/>
                <a:ea typeface="Times New Roman" panose="02020603050405020304" pitchFamily="18" charset="0"/>
                <a:cs typeface="Times New Roman" panose="02020603050405020304" pitchFamily="18" charset="0"/>
              </a:rPr>
              <a:t>3. How the protector behaved</a:t>
            </a:r>
            <a:r>
              <a:rPr lang="en-CA" sz="2400" kern="0"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“So that fear came out as controlling questions and a sharp tone. That was my protector trying to manage the fear inside.”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4. The exile underneath.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latin typeface="Arial" panose="020B0604020202020204" pitchFamily="34" charset="0"/>
                <a:ea typeface="Times New Roman" panose="02020603050405020304" pitchFamily="18" charset="0"/>
                <a:cs typeface="Times New Roman" panose="02020603050405020304" pitchFamily="18" charset="0"/>
              </a:rPr>
              <a:t>“When I checked in later, I found a younger part of me underneath, one that hates the feeling of being left behind.”</a:t>
            </a:r>
          </a:p>
          <a:p>
            <a:pPr marL="285750" indent="-285750">
              <a:lnSpc>
                <a:spcPct val="115000"/>
              </a:lnSpc>
              <a:spcAft>
                <a:spcPts val="800"/>
              </a:spcAft>
              <a:buFont typeface="Arial" panose="020B0604020202020204" pitchFamily="34" charset="0"/>
              <a:buChar char="•"/>
            </a:pP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5. Self understanding.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latin typeface="Arial" panose="020B0604020202020204" pitchFamily="34" charset="0"/>
                <a:ea typeface="Times New Roman" panose="02020603050405020304" pitchFamily="18" charset="0"/>
                <a:cs typeface="Times New Roman" panose="02020603050405020304" pitchFamily="18" charset="0"/>
              </a:rPr>
              <a:t>“From Self, I can see now that the argument wasn’t really about what time you got home. It was that old exile feeling triggered.” </a:t>
            </a:r>
          </a:p>
          <a:p>
            <a:pPr marL="285750" indent="-285750">
              <a:lnSpc>
                <a:spcPct val="115000"/>
              </a:lnSpc>
              <a:spcAft>
                <a:spcPts val="800"/>
              </a:spcAft>
              <a:buFont typeface="Arial" panose="020B0604020202020204" pitchFamily="34" charset="0"/>
              <a:buChar char="•"/>
            </a:pP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6. What Taylor is not asking for. </a:t>
            </a:r>
            <a:r>
              <a:rPr lang="en-CA" sz="24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latin typeface="Arial" panose="020B0604020202020204" pitchFamily="34" charset="0"/>
                <a:ea typeface="Times New Roman" panose="02020603050405020304" pitchFamily="18" charset="0"/>
                <a:cs typeface="Times New Roman" panose="02020603050405020304" pitchFamily="18" charset="0"/>
              </a:rPr>
              <a:t>“I’m not asking you to change or agree or do anything special. I just wanted to let you know what was happening inside me so you don’t have to guess.”</a:t>
            </a:r>
          </a:p>
          <a:p>
            <a:pPr marL="285750" indent="-285750">
              <a:lnSpc>
                <a:spcPct val="115000"/>
              </a:lnSpc>
              <a:spcAft>
                <a:spcPts val="800"/>
              </a:spcAft>
              <a:buFont typeface="Arial" panose="020B0604020202020204" pitchFamily="34" charset="0"/>
              <a:buChar char="•"/>
            </a:pP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br>
              <a:rPr lang="en-CA" sz="2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968CAE1-5756-B713-72EC-AB7FEC26A2CE}"/>
              </a:ext>
            </a:extLst>
          </p:cNvPr>
          <p:cNvSpPr txBox="1"/>
          <p:nvPr/>
        </p:nvSpPr>
        <p:spPr>
          <a:xfrm>
            <a:off x="320708" y="-127819"/>
            <a:ext cx="12191999" cy="489749"/>
          </a:xfrm>
          <a:prstGeom prst="rect">
            <a:avLst/>
          </a:prstGeom>
          <a:noFill/>
        </p:spPr>
        <p:txBody>
          <a:bodyPr wrap="square">
            <a:spAutoFit/>
          </a:bodyPr>
          <a:lstStyle/>
          <a:p>
            <a:pPr>
              <a:lnSpc>
                <a:spcPct val="115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IFS CONFLICT REPAIR ROLE PLAY- WHEN ONLY ONE PARTNER IS SELF-LED</a:t>
            </a:r>
            <a:endParaRPr lang="en-CA"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892285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18F0F-5DE1-CB90-8A3F-94A62D4A51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921CF7-1972-317C-E9FC-DC87BEA02201}"/>
              </a:ext>
            </a:extLst>
          </p:cNvPr>
          <p:cNvSpPr txBox="1"/>
          <p:nvPr/>
        </p:nvSpPr>
        <p:spPr>
          <a:xfrm>
            <a:off x="154112" y="602765"/>
            <a:ext cx="12192000" cy="631018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RILEY RESPONDS IN A PROTECTOR-DRIVEN WAY (REALISTIC, NON-IDEAL)</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Riley: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 mean… I didn’t do anything wrong. You’re kind of overthinking this.”</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Taylor (still Self-led):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 hear that. And I’m not saying you did anything wrong. I’m just explaining what was happening inside me so there’s less confusion next time.”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(Riley softens about 5%. A protector feels less attacked.)</a:t>
            </a:r>
            <a:endPar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OPTIONAL TINY REQUEST (NOT A DEMAND)</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“One thing that helps my system settle is just a short check-in text when plans change</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Only if you’re able. If not, I’ll keep working with this part on my end.”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(Carried by Self, not by demand. Riley doesn’t feel controlled.)</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Riley (less defensive now):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“Yeah… I can probably do that most of the time.”</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TAYLOR DOES THE SELF-LED REPAIR WITHOUT EXPECTING RECIPROCITY</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“And just so you know — I’m going to work with that fear part in me so it doesn’t jump in so fast next time. I don’t want to aim that panic at you.” (Riley exhale. This is a big shift.)</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F68E0219-DC08-260E-6292-67516C407BB5}"/>
              </a:ext>
            </a:extLst>
          </p:cNvPr>
          <p:cNvSpPr txBox="1"/>
          <p:nvPr/>
        </p:nvSpPr>
        <p:spPr>
          <a:xfrm>
            <a:off x="164387" y="113016"/>
            <a:ext cx="12191999" cy="489749"/>
          </a:xfrm>
          <a:prstGeom prst="rect">
            <a:avLst/>
          </a:prstGeom>
          <a:noFill/>
        </p:spPr>
        <p:txBody>
          <a:bodyPr wrap="square">
            <a:spAutoFit/>
          </a:bodyPr>
          <a:lstStyle/>
          <a:p>
            <a:pPr>
              <a:lnSpc>
                <a:spcPct val="115000"/>
              </a:lnSpc>
              <a:spcAft>
                <a:spcPts val="800"/>
              </a:spcAft>
              <a:buNone/>
            </a:pPr>
            <a:r>
              <a:rPr lang="en-CA" sz="24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IFS CONFLICT REPAIR ROLE PLAY- WHEN ONLY ONE PARTNER IS SELF-LED</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2320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19</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A6CD-B30E-608D-7D11-5BAE9C720D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E712EC-C904-0CE9-1B6E-F1576D916601}"/>
              </a:ext>
            </a:extLst>
          </p:cNvPr>
          <p:cNvSpPr txBox="1"/>
          <p:nvPr/>
        </p:nvSpPr>
        <p:spPr>
          <a:xfrm>
            <a:off x="140412" y="715781"/>
            <a:ext cx="12192000" cy="5897512"/>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RILEY (NOW LESS GUARDED) MAKES A MINOR, REALISTIC RESPONSE</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Riley: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“Okay. I mean… I didn’t know you felt all that. I’m not great at this emotional stuff, but thanks for telling me.” This is a huge relational success given where we started</a:t>
            </a:r>
            <a:r>
              <a:rPr lang="en-CA" sz="2400" kern="0" dirty="0">
                <a:latin typeface="Arial" panose="020B0604020202020204" pitchFamily="34" charset="0"/>
                <a:ea typeface="Times New Roman" panose="02020603050405020304" pitchFamily="18" charset="0"/>
                <a:cs typeface="Times New Roman" panose="02020603050405020304" pitchFamily="18" charset="0"/>
              </a:rPr>
              <a:t>.</a:t>
            </a: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TAYLOR CLOSES THE REPAIR</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Taylor: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“Thank you for listening. That’s all I needed today.”</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Riley: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“Okay. That was… fine. I appreciate you explaining it.”</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This script shows something important; you do not need two Self-led partners to make progress. One Self-led partner shifts the entire system.</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Taylor modeled: speaking for parts, no blame, no demands, radical ownership of their own inner system, offering the partner freedom rather than pressure, and staying in Self even when met with protectors</a:t>
            </a:r>
            <a:r>
              <a:rPr lang="en-CA" sz="2400" kern="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Riley’s protectors softened because they were not being attacked or coerced.</a:t>
            </a:r>
            <a:endParaRPr lang="en-CA" sz="24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04DA8F2-1494-E6DB-EF58-00DC437E9747}"/>
              </a:ext>
            </a:extLst>
          </p:cNvPr>
          <p:cNvSpPr txBox="1"/>
          <p:nvPr/>
        </p:nvSpPr>
        <p:spPr>
          <a:xfrm>
            <a:off x="164387" y="113016"/>
            <a:ext cx="12191999" cy="489749"/>
          </a:xfrm>
          <a:prstGeom prst="rect">
            <a:avLst/>
          </a:prstGeom>
          <a:noFill/>
        </p:spPr>
        <p:txBody>
          <a:bodyPr wrap="square">
            <a:spAutoFit/>
          </a:bodyPr>
          <a:lstStyle/>
          <a:p>
            <a:pPr>
              <a:lnSpc>
                <a:spcPct val="115000"/>
              </a:lnSpc>
              <a:spcAft>
                <a:spcPts val="800"/>
              </a:spcAft>
              <a:buNone/>
            </a:pPr>
            <a:r>
              <a:rPr lang="en-CA" sz="24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IFS CONFLICT REPAIR ROLE PLAY- WHEN ONLY ONE PARTNER IS SELF-LED</a:t>
            </a:r>
            <a:endParaRPr lang="en-CA" sz="24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97069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C034F-3552-EBB4-8977-D2C103792F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12EA60-7637-C15C-EB8F-6690B493EA12}"/>
              </a:ext>
            </a:extLst>
          </p:cNvPr>
          <p:cNvSpPr txBox="1"/>
          <p:nvPr/>
        </p:nvSpPr>
        <p:spPr>
          <a:xfrm>
            <a:off x="1222624" y="832476"/>
            <a:ext cx="9534418" cy="1077218"/>
          </a:xfrm>
          <a:prstGeom prst="rect">
            <a:avLst/>
          </a:prstGeom>
          <a:noFill/>
        </p:spPr>
        <p:txBody>
          <a:bodyPr wrap="square">
            <a:spAutoFit/>
          </a:bodyPr>
          <a:lstStyle/>
          <a:p>
            <a:r>
              <a:rPr lang="en-CA" sz="3200">
                <a:solidFill>
                  <a:schemeClr val="bg1"/>
                </a:solidFill>
              </a:rPr>
              <a:t>ALTERNATIVE RELATIONSHIP REPAIR ALGORITHMS</a:t>
            </a:r>
          </a:p>
          <a:p>
            <a:r>
              <a:rPr lang="en-CA" sz="3200"/>
              <a:t>                Working on the relationship by yourself</a:t>
            </a:r>
          </a:p>
        </p:txBody>
      </p:sp>
      <p:sp>
        <p:nvSpPr>
          <p:cNvPr id="2" name="Oval 1">
            <a:extLst>
              <a:ext uri="{FF2B5EF4-FFF2-40B4-BE49-F238E27FC236}">
                <a16:creationId xmlns:a16="http://schemas.microsoft.com/office/drawing/2014/main" id="{D786422C-B9D0-03F9-A8AB-1ADA6B8BF0C4}"/>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507479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frisbee&#10;&#10;Description automatically generated with medium confidence">
            <a:extLst>
              <a:ext uri="{FF2B5EF4-FFF2-40B4-BE49-F238E27FC236}">
                <a16:creationId xmlns:a16="http://schemas.microsoft.com/office/drawing/2014/main" id="{6D286BA4-7F02-4CE3-81FF-65A1AC9011C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4407" r="-1" b="10588"/>
          <a:stretch/>
        </p:blipFill>
        <p:spPr>
          <a:xfrm>
            <a:off x="20" y="0"/>
            <a:ext cx="12188932" cy="6856624"/>
          </a:xfrm>
          <a:prstGeom prst="rect">
            <a:avLst/>
          </a:prstGeom>
        </p:spPr>
      </p:pic>
      <p:sp>
        <p:nvSpPr>
          <p:cNvPr id="2" name="TextBox 1">
            <a:extLst>
              <a:ext uri="{FF2B5EF4-FFF2-40B4-BE49-F238E27FC236}">
                <a16:creationId xmlns:a16="http://schemas.microsoft.com/office/drawing/2014/main" id="{357E2EAE-7AD9-4826-A47B-45E26C8071FC}"/>
              </a:ext>
            </a:extLst>
          </p:cNvPr>
          <p:cNvSpPr txBox="1"/>
          <p:nvPr/>
        </p:nvSpPr>
        <p:spPr>
          <a:xfrm>
            <a:off x="1900109" y="370212"/>
            <a:ext cx="10648765" cy="646331"/>
          </a:xfrm>
          <a:prstGeom prst="rect">
            <a:avLst/>
          </a:prstGeom>
          <a:noFill/>
        </p:spPr>
        <p:txBody>
          <a:bodyPr wrap="square" rtlCol="0">
            <a:spAutoFit/>
          </a:bodyPr>
          <a:lstStyle/>
          <a:p>
            <a:r>
              <a:rPr lang="en-CA" sz="3600" b="1"/>
              <a:t>1. WORKING ON RELATIONSHIP BY YOURSELF </a:t>
            </a:r>
          </a:p>
        </p:txBody>
      </p:sp>
    </p:spTree>
    <p:extLst>
      <p:ext uri="{BB962C8B-B14F-4D97-AF65-F5344CB8AC3E}">
        <p14:creationId xmlns:p14="http://schemas.microsoft.com/office/powerpoint/2010/main" val="380389778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0E47-12A6-44EA-BF27-5E560C96C6CF}"/>
              </a:ext>
            </a:extLst>
          </p:cNvPr>
          <p:cNvSpPr>
            <a:spLocks noGrp="1"/>
          </p:cNvSpPr>
          <p:nvPr>
            <p:ph type="title" idx="4294967295"/>
          </p:nvPr>
        </p:nvSpPr>
        <p:spPr>
          <a:xfrm>
            <a:off x="0" y="117475"/>
            <a:ext cx="5074920" cy="1652588"/>
          </a:xfrm>
        </p:spPr>
        <p:txBody>
          <a:bodyPr>
            <a:normAutofit/>
          </a:bodyPr>
          <a:lstStyle/>
          <a:p>
            <a:pPr algn="ctr"/>
            <a:r>
              <a:rPr lang="en-CA" sz="2400">
                <a:solidFill>
                  <a:schemeClr val="bg1"/>
                </a:solidFill>
              </a:rPr>
              <a:t>Steps 1-6 when working on relationship repair by yourself</a:t>
            </a:r>
          </a:p>
        </p:txBody>
      </p:sp>
      <p:sp>
        <p:nvSpPr>
          <p:cNvPr id="3" name="Content Placeholder 2">
            <a:extLst>
              <a:ext uri="{FF2B5EF4-FFF2-40B4-BE49-F238E27FC236}">
                <a16:creationId xmlns:a16="http://schemas.microsoft.com/office/drawing/2014/main" id="{CEEA5034-B619-4C02-8A19-9380BA6D1774}"/>
              </a:ext>
            </a:extLst>
          </p:cNvPr>
          <p:cNvSpPr>
            <a:spLocks noGrp="1"/>
          </p:cNvSpPr>
          <p:nvPr>
            <p:ph idx="4294967295"/>
          </p:nvPr>
        </p:nvSpPr>
        <p:spPr>
          <a:xfrm>
            <a:off x="5084680" y="253258"/>
            <a:ext cx="7126390" cy="7234301"/>
          </a:xfrm>
        </p:spPr>
        <p:txBody>
          <a:bodyPr>
            <a:normAutofit/>
          </a:bodyPr>
          <a:lstStyle/>
          <a:p>
            <a:pPr>
              <a:spcBef>
                <a:spcPts val="0"/>
              </a:spcBef>
              <a:spcAft>
                <a:spcPts val="0"/>
              </a:spcAft>
            </a:pPr>
            <a:r>
              <a:rPr lang="en-CA" sz="2400"/>
              <a:t>1. Use “relationship issues/conflict” as the target on your holes diary card</a:t>
            </a:r>
          </a:p>
          <a:p>
            <a:pPr>
              <a:spcBef>
                <a:spcPts val="0"/>
              </a:spcBef>
              <a:spcAft>
                <a:spcPts val="0"/>
              </a:spcAft>
            </a:pPr>
            <a:r>
              <a:rPr lang="en-CA" sz="2400"/>
              <a:t>2. Do a Wise mind chain analysis when your diary card numbers are high.</a:t>
            </a:r>
          </a:p>
          <a:p>
            <a:pPr>
              <a:spcBef>
                <a:spcPts val="0"/>
              </a:spcBef>
              <a:spcAft>
                <a:spcPts val="0"/>
              </a:spcAft>
            </a:pPr>
            <a:r>
              <a:rPr lang="en-CA" sz="2400"/>
              <a:t>3.  Determine which of your internal family parts were activated by the situation.  If you can, do the same for the other person.</a:t>
            </a:r>
          </a:p>
          <a:p>
            <a:pPr>
              <a:spcBef>
                <a:spcPts val="0"/>
              </a:spcBef>
              <a:spcAft>
                <a:spcPts val="0"/>
              </a:spcAft>
            </a:pPr>
            <a:r>
              <a:rPr lang="en-CA" sz="2400"/>
              <a:t>4. Determine the dominant states of activation you and the other person were in.( Fight/flight/freeze/fawn) Determine what your dominant parts felt, thought, and did or wanted to do? If you can do the same for the other person</a:t>
            </a:r>
          </a:p>
          <a:p>
            <a:pPr>
              <a:spcBef>
                <a:spcPts val="0"/>
              </a:spcBef>
              <a:spcAft>
                <a:spcPts val="0"/>
              </a:spcAft>
            </a:pPr>
            <a:r>
              <a:rPr lang="en-CA" sz="2400"/>
              <a:t>5. Allow Wise mind to understand, interact, dialogue with, and soothe each of your parts</a:t>
            </a:r>
          </a:p>
          <a:p>
            <a:pPr>
              <a:spcBef>
                <a:spcPts val="0"/>
              </a:spcBef>
              <a:spcAft>
                <a:spcPts val="0"/>
              </a:spcAft>
            </a:pPr>
            <a:r>
              <a:rPr lang="en-CA" sz="2400"/>
              <a:t>6. Ask what Wise mind would feel, think, and do, if it understood both yours and the other person’s parts and it was leading the self-system. Use the edit, splice, and paste technique to imagine the situation unfolding with Wise mind leading the family system. </a:t>
            </a:r>
          </a:p>
        </p:txBody>
      </p:sp>
      <p:pic>
        <p:nvPicPr>
          <p:cNvPr id="6" name="Content Placeholder 8">
            <a:extLst>
              <a:ext uri="{FF2B5EF4-FFF2-40B4-BE49-F238E27FC236}">
                <a16:creationId xmlns:a16="http://schemas.microsoft.com/office/drawing/2014/main" id="{C1634849-0922-48F6-BD75-9DB09DCB01FC}"/>
              </a:ext>
            </a:extLst>
          </p:cNvPr>
          <p:cNvPicPr>
            <a:picLocks noChangeAspect="1"/>
          </p:cNvPicPr>
          <p:nvPr/>
        </p:nvPicPr>
        <p:blipFill rotWithShape="1">
          <a:blip r:embed="rId3">
            <a:extLst>
              <a:ext uri="{28A0092B-C50C-407E-A947-70E740481C1C}">
                <a14:useLocalDpi xmlns:a14="http://schemas.microsoft.com/office/drawing/2010/main" val="0"/>
              </a:ext>
            </a:extLst>
          </a:blip>
          <a:srcRect t="14431" b="1299"/>
          <a:stretch/>
        </p:blipFill>
        <p:spPr>
          <a:xfrm>
            <a:off x="186831" y="2044810"/>
            <a:ext cx="4750929" cy="3470787"/>
          </a:xfrm>
          <a:prstGeom prst="rect">
            <a:avLst/>
          </a:prstGeom>
        </p:spPr>
      </p:pic>
      <p:sp>
        <p:nvSpPr>
          <p:cNvPr id="4" name="Oval 3">
            <a:extLst>
              <a:ext uri="{FF2B5EF4-FFF2-40B4-BE49-F238E27FC236}">
                <a16:creationId xmlns:a16="http://schemas.microsoft.com/office/drawing/2014/main" id="{0BF77DBC-17AC-0EFE-7725-18AB282E8340}"/>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303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0E47-12A6-44EA-BF27-5E560C96C6CF}"/>
              </a:ext>
            </a:extLst>
          </p:cNvPr>
          <p:cNvSpPr>
            <a:spLocks noGrp="1"/>
          </p:cNvSpPr>
          <p:nvPr>
            <p:ph type="title" idx="4294967295"/>
          </p:nvPr>
        </p:nvSpPr>
        <p:spPr>
          <a:xfrm>
            <a:off x="34624" y="117475"/>
            <a:ext cx="5092700" cy="1254125"/>
          </a:xfrm>
        </p:spPr>
        <p:txBody>
          <a:bodyPr>
            <a:normAutofit/>
          </a:bodyPr>
          <a:lstStyle/>
          <a:p>
            <a:pPr algn="ctr"/>
            <a:r>
              <a:rPr lang="en-CA" sz="2400">
                <a:solidFill>
                  <a:schemeClr val="bg1"/>
                </a:solidFill>
              </a:rPr>
              <a:t>Steps 7-12 when working on relationship repair by yourself</a:t>
            </a:r>
          </a:p>
        </p:txBody>
      </p:sp>
      <p:sp>
        <p:nvSpPr>
          <p:cNvPr id="3" name="Content Placeholder 2">
            <a:extLst>
              <a:ext uri="{FF2B5EF4-FFF2-40B4-BE49-F238E27FC236}">
                <a16:creationId xmlns:a16="http://schemas.microsoft.com/office/drawing/2014/main" id="{CEEA5034-B619-4C02-8A19-9380BA6D1774}"/>
              </a:ext>
            </a:extLst>
          </p:cNvPr>
          <p:cNvSpPr>
            <a:spLocks noGrp="1"/>
          </p:cNvSpPr>
          <p:nvPr>
            <p:ph idx="4294967295"/>
          </p:nvPr>
        </p:nvSpPr>
        <p:spPr>
          <a:xfrm>
            <a:off x="5084914" y="0"/>
            <a:ext cx="7257119" cy="6481763"/>
          </a:xfrm>
        </p:spPr>
        <p:txBody>
          <a:bodyPr>
            <a:noAutofit/>
          </a:bodyPr>
          <a:lstStyle/>
          <a:p>
            <a:pPr marL="0" indent="0">
              <a:spcBef>
                <a:spcPts val="0"/>
              </a:spcBef>
              <a:spcAft>
                <a:spcPts val="0"/>
              </a:spcAft>
              <a:buNone/>
            </a:pPr>
            <a:endParaRPr lang="en-CA" sz="2400"/>
          </a:p>
          <a:p>
            <a:pPr>
              <a:spcBef>
                <a:spcPts val="0"/>
              </a:spcBef>
              <a:spcAft>
                <a:spcPts val="0"/>
              </a:spcAft>
            </a:pPr>
            <a:r>
              <a:rPr lang="en-CA" sz="2400"/>
              <a:t>7. Imagine the other person resisting and escalating</a:t>
            </a:r>
          </a:p>
          <a:p>
            <a:pPr>
              <a:spcBef>
                <a:spcPts val="0"/>
              </a:spcBef>
              <a:spcAft>
                <a:spcPts val="0"/>
              </a:spcAft>
            </a:pPr>
            <a:r>
              <a:rPr lang="en-CA" sz="2400"/>
              <a:t>8. despite this resistance and escalation, Imagine your Wise mind staying in the lead of your system. Use “coping with resistance and conflict” skills</a:t>
            </a:r>
          </a:p>
          <a:p>
            <a:pPr>
              <a:spcBef>
                <a:spcPts val="0"/>
              </a:spcBef>
              <a:spcAft>
                <a:spcPts val="0"/>
              </a:spcAft>
            </a:pPr>
            <a:r>
              <a:rPr lang="en-CA" sz="2400"/>
              <a:t>9. keep your personal dashboard in mind. Stay in window of emotional tolerance</a:t>
            </a:r>
          </a:p>
          <a:p>
            <a:pPr>
              <a:spcBef>
                <a:spcPts val="0"/>
              </a:spcBef>
              <a:spcAft>
                <a:spcPts val="0"/>
              </a:spcAft>
            </a:pPr>
            <a:r>
              <a:rPr lang="en-CA" sz="2400"/>
              <a:t>10. Do not attempt to do this in a real situation until you have done it  many times in your imagination</a:t>
            </a:r>
          </a:p>
          <a:p>
            <a:pPr>
              <a:spcBef>
                <a:spcPts val="0"/>
              </a:spcBef>
              <a:spcAft>
                <a:spcPts val="0"/>
              </a:spcAft>
            </a:pPr>
            <a:r>
              <a:rPr lang="en-CA" sz="2400"/>
              <a:t>11. Even if you don’t do this in a real situation right away, the work you are doing in your imagination will start to affect the relationship</a:t>
            </a:r>
          </a:p>
          <a:p>
            <a:pPr>
              <a:spcBef>
                <a:spcPts val="0"/>
              </a:spcBef>
              <a:spcAft>
                <a:spcPts val="0"/>
              </a:spcAft>
            </a:pPr>
            <a:r>
              <a:rPr lang="en-CA" sz="2400"/>
              <a:t>12. As you do this work, keep exploring ways in which you or others can help the other person  progress through the stages of change towards being more ready to change.</a:t>
            </a:r>
          </a:p>
          <a:p>
            <a:pPr>
              <a:spcBef>
                <a:spcPts val="0"/>
              </a:spcBef>
              <a:spcAft>
                <a:spcPts val="0"/>
              </a:spcAft>
            </a:pPr>
            <a:r>
              <a:rPr lang="en-CA" sz="2400"/>
              <a:t>13. if you are not physically safe in the relationship but for some reason can’t leave, your number one priority is to do whatever it takes to stay physically safe. (that may be avoiding triggering the other person)</a:t>
            </a:r>
          </a:p>
        </p:txBody>
      </p:sp>
      <p:pic>
        <p:nvPicPr>
          <p:cNvPr id="6" name="Picture 5">
            <a:extLst>
              <a:ext uri="{FF2B5EF4-FFF2-40B4-BE49-F238E27FC236}">
                <a16:creationId xmlns:a16="http://schemas.microsoft.com/office/drawing/2014/main" id="{14365F6C-8204-411D-AC6A-06EFB7F30F73}"/>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164080" y="1371600"/>
            <a:ext cx="4438742" cy="5251118"/>
          </a:xfrm>
          <a:prstGeom prst="rect">
            <a:avLst/>
          </a:prstGeom>
          <a:noFill/>
        </p:spPr>
      </p:pic>
      <p:sp>
        <p:nvSpPr>
          <p:cNvPr id="4" name="Oval 3">
            <a:extLst>
              <a:ext uri="{FF2B5EF4-FFF2-40B4-BE49-F238E27FC236}">
                <a16:creationId xmlns:a16="http://schemas.microsoft.com/office/drawing/2014/main" id="{596AC520-1782-E3FE-53C6-990CB8F8A8C7}"/>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309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05658-F268-470F-BFCB-CB391B031449}"/>
              </a:ext>
            </a:extLst>
          </p:cNvPr>
          <p:cNvSpPr>
            <a:spLocks noGrp="1"/>
          </p:cNvSpPr>
          <p:nvPr>
            <p:ph type="title" idx="4294967295"/>
          </p:nvPr>
        </p:nvSpPr>
        <p:spPr>
          <a:xfrm>
            <a:off x="635000" y="437807"/>
            <a:ext cx="11557000" cy="1171575"/>
          </a:xfrm>
        </p:spPr>
        <p:txBody>
          <a:bodyPr>
            <a:normAutofit/>
          </a:bodyPr>
          <a:lstStyle/>
          <a:p>
            <a:pPr algn="ctr"/>
            <a:r>
              <a:rPr lang="en-CA" sz="3600">
                <a:solidFill>
                  <a:schemeClr val="bg1"/>
                </a:solidFill>
              </a:rPr>
              <a:t>Editing, splicing and pasting while pendulating to stay in window of tolerance</a:t>
            </a:r>
          </a:p>
        </p:txBody>
      </p:sp>
      <p:pic>
        <p:nvPicPr>
          <p:cNvPr id="10" name="Content Placeholder 9">
            <a:extLst>
              <a:ext uri="{FF2B5EF4-FFF2-40B4-BE49-F238E27FC236}">
                <a16:creationId xmlns:a16="http://schemas.microsoft.com/office/drawing/2014/main" id="{CCE14986-2C4F-4ADB-A201-8477765CE6CE}"/>
              </a:ext>
            </a:extLst>
          </p:cNvPr>
          <p:cNvPicPr>
            <a:picLocks noGrp="1" noChangeAspect="1"/>
          </p:cNvPicPr>
          <p:nvPr>
            <p:ph sz="half" idx="4294967295"/>
          </p:nvPr>
        </p:nvPicPr>
        <p:blipFill>
          <a:blip r:embed="rId3"/>
          <a:stretch>
            <a:fillRect/>
          </a:stretch>
        </p:blipFill>
        <p:spPr>
          <a:xfrm>
            <a:off x="256032" y="1892300"/>
            <a:ext cx="5622925" cy="4624388"/>
          </a:xfrm>
        </p:spPr>
      </p:pic>
      <p:pic>
        <p:nvPicPr>
          <p:cNvPr id="8" name="Content Placeholder 7">
            <a:extLst>
              <a:ext uri="{FF2B5EF4-FFF2-40B4-BE49-F238E27FC236}">
                <a16:creationId xmlns:a16="http://schemas.microsoft.com/office/drawing/2014/main" id="{2FF03FCA-0A56-4E34-B399-924BC2056667}"/>
              </a:ext>
            </a:extLst>
          </p:cNvPr>
          <p:cNvPicPr>
            <a:picLocks noGrp="1" noChangeAspect="1"/>
          </p:cNvPicPr>
          <p:nvPr>
            <p:ph sz="half" idx="4294967295"/>
          </p:nvPr>
        </p:nvPicPr>
        <p:blipFill>
          <a:blip r:embed="rId4"/>
          <a:stretch>
            <a:fillRect/>
          </a:stretch>
        </p:blipFill>
        <p:spPr>
          <a:xfrm>
            <a:off x="6413500" y="1892300"/>
            <a:ext cx="5622925" cy="4624388"/>
          </a:xfrm>
        </p:spPr>
      </p:pic>
      <p:sp>
        <p:nvSpPr>
          <p:cNvPr id="2" name="Oval 1">
            <a:extLst>
              <a:ext uri="{FF2B5EF4-FFF2-40B4-BE49-F238E27FC236}">
                <a16:creationId xmlns:a16="http://schemas.microsoft.com/office/drawing/2014/main" id="{90B78668-6BF7-1443-07B7-6077656C6376}"/>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63311694"/>
      </p:ext>
    </p:extLst>
  </p:cSld>
  <p:clrMapOvr>
    <a:masterClrMapping/>
  </p:clrMapOvr>
  <mc:AlternateContent xmlns:mc="http://schemas.openxmlformats.org/markup-compatibility/2006" xmlns:p14="http://schemas.microsoft.com/office/powerpoint/2010/main">
    <mc:Choice Requires="p14">
      <p:transition spd="slow" p14:dur="2000" advTm="103520"/>
    </mc:Choice>
    <mc:Fallback xmlns="">
      <p:transition spd="slow" advTm="10352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6C8E-9D5F-4BB7-A581-5180C93E55FA}"/>
              </a:ext>
            </a:extLst>
          </p:cNvPr>
          <p:cNvSpPr>
            <a:spLocks noGrp="1"/>
          </p:cNvSpPr>
          <p:nvPr>
            <p:ph type="title" idx="4294967295"/>
          </p:nvPr>
        </p:nvSpPr>
        <p:spPr>
          <a:xfrm>
            <a:off x="2677859" y="-86042"/>
            <a:ext cx="7539037" cy="855662"/>
          </a:xfrm>
        </p:spPr>
        <p:txBody>
          <a:bodyPr>
            <a:normAutofit/>
          </a:bodyPr>
          <a:lstStyle/>
          <a:p>
            <a:r>
              <a:rPr lang="en-CA" b="1">
                <a:solidFill>
                  <a:schemeClr val="bg1"/>
                </a:solidFill>
              </a:rPr>
              <a:t>wise mind Chain analysis</a:t>
            </a:r>
          </a:p>
        </p:txBody>
      </p:sp>
      <p:graphicFrame>
        <p:nvGraphicFramePr>
          <p:cNvPr id="6" name="Table 6">
            <a:extLst>
              <a:ext uri="{FF2B5EF4-FFF2-40B4-BE49-F238E27FC236}">
                <a16:creationId xmlns:a16="http://schemas.microsoft.com/office/drawing/2014/main" id="{0C96685E-422E-439B-841E-8C845FCA3D44}"/>
              </a:ext>
            </a:extLst>
          </p:cNvPr>
          <p:cNvGraphicFramePr>
            <a:graphicFrameLocks noGrp="1"/>
          </p:cNvGraphicFramePr>
          <p:nvPr>
            <p:ph idx="4294967295"/>
          </p:nvPr>
        </p:nvGraphicFramePr>
        <p:xfrm>
          <a:off x="680085" y="857402"/>
          <a:ext cx="10963274" cy="5732055"/>
        </p:xfrm>
        <a:graphic>
          <a:graphicData uri="http://schemas.openxmlformats.org/drawingml/2006/table">
            <a:tbl>
              <a:tblPr firstRow="1" bandRow="1">
                <a:tableStyleId>{5C22544A-7EE6-4342-B048-85BDC9FD1C3A}</a:tableStyleId>
              </a:tblPr>
              <a:tblGrid>
                <a:gridCol w="1566182">
                  <a:extLst>
                    <a:ext uri="{9D8B030D-6E8A-4147-A177-3AD203B41FA5}">
                      <a16:colId xmlns:a16="http://schemas.microsoft.com/office/drawing/2014/main" val="1852602702"/>
                    </a:ext>
                  </a:extLst>
                </a:gridCol>
                <a:gridCol w="1566182">
                  <a:extLst>
                    <a:ext uri="{9D8B030D-6E8A-4147-A177-3AD203B41FA5}">
                      <a16:colId xmlns:a16="http://schemas.microsoft.com/office/drawing/2014/main" val="1312850192"/>
                    </a:ext>
                  </a:extLst>
                </a:gridCol>
                <a:gridCol w="1566182">
                  <a:extLst>
                    <a:ext uri="{9D8B030D-6E8A-4147-A177-3AD203B41FA5}">
                      <a16:colId xmlns:a16="http://schemas.microsoft.com/office/drawing/2014/main" val="1322560881"/>
                    </a:ext>
                  </a:extLst>
                </a:gridCol>
                <a:gridCol w="1566182">
                  <a:extLst>
                    <a:ext uri="{9D8B030D-6E8A-4147-A177-3AD203B41FA5}">
                      <a16:colId xmlns:a16="http://schemas.microsoft.com/office/drawing/2014/main" val="1453889917"/>
                    </a:ext>
                  </a:extLst>
                </a:gridCol>
                <a:gridCol w="1566182">
                  <a:extLst>
                    <a:ext uri="{9D8B030D-6E8A-4147-A177-3AD203B41FA5}">
                      <a16:colId xmlns:a16="http://schemas.microsoft.com/office/drawing/2014/main" val="2865165494"/>
                    </a:ext>
                  </a:extLst>
                </a:gridCol>
                <a:gridCol w="1566182">
                  <a:extLst>
                    <a:ext uri="{9D8B030D-6E8A-4147-A177-3AD203B41FA5}">
                      <a16:colId xmlns:a16="http://schemas.microsoft.com/office/drawing/2014/main" val="2371556702"/>
                    </a:ext>
                  </a:extLst>
                </a:gridCol>
                <a:gridCol w="1566182">
                  <a:extLst>
                    <a:ext uri="{9D8B030D-6E8A-4147-A177-3AD203B41FA5}">
                      <a16:colId xmlns:a16="http://schemas.microsoft.com/office/drawing/2014/main" val="2267961904"/>
                    </a:ext>
                  </a:extLst>
                </a:gridCol>
              </a:tblGrid>
              <a:tr h="1380581">
                <a:tc>
                  <a:txBody>
                    <a:bodyPr/>
                    <a:lstStyle/>
                    <a:p>
                      <a:r>
                        <a:rPr lang="en-CA"/>
                        <a:t>Event linked with activation</a:t>
                      </a:r>
                    </a:p>
                  </a:txBody>
                  <a:tcPr/>
                </a:tc>
                <a:tc>
                  <a:txBody>
                    <a:bodyPr/>
                    <a:lstStyle/>
                    <a:p>
                      <a:r>
                        <a:rPr lang="en-CA"/>
                        <a:t>Estimate of % of response</a:t>
                      </a:r>
                    </a:p>
                    <a:p>
                      <a:r>
                        <a:rPr lang="en-CA"/>
                        <a:t>That was well-regulated vs. dysregulated</a:t>
                      </a:r>
                    </a:p>
                    <a:p>
                      <a:endParaRPr lang="en-CA"/>
                    </a:p>
                    <a:p>
                      <a:endParaRPr lang="en-CA" sz="1200"/>
                    </a:p>
                  </a:txBody>
                  <a:tcPr/>
                </a:tc>
                <a:tc>
                  <a:txBody>
                    <a:bodyPr/>
                    <a:lstStyle/>
                    <a:p>
                      <a:r>
                        <a:rPr lang="en-CA"/>
                        <a:t>Parts that were activated-(consider changes with topography)</a:t>
                      </a:r>
                    </a:p>
                  </a:txBody>
                  <a:tcPr/>
                </a:tc>
                <a:tc>
                  <a:txBody>
                    <a:bodyPr/>
                    <a:lstStyle/>
                    <a:p>
                      <a:r>
                        <a:rPr lang="en-CA"/>
                        <a:t>Feelings and arousal states of each part</a:t>
                      </a:r>
                    </a:p>
                  </a:txBody>
                  <a:tcPr/>
                </a:tc>
                <a:tc>
                  <a:txBody>
                    <a:bodyPr/>
                    <a:lstStyle/>
                    <a:p>
                      <a:r>
                        <a:rPr lang="en-CA"/>
                        <a:t>Thoughts of each part, if any</a:t>
                      </a:r>
                    </a:p>
                  </a:txBody>
                  <a:tcPr/>
                </a:tc>
                <a:tc>
                  <a:txBody>
                    <a:bodyPr/>
                    <a:lstStyle/>
                    <a:p>
                      <a:r>
                        <a:rPr lang="en-CA"/>
                        <a:t>Behavior or urges of each part</a:t>
                      </a:r>
                    </a:p>
                    <a:p>
                      <a:endParaRPr lang="en-CA"/>
                    </a:p>
                    <a:p>
                      <a:endParaRPr lang="en-CA"/>
                    </a:p>
                  </a:txBody>
                  <a:tcPr/>
                </a:tc>
                <a:tc>
                  <a:txBody>
                    <a:bodyPr/>
                    <a:lstStyle/>
                    <a:p>
                      <a:r>
                        <a:rPr lang="en-CA"/>
                        <a:t>Conflicts between parts</a:t>
                      </a:r>
                    </a:p>
                  </a:txBody>
                  <a:tcPr/>
                </a:tc>
                <a:extLst>
                  <a:ext uri="{0D108BD9-81ED-4DB2-BD59-A6C34878D82A}">
                    <a16:rowId xmlns:a16="http://schemas.microsoft.com/office/drawing/2014/main" val="2155052617"/>
                  </a:ext>
                </a:extLst>
              </a:tr>
              <a:tr h="707499">
                <a:tc>
                  <a:txBody>
                    <a:bodyPr/>
                    <a:lstStyle/>
                    <a:p>
                      <a:endParaRPr lang="en-CA"/>
                    </a:p>
                  </a:txBody>
                  <a:tcPr/>
                </a:tc>
                <a:tc>
                  <a:txBody>
                    <a:bodyPr/>
                    <a:lstStyle/>
                    <a:p>
                      <a:endParaRPr lang="en-CA"/>
                    </a:p>
                  </a:txBody>
                  <a:tcPr/>
                </a:tc>
                <a:tc>
                  <a:txBody>
                    <a:bodyPr/>
                    <a:lstStyle/>
                    <a:p>
                      <a:r>
                        <a:rPr lang="en-CA"/>
                        <a:t>Part 1</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4186624350"/>
                  </a:ext>
                </a:extLst>
              </a:tr>
              <a:tr h="707499">
                <a:tc>
                  <a:txBody>
                    <a:bodyPr/>
                    <a:lstStyle/>
                    <a:p>
                      <a:endParaRPr lang="en-CA"/>
                    </a:p>
                  </a:txBody>
                  <a:tcPr/>
                </a:tc>
                <a:tc>
                  <a:txBody>
                    <a:bodyPr/>
                    <a:lstStyle/>
                    <a:p>
                      <a:endParaRPr lang="en-CA"/>
                    </a:p>
                  </a:txBody>
                  <a:tcPr/>
                </a:tc>
                <a:tc>
                  <a:txBody>
                    <a:bodyPr/>
                    <a:lstStyle/>
                    <a:p>
                      <a:r>
                        <a:rPr lang="en-CA"/>
                        <a:t>2</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434042695"/>
                  </a:ext>
                </a:extLst>
              </a:tr>
              <a:tr h="707499">
                <a:tc>
                  <a:txBody>
                    <a:bodyPr/>
                    <a:lstStyle/>
                    <a:p>
                      <a:endParaRPr lang="en-CA"/>
                    </a:p>
                  </a:txBody>
                  <a:tcPr/>
                </a:tc>
                <a:tc>
                  <a:txBody>
                    <a:bodyPr/>
                    <a:lstStyle/>
                    <a:p>
                      <a:endParaRPr lang="en-CA"/>
                    </a:p>
                  </a:txBody>
                  <a:tcPr/>
                </a:tc>
                <a:tc>
                  <a:txBody>
                    <a:bodyPr/>
                    <a:lstStyle/>
                    <a:p>
                      <a:r>
                        <a:rPr lang="en-CA"/>
                        <a:t>3</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1171812122"/>
                  </a:ext>
                </a:extLst>
              </a:tr>
              <a:tr h="707499">
                <a:tc>
                  <a:txBody>
                    <a:bodyPr/>
                    <a:lstStyle/>
                    <a:p>
                      <a:endParaRPr lang="en-CA"/>
                    </a:p>
                  </a:txBody>
                  <a:tcPr/>
                </a:tc>
                <a:tc>
                  <a:txBody>
                    <a:bodyPr/>
                    <a:lstStyle/>
                    <a:p>
                      <a:endParaRPr lang="en-CA"/>
                    </a:p>
                  </a:txBody>
                  <a:tcPr/>
                </a:tc>
                <a:tc>
                  <a:txBody>
                    <a:bodyPr/>
                    <a:lstStyle/>
                    <a:p>
                      <a:r>
                        <a:rPr lang="en-CA"/>
                        <a:t>4</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1161234702"/>
                  </a:ext>
                </a:extLst>
              </a:tr>
              <a:tr h="707499">
                <a:tc>
                  <a:txBody>
                    <a:bodyPr/>
                    <a:lstStyle/>
                    <a:p>
                      <a:endParaRPr lang="en-CA"/>
                    </a:p>
                  </a:txBody>
                  <a:tcPr/>
                </a:tc>
                <a:tc>
                  <a:txBody>
                    <a:bodyPr/>
                    <a:lstStyle/>
                    <a:p>
                      <a:endParaRPr lang="en-CA"/>
                    </a:p>
                  </a:txBody>
                  <a:tcPr/>
                </a:tc>
                <a:tc>
                  <a:txBody>
                    <a:bodyPr/>
                    <a:lstStyle/>
                    <a:p>
                      <a:r>
                        <a:rPr lang="en-CA"/>
                        <a:t>5</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4015638979"/>
                  </a:ext>
                </a:extLst>
              </a:tr>
            </a:tbl>
          </a:graphicData>
        </a:graphic>
      </p:graphicFrame>
      <p:sp>
        <p:nvSpPr>
          <p:cNvPr id="3" name="Oval 2">
            <a:extLst>
              <a:ext uri="{FF2B5EF4-FFF2-40B4-BE49-F238E27FC236}">
                <a16:creationId xmlns:a16="http://schemas.microsoft.com/office/drawing/2014/main" id="{12EF6F86-4B82-5B56-D518-C7EF1A9FE336}"/>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0458577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E736D7E-62CD-4BAE-A134-0219FB75ABB1}"/>
              </a:ext>
            </a:extLst>
          </p:cNvPr>
          <p:cNvGraphicFramePr>
            <a:graphicFrameLocks noGrp="1"/>
          </p:cNvGraphicFramePr>
          <p:nvPr/>
        </p:nvGraphicFramePr>
        <p:xfrm>
          <a:off x="284301" y="829338"/>
          <a:ext cx="11359978" cy="5829225"/>
        </p:xfrm>
        <a:graphic>
          <a:graphicData uri="http://schemas.openxmlformats.org/drawingml/2006/table">
            <a:tbl>
              <a:tblPr firstRow="1" bandRow="1">
                <a:tableStyleId>{5C22544A-7EE6-4342-B048-85BDC9FD1C3A}</a:tableStyleId>
              </a:tblPr>
              <a:tblGrid>
                <a:gridCol w="1688097">
                  <a:extLst>
                    <a:ext uri="{9D8B030D-6E8A-4147-A177-3AD203B41FA5}">
                      <a16:colId xmlns:a16="http://schemas.microsoft.com/office/drawing/2014/main" val="3146810662"/>
                    </a:ext>
                  </a:extLst>
                </a:gridCol>
                <a:gridCol w="3100653">
                  <a:extLst>
                    <a:ext uri="{9D8B030D-6E8A-4147-A177-3AD203B41FA5}">
                      <a16:colId xmlns:a16="http://schemas.microsoft.com/office/drawing/2014/main" val="1769775113"/>
                    </a:ext>
                  </a:extLst>
                </a:gridCol>
                <a:gridCol w="3467408">
                  <a:extLst>
                    <a:ext uri="{9D8B030D-6E8A-4147-A177-3AD203B41FA5}">
                      <a16:colId xmlns:a16="http://schemas.microsoft.com/office/drawing/2014/main" val="2558116208"/>
                    </a:ext>
                  </a:extLst>
                </a:gridCol>
                <a:gridCol w="3103820">
                  <a:extLst>
                    <a:ext uri="{9D8B030D-6E8A-4147-A177-3AD203B41FA5}">
                      <a16:colId xmlns:a16="http://schemas.microsoft.com/office/drawing/2014/main" val="3096473417"/>
                    </a:ext>
                  </a:extLst>
                </a:gridCol>
              </a:tblGrid>
              <a:tr h="711618">
                <a:tc>
                  <a:txBody>
                    <a:bodyPr/>
                    <a:lstStyle/>
                    <a:p>
                      <a:r>
                        <a:rPr lang="en-CA" b="0" cap="none" spc="0">
                          <a:ln w="0"/>
                          <a:solidFill>
                            <a:schemeClr val="bg1"/>
                          </a:solidFill>
                          <a:effectLst/>
                        </a:rPr>
                        <a:t>Activation of dominant part</a:t>
                      </a:r>
                    </a:p>
                  </a:txBody>
                  <a:tcPr/>
                </a:tc>
                <a:tc>
                  <a:txBody>
                    <a:bodyPr/>
                    <a:lstStyle/>
                    <a:p>
                      <a:r>
                        <a:rPr lang="en-CA" b="0" cap="none" spc="0">
                          <a:ln w="0"/>
                          <a:solidFill>
                            <a:schemeClr val="bg1"/>
                          </a:solidFill>
                          <a:effectLst/>
                        </a:rPr>
                        <a:t>What does dominant part feel, think, and do?</a:t>
                      </a:r>
                    </a:p>
                  </a:txBody>
                  <a:tcPr/>
                </a:tc>
                <a:tc>
                  <a:txBody>
                    <a:bodyPr/>
                    <a:lstStyle/>
                    <a:p>
                      <a:r>
                        <a:rPr lang="en-CA" b="0" cap="none" spc="0">
                          <a:ln w="0"/>
                          <a:solidFill>
                            <a:schemeClr val="bg1"/>
                          </a:solidFill>
                          <a:effectLst/>
                        </a:rPr>
                        <a:t>How does wise mind sooth dominant part?</a:t>
                      </a:r>
                    </a:p>
                  </a:txBody>
                  <a:tcPr/>
                </a:tc>
                <a:tc>
                  <a:txBody>
                    <a:bodyPr/>
                    <a:lstStyle/>
                    <a:p>
                      <a:r>
                        <a:rPr lang="en-CA" b="0" cap="none" spc="0">
                          <a:ln w="0"/>
                          <a:solidFill>
                            <a:schemeClr val="bg1"/>
                          </a:solidFill>
                          <a:effectLst/>
                        </a:rPr>
                        <a:t>What does Wise mind feel, think, and do? Consider an assertiveness script</a:t>
                      </a:r>
                    </a:p>
                  </a:txBody>
                  <a:tcPr/>
                </a:tc>
                <a:extLst>
                  <a:ext uri="{0D108BD9-81ED-4DB2-BD59-A6C34878D82A}">
                    <a16:rowId xmlns:a16="http://schemas.microsoft.com/office/drawing/2014/main" val="2015603986"/>
                  </a:ext>
                </a:extLst>
              </a:tr>
              <a:tr h="4914825">
                <a:tc>
                  <a:txBody>
                    <a:bodyPr/>
                    <a:lstStyle/>
                    <a:p>
                      <a:r>
                        <a:rPr lang="en-CA" b="0" cap="none" spc="0">
                          <a:ln w="0"/>
                          <a:solidFill>
                            <a:schemeClr val="bg1"/>
                          </a:solidFill>
                          <a:effectLst/>
                        </a:rPr>
                        <a:t>me</a:t>
                      </a: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r>
                        <a:rPr lang="en-CA" b="0" cap="none" spc="0">
                          <a:ln w="0"/>
                          <a:solidFill>
                            <a:schemeClr val="bg1"/>
                          </a:solidFill>
                          <a:effectLst/>
                        </a:rPr>
                        <a:t>Other person</a:t>
                      </a:r>
                    </a:p>
                  </a:txBody>
                  <a:tcPr/>
                </a:tc>
                <a:tc>
                  <a:txBody>
                    <a:bodyPr/>
                    <a:lstStyle/>
                    <a:p>
                      <a:endParaRPr lang="en-CA" b="0" cap="none" spc="0">
                        <a:ln w="0"/>
                        <a:gradFill>
                          <a:gsLst>
                            <a:gs pos="21000">
                              <a:srgbClr val="53575C"/>
                            </a:gs>
                            <a:gs pos="88000">
                              <a:srgbClr val="C5C7CA"/>
                            </a:gs>
                          </a:gsLst>
                          <a:lin ang="5400000"/>
                        </a:gradFill>
                        <a:effectLst/>
                      </a:endParaRPr>
                    </a:p>
                  </a:txBody>
                  <a:tcPr/>
                </a:tc>
                <a:tc>
                  <a:txBody>
                    <a:bodyPr/>
                    <a:lstStyle/>
                    <a:p>
                      <a:endParaRPr lang="en-CA" b="0" cap="none" spc="0">
                        <a:ln w="0"/>
                        <a:gradFill>
                          <a:gsLst>
                            <a:gs pos="21000">
                              <a:srgbClr val="53575C"/>
                            </a:gs>
                            <a:gs pos="88000">
                              <a:srgbClr val="C5C7CA"/>
                            </a:gs>
                          </a:gsLst>
                          <a:lin ang="5400000"/>
                        </a:gradFill>
                        <a:effectLst/>
                      </a:endParaRPr>
                    </a:p>
                  </a:txBody>
                  <a:tcPr/>
                </a:tc>
                <a:tc>
                  <a:txBody>
                    <a:bodyPr/>
                    <a:lstStyle/>
                    <a:p>
                      <a:endParaRPr lang="en-CA" b="0" cap="none" spc="0">
                        <a:ln w="0"/>
                        <a:gradFill>
                          <a:gsLst>
                            <a:gs pos="21000">
                              <a:srgbClr val="53575C"/>
                            </a:gs>
                            <a:gs pos="88000">
                              <a:srgbClr val="C5C7CA"/>
                            </a:gs>
                          </a:gsLst>
                          <a:lin ang="5400000"/>
                        </a:gradFill>
                        <a:effectLst/>
                      </a:endParaRPr>
                    </a:p>
                  </a:txBody>
                  <a:tcPr/>
                </a:tc>
                <a:extLst>
                  <a:ext uri="{0D108BD9-81ED-4DB2-BD59-A6C34878D82A}">
                    <a16:rowId xmlns:a16="http://schemas.microsoft.com/office/drawing/2014/main" val="586733853"/>
                  </a:ext>
                </a:extLst>
              </a:tr>
            </a:tbl>
          </a:graphicData>
        </a:graphic>
      </p:graphicFrame>
      <p:sp>
        <p:nvSpPr>
          <p:cNvPr id="3" name="Title 2">
            <a:extLst>
              <a:ext uri="{FF2B5EF4-FFF2-40B4-BE49-F238E27FC236}">
                <a16:creationId xmlns:a16="http://schemas.microsoft.com/office/drawing/2014/main" id="{52030400-7943-4672-8FCD-DC4DF881B2C1}"/>
              </a:ext>
            </a:extLst>
          </p:cNvPr>
          <p:cNvSpPr>
            <a:spLocks noGrp="1"/>
          </p:cNvSpPr>
          <p:nvPr>
            <p:ph type="title" idx="4294967295"/>
          </p:nvPr>
        </p:nvSpPr>
        <p:spPr>
          <a:xfrm>
            <a:off x="710256" y="-66676"/>
            <a:ext cx="10763250" cy="981075"/>
          </a:xfrm>
        </p:spPr>
        <p:txBody>
          <a:bodyPr/>
          <a:lstStyle/>
          <a:p>
            <a:r>
              <a:rPr lang="en-CA">
                <a:solidFill>
                  <a:schemeClr val="bg1"/>
                </a:solidFill>
              </a:rPr>
              <a:t>Interpersonal wise mind chain analysis</a:t>
            </a:r>
          </a:p>
        </p:txBody>
      </p:sp>
      <p:sp>
        <p:nvSpPr>
          <p:cNvPr id="4" name="Oval 3">
            <a:extLst>
              <a:ext uri="{FF2B5EF4-FFF2-40B4-BE49-F238E27FC236}">
                <a16:creationId xmlns:a16="http://schemas.microsoft.com/office/drawing/2014/main" id="{79F2CEC3-E1CB-AEA7-7424-80E4F12D124F}"/>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4300660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16235-F747-4519-8D43-654C32DEE7DB}"/>
              </a:ext>
            </a:extLst>
          </p:cNvPr>
          <p:cNvSpPr>
            <a:spLocks noGrp="1"/>
          </p:cNvSpPr>
          <p:nvPr>
            <p:ph type="title" idx="4294967295"/>
          </p:nvPr>
        </p:nvSpPr>
        <p:spPr>
          <a:xfrm>
            <a:off x="0" y="-1504950"/>
            <a:ext cx="4615891" cy="4995863"/>
          </a:xfrm>
        </p:spPr>
        <p:txBody>
          <a:bodyPr>
            <a:normAutofit/>
          </a:bodyPr>
          <a:lstStyle/>
          <a:p>
            <a:pPr algn="ctr"/>
            <a:r>
              <a:rPr lang="en-CA" sz="2800" dirty="0">
                <a:solidFill>
                  <a:schemeClr val="bg1"/>
                </a:solidFill>
              </a:rPr>
              <a:t>SOLO Relationship </a:t>
            </a:r>
            <a:br>
              <a:rPr lang="en-CA" sz="2800" dirty="0">
                <a:solidFill>
                  <a:schemeClr val="bg1"/>
                </a:solidFill>
              </a:rPr>
            </a:br>
            <a:r>
              <a:rPr lang="en-CA" sz="2800" dirty="0">
                <a:solidFill>
                  <a:schemeClr val="bg1"/>
                </a:solidFill>
              </a:rPr>
              <a:t>repair summary</a:t>
            </a:r>
          </a:p>
        </p:txBody>
      </p:sp>
      <p:graphicFrame>
        <p:nvGraphicFramePr>
          <p:cNvPr id="5" name="Content Placeholder 2">
            <a:extLst>
              <a:ext uri="{FF2B5EF4-FFF2-40B4-BE49-F238E27FC236}">
                <a16:creationId xmlns:a16="http://schemas.microsoft.com/office/drawing/2014/main" id="{EA04DDF9-9345-4A73-AB62-11508F80664F}"/>
              </a:ext>
            </a:extLst>
          </p:cNvPr>
          <p:cNvGraphicFramePr>
            <a:graphicFrameLocks noGrp="1"/>
          </p:cNvGraphicFramePr>
          <p:nvPr>
            <p:ph idx="4294967295"/>
          </p:nvPr>
        </p:nvGraphicFramePr>
        <p:xfrm>
          <a:off x="4251440" y="130969"/>
          <a:ext cx="7640637" cy="659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187A9BB3-44A0-46C8-98DF-BA27D4D73035}"/>
              </a:ext>
            </a:extLst>
          </p:cNvPr>
          <p:cNvPicPr/>
          <p:nvPr/>
        </p:nvPicPr>
        <p:blipFill rotWithShape="1">
          <a:blip r:embed="rId8" r:link="rId9">
            <a:extLst>
              <a:ext uri="{28A0092B-C50C-407E-A947-70E740481C1C}">
                <a14:useLocalDpi xmlns:a14="http://schemas.microsoft.com/office/drawing/2010/main" val="0"/>
              </a:ext>
            </a:extLst>
          </a:blip>
          <a:srcRect t="604" r="-2" b="5057"/>
          <a:stretch>
            <a:fillRect/>
          </a:stretch>
        </p:blipFill>
        <p:spPr bwMode="auto">
          <a:xfrm>
            <a:off x="446147" y="1708138"/>
            <a:ext cx="3419061" cy="4219612"/>
          </a:xfrm>
          <a:prstGeom prst="rect">
            <a:avLst/>
          </a:prstGeom>
          <a:noFill/>
        </p:spPr>
      </p:pic>
      <p:sp>
        <p:nvSpPr>
          <p:cNvPr id="3" name="Oval 2">
            <a:extLst>
              <a:ext uri="{FF2B5EF4-FFF2-40B4-BE49-F238E27FC236}">
                <a16:creationId xmlns:a16="http://schemas.microsoft.com/office/drawing/2014/main" id="{8308CCDC-5C86-B2EE-335B-391BD5CD5A38}"/>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835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8C26C2-592F-759D-7335-C2484FE81420}"/>
              </a:ext>
            </a:extLst>
          </p:cNvPr>
          <p:cNvSpPr txBox="1"/>
          <p:nvPr/>
        </p:nvSpPr>
        <p:spPr>
          <a:xfrm>
            <a:off x="368859" y="503029"/>
            <a:ext cx="11454281" cy="2308324"/>
          </a:xfrm>
          <a:prstGeom prst="rect">
            <a:avLst/>
          </a:prstGeom>
          <a:noFill/>
        </p:spPr>
        <p:txBody>
          <a:bodyPr wrap="square">
            <a:spAutoFit/>
          </a:bodyPr>
          <a:lstStyle/>
          <a:p>
            <a:r>
              <a:rPr lang="en-US" sz="3600"/>
              <a:t>Example of when only one person is doing the relationship repair work</a:t>
            </a:r>
          </a:p>
          <a:p>
            <a:endParaRPr lang="en-US" sz="3600"/>
          </a:p>
          <a:p>
            <a:r>
              <a:rPr lang="en-US" sz="3600"/>
              <a:t>YouTube video session 28, </a:t>
            </a:r>
            <a:r>
              <a:rPr lang="en-US" sz="3600">
                <a:solidFill>
                  <a:schemeClr val="bg1"/>
                </a:solidFill>
              </a:rPr>
              <a:t>31:18 to 38:29 </a:t>
            </a:r>
            <a:r>
              <a:rPr lang="en-US" sz="3600"/>
              <a:t>minutes</a:t>
            </a:r>
            <a:endParaRPr lang="en-CA" sz="3600"/>
          </a:p>
        </p:txBody>
      </p:sp>
    </p:spTree>
    <p:extLst>
      <p:ext uri="{BB962C8B-B14F-4D97-AF65-F5344CB8AC3E}">
        <p14:creationId xmlns:p14="http://schemas.microsoft.com/office/powerpoint/2010/main" val="1243682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81032" y="533191"/>
            <a:ext cx="4520631" cy="7017306"/>
          </a:xfrm>
          <a:prstGeom prst="rect">
            <a:avLst/>
          </a:prstGeom>
          <a:noFill/>
        </p:spPr>
        <p:txBody>
          <a:bodyPr wrap="square">
            <a:spAutoFit/>
          </a:bodyPr>
          <a:lstStyle/>
          <a:p>
            <a:r>
              <a:rPr lang="en-US" sz="2400">
                <a:latin typeface="Corbel" panose="020B0503020204020204" pitchFamily="34" charset="0"/>
              </a:rPr>
              <a:t>Week 1- October 1</a:t>
            </a:r>
          </a:p>
          <a:p>
            <a:r>
              <a:rPr lang="en-US" sz="2400">
                <a:latin typeface="Corbel" panose="020B0503020204020204" pitchFamily="34" charset="0"/>
              </a:rPr>
              <a:t>Week 2- October 8</a:t>
            </a:r>
          </a:p>
          <a:p>
            <a:r>
              <a:rPr lang="en-US" sz="2400">
                <a:latin typeface="Corbel" panose="020B0503020204020204" pitchFamily="34" charset="0"/>
              </a:rPr>
              <a:t>Week 3- October 15</a:t>
            </a:r>
          </a:p>
          <a:p>
            <a:r>
              <a:rPr lang="en-US" sz="2400">
                <a:latin typeface="Corbel" panose="020B0503020204020204" pitchFamily="34" charset="0"/>
              </a:rPr>
              <a:t>Week 4- October 22</a:t>
            </a:r>
          </a:p>
          <a:p>
            <a:r>
              <a:rPr lang="en-US" sz="2400">
                <a:latin typeface="Corbel" panose="020B0503020204020204" pitchFamily="34" charset="0"/>
              </a:rPr>
              <a:t>Week 5- October 29</a:t>
            </a:r>
          </a:p>
          <a:p>
            <a:r>
              <a:rPr lang="en-US" sz="2400">
                <a:latin typeface="Corbel" panose="020B0503020204020204" pitchFamily="34" charset="0"/>
              </a:rPr>
              <a:t>Week 6- November 5</a:t>
            </a:r>
          </a:p>
          <a:p>
            <a:r>
              <a:rPr lang="en-US" sz="2400">
                <a:latin typeface="Corbel" panose="020B0503020204020204" pitchFamily="34" charset="0"/>
              </a:rPr>
              <a:t>Week 7- November 12</a:t>
            </a:r>
          </a:p>
          <a:p>
            <a:r>
              <a:rPr lang="en-US" sz="2400">
                <a:latin typeface="Corbel" panose="020B0503020204020204" pitchFamily="34" charset="0"/>
              </a:rPr>
              <a:t>Week 8- November 19</a:t>
            </a:r>
          </a:p>
          <a:p>
            <a:r>
              <a:rPr lang="en-US" sz="2400">
                <a:latin typeface="Corbel" panose="020B0503020204020204" pitchFamily="34" charset="0"/>
              </a:rPr>
              <a:t>Week 9- November 26</a:t>
            </a:r>
          </a:p>
          <a:p>
            <a:r>
              <a:rPr lang="en-US" sz="2400">
                <a:latin typeface="Corbel" panose="020B0503020204020204" pitchFamily="34" charset="0"/>
              </a:rPr>
              <a:t>Week 10- December 3</a:t>
            </a:r>
          </a:p>
          <a:p>
            <a:r>
              <a:rPr lang="en-US" sz="2400">
                <a:latin typeface="Corbel" panose="020B0503020204020204" pitchFamily="34" charset="0"/>
              </a:rPr>
              <a:t>Week 11- December 10</a:t>
            </a:r>
          </a:p>
          <a:p>
            <a:r>
              <a:rPr lang="en-US" sz="2400">
                <a:latin typeface="Corbel" panose="020B0503020204020204" pitchFamily="34" charset="0"/>
              </a:rPr>
              <a:t>Week 12- December 17 </a:t>
            </a:r>
          </a:p>
          <a:p>
            <a:r>
              <a:rPr lang="en-US" sz="2400">
                <a:latin typeface="Corbel" panose="020B0503020204020204" pitchFamily="34" charset="0"/>
              </a:rPr>
              <a:t>December 24 and 31</a:t>
            </a:r>
          </a:p>
          <a:p>
            <a:r>
              <a:rPr lang="en-US" sz="2400">
                <a:latin typeface="Corbel" panose="020B0503020204020204" pitchFamily="34" charset="0"/>
              </a:rPr>
              <a:t>Week 13- January 7</a:t>
            </a:r>
          </a:p>
          <a:p>
            <a:r>
              <a:rPr lang="en-US" sz="2400">
                <a:latin typeface="Corbel" panose="020B0503020204020204" pitchFamily="34" charset="0"/>
              </a:rPr>
              <a:t>Week 14- January 14</a:t>
            </a:r>
          </a:p>
          <a:p>
            <a:r>
              <a:rPr lang="en-US" sz="2400">
                <a:latin typeface="Corbel" panose="020B0503020204020204" pitchFamily="34" charset="0"/>
              </a:rPr>
              <a:t>Week 15- January 21</a:t>
            </a:r>
          </a:p>
          <a:p>
            <a:r>
              <a:rPr lang="en-US" sz="2400">
                <a:latin typeface="Corbel" panose="020B0503020204020204" pitchFamily="34" charset="0"/>
              </a:rPr>
              <a:t>Week 16- January 28</a:t>
            </a:r>
          </a:p>
          <a:p>
            <a:endParaRPr lang="en-US" sz="2400">
              <a:latin typeface="Corbel" panose="020B0503020204020204" pitchFamily="34" charset="0"/>
            </a:endParaRPr>
          </a:p>
          <a:p>
            <a:endParaRPr lang="en-CA"/>
          </a:p>
        </p:txBody>
      </p:sp>
      <p:sp>
        <p:nvSpPr>
          <p:cNvPr id="5" name="TextBox 4">
            <a:extLst>
              <a:ext uri="{FF2B5EF4-FFF2-40B4-BE49-F238E27FC236}">
                <a16:creationId xmlns:a16="http://schemas.microsoft.com/office/drawing/2014/main" id="{82315694-444F-3E43-CB40-866A67FB4965}"/>
              </a:ext>
            </a:extLst>
          </p:cNvPr>
          <p:cNvSpPr txBox="1"/>
          <p:nvPr/>
        </p:nvSpPr>
        <p:spPr>
          <a:xfrm>
            <a:off x="5260962" y="579358"/>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solidFill>
                  <a:schemeClr val="bg1"/>
                </a:solidFill>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2</a:t>
            </a:fld>
            <a:endParaRPr lang="en-CA"/>
          </a:p>
        </p:txBody>
      </p:sp>
      <p:sp>
        <p:nvSpPr>
          <p:cNvPr id="6" name="TextBox 5">
            <a:extLst>
              <a:ext uri="{FF2B5EF4-FFF2-40B4-BE49-F238E27FC236}">
                <a16:creationId xmlns:a16="http://schemas.microsoft.com/office/drawing/2014/main" id="{35A385E5-A2D5-50A8-F807-199F547382BC}"/>
              </a:ext>
            </a:extLst>
          </p:cNvPr>
          <p:cNvSpPr txBox="1"/>
          <p:nvPr/>
        </p:nvSpPr>
        <p:spPr>
          <a:xfrm>
            <a:off x="9368522" y="579358"/>
            <a:ext cx="2587503" cy="461665"/>
          </a:xfrm>
          <a:prstGeom prst="rect">
            <a:avLst/>
          </a:prstGeom>
          <a:noFill/>
        </p:spPr>
        <p:txBody>
          <a:bodyPr wrap="square">
            <a:spAutoFit/>
          </a:bodyPr>
          <a:lstStyle/>
          <a:p>
            <a:r>
              <a:rPr lang="en-US" sz="2400" dirty="0">
                <a:latin typeface="Corbel" panose="020B0503020204020204" pitchFamily="34" charset="0"/>
              </a:rPr>
              <a:t>Week 33- June 10</a:t>
            </a:r>
          </a:p>
        </p:txBody>
      </p:sp>
    </p:spTree>
    <p:extLst>
      <p:ext uri="{BB962C8B-B14F-4D97-AF65-F5344CB8AC3E}">
        <p14:creationId xmlns:p14="http://schemas.microsoft.com/office/powerpoint/2010/main" val="45507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94E486-DD38-2D12-AB7B-85AB5F039DAB}"/>
              </a:ext>
            </a:extLst>
          </p:cNvPr>
          <p:cNvSpPr txBox="1"/>
          <p:nvPr/>
        </p:nvSpPr>
        <p:spPr>
          <a:xfrm>
            <a:off x="1533833" y="110303"/>
            <a:ext cx="10894142" cy="830997"/>
          </a:xfrm>
          <a:prstGeom prst="rect">
            <a:avLst/>
          </a:prstGeom>
          <a:noFill/>
        </p:spPr>
        <p:txBody>
          <a:bodyPr wrap="square">
            <a:spAutoFit/>
          </a:bodyPr>
          <a:lstStyle/>
          <a:p>
            <a:r>
              <a:rPr lang="en-CA" sz="4800" dirty="0">
                <a:solidFill>
                  <a:schemeClr val="bg1"/>
                </a:solidFill>
              </a:rPr>
              <a:t>SIMPLE COURSE WEEKS 31 AND 32</a:t>
            </a:r>
            <a:endParaRPr lang="en-CA" sz="4800" dirty="0"/>
          </a:p>
        </p:txBody>
      </p:sp>
      <p:sp>
        <p:nvSpPr>
          <p:cNvPr id="5" name="TextBox 4">
            <a:extLst>
              <a:ext uri="{FF2B5EF4-FFF2-40B4-BE49-F238E27FC236}">
                <a16:creationId xmlns:a16="http://schemas.microsoft.com/office/drawing/2014/main" id="{4E03067E-66F4-7F1D-D2B9-35F52AAB5359}"/>
              </a:ext>
            </a:extLst>
          </p:cNvPr>
          <p:cNvSpPr txBox="1"/>
          <p:nvPr/>
        </p:nvSpPr>
        <p:spPr>
          <a:xfrm>
            <a:off x="793954" y="1182018"/>
            <a:ext cx="10709787" cy="3170099"/>
          </a:xfrm>
          <a:prstGeom prst="rect">
            <a:avLst/>
          </a:prstGeom>
          <a:noFill/>
        </p:spPr>
        <p:txBody>
          <a:bodyPr wrap="square">
            <a:spAutoFit/>
          </a:bodyPr>
          <a:lstStyle/>
          <a:p>
            <a:pPr marL="285750" indent="-285750">
              <a:buFont typeface="Arial" panose="020B0604020202020204" pitchFamily="34" charset="0"/>
              <a:buChar char="•"/>
            </a:pPr>
            <a:r>
              <a:rPr lang="en-CA" sz="4000" dirty="0">
                <a:latin typeface="Arial" panose="020B0604020202020204" pitchFamily="34" charset="0"/>
                <a:cs typeface="Arial" panose="020B0604020202020204" pitchFamily="34" charset="0"/>
              </a:rPr>
              <a:t>The following slides will be helpful for weeks 31 and 32 of the simple course. They have been emailed out. If you didn’t get them, email us.</a:t>
            </a:r>
          </a:p>
          <a:p>
            <a:pPr marL="285750" indent="-285750">
              <a:buFont typeface="Arial" panose="020B0604020202020204" pitchFamily="34" charset="0"/>
              <a:buChar char="•"/>
            </a:pPr>
            <a:r>
              <a:rPr lang="en-CA" sz="4000" dirty="0">
                <a:latin typeface="Arial" panose="020B0604020202020204" pitchFamily="34" charset="0"/>
                <a:cs typeface="Arial" panose="020B0604020202020204" pitchFamily="34" charset="0"/>
              </a:rPr>
              <a:t>You can also find them on the website.</a:t>
            </a:r>
          </a:p>
        </p:txBody>
      </p:sp>
    </p:spTree>
    <p:extLst>
      <p:ext uri="{BB962C8B-B14F-4D97-AF65-F5344CB8AC3E}">
        <p14:creationId xmlns:p14="http://schemas.microsoft.com/office/powerpoint/2010/main" val="128039911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kitchen, person, preparing&#10;&#10;Description automatically generated">
            <a:extLst>
              <a:ext uri="{FF2B5EF4-FFF2-40B4-BE49-F238E27FC236}">
                <a16:creationId xmlns:a16="http://schemas.microsoft.com/office/drawing/2014/main" id="{99549524-4C57-46CA-BE35-BD40FFCD7B40}"/>
              </a:ext>
            </a:extLst>
          </p:cNvPr>
          <p:cNvPicPr>
            <a:picLocks noChangeAspect="1"/>
          </p:cNvPicPr>
          <p:nvPr/>
        </p:nvPicPr>
        <p:blipFill rotWithShape="1">
          <a:blip r:embed="rId3">
            <a:extLst>
              <a:ext uri="{28A0092B-C50C-407E-A947-70E740481C1C}">
                <a14:useLocalDpi xmlns:a14="http://schemas.microsoft.com/office/drawing/2010/main" val="0"/>
              </a:ext>
            </a:extLst>
          </a:blip>
          <a:srcRect t="342" b="38350"/>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E3ED4EA-CB38-4DB6-9473-DB9A39B50F01}"/>
              </a:ext>
            </a:extLst>
          </p:cNvPr>
          <p:cNvSpPr txBox="1"/>
          <p:nvPr/>
        </p:nvSpPr>
        <p:spPr>
          <a:xfrm>
            <a:off x="1382233" y="942043"/>
            <a:ext cx="8975061" cy="2123658"/>
          </a:xfrm>
          <a:prstGeom prst="rect">
            <a:avLst/>
          </a:prstGeom>
          <a:noFill/>
        </p:spPr>
        <p:txBody>
          <a:bodyPr wrap="square">
            <a:spAutoFit/>
          </a:bodyPr>
          <a:lstStyle/>
          <a:p>
            <a:r>
              <a:rPr lang="en-CA" sz="6600">
                <a:solidFill>
                  <a:schemeClr val="bg1"/>
                </a:solidFill>
              </a:rPr>
              <a:t>SHEILA AND YVONNE</a:t>
            </a:r>
          </a:p>
          <a:p>
            <a:r>
              <a:rPr lang="en-CA" sz="6600">
                <a:solidFill>
                  <a:schemeClr val="bg1"/>
                </a:solidFill>
              </a:rPr>
              <a:t>                      </a:t>
            </a:r>
            <a:r>
              <a:rPr lang="en-CA" sz="3200">
                <a:solidFill>
                  <a:schemeClr val="bg1"/>
                </a:solidFill>
              </a:rPr>
              <a:t>31:15 minutes</a:t>
            </a:r>
          </a:p>
        </p:txBody>
      </p:sp>
    </p:spTree>
    <p:extLst>
      <p:ext uri="{BB962C8B-B14F-4D97-AF65-F5344CB8AC3E}">
        <p14:creationId xmlns:p14="http://schemas.microsoft.com/office/powerpoint/2010/main" val="237666549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t's simple on YouTube Session 28">
            <a:hlinkClick r:id="" action="ppaction://media"/>
            <a:extLst>
              <a:ext uri="{FF2B5EF4-FFF2-40B4-BE49-F238E27FC236}">
                <a16:creationId xmlns:a16="http://schemas.microsoft.com/office/drawing/2014/main" id="{9F0A2677-4975-2937-E11C-AB899883B51B}"/>
              </a:ext>
            </a:extLst>
          </p:cNvPr>
          <p:cNvPicPr>
            <a:picLocks noRot="1" noChangeAspect="1"/>
          </p:cNvPicPr>
          <p:nvPr>
            <a:videoFile r:link="rId1"/>
          </p:nvPr>
        </p:nvPicPr>
        <p:blipFill>
          <a:blip r:embed="rId3"/>
          <a:stretch>
            <a:fillRect/>
          </a:stretch>
        </p:blipFill>
        <p:spPr>
          <a:xfrm>
            <a:off x="0" y="0"/>
            <a:ext cx="12112171" cy="6858000"/>
          </a:xfrm>
          <a:prstGeom prst="rect">
            <a:avLst/>
          </a:prstGeom>
        </p:spPr>
      </p:pic>
    </p:spTree>
    <p:extLst>
      <p:ext uri="{BB962C8B-B14F-4D97-AF65-F5344CB8AC3E}">
        <p14:creationId xmlns:p14="http://schemas.microsoft.com/office/powerpoint/2010/main" val="394040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04226F-B681-A56E-4D91-ABFE47E44140}"/>
              </a:ext>
            </a:extLst>
          </p:cNvPr>
          <p:cNvSpPr txBox="1"/>
          <p:nvPr/>
        </p:nvSpPr>
        <p:spPr>
          <a:xfrm>
            <a:off x="1222624" y="832476"/>
            <a:ext cx="9534418" cy="1077218"/>
          </a:xfrm>
          <a:prstGeom prst="rect">
            <a:avLst/>
          </a:prstGeom>
          <a:noFill/>
        </p:spPr>
        <p:txBody>
          <a:bodyPr wrap="square">
            <a:spAutoFit/>
          </a:bodyPr>
          <a:lstStyle/>
          <a:p>
            <a:r>
              <a:rPr lang="en-CA" sz="3200">
                <a:solidFill>
                  <a:schemeClr val="bg1"/>
                </a:solidFill>
              </a:rPr>
              <a:t>ALTERNATIVE RELATIONSHIP REPAIR ALGORITHMS</a:t>
            </a:r>
          </a:p>
          <a:p>
            <a:r>
              <a:rPr lang="en-CA" sz="3200"/>
              <a:t>                      Two people working together</a:t>
            </a:r>
          </a:p>
        </p:txBody>
      </p:sp>
      <p:sp>
        <p:nvSpPr>
          <p:cNvPr id="2" name="Oval 1">
            <a:extLst>
              <a:ext uri="{FF2B5EF4-FFF2-40B4-BE49-F238E27FC236}">
                <a16:creationId xmlns:a16="http://schemas.microsoft.com/office/drawing/2014/main" id="{A160E274-3E65-E28F-A3D3-A7047921A9BB}"/>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0271428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sport, rowing, outdoor&#10;&#10;Description automatically generated">
            <a:extLst>
              <a:ext uri="{FF2B5EF4-FFF2-40B4-BE49-F238E27FC236}">
                <a16:creationId xmlns:a16="http://schemas.microsoft.com/office/drawing/2014/main" id="{EE10DF32-FC03-4B14-A5B7-FB242A18D1A6}"/>
              </a:ext>
            </a:extLst>
          </p:cNvPr>
          <p:cNvPicPr>
            <a:picLocks noChangeAspect="1"/>
          </p:cNvPicPr>
          <p:nvPr/>
        </p:nvPicPr>
        <p:blipFill rotWithShape="1">
          <a:blip r:embed="rId3">
            <a:extLst>
              <a:ext uri="{28A0092B-C50C-407E-A947-70E740481C1C}">
                <a14:useLocalDpi xmlns:a14="http://schemas.microsoft.com/office/drawing/2010/main" val="0"/>
              </a:ext>
            </a:extLst>
          </a:blip>
          <a:srcRect t="12503" b="3228"/>
          <a:stretch/>
        </p:blipFill>
        <p:spPr>
          <a:xfrm>
            <a:off x="20" y="-196636"/>
            <a:ext cx="12191980" cy="7054635"/>
          </a:xfrm>
          <a:prstGeom prst="rect">
            <a:avLst/>
          </a:prstGeom>
        </p:spPr>
      </p:pic>
      <p:sp>
        <p:nvSpPr>
          <p:cNvPr id="6" name="TextBox 5">
            <a:extLst>
              <a:ext uri="{FF2B5EF4-FFF2-40B4-BE49-F238E27FC236}">
                <a16:creationId xmlns:a16="http://schemas.microsoft.com/office/drawing/2014/main" id="{482B4B6B-C6BE-4612-A9BA-52D662057D86}"/>
              </a:ext>
            </a:extLst>
          </p:cNvPr>
          <p:cNvSpPr txBox="1"/>
          <p:nvPr/>
        </p:nvSpPr>
        <p:spPr>
          <a:xfrm>
            <a:off x="5010913" y="4531468"/>
            <a:ext cx="6492810" cy="1323439"/>
          </a:xfrm>
          <a:prstGeom prst="rect">
            <a:avLst/>
          </a:prstGeom>
          <a:noFill/>
        </p:spPr>
        <p:txBody>
          <a:bodyPr wrap="square" rtlCol="0">
            <a:spAutoFit/>
          </a:bodyPr>
          <a:lstStyle/>
          <a:p>
            <a:pPr algn="ctr"/>
            <a:r>
              <a:rPr lang="en-CA" sz="4000" b="1"/>
              <a:t>2. WORKING  TOGETHER</a:t>
            </a:r>
          </a:p>
          <a:p>
            <a:pPr algn="ctr"/>
            <a:r>
              <a:rPr lang="en-CA" sz="4000" b="1"/>
              <a:t>ON THE RELATIONSHIP</a:t>
            </a:r>
          </a:p>
        </p:txBody>
      </p:sp>
      <p:sp>
        <p:nvSpPr>
          <p:cNvPr id="2" name="Oval 1">
            <a:extLst>
              <a:ext uri="{FF2B5EF4-FFF2-40B4-BE49-F238E27FC236}">
                <a16:creationId xmlns:a16="http://schemas.microsoft.com/office/drawing/2014/main" id="{533FAC92-16CC-AB62-9143-6D423C16847F}"/>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708904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CE33-FA32-4D4A-932C-A797B9165C27}"/>
              </a:ext>
            </a:extLst>
          </p:cNvPr>
          <p:cNvSpPr>
            <a:spLocks noGrp="1"/>
          </p:cNvSpPr>
          <p:nvPr>
            <p:ph type="title" idx="4294967295"/>
          </p:nvPr>
        </p:nvSpPr>
        <p:spPr>
          <a:xfrm>
            <a:off x="227479" y="-504031"/>
            <a:ext cx="5156200" cy="4102100"/>
          </a:xfrm>
        </p:spPr>
        <p:txBody>
          <a:bodyPr>
            <a:normAutofit/>
          </a:bodyPr>
          <a:lstStyle/>
          <a:p>
            <a:pPr algn="ctr"/>
            <a:r>
              <a:rPr lang="en-CA" sz="2400">
                <a:solidFill>
                  <a:schemeClr val="bg1"/>
                </a:solidFill>
              </a:rPr>
              <a:t>Steps 1-6 When Working together on relationship </a:t>
            </a:r>
          </a:p>
        </p:txBody>
      </p:sp>
      <p:sp>
        <p:nvSpPr>
          <p:cNvPr id="3" name="Content Placeholder 2">
            <a:extLst>
              <a:ext uri="{FF2B5EF4-FFF2-40B4-BE49-F238E27FC236}">
                <a16:creationId xmlns:a16="http://schemas.microsoft.com/office/drawing/2014/main" id="{D01828D9-6B78-4303-9FD6-51E57A3582C0}"/>
              </a:ext>
            </a:extLst>
          </p:cNvPr>
          <p:cNvSpPr>
            <a:spLocks noGrp="1"/>
          </p:cNvSpPr>
          <p:nvPr>
            <p:ph idx="4294967295"/>
          </p:nvPr>
        </p:nvSpPr>
        <p:spPr>
          <a:xfrm>
            <a:off x="5294376" y="557784"/>
            <a:ext cx="6897624" cy="6571552"/>
          </a:xfrm>
        </p:spPr>
        <p:txBody>
          <a:bodyPr>
            <a:normAutofit/>
          </a:bodyPr>
          <a:lstStyle/>
          <a:p>
            <a:r>
              <a:rPr lang="en-CA"/>
              <a:t>1. Both people use “relationship issues/conflicts” as their holes diary card target </a:t>
            </a:r>
          </a:p>
          <a:p>
            <a:r>
              <a:rPr lang="en-CA"/>
              <a:t>2. When there’s a high score each person does their own Wise mind chain analysis and wise mind remediations</a:t>
            </a:r>
          </a:p>
          <a:p>
            <a:r>
              <a:rPr lang="en-CA"/>
              <a:t>3. They each determine what their dominant parts felt, thought, and did, or wanted to do, and their dominant state of activation. (Fight/flight/freeze/fawn)</a:t>
            </a:r>
          </a:p>
          <a:p>
            <a:r>
              <a:rPr lang="en-CA"/>
              <a:t>4. They allow Wise mind to understand, interact, dialogue with, and soothe each of their dominant parts.</a:t>
            </a:r>
          </a:p>
          <a:p>
            <a:r>
              <a:rPr lang="en-CA"/>
              <a:t>5. They ask what Wise mind would feel, think , and do, if it understood theirs and the other person’s parts and it was leading the self-system. Using the edit, splice and paste technique they imagine the situation unfolding with Wise mind leading the system</a:t>
            </a:r>
          </a:p>
          <a:p>
            <a:r>
              <a:rPr lang="en-CA"/>
              <a:t>6. They practice this repeatedly in their imagination </a:t>
            </a:r>
          </a:p>
          <a:p>
            <a:pPr marL="0" indent="0">
              <a:buNone/>
            </a:pPr>
            <a:endParaRPr lang="en-CA"/>
          </a:p>
        </p:txBody>
      </p:sp>
      <p:pic>
        <p:nvPicPr>
          <p:cNvPr id="3074" name="Picture 2" descr="Healthy and Easy Meals for Grieving Families to Make">
            <a:extLst>
              <a:ext uri="{FF2B5EF4-FFF2-40B4-BE49-F238E27FC236}">
                <a16:creationId xmlns:a16="http://schemas.microsoft.com/office/drawing/2014/main" id="{18B32E8B-05EC-409F-B130-E497FB3D7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79" y="2062784"/>
            <a:ext cx="4813763" cy="332998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558986D-BB2B-9CC2-C014-304C29B446C6}"/>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066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6C8E-9D5F-4BB7-A581-5180C93E55FA}"/>
              </a:ext>
            </a:extLst>
          </p:cNvPr>
          <p:cNvSpPr>
            <a:spLocks noGrp="1"/>
          </p:cNvSpPr>
          <p:nvPr>
            <p:ph type="title" idx="4294967295"/>
          </p:nvPr>
        </p:nvSpPr>
        <p:spPr>
          <a:xfrm>
            <a:off x="2250005" y="101218"/>
            <a:ext cx="7539037" cy="855663"/>
          </a:xfrm>
        </p:spPr>
        <p:txBody>
          <a:bodyPr>
            <a:normAutofit/>
          </a:bodyPr>
          <a:lstStyle/>
          <a:p>
            <a:r>
              <a:rPr lang="en-CA" b="1">
                <a:solidFill>
                  <a:schemeClr val="bg1"/>
                </a:solidFill>
              </a:rPr>
              <a:t>wise mind Chain analysis</a:t>
            </a:r>
          </a:p>
        </p:txBody>
      </p:sp>
      <p:graphicFrame>
        <p:nvGraphicFramePr>
          <p:cNvPr id="6" name="Table 6">
            <a:extLst>
              <a:ext uri="{FF2B5EF4-FFF2-40B4-BE49-F238E27FC236}">
                <a16:creationId xmlns:a16="http://schemas.microsoft.com/office/drawing/2014/main" id="{0C96685E-422E-439B-841E-8C845FCA3D44}"/>
              </a:ext>
            </a:extLst>
          </p:cNvPr>
          <p:cNvGraphicFramePr>
            <a:graphicFrameLocks noGrp="1"/>
          </p:cNvGraphicFramePr>
          <p:nvPr>
            <p:ph idx="4294967295"/>
          </p:nvPr>
        </p:nvGraphicFramePr>
        <p:xfrm>
          <a:off x="441916" y="956881"/>
          <a:ext cx="10963274" cy="5732055"/>
        </p:xfrm>
        <a:graphic>
          <a:graphicData uri="http://schemas.openxmlformats.org/drawingml/2006/table">
            <a:tbl>
              <a:tblPr firstRow="1" bandRow="1">
                <a:tableStyleId>{5C22544A-7EE6-4342-B048-85BDC9FD1C3A}</a:tableStyleId>
              </a:tblPr>
              <a:tblGrid>
                <a:gridCol w="1566182">
                  <a:extLst>
                    <a:ext uri="{9D8B030D-6E8A-4147-A177-3AD203B41FA5}">
                      <a16:colId xmlns:a16="http://schemas.microsoft.com/office/drawing/2014/main" val="1852602702"/>
                    </a:ext>
                  </a:extLst>
                </a:gridCol>
                <a:gridCol w="1566182">
                  <a:extLst>
                    <a:ext uri="{9D8B030D-6E8A-4147-A177-3AD203B41FA5}">
                      <a16:colId xmlns:a16="http://schemas.microsoft.com/office/drawing/2014/main" val="1312850192"/>
                    </a:ext>
                  </a:extLst>
                </a:gridCol>
                <a:gridCol w="1566182">
                  <a:extLst>
                    <a:ext uri="{9D8B030D-6E8A-4147-A177-3AD203B41FA5}">
                      <a16:colId xmlns:a16="http://schemas.microsoft.com/office/drawing/2014/main" val="1322560881"/>
                    </a:ext>
                  </a:extLst>
                </a:gridCol>
                <a:gridCol w="1566182">
                  <a:extLst>
                    <a:ext uri="{9D8B030D-6E8A-4147-A177-3AD203B41FA5}">
                      <a16:colId xmlns:a16="http://schemas.microsoft.com/office/drawing/2014/main" val="1453889917"/>
                    </a:ext>
                  </a:extLst>
                </a:gridCol>
                <a:gridCol w="1566182">
                  <a:extLst>
                    <a:ext uri="{9D8B030D-6E8A-4147-A177-3AD203B41FA5}">
                      <a16:colId xmlns:a16="http://schemas.microsoft.com/office/drawing/2014/main" val="2865165494"/>
                    </a:ext>
                  </a:extLst>
                </a:gridCol>
                <a:gridCol w="1566182">
                  <a:extLst>
                    <a:ext uri="{9D8B030D-6E8A-4147-A177-3AD203B41FA5}">
                      <a16:colId xmlns:a16="http://schemas.microsoft.com/office/drawing/2014/main" val="2371556702"/>
                    </a:ext>
                  </a:extLst>
                </a:gridCol>
                <a:gridCol w="1566182">
                  <a:extLst>
                    <a:ext uri="{9D8B030D-6E8A-4147-A177-3AD203B41FA5}">
                      <a16:colId xmlns:a16="http://schemas.microsoft.com/office/drawing/2014/main" val="2267961904"/>
                    </a:ext>
                  </a:extLst>
                </a:gridCol>
              </a:tblGrid>
              <a:tr h="1382105">
                <a:tc>
                  <a:txBody>
                    <a:bodyPr/>
                    <a:lstStyle/>
                    <a:p>
                      <a:r>
                        <a:rPr lang="en-CA"/>
                        <a:t>Event linked with activation</a:t>
                      </a:r>
                    </a:p>
                  </a:txBody>
                  <a:tcPr/>
                </a:tc>
                <a:tc>
                  <a:txBody>
                    <a:bodyPr/>
                    <a:lstStyle/>
                    <a:p>
                      <a:r>
                        <a:rPr lang="en-CA"/>
                        <a:t>Estimate of % of response</a:t>
                      </a:r>
                    </a:p>
                    <a:p>
                      <a:r>
                        <a:rPr lang="en-CA"/>
                        <a:t>That was well-regulated vs. dysregulated</a:t>
                      </a:r>
                    </a:p>
                    <a:p>
                      <a:endParaRPr lang="en-CA"/>
                    </a:p>
                    <a:p>
                      <a:endParaRPr lang="en-CA" sz="1200"/>
                    </a:p>
                  </a:txBody>
                  <a:tcPr/>
                </a:tc>
                <a:tc>
                  <a:txBody>
                    <a:bodyPr/>
                    <a:lstStyle/>
                    <a:p>
                      <a:r>
                        <a:rPr lang="en-CA"/>
                        <a:t>Parts that were activated-(consider changes with topography)</a:t>
                      </a:r>
                    </a:p>
                  </a:txBody>
                  <a:tcPr/>
                </a:tc>
                <a:tc>
                  <a:txBody>
                    <a:bodyPr/>
                    <a:lstStyle/>
                    <a:p>
                      <a:r>
                        <a:rPr lang="en-CA"/>
                        <a:t>Feelings and arousal states of each part</a:t>
                      </a:r>
                    </a:p>
                  </a:txBody>
                  <a:tcPr/>
                </a:tc>
                <a:tc>
                  <a:txBody>
                    <a:bodyPr/>
                    <a:lstStyle/>
                    <a:p>
                      <a:r>
                        <a:rPr lang="en-CA"/>
                        <a:t>Thoughts of each part, if any</a:t>
                      </a:r>
                    </a:p>
                  </a:txBody>
                  <a:tcPr/>
                </a:tc>
                <a:tc>
                  <a:txBody>
                    <a:bodyPr/>
                    <a:lstStyle/>
                    <a:p>
                      <a:r>
                        <a:rPr lang="en-CA"/>
                        <a:t>Behavior or urges of each part</a:t>
                      </a:r>
                    </a:p>
                    <a:p>
                      <a:endParaRPr lang="en-CA"/>
                    </a:p>
                    <a:p>
                      <a:endParaRPr lang="en-CA"/>
                    </a:p>
                  </a:txBody>
                  <a:tcPr/>
                </a:tc>
                <a:tc>
                  <a:txBody>
                    <a:bodyPr/>
                    <a:lstStyle/>
                    <a:p>
                      <a:r>
                        <a:rPr lang="en-CA"/>
                        <a:t>Conflicts between parts</a:t>
                      </a:r>
                    </a:p>
                  </a:txBody>
                  <a:tcPr/>
                </a:tc>
                <a:extLst>
                  <a:ext uri="{0D108BD9-81ED-4DB2-BD59-A6C34878D82A}">
                    <a16:rowId xmlns:a16="http://schemas.microsoft.com/office/drawing/2014/main" val="2155052617"/>
                  </a:ext>
                </a:extLst>
              </a:tr>
              <a:tr h="707499">
                <a:tc>
                  <a:txBody>
                    <a:bodyPr/>
                    <a:lstStyle/>
                    <a:p>
                      <a:endParaRPr lang="en-CA"/>
                    </a:p>
                  </a:txBody>
                  <a:tcPr/>
                </a:tc>
                <a:tc>
                  <a:txBody>
                    <a:bodyPr/>
                    <a:lstStyle/>
                    <a:p>
                      <a:endParaRPr lang="en-CA"/>
                    </a:p>
                  </a:txBody>
                  <a:tcPr/>
                </a:tc>
                <a:tc>
                  <a:txBody>
                    <a:bodyPr/>
                    <a:lstStyle/>
                    <a:p>
                      <a:r>
                        <a:rPr lang="en-CA"/>
                        <a:t>Part 1</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4186624350"/>
                  </a:ext>
                </a:extLst>
              </a:tr>
              <a:tr h="707499">
                <a:tc>
                  <a:txBody>
                    <a:bodyPr/>
                    <a:lstStyle/>
                    <a:p>
                      <a:endParaRPr lang="en-CA"/>
                    </a:p>
                  </a:txBody>
                  <a:tcPr/>
                </a:tc>
                <a:tc>
                  <a:txBody>
                    <a:bodyPr/>
                    <a:lstStyle/>
                    <a:p>
                      <a:endParaRPr lang="en-CA"/>
                    </a:p>
                  </a:txBody>
                  <a:tcPr/>
                </a:tc>
                <a:tc>
                  <a:txBody>
                    <a:bodyPr/>
                    <a:lstStyle/>
                    <a:p>
                      <a:r>
                        <a:rPr lang="en-CA"/>
                        <a:t>2</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434042695"/>
                  </a:ext>
                </a:extLst>
              </a:tr>
              <a:tr h="707499">
                <a:tc>
                  <a:txBody>
                    <a:bodyPr/>
                    <a:lstStyle/>
                    <a:p>
                      <a:endParaRPr lang="en-CA"/>
                    </a:p>
                  </a:txBody>
                  <a:tcPr/>
                </a:tc>
                <a:tc>
                  <a:txBody>
                    <a:bodyPr/>
                    <a:lstStyle/>
                    <a:p>
                      <a:endParaRPr lang="en-CA"/>
                    </a:p>
                  </a:txBody>
                  <a:tcPr/>
                </a:tc>
                <a:tc>
                  <a:txBody>
                    <a:bodyPr/>
                    <a:lstStyle/>
                    <a:p>
                      <a:r>
                        <a:rPr lang="en-CA"/>
                        <a:t>3</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1171812122"/>
                  </a:ext>
                </a:extLst>
              </a:tr>
              <a:tr h="707499">
                <a:tc>
                  <a:txBody>
                    <a:bodyPr/>
                    <a:lstStyle/>
                    <a:p>
                      <a:endParaRPr lang="en-CA"/>
                    </a:p>
                  </a:txBody>
                  <a:tcPr/>
                </a:tc>
                <a:tc>
                  <a:txBody>
                    <a:bodyPr/>
                    <a:lstStyle/>
                    <a:p>
                      <a:endParaRPr lang="en-CA"/>
                    </a:p>
                  </a:txBody>
                  <a:tcPr/>
                </a:tc>
                <a:tc>
                  <a:txBody>
                    <a:bodyPr/>
                    <a:lstStyle/>
                    <a:p>
                      <a:r>
                        <a:rPr lang="en-CA"/>
                        <a:t>4</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1161234702"/>
                  </a:ext>
                </a:extLst>
              </a:tr>
              <a:tr h="707499">
                <a:tc>
                  <a:txBody>
                    <a:bodyPr/>
                    <a:lstStyle/>
                    <a:p>
                      <a:endParaRPr lang="en-CA"/>
                    </a:p>
                  </a:txBody>
                  <a:tcPr/>
                </a:tc>
                <a:tc>
                  <a:txBody>
                    <a:bodyPr/>
                    <a:lstStyle/>
                    <a:p>
                      <a:endParaRPr lang="en-CA"/>
                    </a:p>
                  </a:txBody>
                  <a:tcPr/>
                </a:tc>
                <a:tc>
                  <a:txBody>
                    <a:bodyPr/>
                    <a:lstStyle/>
                    <a:p>
                      <a:r>
                        <a:rPr lang="en-CA"/>
                        <a:t>5</a:t>
                      </a:r>
                    </a:p>
                  </a:txBody>
                  <a:tcPr/>
                </a:tc>
                <a:tc>
                  <a:txBody>
                    <a:bodyPr/>
                    <a:lstStyle/>
                    <a:p>
                      <a:endParaRPr lang="en-CA"/>
                    </a:p>
                  </a:txBody>
                  <a:tcPr/>
                </a:tc>
                <a:tc>
                  <a:txBody>
                    <a:bodyPr/>
                    <a:lstStyle/>
                    <a:p>
                      <a:endParaRPr lang="en-CA"/>
                    </a:p>
                  </a:txBody>
                  <a:tcPr/>
                </a:tc>
                <a:tc>
                  <a:txBody>
                    <a:bodyPr/>
                    <a:lstStyle/>
                    <a:p>
                      <a:endParaRPr lang="en-CA"/>
                    </a:p>
                  </a:txBody>
                  <a:tcPr/>
                </a:tc>
                <a:tc>
                  <a:txBody>
                    <a:bodyPr/>
                    <a:lstStyle/>
                    <a:p>
                      <a:endParaRPr lang="en-CA"/>
                    </a:p>
                  </a:txBody>
                  <a:tcPr/>
                </a:tc>
                <a:extLst>
                  <a:ext uri="{0D108BD9-81ED-4DB2-BD59-A6C34878D82A}">
                    <a16:rowId xmlns:a16="http://schemas.microsoft.com/office/drawing/2014/main" val="4015638979"/>
                  </a:ext>
                </a:extLst>
              </a:tr>
            </a:tbl>
          </a:graphicData>
        </a:graphic>
      </p:graphicFrame>
      <p:sp>
        <p:nvSpPr>
          <p:cNvPr id="3" name="Oval 2">
            <a:extLst>
              <a:ext uri="{FF2B5EF4-FFF2-40B4-BE49-F238E27FC236}">
                <a16:creationId xmlns:a16="http://schemas.microsoft.com/office/drawing/2014/main" id="{948C4D13-96F2-F814-7861-8237CD106CD5}"/>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141926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E736D7E-62CD-4BAE-A134-0219FB75ABB1}"/>
              </a:ext>
            </a:extLst>
          </p:cNvPr>
          <p:cNvGraphicFramePr>
            <a:graphicFrameLocks noGrp="1"/>
          </p:cNvGraphicFramePr>
          <p:nvPr/>
        </p:nvGraphicFramePr>
        <p:xfrm>
          <a:off x="416011" y="808074"/>
          <a:ext cx="11359978" cy="5829225"/>
        </p:xfrm>
        <a:graphic>
          <a:graphicData uri="http://schemas.openxmlformats.org/drawingml/2006/table">
            <a:tbl>
              <a:tblPr firstRow="1" bandRow="1">
                <a:tableStyleId>{5C22544A-7EE6-4342-B048-85BDC9FD1C3A}</a:tableStyleId>
              </a:tblPr>
              <a:tblGrid>
                <a:gridCol w="1688097">
                  <a:extLst>
                    <a:ext uri="{9D8B030D-6E8A-4147-A177-3AD203B41FA5}">
                      <a16:colId xmlns:a16="http://schemas.microsoft.com/office/drawing/2014/main" val="3146810662"/>
                    </a:ext>
                  </a:extLst>
                </a:gridCol>
                <a:gridCol w="3100653">
                  <a:extLst>
                    <a:ext uri="{9D8B030D-6E8A-4147-A177-3AD203B41FA5}">
                      <a16:colId xmlns:a16="http://schemas.microsoft.com/office/drawing/2014/main" val="1769775113"/>
                    </a:ext>
                  </a:extLst>
                </a:gridCol>
                <a:gridCol w="3467408">
                  <a:extLst>
                    <a:ext uri="{9D8B030D-6E8A-4147-A177-3AD203B41FA5}">
                      <a16:colId xmlns:a16="http://schemas.microsoft.com/office/drawing/2014/main" val="2558116208"/>
                    </a:ext>
                  </a:extLst>
                </a:gridCol>
                <a:gridCol w="3103820">
                  <a:extLst>
                    <a:ext uri="{9D8B030D-6E8A-4147-A177-3AD203B41FA5}">
                      <a16:colId xmlns:a16="http://schemas.microsoft.com/office/drawing/2014/main" val="3096473417"/>
                    </a:ext>
                  </a:extLst>
                </a:gridCol>
              </a:tblGrid>
              <a:tr h="711618">
                <a:tc>
                  <a:txBody>
                    <a:bodyPr/>
                    <a:lstStyle/>
                    <a:p>
                      <a:r>
                        <a:rPr lang="en-CA" b="0" cap="none" spc="0">
                          <a:ln w="0"/>
                          <a:solidFill>
                            <a:schemeClr val="bg1"/>
                          </a:solidFill>
                          <a:effectLst/>
                        </a:rPr>
                        <a:t>Activation of dominant part</a:t>
                      </a:r>
                    </a:p>
                  </a:txBody>
                  <a:tcPr/>
                </a:tc>
                <a:tc>
                  <a:txBody>
                    <a:bodyPr/>
                    <a:lstStyle/>
                    <a:p>
                      <a:r>
                        <a:rPr lang="en-CA" b="0" cap="none" spc="0">
                          <a:ln w="0"/>
                          <a:solidFill>
                            <a:schemeClr val="bg1"/>
                          </a:solidFill>
                          <a:effectLst/>
                        </a:rPr>
                        <a:t>What does dominant part feel, think, and do?</a:t>
                      </a:r>
                    </a:p>
                  </a:txBody>
                  <a:tcPr/>
                </a:tc>
                <a:tc>
                  <a:txBody>
                    <a:bodyPr/>
                    <a:lstStyle/>
                    <a:p>
                      <a:r>
                        <a:rPr lang="en-CA" b="0" cap="none" spc="0">
                          <a:ln w="0"/>
                          <a:solidFill>
                            <a:schemeClr val="bg1"/>
                          </a:solidFill>
                          <a:effectLst/>
                        </a:rPr>
                        <a:t>How does wise mind sooth dominant part?</a:t>
                      </a:r>
                    </a:p>
                  </a:txBody>
                  <a:tcPr/>
                </a:tc>
                <a:tc>
                  <a:txBody>
                    <a:bodyPr/>
                    <a:lstStyle/>
                    <a:p>
                      <a:r>
                        <a:rPr lang="en-CA" b="0" cap="none" spc="0">
                          <a:ln w="0"/>
                          <a:solidFill>
                            <a:schemeClr val="bg1"/>
                          </a:solidFill>
                          <a:effectLst/>
                        </a:rPr>
                        <a:t>What does Wise mind feel, think, and do? Assertiveness script</a:t>
                      </a:r>
                    </a:p>
                  </a:txBody>
                  <a:tcPr/>
                </a:tc>
                <a:extLst>
                  <a:ext uri="{0D108BD9-81ED-4DB2-BD59-A6C34878D82A}">
                    <a16:rowId xmlns:a16="http://schemas.microsoft.com/office/drawing/2014/main" val="2015603986"/>
                  </a:ext>
                </a:extLst>
              </a:tr>
              <a:tr h="4914825">
                <a:tc>
                  <a:txBody>
                    <a:bodyPr/>
                    <a:lstStyle/>
                    <a:p>
                      <a:r>
                        <a:rPr lang="en-CA" b="0" cap="none" spc="0">
                          <a:ln w="0"/>
                          <a:solidFill>
                            <a:schemeClr val="bg1"/>
                          </a:solidFill>
                          <a:effectLst/>
                        </a:rPr>
                        <a:t>me</a:t>
                      </a: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endParaRPr lang="en-CA" b="0" cap="none" spc="0">
                        <a:ln w="0"/>
                        <a:solidFill>
                          <a:schemeClr val="bg1"/>
                        </a:solidFill>
                        <a:effectLst/>
                      </a:endParaRPr>
                    </a:p>
                    <a:p>
                      <a:r>
                        <a:rPr lang="en-CA" b="0" cap="none" spc="0">
                          <a:ln w="0"/>
                          <a:solidFill>
                            <a:schemeClr val="bg1"/>
                          </a:solidFill>
                          <a:effectLst/>
                        </a:rPr>
                        <a:t>Other person</a:t>
                      </a:r>
                    </a:p>
                  </a:txBody>
                  <a:tcPr/>
                </a:tc>
                <a:tc>
                  <a:txBody>
                    <a:bodyPr/>
                    <a:lstStyle/>
                    <a:p>
                      <a:endParaRPr lang="en-CA" b="0" cap="none" spc="0">
                        <a:ln w="0"/>
                        <a:gradFill>
                          <a:gsLst>
                            <a:gs pos="21000">
                              <a:srgbClr val="53575C"/>
                            </a:gs>
                            <a:gs pos="88000">
                              <a:srgbClr val="C5C7CA"/>
                            </a:gs>
                          </a:gsLst>
                          <a:lin ang="5400000"/>
                        </a:gradFill>
                        <a:effectLst/>
                      </a:endParaRPr>
                    </a:p>
                  </a:txBody>
                  <a:tcPr/>
                </a:tc>
                <a:tc>
                  <a:txBody>
                    <a:bodyPr/>
                    <a:lstStyle/>
                    <a:p>
                      <a:endParaRPr lang="en-CA" b="0" cap="none" spc="0">
                        <a:ln w="0"/>
                        <a:gradFill>
                          <a:gsLst>
                            <a:gs pos="21000">
                              <a:srgbClr val="53575C"/>
                            </a:gs>
                            <a:gs pos="88000">
                              <a:srgbClr val="C5C7CA"/>
                            </a:gs>
                          </a:gsLst>
                          <a:lin ang="5400000"/>
                        </a:gradFill>
                        <a:effectLst/>
                      </a:endParaRPr>
                    </a:p>
                  </a:txBody>
                  <a:tcPr/>
                </a:tc>
                <a:tc>
                  <a:txBody>
                    <a:bodyPr/>
                    <a:lstStyle/>
                    <a:p>
                      <a:endParaRPr lang="en-CA" b="0" cap="none" spc="0">
                        <a:ln w="0"/>
                        <a:gradFill>
                          <a:gsLst>
                            <a:gs pos="21000">
                              <a:srgbClr val="53575C"/>
                            </a:gs>
                            <a:gs pos="88000">
                              <a:srgbClr val="C5C7CA"/>
                            </a:gs>
                          </a:gsLst>
                          <a:lin ang="5400000"/>
                        </a:gradFill>
                        <a:effectLst/>
                      </a:endParaRPr>
                    </a:p>
                  </a:txBody>
                  <a:tcPr/>
                </a:tc>
                <a:extLst>
                  <a:ext uri="{0D108BD9-81ED-4DB2-BD59-A6C34878D82A}">
                    <a16:rowId xmlns:a16="http://schemas.microsoft.com/office/drawing/2014/main" val="586733853"/>
                  </a:ext>
                </a:extLst>
              </a:tr>
            </a:tbl>
          </a:graphicData>
        </a:graphic>
      </p:graphicFrame>
      <p:sp>
        <p:nvSpPr>
          <p:cNvPr id="3" name="Title 2">
            <a:extLst>
              <a:ext uri="{FF2B5EF4-FFF2-40B4-BE49-F238E27FC236}">
                <a16:creationId xmlns:a16="http://schemas.microsoft.com/office/drawing/2014/main" id="{52030400-7943-4672-8FCD-DC4DF881B2C1}"/>
              </a:ext>
            </a:extLst>
          </p:cNvPr>
          <p:cNvSpPr>
            <a:spLocks noGrp="1"/>
          </p:cNvSpPr>
          <p:nvPr>
            <p:ph type="title" idx="4294967295"/>
          </p:nvPr>
        </p:nvSpPr>
        <p:spPr>
          <a:xfrm>
            <a:off x="838499" y="0"/>
            <a:ext cx="10763250" cy="981075"/>
          </a:xfrm>
        </p:spPr>
        <p:txBody>
          <a:bodyPr/>
          <a:lstStyle/>
          <a:p>
            <a:r>
              <a:rPr lang="en-CA">
                <a:solidFill>
                  <a:schemeClr val="bg1"/>
                </a:solidFill>
              </a:rPr>
              <a:t>Interpersonal wise mind chain analysis</a:t>
            </a:r>
          </a:p>
        </p:txBody>
      </p:sp>
      <p:sp>
        <p:nvSpPr>
          <p:cNvPr id="4" name="Oval 3">
            <a:extLst>
              <a:ext uri="{FF2B5EF4-FFF2-40B4-BE49-F238E27FC236}">
                <a16:creationId xmlns:a16="http://schemas.microsoft.com/office/drawing/2014/main" id="{5365F5FC-5416-6E21-8A0B-7EDD9E9AFD24}"/>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244773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9DAA-B156-48AB-BEB0-436152B33E5E}"/>
              </a:ext>
            </a:extLst>
          </p:cNvPr>
          <p:cNvSpPr>
            <a:spLocks noGrp="1"/>
          </p:cNvSpPr>
          <p:nvPr>
            <p:ph type="title" idx="4294967295"/>
          </p:nvPr>
        </p:nvSpPr>
        <p:spPr>
          <a:xfrm>
            <a:off x="242887" y="-778668"/>
            <a:ext cx="3922713" cy="4995862"/>
          </a:xfrm>
        </p:spPr>
        <p:txBody>
          <a:bodyPr>
            <a:normAutofit/>
          </a:bodyPr>
          <a:lstStyle/>
          <a:p>
            <a:pPr algn="ctr"/>
            <a:r>
              <a:rPr lang="en-CA" sz="3200">
                <a:solidFill>
                  <a:schemeClr val="bg1"/>
                </a:solidFill>
              </a:rPr>
              <a:t>When you are ready to practice together</a:t>
            </a:r>
          </a:p>
        </p:txBody>
      </p:sp>
      <p:graphicFrame>
        <p:nvGraphicFramePr>
          <p:cNvPr id="12" name="Content Placeholder 2">
            <a:extLst>
              <a:ext uri="{FF2B5EF4-FFF2-40B4-BE49-F238E27FC236}">
                <a16:creationId xmlns:a16="http://schemas.microsoft.com/office/drawing/2014/main" id="{23B110F4-6352-4185-B5DD-3657AAA07CE8}"/>
              </a:ext>
            </a:extLst>
          </p:cNvPr>
          <p:cNvGraphicFramePr>
            <a:graphicFrameLocks noGrp="1"/>
          </p:cNvGraphicFramePr>
          <p:nvPr>
            <p:ph idx="4294967295"/>
          </p:nvPr>
        </p:nvGraphicFramePr>
        <p:xfrm>
          <a:off x="4517073" y="132601"/>
          <a:ext cx="7126287" cy="6461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23307C40-2567-3BCB-7AD0-82C27EAE6EF4}"/>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1635756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0D06-D3ED-47A9-8DAA-01EA7B23810B}"/>
              </a:ext>
            </a:extLst>
          </p:cNvPr>
          <p:cNvSpPr>
            <a:spLocks noGrp="1"/>
          </p:cNvSpPr>
          <p:nvPr>
            <p:ph type="title" idx="4294967295"/>
          </p:nvPr>
        </p:nvSpPr>
        <p:spPr>
          <a:xfrm>
            <a:off x="3175" y="-696771"/>
            <a:ext cx="12188825" cy="1098551"/>
          </a:xfrm>
        </p:spPr>
        <p:txBody>
          <a:bodyPr vert="horz" lIns="91440" tIns="45720" rIns="91440" bIns="45720" rtlCol="0" anchor="b">
            <a:normAutofit/>
          </a:bodyPr>
          <a:lstStyle/>
          <a:p>
            <a:pPr algn="ctr">
              <a:lnSpc>
                <a:spcPct val="90000"/>
              </a:lnSpc>
            </a:pPr>
            <a:r>
              <a:rPr lang="en-US" sz="2800">
                <a:solidFill>
                  <a:schemeClr val="bg1"/>
                </a:solidFill>
              </a:rPr>
              <a:t>Steps 7-14 when working ON relationship with the other person  </a:t>
            </a:r>
          </a:p>
        </p:txBody>
      </p:sp>
      <p:sp>
        <p:nvSpPr>
          <p:cNvPr id="3" name="Content Placeholder 2">
            <a:extLst>
              <a:ext uri="{FF2B5EF4-FFF2-40B4-BE49-F238E27FC236}">
                <a16:creationId xmlns:a16="http://schemas.microsoft.com/office/drawing/2014/main" id="{300F2EE3-9DAC-4CEB-AE87-CA3162CC45CD}"/>
              </a:ext>
            </a:extLst>
          </p:cNvPr>
          <p:cNvSpPr>
            <a:spLocks noGrp="1"/>
          </p:cNvSpPr>
          <p:nvPr>
            <p:ph idx="4294967295"/>
          </p:nvPr>
        </p:nvSpPr>
        <p:spPr>
          <a:xfrm>
            <a:off x="0" y="401780"/>
            <a:ext cx="12188825" cy="6088063"/>
          </a:xfrm>
        </p:spPr>
        <p:txBody>
          <a:bodyPr vert="horz" lIns="91440" tIns="45720" rIns="91440" bIns="45720" rtlCol="0" anchor="t">
            <a:noAutofit/>
          </a:bodyPr>
          <a:lstStyle/>
          <a:p>
            <a:pPr>
              <a:lnSpc>
                <a:spcPct val="90000"/>
              </a:lnSpc>
              <a:spcBef>
                <a:spcPts val="0"/>
              </a:spcBef>
              <a:spcAft>
                <a:spcPts val="0"/>
              </a:spcAft>
            </a:pPr>
            <a:r>
              <a:rPr lang="en-US" sz="2400"/>
              <a:t>7. After practicing steps 1-6 individually repeatedly until each person has mastered them, together choose an incident from the ones you’ve worked on that you both agree was </a:t>
            </a:r>
            <a:r>
              <a:rPr lang="en-US" sz="2400">
                <a:solidFill>
                  <a:schemeClr val="bg1"/>
                </a:solidFill>
              </a:rPr>
              <a:t>least problematic </a:t>
            </a:r>
            <a:r>
              <a:rPr lang="en-US" sz="2400"/>
              <a:t>and</a:t>
            </a:r>
            <a:r>
              <a:rPr lang="en-US" sz="2400">
                <a:solidFill>
                  <a:srgbClr val="FFC000"/>
                </a:solidFill>
              </a:rPr>
              <a:t> </a:t>
            </a:r>
            <a:r>
              <a:rPr lang="en-US" sz="2400"/>
              <a:t>therefor easier to work with</a:t>
            </a:r>
          </a:p>
          <a:p>
            <a:pPr>
              <a:lnSpc>
                <a:spcPct val="90000"/>
              </a:lnSpc>
              <a:spcBef>
                <a:spcPts val="0"/>
              </a:spcBef>
              <a:spcAft>
                <a:spcPts val="0"/>
              </a:spcAft>
            </a:pPr>
            <a:r>
              <a:rPr lang="en-US" sz="2400"/>
              <a:t>8. Pick a time to get together and work on this incident when both of your gas tanks are as full as possible, and you are both in the window of tolerance</a:t>
            </a:r>
          </a:p>
          <a:p>
            <a:pPr>
              <a:lnSpc>
                <a:spcPct val="90000"/>
              </a:lnSpc>
              <a:spcBef>
                <a:spcPts val="0"/>
              </a:spcBef>
              <a:spcAft>
                <a:spcPts val="0"/>
              </a:spcAft>
            </a:pPr>
            <a:r>
              <a:rPr lang="en-US" sz="2400"/>
              <a:t>9. Have a crisis plan ready in case you fall into a hole. Use STOP, PAUSE, or a time out. Share your crisis plan with the other person before doing this work</a:t>
            </a:r>
          </a:p>
          <a:p>
            <a:pPr>
              <a:lnSpc>
                <a:spcPct val="90000"/>
              </a:lnSpc>
              <a:spcBef>
                <a:spcPts val="0"/>
              </a:spcBef>
              <a:spcAft>
                <a:spcPts val="0"/>
              </a:spcAft>
            </a:pPr>
            <a:r>
              <a:rPr lang="en-US" sz="2400"/>
              <a:t>10. Have a Wise mind assertiveness script (DEAR MAN GIVE FAST) about the situation you chose to focus on ready and share it with the other person.  This script communicates your wise mind remediation.</a:t>
            </a:r>
          </a:p>
          <a:p>
            <a:pPr>
              <a:lnSpc>
                <a:spcPct val="90000"/>
              </a:lnSpc>
              <a:spcBef>
                <a:spcPts val="0"/>
              </a:spcBef>
              <a:spcAft>
                <a:spcPts val="0"/>
              </a:spcAft>
            </a:pPr>
            <a:r>
              <a:rPr lang="en-US" sz="2400"/>
              <a:t>11. While you do your assertiveness script, the other person listens without interrupting and withholding nonverbal language. Once you are finished the other person summarizes, in a validating way, the essence of what they heard you say, without introducing their perspective or correcting what they think are your misperceptions.</a:t>
            </a:r>
          </a:p>
          <a:p>
            <a:pPr>
              <a:lnSpc>
                <a:spcPct val="90000"/>
              </a:lnSpc>
              <a:spcBef>
                <a:spcPts val="0"/>
              </a:spcBef>
              <a:spcAft>
                <a:spcPts val="0"/>
              </a:spcAft>
            </a:pPr>
            <a:r>
              <a:rPr lang="en-US" sz="2400"/>
              <a:t>12. Both people are paying attention to make sure they stay in window of tolerance. They each have a crisis plan ready</a:t>
            </a:r>
          </a:p>
          <a:p>
            <a:pPr>
              <a:lnSpc>
                <a:spcPct val="90000"/>
              </a:lnSpc>
              <a:spcBef>
                <a:spcPts val="0"/>
              </a:spcBef>
              <a:spcAft>
                <a:spcPts val="0"/>
              </a:spcAft>
            </a:pPr>
            <a:r>
              <a:rPr lang="en-US" sz="2400"/>
              <a:t>13. The two people switch roles. According themselves equal amounts of time</a:t>
            </a:r>
          </a:p>
          <a:p>
            <a:pPr>
              <a:lnSpc>
                <a:spcPct val="90000"/>
              </a:lnSpc>
              <a:spcBef>
                <a:spcPts val="0"/>
              </a:spcBef>
              <a:spcAft>
                <a:spcPts val="0"/>
              </a:spcAft>
            </a:pPr>
            <a:r>
              <a:rPr lang="en-US" sz="2400"/>
              <a:t>14. It can be helpful to do this with a coach that reminds people of the rules.</a:t>
            </a:r>
          </a:p>
          <a:p>
            <a:pPr>
              <a:lnSpc>
                <a:spcPct val="90000"/>
              </a:lnSpc>
              <a:spcBef>
                <a:spcPts val="0"/>
              </a:spcBef>
              <a:spcAft>
                <a:spcPts val="0"/>
              </a:spcAft>
            </a:pPr>
            <a:r>
              <a:rPr lang="en-US" sz="2400"/>
              <a:t>The structure of this work is important but so is the process. People have to strive to cooperate not compete</a:t>
            </a:r>
          </a:p>
        </p:txBody>
      </p:sp>
      <p:sp>
        <p:nvSpPr>
          <p:cNvPr id="4" name="Oval 3">
            <a:extLst>
              <a:ext uri="{FF2B5EF4-FFF2-40B4-BE49-F238E27FC236}">
                <a16:creationId xmlns:a16="http://schemas.microsoft.com/office/drawing/2014/main" id="{2D839CA6-F01B-3C10-0842-C66CC98C5D08}"/>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586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D140-F47F-4B9C-9465-B445C090E523}"/>
              </a:ext>
            </a:extLst>
          </p:cNvPr>
          <p:cNvSpPr>
            <a:spLocks noGrp="1"/>
          </p:cNvSpPr>
          <p:nvPr>
            <p:ph type="title" idx="4294967295"/>
          </p:nvPr>
        </p:nvSpPr>
        <p:spPr>
          <a:xfrm>
            <a:off x="131429" y="569119"/>
            <a:ext cx="5605463" cy="1435100"/>
          </a:xfrm>
        </p:spPr>
        <p:txBody>
          <a:bodyPr>
            <a:normAutofit/>
          </a:bodyPr>
          <a:lstStyle/>
          <a:p>
            <a:pPr algn="ctr"/>
            <a:r>
              <a:rPr lang="en-CA" sz="2800">
                <a:solidFill>
                  <a:schemeClr val="bg1"/>
                </a:solidFill>
              </a:rPr>
              <a:t>Communicating effectively and assertively</a:t>
            </a:r>
          </a:p>
        </p:txBody>
      </p:sp>
      <p:graphicFrame>
        <p:nvGraphicFramePr>
          <p:cNvPr id="5" name="Content Placeholder 2">
            <a:extLst>
              <a:ext uri="{FF2B5EF4-FFF2-40B4-BE49-F238E27FC236}">
                <a16:creationId xmlns:a16="http://schemas.microsoft.com/office/drawing/2014/main" id="{BA271135-4598-4264-8765-A80719F7B474}"/>
              </a:ext>
            </a:extLst>
          </p:cNvPr>
          <p:cNvGraphicFramePr>
            <a:graphicFrameLocks noGrp="1"/>
          </p:cNvGraphicFramePr>
          <p:nvPr>
            <p:ph idx="4294967295"/>
          </p:nvPr>
        </p:nvGraphicFramePr>
        <p:xfrm>
          <a:off x="6096000" y="246888"/>
          <a:ext cx="5741987" cy="6345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Two people working together on a project, talking and laughing, friendly  relaxing atmosphere during negotiations. Man and woman brainstorm ideas for  new startup, drinking coffee and working on laptops Stock Photo |">
            <a:extLst>
              <a:ext uri="{FF2B5EF4-FFF2-40B4-BE49-F238E27FC236}">
                <a16:creationId xmlns:a16="http://schemas.microsoft.com/office/drawing/2014/main" id="{3BE24068-8833-4F27-AF41-ED1152AB5E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860" y="1849741"/>
            <a:ext cx="5342603" cy="39115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514C2D80-5C71-F149-A78D-7C72CF8F65A7}"/>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60116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4D7957-E3E5-163E-3738-366649DD37FD}"/>
              </a:ext>
            </a:extLst>
          </p:cNvPr>
          <p:cNvSpPr txBox="1"/>
          <p:nvPr/>
        </p:nvSpPr>
        <p:spPr>
          <a:xfrm>
            <a:off x="111304" y="382012"/>
            <a:ext cx="11969392" cy="4524315"/>
          </a:xfrm>
          <a:prstGeom prst="rect">
            <a:avLst/>
          </a:prstGeom>
          <a:noFill/>
        </p:spPr>
        <p:txBody>
          <a:bodyPr wrap="square">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In week 31 of the course, our circle of meaning session, we’ll be considering the concept of the cosmic egg which proposes three levels of stories that underlie our sense of meaning. </a:t>
            </a:r>
          </a:p>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We’ve already emailed out slides which will help you prepare for that session. </a:t>
            </a:r>
          </a:p>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We are really hoping there will be a lot of participation.</a:t>
            </a:r>
          </a:p>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We won’t read these slides today, we just want to make them available to you, so you have an opportunity to work on them ahead of time.</a:t>
            </a:r>
          </a:p>
        </p:txBody>
      </p:sp>
    </p:spTree>
    <p:extLst>
      <p:ext uri="{BB962C8B-B14F-4D97-AF65-F5344CB8AC3E}">
        <p14:creationId xmlns:p14="http://schemas.microsoft.com/office/powerpoint/2010/main" val="31266690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044462-6A83-4EE6-BA5F-9E926D666AA4}"/>
              </a:ext>
            </a:extLst>
          </p:cNvPr>
          <p:cNvSpPr txBox="1"/>
          <p:nvPr/>
        </p:nvSpPr>
        <p:spPr>
          <a:xfrm>
            <a:off x="420469" y="349795"/>
            <a:ext cx="11771531" cy="1569660"/>
          </a:xfrm>
          <a:prstGeom prst="rect">
            <a:avLst/>
          </a:prstGeom>
          <a:noFill/>
        </p:spPr>
        <p:txBody>
          <a:bodyPr wrap="square">
            <a:spAutoFit/>
          </a:bodyPr>
          <a:lstStyle/>
          <a:p>
            <a:r>
              <a:rPr lang="en-US" sz="3200">
                <a:solidFill>
                  <a:schemeClr val="bg1"/>
                </a:solidFill>
              </a:rPr>
              <a:t>Example of two people working together to repair a relationship</a:t>
            </a:r>
          </a:p>
          <a:p>
            <a:endParaRPr lang="en-US" sz="3200">
              <a:solidFill>
                <a:schemeClr val="bg1"/>
              </a:solidFill>
            </a:endParaRPr>
          </a:p>
          <a:p>
            <a:r>
              <a:rPr lang="en-US" sz="3200">
                <a:solidFill>
                  <a:schemeClr val="bg1"/>
                </a:solidFill>
              </a:rPr>
              <a:t>YouTube video 42:42 to 50:08 minutes</a:t>
            </a:r>
            <a:endParaRPr lang="en-CA" sz="3200">
              <a:solidFill>
                <a:schemeClr val="bg1"/>
              </a:solidFill>
            </a:endParaRPr>
          </a:p>
        </p:txBody>
      </p:sp>
    </p:spTree>
    <p:extLst>
      <p:ext uri="{BB962C8B-B14F-4D97-AF65-F5344CB8AC3E}">
        <p14:creationId xmlns:p14="http://schemas.microsoft.com/office/powerpoint/2010/main" val="403813676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in a kitchen&#10;&#10;Description automatically generated with medium confidence">
            <a:extLst>
              <a:ext uri="{FF2B5EF4-FFF2-40B4-BE49-F238E27FC236}">
                <a16:creationId xmlns:a16="http://schemas.microsoft.com/office/drawing/2014/main" id="{2AE5819A-8A32-417D-983F-2127F1282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3537EC45-94A7-4AD4-80C2-2DB61F3652FF}"/>
              </a:ext>
            </a:extLst>
          </p:cNvPr>
          <p:cNvSpPr txBox="1"/>
          <p:nvPr/>
        </p:nvSpPr>
        <p:spPr>
          <a:xfrm>
            <a:off x="3982065" y="469180"/>
            <a:ext cx="6174658" cy="2585323"/>
          </a:xfrm>
          <a:prstGeom prst="rect">
            <a:avLst/>
          </a:prstGeom>
          <a:noFill/>
        </p:spPr>
        <p:txBody>
          <a:bodyPr wrap="square">
            <a:spAutoFit/>
          </a:bodyPr>
          <a:lstStyle/>
          <a:p>
            <a:r>
              <a:rPr lang="en-CA" sz="5400" b="1">
                <a:solidFill>
                  <a:schemeClr val="bg1"/>
                </a:solidFill>
              </a:rPr>
              <a:t>KIM AND CHRIS</a:t>
            </a:r>
            <a:r>
              <a:rPr lang="en-US" sz="5400"/>
              <a:t> </a:t>
            </a:r>
          </a:p>
          <a:p>
            <a:r>
              <a:rPr lang="en-US" sz="5400">
                <a:solidFill>
                  <a:schemeClr val="bg1"/>
                </a:solidFill>
              </a:rPr>
              <a:t>            </a:t>
            </a:r>
            <a:r>
              <a:rPr lang="en-US" sz="2800">
                <a:solidFill>
                  <a:schemeClr val="bg1"/>
                </a:solidFill>
              </a:rPr>
              <a:t> 42:42</a:t>
            </a:r>
            <a:r>
              <a:rPr lang="en-US" sz="2800"/>
              <a:t> </a:t>
            </a:r>
            <a:endParaRPr lang="en-CA" sz="2800" b="1">
              <a:solidFill>
                <a:schemeClr val="bg1"/>
              </a:solidFill>
            </a:endParaRPr>
          </a:p>
          <a:p>
            <a:endParaRPr lang="en-CA" sz="5400" b="1">
              <a:solidFill>
                <a:schemeClr val="bg1"/>
              </a:solidFill>
            </a:endParaRPr>
          </a:p>
        </p:txBody>
      </p:sp>
    </p:spTree>
    <p:extLst>
      <p:ext uri="{BB962C8B-B14F-4D97-AF65-F5344CB8AC3E}">
        <p14:creationId xmlns:p14="http://schemas.microsoft.com/office/powerpoint/2010/main" val="9716424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t's simple on YouTube Session 28">
            <a:hlinkClick r:id="" action="ppaction://media"/>
            <a:extLst>
              <a:ext uri="{FF2B5EF4-FFF2-40B4-BE49-F238E27FC236}">
                <a16:creationId xmlns:a16="http://schemas.microsoft.com/office/drawing/2014/main" id="{9F0A2677-4975-2937-E11C-AB899883B51B}"/>
              </a:ext>
            </a:extLst>
          </p:cNvPr>
          <p:cNvPicPr>
            <a:picLocks noRot="1" noChangeAspect="1"/>
          </p:cNvPicPr>
          <p:nvPr>
            <a:videoFile r:link="rId1"/>
          </p:nvPr>
        </p:nvPicPr>
        <p:blipFill>
          <a:blip r:embed="rId3"/>
          <a:stretch>
            <a:fillRect/>
          </a:stretch>
        </p:blipFill>
        <p:spPr>
          <a:xfrm>
            <a:off x="0" y="0"/>
            <a:ext cx="12112171" cy="6858000"/>
          </a:xfrm>
          <a:prstGeom prst="rect">
            <a:avLst/>
          </a:prstGeom>
        </p:spPr>
      </p:pic>
    </p:spTree>
    <p:extLst>
      <p:ext uri="{BB962C8B-B14F-4D97-AF65-F5344CB8AC3E}">
        <p14:creationId xmlns:p14="http://schemas.microsoft.com/office/powerpoint/2010/main" val="330325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F8D5-EB2D-A752-4853-8F6A483A5945}"/>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7AB1164D-48CC-F6E2-4813-EA7FC6F49105}"/>
              </a:ext>
            </a:extLst>
          </p:cNvPr>
          <p:cNvSpPr>
            <a:spLocks noGrp="1"/>
          </p:cNvSpPr>
          <p:nvPr>
            <p:ph type="subTitle" idx="1"/>
          </p:nvPr>
        </p:nvSpPr>
        <p:spPr/>
        <p:txBody>
          <a:bodyPr/>
          <a:lstStyle/>
          <a:p>
            <a:endParaRPr lang="en-CA"/>
          </a:p>
        </p:txBody>
      </p:sp>
      <p:pic>
        <p:nvPicPr>
          <p:cNvPr id="4" name="Picture 3" descr="Empty red chairs in cinema with popcorn and drinks">
            <a:extLst>
              <a:ext uri="{FF2B5EF4-FFF2-40B4-BE49-F238E27FC236}">
                <a16:creationId xmlns:a16="http://schemas.microsoft.com/office/drawing/2014/main" id="{0159BDC2-4F2F-9F83-DC93-E0A734D68456}"/>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60506D2-0BD4-266B-F39F-D3F8CD179C03}"/>
              </a:ext>
            </a:extLst>
          </p:cNvPr>
          <p:cNvSpPr txBox="1"/>
          <p:nvPr/>
        </p:nvSpPr>
        <p:spPr>
          <a:xfrm>
            <a:off x="1524000" y="613869"/>
            <a:ext cx="6177394" cy="707886"/>
          </a:xfrm>
          <a:prstGeom prst="rect">
            <a:avLst/>
          </a:prstGeom>
          <a:noFill/>
        </p:spPr>
        <p:txBody>
          <a:bodyPr wrap="square">
            <a:spAutoFit/>
          </a:bodyPr>
          <a:lstStyle/>
          <a:p>
            <a:pPr marL="0" indent="0">
              <a:buNone/>
            </a:pPr>
            <a:r>
              <a:rPr lang="en-CA" sz="4000"/>
              <a:t>VIDEO Week 28 of simple</a:t>
            </a:r>
          </a:p>
        </p:txBody>
      </p:sp>
    </p:spTree>
    <p:extLst>
      <p:ext uri="{BB962C8B-B14F-4D97-AF65-F5344CB8AC3E}">
        <p14:creationId xmlns:p14="http://schemas.microsoft.com/office/powerpoint/2010/main" val="163563314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hort Mindfulness Meditation--Reduce Stress and Anxiety in 6 Minutes">
            <a:hlinkClick r:id="" action="ppaction://media"/>
            <a:extLst>
              <a:ext uri="{FF2B5EF4-FFF2-40B4-BE49-F238E27FC236}">
                <a16:creationId xmlns:a16="http://schemas.microsoft.com/office/drawing/2014/main" id="{0E103139-9E79-436C-9DEF-8DF4BB6F3E0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043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ven Healthy Couples Fight — the Difference Is How | Julie and John Gottman | TED">
            <a:hlinkClick r:id="" action="ppaction://media"/>
            <a:extLst>
              <a:ext uri="{FF2B5EF4-FFF2-40B4-BE49-F238E27FC236}">
                <a16:creationId xmlns:a16="http://schemas.microsoft.com/office/drawing/2014/main" id="{61932A54-41C1-223E-C671-7EF25357589C}"/>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195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People get into Unhealthy Relationships">
            <a:hlinkClick r:id="" action="ppaction://media"/>
            <a:extLst>
              <a:ext uri="{FF2B5EF4-FFF2-40B4-BE49-F238E27FC236}">
                <a16:creationId xmlns:a16="http://schemas.microsoft.com/office/drawing/2014/main" id="{BF885383-0519-F5D3-6AD4-955AFAC06FE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6655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Relationships Are Hard, But Why? | Stan Tatkin | TEDxKC">
            <a:hlinkClick r:id="" action="ppaction://media"/>
            <a:extLst>
              <a:ext uri="{FF2B5EF4-FFF2-40B4-BE49-F238E27FC236}">
                <a16:creationId xmlns:a16="http://schemas.microsoft.com/office/drawing/2014/main" id="{D67A99DC-B675-C1E2-71F9-CF6712E88AD5}"/>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0639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You Will Marry the Wrong Person">
            <a:hlinkClick r:id="" action="ppaction://media"/>
            <a:extLst>
              <a:ext uri="{FF2B5EF4-FFF2-40B4-BE49-F238E27FC236}">
                <a16:creationId xmlns:a16="http://schemas.microsoft.com/office/drawing/2014/main" id="{F5AA02C1-7E92-FC05-4A2E-2231BE2C58C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781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the brain shapes reality - with Andy Clark">
            <a:hlinkClick r:id="" action="ppaction://media"/>
            <a:extLst>
              <a:ext uri="{FF2B5EF4-FFF2-40B4-BE49-F238E27FC236}">
                <a16:creationId xmlns:a16="http://schemas.microsoft.com/office/drawing/2014/main" id="{38D16FA4-CA75-E1C1-CCCF-E525E944D69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5617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0EFF-E7AF-04C6-F17A-3F3C79D2BC87}"/>
              </a:ext>
            </a:extLst>
          </p:cNvPr>
          <p:cNvSpPr>
            <a:spLocks noGrp="1"/>
          </p:cNvSpPr>
          <p:nvPr>
            <p:ph type="ctrTitle" idx="4294967295"/>
          </p:nvPr>
        </p:nvSpPr>
        <p:spPr>
          <a:xfrm>
            <a:off x="152174" y="76880"/>
            <a:ext cx="12181340" cy="1738312"/>
          </a:xfrm>
        </p:spPr>
        <p:txBody>
          <a:bodyPr>
            <a:normAutofit/>
          </a:bodyPr>
          <a:lstStyle/>
          <a:p>
            <a:r>
              <a:rPr lang="en-CA" sz="5400" dirty="0">
                <a:solidFill>
                  <a:schemeClr val="bg1"/>
                </a:solidFill>
              </a:rPr>
              <a:t>YOUR LIFE’S MEANING AND PURPOSE</a:t>
            </a:r>
          </a:p>
        </p:txBody>
      </p:sp>
      <p:sp>
        <p:nvSpPr>
          <p:cNvPr id="3" name="Subtitle 2">
            <a:extLst>
              <a:ext uri="{FF2B5EF4-FFF2-40B4-BE49-F238E27FC236}">
                <a16:creationId xmlns:a16="http://schemas.microsoft.com/office/drawing/2014/main" id="{E04A9B4D-AEF0-084A-4C32-4218930EF2BD}"/>
              </a:ext>
            </a:extLst>
          </p:cNvPr>
          <p:cNvSpPr>
            <a:spLocks noGrp="1"/>
          </p:cNvSpPr>
          <p:nvPr>
            <p:ph type="subTitle" idx="4294967295"/>
          </p:nvPr>
        </p:nvSpPr>
        <p:spPr>
          <a:xfrm>
            <a:off x="152174" y="2286680"/>
            <a:ext cx="11898312" cy="1309687"/>
          </a:xfrm>
        </p:spPr>
        <p:txBody>
          <a:bodyPr>
            <a:noAutofit/>
          </a:bodyPr>
          <a:lstStyle/>
          <a:p>
            <a:r>
              <a:rPr lang="en-CA" sz="3200" dirty="0"/>
              <a:t>Before you work on this session, we invite you to reflect your sense of meaning and purpose. It may help to complete the meaning in life questionnaire and the purpose in life scale</a:t>
            </a:r>
          </a:p>
        </p:txBody>
      </p:sp>
    </p:spTree>
    <p:extLst>
      <p:ext uri="{BB962C8B-B14F-4D97-AF65-F5344CB8AC3E}">
        <p14:creationId xmlns:p14="http://schemas.microsoft.com/office/powerpoint/2010/main" val="285371524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7EC9-E2AD-214D-4A18-94DD3CF8D49E}"/>
              </a:ext>
            </a:extLst>
          </p:cNvPr>
          <p:cNvSpPr>
            <a:spLocks noGrp="1"/>
          </p:cNvSpPr>
          <p:nvPr>
            <p:ph type="title"/>
          </p:nvPr>
        </p:nvSpPr>
        <p:spPr/>
        <p:txBody>
          <a:bodyPr/>
          <a:lstStyle/>
          <a:p>
            <a:endParaRPr lang="en-CA"/>
          </a:p>
        </p:txBody>
      </p:sp>
      <p:pic>
        <p:nvPicPr>
          <p:cNvPr id="4" name="Online Media 3" title="Love Me for Who I Really Am">
            <a:hlinkClick r:id="" action="ppaction://media"/>
            <a:extLst>
              <a:ext uri="{FF2B5EF4-FFF2-40B4-BE49-F238E27FC236}">
                <a16:creationId xmlns:a16="http://schemas.microsoft.com/office/drawing/2014/main" id="{9005FEB7-928D-07DF-22AF-CFACB21E8F0D}"/>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890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85 years of research says is the real key to happiness | Robert Waldinger: Full Interview">
            <a:hlinkClick r:id="" action="ppaction://media"/>
            <a:extLst>
              <a:ext uri="{FF2B5EF4-FFF2-40B4-BE49-F238E27FC236}">
                <a16:creationId xmlns:a16="http://schemas.microsoft.com/office/drawing/2014/main" id="{6BA4EC93-F5F4-3DD6-3403-EAF276E33292}"/>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23418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8D03-7139-4049-B53F-185E4CEB3BF0}"/>
              </a:ext>
            </a:extLst>
          </p:cNvPr>
          <p:cNvSpPr>
            <a:spLocks noGrp="1"/>
          </p:cNvSpPr>
          <p:nvPr>
            <p:ph type="title" idx="4294967295"/>
          </p:nvPr>
        </p:nvSpPr>
        <p:spPr>
          <a:xfrm>
            <a:off x="-570586" y="247748"/>
            <a:ext cx="5557838" cy="923925"/>
          </a:xfrm>
        </p:spPr>
        <p:txBody>
          <a:bodyPr>
            <a:normAutofit/>
          </a:bodyPr>
          <a:lstStyle/>
          <a:p>
            <a:pPr algn="ctr"/>
            <a:r>
              <a:rPr lang="en-CA" sz="2800">
                <a:solidFill>
                  <a:srgbClr val="FFC000"/>
                </a:solidFill>
              </a:rPr>
              <a:t> </a:t>
            </a:r>
            <a:r>
              <a:rPr lang="en-CA" sz="2800">
                <a:solidFill>
                  <a:schemeClr val="bg1"/>
                </a:solidFill>
              </a:rPr>
              <a:t>communication</a:t>
            </a:r>
            <a:br>
              <a:rPr lang="en-CA" sz="2800">
                <a:solidFill>
                  <a:schemeClr val="bg1"/>
                </a:solidFill>
              </a:rPr>
            </a:br>
            <a:r>
              <a:rPr lang="en-CA" sz="2800">
                <a:solidFill>
                  <a:schemeClr val="bg1"/>
                </a:solidFill>
              </a:rPr>
              <a:t>content and process (1)</a:t>
            </a:r>
          </a:p>
        </p:txBody>
      </p:sp>
      <p:sp>
        <p:nvSpPr>
          <p:cNvPr id="3" name="Content Placeholder 2">
            <a:extLst>
              <a:ext uri="{FF2B5EF4-FFF2-40B4-BE49-F238E27FC236}">
                <a16:creationId xmlns:a16="http://schemas.microsoft.com/office/drawing/2014/main" id="{E31718F2-044C-4F3B-A935-C8E1CF6428F2}"/>
              </a:ext>
            </a:extLst>
          </p:cNvPr>
          <p:cNvSpPr>
            <a:spLocks noGrp="1"/>
          </p:cNvSpPr>
          <p:nvPr>
            <p:ph idx="4294967295"/>
          </p:nvPr>
        </p:nvSpPr>
        <p:spPr>
          <a:xfrm>
            <a:off x="4656841" y="96838"/>
            <a:ext cx="7535160" cy="6854825"/>
          </a:xfrm>
        </p:spPr>
        <p:txBody>
          <a:bodyPr>
            <a:normAutofit fontScale="85000" lnSpcReduction="20000"/>
          </a:bodyPr>
          <a:lstStyle/>
          <a:p>
            <a:r>
              <a:rPr lang="en-CA">
                <a:latin typeface="Arial" panose="020B0604020202020204" pitchFamily="34" charset="0"/>
                <a:cs typeface="Arial" panose="020B0604020202020204" pitchFamily="34" charset="0"/>
              </a:rPr>
              <a:t>Good communication is an essential component of good relationships</a:t>
            </a:r>
          </a:p>
          <a:p>
            <a:r>
              <a:rPr lang="en-CA">
                <a:latin typeface="Arial" panose="020B0604020202020204" pitchFamily="34" charset="0"/>
                <a:cs typeface="Arial" panose="020B0604020202020204" pitchFamily="34" charset="0"/>
              </a:rPr>
              <a:t>Communication can be divided into two parts: </a:t>
            </a:r>
            <a:r>
              <a:rPr lang="en-CA">
                <a:solidFill>
                  <a:schemeClr val="bg1"/>
                </a:solidFill>
                <a:latin typeface="Arial" panose="020B0604020202020204" pitchFamily="34" charset="0"/>
                <a:cs typeface="Arial" panose="020B0604020202020204" pitchFamily="34" charset="0"/>
              </a:rPr>
              <a:t>1. the content </a:t>
            </a:r>
            <a:r>
              <a:rPr lang="en-CA">
                <a:latin typeface="Arial" panose="020B0604020202020204" pitchFamily="34" charset="0"/>
                <a:cs typeface="Arial" panose="020B0604020202020204" pitchFamily="34" charset="0"/>
              </a:rPr>
              <a:t>and </a:t>
            </a:r>
            <a:r>
              <a:rPr lang="en-CA">
                <a:solidFill>
                  <a:schemeClr val="bg1"/>
                </a:solidFill>
                <a:latin typeface="Arial" panose="020B0604020202020204" pitchFamily="34" charset="0"/>
                <a:cs typeface="Arial" panose="020B0604020202020204" pitchFamily="34" charset="0"/>
              </a:rPr>
              <a:t>2. the process.</a:t>
            </a:r>
          </a:p>
          <a:p>
            <a:r>
              <a:rPr lang="en-CA">
                <a:latin typeface="Arial" panose="020B0604020202020204" pitchFamily="34" charset="0"/>
                <a:cs typeface="Arial" panose="020B0604020202020204" pitchFamily="34" charset="0"/>
              </a:rPr>
              <a:t>The</a:t>
            </a:r>
            <a:r>
              <a:rPr lang="en-CA">
                <a:solidFill>
                  <a:srgbClr val="92D050"/>
                </a:solidFill>
                <a:latin typeface="Arial" panose="020B0604020202020204" pitchFamily="34" charset="0"/>
                <a:cs typeface="Arial" panose="020B0604020202020204" pitchFamily="34" charset="0"/>
              </a:rPr>
              <a:t> </a:t>
            </a:r>
            <a:r>
              <a:rPr lang="en-CA">
                <a:solidFill>
                  <a:schemeClr val="bg1"/>
                </a:solidFill>
                <a:latin typeface="Arial" panose="020B0604020202020204" pitchFamily="34" charset="0"/>
                <a:cs typeface="Arial" panose="020B0604020202020204" pitchFamily="34" charset="0"/>
              </a:rPr>
              <a:t>content </a:t>
            </a:r>
            <a:r>
              <a:rPr lang="en-CA">
                <a:latin typeface="Arial" panose="020B0604020202020204" pitchFamily="34" charset="0"/>
                <a:cs typeface="Arial" panose="020B0604020202020204" pitchFamily="34" charset="0"/>
              </a:rPr>
              <a:t>of communication is the subject that is being talked about. In couples, for example, discussion topics that tend to be contentious include sex, money, relationship with families of origin, parenting, neatness, and division of labour. In other relationships contentious subjects often include politics, gender, religion, ideas, and status. </a:t>
            </a:r>
          </a:p>
          <a:p>
            <a:r>
              <a:rPr lang="en-CA">
                <a:latin typeface="Arial" panose="020B0604020202020204" pitchFamily="34" charset="0"/>
                <a:cs typeface="Arial" panose="020B0604020202020204" pitchFamily="34" charset="0"/>
              </a:rPr>
              <a:t>Content is the</a:t>
            </a:r>
            <a:r>
              <a:rPr lang="en-CA">
                <a:solidFill>
                  <a:srgbClr val="FFC000"/>
                </a:solidFill>
                <a:latin typeface="Arial" panose="020B0604020202020204" pitchFamily="34" charset="0"/>
                <a:cs typeface="Arial" panose="020B0604020202020204" pitchFamily="34" charset="0"/>
              </a:rPr>
              <a:t> </a:t>
            </a:r>
            <a:r>
              <a:rPr lang="en-CA">
                <a:solidFill>
                  <a:schemeClr val="bg1"/>
                </a:solidFill>
                <a:latin typeface="Arial" panose="020B0604020202020204" pitchFamily="34" charset="0"/>
                <a:cs typeface="Arial" panose="020B0604020202020204" pitchFamily="34" charset="0"/>
              </a:rPr>
              <a:t>what</a:t>
            </a:r>
            <a:r>
              <a:rPr lang="en-CA">
                <a:latin typeface="Arial" panose="020B0604020202020204" pitchFamily="34" charset="0"/>
                <a:cs typeface="Arial" panose="020B0604020202020204" pitchFamily="34" charset="0"/>
              </a:rPr>
              <a:t> of interactions</a:t>
            </a:r>
          </a:p>
          <a:p>
            <a:r>
              <a:rPr lang="en-CA">
                <a:latin typeface="Arial" panose="020B0604020202020204" pitchFamily="34" charset="0"/>
                <a:cs typeface="Arial" panose="020B0604020202020204" pitchFamily="34" charset="0"/>
              </a:rPr>
              <a:t>The </a:t>
            </a:r>
            <a:r>
              <a:rPr lang="en-CA">
                <a:solidFill>
                  <a:schemeClr val="bg1"/>
                </a:solidFill>
                <a:latin typeface="Arial" panose="020B0604020202020204" pitchFamily="34" charset="0"/>
                <a:cs typeface="Arial" panose="020B0604020202020204" pitchFamily="34" charset="0"/>
              </a:rPr>
              <a:t>process </a:t>
            </a:r>
            <a:r>
              <a:rPr lang="en-CA">
                <a:latin typeface="Arial" panose="020B0604020202020204" pitchFamily="34" charset="0"/>
                <a:cs typeface="Arial" panose="020B0604020202020204" pitchFamily="34" charset="0"/>
              </a:rPr>
              <a:t>of communication is the manner in which people communicate. Are they agreeable or disagreeable? in or out of the window of tolerance? empathic or unemphatic? cooperative or competitive? Transactional or care based ? Are they good or poor problem solvers? Are they assertive, passive, or aggressive? Do they trust one another? </a:t>
            </a:r>
          </a:p>
          <a:p>
            <a:r>
              <a:rPr lang="en-CA">
                <a:latin typeface="Arial" panose="020B0604020202020204" pitchFamily="34" charset="0"/>
                <a:cs typeface="Arial" panose="020B0604020202020204" pitchFamily="34" charset="0"/>
              </a:rPr>
              <a:t>Process is the</a:t>
            </a:r>
            <a:r>
              <a:rPr lang="en-CA">
                <a:solidFill>
                  <a:schemeClr val="bg1"/>
                </a:solidFill>
                <a:latin typeface="Arial" panose="020B0604020202020204" pitchFamily="34" charset="0"/>
                <a:cs typeface="Arial" panose="020B0604020202020204" pitchFamily="34" charset="0"/>
              </a:rPr>
              <a:t> how, </a:t>
            </a:r>
            <a:r>
              <a:rPr lang="en-CA">
                <a:latin typeface="Arial" panose="020B0604020202020204" pitchFamily="34" charset="0"/>
                <a:cs typeface="Arial" panose="020B0604020202020204" pitchFamily="34" charset="0"/>
              </a:rPr>
              <a:t>of interactions.</a:t>
            </a:r>
          </a:p>
          <a:p>
            <a:r>
              <a:rPr lang="en-CA">
                <a:latin typeface="Arial" panose="020B0604020202020204" pitchFamily="34" charset="0"/>
                <a:cs typeface="Arial" panose="020B0604020202020204" pitchFamily="34" charset="0"/>
              </a:rPr>
              <a:t>The common assumption is that people fall into interpersonal holes or conflict because they disagree on the content of the conversation. Most of the time, however, the problem is with the process. </a:t>
            </a:r>
          </a:p>
          <a:p>
            <a:r>
              <a:rPr lang="en-CA">
                <a:latin typeface="Arial" panose="020B0604020202020204" pitchFamily="34" charset="0"/>
                <a:cs typeface="Arial" panose="020B0604020202020204" pitchFamily="34" charset="0"/>
              </a:rPr>
              <a:t>The interpersonal process between people is related to their personalities and all the factors that contribute to it including attachment styles and what part selves are involved in the interaction. </a:t>
            </a:r>
          </a:p>
        </p:txBody>
      </p:sp>
      <p:pic>
        <p:nvPicPr>
          <p:cNvPr id="5" name="Picture 4" descr="Graphical user interface&#10;&#10;Description automatically generated with medium confidence">
            <a:extLst>
              <a:ext uri="{FF2B5EF4-FFF2-40B4-BE49-F238E27FC236}">
                <a16:creationId xmlns:a16="http://schemas.microsoft.com/office/drawing/2014/main" id="{78AA0AE0-E6C5-0C7D-E166-41CA7DFB5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36" y="1322583"/>
            <a:ext cx="3800991" cy="5180450"/>
          </a:xfrm>
          <a:prstGeom prst="rect">
            <a:avLst/>
          </a:prstGeom>
        </p:spPr>
      </p:pic>
    </p:spTree>
    <p:extLst>
      <p:ext uri="{BB962C8B-B14F-4D97-AF65-F5344CB8AC3E}">
        <p14:creationId xmlns:p14="http://schemas.microsoft.com/office/powerpoint/2010/main" val="136163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665F6-6F43-0F42-A0DC-2962A8A9FF92}"/>
              </a:ext>
            </a:extLst>
          </p:cNvPr>
          <p:cNvSpPr>
            <a:spLocks noGrp="1"/>
          </p:cNvSpPr>
          <p:nvPr>
            <p:ph type="title" idx="4294967295"/>
          </p:nvPr>
        </p:nvSpPr>
        <p:spPr>
          <a:xfrm>
            <a:off x="-477271" y="-2265"/>
            <a:ext cx="5740400" cy="1839913"/>
          </a:xfrm>
        </p:spPr>
        <p:txBody>
          <a:bodyPr>
            <a:normAutofit/>
          </a:bodyPr>
          <a:lstStyle/>
          <a:p>
            <a:pPr algn="ctr"/>
            <a:r>
              <a:rPr lang="en-CA"/>
              <a:t> </a:t>
            </a:r>
            <a:br>
              <a:rPr lang="en-CA"/>
            </a:br>
            <a:r>
              <a:rPr lang="en-CA" sz="2800">
                <a:solidFill>
                  <a:schemeClr val="bg1"/>
                </a:solidFill>
              </a:rPr>
              <a:t>Heated agreements and agreeable disagreements</a:t>
            </a:r>
          </a:p>
        </p:txBody>
      </p:sp>
      <p:sp>
        <p:nvSpPr>
          <p:cNvPr id="3" name="Content Placeholder 2">
            <a:extLst>
              <a:ext uri="{FF2B5EF4-FFF2-40B4-BE49-F238E27FC236}">
                <a16:creationId xmlns:a16="http://schemas.microsoft.com/office/drawing/2014/main" id="{FBF7A23A-20CF-C626-B3C9-C1A7885E21E0}"/>
              </a:ext>
            </a:extLst>
          </p:cNvPr>
          <p:cNvSpPr>
            <a:spLocks noGrp="1"/>
          </p:cNvSpPr>
          <p:nvPr>
            <p:ph idx="4294967295"/>
          </p:nvPr>
        </p:nvSpPr>
        <p:spPr>
          <a:xfrm>
            <a:off x="4703975" y="155276"/>
            <a:ext cx="7472667" cy="6858000"/>
          </a:xfrm>
        </p:spPr>
        <p:txBody>
          <a:bodyPr>
            <a:normAutofit fontScale="92500" lnSpcReduction="10000"/>
          </a:bodyPr>
          <a:lstStyle/>
          <a:p>
            <a:r>
              <a:rPr lang="en-CA" sz="1900">
                <a:latin typeface="Arial" panose="020B0604020202020204" pitchFamily="34" charset="0"/>
                <a:cs typeface="Arial" panose="020B0604020202020204" pitchFamily="34" charset="0"/>
              </a:rPr>
              <a:t>The concept of heated agreements and agreeable disagreements illustrates the differences between content and process.</a:t>
            </a:r>
          </a:p>
          <a:p>
            <a:r>
              <a:rPr lang="en-CA" sz="1900">
                <a:latin typeface="Arial" panose="020B0604020202020204" pitchFamily="34" charset="0"/>
                <a:cs typeface="Arial" panose="020B0604020202020204" pitchFamily="34" charset="0"/>
              </a:rPr>
              <a:t>People can have “heated agreements” in which they essentially agree with each other on almost all aspects of the content while their process is antagonistic, outside the window of tolerance and significantly involves part selves  Ex. Groups whose ideas overlapped 99% can be bitter enemies.</a:t>
            </a:r>
          </a:p>
          <a:p>
            <a:r>
              <a:rPr lang="en-CA" sz="1900">
                <a:latin typeface="Arial" panose="020B0604020202020204" pitchFamily="34" charset="0"/>
                <a:cs typeface="Arial" panose="020B0604020202020204" pitchFamily="34" charset="0"/>
              </a:rPr>
              <a:t>People can also disagree profoundly on content while their process remains very agreeable, cooperative, pleasant, and they remain in the window of tolerance, respect, like, are open to, and learn from each other. They remain in rational mind or Self. Ex RBG and Anthony Scalia.</a:t>
            </a:r>
          </a:p>
          <a:p>
            <a:r>
              <a:rPr lang="en-CA" sz="1900">
                <a:latin typeface="Arial" panose="020B0604020202020204" pitchFamily="34" charset="0"/>
                <a:cs typeface="Arial" panose="020B0604020202020204" pitchFamily="34" charset="0"/>
              </a:rPr>
              <a:t>Learning to get out of interpersonal holes, or resolve conflict, does not mean people have to agree on the content. Resolving conflict focuses on the process and understating the parts that may become activated.</a:t>
            </a:r>
          </a:p>
          <a:p>
            <a:r>
              <a:rPr lang="en-CA" sz="1900">
                <a:latin typeface="Arial" panose="020B0604020202020204" pitchFamily="34" charset="0"/>
                <a:cs typeface="Arial" panose="020B0604020202020204" pitchFamily="34" charset="0"/>
              </a:rPr>
              <a:t>In any relationship between people each person has better or worse interpersonal process skills which are related to their openness, empathy, agreeableness, and ability to stay in window of emotional tolerance.     </a:t>
            </a:r>
          </a:p>
          <a:p>
            <a:r>
              <a:rPr lang="en-CA" sz="1900">
                <a:latin typeface="Arial" panose="020B0604020202020204" pitchFamily="34" charset="0"/>
                <a:cs typeface="Arial" panose="020B0604020202020204" pitchFamily="34" charset="0"/>
              </a:rPr>
              <a:t>Relationships are easier and more pleasant between people who have high interpersonal process skills and good emotional regulation.</a:t>
            </a:r>
          </a:p>
          <a:p>
            <a:r>
              <a:rPr lang="en-CA" sz="1900">
                <a:latin typeface="Arial" panose="020B0604020202020204" pitchFamily="34" charset="0"/>
                <a:cs typeface="Arial" panose="020B0604020202020204" pitchFamily="34" charset="0"/>
              </a:rPr>
              <a:t>Unfortunately, with our current communication technologies our communication skills seem to be getting worse</a:t>
            </a:r>
          </a:p>
          <a:p>
            <a:pPr marL="0" indent="0">
              <a:buNone/>
            </a:pPr>
            <a:endParaRPr lang="en-CA"/>
          </a:p>
        </p:txBody>
      </p:sp>
      <p:pic>
        <p:nvPicPr>
          <p:cNvPr id="1026" name="Picture 2" descr="What I hope my teen learns from Supreme Court Justices Antonin Scalia and  Ruth Bader Ginsburg | Between Us Parents">
            <a:extLst>
              <a:ext uri="{FF2B5EF4-FFF2-40B4-BE49-F238E27FC236}">
                <a16:creationId xmlns:a16="http://schemas.microsoft.com/office/drawing/2014/main" id="{F03CDAD8-EBB3-28F3-91DD-39198435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54" y="1837648"/>
            <a:ext cx="4385585" cy="3046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DB8489-D967-FD1C-1809-642D8C1BB285}"/>
              </a:ext>
            </a:extLst>
          </p:cNvPr>
          <p:cNvSpPr txBox="1"/>
          <p:nvPr/>
        </p:nvSpPr>
        <p:spPr>
          <a:xfrm>
            <a:off x="0" y="5090209"/>
            <a:ext cx="5084565" cy="369332"/>
          </a:xfrm>
          <a:prstGeom prst="rect">
            <a:avLst/>
          </a:prstGeom>
          <a:noFill/>
        </p:spPr>
        <p:txBody>
          <a:bodyPr wrap="square">
            <a:spAutoFit/>
          </a:bodyPr>
          <a:lstStyle/>
          <a:p>
            <a:r>
              <a:rPr lang="en-CA"/>
              <a:t>“I love Nico, but I’d love to strangle him”   RBG</a:t>
            </a:r>
          </a:p>
        </p:txBody>
      </p:sp>
    </p:spTree>
    <p:extLst>
      <p:ext uri="{BB962C8B-B14F-4D97-AF65-F5344CB8AC3E}">
        <p14:creationId xmlns:p14="http://schemas.microsoft.com/office/powerpoint/2010/main" val="10872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6F9D-688E-439B-81C7-11734C076986}"/>
              </a:ext>
            </a:extLst>
          </p:cNvPr>
          <p:cNvSpPr>
            <a:spLocks noGrp="1"/>
          </p:cNvSpPr>
          <p:nvPr>
            <p:ph type="title" idx="4294967295"/>
          </p:nvPr>
        </p:nvSpPr>
        <p:spPr>
          <a:xfrm>
            <a:off x="-553216" y="0"/>
            <a:ext cx="5719763" cy="1131887"/>
          </a:xfrm>
        </p:spPr>
        <p:txBody>
          <a:bodyPr>
            <a:normAutofit/>
          </a:bodyPr>
          <a:lstStyle/>
          <a:p>
            <a:pPr algn="ctr">
              <a:lnSpc>
                <a:spcPct val="90000"/>
              </a:lnSpc>
            </a:pPr>
            <a:r>
              <a:rPr lang="en-US" sz="2400">
                <a:solidFill>
                  <a:schemeClr val="bg1"/>
                </a:solidFill>
              </a:rPr>
              <a:t>C</a:t>
            </a:r>
            <a:r>
              <a:rPr lang="en-CA" sz="2400">
                <a:solidFill>
                  <a:schemeClr val="bg1"/>
                </a:solidFill>
              </a:rPr>
              <a:t>are based VS. transactional relationships (2)</a:t>
            </a:r>
          </a:p>
        </p:txBody>
      </p:sp>
      <p:sp>
        <p:nvSpPr>
          <p:cNvPr id="3" name="Content Placeholder 2">
            <a:extLst>
              <a:ext uri="{FF2B5EF4-FFF2-40B4-BE49-F238E27FC236}">
                <a16:creationId xmlns:a16="http://schemas.microsoft.com/office/drawing/2014/main" id="{1A02FEBC-ECE7-4DEF-B23E-ADA86822C314}"/>
              </a:ext>
            </a:extLst>
          </p:cNvPr>
          <p:cNvSpPr>
            <a:spLocks noGrp="1"/>
          </p:cNvSpPr>
          <p:nvPr>
            <p:ph idx="4294967295"/>
          </p:nvPr>
        </p:nvSpPr>
        <p:spPr>
          <a:xfrm>
            <a:off x="4553327" y="0"/>
            <a:ext cx="7738872" cy="6858000"/>
          </a:xfrm>
        </p:spPr>
        <p:txBody>
          <a:bodyPr>
            <a:normAutofit lnSpcReduction="10000"/>
          </a:bodyPr>
          <a:lstStyle/>
          <a:p>
            <a:r>
              <a:rPr lang="en-CA">
                <a:latin typeface="Arial" panose="020B0604020202020204" pitchFamily="34" charset="0"/>
                <a:cs typeface="Arial" panose="020B0604020202020204" pitchFamily="34" charset="0"/>
              </a:rPr>
              <a:t>The type of process that happens in a relationship depends on a number of factors including on whether the relationship is care based or transactional.</a:t>
            </a:r>
          </a:p>
          <a:p>
            <a:r>
              <a:rPr lang="en-CA">
                <a:latin typeface="Arial" panose="020B0604020202020204" pitchFamily="34" charset="0"/>
                <a:cs typeface="Arial" panose="020B0604020202020204" pitchFamily="34" charset="0"/>
              </a:rPr>
              <a:t>In a </a:t>
            </a:r>
            <a:r>
              <a:rPr lang="en-CA">
                <a:solidFill>
                  <a:schemeClr val="bg1"/>
                </a:solidFill>
                <a:latin typeface="Arial" panose="020B0604020202020204" pitchFamily="34" charset="0"/>
                <a:cs typeface="Arial" panose="020B0604020202020204" pitchFamily="34" charset="0"/>
              </a:rPr>
              <a:t>care-based relationship </a:t>
            </a:r>
            <a:r>
              <a:rPr lang="en-CA">
                <a:latin typeface="Arial" panose="020B0604020202020204" pitchFamily="34" charset="0"/>
                <a:cs typeface="Arial" panose="020B0604020202020204" pitchFamily="34" charset="0"/>
              </a:rPr>
              <a:t>you being happy makes me happy. You being sad makes me sad. I want to make you happy, and you reciprocate. It’s win-win. Empathy and love are unifying emotions that makes us feel as if we were one organism.</a:t>
            </a:r>
          </a:p>
          <a:p>
            <a:r>
              <a:rPr lang="en-CA">
                <a:latin typeface="Arial" panose="020B0604020202020204" pitchFamily="34" charset="0"/>
                <a:cs typeface="Arial" panose="020B0604020202020204" pitchFamily="34" charset="0"/>
              </a:rPr>
              <a:t>In a </a:t>
            </a:r>
            <a:r>
              <a:rPr lang="en-CA">
                <a:solidFill>
                  <a:schemeClr val="bg1"/>
                </a:solidFill>
                <a:latin typeface="Arial" panose="020B0604020202020204" pitchFamily="34" charset="0"/>
                <a:cs typeface="Arial" panose="020B0604020202020204" pitchFamily="34" charset="0"/>
              </a:rPr>
              <a:t>transactional relationship </a:t>
            </a:r>
            <a:r>
              <a:rPr lang="en-CA">
                <a:latin typeface="Arial" panose="020B0604020202020204" pitchFamily="34" charset="0"/>
                <a:cs typeface="Arial" panose="020B0604020202020204" pitchFamily="34" charset="0"/>
              </a:rPr>
              <a:t>what makes me happy is to get as much from you as possible. I care more about my needs and happiness than about yours. It’s zero sum. There are no unifying emotions between us, and we feel like two separate organisms</a:t>
            </a:r>
          </a:p>
          <a:p>
            <a:r>
              <a:rPr lang="en-CA">
                <a:latin typeface="Arial" panose="020B0604020202020204" pitchFamily="34" charset="0"/>
                <a:cs typeface="Arial" panose="020B0604020202020204" pitchFamily="34" charset="0"/>
              </a:rPr>
              <a:t>In care-based relationships there’s more play within the window of tolerance. When issues arise people in this type of relationship are more likely to deal with the issues, compromise, and resolve them for their mutual benefit.</a:t>
            </a:r>
          </a:p>
          <a:p>
            <a:r>
              <a:rPr lang="en-CA">
                <a:latin typeface="Arial" panose="020B0604020202020204" pitchFamily="34" charset="0"/>
                <a:cs typeface="Arial" panose="020B0604020202020204" pitchFamily="34" charset="0"/>
              </a:rPr>
              <a:t>In transactional relationships there is more competition and emotional mind. In transactional relationship conflictual situations, emotional mind and parts are more often activated and there’s less resolution of issues and repair of the relationship.</a:t>
            </a:r>
          </a:p>
        </p:txBody>
      </p:sp>
      <p:pic>
        <p:nvPicPr>
          <p:cNvPr id="1028" name="Picture 4" descr="What is a Zero-Sum Game? Definition and meaning - Market Business News">
            <a:extLst>
              <a:ext uri="{FF2B5EF4-FFF2-40B4-BE49-F238E27FC236}">
                <a16:creationId xmlns:a16="http://schemas.microsoft.com/office/drawing/2014/main" id="{2C2ED8CF-B780-49A6-9957-D3A6C9EB9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22" y="1131887"/>
            <a:ext cx="4053582" cy="4244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3E24B0-4D46-B300-7723-FBB2DF769A44}"/>
              </a:ext>
            </a:extLst>
          </p:cNvPr>
          <p:cNvSpPr txBox="1"/>
          <p:nvPr/>
        </p:nvSpPr>
        <p:spPr>
          <a:xfrm>
            <a:off x="3701034" y="1548122"/>
            <a:ext cx="560070" cy="461665"/>
          </a:xfrm>
          <a:prstGeom prst="rect">
            <a:avLst/>
          </a:prstGeom>
          <a:noFill/>
        </p:spPr>
        <p:txBody>
          <a:bodyPr wrap="square">
            <a:spAutoFit/>
          </a:bodyPr>
          <a:lstStyle/>
          <a:p>
            <a:r>
              <a:rPr lang="en-CA" sz="2400">
                <a:solidFill>
                  <a:schemeClr val="bg1"/>
                </a:solidFill>
              </a:rPr>
              <a:t>(3)</a:t>
            </a:r>
            <a:endParaRPr lang="en-CA" sz="2400"/>
          </a:p>
        </p:txBody>
      </p:sp>
    </p:spTree>
    <p:extLst>
      <p:ext uri="{BB962C8B-B14F-4D97-AF65-F5344CB8AC3E}">
        <p14:creationId xmlns:p14="http://schemas.microsoft.com/office/powerpoint/2010/main" val="39457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6947-E849-CEAC-E334-BA4344C65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C9A457-8416-28B9-EE91-01E280B1F2FD}"/>
              </a:ext>
            </a:extLst>
          </p:cNvPr>
          <p:cNvSpPr>
            <a:spLocks noGrp="1"/>
          </p:cNvSpPr>
          <p:nvPr>
            <p:ph type="title" idx="4294967295"/>
          </p:nvPr>
        </p:nvSpPr>
        <p:spPr>
          <a:xfrm>
            <a:off x="-553216" y="0"/>
            <a:ext cx="5719763" cy="1131887"/>
          </a:xfrm>
        </p:spPr>
        <p:txBody>
          <a:bodyPr>
            <a:normAutofit/>
          </a:bodyPr>
          <a:lstStyle/>
          <a:p>
            <a:pPr algn="ctr">
              <a:lnSpc>
                <a:spcPct val="90000"/>
              </a:lnSpc>
            </a:pPr>
            <a:r>
              <a:rPr lang="en-US" sz="2400">
                <a:solidFill>
                  <a:schemeClr val="bg1"/>
                </a:solidFill>
              </a:rPr>
              <a:t>C</a:t>
            </a:r>
            <a:r>
              <a:rPr lang="en-CA" sz="2400">
                <a:solidFill>
                  <a:schemeClr val="bg1"/>
                </a:solidFill>
              </a:rPr>
              <a:t>are based VS. transactional relationships (2)</a:t>
            </a:r>
          </a:p>
        </p:txBody>
      </p:sp>
      <p:sp>
        <p:nvSpPr>
          <p:cNvPr id="3" name="Content Placeholder 2">
            <a:extLst>
              <a:ext uri="{FF2B5EF4-FFF2-40B4-BE49-F238E27FC236}">
                <a16:creationId xmlns:a16="http://schemas.microsoft.com/office/drawing/2014/main" id="{994600B0-40A6-6701-E14C-98FB3370B19F}"/>
              </a:ext>
            </a:extLst>
          </p:cNvPr>
          <p:cNvSpPr>
            <a:spLocks noGrp="1"/>
          </p:cNvSpPr>
          <p:nvPr>
            <p:ph idx="4294967295"/>
          </p:nvPr>
        </p:nvSpPr>
        <p:spPr>
          <a:xfrm>
            <a:off x="4453128" y="347983"/>
            <a:ext cx="7738872" cy="6858000"/>
          </a:xfrm>
        </p:spPr>
        <p:txBody>
          <a:bodyPr>
            <a:normAutofit lnSpcReduction="10000"/>
          </a:bodyPr>
          <a:lstStyle/>
          <a:p>
            <a:r>
              <a:rPr lang="en-CA">
                <a:latin typeface="Arial" panose="020B0604020202020204" pitchFamily="34" charset="0"/>
                <a:cs typeface="Arial" panose="020B0604020202020204" pitchFamily="34" charset="0"/>
              </a:rPr>
              <a:t>In transactional relationships there is more competition and emotional mind. In transactional relationship conflictual situations, emotional mind arises more often and there’s less resolution of issues and repair of the relationship.</a:t>
            </a:r>
          </a:p>
          <a:p>
            <a:r>
              <a:rPr lang="en-CA">
                <a:latin typeface="Arial" panose="020B0604020202020204" pitchFamily="34" charset="0"/>
                <a:cs typeface="Arial" panose="020B0604020202020204" pitchFamily="34" charset="0"/>
              </a:rPr>
              <a:t>Every relationship is somewhere on the care-based to transactional spectrum. This is closely related to where the people in the relationship are on the attachment spectrum, how much they love or empathize with one another. </a:t>
            </a:r>
          </a:p>
          <a:p>
            <a:r>
              <a:rPr lang="en-CA">
                <a:latin typeface="Arial" panose="020B0604020202020204" pitchFamily="34" charset="0"/>
                <a:cs typeface="Arial" panose="020B0604020202020204" pitchFamily="34" charset="0"/>
              </a:rPr>
              <a:t>People with secure attachment are more likely to have care-based relationships, be able to stay in the window of tolerance, play, have richer connections and greater life satisfaction </a:t>
            </a:r>
          </a:p>
          <a:p>
            <a:r>
              <a:rPr lang="en-CA">
                <a:latin typeface="Arial" panose="020B0604020202020204" pitchFamily="34" charset="0"/>
                <a:cs typeface="Arial" panose="020B0604020202020204" pitchFamily="34" charset="0"/>
              </a:rPr>
              <a:t>Care based vs. transactional relationships also have to do with people’s circle of concern or empathy. What am I concerned with ? 1) only my own well-being, 2) that of my family, 3) my community 4) my nation 5) the whole world</a:t>
            </a:r>
          </a:p>
          <a:p>
            <a:r>
              <a:rPr lang="en-CA">
                <a:latin typeface="Arial" panose="020B0604020202020204" pitchFamily="34" charset="0"/>
                <a:cs typeface="Arial" panose="020B0604020202020204" pitchFamily="34" charset="0"/>
              </a:rPr>
              <a:t>One of the challenges in a relationship is for both people to  stay in window of emotional tolerance, understanding, empathic and loving when dealing with difficult issues. </a:t>
            </a:r>
          </a:p>
          <a:p>
            <a:r>
              <a:rPr lang="en-CA">
                <a:latin typeface="Arial" panose="020B0604020202020204" pitchFamily="34" charset="0"/>
                <a:cs typeface="Arial" panose="020B0604020202020204" pitchFamily="34" charset="0"/>
              </a:rPr>
              <a:t>Where on the spectrum from care based to transactional are your relationships?</a:t>
            </a:r>
          </a:p>
        </p:txBody>
      </p:sp>
      <p:pic>
        <p:nvPicPr>
          <p:cNvPr id="1028" name="Picture 4" descr="What is a Zero-Sum Game? Definition and meaning - Market Business News">
            <a:extLst>
              <a:ext uri="{FF2B5EF4-FFF2-40B4-BE49-F238E27FC236}">
                <a16:creationId xmlns:a16="http://schemas.microsoft.com/office/drawing/2014/main" id="{9C82FAEB-B8FE-3A5C-D368-F856F8BF9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22" y="1131887"/>
            <a:ext cx="4053582" cy="4244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588362-B8C4-8B47-71BB-E6E2C36FE29A}"/>
              </a:ext>
            </a:extLst>
          </p:cNvPr>
          <p:cNvSpPr txBox="1"/>
          <p:nvPr/>
        </p:nvSpPr>
        <p:spPr>
          <a:xfrm>
            <a:off x="3701034" y="1548122"/>
            <a:ext cx="560070" cy="461665"/>
          </a:xfrm>
          <a:prstGeom prst="rect">
            <a:avLst/>
          </a:prstGeom>
          <a:noFill/>
        </p:spPr>
        <p:txBody>
          <a:bodyPr wrap="square">
            <a:spAutoFit/>
          </a:bodyPr>
          <a:lstStyle/>
          <a:p>
            <a:r>
              <a:rPr lang="en-CA" sz="2400">
                <a:solidFill>
                  <a:schemeClr val="bg1"/>
                </a:solidFill>
              </a:rPr>
              <a:t>(3)</a:t>
            </a:r>
            <a:endParaRPr lang="en-CA" sz="2400"/>
          </a:p>
        </p:txBody>
      </p:sp>
    </p:spTree>
    <p:extLst>
      <p:ext uri="{BB962C8B-B14F-4D97-AF65-F5344CB8AC3E}">
        <p14:creationId xmlns:p14="http://schemas.microsoft.com/office/powerpoint/2010/main" val="55360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DE00A-D8BF-4CFE-BE5F-79237E501A9C}"/>
              </a:ext>
            </a:extLst>
          </p:cNvPr>
          <p:cNvSpPr>
            <a:spLocks noGrp="1"/>
          </p:cNvSpPr>
          <p:nvPr>
            <p:ph type="title" idx="4294967295"/>
          </p:nvPr>
        </p:nvSpPr>
        <p:spPr>
          <a:xfrm>
            <a:off x="-342642" y="777674"/>
            <a:ext cx="5329238" cy="688975"/>
          </a:xfrm>
        </p:spPr>
        <p:txBody>
          <a:bodyPr>
            <a:noAutofit/>
          </a:bodyPr>
          <a:lstStyle/>
          <a:p>
            <a:pPr algn="ctr">
              <a:lnSpc>
                <a:spcPct val="90000"/>
              </a:lnSpc>
            </a:pPr>
            <a:r>
              <a:rPr lang="en-CA" sz="2800">
                <a:solidFill>
                  <a:schemeClr val="bg1"/>
                </a:solidFill>
              </a:rPr>
              <a:t>Relationships and Repetition compulsion</a:t>
            </a:r>
          </a:p>
        </p:txBody>
      </p:sp>
      <p:sp>
        <p:nvSpPr>
          <p:cNvPr id="3" name="Content Placeholder 2">
            <a:extLst>
              <a:ext uri="{FF2B5EF4-FFF2-40B4-BE49-F238E27FC236}">
                <a16:creationId xmlns:a16="http://schemas.microsoft.com/office/drawing/2014/main" id="{C0E8CB59-689B-4937-803A-3F4241ABDA64}"/>
              </a:ext>
            </a:extLst>
          </p:cNvPr>
          <p:cNvSpPr>
            <a:spLocks noGrp="1"/>
          </p:cNvSpPr>
          <p:nvPr>
            <p:ph idx="4294967295"/>
          </p:nvPr>
        </p:nvSpPr>
        <p:spPr>
          <a:xfrm>
            <a:off x="4602824" y="277403"/>
            <a:ext cx="7619999" cy="6858000"/>
          </a:xfrm>
        </p:spPr>
        <p:txBody>
          <a:bodyPr>
            <a:normAutofit/>
          </a:bodyPr>
          <a:lstStyle/>
          <a:p>
            <a:pPr>
              <a:lnSpc>
                <a:spcPct val="90000"/>
              </a:lnSpc>
            </a:pPr>
            <a:r>
              <a:rPr lang="en-CA" sz="2100">
                <a:latin typeface="Arial" panose="020B0604020202020204" pitchFamily="34" charset="0"/>
                <a:cs typeface="Arial" panose="020B0604020202020204" pitchFamily="34" charset="0"/>
              </a:rPr>
              <a:t>Another factor affecting the process of relationships is repetition compulsion. Our interactions with another, usually intimate, person may be well regulated or dysregulated. Reactions are dysregulated when issues from the past and parts, significantly affect subsequent relationships. Ex. We were hurt by someone in the past and expect people who we are in intimate relationships with to hurt us. We think and behave according to this expectation.</a:t>
            </a:r>
          </a:p>
          <a:p>
            <a:pPr>
              <a:lnSpc>
                <a:spcPct val="90000"/>
              </a:lnSpc>
            </a:pPr>
            <a:r>
              <a:rPr lang="en-CA" sz="2100">
                <a:latin typeface="Arial" panose="020B0604020202020204" pitchFamily="34" charset="0"/>
                <a:cs typeface="Arial" panose="020B0604020202020204" pitchFamily="34" charset="0"/>
              </a:rPr>
              <a:t>Unconsciously but intensely, </a:t>
            </a:r>
            <a:r>
              <a:rPr lang="en-CA" sz="2100">
                <a:solidFill>
                  <a:schemeClr val="bg1"/>
                </a:solidFill>
                <a:latin typeface="Arial" panose="020B0604020202020204" pitchFamily="34" charset="0"/>
                <a:cs typeface="Arial" panose="020B0604020202020204" pitchFamily="34" charset="0"/>
              </a:rPr>
              <a:t>we are drawn to people who feel familiar to us </a:t>
            </a:r>
            <a:r>
              <a:rPr lang="en-CA" sz="2100">
                <a:latin typeface="Arial" panose="020B0604020202020204" pitchFamily="34" charset="0"/>
                <a:cs typeface="Arial" panose="020B0604020202020204" pitchFamily="34" charset="0"/>
              </a:rPr>
              <a:t>and resemble significant figures from our past. We are </a:t>
            </a:r>
            <a:r>
              <a:rPr lang="en-CA" sz="2100">
                <a:solidFill>
                  <a:schemeClr val="bg1"/>
                </a:solidFill>
                <a:latin typeface="Arial" panose="020B0604020202020204" pitchFamily="34" charset="0"/>
                <a:cs typeface="Arial" panose="020B0604020202020204" pitchFamily="34" charset="0"/>
              </a:rPr>
              <a:t>not</a:t>
            </a:r>
            <a:r>
              <a:rPr lang="en-CA" sz="2100">
                <a:latin typeface="Arial" panose="020B0604020202020204" pitchFamily="34" charset="0"/>
                <a:cs typeface="Arial" panose="020B0604020202020204" pitchFamily="34" charset="0"/>
              </a:rPr>
              <a:t> </a:t>
            </a:r>
            <a:r>
              <a:rPr lang="en-CA" sz="2100">
                <a:solidFill>
                  <a:schemeClr val="bg1"/>
                </a:solidFill>
                <a:latin typeface="Arial" panose="020B0604020202020204" pitchFamily="34" charset="0"/>
                <a:cs typeface="Arial" panose="020B0604020202020204" pitchFamily="34" charset="0"/>
              </a:rPr>
              <a:t>drawn to people who are good for us.</a:t>
            </a:r>
          </a:p>
          <a:p>
            <a:pPr>
              <a:lnSpc>
                <a:spcPct val="90000"/>
              </a:lnSpc>
            </a:pPr>
            <a:r>
              <a:rPr lang="en-CA" sz="2100">
                <a:latin typeface="Arial" panose="020B0604020202020204" pitchFamily="34" charset="0"/>
                <a:cs typeface="Arial" panose="020B0604020202020204" pitchFamily="34" charset="0"/>
              </a:rPr>
              <a:t> If we had kind and loving parents, kind and loving people will feel familiar and we’ll be attracted to them</a:t>
            </a:r>
          </a:p>
          <a:p>
            <a:pPr>
              <a:lnSpc>
                <a:spcPct val="90000"/>
              </a:lnSpc>
            </a:pPr>
            <a:r>
              <a:rPr lang="en-CA" sz="2100">
                <a:latin typeface="Arial" panose="020B0604020202020204" pitchFamily="34" charset="0"/>
                <a:cs typeface="Arial" panose="020B0604020202020204" pitchFamily="34" charset="0"/>
              </a:rPr>
              <a:t>If we grew up with neglectful or abusive parents , neglectful and abusive people will feel familiar to us, and we’ll be attracted to them.</a:t>
            </a:r>
          </a:p>
          <a:p>
            <a:pPr>
              <a:lnSpc>
                <a:spcPct val="90000"/>
              </a:lnSpc>
            </a:pPr>
            <a:r>
              <a:rPr lang="en-CA" sz="2100">
                <a:latin typeface="Arial" panose="020B0604020202020204" pitchFamily="34" charset="0"/>
                <a:cs typeface="Arial" panose="020B0604020202020204" pitchFamily="34" charset="0"/>
              </a:rPr>
              <a:t>This is why, as adults, we may repeatedly end up in relationships that resemble those of our childhood. This is a form of repetition compulsion.</a:t>
            </a:r>
          </a:p>
          <a:p>
            <a:pPr>
              <a:lnSpc>
                <a:spcPct val="90000"/>
              </a:lnSpc>
            </a:pPr>
            <a:endParaRPr lang="en-CA"/>
          </a:p>
        </p:txBody>
      </p:sp>
      <p:pic>
        <p:nvPicPr>
          <p:cNvPr id="1026" name="Picture 2" descr="I Married My Mother (2019) - IMDb">
            <a:extLst>
              <a:ext uri="{FF2B5EF4-FFF2-40B4-BE49-F238E27FC236}">
                <a16:creationId xmlns:a16="http://schemas.microsoft.com/office/drawing/2014/main" id="{B6AC77BE-2FF4-19F2-5B05-3ED53683F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87" y="1910251"/>
            <a:ext cx="4347714" cy="302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75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67085-184D-A0D2-55E4-E8E6D79C2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5D853-C490-6D92-7B48-BF682CDE002B}"/>
              </a:ext>
            </a:extLst>
          </p:cNvPr>
          <p:cNvSpPr>
            <a:spLocks noGrp="1"/>
          </p:cNvSpPr>
          <p:nvPr>
            <p:ph type="title" idx="4294967295"/>
          </p:nvPr>
        </p:nvSpPr>
        <p:spPr>
          <a:xfrm>
            <a:off x="-342642" y="777674"/>
            <a:ext cx="5329238" cy="688975"/>
          </a:xfrm>
        </p:spPr>
        <p:txBody>
          <a:bodyPr>
            <a:noAutofit/>
          </a:bodyPr>
          <a:lstStyle/>
          <a:p>
            <a:pPr algn="ctr">
              <a:lnSpc>
                <a:spcPct val="90000"/>
              </a:lnSpc>
            </a:pPr>
            <a:r>
              <a:rPr lang="en-CA" sz="2800">
                <a:solidFill>
                  <a:schemeClr val="bg1"/>
                </a:solidFill>
              </a:rPr>
              <a:t>Relationships and Repetition compulsion</a:t>
            </a:r>
          </a:p>
        </p:txBody>
      </p:sp>
      <p:sp>
        <p:nvSpPr>
          <p:cNvPr id="3" name="Content Placeholder 2">
            <a:extLst>
              <a:ext uri="{FF2B5EF4-FFF2-40B4-BE49-F238E27FC236}">
                <a16:creationId xmlns:a16="http://schemas.microsoft.com/office/drawing/2014/main" id="{488F0D50-8691-7E65-25E0-ED120CAE72AA}"/>
              </a:ext>
            </a:extLst>
          </p:cNvPr>
          <p:cNvSpPr>
            <a:spLocks noGrp="1"/>
          </p:cNvSpPr>
          <p:nvPr>
            <p:ph idx="4294967295"/>
          </p:nvPr>
        </p:nvSpPr>
        <p:spPr>
          <a:xfrm>
            <a:off x="4572001" y="410966"/>
            <a:ext cx="7619999" cy="6858000"/>
          </a:xfrm>
        </p:spPr>
        <p:txBody>
          <a:bodyPr>
            <a:normAutofit/>
          </a:bodyPr>
          <a:lstStyle/>
          <a:p>
            <a:pPr>
              <a:lnSpc>
                <a:spcPct val="90000"/>
              </a:lnSpc>
            </a:pPr>
            <a:r>
              <a:rPr lang="en-CA">
                <a:latin typeface="Arial" panose="020B0604020202020204" pitchFamily="34" charset="0"/>
                <a:cs typeface="Arial" panose="020B0604020202020204" pitchFamily="34" charset="0"/>
              </a:rPr>
              <a:t>In repetition compulsion people repeat the emotional patterns of their past.</a:t>
            </a:r>
          </a:p>
          <a:p>
            <a:pPr>
              <a:lnSpc>
                <a:spcPct val="90000"/>
              </a:lnSpc>
            </a:pPr>
            <a:r>
              <a:rPr lang="en-CA">
                <a:latin typeface="Arial" panose="020B0604020202020204" pitchFamily="34" charset="0"/>
                <a:cs typeface="Arial" panose="020B0604020202020204" pitchFamily="34" charset="0"/>
              </a:rPr>
              <a:t>Many people feel their lives are a series of crisis. Often this has to do with external factors such as socioeconomic stressors. Sometimes, however, people are unconsciously drawn to chaos because it energizes their firefighters and keeps the pain of their exiles at bay.</a:t>
            </a:r>
          </a:p>
          <a:p>
            <a:pPr>
              <a:lnSpc>
                <a:spcPct val="90000"/>
              </a:lnSpc>
            </a:pPr>
            <a:r>
              <a:rPr lang="en-CA">
                <a:latin typeface="Arial" panose="020B0604020202020204" pitchFamily="34" charset="0"/>
                <a:cs typeface="Arial" panose="020B0604020202020204" pitchFamily="34" charset="0"/>
              </a:rPr>
              <a:t>Sometimes repetition compulsion also draws us to figures such as politicians or religious leaders, who feel familiar to us and with whom we may also reenact issues from our childhood  </a:t>
            </a:r>
          </a:p>
          <a:p>
            <a:pPr>
              <a:lnSpc>
                <a:spcPct val="90000"/>
              </a:lnSpc>
            </a:pPr>
            <a:r>
              <a:rPr lang="en-CA">
                <a:latin typeface="Arial" panose="020B0604020202020204" pitchFamily="34" charset="0"/>
                <a:cs typeface="Arial" panose="020B0604020202020204" pitchFamily="34" charset="0"/>
              </a:rPr>
              <a:t>Understanding this phenomenon is key to avoiding repeatedly getting into difficult relationships patterns</a:t>
            </a:r>
          </a:p>
          <a:p>
            <a:pPr>
              <a:lnSpc>
                <a:spcPct val="90000"/>
              </a:lnSpc>
            </a:pPr>
            <a:r>
              <a:rPr lang="en-CA">
                <a:latin typeface="Arial" panose="020B0604020202020204" pitchFamily="34" charset="0"/>
                <a:cs typeface="Arial" panose="020B0604020202020204" pitchFamily="34" charset="0"/>
              </a:rPr>
              <a:t>If you grew up in a neglectful or abusive home think twice before choosing a partner with your heart or emotional mind, consider instead choosing them with your head or rational mind.  </a:t>
            </a:r>
          </a:p>
          <a:p>
            <a:pPr>
              <a:lnSpc>
                <a:spcPct val="90000"/>
              </a:lnSpc>
            </a:pPr>
            <a:endParaRPr lang="en-CA"/>
          </a:p>
        </p:txBody>
      </p:sp>
      <p:pic>
        <p:nvPicPr>
          <p:cNvPr id="1026" name="Picture 2" descr="I Married My Mother (2019) - IMDb">
            <a:extLst>
              <a:ext uri="{FF2B5EF4-FFF2-40B4-BE49-F238E27FC236}">
                <a16:creationId xmlns:a16="http://schemas.microsoft.com/office/drawing/2014/main" id="{500EB508-2494-E29A-58A6-90F525ADE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87" y="1910251"/>
            <a:ext cx="4347714" cy="302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2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DB42-9944-4037-9CC2-86D86F8D7BBD}"/>
              </a:ext>
            </a:extLst>
          </p:cNvPr>
          <p:cNvSpPr>
            <a:spLocks noGrp="1"/>
          </p:cNvSpPr>
          <p:nvPr>
            <p:ph type="title" idx="4294967295"/>
          </p:nvPr>
        </p:nvSpPr>
        <p:spPr>
          <a:xfrm>
            <a:off x="154639" y="-256354"/>
            <a:ext cx="11785600" cy="1228725"/>
          </a:xfrm>
        </p:spPr>
        <p:txBody>
          <a:bodyPr>
            <a:normAutofit/>
          </a:bodyPr>
          <a:lstStyle/>
          <a:p>
            <a:pPr algn="ctr"/>
            <a:r>
              <a:rPr lang="en-CA" sz="3200">
                <a:solidFill>
                  <a:schemeClr val="bg1"/>
                </a:solidFill>
              </a:rPr>
              <a:t> likelihood of conflict in a relationship</a:t>
            </a:r>
          </a:p>
        </p:txBody>
      </p:sp>
      <p:sp>
        <p:nvSpPr>
          <p:cNvPr id="3" name="Content Placeholder 2">
            <a:extLst>
              <a:ext uri="{FF2B5EF4-FFF2-40B4-BE49-F238E27FC236}">
                <a16:creationId xmlns:a16="http://schemas.microsoft.com/office/drawing/2014/main" id="{103138F5-E14C-4E54-8E19-B4BDB6031BA7}"/>
              </a:ext>
            </a:extLst>
          </p:cNvPr>
          <p:cNvSpPr>
            <a:spLocks noGrp="1"/>
          </p:cNvSpPr>
          <p:nvPr>
            <p:ph sz="half" idx="4294967295"/>
          </p:nvPr>
        </p:nvSpPr>
        <p:spPr>
          <a:xfrm>
            <a:off x="379556" y="2065867"/>
            <a:ext cx="4995863" cy="4110038"/>
          </a:xfrm>
        </p:spPr>
        <p:txBody>
          <a:bodyPr>
            <a:normAutofit/>
          </a:bodyPr>
          <a:lstStyle/>
          <a:p>
            <a:pPr marL="0" indent="0">
              <a:buNone/>
            </a:pPr>
            <a:r>
              <a:rPr lang="en-CA">
                <a:solidFill>
                  <a:schemeClr val="bg1"/>
                </a:solidFill>
              </a:rPr>
              <a:t>                        Person 1                                                             </a:t>
            </a:r>
          </a:p>
          <a:p>
            <a:r>
              <a:rPr lang="en-CA"/>
              <a:t>Well regulated</a:t>
            </a:r>
          </a:p>
          <a:p>
            <a:r>
              <a:rPr lang="en-CA"/>
              <a:t>Dysregulated but wanting to change and able to use skills tools etc.</a:t>
            </a:r>
          </a:p>
          <a:p>
            <a:r>
              <a:rPr lang="en-CA"/>
              <a:t>Dysregulated wanting to change but unable to use skills, tools, etc.</a:t>
            </a:r>
          </a:p>
          <a:p>
            <a:r>
              <a:rPr lang="en-CA"/>
              <a:t>Dysregulated and precontemplative </a:t>
            </a:r>
          </a:p>
        </p:txBody>
      </p:sp>
      <p:sp>
        <p:nvSpPr>
          <p:cNvPr id="8" name="Content Placeholder 7">
            <a:extLst>
              <a:ext uri="{FF2B5EF4-FFF2-40B4-BE49-F238E27FC236}">
                <a16:creationId xmlns:a16="http://schemas.microsoft.com/office/drawing/2014/main" id="{668169BD-D876-4732-94FE-128ED26A5F01}"/>
              </a:ext>
            </a:extLst>
          </p:cNvPr>
          <p:cNvSpPr>
            <a:spLocks noGrp="1"/>
          </p:cNvSpPr>
          <p:nvPr>
            <p:ph sz="half" idx="4294967295"/>
          </p:nvPr>
        </p:nvSpPr>
        <p:spPr>
          <a:xfrm>
            <a:off x="7196138" y="2065867"/>
            <a:ext cx="4995862" cy="3724275"/>
          </a:xfrm>
        </p:spPr>
        <p:txBody>
          <a:bodyPr>
            <a:normAutofit/>
          </a:bodyPr>
          <a:lstStyle/>
          <a:p>
            <a:pPr marL="0" indent="0">
              <a:buNone/>
            </a:pPr>
            <a:r>
              <a:rPr lang="en-CA">
                <a:solidFill>
                  <a:schemeClr val="bg1"/>
                </a:solidFill>
              </a:rPr>
              <a:t>                             Person 2</a:t>
            </a:r>
          </a:p>
          <a:p>
            <a:r>
              <a:rPr lang="en-CA"/>
              <a:t>Well regulated</a:t>
            </a:r>
          </a:p>
          <a:p>
            <a:r>
              <a:rPr lang="en-CA"/>
              <a:t>Dysregulated but wanting to change and able to use skills tools etc.</a:t>
            </a:r>
          </a:p>
          <a:p>
            <a:r>
              <a:rPr lang="en-CA"/>
              <a:t>Dysregulated wanting to change but unable to use skills, tools etc.</a:t>
            </a:r>
          </a:p>
          <a:p>
            <a:r>
              <a:rPr lang="en-CA"/>
              <a:t>Dysregulated and precontemplative </a:t>
            </a:r>
          </a:p>
          <a:p>
            <a:endParaRPr lang="en-CA"/>
          </a:p>
        </p:txBody>
      </p:sp>
      <p:sp>
        <p:nvSpPr>
          <p:cNvPr id="6" name="TextBox 5">
            <a:extLst>
              <a:ext uri="{FF2B5EF4-FFF2-40B4-BE49-F238E27FC236}">
                <a16:creationId xmlns:a16="http://schemas.microsoft.com/office/drawing/2014/main" id="{C6C34BDB-25EC-455A-9A15-3EDC5B30ECED}"/>
              </a:ext>
            </a:extLst>
          </p:cNvPr>
          <p:cNvSpPr txBox="1"/>
          <p:nvPr/>
        </p:nvSpPr>
        <p:spPr>
          <a:xfrm>
            <a:off x="3305564" y="2013447"/>
            <a:ext cx="6236011" cy="523220"/>
          </a:xfrm>
          <a:prstGeom prst="rect">
            <a:avLst/>
          </a:prstGeom>
          <a:noFill/>
        </p:spPr>
        <p:txBody>
          <a:bodyPr wrap="square">
            <a:spAutoFit/>
          </a:bodyPr>
          <a:lstStyle/>
          <a:p>
            <a:r>
              <a:rPr lang="en-CA" sz="2800"/>
              <a:t>LESS LIKELYHOOD OF CONFLICT</a:t>
            </a:r>
          </a:p>
        </p:txBody>
      </p:sp>
      <p:sp>
        <p:nvSpPr>
          <p:cNvPr id="9" name="TextBox 8">
            <a:extLst>
              <a:ext uri="{FF2B5EF4-FFF2-40B4-BE49-F238E27FC236}">
                <a16:creationId xmlns:a16="http://schemas.microsoft.com/office/drawing/2014/main" id="{EB69096F-8C4A-4ECD-9DD1-7AA619C39D44}"/>
              </a:ext>
            </a:extLst>
          </p:cNvPr>
          <p:cNvSpPr txBox="1"/>
          <p:nvPr/>
        </p:nvSpPr>
        <p:spPr>
          <a:xfrm>
            <a:off x="3305564" y="5369865"/>
            <a:ext cx="5587340" cy="523220"/>
          </a:xfrm>
          <a:prstGeom prst="rect">
            <a:avLst/>
          </a:prstGeom>
          <a:noFill/>
        </p:spPr>
        <p:txBody>
          <a:bodyPr wrap="square">
            <a:spAutoFit/>
          </a:bodyPr>
          <a:lstStyle/>
          <a:p>
            <a:r>
              <a:rPr lang="en-CA" sz="2800"/>
              <a:t>MORE LIKELYHOOD OF CONFLICT</a:t>
            </a:r>
          </a:p>
        </p:txBody>
      </p:sp>
      <p:sp>
        <p:nvSpPr>
          <p:cNvPr id="7" name="Arrow: Down 6">
            <a:extLst>
              <a:ext uri="{FF2B5EF4-FFF2-40B4-BE49-F238E27FC236}">
                <a16:creationId xmlns:a16="http://schemas.microsoft.com/office/drawing/2014/main" id="{5F9BC815-64D0-4ACE-8C5F-CF49F6D0E72A}"/>
              </a:ext>
            </a:extLst>
          </p:cNvPr>
          <p:cNvSpPr/>
          <p:nvPr/>
        </p:nvSpPr>
        <p:spPr>
          <a:xfrm>
            <a:off x="5938938" y="2733368"/>
            <a:ext cx="484632" cy="237529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3B6157CF-CE3E-A2F0-D85B-CEC4CBA69FA7}"/>
              </a:ext>
            </a:extLst>
          </p:cNvPr>
          <p:cNvSpPr txBox="1"/>
          <p:nvPr/>
        </p:nvSpPr>
        <p:spPr>
          <a:xfrm>
            <a:off x="0" y="497849"/>
            <a:ext cx="12192000" cy="1200329"/>
          </a:xfrm>
          <a:prstGeom prst="rect">
            <a:avLst/>
          </a:prstGeom>
          <a:noFill/>
        </p:spPr>
        <p:txBody>
          <a:bodyPr wrap="square">
            <a:spAutoFit/>
          </a:bodyPr>
          <a:lstStyle/>
          <a:p>
            <a:r>
              <a:rPr lang="en-CA"/>
              <a:t>Process in relationships is significantly affected by how well regulated, or able to stay in the window of emotional tolerance, people in that relationship are. The more dysregulation the greater the likelihood of conflict. Hence if you want to improve the relationship don’t wait for the other person to become better regulated, become better regulated yourself.  Process is also affected by where, on the stages model of change, people in the relationship are with respect to problems in the relationship  </a:t>
            </a:r>
          </a:p>
        </p:txBody>
      </p:sp>
    </p:spTree>
    <p:extLst>
      <p:ext uri="{BB962C8B-B14F-4D97-AF65-F5344CB8AC3E}">
        <p14:creationId xmlns:p14="http://schemas.microsoft.com/office/powerpoint/2010/main" val="56831056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E5E2E4-9338-4247-8A6C-35E793D9729C}"/>
              </a:ext>
            </a:extLst>
          </p:cNvPr>
          <p:cNvSpPr>
            <a:spLocks noGrp="1"/>
          </p:cNvSpPr>
          <p:nvPr>
            <p:ph type="title" idx="4294967295"/>
          </p:nvPr>
        </p:nvSpPr>
        <p:spPr>
          <a:xfrm>
            <a:off x="6739847" y="138380"/>
            <a:ext cx="5542832" cy="912812"/>
          </a:xfrm>
        </p:spPr>
        <p:txBody>
          <a:bodyPr vert="horz" lIns="91440" tIns="45720" rIns="91440" bIns="45720" rtlCol="0" anchor="ctr">
            <a:normAutofit fontScale="90000"/>
          </a:bodyPr>
          <a:lstStyle/>
          <a:p>
            <a:pPr algn="ctr">
              <a:lnSpc>
                <a:spcPct val="90000"/>
              </a:lnSpc>
            </a:pPr>
            <a:r>
              <a:rPr lang="en-US" sz="3200">
                <a:solidFill>
                  <a:schemeClr val="bg1"/>
                </a:solidFill>
              </a:rPr>
              <a:t>Likelihood that REPAIR </a:t>
            </a:r>
            <a:br>
              <a:rPr lang="en-US" sz="3200">
                <a:solidFill>
                  <a:schemeClr val="bg1"/>
                </a:solidFill>
              </a:rPr>
            </a:br>
            <a:r>
              <a:rPr lang="en-US" sz="3200">
                <a:solidFill>
                  <a:schemeClr val="bg1"/>
                </a:solidFill>
              </a:rPr>
              <a:t> a Relationship is repairable</a:t>
            </a:r>
          </a:p>
        </p:txBody>
      </p:sp>
      <p:sp>
        <p:nvSpPr>
          <p:cNvPr id="6" name="Content Placeholder 5">
            <a:extLst>
              <a:ext uri="{FF2B5EF4-FFF2-40B4-BE49-F238E27FC236}">
                <a16:creationId xmlns:a16="http://schemas.microsoft.com/office/drawing/2014/main" id="{57FF178E-07FC-49AB-896A-BA6F0ABFFE3F}"/>
              </a:ext>
            </a:extLst>
          </p:cNvPr>
          <p:cNvSpPr>
            <a:spLocks noGrp="1"/>
          </p:cNvSpPr>
          <p:nvPr>
            <p:ph sz="half" idx="4294967295"/>
          </p:nvPr>
        </p:nvSpPr>
        <p:spPr>
          <a:xfrm>
            <a:off x="0" y="138380"/>
            <a:ext cx="6998571" cy="6739503"/>
          </a:xfrm>
        </p:spPr>
        <p:txBody>
          <a:bodyPr vert="horz" lIns="91440" tIns="45720" rIns="91440" bIns="45720" rtlCol="0" anchor="ctr">
            <a:normAutofit fontScale="92500" lnSpcReduction="10000"/>
          </a:bodyPr>
          <a:lstStyle/>
          <a:p>
            <a:pPr>
              <a:spcBef>
                <a:spcPts val="0"/>
              </a:spcBef>
              <a:spcAft>
                <a:spcPts val="0"/>
              </a:spcAft>
            </a:pPr>
            <a:r>
              <a:rPr lang="en-US" sz="2400"/>
              <a:t>If you’re trying to decide if you should commit to the hard work of relationship repair or leave the relationship it may be helpful to take the following into account</a:t>
            </a:r>
          </a:p>
          <a:p>
            <a:pPr>
              <a:spcBef>
                <a:spcPts val="0"/>
              </a:spcBef>
              <a:spcAft>
                <a:spcPts val="0"/>
              </a:spcAft>
            </a:pPr>
            <a:r>
              <a:rPr lang="en-US" sz="2400"/>
              <a:t> Relationship “growth” is the journey in which people in the relationship go from being led mostly by emotional mind or IFS’s part selves to being led increasingly by interpersonal Wise mind.</a:t>
            </a:r>
          </a:p>
          <a:p>
            <a:pPr>
              <a:spcBef>
                <a:spcPts val="0"/>
              </a:spcBef>
              <a:spcAft>
                <a:spcPts val="0"/>
              </a:spcAft>
            </a:pPr>
            <a:r>
              <a:rPr lang="en-US" sz="2400"/>
              <a:t>The prognosis for growth in a relationship ranges from: </a:t>
            </a:r>
          </a:p>
          <a:p>
            <a:pPr>
              <a:spcBef>
                <a:spcPts val="0"/>
              </a:spcBef>
              <a:spcAft>
                <a:spcPts val="0"/>
              </a:spcAft>
            </a:pPr>
            <a:r>
              <a:rPr lang="en-US" sz="2400">
                <a:solidFill>
                  <a:schemeClr val="bg1"/>
                </a:solidFill>
              </a:rPr>
              <a:t>1) </a:t>
            </a:r>
            <a:r>
              <a:rPr lang="en-US" sz="2400"/>
              <a:t>Two mostly emotionally well-regulated people, able to access wise mind and who have good interpersonal skills are most likely to make adaptive changes and grow in their relationship. Followed by…</a:t>
            </a:r>
          </a:p>
          <a:p>
            <a:pPr>
              <a:spcBef>
                <a:spcPts val="0"/>
              </a:spcBef>
              <a:spcAft>
                <a:spcPts val="0"/>
              </a:spcAft>
            </a:pPr>
            <a:r>
              <a:rPr lang="en-US" sz="2400">
                <a:solidFill>
                  <a:schemeClr val="bg1"/>
                </a:solidFill>
              </a:rPr>
              <a:t>2) </a:t>
            </a:r>
            <a:r>
              <a:rPr lang="en-US" sz="2400"/>
              <a:t>One well regulated person, able to access wise mind who has good interpersonal skills and one dysregulated with poorer interpersonal skills and difficulty accessing wise mind.</a:t>
            </a:r>
          </a:p>
          <a:p>
            <a:pPr>
              <a:spcBef>
                <a:spcPts val="0"/>
              </a:spcBef>
              <a:spcAft>
                <a:spcPts val="0"/>
              </a:spcAft>
            </a:pPr>
            <a:r>
              <a:rPr lang="en-US" sz="2400">
                <a:solidFill>
                  <a:schemeClr val="bg1"/>
                </a:solidFill>
              </a:rPr>
              <a:t>3) </a:t>
            </a:r>
            <a:r>
              <a:rPr lang="en-US" sz="2400"/>
              <a:t>Two dysregulated people at the action stage of relationship change and learning interpersonal skills and a developing the ability to access wise mind</a:t>
            </a:r>
          </a:p>
          <a:p>
            <a:pPr>
              <a:spcBef>
                <a:spcPts val="0"/>
              </a:spcBef>
              <a:spcAft>
                <a:spcPts val="0"/>
              </a:spcAft>
            </a:pPr>
            <a:r>
              <a:rPr lang="en-US" sz="2400">
                <a:solidFill>
                  <a:schemeClr val="bg1"/>
                </a:solidFill>
              </a:rPr>
              <a:t>4) </a:t>
            </a:r>
            <a:r>
              <a:rPr lang="en-US" sz="2400"/>
              <a:t>Two dysregulated people but only one is at action stage for learning interpersonal skills</a:t>
            </a:r>
          </a:p>
          <a:p>
            <a:pPr>
              <a:spcBef>
                <a:spcPts val="0"/>
              </a:spcBef>
              <a:spcAft>
                <a:spcPts val="0"/>
              </a:spcAft>
            </a:pPr>
            <a:r>
              <a:rPr lang="en-US" sz="2400">
                <a:solidFill>
                  <a:schemeClr val="bg1"/>
                </a:solidFill>
              </a:rPr>
              <a:t>5) </a:t>
            </a:r>
            <a:r>
              <a:rPr lang="en-US" sz="2400"/>
              <a:t>Two dysregulated people who are precontemplative to the need to learn interpersonal skills and who don’t have access to wise mind.</a:t>
            </a:r>
          </a:p>
        </p:txBody>
      </p:sp>
      <p:pic>
        <p:nvPicPr>
          <p:cNvPr id="9" name="Content Placeholder 8" descr="A picture containing text&#10;&#10;Description automatically generated">
            <a:extLst>
              <a:ext uri="{FF2B5EF4-FFF2-40B4-BE49-F238E27FC236}">
                <a16:creationId xmlns:a16="http://schemas.microsoft.com/office/drawing/2014/main" id="{2179AB69-2CDF-4789-8635-7D2965614311}"/>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804815" y="1801187"/>
            <a:ext cx="3134863" cy="354137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6810FE2E-870A-4D27-B216-E5EE3FEF4F03}"/>
              </a:ext>
            </a:extLst>
          </p:cNvPr>
          <p:cNvSpPr txBox="1"/>
          <p:nvPr/>
        </p:nvSpPr>
        <p:spPr>
          <a:xfrm>
            <a:off x="6888429" y="1051192"/>
            <a:ext cx="2220948" cy="461665"/>
          </a:xfrm>
          <a:prstGeom prst="rect">
            <a:avLst/>
          </a:prstGeom>
          <a:noFill/>
        </p:spPr>
        <p:txBody>
          <a:bodyPr wrap="square">
            <a:spAutoFit/>
          </a:bodyPr>
          <a:lstStyle/>
          <a:p>
            <a:pPr algn="ctr"/>
            <a:r>
              <a:rPr lang="en-CA" sz="2400">
                <a:solidFill>
                  <a:schemeClr val="bg1"/>
                </a:solidFill>
              </a:rPr>
              <a:t>HIGH</a:t>
            </a:r>
          </a:p>
        </p:txBody>
      </p:sp>
      <p:sp>
        <p:nvSpPr>
          <p:cNvPr id="10" name="TextBox 9">
            <a:extLst>
              <a:ext uri="{FF2B5EF4-FFF2-40B4-BE49-F238E27FC236}">
                <a16:creationId xmlns:a16="http://schemas.microsoft.com/office/drawing/2014/main" id="{2690A9CD-38FC-43D1-A196-606ADFC6E758}"/>
              </a:ext>
            </a:extLst>
          </p:cNvPr>
          <p:cNvSpPr txBox="1"/>
          <p:nvPr/>
        </p:nvSpPr>
        <p:spPr>
          <a:xfrm>
            <a:off x="7768776" y="6068122"/>
            <a:ext cx="1617099" cy="461665"/>
          </a:xfrm>
          <a:prstGeom prst="rect">
            <a:avLst/>
          </a:prstGeom>
          <a:noFill/>
        </p:spPr>
        <p:txBody>
          <a:bodyPr wrap="square">
            <a:spAutoFit/>
          </a:bodyPr>
          <a:lstStyle/>
          <a:p>
            <a:r>
              <a:rPr lang="en-CA" sz="2400">
                <a:solidFill>
                  <a:schemeClr val="bg1"/>
                </a:solidFill>
              </a:rPr>
              <a:t>LOW</a:t>
            </a:r>
          </a:p>
        </p:txBody>
      </p:sp>
      <p:sp>
        <p:nvSpPr>
          <p:cNvPr id="11" name="Arrow: Down 10">
            <a:extLst>
              <a:ext uri="{FF2B5EF4-FFF2-40B4-BE49-F238E27FC236}">
                <a16:creationId xmlns:a16="http://schemas.microsoft.com/office/drawing/2014/main" id="{644AD826-95C2-4EB2-A7DA-75342F32601C}"/>
              </a:ext>
            </a:extLst>
          </p:cNvPr>
          <p:cNvSpPr/>
          <p:nvPr/>
        </p:nvSpPr>
        <p:spPr>
          <a:xfrm>
            <a:off x="7849919" y="1963867"/>
            <a:ext cx="484632" cy="3884078"/>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6125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360E5B-E2D6-B4E7-B093-D007FEE86784}"/>
              </a:ext>
            </a:extLst>
          </p:cNvPr>
          <p:cNvSpPr txBox="1"/>
          <p:nvPr/>
        </p:nvSpPr>
        <p:spPr>
          <a:xfrm>
            <a:off x="0" y="265811"/>
            <a:ext cx="12192000" cy="628960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There are two common ways psychologists try to capture whether life feels meaningful for a person. </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Meaning in Life Questionnaire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looks at two simple questions:  Does my life feel meaningful right now?  Am I searching for meaning? So, it recognizes that meaning has two parts — having it and looking for it. You can feel meaningful and not be searching… or feel lost and actively searching.</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Purpose in Life Scale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is a bit different. It asks:  Does my life have direction?  Do I feel guided by goals or a sense of mission? The PLS focusses more on purpose, having a sense that your life is going somewhere. </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 simple way to think about the difference is: Meaning is about feeling that life matters Purpose is about feeling that life is headed somewhere. You can have one without the other. Someone may feel life is meaningful through love, beauty, or connection, even without a clear mission. Another person may have strong goals and direction but still feel empty.</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24440021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008D-0E65-4D2F-813D-4D3B70DC782C}"/>
              </a:ext>
            </a:extLst>
          </p:cNvPr>
          <p:cNvSpPr>
            <a:spLocks noGrp="1"/>
          </p:cNvSpPr>
          <p:nvPr>
            <p:ph type="title" idx="4294967295"/>
          </p:nvPr>
        </p:nvSpPr>
        <p:spPr>
          <a:xfrm>
            <a:off x="-576072" y="708025"/>
            <a:ext cx="5681663" cy="1455738"/>
          </a:xfrm>
        </p:spPr>
        <p:txBody>
          <a:bodyPr vert="horz" lIns="91440" tIns="45720" rIns="91440" bIns="45720" rtlCol="0" anchor="ctr">
            <a:normAutofit/>
          </a:bodyPr>
          <a:lstStyle/>
          <a:p>
            <a:pPr algn="ctr">
              <a:lnSpc>
                <a:spcPct val="90000"/>
              </a:lnSpc>
            </a:pPr>
            <a:r>
              <a:rPr lang="en-US" sz="2400">
                <a:solidFill>
                  <a:srgbClr val="FFC000"/>
                </a:solidFill>
              </a:rPr>
              <a:t> </a:t>
            </a:r>
            <a:r>
              <a:rPr lang="en-US" sz="2400">
                <a:solidFill>
                  <a:schemeClr val="bg1"/>
                </a:solidFill>
              </a:rPr>
              <a:t>What are the signs that a relationship is repairable</a:t>
            </a:r>
            <a:r>
              <a:rPr lang="en-CA" sz="2400">
                <a:solidFill>
                  <a:schemeClr val="bg1"/>
                </a:solidFill>
              </a:rPr>
              <a:t>?</a:t>
            </a:r>
            <a:endParaRPr lang="en-US" sz="2400">
              <a:solidFill>
                <a:schemeClr val="bg1"/>
              </a:solidFill>
            </a:endParaRPr>
          </a:p>
        </p:txBody>
      </p:sp>
      <p:pic>
        <p:nvPicPr>
          <p:cNvPr id="5" name="Content Placeholder 4" descr="Text&#10;&#10;Description automatically generated">
            <a:extLst>
              <a:ext uri="{FF2B5EF4-FFF2-40B4-BE49-F238E27FC236}">
                <a16:creationId xmlns:a16="http://schemas.microsoft.com/office/drawing/2014/main" id="{31F4AAD0-7C03-4302-B4BA-ACFADA956D43}"/>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212651" y="2163763"/>
            <a:ext cx="4322773" cy="31210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564482F9-B230-4F8D-858C-92C330B183AB}"/>
              </a:ext>
            </a:extLst>
          </p:cNvPr>
          <p:cNvSpPr>
            <a:spLocks noGrp="1"/>
          </p:cNvSpPr>
          <p:nvPr>
            <p:ph sz="half" idx="4294967295"/>
          </p:nvPr>
        </p:nvSpPr>
        <p:spPr>
          <a:xfrm>
            <a:off x="4535424" y="0"/>
            <a:ext cx="7501127" cy="7073463"/>
          </a:xfrm>
        </p:spPr>
        <p:txBody>
          <a:bodyPr>
            <a:normAutofit fontScale="92500"/>
          </a:bodyPr>
          <a:lstStyle/>
          <a:p>
            <a:r>
              <a:rPr lang="en-CA" sz="4000"/>
              <a:t>Signs pointing to a repairable relationship:</a:t>
            </a:r>
          </a:p>
          <a:p>
            <a:pPr>
              <a:spcBef>
                <a:spcPts val="0"/>
              </a:spcBef>
              <a:spcAft>
                <a:spcPts val="0"/>
              </a:spcAft>
            </a:pPr>
            <a:r>
              <a:rPr lang="en-CA" sz="2400"/>
              <a:t>1) People in the relationship accept they are part of the problem. </a:t>
            </a:r>
          </a:p>
          <a:p>
            <a:pPr>
              <a:spcBef>
                <a:spcPts val="0"/>
              </a:spcBef>
              <a:spcAft>
                <a:spcPts val="0"/>
              </a:spcAft>
            </a:pPr>
            <a:r>
              <a:rPr lang="en-CA" sz="2400"/>
              <a:t>2) The have some access to Wise mind</a:t>
            </a:r>
          </a:p>
          <a:p>
            <a:pPr>
              <a:spcBef>
                <a:spcPts val="0"/>
              </a:spcBef>
              <a:spcAft>
                <a:spcPts val="0"/>
              </a:spcAft>
            </a:pPr>
            <a:r>
              <a:rPr lang="en-CA" sz="2400"/>
              <a:t>3) They are committed to the relationship and willing to devote time to the work of repairing it</a:t>
            </a:r>
          </a:p>
          <a:p>
            <a:pPr>
              <a:spcBef>
                <a:spcPts val="0"/>
              </a:spcBef>
              <a:spcAft>
                <a:spcPts val="0"/>
              </a:spcAft>
            </a:pPr>
            <a:r>
              <a:rPr lang="en-CA" sz="2400"/>
              <a:t>4) They have some openness to being vulnerable</a:t>
            </a:r>
          </a:p>
          <a:p>
            <a:pPr>
              <a:spcBef>
                <a:spcPts val="0"/>
              </a:spcBef>
              <a:spcAft>
                <a:spcPts val="0"/>
              </a:spcAft>
            </a:pPr>
            <a:r>
              <a:rPr lang="en-CA" sz="2400"/>
              <a:t>5) They are psychologically minded</a:t>
            </a:r>
          </a:p>
          <a:p>
            <a:pPr>
              <a:spcBef>
                <a:spcPts val="0"/>
              </a:spcBef>
              <a:spcAft>
                <a:spcPts val="0"/>
              </a:spcAft>
            </a:pPr>
            <a:r>
              <a:rPr lang="en-CA" sz="2400"/>
              <a:t>6) The relationship has significant positive aspects</a:t>
            </a:r>
          </a:p>
          <a:p>
            <a:pPr>
              <a:spcBef>
                <a:spcPts val="0"/>
              </a:spcBef>
              <a:spcAft>
                <a:spcPts val="0"/>
              </a:spcAft>
            </a:pPr>
            <a:r>
              <a:rPr lang="en-CA" sz="2400"/>
              <a:t>7) People in the relationship are working towards being able to stay in the window of emotional tolerance</a:t>
            </a:r>
          </a:p>
          <a:p>
            <a:pPr>
              <a:spcBef>
                <a:spcPts val="0"/>
              </a:spcBef>
              <a:spcAft>
                <a:spcPts val="0"/>
              </a:spcAft>
            </a:pPr>
            <a:r>
              <a:rPr lang="en-CA" sz="2400"/>
              <a:t>8) They can empathize with the other</a:t>
            </a:r>
          </a:p>
          <a:p>
            <a:pPr>
              <a:spcBef>
                <a:spcPts val="0"/>
              </a:spcBef>
              <a:spcAft>
                <a:spcPts val="0"/>
              </a:spcAft>
            </a:pPr>
            <a:r>
              <a:rPr lang="en-CA" sz="2400"/>
              <a:t>9) They are high high on the traits of agreeableness and openness. </a:t>
            </a:r>
          </a:p>
          <a:p>
            <a:pPr>
              <a:spcBef>
                <a:spcPts val="0"/>
              </a:spcBef>
              <a:spcAft>
                <a:spcPts val="0"/>
              </a:spcAft>
            </a:pPr>
            <a:r>
              <a:rPr lang="en-CA" sz="2400"/>
              <a:t>Consider these factors in yourself and the person with whom you want to work on relationship repair when assessing the likelihood that change, repair, and growth will happen.</a:t>
            </a:r>
          </a:p>
          <a:p>
            <a:pPr>
              <a:spcBef>
                <a:spcPts val="0"/>
              </a:spcBef>
              <a:spcAft>
                <a:spcPts val="0"/>
              </a:spcAft>
            </a:pPr>
            <a:r>
              <a:rPr lang="en-CA" sz="2400"/>
              <a:t>You can score them by adding one point  for each of these criteria you and the other person in the relationship meet. The higher the score the more likely relationship repair is possible.</a:t>
            </a:r>
          </a:p>
          <a:p>
            <a:endParaRPr lang="en-CA"/>
          </a:p>
        </p:txBody>
      </p:sp>
    </p:spTree>
    <p:extLst>
      <p:ext uri="{BB962C8B-B14F-4D97-AF65-F5344CB8AC3E}">
        <p14:creationId xmlns:p14="http://schemas.microsoft.com/office/powerpoint/2010/main" val="396638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3EBF-C7EC-4860-9662-237C9B2E511B}"/>
              </a:ext>
            </a:extLst>
          </p:cNvPr>
          <p:cNvSpPr>
            <a:spLocks noGrp="1"/>
          </p:cNvSpPr>
          <p:nvPr>
            <p:ph type="title" idx="4294967295"/>
          </p:nvPr>
        </p:nvSpPr>
        <p:spPr>
          <a:xfrm>
            <a:off x="0" y="76482"/>
            <a:ext cx="12415838" cy="827088"/>
          </a:xfrm>
        </p:spPr>
        <p:txBody>
          <a:bodyPr>
            <a:noAutofit/>
          </a:bodyPr>
          <a:lstStyle/>
          <a:p>
            <a:pPr algn="ctr">
              <a:lnSpc>
                <a:spcPct val="90000"/>
              </a:lnSpc>
            </a:pPr>
            <a:r>
              <a:rPr lang="en-CA" sz="3200">
                <a:solidFill>
                  <a:schemeClr val="bg1"/>
                </a:solidFill>
              </a:rPr>
              <a:t>Are you ready to repair your relationships?</a:t>
            </a:r>
          </a:p>
        </p:txBody>
      </p:sp>
      <p:sp>
        <p:nvSpPr>
          <p:cNvPr id="4" name="Content Placeholder 3">
            <a:extLst>
              <a:ext uri="{FF2B5EF4-FFF2-40B4-BE49-F238E27FC236}">
                <a16:creationId xmlns:a16="http://schemas.microsoft.com/office/drawing/2014/main" id="{B5955AAA-B080-450F-B920-86E8A4650289}"/>
              </a:ext>
            </a:extLst>
          </p:cNvPr>
          <p:cNvSpPr>
            <a:spLocks noGrp="1"/>
          </p:cNvSpPr>
          <p:nvPr>
            <p:ph idx="4294967295"/>
          </p:nvPr>
        </p:nvSpPr>
        <p:spPr>
          <a:xfrm>
            <a:off x="-1" y="903570"/>
            <a:ext cx="6596009" cy="5877948"/>
          </a:xfrm>
        </p:spPr>
        <p:txBody>
          <a:bodyPr>
            <a:normAutofit lnSpcReduction="10000"/>
          </a:bodyPr>
          <a:lstStyle/>
          <a:p>
            <a:pPr>
              <a:spcBef>
                <a:spcPts val="0"/>
              </a:spcBef>
              <a:spcAft>
                <a:spcPts val="0"/>
              </a:spcAft>
            </a:pPr>
            <a:r>
              <a:rPr lang="en-CA" sz="2400"/>
              <a:t>People’s readiness for relationship change is well described the stages model of change. What stage of change is each person at with respect to problems in the relationship?</a:t>
            </a:r>
          </a:p>
          <a:p>
            <a:pPr>
              <a:spcBef>
                <a:spcPts val="0"/>
              </a:spcBef>
              <a:spcAft>
                <a:spcPts val="0"/>
              </a:spcAft>
            </a:pPr>
            <a:r>
              <a:rPr lang="en-CA" sz="2400"/>
              <a:t>People who are </a:t>
            </a:r>
            <a:r>
              <a:rPr lang="en-CA" sz="2400">
                <a:solidFill>
                  <a:schemeClr val="bg1"/>
                </a:solidFill>
              </a:rPr>
              <a:t>precontemplative</a:t>
            </a:r>
            <a:r>
              <a:rPr lang="en-CA" sz="2400"/>
              <a:t> think the problems in the relationship are all the other person's fault</a:t>
            </a:r>
          </a:p>
          <a:p>
            <a:pPr>
              <a:spcBef>
                <a:spcPts val="0"/>
              </a:spcBef>
              <a:spcAft>
                <a:spcPts val="0"/>
              </a:spcAft>
            </a:pPr>
            <a:r>
              <a:rPr lang="en-CA" sz="2400"/>
              <a:t>People who are </a:t>
            </a:r>
            <a:r>
              <a:rPr lang="en-CA" sz="2400">
                <a:solidFill>
                  <a:schemeClr val="bg1"/>
                </a:solidFill>
              </a:rPr>
              <a:t>contemplative</a:t>
            </a:r>
            <a:r>
              <a:rPr lang="en-CA" sz="2400"/>
              <a:t> believe they bear some responsibility  for the problems in the relationship but do not yet have the skills, tools and strategies needed to make changes</a:t>
            </a:r>
          </a:p>
          <a:p>
            <a:pPr>
              <a:spcBef>
                <a:spcPts val="0"/>
              </a:spcBef>
              <a:spcAft>
                <a:spcPts val="0"/>
              </a:spcAft>
            </a:pPr>
            <a:r>
              <a:rPr lang="en-CA" sz="2400"/>
              <a:t>Those who are at the </a:t>
            </a:r>
            <a:r>
              <a:rPr lang="en-CA" sz="2400">
                <a:solidFill>
                  <a:schemeClr val="bg1"/>
                </a:solidFill>
              </a:rPr>
              <a:t>action stage </a:t>
            </a:r>
            <a:r>
              <a:rPr lang="en-CA" sz="2400"/>
              <a:t>not only believe  they bear some responsibility for the problems but are also starting to use some tools, skills and strategies needed to make changes</a:t>
            </a:r>
          </a:p>
          <a:p>
            <a:pPr>
              <a:spcBef>
                <a:spcPts val="0"/>
              </a:spcBef>
              <a:spcAft>
                <a:spcPts val="0"/>
              </a:spcAft>
            </a:pPr>
            <a:r>
              <a:rPr lang="en-CA" sz="2400"/>
              <a:t>Which stage of change are you at in the relationships you want to change? What stage is the other person at?</a:t>
            </a:r>
          </a:p>
        </p:txBody>
      </p:sp>
      <p:pic>
        <p:nvPicPr>
          <p:cNvPr id="3" name="Picture 2" descr="Chart&#10;&#10;Description automatically generated">
            <a:extLst>
              <a:ext uri="{FF2B5EF4-FFF2-40B4-BE49-F238E27FC236}">
                <a16:creationId xmlns:a16="http://schemas.microsoft.com/office/drawing/2014/main" id="{AA51D9E5-E7C7-4063-AAFF-7DFB997E4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840" y="903571"/>
            <a:ext cx="5193792" cy="535360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2869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F356-F49E-455B-AE61-3A471BB119FA}"/>
              </a:ext>
            </a:extLst>
          </p:cNvPr>
          <p:cNvSpPr>
            <a:spLocks noGrp="1"/>
          </p:cNvSpPr>
          <p:nvPr>
            <p:ph type="title" idx="4294967295"/>
          </p:nvPr>
        </p:nvSpPr>
        <p:spPr>
          <a:xfrm>
            <a:off x="-696610" y="205264"/>
            <a:ext cx="6240526" cy="1001712"/>
          </a:xfrm>
        </p:spPr>
        <p:txBody>
          <a:bodyPr>
            <a:normAutofit/>
          </a:bodyPr>
          <a:lstStyle/>
          <a:p>
            <a:pPr algn="ctr">
              <a:lnSpc>
                <a:spcPct val="90000"/>
              </a:lnSpc>
            </a:pPr>
            <a:r>
              <a:rPr lang="en-CA" sz="2800">
                <a:solidFill>
                  <a:srgbClr val="FFC000"/>
                </a:solidFill>
              </a:rPr>
              <a:t> </a:t>
            </a:r>
            <a:r>
              <a:rPr lang="en-CA" sz="2800">
                <a:solidFill>
                  <a:schemeClr val="bg1"/>
                </a:solidFill>
              </a:rPr>
              <a:t>attachment and repair of relationships</a:t>
            </a:r>
          </a:p>
        </p:txBody>
      </p:sp>
      <p:sp>
        <p:nvSpPr>
          <p:cNvPr id="4" name="Content Placeholder 3">
            <a:extLst>
              <a:ext uri="{FF2B5EF4-FFF2-40B4-BE49-F238E27FC236}">
                <a16:creationId xmlns:a16="http://schemas.microsoft.com/office/drawing/2014/main" id="{3F353E87-E4FA-43E1-B954-885FE7D043EE}"/>
              </a:ext>
            </a:extLst>
          </p:cNvPr>
          <p:cNvSpPr>
            <a:spLocks noGrp="1"/>
          </p:cNvSpPr>
          <p:nvPr>
            <p:ph idx="4294967295"/>
          </p:nvPr>
        </p:nvSpPr>
        <p:spPr>
          <a:xfrm>
            <a:off x="4798032" y="82193"/>
            <a:ext cx="7296850" cy="6966906"/>
          </a:xfrm>
        </p:spPr>
        <p:txBody>
          <a:bodyPr>
            <a:normAutofit lnSpcReduction="10000"/>
          </a:bodyPr>
          <a:lstStyle/>
          <a:p>
            <a:pPr>
              <a:spcBef>
                <a:spcPts val="0"/>
              </a:spcBef>
              <a:spcAft>
                <a:spcPts val="0"/>
              </a:spcAft>
            </a:pPr>
            <a:r>
              <a:rPr lang="en-CA"/>
              <a:t>The process in relationship is significantly affected by people‘s attachment styles which contribute to whether they relate securely or insecurely to each other.</a:t>
            </a:r>
          </a:p>
          <a:p>
            <a:pPr>
              <a:spcBef>
                <a:spcPts val="0"/>
              </a:spcBef>
              <a:spcAft>
                <a:spcPts val="0"/>
              </a:spcAft>
            </a:pPr>
            <a:r>
              <a:rPr lang="en-CA"/>
              <a:t> Relationship road holes repair work requires secure relating or :</a:t>
            </a:r>
            <a:r>
              <a:rPr lang="en-CA">
                <a:solidFill>
                  <a:schemeClr val="bg1"/>
                </a:solidFill>
              </a:rPr>
              <a:t> 1) </a:t>
            </a:r>
            <a:r>
              <a:rPr lang="en-CA"/>
              <a:t>an ability to stay in the window of emotional tolerance </a:t>
            </a:r>
            <a:r>
              <a:rPr lang="en-CA">
                <a:solidFill>
                  <a:schemeClr val="bg1"/>
                </a:solidFill>
              </a:rPr>
              <a:t>2) </a:t>
            </a:r>
            <a:r>
              <a:rPr lang="en-CA"/>
              <a:t>owning one’s role in the damage and responsibility for the repair </a:t>
            </a:r>
            <a:r>
              <a:rPr lang="en-CA">
                <a:solidFill>
                  <a:schemeClr val="bg1"/>
                </a:solidFill>
              </a:rPr>
              <a:t>3) </a:t>
            </a:r>
            <a:r>
              <a:rPr lang="en-CA"/>
              <a:t>working towards a more care-based relationship instead or a contractual/transactional one </a:t>
            </a:r>
            <a:r>
              <a:rPr lang="en-CA">
                <a:solidFill>
                  <a:schemeClr val="bg1"/>
                </a:solidFill>
              </a:rPr>
              <a:t> 4) </a:t>
            </a:r>
            <a:r>
              <a:rPr lang="en-CA"/>
              <a:t>communication skills </a:t>
            </a:r>
            <a:r>
              <a:rPr lang="en-CA">
                <a:solidFill>
                  <a:schemeClr val="bg1"/>
                </a:solidFill>
              </a:rPr>
              <a:t>5) </a:t>
            </a:r>
            <a:r>
              <a:rPr lang="en-CA"/>
              <a:t>tools and skills </a:t>
            </a:r>
            <a:r>
              <a:rPr lang="en-CA">
                <a:solidFill>
                  <a:schemeClr val="bg1"/>
                </a:solidFill>
              </a:rPr>
              <a:t>6) </a:t>
            </a:r>
            <a:r>
              <a:rPr lang="en-CA"/>
              <a:t>wise mind </a:t>
            </a:r>
          </a:p>
          <a:p>
            <a:pPr>
              <a:spcBef>
                <a:spcPts val="0"/>
              </a:spcBef>
              <a:spcAft>
                <a:spcPts val="0"/>
              </a:spcAft>
            </a:pPr>
            <a:r>
              <a:rPr lang="en-CA"/>
              <a:t>In secure relating, care-based relationships – “holes” come up on the relationship “road”, but people use their communication skills, emotional regulation skills, and wise mind to repair the holes as soon as they come up so that the relationship “road” remains in good shape.</a:t>
            </a:r>
          </a:p>
          <a:p>
            <a:pPr>
              <a:spcBef>
                <a:spcPts val="0"/>
              </a:spcBef>
              <a:spcAft>
                <a:spcPts val="0"/>
              </a:spcAft>
            </a:pPr>
            <a:r>
              <a:rPr lang="en-CA"/>
              <a:t>As people in relationships progressively move towards the less securely relating transactional end of the spectrum they tend to not know how or are not able to make regular maintenance “road” repairs, so  the damage accumulates, and the state of the “road”  steadily  deteriorates until it seems beyond repair and people either become resigned to travelling on a terrible road or decide to abandon it. Alternatively, they can learn how to repair the road.</a:t>
            </a:r>
          </a:p>
          <a:p>
            <a:pPr>
              <a:spcBef>
                <a:spcPts val="0"/>
              </a:spcBef>
              <a:spcAft>
                <a:spcPts val="0"/>
              </a:spcAft>
            </a:pPr>
            <a:r>
              <a:rPr lang="en-CA"/>
              <a:t>People often blame the other for the road damage but everyone in the relationship contributes to it. Some people however may do far more damage to the road than others.   </a:t>
            </a:r>
          </a:p>
        </p:txBody>
      </p:sp>
      <p:pic>
        <p:nvPicPr>
          <p:cNvPr id="1026" name="Picture 2" descr="A Pothole Can Damage Your Vehicle, Your Passengers, and You | Steven M.  Lee, PC">
            <a:extLst>
              <a:ext uri="{FF2B5EF4-FFF2-40B4-BE49-F238E27FC236}">
                <a16:creationId xmlns:a16="http://schemas.microsoft.com/office/drawing/2014/main" id="{8BF932FC-D54B-FDAD-190B-E9EA52DC5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 y="1320800"/>
            <a:ext cx="4176673" cy="442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0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711C-93A2-4593-9B08-BF68405B8365}"/>
              </a:ext>
            </a:extLst>
          </p:cNvPr>
          <p:cNvSpPr>
            <a:spLocks noGrp="1"/>
          </p:cNvSpPr>
          <p:nvPr>
            <p:ph type="title" idx="4294967295"/>
          </p:nvPr>
        </p:nvSpPr>
        <p:spPr>
          <a:xfrm>
            <a:off x="-46324" y="-93407"/>
            <a:ext cx="4803902" cy="1611312"/>
          </a:xfrm>
        </p:spPr>
        <p:txBody>
          <a:bodyPr>
            <a:normAutofit/>
          </a:bodyPr>
          <a:lstStyle/>
          <a:p>
            <a:pPr algn="ctr"/>
            <a:r>
              <a:rPr lang="en-CA" sz="2800">
                <a:solidFill>
                  <a:schemeClr val="bg1"/>
                </a:solidFill>
              </a:rPr>
              <a:t>Key considerations in interpersonal conflicts</a:t>
            </a:r>
          </a:p>
        </p:txBody>
      </p:sp>
      <p:graphicFrame>
        <p:nvGraphicFramePr>
          <p:cNvPr id="12" name="Content Placeholder 2">
            <a:extLst>
              <a:ext uri="{FF2B5EF4-FFF2-40B4-BE49-F238E27FC236}">
                <a16:creationId xmlns:a16="http://schemas.microsoft.com/office/drawing/2014/main" id="{EB35BD4D-BB48-420C-9E62-91A3E519D736}"/>
              </a:ext>
            </a:extLst>
          </p:cNvPr>
          <p:cNvGraphicFramePr>
            <a:graphicFrameLocks noGrp="1"/>
          </p:cNvGraphicFramePr>
          <p:nvPr>
            <p:ph idx="4294967295"/>
          </p:nvPr>
        </p:nvGraphicFramePr>
        <p:xfrm>
          <a:off x="4986178" y="-93407"/>
          <a:ext cx="7092950" cy="6821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ow Your Brain Makes Fights with a Significant Other Worse | Time">
            <a:extLst>
              <a:ext uri="{FF2B5EF4-FFF2-40B4-BE49-F238E27FC236}">
                <a16:creationId xmlns:a16="http://schemas.microsoft.com/office/drawing/2014/main" id="{A0BE525E-6B36-463E-81D5-776D6B9CA52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899" r="15977" b="-2"/>
          <a:stretch/>
        </p:blipFill>
        <p:spPr bwMode="auto">
          <a:xfrm>
            <a:off x="341472" y="1517905"/>
            <a:ext cx="4385976" cy="4824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2936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CCA1EF-6456-34A8-85F9-F833BE0BE517}"/>
              </a:ext>
            </a:extLst>
          </p:cNvPr>
          <p:cNvSpPr txBox="1"/>
          <p:nvPr/>
        </p:nvSpPr>
        <p:spPr>
          <a:xfrm>
            <a:off x="59436" y="171254"/>
            <a:ext cx="12073128" cy="3693319"/>
          </a:xfrm>
          <a:prstGeom prst="rect">
            <a:avLst/>
          </a:prstGeom>
          <a:noFill/>
        </p:spPr>
        <p:txBody>
          <a:bodyPr wrap="square">
            <a:spAutoFit/>
          </a:bodyPr>
          <a:lstStyle/>
          <a:p>
            <a:r>
              <a:rPr lang="en-US" b="0" i="0">
                <a:effectLst/>
                <a:latin typeface="Arial" panose="020B0604020202020204" pitchFamily="34" charset="0"/>
              </a:rPr>
              <a:t>(1) In communication, content refers to the actual information or message being conveyed, while process refers to how that information is communicated.</a:t>
            </a:r>
            <a:br>
              <a:rPr lang="en-US"/>
            </a:br>
            <a:br>
              <a:rPr lang="en-US"/>
            </a:br>
            <a:r>
              <a:rPr lang="en-US" b="0" i="0">
                <a:effectLst/>
                <a:latin typeface="Arial" panose="020B0604020202020204" pitchFamily="34" charset="0"/>
              </a:rPr>
              <a:t>Content is the substance of the communication - the words, ideas, and facts that are being shared. It is the explicit message that the sender is trying to convey to the receiver. For example, if someone says, "I need you to pick up some groceries on your way home," the content of the message is the request to pick up groceries.</a:t>
            </a:r>
            <a:br>
              <a:rPr lang="en-US"/>
            </a:br>
            <a:br>
              <a:rPr lang="en-US"/>
            </a:br>
            <a:r>
              <a:rPr lang="en-US" b="0" i="0">
                <a:effectLst/>
                <a:latin typeface="Arial" panose="020B0604020202020204" pitchFamily="34" charset="0"/>
              </a:rPr>
              <a:t>Process, on the other hand, refers to the way in which the message is communicated. This includes nonverbal cues, tone of voice, body language, and other aspects of communication that can influence how the message is received. Process communication can impact the meaning of the content and how it is interpreted by the receiver. For example, if someone says, "I need you to pick up some groceries on your way home" in a frustrated tone of voice, the process of communication may convey a sense of urgency or annoyance that is not explicitly stated in the content of the message.</a:t>
            </a:r>
            <a:endParaRPr lang="en-CA"/>
          </a:p>
        </p:txBody>
      </p:sp>
    </p:spTree>
    <p:extLst>
      <p:ext uri="{BB962C8B-B14F-4D97-AF65-F5344CB8AC3E}">
        <p14:creationId xmlns:p14="http://schemas.microsoft.com/office/powerpoint/2010/main" val="291715825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CD7E92-954F-F609-14F7-2841A2234112}"/>
              </a:ext>
            </a:extLst>
          </p:cNvPr>
          <p:cNvSpPr txBox="1"/>
          <p:nvPr/>
        </p:nvSpPr>
        <p:spPr>
          <a:xfrm>
            <a:off x="32004" y="156520"/>
            <a:ext cx="12127992" cy="4524315"/>
          </a:xfrm>
          <a:prstGeom prst="rect">
            <a:avLst/>
          </a:prstGeom>
          <a:noFill/>
        </p:spPr>
        <p:txBody>
          <a:bodyPr wrap="square">
            <a:spAutoFit/>
          </a:bodyPr>
          <a:lstStyle/>
          <a:p>
            <a:r>
              <a:rPr lang="en-US" b="0" i="0">
                <a:effectLst/>
                <a:latin typeface="Arial" panose="020B0604020202020204" pitchFamily="34" charset="0"/>
              </a:rPr>
              <a:t>Some examples to illustrate the difference between content and process in communication:</a:t>
            </a:r>
            <a:br>
              <a:rPr lang="en-US"/>
            </a:br>
            <a:r>
              <a:rPr lang="en-US" b="0" i="0">
                <a:effectLst/>
                <a:latin typeface="Arial" panose="020B0604020202020204" pitchFamily="34" charset="0"/>
              </a:rPr>
              <a:t>1. Content: A manager tells an employee, "Your report was submitted late."</a:t>
            </a:r>
            <a:br>
              <a:rPr lang="en-US"/>
            </a:br>
            <a:r>
              <a:rPr lang="en-US" b="0" i="0">
                <a:effectLst/>
                <a:latin typeface="Arial" panose="020B0604020202020204" pitchFamily="34" charset="0"/>
              </a:rPr>
              <a:t>Process: The manager says this in a calm and neutral tone, without showing any visible signs of frustration or anger. However, the employee perceives the message as critical and feels judged based on the content of the message.</a:t>
            </a:r>
            <a:br>
              <a:rPr lang="en-US"/>
            </a:br>
            <a:r>
              <a:rPr lang="en-US" b="0" i="0">
                <a:effectLst/>
                <a:latin typeface="Arial" panose="020B0604020202020204" pitchFamily="34" charset="0"/>
              </a:rPr>
              <a:t>2. Content: A friend says, "I'm fine" when asked how they are doing.</a:t>
            </a:r>
          </a:p>
          <a:p>
            <a:r>
              <a:rPr lang="en-US" b="0" i="0">
                <a:effectLst/>
                <a:latin typeface="Arial" panose="020B0604020202020204" pitchFamily="34" charset="0"/>
              </a:rPr>
              <a:t>Process: The friend says this with a forced smile and avoids making eye contact. The process of communication, including the tone of voice and body language, suggests that the friend may not actually be fine, despite the content of the message.</a:t>
            </a:r>
            <a:br>
              <a:rPr lang="en-US"/>
            </a:br>
            <a:r>
              <a:rPr lang="en-US" b="0" i="0">
                <a:effectLst/>
                <a:latin typeface="Arial" panose="020B0604020202020204" pitchFamily="34" charset="0"/>
              </a:rPr>
              <a:t>3. Content: A partner says, "I love you."</a:t>
            </a:r>
            <a:br>
              <a:rPr lang="en-US"/>
            </a:br>
            <a:r>
              <a:rPr lang="en-US" b="0" i="0">
                <a:effectLst/>
                <a:latin typeface="Arial" panose="020B0604020202020204" pitchFamily="34" charset="0"/>
              </a:rPr>
              <a:t>Process: The partner says this with a warm smile, maintains eye contact, and reaches out to hold hands. The process of communication, including nonverbal cues, enhances the emotional impact of the content and conveys sincerity and affection.</a:t>
            </a:r>
            <a:br>
              <a:rPr lang="en-US"/>
            </a:br>
            <a:r>
              <a:rPr lang="en-US" b="0" i="0">
                <a:effectLst/>
                <a:latin typeface="Arial" panose="020B0604020202020204" pitchFamily="34" charset="0"/>
              </a:rPr>
              <a:t>In these examples, the content of the message is the explicit information being conveyed, while the process of communication includes nonverbal cues, tone of voice, and other factors that influence how the message is perceived and understood. Understanding both content and process in communication can help individuals communicate more effectively and empathetically</a:t>
            </a:r>
            <a:endParaRPr lang="en-CA"/>
          </a:p>
        </p:txBody>
      </p:sp>
    </p:spTree>
    <p:extLst>
      <p:ext uri="{BB962C8B-B14F-4D97-AF65-F5344CB8AC3E}">
        <p14:creationId xmlns:p14="http://schemas.microsoft.com/office/powerpoint/2010/main" val="228385579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E96835-C0E1-F29B-4D04-A67B54D28A32}"/>
              </a:ext>
            </a:extLst>
          </p:cNvPr>
          <p:cNvSpPr txBox="1"/>
          <p:nvPr/>
        </p:nvSpPr>
        <p:spPr>
          <a:xfrm>
            <a:off x="128016" y="137767"/>
            <a:ext cx="12063984" cy="5632311"/>
          </a:xfrm>
          <a:prstGeom prst="rect">
            <a:avLst/>
          </a:prstGeom>
          <a:noFill/>
        </p:spPr>
        <p:txBody>
          <a:bodyPr wrap="square">
            <a:spAutoFit/>
          </a:bodyPr>
          <a:lstStyle/>
          <a:p>
            <a:r>
              <a:rPr lang="en-US" b="0" i="0">
                <a:effectLst/>
                <a:latin typeface="Arial" panose="020B0604020202020204" pitchFamily="34" charset="0"/>
              </a:rPr>
              <a:t>Understanding the difference between content and process in communication is important for several reasons:</a:t>
            </a:r>
            <a:br>
              <a:rPr lang="en-US"/>
            </a:br>
            <a:r>
              <a:rPr lang="en-US" b="0" i="0">
                <a:effectLst/>
                <a:latin typeface="Arial" panose="020B0604020202020204" pitchFamily="34" charset="0"/>
              </a:rPr>
              <a:t>1. Effective Communication: Recognizing the distinction between content and process helps individuals communicate more clearly and accurately. By paying attention to both the words being said (content) and how they are delivered (process), communicators can ensure that their message is received as intended.</a:t>
            </a:r>
            <a:br>
              <a:rPr lang="en-US"/>
            </a:br>
            <a:r>
              <a:rPr lang="en-US" b="0" i="0">
                <a:effectLst/>
                <a:latin typeface="Arial" panose="020B0604020202020204" pitchFamily="34" charset="0"/>
              </a:rPr>
              <a:t>2. Enhanced Understanding: Being aware of both content and process in communication can lead to a deeper understanding of the underlying message. Nonverbal cues, tone of voice, and other aspects of process communication can provide context and nuance to the content of a message, helping listeners interpret the message more accurately.</a:t>
            </a:r>
            <a:br>
              <a:rPr lang="en-US"/>
            </a:br>
            <a:r>
              <a:rPr lang="en-US" b="0" i="0">
                <a:effectLst/>
                <a:latin typeface="Arial" panose="020B0604020202020204" pitchFamily="34" charset="0"/>
              </a:rPr>
              <a:t>3. Improved Relationships: Understanding the impact of process communication can help build stronger relationships. Being attuned to nonverbal cues and emotional tones can foster empathy, trust, and connection in interactions, leading to more positive and meaningful relationships.</a:t>
            </a:r>
            <a:br>
              <a:rPr lang="en-US"/>
            </a:br>
            <a:r>
              <a:rPr lang="en-US" b="0" i="0">
                <a:effectLst/>
                <a:latin typeface="Arial" panose="020B0604020202020204" pitchFamily="34" charset="0"/>
              </a:rPr>
              <a:t>4. Conflict Resolution: Recognizing the difference between content and process can be valuable in resolving conflicts. By addressing both the explicit content of a message and the underlying emotions or nonverbal cues in the process of communication, individuals can navigate disagreements more effectively and find mutually satisfactory resolutions.</a:t>
            </a:r>
            <a:br>
              <a:rPr lang="en-US"/>
            </a:br>
            <a:r>
              <a:rPr lang="en-US" b="0" i="0">
                <a:effectLst/>
                <a:latin typeface="Arial" panose="020B0604020202020204" pitchFamily="34" charset="0"/>
              </a:rPr>
              <a:t>5. Enhanced Emotional Intelligence: Developing an awareness of both content and process in communication contributes to emotional intelligence. This awareness allows individuals to better regulate their own emotions, empathize with others, and navigate social interactions with greater sensitivity and effectiveness.</a:t>
            </a:r>
            <a:br>
              <a:rPr lang="en-US"/>
            </a:br>
            <a:r>
              <a:rPr lang="en-US" b="0" i="0">
                <a:effectLst/>
                <a:latin typeface="Arial" panose="020B0604020202020204" pitchFamily="34" charset="0"/>
              </a:rPr>
              <a:t>Overall, knowing the difference between content and process in communication is essential for effective, empathetic, and meaningful interactions in personal and professional relationships. It can lead to clearer communication, deeper understanding, improved relationships, and enhanced emotional intelligence.</a:t>
            </a:r>
            <a:endParaRPr lang="en-CA"/>
          </a:p>
        </p:txBody>
      </p:sp>
    </p:spTree>
    <p:extLst>
      <p:ext uri="{BB962C8B-B14F-4D97-AF65-F5344CB8AC3E}">
        <p14:creationId xmlns:p14="http://schemas.microsoft.com/office/powerpoint/2010/main" val="421009716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BFFC7F-CEB9-FB1B-CA1C-695EF9B6792A}"/>
              </a:ext>
            </a:extLst>
          </p:cNvPr>
          <p:cNvSpPr txBox="1"/>
          <p:nvPr/>
        </p:nvSpPr>
        <p:spPr>
          <a:xfrm>
            <a:off x="59436" y="0"/>
            <a:ext cx="12073128" cy="5909310"/>
          </a:xfrm>
          <a:prstGeom prst="rect">
            <a:avLst/>
          </a:prstGeom>
          <a:noFill/>
        </p:spPr>
        <p:txBody>
          <a:bodyPr wrap="square">
            <a:spAutoFit/>
          </a:bodyPr>
          <a:lstStyle/>
          <a:p>
            <a:r>
              <a:rPr lang="en-US" b="0" i="0">
                <a:effectLst/>
                <a:latin typeface="Arial" panose="020B0604020202020204" pitchFamily="34" charset="0"/>
              </a:rPr>
              <a:t>(2) Care-based relationships are built on mutual trust, empathy, and emotional connection. In care-based relationships, individuals prioritize the well-being and happiness of the other person, and there is a sense of genuine concern and support for each other.</a:t>
            </a:r>
            <a:br>
              <a:rPr lang="en-US"/>
            </a:br>
            <a:br>
              <a:rPr lang="en-US"/>
            </a:br>
            <a:r>
              <a:rPr lang="en-US" b="0" i="0">
                <a:effectLst/>
                <a:latin typeface="Arial" panose="020B0604020202020204" pitchFamily="34" charset="0"/>
              </a:rPr>
              <a:t>On the other hand, transactional relationships are based on exchanges of goods, services, or information. In transactional relationships, interactions are often focused on achieving a specific outcome or benefit, and there may not be the same level of emotional connection or investment in the other person's well-being.</a:t>
            </a:r>
            <a:br>
              <a:rPr lang="en-US"/>
            </a:br>
            <a:br>
              <a:rPr lang="en-US"/>
            </a:br>
            <a:r>
              <a:rPr lang="en-US" b="0" i="0">
                <a:effectLst/>
                <a:latin typeface="Arial" panose="020B0604020202020204" pitchFamily="34" charset="0"/>
              </a:rPr>
              <a:t>In summary, care-based relationships are characterized by emotional support and genuine concern for the other person, while transactional relationships are more focused on exchanges and benefits. </a:t>
            </a:r>
          </a:p>
          <a:p>
            <a:endParaRPr lang="en-US" b="0" i="0">
              <a:effectLst/>
              <a:latin typeface="Arial" panose="020B0604020202020204" pitchFamily="34" charset="0"/>
            </a:endParaRPr>
          </a:p>
          <a:p>
            <a:r>
              <a:rPr lang="en-US" b="0" i="0">
                <a:effectLst/>
                <a:latin typeface="Arial" panose="020B0604020202020204" pitchFamily="34" charset="0"/>
              </a:rPr>
              <a:t>(3) Zero-sum games are situations in game theory where one person's gain is exactly balanced by another person's loss. In other words, the total amount of resources or value in the game remains constant, and any gain by one player comes at the direct expense of another player. Examples of zero-sum games include competitive sports, where one team's win is the other team's loss, or poker, where the total amount of money in play remains the same.</a:t>
            </a:r>
            <a:br>
              <a:rPr lang="en-US"/>
            </a:br>
            <a:r>
              <a:rPr lang="en-US" b="0" i="0">
                <a:effectLst/>
                <a:latin typeface="Arial" panose="020B0604020202020204" pitchFamily="34" charset="0"/>
              </a:rPr>
              <a:t>Nonzero-sum games, on the other hand, are situations where the total amount of resources or value can increase or decrease based on the actions of the players. In nonzero-sum games, it is possible for all players to benefit or for some players to benefit while others do not lose. Cooperation and collaboration are often key strategies in nonzero-sum games to maximize overall gains for all players involved.</a:t>
            </a:r>
            <a:br>
              <a:rPr lang="en-US"/>
            </a:br>
            <a:r>
              <a:rPr lang="en-US" b="0" i="0">
                <a:effectLst/>
                <a:latin typeface="Arial" panose="020B0604020202020204" pitchFamily="34" charset="0"/>
              </a:rPr>
              <a:t>Understanding the difference between zero-sum and nonzero-sum games can help in decision-making and strategic planning in various situations, whether in business, politics, or everyday life.</a:t>
            </a:r>
            <a:endParaRPr lang="en-CA"/>
          </a:p>
        </p:txBody>
      </p:sp>
    </p:spTree>
    <p:extLst>
      <p:ext uri="{BB962C8B-B14F-4D97-AF65-F5344CB8AC3E}">
        <p14:creationId xmlns:p14="http://schemas.microsoft.com/office/powerpoint/2010/main" val="378462110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5AD191-8EA9-D7EC-1D2D-77BCDAAA6E2A}"/>
              </a:ext>
            </a:extLst>
          </p:cNvPr>
          <p:cNvSpPr txBox="1"/>
          <p:nvPr/>
        </p:nvSpPr>
        <p:spPr>
          <a:xfrm>
            <a:off x="0" y="-570321"/>
            <a:ext cx="12109704" cy="7848302"/>
          </a:xfrm>
          <a:prstGeom prst="rect">
            <a:avLst/>
          </a:prstGeom>
          <a:noFill/>
        </p:spPr>
        <p:txBody>
          <a:bodyPr wrap="square">
            <a:spAutoFit/>
          </a:bodyPr>
          <a:lstStyle/>
          <a:p>
            <a:br>
              <a:rPr lang="en-US"/>
            </a:br>
            <a:br>
              <a:rPr lang="en-US"/>
            </a:br>
            <a:r>
              <a:rPr lang="en-US" b="0" i="0">
                <a:effectLst/>
                <a:latin typeface="Arial" panose="020B0604020202020204" pitchFamily="34" charset="0"/>
              </a:rPr>
              <a:t>(3) Zero-sum games are situations in game theory where one person's gain is exactly balanced by another person's loss. In other words, the total amount of resources or value in the game remains constant, and any gain by one player comes at the direct expense of another player. Examples of zero-sum games include competitive sports, where one team's win is the other team's loss, or poker, where the total amount of money in play remains the same.</a:t>
            </a:r>
            <a:br>
              <a:rPr lang="en-US"/>
            </a:br>
            <a:r>
              <a:rPr lang="en-US" b="0" i="0">
                <a:effectLst/>
                <a:latin typeface="Arial" panose="020B0604020202020204" pitchFamily="34" charset="0"/>
              </a:rPr>
              <a:t>Nonzero-sum games, on the other hand, are situations where the total amount of resources or value can increase or decrease based on the actions of the players. In nonzero-sum games, it is possible for all players to benefit or for some players to benefit while others do not lose. Cooperation and collaboration are often key strategies in nonzero-sum games to maximize overall gains for all players involved.</a:t>
            </a:r>
            <a:br>
              <a:rPr lang="en-US"/>
            </a:br>
            <a:r>
              <a:rPr lang="en-US" b="0" i="0">
                <a:effectLst/>
                <a:latin typeface="Arial" panose="020B0604020202020204" pitchFamily="34" charset="0"/>
              </a:rPr>
              <a:t>Understanding the difference between zero-sum and nonzero-sum games can help in decision-making and strategic planning in various situations, whether in business, politics, or everyday life.</a:t>
            </a:r>
            <a:r>
              <a:rPr lang="en-CA"/>
              <a:t> </a:t>
            </a:r>
            <a:r>
              <a:rPr lang="en-US" b="0" i="0">
                <a:effectLst/>
                <a:latin typeface="Arial" panose="020B0604020202020204" pitchFamily="34" charset="0"/>
              </a:rPr>
              <a:t>Zero-sum situations:</a:t>
            </a:r>
            <a:br>
              <a:rPr lang="en-US"/>
            </a:br>
            <a:r>
              <a:rPr lang="en-US" b="0" i="0">
                <a:effectLst/>
                <a:latin typeface="Arial" panose="020B0604020202020204" pitchFamily="34" charset="0"/>
              </a:rPr>
              <a:t>1. A tennis match: In a tennis match, one player wins while the other loses. The total points available in the match remain constant, making it a zero-sum game.</a:t>
            </a:r>
            <a:br>
              <a:rPr lang="en-US"/>
            </a:br>
            <a:r>
              <a:rPr lang="en-US" b="0" i="0">
                <a:effectLst/>
                <a:latin typeface="Arial" panose="020B0604020202020204" pitchFamily="34" charset="0"/>
              </a:rPr>
              <a:t>2. Budget allocation: In a scenario where a fixed budget must be divided among different departments, any increase in one department's budget must come at the expense of another department, making it a zero-sum situation.</a:t>
            </a:r>
            <a:br>
              <a:rPr lang="en-US"/>
            </a:br>
            <a:r>
              <a:rPr lang="en-US" b="0" i="0">
                <a:effectLst/>
                <a:latin typeface="Arial" panose="020B0604020202020204" pitchFamily="34" charset="0"/>
              </a:rPr>
              <a:t>3. Poker game: In a poker game, the total amount of money in play remains constant, and any winnings by one player come directly from the losses of other players, making it a zero-sum game.</a:t>
            </a:r>
            <a:br>
              <a:rPr lang="en-US"/>
            </a:br>
            <a:r>
              <a:rPr lang="en-US" b="0" i="0">
                <a:effectLst/>
                <a:latin typeface="Arial" panose="020B0604020202020204" pitchFamily="34" charset="0"/>
              </a:rPr>
              <a:t>Nonzero-sum situations:</a:t>
            </a:r>
            <a:br>
              <a:rPr lang="en-US"/>
            </a:br>
            <a:r>
              <a:rPr lang="en-US" b="0" i="0">
                <a:effectLst/>
                <a:latin typeface="Arial" panose="020B0604020202020204" pitchFamily="34" charset="0"/>
              </a:rPr>
              <a:t>1. Business partnerships: In a business partnership, both parties can benefit from collaboration by leveraging each other's strengths and resources to achieve mutual success, creating a nonzero-sum situation.</a:t>
            </a:r>
            <a:br>
              <a:rPr lang="en-US"/>
            </a:br>
            <a:r>
              <a:rPr lang="en-US" b="0" i="0">
                <a:effectLst/>
                <a:latin typeface="Arial" panose="020B0604020202020204" pitchFamily="34" charset="0"/>
              </a:rPr>
              <a:t>2. Trade agreements: International trade agreements can create mutual benefits for participating countries by increasing overall economic growth and prosperity, making it a nonzero-sum situation.</a:t>
            </a:r>
            <a:br>
              <a:rPr lang="en-US"/>
            </a:br>
            <a:r>
              <a:rPr lang="en-US" b="0" i="0">
                <a:effectLst/>
                <a:latin typeface="Arial" panose="020B0604020202020204" pitchFamily="34" charset="0"/>
              </a:rPr>
              <a:t>3. Team sports: In team sports like basketball or soccer, players work together to achieve a common goal of winning the game, and all players can benefit from teamwork and collaboration, creating a nonzero-sum situation.</a:t>
            </a:r>
            <a:br>
              <a:rPr lang="en-US"/>
            </a:br>
            <a:r>
              <a:rPr lang="en-US" b="0" i="0">
                <a:effectLst/>
                <a:latin typeface="Arial" panose="020B0604020202020204" pitchFamily="34" charset="0"/>
              </a:rPr>
              <a:t>Understanding the dynamics of zero-sum and nonzero-sum situations can help in navigating various interactions and decision-making processes to maximize outcomes for all parties involved</a:t>
            </a:r>
            <a:endParaRPr lang="en-CA"/>
          </a:p>
        </p:txBody>
      </p:sp>
    </p:spTree>
    <p:extLst>
      <p:ext uri="{BB962C8B-B14F-4D97-AF65-F5344CB8AC3E}">
        <p14:creationId xmlns:p14="http://schemas.microsoft.com/office/powerpoint/2010/main" val="1594511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B3D33-DFED-8736-A2CC-BA96B5B7B874}"/>
              </a:ext>
            </a:extLst>
          </p:cNvPr>
          <p:cNvSpPr>
            <a:spLocks noGrp="1"/>
          </p:cNvSpPr>
          <p:nvPr>
            <p:ph type="sldNum" sz="quarter" idx="12"/>
          </p:nvPr>
        </p:nvSpPr>
        <p:spPr/>
        <p:txBody>
          <a:bodyPr/>
          <a:lstStyle/>
          <a:p>
            <a:fld id="{8954F5B7-5279-43BB-AF99-55E064283C57}" type="slidenum">
              <a:rPr lang="en-CA" smtClean="0"/>
              <a:t>24</a:t>
            </a:fld>
            <a:endParaRPr lang="en-CA"/>
          </a:p>
        </p:txBody>
      </p:sp>
      <p:pic>
        <p:nvPicPr>
          <p:cNvPr id="4" name="Picture 3">
            <a:extLst>
              <a:ext uri="{FF2B5EF4-FFF2-40B4-BE49-F238E27FC236}">
                <a16:creationId xmlns:a16="http://schemas.microsoft.com/office/drawing/2014/main" id="{91E50D82-E4D2-27D1-A169-A55C65ABA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570" y="0"/>
            <a:ext cx="5931430" cy="6858000"/>
          </a:xfrm>
          <a:prstGeom prst="rect">
            <a:avLst/>
          </a:prstGeom>
        </p:spPr>
      </p:pic>
      <p:pic>
        <p:nvPicPr>
          <p:cNvPr id="6" name="Picture 5">
            <a:extLst>
              <a:ext uri="{FF2B5EF4-FFF2-40B4-BE49-F238E27FC236}">
                <a16:creationId xmlns:a16="http://schemas.microsoft.com/office/drawing/2014/main" id="{D7AEE903-BB35-14FE-5D57-636019DCD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60570" cy="6858000"/>
          </a:xfrm>
          <a:prstGeom prst="rect">
            <a:avLst/>
          </a:prstGeom>
        </p:spPr>
      </p:pic>
    </p:spTree>
    <p:extLst>
      <p:ext uri="{BB962C8B-B14F-4D97-AF65-F5344CB8AC3E}">
        <p14:creationId xmlns:p14="http://schemas.microsoft.com/office/powerpoint/2010/main" val="370317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21A35A-7A24-62A1-4264-87AF895CD25A}"/>
              </a:ext>
            </a:extLst>
          </p:cNvPr>
          <p:cNvSpPr txBox="1"/>
          <p:nvPr/>
        </p:nvSpPr>
        <p:spPr>
          <a:xfrm>
            <a:off x="102742" y="0"/>
            <a:ext cx="12274193" cy="708341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Meaning in Life Questionnaire, developed by Michael Steger and colleagues (2006), generates two independent subscale scores — Presence of Meaning and Search for Meaning — each ranging from 5 to 35. The instrument uses a 7-point Likert scale and its robust two-factor structure has been replicated numerous times, making it a benchmark measure in existential and positive psychology.</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threshold of 24 (the scale midpoint on a 5–35 range) is the conventional interpretive anchor, though Steger explicitly notes the MLQ has no clinical cut scores — it measures across the full range of human functioning.</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Four Score Profiles (Steger’s Framework)</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two subscales interact in meaningful ways, and Steger’s own scoring guide describes four interpretive quadrants:</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High Presence / Low Search (above 24 / below 24)</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Individuals in this pattern feel their lives have valued meaning and purpose and are not actively seeking further meaning. They tend to be highly satisfied with life, optimistic, with healthy self-esteem. They frequently experience positive emotions like love and joy, and rarely feel afraid, angry, or sad. They tend to hold traditional values, are often active in religious pursuits, and would likely be described by others as conscientious, organized, and socially outgoing. </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Low Presence / High Search (below 24 / above 24)</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This is the most clinically significant pattern. Poor mental health, including clinical levels of depression, has been associated with the combination of lower Presence and higher Search scores.  This profile maps onto what some researchers call a “meaning moratorium” — one senses something is missing and is actively, often anxiously, looking for it.</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62588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764B56-82D4-DBA2-839B-849C9E559404}"/>
              </a:ext>
            </a:extLst>
          </p:cNvPr>
          <p:cNvSpPr txBox="1"/>
          <p:nvPr/>
        </p:nvSpPr>
        <p:spPr>
          <a:xfrm>
            <a:off x="17124" y="0"/>
            <a:ext cx="12192000" cy="542565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High Presence / High Search (both above 24)</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Intriguingly, when individuals have high scores on Presence and Search simultaneously, they also report high levels of psychological well-being.  This suggests that for people who already have a robust sense of meaning, continued exploration of that meaning deepens rather than destabilizes wellbeing.</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Low Presence / Low Search (both below 24)</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Individuals in this pattern probably do not feel their lives have valued meaning or purpose and are not actively exploring it. They may not find the idea of thinking about life’s meaning very interesting or important. They may not always be satisfied with life or optimistic about the future and may occasionally or often feel anxious or depressed.  This pattern — sometimes called “meaning diffusion” — may reflect existential disengagement rather than distress.</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Subscale Correlates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Presence is positively related to well-being, intrinsic religiosity, extraversion and agreeableness, and negatively related to anxiety and depression. Search is positively related to religious quest, rumination, past-negative and present-fatalistic time perspectives, negative affect, depression, and neuroticism, and negatively related to future time perspective and well-being. </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Health and Mortality Research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downstream health correlates of meaning are among the more striking findings in the positive psychology literature.</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163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88B66-207F-EDCE-92A6-0ED49B3401C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09A3FA-DCFE-4BA2-ECA1-CDEE46C3A8E1}"/>
              </a:ext>
            </a:extLst>
          </p:cNvPr>
          <p:cNvSpPr txBox="1"/>
          <p:nvPr/>
        </p:nvSpPr>
        <p:spPr>
          <a:xfrm>
            <a:off x="27398" y="0"/>
            <a:ext cx="12192000" cy="707200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Physical Health and Functioning</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study of over 1,000 community-dwelling adults across the lifespan found that individuals who perceive their lives to be more meaningful have better outcomes across a wide variety of psychological and physical measures of health and well-being.  The mean Presence score in that sample was 26.7 (above the midpoint), with Search at 18.9 (below the midpoint) — suggesting the population norm leans toward presence without active seeking.</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Overall, higher levels of meaning are clearly associated with better physical health, as well as with behavioral factors that decrease the probability of negative health outcomes or increase that of positive health outcomes. </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higher sense of purpose is associated with improved health behaviors (increased physical activity, increased preventive healthcare use, healthier sleep, reduced drug misuse), improved biological functioning (reduced allostatic load, reduced inflammation), and better physical health outcomes including improved physical functioning and reduced risk of cardiovascular disease, cognitive impairment, and mortality.</a:t>
            </a: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Cardiovascular Disease and Mortality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mortality data are particularly robust. A meta-analysis of ten prospective studies with over 136,000 participants found a significant association between higher purpose in life and reduced all-cause mortality (adjusted pooled relative risk = 0.83) and reduced cardiovascular events (adjusted pooled relative risk = 0.83). </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 one large study of nearly 7,000 older adults, those with the lowest levels of purpose had more than 2.6 times the risk of mortality from heart, circulatory, and blood conditions compared to those with the highest levels of purpose. </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Harvard/Health and Retirement Study data showed stark differences in absolute mortality risk: people with the highest sense of purpose had a 15.2% mortality risk over eight years, compared to 36.5% for those with the lowest sense of purpose.  Importantly, in analyses stratified by socioeconomic status, people with the highest level of purpose consistently tended to have lower mortality risk across all levels of SES.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07185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74E80-A75D-F6FB-B540-7020B2C782D8}"/>
              </a:ext>
            </a:extLst>
          </p:cNvPr>
          <p:cNvSpPr txBox="1"/>
          <p:nvPr/>
        </p:nvSpPr>
        <p:spPr>
          <a:xfrm>
            <a:off x="27398" y="0"/>
            <a:ext cx="12192000" cy="2194703"/>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Purpose as a Buffer Against Poor Health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One particularly nuanced finding: purpose appears to moderate the relationship between poor health and death. Greater purpose in life predicts meaningful reductions in mortality associated with poorer self-rated health among middle-aged and older adults — that is, rating one’s health as poor was more detrimental (in terms of mortality) for those who also reported low purpose in life.</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6309518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032C4-111E-54DA-1748-499CFDD75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5" y="84842"/>
            <a:ext cx="6575923" cy="6683603"/>
          </a:xfrm>
          <a:prstGeom prst="rect">
            <a:avLst/>
          </a:prstGeom>
        </p:spPr>
      </p:pic>
      <p:pic>
        <p:nvPicPr>
          <p:cNvPr id="7" name="Picture 6">
            <a:extLst>
              <a:ext uri="{FF2B5EF4-FFF2-40B4-BE49-F238E27FC236}">
                <a16:creationId xmlns:a16="http://schemas.microsoft.com/office/drawing/2014/main" id="{9B4CD809-B5E3-4685-1EAC-E2CD2D18F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957" y="84841"/>
            <a:ext cx="4671363" cy="6683603"/>
          </a:xfrm>
          <a:prstGeom prst="rect">
            <a:avLst/>
          </a:prstGeom>
        </p:spPr>
      </p:pic>
    </p:spTree>
    <p:extLst>
      <p:ext uri="{BB962C8B-B14F-4D97-AF65-F5344CB8AC3E}">
        <p14:creationId xmlns:p14="http://schemas.microsoft.com/office/powerpoint/2010/main" val="3172784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28941-A458-DB5E-EA0D-00916F1B9E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FD0E21-4A23-2200-CC7D-249EE71F1DDB}"/>
              </a:ext>
            </a:extLst>
          </p:cNvPr>
          <p:cNvSpPr txBox="1"/>
          <p:nvPr/>
        </p:nvSpPr>
        <p:spPr>
          <a:xfrm>
            <a:off x="216966" y="579358"/>
            <a:ext cx="4520631" cy="738664"/>
          </a:xfrm>
          <a:prstGeom prst="rect">
            <a:avLst/>
          </a:prstGeom>
          <a:noFill/>
        </p:spPr>
        <p:txBody>
          <a:bodyPr wrap="square">
            <a:spAutoFit/>
          </a:bodyPr>
          <a:lstStyle/>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047D25F1-145A-6ED2-99D4-6C039B5FB7E5}"/>
              </a:ext>
            </a:extLst>
          </p:cNvPr>
          <p:cNvSpPr txBox="1"/>
          <p:nvPr/>
        </p:nvSpPr>
        <p:spPr>
          <a:xfrm>
            <a:off x="91440" y="765810"/>
            <a:ext cx="12192000" cy="3785652"/>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Week 31- </a:t>
            </a:r>
            <a:r>
              <a:rPr lang="en-US" sz="3600" dirty="0">
                <a:latin typeface="Arial" panose="020B0604020202020204" pitchFamily="34" charset="0"/>
                <a:cs typeface="Arial" panose="020B0604020202020204" pitchFamily="34" charset="0"/>
              </a:rPr>
              <a:t>May 27- Bringing meaning and purpose into your life- Our circle of meaning session.</a:t>
            </a:r>
          </a:p>
          <a:p>
            <a:r>
              <a:rPr lang="en-US" sz="3600" dirty="0">
                <a:solidFill>
                  <a:schemeClr val="bg1"/>
                </a:solidFill>
                <a:latin typeface="Arial" panose="020B0604020202020204" pitchFamily="34" charset="0"/>
                <a:cs typeface="Arial" panose="020B0604020202020204" pitchFamily="34" charset="0"/>
              </a:rPr>
              <a:t>Week 32- </a:t>
            </a:r>
            <a:r>
              <a:rPr lang="en-US" sz="3600" dirty="0">
                <a:latin typeface="Arial" panose="020B0604020202020204" pitchFamily="34" charset="0"/>
                <a:cs typeface="Arial" panose="020B0604020202020204" pitchFamily="34" charset="0"/>
              </a:rPr>
              <a:t>June 3- Joan and Nicole’s end of the year special- course highlights- Feedback- Brunch</a:t>
            </a:r>
          </a:p>
          <a:p>
            <a:r>
              <a:rPr lang="en-US" sz="3600" dirty="0">
                <a:solidFill>
                  <a:schemeClr val="bg1"/>
                </a:solidFill>
                <a:latin typeface="Arial" panose="020B0604020202020204" pitchFamily="34" charset="0"/>
                <a:cs typeface="Arial" panose="020B0604020202020204" pitchFamily="34" charset="0"/>
              </a:rPr>
              <a:t>Week 33- </a:t>
            </a:r>
            <a:r>
              <a:rPr lang="en-US" sz="3600" dirty="0">
                <a:latin typeface="Arial" panose="020B0604020202020204" pitchFamily="34" charset="0"/>
                <a:cs typeface="Arial" panose="020B0604020202020204" pitchFamily="34" charset="0"/>
              </a:rPr>
              <a:t>June 10- Sexuality and bonding pilot session.</a:t>
            </a:r>
          </a:p>
          <a:p>
            <a:endParaRPr lang="en-US" sz="2400" dirty="0">
              <a:latin typeface="Corbel" panose="020B0503020204020204" pitchFamily="34" charset="0"/>
            </a:endParaRP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25D0DE4-9A4F-CF3E-71B1-6C9604BA9144}"/>
              </a:ext>
            </a:extLst>
          </p:cNvPr>
          <p:cNvSpPr txBox="1"/>
          <p:nvPr/>
        </p:nvSpPr>
        <p:spPr>
          <a:xfrm>
            <a:off x="2980263" y="-128528"/>
            <a:ext cx="5750283" cy="707886"/>
          </a:xfrm>
          <a:prstGeom prst="rect">
            <a:avLst/>
          </a:prstGeom>
          <a:noFill/>
        </p:spPr>
        <p:txBody>
          <a:bodyPr wrap="square">
            <a:spAutoFit/>
          </a:bodyPr>
          <a:lstStyle/>
          <a:p>
            <a:r>
              <a:rPr lang="en-US" sz="4000" dirty="0">
                <a:solidFill>
                  <a:schemeClr val="bg1"/>
                </a:solidFill>
                <a:latin typeface="Corbel" panose="020B0503020204020204" pitchFamily="34" charset="0"/>
              </a:rPr>
              <a:t>THE NEXT  THREE WEEKS</a:t>
            </a:r>
          </a:p>
        </p:txBody>
      </p:sp>
      <p:sp>
        <p:nvSpPr>
          <p:cNvPr id="2" name="Slide Number Placeholder 1">
            <a:extLst>
              <a:ext uri="{FF2B5EF4-FFF2-40B4-BE49-F238E27FC236}">
                <a16:creationId xmlns:a16="http://schemas.microsoft.com/office/drawing/2014/main" id="{CF74229E-75CF-7131-6E28-C81A2EF4E8FD}"/>
              </a:ext>
            </a:extLst>
          </p:cNvPr>
          <p:cNvSpPr>
            <a:spLocks noGrp="1"/>
          </p:cNvSpPr>
          <p:nvPr>
            <p:ph type="sldNum" sz="quarter" idx="12"/>
          </p:nvPr>
        </p:nvSpPr>
        <p:spPr/>
        <p:txBody>
          <a:bodyPr/>
          <a:lstStyle/>
          <a:p>
            <a:fld id="{5B621ED0-B45F-441E-93E9-023E2B55C8A5}" type="slidenum">
              <a:rPr lang="en-CA" smtClean="0"/>
              <a:t>3</a:t>
            </a:fld>
            <a:endParaRPr lang="en-CA" dirty="0"/>
          </a:p>
        </p:txBody>
      </p:sp>
    </p:spTree>
    <p:extLst>
      <p:ext uri="{BB962C8B-B14F-4D97-AF65-F5344CB8AC3E}">
        <p14:creationId xmlns:p14="http://schemas.microsoft.com/office/powerpoint/2010/main" val="476662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E7317E-1941-C921-DD35-EB1258EC5AD1}"/>
              </a:ext>
            </a:extLst>
          </p:cNvPr>
          <p:cNvSpPr>
            <a:spLocks noChangeArrowheads="1"/>
          </p:cNvSpPr>
          <p:nvPr/>
        </p:nvSpPr>
        <p:spPr bwMode="auto">
          <a:xfrm>
            <a:off x="160900" y="1054868"/>
            <a:ext cx="11870200" cy="50359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7132" rIns="0" bIns="11426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Total Score Range:</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The total score typically ranges from </a:t>
            </a: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12 to 60</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(assuming a 1 to 5 scoring range per item).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Higher Scores: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Higher scores are associated with positive outcomes, such as: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Greater life satisfaction and overall well-being.</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Lower levels of depression and anxiety.</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A sense that one's life is goal-oriented and has clear direction.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Lower Scores: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Lower scores may suggest: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An absence of purpose, sometimes described as existential frustration or emptiness.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Potential for higher levels of stress or psychological distress.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Note on Norms: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While higher scores generally mean greater purpose, specific cutoff points for "high" versus "low" can depend on the population being studied. Researchers often compare individual scores to established norms for specific age groups or clinical populations. </a:t>
            </a:r>
            <a:endParaRPr kumimoji="0" lang="en-US" altLang="en-US" sz="2000" b="0" i="0" u="none" strike="noStrike" cap="none" normalizeH="0" baseline="0" dirty="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For the exact scoring instructions and scale manual, you can refer to the Traumatic Stress Research Consortium website, where the scale is hosted.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6E8F0"/>
                </a:solidFill>
                <a:effectLst/>
                <a:latin typeface="Google Sans"/>
                <a:cs typeface="Arial" panose="020B0604020202020204" pitchFamily="34" charset="0"/>
              </a:rPr>
              <a:t> </a:t>
            </a:r>
            <a:endParaRPr kumimoji="0" lang="en-US" altLang="en-US" sz="12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rPr>
            </a:br>
            <a:endParaRPr kumimoji="0" lang="en-US" altLang="en-US" sz="1200" b="0" i="0" u="none" strike="noStrike" cap="none" normalizeH="0" baseline="0" dirty="0">
              <a:ln>
                <a:noFill/>
              </a:ln>
              <a:solidFill>
                <a:schemeClr val="tx1"/>
              </a:solidFill>
              <a:effectLst/>
            </a:endParaRPr>
          </a:p>
        </p:txBody>
      </p:sp>
      <p:sp>
        <p:nvSpPr>
          <p:cNvPr id="5" name="TextBox 4">
            <a:extLst>
              <a:ext uri="{FF2B5EF4-FFF2-40B4-BE49-F238E27FC236}">
                <a16:creationId xmlns:a16="http://schemas.microsoft.com/office/drawing/2014/main" id="{99126AF3-46D6-05B5-43D7-371A782F34F0}"/>
              </a:ext>
            </a:extLst>
          </p:cNvPr>
          <p:cNvSpPr txBox="1"/>
          <p:nvPr/>
        </p:nvSpPr>
        <p:spPr>
          <a:xfrm>
            <a:off x="1654139" y="182418"/>
            <a:ext cx="10685124"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PURPOSE IN LIFE SCALE INTERPRETATION</a:t>
            </a:r>
            <a:endParaRPr lang="en-CA" sz="3200" dirty="0"/>
          </a:p>
        </p:txBody>
      </p:sp>
    </p:spTree>
    <p:extLst>
      <p:ext uri="{BB962C8B-B14F-4D97-AF65-F5344CB8AC3E}">
        <p14:creationId xmlns:p14="http://schemas.microsoft.com/office/powerpoint/2010/main" val="3324458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1229CD-5164-4FF7-5152-EB1511F4F5FA}"/>
              </a:ext>
            </a:extLst>
          </p:cNvPr>
          <p:cNvSpPr txBox="1"/>
          <p:nvPr/>
        </p:nvSpPr>
        <p:spPr>
          <a:xfrm>
            <a:off x="0" y="304861"/>
            <a:ext cx="12192000" cy="6678751"/>
          </a:xfrm>
          <a:prstGeom prst="rect">
            <a:avLst/>
          </a:prstGeom>
          <a:noFill/>
        </p:spPr>
        <p:txBody>
          <a:bodyPr wrap="square">
            <a:spAutoFit/>
          </a:bodyPr>
          <a:lstStyle/>
          <a:p>
            <a:r>
              <a:rPr lang="en-US" sz="3200" dirty="0">
                <a:solidFill>
                  <a:srgbClr val="222222"/>
                </a:solidFill>
                <a:latin typeface="Arial" panose="020B0604020202020204" pitchFamily="34" charset="0"/>
              </a:rPr>
              <a:t>                              </a:t>
            </a:r>
            <a:r>
              <a:rPr lang="en-US" sz="3200" b="0" i="0" dirty="0">
                <a:solidFill>
                  <a:srgbClr val="222222"/>
                </a:solidFill>
                <a:effectLst/>
                <a:latin typeface="Arial" panose="020B0604020202020204" pitchFamily="34" charset="0"/>
              </a:rPr>
              <a:t>PURPOSE AND HEALTH</a:t>
            </a:r>
            <a:br>
              <a:rPr lang="en-US" dirty="0"/>
            </a:br>
            <a:r>
              <a:rPr lang="en-US" sz="2400" b="0" i="0" dirty="0">
                <a:effectLst/>
                <a:latin typeface="Arial" panose="020B0604020202020204" pitchFamily="34" charset="0"/>
              </a:rPr>
              <a:t>• In people who already have heart disease, each one-point increase on a 6-point purpose-in-life scale was associated with a 27 % lower risk of having a heart attack over a two-year period.</a:t>
            </a:r>
            <a:br>
              <a:rPr lang="en-US" sz="2400" dirty="0"/>
            </a:br>
            <a:r>
              <a:rPr lang="en-US" sz="2400" b="0" i="0" dirty="0">
                <a:effectLst/>
                <a:latin typeface="Arial" panose="020B0604020202020204" pitchFamily="34" charset="0"/>
              </a:rPr>
              <a:t>• Among older adults, a one-point increase in purpose corresponded to a 22 % lower risk of stroke.</a:t>
            </a:r>
            <a:br>
              <a:rPr lang="en-US" sz="2400" dirty="0"/>
            </a:br>
            <a:r>
              <a:rPr lang="en-US" sz="2400" b="0" i="0" dirty="0">
                <a:effectLst/>
                <a:latin typeface="Arial" panose="020B0604020202020204" pitchFamily="34" charset="0"/>
              </a:rPr>
              <a:t>• Studies have linked stronger purpose in life with reduced incidence of Alzheimer’s disease</a:t>
            </a:r>
            <a:r>
              <a:rPr lang="en-US" sz="2400" dirty="0">
                <a:latin typeface="Arial" panose="020B0604020202020204" pitchFamily="34" charset="0"/>
              </a:rPr>
              <a:t> by more than half</a:t>
            </a:r>
            <a:r>
              <a:rPr lang="en-US" sz="2400" b="0" i="0" dirty="0">
                <a:effectLst/>
                <a:latin typeface="Arial" panose="020B0604020202020204" pitchFamily="34" charset="0"/>
              </a:rPr>
              <a:t> and milder cognitive decline.</a:t>
            </a:r>
            <a:br>
              <a:rPr lang="en-US" sz="2400" dirty="0"/>
            </a:br>
            <a:r>
              <a:rPr lang="en-US" sz="2400" b="0" i="0" dirty="0">
                <a:effectLst/>
                <a:latin typeface="Arial" panose="020B0604020202020204" pitchFamily="34" charset="0"/>
              </a:rPr>
              <a:t>• In gene-expression studies, “hedonic” well-being (pleasure-oriented) was associated with higher expression of inflammatory genes and lower expression of genes involved in antiviral and antibody responses; whereas “eudaimonic” well-being (purpose/meaning oriented) showed the opposite, healthier patterns of gene expression.</a:t>
            </a:r>
            <a:br>
              <a:rPr lang="en-US" sz="2400" dirty="0"/>
            </a:br>
            <a:r>
              <a:rPr lang="en-US" sz="2400" b="0" i="0" dirty="0">
                <a:effectLst/>
                <a:latin typeface="Arial" panose="020B0604020202020204" pitchFamily="34" charset="0"/>
              </a:rPr>
              <a:t>• Purpose is also correlated with better engagement in preventive health behaviors (e.g. screenings, vaccinations).</a:t>
            </a:r>
            <a:br>
              <a:rPr lang="en-US" sz="2400" dirty="0"/>
            </a:br>
            <a:r>
              <a:rPr lang="en-US" sz="2400" b="0" i="0" dirty="0">
                <a:effectLst/>
                <a:latin typeface="Arial" panose="020B0604020202020204" pitchFamily="34" charset="0"/>
              </a:rPr>
              <a:t>• </a:t>
            </a:r>
            <a:r>
              <a:rPr lang="en-US" sz="2400" dirty="0">
                <a:latin typeface="Arial" panose="020B0604020202020204" pitchFamily="34" charset="0"/>
              </a:rPr>
              <a:t>P</a:t>
            </a:r>
            <a:r>
              <a:rPr lang="en-US" sz="2400" b="0" i="0" dirty="0">
                <a:effectLst/>
                <a:latin typeface="Arial" panose="020B0604020202020204" pitchFamily="34" charset="0"/>
              </a:rPr>
              <a:t>eople with strong purpose may have greater telomerase activity (an enzyme important for chromosome maintenance) and thus possibly slower cellular aging.</a:t>
            </a:r>
            <a:br>
              <a:rPr lang="en-US" dirty="0"/>
            </a:br>
            <a:br>
              <a:rPr lang="en-US" dirty="0"/>
            </a:br>
            <a:endParaRPr lang="en-CA" dirty="0"/>
          </a:p>
        </p:txBody>
      </p:sp>
    </p:spTree>
    <p:extLst>
      <p:ext uri="{BB962C8B-B14F-4D97-AF65-F5344CB8AC3E}">
        <p14:creationId xmlns:p14="http://schemas.microsoft.com/office/powerpoint/2010/main" val="3810090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4D7957-E3E5-163E-3738-366649DD37FD}"/>
              </a:ext>
            </a:extLst>
          </p:cNvPr>
          <p:cNvSpPr txBox="1"/>
          <p:nvPr/>
        </p:nvSpPr>
        <p:spPr>
          <a:xfrm>
            <a:off x="111304" y="382012"/>
            <a:ext cx="11969392" cy="3539430"/>
          </a:xfrm>
          <a:prstGeom prst="rect">
            <a:avLst/>
          </a:prstGeom>
          <a:noFill/>
        </p:spPr>
        <p:txBody>
          <a:bodyPr wrap="square">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In week 31 of the course, our circle of meaning session, we’ll be considering the concept of the cosmic egg which proposes three levels of stories that underlie our sense of meaning. </a:t>
            </a:r>
          </a:p>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We’ve already emailed out slides which will help you prepare for that session. In addition we’re also inviting you to think about and write down the answers to the following questions and bring them with you for week 31.  </a:t>
            </a:r>
          </a:p>
        </p:txBody>
      </p:sp>
    </p:spTree>
    <p:extLst>
      <p:ext uri="{BB962C8B-B14F-4D97-AF65-F5344CB8AC3E}">
        <p14:creationId xmlns:p14="http://schemas.microsoft.com/office/powerpoint/2010/main" val="30809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62B29-C559-FCCA-70F5-C924EF12971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1E9056F-E5B5-59D0-52FB-2C9CC4B91556}"/>
              </a:ext>
            </a:extLst>
          </p:cNvPr>
          <p:cNvSpPr txBox="1"/>
          <p:nvPr/>
        </p:nvSpPr>
        <p:spPr>
          <a:xfrm>
            <a:off x="78769" y="184934"/>
            <a:ext cx="12113231" cy="5934189"/>
          </a:xfrm>
          <a:prstGeom prst="rect">
            <a:avLst/>
          </a:prstGeom>
          <a:noFill/>
        </p:spPr>
        <p:txBody>
          <a:bodyPr wrap="square">
            <a:spAutoFit/>
          </a:bodyPr>
          <a:lstStyle/>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MY STORY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Who am I, really?</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When do I feel most myself?</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gives me dignity even when I fail?</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part of me feels most alive now?</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Key word or phrase: _______________________</a:t>
            </a:r>
          </a:p>
          <a:p>
            <a:pPr>
              <a:lnSpc>
                <a:spcPct val="107000"/>
              </a:lnSpc>
              <a:spcAft>
                <a:spcPts val="800"/>
              </a:spcAft>
              <a:buNone/>
            </a:pPr>
            <a:endPar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OUR STORY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Where do I belong?</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Which communities, relationships, or traditions see me?</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Where do I contribute rather than perform?</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Who would notice if I were missing?</a:t>
            </a:r>
            <a:r>
              <a:rPr lang="en-CA" sz="2400" kern="0" dirty="0">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r>
              <a:rPr lang="en-CA" sz="2400" kern="0" dirty="0">
                <a:latin typeface="Arial" panose="020B0604020202020204" pitchFamily="34" charset="0"/>
                <a:ea typeface="Times New Roman" panose="02020603050405020304" pitchFamily="18" charset="0"/>
                <a:cs typeface="Arial" panose="020B0604020202020204" pitchFamily="34" charset="0"/>
              </a:rPr>
              <a:t>Key word or phrase: _______________________</a:t>
            </a:r>
            <a:endParaRPr lang="en-CA" sz="24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15917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489A11-F6C5-EE76-2F01-4E5B518C6C0C}"/>
              </a:ext>
            </a:extLst>
          </p:cNvPr>
          <p:cNvSpPr txBox="1"/>
          <p:nvPr/>
        </p:nvSpPr>
        <p:spPr>
          <a:xfrm>
            <a:off x="130140" y="0"/>
            <a:ext cx="12192000" cy="6210996"/>
          </a:xfrm>
          <a:prstGeom prst="rect">
            <a:avLst/>
          </a:prstGeom>
          <a:noFill/>
        </p:spPr>
        <p:txBody>
          <a:bodyPr wrap="square">
            <a:spAutoFit/>
          </a:bodyPr>
          <a:lstStyle/>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THE STORY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What holds my life?</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larger story feels true enough to live by?</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restores awe, humility, or trust?</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Where do I sense meaning beyond usefulness?</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Key word or phrase: _______________________</a:t>
            </a:r>
          </a:p>
          <a:p>
            <a:pPr>
              <a:lnSpc>
                <a:spcPct val="107000"/>
              </a:lnSpc>
              <a:spcAft>
                <a:spcPts val="800"/>
              </a:spcAft>
              <a:buNone/>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INTEGRATION</a:t>
            </a:r>
            <a:endPar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Which story currently feels strongest?</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Which feels neglected or conflicted?</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small shift could bring them into better harmony?</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One gentle intention for the next season of life:  </a:t>
            </a:r>
          </a:p>
          <a:p>
            <a:pPr>
              <a:lnSpc>
                <a:spcPct val="107000"/>
              </a:lnSpc>
              <a:spcAft>
                <a:spcPts val="800"/>
              </a:spcAft>
              <a:buNone/>
            </a:pPr>
            <a:endParaRPr lang="en-CA" kern="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endParaRPr lang="en-CA" sz="16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853926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C58EF5-410E-F818-02E6-AE33BCB40FD6}"/>
              </a:ext>
            </a:extLst>
          </p:cNvPr>
          <p:cNvSpPr>
            <a:spLocks noGrp="1"/>
          </p:cNvSpPr>
          <p:nvPr>
            <p:ph type="ctrTitle" idx="4294967295"/>
          </p:nvPr>
        </p:nvSpPr>
        <p:spPr>
          <a:xfrm>
            <a:off x="2116423" y="1690688"/>
            <a:ext cx="8394040" cy="1738312"/>
          </a:xfrm>
        </p:spPr>
        <p:txBody>
          <a:bodyPr>
            <a:normAutofit/>
          </a:bodyPr>
          <a:lstStyle/>
          <a:p>
            <a:r>
              <a:rPr lang="en-CA" sz="6000" dirty="0">
                <a:solidFill>
                  <a:schemeClr val="bg1"/>
                </a:solidFill>
              </a:rPr>
              <a:t>Exploring meaning</a:t>
            </a:r>
          </a:p>
        </p:txBody>
      </p:sp>
    </p:spTree>
    <p:extLst>
      <p:ext uri="{BB962C8B-B14F-4D97-AF65-F5344CB8AC3E}">
        <p14:creationId xmlns:p14="http://schemas.microsoft.com/office/powerpoint/2010/main" val="386909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43453-29EB-3B16-F733-4A26AACB9DB9}"/>
            </a:ext>
          </a:extLst>
        </p:cNvPr>
        <p:cNvGrpSpPr/>
        <p:nvPr/>
      </p:nvGrpSpPr>
      <p:grpSpPr>
        <a:xfrm>
          <a:off x="0" y="0"/>
          <a:ext cx="0" cy="0"/>
          <a:chOff x="0" y="0"/>
          <a:chExt cx="0" cy="0"/>
        </a:xfrm>
      </p:grpSpPr>
      <p:pic>
        <p:nvPicPr>
          <p:cNvPr id="5" name="Picture 4" descr="A person standing on a hill looking at the bright star&#10;&#10;Description automatically generated">
            <a:extLst>
              <a:ext uri="{FF2B5EF4-FFF2-40B4-BE49-F238E27FC236}">
                <a16:creationId xmlns:a16="http://schemas.microsoft.com/office/drawing/2014/main" id="{A6E77F9D-051A-A50D-721D-27AB1189D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B6AE919-90FF-BBEA-F6CC-9EC290AB9B12}"/>
              </a:ext>
            </a:extLst>
          </p:cNvPr>
          <p:cNvSpPr txBox="1"/>
          <p:nvPr/>
        </p:nvSpPr>
        <p:spPr>
          <a:xfrm>
            <a:off x="1779819" y="1821436"/>
            <a:ext cx="2824839" cy="584775"/>
          </a:xfrm>
          <a:prstGeom prst="rect">
            <a:avLst/>
          </a:prstGeom>
          <a:noFill/>
        </p:spPr>
        <p:txBody>
          <a:bodyPr wrap="square">
            <a:spAutoFit/>
          </a:bodyPr>
          <a:lstStyle/>
          <a:p>
            <a:r>
              <a:rPr lang="en-CA" sz="3200" dirty="0"/>
              <a:t>I BELIEVE IN…</a:t>
            </a:r>
          </a:p>
        </p:txBody>
      </p:sp>
      <p:sp>
        <p:nvSpPr>
          <p:cNvPr id="9" name="TextBox 8">
            <a:extLst>
              <a:ext uri="{FF2B5EF4-FFF2-40B4-BE49-F238E27FC236}">
                <a16:creationId xmlns:a16="http://schemas.microsoft.com/office/drawing/2014/main" id="{D8E967AE-31B8-4C8C-D507-FDFE7DFA53E0}"/>
              </a:ext>
            </a:extLst>
          </p:cNvPr>
          <p:cNvSpPr txBox="1"/>
          <p:nvPr/>
        </p:nvSpPr>
        <p:spPr>
          <a:xfrm>
            <a:off x="353399" y="2552793"/>
            <a:ext cx="6058286" cy="2554545"/>
          </a:xfrm>
          <a:prstGeom prst="rect">
            <a:avLst/>
          </a:prstGeom>
          <a:noFill/>
        </p:spPr>
        <p:txBody>
          <a:bodyPr wrap="square">
            <a:spAutoFit/>
          </a:bodyPr>
          <a:lstStyle/>
          <a:p>
            <a:pPr marL="0" indent="0">
              <a:buNone/>
            </a:pPr>
            <a:r>
              <a:rPr lang="en-US" sz="2000" dirty="0">
                <a:solidFill>
                  <a:srgbClr val="FFFFFF"/>
                </a:solidFill>
                <a:latin typeface="Corbel" panose="020B0503020204020204" pitchFamily="34" charset="0"/>
              </a:rPr>
              <a:t>Seeking to</a:t>
            </a:r>
            <a:r>
              <a:rPr lang="en-US" sz="2000" dirty="0">
                <a:solidFill>
                  <a:srgbClr val="FFFFFF"/>
                </a:solidFill>
                <a:effectLst/>
                <a:latin typeface="Corbel" panose="020B0503020204020204" pitchFamily="34" charset="0"/>
              </a:rPr>
              <a:t> understand myself, society and the universe while </a:t>
            </a:r>
            <a:r>
              <a:rPr lang="en-US" sz="2000" dirty="0">
                <a:solidFill>
                  <a:srgbClr val="FFFFFF"/>
                </a:solidFill>
                <a:latin typeface="Corbel" panose="020B0503020204020204" pitchFamily="34" charset="0"/>
              </a:rPr>
              <a:t>remaining mindful</a:t>
            </a:r>
            <a:r>
              <a:rPr lang="en-US" sz="2000" dirty="0">
                <a:solidFill>
                  <a:srgbClr val="FFFFFF"/>
                </a:solidFill>
                <a:effectLst/>
                <a:latin typeface="Corbel" panose="020B0503020204020204" pitchFamily="34" charset="0"/>
              </a:rPr>
              <a:t> that </a:t>
            </a:r>
            <a:r>
              <a:rPr lang="en-US" sz="2000" dirty="0">
                <a:solidFill>
                  <a:srgbClr val="FFFFFF"/>
                </a:solidFill>
                <a:latin typeface="Corbel" panose="020B0503020204020204" pitchFamily="34" charset="0"/>
              </a:rPr>
              <a:t>I</a:t>
            </a:r>
            <a:r>
              <a:rPr lang="en-US" sz="2000" dirty="0">
                <a:solidFill>
                  <a:srgbClr val="FFFFFF"/>
                </a:solidFill>
                <a:effectLst/>
                <a:latin typeface="Corbel" panose="020B0503020204020204" pitchFamily="34" charset="0"/>
              </a:rPr>
              <a:t> do not have access to </a:t>
            </a:r>
            <a:r>
              <a:rPr lang="en-US" sz="2000" dirty="0">
                <a:solidFill>
                  <a:srgbClr val="FFFFFF"/>
                </a:solidFill>
                <a:latin typeface="Corbel" panose="020B0503020204020204" pitchFamily="34" charset="0"/>
              </a:rPr>
              <a:t>ultimate</a:t>
            </a:r>
            <a:r>
              <a:rPr lang="en-US" sz="2000" dirty="0">
                <a:solidFill>
                  <a:srgbClr val="FFFFFF"/>
                </a:solidFill>
                <a:effectLst/>
                <a:latin typeface="Corbel" panose="020B0503020204020204" pitchFamily="34" charset="0"/>
              </a:rPr>
              <a:t> truths.</a:t>
            </a:r>
          </a:p>
          <a:p>
            <a:pPr marL="0" indent="0">
              <a:buNone/>
            </a:pPr>
            <a:r>
              <a:rPr lang="en-US" sz="2000" dirty="0">
                <a:solidFill>
                  <a:srgbClr val="FFFFFF"/>
                </a:solidFill>
                <a:effectLst/>
                <a:latin typeface="Corbel" panose="020B0503020204020204" pitchFamily="34" charset="0"/>
              </a:rPr>
              <a:t> </a:t>
            </a:r>
          </a:p>
          <a:p>
            <a:pPr marL="0" indent="0">
              <a:buNone/>
            </a:pPr>
            <a:r>
              <a:rPr lang="en-US" sz="2000" dirty="0">
                <a:solidFill>
                  <a:srgbClr val="FFFFFF"/>
                </a:solidFill>
                <a:effectLst/>
                <a:latin typeface="Corbel" panose="020B0503020204020204" pitchFamily="34" charset="0"/>
              </a:rPr>
              <a:t>Embracing </a:t>
            </a:r>
            <a:r>
              <a:rPr lang="en-US" sz="2000" dirty="0">
                <a:solidFill>
                  <a:srgbClr val="FFFFFF"/>
                </a:solidFill>
                <a:latin typeface="Corbel" panose="020B0503020204020204" pitchFamily="34" charset="0"/>
              </a:rPr>
              <a:t>stories</a:t>
            </a:r>
            <a:r>
              <a:rPr lang="en-US" sz="2000" dirty="0">
                <a:solidFill>
                  <a:srgbClr val="FFFFFF"/>
                </a:solidFill>
                <a:effectLst/>
                <a:latin typeface="Corbel" panose="020B0503020204020204" pitchFamily="34" charset="0"/>
              </a:rPr>
              <a:t> about </a:t>
            </a:r>
            <a:r>
              <a:rPr lang="en-US" sz="2000" dirty="0">
                <a:solidFill>
                  <a:srgbClr val="FFFFFF"/>
                </a:solidFill>
                <a:latin typeface="Corbel" panose="020B0503020204020204" pitchFamily="34" charset="0"/>
              </a:rPr>
              <a:t>myself</a:t>
            </a:r>
            <a:r>
              <a:rPr lang="en-US" sz="2000" dirty="0">
                <a:solidFill>
                  <a:srgbClr val="FFFFFF"/>
                </a:solidFill>
                <a:effectLst/>
                <a:latin typeface="Corbel" panose="020B0503020204020204" pitchFamily="34" charset="0"/>
              </a:rPr>
              <a:t>, society, and the universe that </a:t>
            </a:r>
            <a:r>
              <a:rPr lang="en-US" sz="2000" dirty="0">
                <a:solidFill>
                  <a:srgbClr val="FFFFFF"/>
                </a:solidFill>
                <a:latin typeface="Corbel" panose="020B0503020204020204" pitchFamily="34" charset="0"/>
              </a:rPr>
              <a:t>are</a:t>
            </a: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true, good, and beautiful</a:t>
            </a:r>
            <a:r>
              <a:rPr lang="en-US" sz="2000" dirty="0">
                <a:solidFill>
                  <a:srgbClr val="FFFFFF"/>
                </a:solidFill>
                <a:effectLst/>
                <a:latin typeface="Corbel" panose="020B0503020204020204" pitchFamily="34" charset="0"/>
              </a:rPr>
              <a:t>. </a:t>
            </a:r>
          </a:p>
          <a:p>
            <a:pPr marL="0" indent="0">
              <a:buNone/>
            </a:pPr>
            <a:endParaRPr lang="en-US" sz="2000" dirty="0">
              <a:solidFill>
                <a:srgbClr val="FFFFFF"/>
              </a:solidFill>
              <a:effectLst/>
              <a:latin typeface="Corbel" panose="020B0503020204020204" pitchFamily="34" charset="0"/>
            </a:endParaRPr>
          </a:p>
          <a:p>
            <a:pPr marL="0" indent="0">
              <a:buNone/>
            </a:pPr>
            <a:r>
              <a:rPr lang="en-US" sz="2000" dirty="0">
                <a:solidFill>
                  <a:srgbClr val="FFFFFF"/>
                </a:solidFill>
                <a:latin typeface="Corbel" panose="020B0503020204020204" pitchFamily="34" charset="0"/>
              </a:rPr>
              <a:t>Allowing</a:t>
            </a:r>
            <a:r>
              <a:rPr lang="en-US" sz="2000" dirty="0">
                <a:solidFill>
                  <a:srgbClr val="FFFFFF"/>
                </a:solidFill>
                <a:effectLst/>
                <a:latin typeface="Corbel" panose="020B0503020204020204" pitchFamily="34" charset="0"/>
              </a:rPr>
              <a:t> these stories to guide </a:t>
            </a:r>
            <a:r>
              <a:rPr lang="en-US" sz="2000" dirty="0">
                <a:solidFill>
                  <a:srgbClr val="FFFFFF"/>
                </a:solidFill>
                <a:latin typeface="Corbel" panose="020B0503020204020204" pitchFamily="34" charset="0"/>
              </a:rPr>
              <a:t>my</a:t>
            </a:r>
            <a:r>
              <a:rPr lang="en-US" sz="2000" dirty="0">
                <a:solidFill>
                  <a:srgbClr val="FFFFFF"/>
                </a:solidFill>
                <a:effectLst/>
                <a:latin typeface="Corbel" panose="020B0503020204020204" pitchFamily="34" charset="0"/>
              </a:rPr>
              <a:t> life.</a:t>
            </a:r>
            <a:endParaRPr lang="en-CA" sz="2000" dirty="0"/>
          </a:p>
        </p:txBody>
      </p:sp>
      <p:sp>
        <p:nvSpPr>
          <p:cNvPr id="2" name="Slide Number Placeholder 1">
            <a:extLst>
              <a:ext uri="{FF2B5EF4-FFF2-40B4-BE49-F238E27FC236}">
                <a16:creationId xmlns:a16="http://schemas.microsoft.com/office/drawing/2014/main" id="{34DF1E55-A705-D684-0925-08CEFF3DAE61}"/>
              </a:ext>
            </a:extLst>
          </p:cNvPr>
          <p:cNvSpPr>
            <a:spLocks noGrp="1"/>
          </p:cNvSpPr>
          <p:nvPr>
            <p:ph type="sldNum" sz="quarter" idx="12"/>
          </p:nvPr>
        </p:nvSpPr>
        <p:spPr/>
        <p:txBody>
          <a:bodyPr/>
          <a:lstStyle/>
          <a:p>
            <a:fld id="{B2DC25EE-239B-4C5F-AAD1-255A7D5F1EE2}" type="slidenum">
              <a:rPr lang="en-US" smtClean="0"/>
              <a:t>36</a:t>
            </a:fld>
            <a:endParaRPr lang="en-US"/>
          </a:p>
        </p:txBody>
      </p:sp>
    </p:spTree>
    <p:extLst>
      <p:ext uri="{BB962C8B-B14F-4D97-AF65-F5344CB8AC3E}">
        <p14:creationId xmlns:p14="http://schemas.microsoft.com/office/powerpoint/2010/main" val="1169950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The Cosmic Egg of Meaning</a:t>
            </a:r>
          </a:p>
        </p:txBody>
      </p:sp>
      <p:sp>
        <p:nvSpPr>
          <p:cNvPr id="3" name="Subtitle 2"/>
          <p:cNvSpPr>
            <a:spLocks noGrp="1"/>
          </p:cNvSpPr>
          <p:nvPr>
            <p:ph type="subTitle" idx="1"/>
          </p:nvPr>
        </p:nvSpPr>
        <p:spPr/>
        <p:txBody>
          <a:bodyPr>
            <a:normAutofit/>
          </a:bodyPr>
          <a:lstStyle/>
          <a:p>
            <a:r>
              <a:rPr sz="3200" dirty="0"/>
              <a:t>Exploring My Story, Our Story, and The Story</a:t>
            </a:r>
          </a:p>
          <a:p>
            <a:r>
              <a:rPr sz="3200" dirty="0"/>
              <a:t>Circle of Meaning Session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r Story” — Center for Action and Contemplation">
            <a:extLst>
              <a:ext uri="{FF2B5EF4-FFF2-40B4-BE49-F238E27FC236}">
                <a16:creationId xmlns:a16="http://schemas.microsoft.com/office/drawing/2014/main" id="{A02B3D86-4264-9DA6-3AF4-642CE607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400" y="734647"/>
            <a:ext cx="6603199" cy="6035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C5422-7F12-F31D-CA8F-98FF6535C7B5}"/>
              </a:ext>
            </a:extLst>
          </p:cNvPr>
          <p:cNvSpPr txBox="1"/>
          <p:nvPr/>
        </p:nvSpPr>
        <p:spPr>
          <a:xfrm>
            <a:off x="87085" y="88316"/>
            <a:ext cx="12104915" cy="646331"/>
          </a:xfrm>
          <a:prstGeom prst="rect">
            <a:avLst/>
          </a:prstGeom>
          <a:noFill/>
        </p:spPr>
        <p:txBody>
          <a:bodyPr wrap="square">
            <a:spAutoFit/>
          </a:bodyPr>
          <a:lstStyle/>
          <a:p>
            <a:pPr algn="ctr"/>
            <a:r>
              <a:rPr lang="en-CA" sz="3600" dirty="0">
                <a:solidFill>
                  <a:schemeClr val="bg1"/>
                </a:solidFill>
              </a:rPr>
              <a:t>THREE LEVELS OF MEANING: MY, OURS AND THE STORIES</a:t>
            </a:r>
          </a:p>
        </p:txBody>
      </p:sp>
      <p:sp>
        <p:nvSpPr>
          <p:cNvPr id="3" name="Slide Number Placeholder 2">
            <a:extLst>
              <a:ext uri="{FF2B5EF4-FFF2-40B4-BE49-F238E27FC236}">
                <a16:creationId xmlns:a16="http://schemas.microsoft.com/office/drawing/2014/main" id="{9C9CDB14-A17E-2034-3449-A7F6EE01DA3D}"/>
              </a:ext>
            </a:extLst>
          </p:cNvPr>
          <p:cNvSpPr>
            <a:spLocks noGrp="1"/>
          </p:cNvSpPr>
          <p:nvPr>
            <p:ph type="sldNum" sz="quarter" idx="12"/>
          </p:nvPr>
        </p:nvSpPr>
        <p:spPr/>
        <p:txBody>
          <a:bodyPr/>
          <a:lstStyle/>
          <a:p>
            <a:fld id="{B2DC25EE-239B-4C5F-AAD1-255A7D5F1EE2}" type="slidenum">
              <a:rPr lang="en-US" smtClean="0"/>
              <a:t>38</a:t>
            </a:fld>
            <a:endParaRPr lang="en-US"/>
          </a:p>
        </p:txBody>
      </p:sp>
    </p:spTree>
    <p:extLst>
      <p:ext uri="{BB962C8B-B14F-4D97-AF65-F5344CB8AC3E}">
        <p14:creationId xmlns:p14="http://schemas.microsoft.com/office/powerpoint/2010/main" val="2910442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chemeClr val="bg1"/>
                </a:solidFill>
              </a:rPr>
              <a:t>Introduction: The Cosmic Egg (Richard Rohr)</a:t>
            </a:r>
          </a:p>
        </p:txBody>
      </p:sp>
      <p:sp>
        <p:nvSpPr>
          <p:cNvPr id="3" name="Content Placeholder 2"/>
          <p:cNvSpPr>
            <a:spLocks noGrp="1"/>
          </p:cNvSpPr>
          <p:nvPr>
            <p:ph idx="1"/>
          </p:nvPr>
        </p:nvSpPr>
        <p:spPr/>
        <p:txBody>
          <a:bodyPr>
            <a:normAutofit/>
          </a:bodyPr>
          <a:lstStyle/>
          <a:p>
            <a:r>
              <a:rPr sz="3200" dirty="0"/>
              <a:t>Meaning has three levels:</a:t>
            </a:r>
          </a:p>
          <a:p>
            <a:r>
              <a:rPr sz="3200" dirty="0"/>
              <a:t>- My Story: Personal identity</a:t>
            </a:r>
          </a:p>
          <a:p>
            <a:r>
              <a:rPr sz="3200" dirty="0"/>
              <a:t>- Our Story: Collective identity</a:t>
            </a:r>
          </a:p>
          <a:p>
            <a:r>
              <a:rPr sz="3200" dirty="0"/>
              <a:t>- The Story: Transcendent or spiritual context</a:t>
            </a:r>
          </a:p>
          <a:p>
            <a:endParaRPr sz="3200" dirty="0"/>
          </a:p>
          <a:p>
            <a:r>
              <a:rPr sz="3200" dirty="0"/>
              <a:t>Today we'll reflect on all three, then explore how they intersect to shape our sense of meaning and purpose.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hill overlooking a sunset&#10;&#10;Description automatically generated with low confidence">
            <a:extLst>
              <a:ext uri="{FF2B5EF4-FFF2-40B4-BE49-F238E27FC236}">
                <a16:creationId xmlns:a16="http://schemas.microsoft.com/office/drawing/2014/main" id="{4F3D3DC9-313D-4736-A0F0-AFE86C37213F}"/>
              </a:ext>
            </a:extLst>
          </p:cNvPr>
          <p:cNvPicPr/>
          <p:nvPr/>
        </p:nvPicPr>
        <p:blipFill rotWithShape="1">
          <a:blip r:embed="rId2">
            <a:extLst>
              <a:ext uri="{28A0092B-C50C-407E-A947-70E740481C1C}">
                <a14:useLocalDpi xmlns:a14="http://schemas.microsoft.com/office/drawing/2010/main" val="0"/>
              </a:ext>
            </a:extLst>
          </a:blip>
          <a:srcRect l="3181" t="23295" r="5910"/>
          <a:stretch/>
        </p:blipFill>
        <p:spPr bwMode="auto">
          <a:xfrm>
            <a:off x="0" y="0"/>
            <a:ext cx="12191980" cy="6857990"/>
          </a:xfrm>
          <a:prstGeom prst="rect">
            <a:avLst/>
          </a:prstGeom>
          <a:noFill/>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5753144" y="-1567665"/>
            <a:ext cx="6243637" cy="2819400"/>
          </a:xfrm>
        </p:spPr>
        <p:txBody>
          <a:bodyPr vert="horz" lIns="91440" tIns="45720" rIns="91440" bIns="45720" rtlCol="0" anchor="b">
            <a:normAutofit/>
          </a:bodyPr>
          <a:lstStyle/>
          <a:p>
            <a:pPr algn="ctr"/>
            <a:r>
              <a:rPr lang="en-US">
                <a:solidFill>
                  <a:schemeClr val="bg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5419832" y="1251735"/>
            <a:ext cx="6381750" cy="914400"/>
          </a:xfrm>
        </p:spPr>
        <p:txBody>
          <a:bodyPr vert="horz" lIns="91440" tIns="45720" rIns="91440" bIns="45720" rtlCol="0" anchor="t">
            <a:normAutofit/>
          </a:bodyPr>
          <a:lstStyle/>
          <a:p>
            <a:pPr marL="0" indent="0" algn="r">
              <a:buNone/>
            </a:pPr>
            <a:r>
              <a:rPr lang="en-US" sz="1600" cap="all">
                <a:solidFill>
                  <a:schemeClr val="bg1"/>
                </a:solidFill>
              </a:rPr>
              <a:t>Feel free to skip it. Followed by a moment of silence </a:t>
            </a:r>
          </a:p>
        </p:txBody>
      </p:sp>
    </p:spTree>
    <p:extLst>
      <p:ext uri="{BB962C8B-B14F-4D97-AF65-F5344CB8AC3E}">
        <p14:creationId xmlns:p14="http://schemas.microsoft.com/office/powerpoint/2010/main" val="23694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3D7D25-367D-EDDE-2FEE-621045CE7438}"/>
              </a:ext>
            </a:extLst>
          </p:cNvPr>
          <p:cNvSpPr txBox="1"/>
          <p:nvPr/>
        </p:nvSpPr>
        <p:spPr>
          <a:xfrm>
            <a:off x="73742" y="70021"/>
            <a:ext cx="12044516" cy="6555641"/>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 A healthy psyche lives within at least three levels of meaning… that is  within three sets of  stories: “my”, “ours”, and “The” story.”  Richard Rohr</a:t>
            </a:r>
          </a:p>
          <a:p>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In our search for meaning or to make sense of our lives we turn to three interconnected stories. Like Russian dolls, these three stories are embedded or nestled within each other. The all-encompassing stories that envelop all others are “The stories” within which are  “Our stories” which in turn contain  “My stories”.</a:t>
            </a:r>
          </a:p>
          <a:p>
            <a:r>
              <a:rPr lang="en-CA"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“The stories” describe the universe, all that exists and the origins of existence, the great patterns that are thought to always be true. “The stories” can save us from the smallness of “My stories” and the illusions of “Our stories”.</a:t>
            </a:r>
          </a:p>
          <a:p>
            <a:pPr marL="285750" indent="-285750">
              <a:buFont typeface="Arial" panose="020B0604020202020204" pitchFamily="34" charset="0"/>
              <a:buChar char="•"/>
            </a:pPr>
            <a:endParaRPr lang="en-CA"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FFFFFF"/>
                </a:solidFill>
                <a:effectLst/>
                <a:latin typeface="Arial" panose="020B0604020202020204" pitchFamily="34" charset="0"/>
                <a:cs typeface="Arial" panose="020B0604020202020204" pitchFamily="34" charset="0"/>
              </a:rPr>
              <a:t>"Our stories" are the collective narratives </a:t>
            </a:r>
            <a:r>
              <a:rPr lang="en-US" sz="2000" dirty="0">
                <a:solidFill>
                  <a:srgbClr val="FFFFFF"/>
                </a:solidFill>
                <a:latin typeface="Arial" panose="020B0604020202020204" pitchFamily="34" charset="0"/>
                <a:cs typeface="Arial" panose="020B0604020202020204" pitchFamily="34" charset="0"/>
              </a:rPr>
              <a:t>shared by </a:t>
            </a:r>
            <a:r>
              <a:rPr lang="en-US" sz="2000" dirty="0">
                <a:solidFill>
                  <a:srgbClr val="FFFFFF"/>
                </a:solidFill>
                <a:effectLst/>
                <a:latin typeface="Arial" panose="020B0604020202020204" pitchFamily="34" charset="0"/>
                <a:cs typeface="Arial" panose="020B0604020202020204" pitchFamily="34" charset="0"/>
              </a:rPr>
              <a:t>families, cultural or ethnic communities, and nations. In Western cultures, there are various unique subcultures, each with a different  version of "Our story." These narratives enhance our understanding of identity.</a:t>
            </a:r>
          </a:p>
          <a:p>
            <a:pPr marL="285750" indent="-285750">
              <a:buFont typeface="Arial" panose="020B0604020202020204" pitchFamily="34" charset="0"/>
              <a:buChar char="•"/>
            </a:pPr>
            <a:endParaRPr lang="en-US" sz="20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 “My stories” are our personal stories. They describe who each of us is and how we may or not feel and think we are significant. It guides us in our everyday life. Psychology and psychotherapy encourages the exploration of  “My stories”.</a:t>
            </a:r>
          </a:p>
          <a:p>
            <a:pPr marL="285750" indent="-285750">
              <a:buFont typeface="Arial" panose="020B0604020202020204" pitchFamily="34" charset="0"/>
              <a:buChar char="•"/>
            </a:pPr>
            <a:endParaRPr lang="en-US" sz="2000" dirty="0">
              <a:solidFill>
                <a:srgbClr val="FFFFFF"/>
              </a:solidFill>
              <a:effectLst/>
              <a:latin typeface="+mj-lt"/>
            </a:endParaRPr>
          </a:p>
          <a:p>
            <a:r>
              <a:rPr lang="en-CA" sz="2000" dirty="0">
                <a:latin typeface="+mj-lt"/>
              </a:rPr>
              <a:t> </a:t>
            </a:r>
          </a:p>
        </p:txBody>
      </p:sp>
      <p:sp>
        <p:nvSpPr>
          <p:cNvPr id="2" name="Slide Number Placeholder 1">
            <a:extLst>
              <a:ext uri="{FF2B5EF4-FFF2-40B4-BE49-F238E27FC236}">
                <a16:creationId xmlns:a16="http://schemas.microsoft.com/office/drawing/2014/main" id="{13C4E641-234C-E70D-E21E-610C2B6DE172}"/>
              </a:ext>
            </a:extLst>
          </p:cNvPr>
          <p:cNvSpPr>
            <a:spLocks noGrp="1"/>
          </p:cNvSpPr>
          <p:nvPr>
            <p:ph type="sldNum" sz="quarter" idx="12"/>
          </p:nvPr>
        </p:nvSpPr>
        <p:spPr/>
        <p:txBody>
          <a:bodyPr/>
          <a:lstStyle/>
          <a:p>
            <a:fld id="{B2DC25EE-239B-4C5F-AAD1-255A7D5F1EE2}" type="slidenum">
              <a:rPr lang="en-US" smtClean="0"/>
              <a:t>40</a:t>
            </a:fld>
            <a:endParaRPr lang="en-US"/>
          </a:p>
        </p:txBody>
      </p:sp>
    </p:spTree>
    <p:extLst>
      <p:ext uri="{BB962C8B-B14F-4D97-AF65-F5344CB8AC3E}">
        <p14:creationId xmlns:p14="http://schemas.microsoft.com/office/powerpoint/2010/main" val="875024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10605A-D285-41DB-8E8E-701563864039}"/>
              </a:ext>
            </a:extLst>
          </p:cNvPr>
          <p:cNvSpPr txBox="1"/>
          <p:nvPr/>
        </p:nvSpPr>
        <p:spPr>
          <a:xfrm>
            <a:off x="80476" y="147484"/>
            <a:ext cx="12031047" cy="5755422"/>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FFFFFF"/>
                </a:solidFill>
                <a:effectLst/>
                <a:latin typeface="Arial" panose="020B0604020202020204" pitchFamily="34" charset="0"/>
                <a:cs typeface="Arial" panose="020B0604020202020204" pitchFamily="34" charset="0"/>
              </a:rPr>
              <a:t>Feeling that our lives is closely tied to our perception of having purpose and value.</a:t>
            </a:r>
            <a:r>
              <a:rPr lang="en-US" sz="2400" dirty="0">
                <a:latin typeface="Arial" panose="020B0604020202020204" pitchFamily="34" charset="0"/>
                <a:cs typeface="Arial" panose="020B0604020202020204" pitchFamily="34" charset="0"/>
              </a:rPr>
              <a:t> Having purpose is having an important reason for being alive</a:t>
            </a:r>
            <a:r>
              <a:rPr lang="en-US" sz="2400" dirty="0">
                <a:solidFill>
                  <a:srgbClr val="FFFFFF"/>
                </a:solidFill>
                <a:latin typeface="Arial" panose="020B0604020202020204" pitchFamily="34" charset="0"/>
                <a:cs typeface="Arial" panose="020B0604020202020204" pitchFamily="34" charset="0"/>
              </a:rPr>
              <a:t>,</a:t>
            </a:r>
            <a:r>
              <a:rPr lang="en-US" sz="2400" dirty="0">
                <a:solidFill>
                  <a:srgbClr val="FFFFFF"/>
                </a:solidFill>
                <a:effectLst/>
                <a:latin typeface="Arial" panose="020B0604020202020204" pitchFamily="34" charset="0"/>
                <a:cs typeface="Arial" panose="020B0604020202020204" pitchFamily="34" charset="0"/>
              </a:rPr>
              <a:t> while feeling valued </a:t>
            </a:r>
            <a:r>
              <a:rPr lang="en-US" sz="2400" dirty="0">
                <a:latin typeface="Arial" panose="020B0604020202020204" pitchFamily="34" charset="0"/>
                <a:cs typeface="Arial" panose="020B0604020202020204" pitchFamily="34" charset="0"/>
              </a:rPr>
              <a:t>is believing and feeling that we are important, worthy or useful.</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Feeling that we have purpose and value require that we have healthy connections with ourselves, others, nature, a meaningful occupation and the universe.  If as children, we are well loved, we are shown, by the way we are seen by loving parental figures, that we have purpose and value. When we are loved as children, we are more likely to develop a healthy “My story”.</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Our sense of meaning depends not only on having a healthy “My story” and sense of self, but also on being part of  communities with healthy “Our stories” and “The stories”.  All these stories then guide our lives.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641AEB57-91E8-9430-EE6F-F6C586941B1B}"/>
              </a:ext>
            </a:extLst>
          </p:cNvPr>
          <p:cNvSpPr>
            <a:spLocks noGrp="1"/>
          </p:cNvSpPr>
          <p:nvPr>
            <p:ph type="sldNum" sz="quarter" idx="12"/>
          </p:nvPr>
        </p:nvSpPr>
        <p:spPr/>
        <p:txBody>
          <a:bodyPr/>
          <a:lstStyle/>
          <a:p>
            <a:fld id="{B2DC25EE-239B-4C5F-AAD1-255A7D5F1EE2}" type="slidenum">
              <a:rPr lang="en-US" smtClean="0"/>
              <a:t>41</a:t>
            </a:fld>
            <a:endParaRPr lang="en-US"/>
          </a:p>
        </p:txBody>
      </p:sp>
    </p:spTree>
    <p:extLst>
      <p:ext uri="{BB962C8B-B14F-4D97-AF65-F5344CB8AC3E}">
        <p14:creationId xmlns:p14="http://schemas.microsoft.com/office/powerpoint/2010/main" val="1164555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1. My Story – Who am I?</a:t>
            </a:r>
          </a:p>
        </p:txBody>
      </p:sp>
      <p:sp>
        <p:nvSpPr>
          <p:cNvPr id="3" name="Content Placeholder 2"/>
          <p:cNvSpPr>
            <a:spLocks noGrp="1"/>
          </p:cNvSpPr>
          <p:nvPr>
            <p:ph idx="1"/>
          </p:nvPr>
        </p:nvSpPr>
        <p:spPr/>
        <p:txBody>
          <a:bodyPr>
            <a:normAutofit lnSpcReduction="10000"/>
          </a:bodyPr>
          <a:lstStyle/>
          <a:p>
            <a:pPr marL="0" indent="0">
              <a:buNone/>
            </a:pPr>
            <a:r>
              <a:rPr sz="3200" dirty="0">
                <a:latin typeface="Arial" panose="020B0604020202020204" pitchFamily="34" charset="0"/>
                <a:cs typeface="Arial" panose="020B0604020202020204" pitchFamily="34" charset="0"/>
              </a:rPr>
              <a:t>• W</a:t>
            </a:r>
            <a:r>
              <a:rPr lang="en-CA" sz="3200" dirty="0">
                <a:latin typeface="Arial" panose="020B0604020202020204" pitchFamily="34" charset="0"/>
                <a:cs typeface="Arial" panose="020B0604020202020204" pitchFamily="34" charset="0"/>
              </a:rPr>
              <a:t>ho and w</a:t>
            </a:r>
            <a:r>
              <a:rPr sz="3200" dirty="0">
                <a:latin typeface="Arial" panose="020B0604020202020204" pitchFamily="34" charset="0"/>
                <a:cs typeface="Arial" panose="020B0604020202020204" pitchFamily="34" charset="0"/>
              </a:rPr>
              <a:t>hat are the key </a:t>
            </a:r>
            <a:r>
              <a:rPr lang="en-CA" sz="3200" dirty="0">
                <a:latin typeface="Arial" panose="020B0604020202020204" pitchFamily="34" charset="0"/>
                <a:cs typeface="Arial" panose="020B0604020202020204" pitchFamily="34" charset="0"/>
              </a:rPr>
              <a:t>people </a:t>
            </a:r>
            <a:r>
              <a:rPr sz="3200" dirty="0">
                <a:latin typeface="Arial" panose="020B0604020202020204" pitchFamily="34" charset="0"/>
                <a:cs typeface="Arial" panose="020B0604020202020204" pitchFamily="34" charset="0"/>
              </a:rPr>
              <a:t>events or moments that have shaped who you are today?</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What personal </a:t>
            </a:r>
            <a:r>
              <a:rPr lang="en-CA" sz="3200" dirty="0">
                <a:latin typeface="Arial" panose="020B0604020202020204" pitchFamily="34" charset="0"/>
                <a:cs typeface="Arial" panose="020B0604020202020204" pitchFamily="34" charset="0"/>
              </a:rPr>
              <a:t>beliefs, </a:t>
            </a:r>
            <a:r>
              <a:rPr sz="3200" dirty="0">
                <a:latin typeface="Arial" panose="020B0604020202020204" pitchFamily="34" charset="0"/>
                <a:cs typeface="Arial" panose="020B0604020202020204" pitchFamily="34" charset="0"/>
              </a:rPr>
              <a:t>values</a:t>
            </a:r>
            <a:r>
              <a:rPr lang="en-CA" sz="3200" dirty="0">
                <a:latin typeface="Arial" panose="020B0604020202020204" pitchFamily="34" charset="0"/>
                <a:cs typeface="Arial" panose="020B0604020202020204" pitchFamily="34" charset="0"/>
              </a:rPr>
              <a:t>, principles</a:t>
            </a:r>
            <a:r>
              <a:rPr sz="3200" dirty="0">
                <a:latin typeface="Arial" panose="020B0604020202020204" pitchFamily="34" charset="0"/>
                <a:cs typeface="Arial" panose="020B0604020202020204" pitchFamily="34" charset="0"/>
              </a:rPr>
              <a:t> or experiences </a:t>
            </a:r>
            <a:r>
              <a:rPr lang="en-CA" sz="3200" dirty="0">
                <a:latin typeface="Arial" panose="020B0604020202020204" pitchFamily="34" charset="0"/>
                <a:cs typeface="Arial" panose="020B0604020202020204" pitchFamily="34" charset="0"/>
              </a:rPr>
              <a:t>guide</a:t>
            </a:r>
            <a:r>
              <a:rPr sz="3200" dirty="0">
                <a:latin typeface="Arial" panose="020B0604020202020204" pitchFamily="34" charset="0"/>
                <a:cs typeface="Arial" panose="020B0604020202020204" pitchFamily="34" charset="0"/>
              </a:rPr>
              <a:t> your life </a:t>
            </a:r>
            <a:r>
              <a:rPr lang="en-CA" sz="3200" dirty="0">
                <a:latin typeface="Arial" panose="020B0604020202020204" pitchFamily="34" charset="0"/>
                <a:cs typeface="Arial" panose="020B0604020202020204" pitchFamily="34" charset="0"/>
              </a:rPr>
              <a:t>and give it </a:t>
            </a:r>
            <a:r>
              <a:rPr sz="3200" dirty="0">
                <a:latin typeface="Arial" panose="020B0604020202020204" pitchFamily="34" charset="0"/>
                <a:cs typeface="Arial" panose="020B0604020202020204" pitchFamily="34" charset="0"/>
              </a:rPr>
              <a:t>meaning?</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When do you feel most fully yourself?</a:t>
            </a:r>
            <a:r>
              <a:rPr lang="en-CA" sz="3200" dirty="0">
                <a:latin typeface="Arial" panose="020B0604020202020204" pitchFamily="34" charset="0"/>
                <a:cs typeface="Arial" panose="020B0604020202020204" pitchFamily="34" charset="0"/>
              </a:rPr>
              <a:t> Who is the most authentic you?</a:t>
            </a:r>
            <a:endParaRPr sz="3200" dirty="0">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2. Our Story – Where do I belong?</a:t>
            </a:r>
          </a:p>
        </p:txBody>
      </p:sp>
      <p:sp>
        <p:nvSpPr>
          <p:cNvPr id="3" name="Content Placeholder 2"/>
          <p:cNvSpPr>
            <a:spLocks noGrp="1"/>
          </p:cNvSpPr>
          <p:nvPr>
            <p:ph idx="1"/>
          </p:nvPr>
        </p:nvSpPr>
        <p:spPr/>
        <p:txBody>
          <a:bodyPr>
            <a:normAutofit fontScale="92500"/>
          </a:bodyPr>
          <a:lstStyle/>
          <a:p>
            <a:pPr marL="0" indent="0">
              <a:buNone/>
            </a:pPr>
            <a:r>
              <a:rPr sz="3200" dirty="0">
                <a:latin typeface="Arial" panose="020B0604020202020204" pitchFamily="34" charset="0"/>
                <a:cs typeface="Arial" panose="020B0604020202020204" pitchFamily="34" charset="0"/>
              </a:rPr>
              <a:t>• What groups or communities have most shaped your identity?</a:t>
            </a:r>
            <a:r>
              <a:rPr lang="en-CA" sz="3200" dirty="0">
                <a:latin typeface="Arial" panose="020B0604020202020204" pitchFamily="34" charset="0"/>
                <a:cs typeface="Arial" panose="020B0604020202020204" pitchFamily="34" charset="0"/>
              </a:rPr>
              <a:t>what do they believe? How do they treat others?</a:t>
            </a: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What collective stories, struggles, or rituals have made you feel connected or purposeful?</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How has your culture or family influenced what you see as meaningful?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3. The Story – Why are we here?</a:t>
            </a:r>
          </a:p>
        </p:txBody>
      </p:sp>
      <p:sp>
        <p:nvSpPr>
          <p:cNvPr id="3" name="Content Placeholder 2"/>
          <p:cNvSpPr>
            <a:spLocks noGrp="1"/>
          </p:cNvSpPr>
          <p:nvPr>
            <p:ph idx="1"/>
          </p:nvPr>
        </p:nvSpPr>
        <p:spPr/>
        <p:txBody>
          <a:bodyPr>
            <a:normAutofit lnSpcReduction="10000"/>
          </a:bodyPr>
          <a:lstStyle/>
          <a:p>
            <a:pPr marL="0" indent="0">
              <a:buNone/>
            </a:pPr>
            <a:r>
              <a:rPr sz="3200" dirty="0">
                <a:latin typeface="Arial" panose="020B0604020202020204" pitchFamily="34" charset="0"/>
                <a:cs typeface="Arial" panose="020B0604020202020204" pitchFamily="34" charset="0"/>
              </a:rPr>
              <a:t>• What are the biggest questions you ask about existence, life, and the universe?</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Do you sense a larger story or force that holds your life within it?</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What spiritual, philosophical, or scientific story do you most resonate with?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Reflecting Across the Three Stories</a:t>
            </a:r>
          </a:p>
        </p:txBody>
      </p:sp>
      <p:sp>
        <p:nvSpPr>
          <p:cNvPr id="3" name="Content Placeholder 2"/>
          <p:cNvSpPr>
            <a:spLocks noGrp="1"/>
          </p:cNvSpPr>
          <p:nvPr>
            <p:ph idx="1"/>
          </p:nvPr>
        </p:nvSpPr>
        <p:spPr/>
        <p:txBody>
          <a:bodyPr>
            <a:normAutofit/>
          </a:bodyPr>
          <a:lstStyle/>
          <a:p>
            <a:pPr marL="0" indent="0">
              <a:buNone/>
            </a:pPr>
            <a:r>
              <a:rPr sz="3200" dirty="0"/>
              <a:t>• </a:t>
            </a:r>
            <a:r>
              <a:rPr sz="3200" dirty="0">
                <a:latin typeface="Arial" panose="020B0604020202020204" pitchFamily="34" charset="0"/>
                <a:cs typeface="Arial" panose="020B0604020202020204" pitchFamily="34" charset="0"/>
              </a:rPr>
              <a:t>Which story makes you feel most valued, seen, or alive?</a:t>
            </a:r>
          </a:p>
          <a:p>
            <a:pPr marL="0" indent="0">
              <a:buNone/>
            </a:pPr>
            <a:r>
              <a:rPr sz="3200" dirty="0">
                <a:latin typeface="Arial" panose="020B0604020202020204" pitchFamily="34" charset="0"/>
                <a:cs typeface="Arial" panose="020B0604020202020204" pitchFamily="34" charset="0"/>
              </a:rPr>
              <a:t>• Which gives you the clearest sense of purpose?</a:t>
            </a:r>
          </a:p>
          <a:p>
            <a:pPr marL="0" indent="0">
              <a:buNone/>
            </a:pPr>
            <a:r>
              <a:rPr sz="3200" dirty="0">
                <a:latin typeface="Arial" panose="020B0604020202020204" pitchFamily="34" charset="0"/>
                <a:cs typeface="Arial" panose="020B0604020202020204" pitchFamily="34" charset="0"/>
              </a:rPr>
              <a:t>• Are your stories coherent—or are they in tension?</a:t>
            </a:r>
          </a:p>
          <a:p>
            <a:r>
              <a:rPr sz="3200" dirty="0">
                <a:latin typeface="Arial" panose="020B0604020202020204" pitchFamily="34" charset="0"/>
                <a:cs typeface="Arial" panose="020B0604020202020204" pitchFamily="34" charset="0"/>
              </a:rPr>
              <a:t>  - If in harmony, what does that feel like?</a:t>
            </a:r>
          </a:p>
          <a:p>
            <a:r>
              <a:rPr sz="3200" dirty="0">
                <a:latin typeface="Arial" panose="020B0604020202020204" pitchFamily="34" charset="0"/>
                <a:cs typeface="Arial" panose="020B0604020202020204" pitchFamily="34" charset="0"/>
              </a:rPr>
              <a:t>  - If in conflict, what might be trying to emerge?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Rewriting a Story</a:t>
            </a:r>
          </a:p>
        </p:txBody>
      </p:sp>
      <p:sp>
        <p:nvSpPr>
          <p:cNvPr id="3" name="Content Placeholder 2"/>
          <p:cNvSpPr>
            <a:spLocks noGrp="1"/>
          </p:cNvSpPr>
          <p:nvPr>
            <p:ph idx="1"/>
          </p:nvPr>
        </p:nvSpPr>
        <p:spPr/>
        <p:txBody>
          <a:bodyPr>
            <a:normAutofit/>
          </a:bodyPr>
          <a:lstStyle/>
          <a:p>
            <a:pPr marL="0" indent="0">
              <a:buNone/>
            </a:pPr>
            <a:r>
              <a:rPr sz="3200" dirty="0">
                <a:latin typeface="Arial" panose="020B0604020202020204" pitchFamily="34" charset="0"/>
                <a:cs typeface="Arial" panose="020B0604020202020204" pitchFamily="34" charset="0"/>
              </a:rPr>
              <a:t>• If you could rewrite one of these stories to feel more true or meaningful,</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r>
              <a:rPr sz="3200" dirty="0">
                <a:latin typeface="Arial" panose="020B0604020202020204" pitchFamily="34" charset="0"/>
                <a:cs typeface="Arial" panose="020B0604020202020204" pitchFamily="34" charset="0"/>
              </a:rPr>
              <a:t>  which one would it be?</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What is one small way you might begin that rewriting?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7D73-9B47-6FF4-4DA4-1844528C41B7}"/>
              </a:ext>
            </a:extLst>
          </p:cNvPr>
          <p:cNvSpPr>
            <a:spLocks noGrp="1"/>
          </p:cNvSpPr>
          <p:nvPr>
            <p:ph type="title"/>
          </p:nvPr>
        </p:nvSpPr>
        <p:spPr/>
        <p:txBody>
          <a:bodyPr>
            <a:normAutofit/>
          </a:bodyPr>
          <a:lstStyle/>
          <a:p>
            <a:r>
              <a:rPr lang="en-CA" sz="8800" dirty="0"/>
              <a:t>            WEEK 32</a:t>
            </a:r>
          </a:p>
        </p:txBody>
      </p:sp>
      <p:sp>
        <p:nvSpPr>
          <p:cNvPr id="3" name="Content Placeholder 2">
            <a:extLst>
              <a:ext uri="{FF2B5EF4-FFF2-40B4-BE49-F238E27FC236}">
                <a16:creationId xmlns:a16="http://schemas.microsoft.com/office/drawing/2014/main" id="{C946123E-B5AD-A897-206A-6CE70E04864F}"/>
              </a:ext>
            </a:extLst>
          </p:cNvPr>
          <p:cNvSpPr>
            <a:spLocks noGrp="1"/>
          </p:cNvSpPr>
          <p:nvPr>
            <p:ph idx="1"/>
          </p:nvPr>
        </p:nvSpPr>
        <p:spPr/>
        <p:txBody>
          <a:bodyPr>
            <a:normAutofit/>
          </a:bodyPr>
          <a:lstStyle/>
          <a:p>
            <a:r>
              <a:rPr lang="en-CA" sz="4000" dirty="0">
                <a:latin typeface="Arial" panose="020B0604020202020204" pitchFamily="34" charset="0"/>
                <a:cs typeface="Arial" panose="020B0604020202020204" pitchFamily="34" charset="0"/>
              </a:rPr>
              <a:t>The following slides will help think about the course and give us feedback in week 32, June 3</a:t>
            </a:r>
            <a:r>
              <a:rPr lang="en-CA" sz="4000" baseline="30000" dirty="0">
                <a:latin typeface="Arial" panose="020B0604020202020204" pitchFamily="34" charset="0"/>
                <a:cs typeface="Arial" panose="020B0604020202020204" pitchFamily="34" charset="0"/>
              </a:rPr>
              <a:t>rd</a:t>
            </a:r>
            <a:r>
              <a:rPr lang="en-CA" sz="4000" dirty="0">
                <a:latin typeface="Arial" panose="020B0604020202020204" pitchFamily="34" charset="0"/>
                <a:cs typeface="Arial" panose="020B0604020202020204" pitchFamily="34" charset="0"/>
              </a:rPr>
              <a:t>.</a:t>
            </a:r>
          </a:p>
          <a:p>
            <a:r>
              <a:rPr lang="en-CA" sz="4000" dirty="0">
                <a:latin typeface="Arial" panose="020B0604020202020204" pitchFamily="34" charset="0"/>
                <a:cs typeface="Arial" panose="020B0604020202020204" pitchFamily="34" charset="0"/>
              </a:rPr>
              <a:t>We won’t read them today; we just want to make sure you have them.</a:t>
            </a:r>
          </a:p>
        </p:txBody>
      </p:sp>
    </p:spTree>
    <p:extLst>
      <p:ext uri="{BB962C8B-B14F-4D97-AF65-F5344CB8AC3E}">
        <p14:creationId xmlns:p14="http://schemas.microsoft.com/office/powerpoint/2010/main" val="1972859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888C-8F40-4B83-8D65-B2E2D9F0472F}"/>
              </a:ext>
            </a:extLst>
          </p:cNvPr>
          <p:cNvSpPr>
            <a:spLocks noGrp="1"/>
          </p:cNvSpPr>
          <p:nvPr>
            <p:ph type="title" idx="4294967295"/>
          </p:nvPr>
        </p:nvSpPr>
        <p:spPr>
          <a:xfrm>
            <a:off x="-729091" y="-216694"/>
            <a:ext cx="13126573" cy="1052512"/>
          </a:xfrm>
        </p:spPr>
        <p:txBody>
          <a:bodyPr>
            <a:normAutofit/>
          </a:bodyPr>
          <a:lstStyle/>
          <a:p>
            <a:pPr algn="ctr"/>
            <a:r>
              <a:rPr lang="en-CA" sz="2800" dirty="0">
                <a:solidFill>
                  <a:schemeClr val="bg1"/>
                </a:solidFill>
              </a:rPr>
              <a:t>Simple course survey and end of year rating scales</a:t>
            </a:r>
          </a:p>
        </p:txBody>
      </p:sp>
      <p:pic>
        <p:nvPicPr>
          <p:cNvPr id="5" name="Content Placeholder 4" descr="Table&#10;&#10;Description automatically generated">
            <a:extLst>
              <a:ext uri="{FF2B5EF4-FFF2-40B4-BE49-F238E27FC236}">
                <a16:creationId xmlns:a16="http://schemas.microsoft.com/office/drawing/2014/main" id="{1C84E397-028C-7B93-BF16-E004082D7D3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46062" y="835818"/>
            <a:ext cx="4197922" cy="5712620"/>
          </a:xfrm>
        </p:spPr>
      </p:pic>
      <p:sp>
        <p:nvSpPr>
          <p:cNvPr id="6" name="Content Placeholder 5">
            <a:extLst>
              <a:ext uri="{FF2B5EF4-FFF2-40B4-BE49-F238E27FC236}">
                <a16:creationId xmlns:a16="http://schemas.microsoft.com/office/drawing/2014/main" id="{E8D98327-B5F0-DB9F-E00B-0CBE93A957BB}"/>
              </a:ext>
            </a:extLst>
          </p:cNvPr>
          <p:cNvSpPr>
            <a:spLocks noGrp="1"/>
          </p:cNvSpPr>
          <p:nvPr>
            <p:ph sz="half" idx="4294967295"/>
          </p:nvPr>
        </p:nvSpPr>
        <p:spPr>
          <a:xfrm>
            <a:off x="4632916" y="754948"/>
            <a:ext cx="7575634" cy="4898599"/>
          </a:xfrm>
        </p:spPr>
        <p:txBody>
          <a:bodyPr>
            <a:noAutofit/>
          </a:bodyPr>
          <a:lstStyle/>
          <a:p>
            <a:r>
              <a:rPr lang="en-CA" sz="2800" dirty="0">
                <a:latin typeface="Arial" panose="020B0604020202020204" pitchFamily="34" charset="0"/>
                <a:cs typeface="Arial" panose="020B0604020202020204" pitchFamily="34" charset="0"/>
              </a:rPr>
              <a:t>As we approach the end of the course we’re inviting you to think what kind of experience you had doing the course this year. </a:t>
            </a:r>
          </a:p>
          <a:p>
            <a:r>
              <a:rPr lang="en-CA" sz="2800" dirty="0">
                <a:latin typeface="Arial" panose="020B0604020202020204" pitchFamily="34" charset="0"/>
                <a:cs typeface="Arial" panose="020B0604020202020204" pitchFamily="34" charset="0"/>
              </a:rPr>
              <a:t>In week 32 we’ll have brunch and ask you for feedback on the course. </a:t>
            </a:r>
          </a:p>
          <a:p>
            <a:r>
              <a:rPr lang="en-CA" sz="2800" dirty="0">
                <a:latin typeface="Arial" panose="020B0604020202020204" pitchFamily="34" charset="0"/>
                <a:cs typeface="Arial" panose="020B0604020202020204" pitchFamily="34" charset="0"/>
              </a:rPr>
              <a:t>In addition to that feed back we’d also be very grateful if you clicked on the following link and gave us your feedback on line. </a:t>
            </a:r>
            <a:r>
              <a:rPr lang="en-CA" sz="2800" dirty="0">
                <a:latin typeface="Arial" panose="020B0604020202020204" pitchFamily="34" charset="0"/>
                <a:cs typeface="Arial" panose="020B0604020202020204" pitchFamily="34" charset="0"/>
                <a:hlinkClick r:id="rId3"/>
              </a:rPr>
              <a:t>https://forms.office.com/r/6qFT4dVTUS</a:t>
            </a:r>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Your suggestions and feedback are critical so that we can continue to adapt the course to participants needs</a:t>
            </a:r>
          </a:p>
          <a:p>
            <a:r>
              <a:rPr lang="en-CA" sz="2800" dirty="0">
                <a:latin typeface="Arial" panose="020B0604020202020204" pitchFamily="34" charset="0"/>
                <a:cs typeface="Arial" panose="020B0604020202020204" pitchFamily="34" charset="0"/>
              </a:rPr>
              <a:t>The survey asks the following questions:</a:t>
            </a:r>
          </a:p>
        </p:txBody>
      </p:sp>
    </p:spTree>
    <p:extLst>
      <p:ext uri="{BB962C8B-B14F-4D97-AF65-F5344CB8AC3E}">
        <p14:creationId xmlns:p14="http://schemas.microsoft.com/office/powerpoint/2010/main" val="3822512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7A2499-D6AA-86BC-A4AD-CE22CA2037E7}"/>
              </a:ext>
            </a:extLst>
          </p:cNvPr>
          <p:cNvSpPr txBox="1"/>
          <p:nvPr/>
        </p:nvSpPr>
        <p:spPr>
          <a:xfrm>
            <a:off x="3416156" y="0"/>
            <a:ext cx="6097712" cy="646331"/>
          </a:xfrm>
          <a:prstGeom prst="rect">
            <a:avLst/>
          </a:prstGeom>
          <a:noFill/>
        </p:spPr>
        <p:txBody>
          <a:bodyPr wrap="square">
            <a:spAutoFit/>
          </a:bodyPr>
          <a:lstStyle/>
          <a:p>
            <a:r>
              <a:rPr lang="en-CA" sz="3600">
                <a:solidFill>
                  <a:schemeClr val="bg1"/>
                </a:solidFill>
              </a:rPr>
              <a:t>SIMPLE COURSE SURVEY</a:t>
            </a:r>
            <a:endParaRPr lang="en-CA" sz="3600"/>
          </a:p>
        </p:txBody>
      </p:sp>
      <p:sp>
        <p:nvSpPr>
          <p:cNvPr id="5" name="TextBox 4">
            <a:extLst>
              <a:ext uri="{FF2B5EF4-FFF2-40B4-BE49-F238E27FC236}">
                <a16:creationId xmlns:a16="http://schemas.microsoft.com/office/drawing/2014/main" id="{60B9C286-6BA9-5D18-462A-1C758A07AFB4}"/>
              </a:ext>
            </a:extLst>
          </p:cNvPr>
          <p:cNvSpPr txBox="1"/>
          <p:nvPr/>
        </p:nvSpPr>
        <p:spPr>
          <a:xfrm>
            <a:off x="-12843" y="1015663"/>
            <a:ext cx="6097712" cy="369332"/>
          </a:xfrm>
          <a:prstGeom prst="rect">
            <a:avLst/>
          </a:prstGeom>
          <a:noFill/>
        </p:spPr>
        <p:txBody>
          <a:bodyPr wrap="square">
            <a:spAutoFit/>
          </a:bodyPr>
          <a:lstStyle/>
          <a:p>
            <a:r>
              <a:rPr lang="en-CA" sz="1800">
                <a:solidFill>
                  <a:schemeClr val="bg1"/>
                </a:solidFill>
              </a:rPr>
              <a:t>1. THE SIMPLE COURSE: </a:t>
            </a:r>
            <a:endParaRPr lang="en-CA"/>
          </a:p>
        </p:txBody>
      </p:sp>
      <p:sp>
        <p:nvSpPr>
          <p:cNvPr id="7" name="TextBox 6">
            <a:extLst>
              <a:ext uri="{FF2B5EF4-FFF2-40B4-BE49-F238E27FC236}">
                <a16:creationId xmlns:a16="http://schemas.microsoft.com/office/drawing/2014/main" id="{7CE7900F-B460-5B02-A957-C94AE84CC19E}"/>
              </a:ext>
            </a:extLst>
          </p:cNvPr>
          <p:cNvSpPr txBox="1"/>
          <p:nvPr/>
        </p:nvSpPr>
        <p:spPr>
          <a:xfrm>
            <a:off x="3385334" y="923330"/>
            <a:ext cx="9205644" cy="369332"/>
          </a:xfrm>
          <a:prstGeom prst="rect">
            <a:avLst/>
          </a:prstGeom>
          <a:noFill/>
        </p:spPr>
        <p:txBody>
          <a:bodyPr wrap="square">
            <a:spAutoFit/>
          </a:bodyPr>
          <a:lstStyle/>
          <a:p>
            <a:r>
              <a:rPr lang="en-CA" dirty="0"/>
              <a:t>1. agree       agree          neither agree nor disagree          disagree         strongly disagree               </a:t>
            </a:r>
            <a:r>
              <a:rPr lang="en-CA" sz="1800" dirty="0"/>
              <a:t> </a:t>
            </a:r>
            <a:endParaRPr lang="en-CA" dirty="0"/>
          </a:p>
        </p:txBody>
      </p:sp>
      <p:sp>
        <p:nvSpPr>
          <p:cNvPr id="9" name="TextBox 8">
            <a:extLst>
              <a:ext uri="{FF2B5EF4-FFF2-40B4-BE49-F238E27FC236}">
                <a16:creationId xmlns:a16="http://schemas.microsoft.com/office/drawing/2014/main" id="{43211935-298A-A8F5-D7E4-F9D396621661}"/>
              </a:ext>
            </a:extLst>
          </p:cNvPr>
          <p:cNvSpPr txBox="1"/>
          <p:nvPr/>
        </p:nvSpPr>
        <p:spPr>
          <a:xfrm>
            <a:off x="-43665" y="1276818"/>
            <a:ext cx="2670425" cy="1477328"/>
          </a:xfrm>
          <a:prstGeom prst="rect">
            <a:avLst/>
          </a:prstGeom>
          <a:noFill/>
        </p:spPr>
        <p:txBody>
          <a:bodyPr wrap="square">
            <a:spAutoFit/>
          </a:bodyPr>
          <a:lstStyle/>
          <a:p>
            <a:r>
              <a:rPr lang="en-CA" sz="1800"/>
              <a:t>Kept my interest</a:t>
            </a:r>
          </a:p>
          <a:p>
            <a:r>
              <a:rPr lang="en-CA"/>
              <a:t>Was informative</a:t>
            </a:r>
          </a:p>
          <a:p>
            <a:r>
              <a:rPr lang="en-CA" sz="1800"/>
              <a:t>Covered important topics</a:t>
            </a:r>
          </a:p>
          <a:p>
            <a:r>
              <a:rPr lang="en-CA"/>
              <a:t>Was well organized</a:t>
            </a:r>
          </a:p>
          <a:p>
            <a:r>
              <a:rPr lang="en-CA" sz="1800"/>
              <a:t>I would recommend it </a:t>
            </a:r>
            <a:endParaRPr lang="en-CA"/>
          </a:p>
        </p:txBody>
      </p:sp>
      <p:sp>
        <p:nvSpPr>
          <p:cNvPr id="11" name="TextBox 10">
            <a:extLst>
              <a:ext uri="{FF2B5EF4-FFF2-40B4-BE49-F238E27FC236}">
                <a16:creationId xmlns:a16="http://schemas.microsoft.com/office/drawing/2014/main" id="{FDDE33C4-E357-05EA-3FA4-865759B25D63}"/>
              </a:ext>
            </a:extLst>
          </p:cNvPr>
          <p:cNvSpPr txBox="1"/>
          <p:nvPr/>
        </p:nvSpPr>
        <p:spPr>
          <a:xfrm>
            <a:off x="-43665" y="2936583"/>
            <a:ext cx="6123398" cy="369332"/>
          </a:xfrm>
          <a:prstGeom prst="rect">
            <a:avLst/>
          </a:prstGeom>
          <a:noFill/>
        </p:spPr>
        <p:txBody>
          <a:bodyPr wrap="square">
            <a:spAutoFit/>
          </a:bodyPr>
          <a:lstStyle/>
          <a:p>
            <a:r>
              <a:rPr lang="en-CA">
                <a:solidFill>
                  <a:schemeClr val="bg1"/>
                </a:solidFill>
              </a:rPr>
              <a:t>2. THE COURSE HELPED ME</a:t>
            </a:r>
            <a:r>
              <a:rPr lang="en-CA" sz="1800">
                <a:solidFill>
                  <a:schemeClr val="bg1"/>
                </a:solidFill>
              </a:rPr>
              <a:t>: </a:t>
            </a:r>
            <a:endParaRPr lang="en-CA"/>
          </a:p>
        </p:txBody>
      </p:sp>
      <p:sp>
        <p:nvSpPr>
          <p:cNvPr id="13" name="TextBox 12">
            <a:extLst>
              <a:ext uri="{FF2B5EF4-FFF2-40B4-BE49-F238E27FC236}">
                <a16:creationId xmlns:a16="http://schemas.microsoft.com/office/drawing/2014/main" id="{BF54F2AF-AD66-E4CE-9EC7-B398562E3233}"/>
              </a:ext>
            </a:extLst>
          </p:cNvPr>
          <p:cNvSpPr txBox="1"/>
          <p:nvPr/>
        </p:nvSpPr>
        <p:spPr>
          <a:xfrm>
            <a:off x="-12843" y="3173447"/>
            <a:ext cx="3428999" cy="2031325"/>
          </a:xfrm>
          <a:prstGeom prst="rect">
            <a:avLst/>
          </a:prstGeom>
          <a:noFill/>
        </p:spPr>
        <p:txBody>
          <a:bodyPr wrap="square">
            <a:spAutoFit/>
          </a:bodyPr>
          <a:lstStyle/>
          <a:p>
            <a:r>
              <a:rPr lang="en-CA"/>
              <a:t>Expand my window of tolerance</a:t>
            </a:r>
          </a:p>
          <a:p>
            <a:r>
              <a:rPr lang="en-CA"/>
              <a:t>Better understand myself</a:t>
            </a:r>
          </a:p>
          <a:p>
            <a:r>
              <a:rPr lang="en-CA"/>
              <a:t>Better avoid holes</a:t>
            </a:r>
          </a:p>
          <a:p>
            <a:r>
              <a:rPr lang="en-CA"/>
              <a:t>Have better relationships</a:t>
            </a:r>
          </a:p>
          <a:p>
            <a:r>
              <a:rPr lang="en-CA"/>
              <a:t>Have more self-empathy</a:t>
            </a:r>
          </a:p>
          <a:p>
            <a:r>
              <a:rPr lang="en-CA"/>
              <a:t>Feel better overall</a:t>
            </a:r>
          </a:p>
          <a:p>
            <a:r>
              <a:rPr lang="en-CA">
                <a:solidFill>
                  <a:schemeClr val="bg1"/>
                </a:solidFill>
              </a:rPr>
              <a:t> </a:t>
            </a:r>
            <a:endParaRPr lang="en-CA"/>
          </a:p>
        </p:txBody>
      </p:sp>
      <p:sp>
        <p:nvSpPr>
          <p:cNvPr id="15" name="TextBox 14">
            <a:extLst>
              <a:ext uri="{FF2B5EF4-FFF2-40B4-BE49-F238E27FC236}">
                <a16:creationId xmlns:a16="http://schemas.microsoft.com/office/drawing/2014/main" id="{AF84EF4E-0BFB-BED6-AD2B-75681B2F6A72}"/>
              </a:ext>
            </a:extLst>
          </p:cNvPr>
          <p:cNvSpPr txBox="1"/>
          <p:nvPr/>
        </p:nvSpPr>
        <p:spPr>
          <a:xfrm>
            <a:off x="-43665" y="4909701"/>
            <a:ext cx="6447032" cy="369332"/>
          </a:xfrm>
          <a:prstGeom prst="rect">
            <a:avLst/>
          </a:prstGeom>
          <a:noFill/>
        </p:spPr>
        <p:txBody>
          <a:bodyPr wrap="square">
            <a:spAutoFit/>
          </a:bodyPr>
          <a:lstStyle/>
          <a:p>
            <a:r>
              <a:rPr lang="en-US">
                <a:solidFill>
                  <a:schemeClr val="bg1"/>
                </a:solidFill>
              </a:rPr>
              <a:t>3</a:t>
            </a:r>
            <a:r>
              <a:rPr lang="en-CA">
                <a:solidFill>
                  <a:schemeClr val="bg1"/>
                </a:solidFill>
              </a:rPr>
              <a:t>. THE CO-LEADERS WERE:</a:t>
            </a:r>
            <a:endParaRPr lang="en-CA"/>
          </a:p>
        </p:txBody>
      </p:sp>
      <p:sp>
        <p:nvSpPr>
          <p:cNvPr id="17" name="TextBox 16">
            <a:extLst>
              <a:ext uri="{FF2B5EF4-FFF2-40B4-BE49-F238E27FC236}">
                <a16:creationId xmlns:a16="http://schemas.microsoft.com/office/drawing/2014/main" id="{645A2BD4-946B-5CCF-9C63-712750571270}"/>
              </a:ext>
            </a:extLst>
          </p:cNvPr>
          <p:cNvSpPr txBox="1"/>
          <p:nvPr/>
        </p:nvSpPr>
        <p:spPr>
          <a:xfrm>
            <a:off x="0" y="5111766"/>
            <a:ext cx="2756043" cy="2031325"/>
          </a:xfrm>
          <a:prstGeom prst="rect">
            <a:avLst/>
          </a:prstGeom>
          <a:noFill/>
        </p:spPr>
        <p:txBody>
          <a:bodyPr wrap="square">
            <a:spAutoFit/>
          </a:bodyPr>
          <a:lstStyle/>
          <a:p>
            <a:r>
              <a:rPr lang="en-CA"/>
              <a:t>Knowledgeable</a:t>
            </a:r>
          </a:p>
          <a:p>
            <a:r>
              <a:rPr lang="en-CA"/>
              <a:t>Competent/skilled</a:t>
            </a:r>
          </a:p>
          <a:p>
            <a:r>
              <a:rPr lang="en-CA"/>
              <a:t>Friendly/approachable</a:t>
            </a:r>
          </a:p>
          <a:p>
            <a:r>
              <a:rPr lang="en-CA"/>
              <a:t>Attuned to the group</a:t>
            </a:r>
          </a:p>
          <a:p>
            <a:r>
              <a:rPr lang="en-CA"/>
              <a:t>Sensitive</a:t>
            </a:r>
          </a:p>
          <a:p>
            <a:r>
              <a:rPr lang="en-CA"/>
              <a:t>Professional</a:t>
            </a:r>
          </a:p>
          <a:p>
            <a:endParaRPr lang="en-CA"/>
          </a:p>
        </p:txBody>
      </p:sp>
    </p:spTree>
    <p:extLst>
      <p:ext uri="{BB962C8B-B14F-4D97-AF65-F5344CB8AC3E}">
        <p14:creationId xmlns:p14="http://schemas.microsoft.com/office/powerpoint/2010/main" val="445403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a:solidFill>
                  <a:schemeClr val="bg1"/>
                </a:solidFill>
              </a:rPr>
              <a:t>Check in regularly with your Personal dashboard                </a:t>
            </a:r>
            <a:endParaRPr lang="en-CA" sz="200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a:t>Spend a few moments checking in with yourself by asking:</a:t>
            </a:r>
          </a:p>
          <a:p>
            <a:endParaRPr lang="en-CA"/>
          </a:p>
          <a:p>
            <a:r>
              <a:rPr lang="en-CA">
                <a:solidFill>
                  <a:schemeClr val="bg1"/>
                </a:solidFill>
              </a:rPr>
              <a:t>1)</a:t>
            </a:r>
            <a:r>
              <a:rPr lang="en-CA"/>
              <a:t>What is the current risk that I’ll experience a state of crisis ?</a:t>
            </a:r>
          </a:p>
          <a:p>
            <a:pPr marL="342900" indent="-342900">
              <a:buAutoNum type="alphaLcParenR"/>
            </a:pPr>
            <a:r>
              <a:rPr lang="en-CA"/>
              <a:t>Low b) Moderate c) high d) very high e) extreme</a:t>
            </a:r>
          </a:p>
          <a:p>
            <a:pPr marL="342900" indent="-342900">
              <a:buAutoNum type="alphaLcParenR"/>
            </a:pPr>
            <a:endParaRPr lang="en-CA"/>
          </a:p>
          <a:p>
            <a:r>
              <a:rPr lang="en-CA">
                <a:solidFill>
                  <a:schemeClr val="bg1"/>
                </a:solidFill>
              </a:rPr>
              <a:t>2) </a:t>
            </a:r>
            <a:r>
              <a:rPr lang="en-CA"/>
              <a:t>Am I in the window of tolerance?</a:t>
            </a:r>
          </a:p>
          <a:p>
            <a:r>
              <a:rPr lang="en-CA"/>
              <a:t>a) Yes  b) I’m a little outside c) very outside</a:t>
            </a:r>
          </a:p>
          <a:p>
            <a:endParaRPr lang="en-CA"/>
          </a:p>
          <a:p>
            <a:r>
              <a:rPr lang="en-CA">
                <a:solidFill>
                  <a:schemeClr val="bg1"/>
                </a:solidFill>
              </a:rPr>
              <a:t>3) </a:t>
            </a:r>
            <a:r>
              <a:rPr lang="en-CA"/>
              <a:t>Where is my energy tank right now?</a:t>
            </a:r>
          </a:p>
          <a:p>
            <a:pPr marL="457200" indent="-457200">
              <a:buAutoNum type="alphaLcParenR"/>
            </a:pPr>
            <a:r>
              <a:rPr lang="en-CA"/>
              <a:t>Full b) ¾ c) ½ d) near empty</a:t>
            </a:r>
          </a:p>
          <a:p>
            <a:pPr marL="457200" indent="-457200">
              <a:buAutoNum type="alphaLcParenR"/>
            </a:pPr>
            <a:endParaRPr lang="en-CA"/>
          </a:p>
          <a:p>
            <a:r>
              <a:rPr lang="en-CA">
                <a:solidFill>
                  <a:schemeClr val="bg1"/>
                </a:solidFill>
              </a:rPr>
              <a:t>4) </a:t>
            </a:r>
            <a:r>
              <a:rPr lang="en-CA"/>
              <a:t>Have I been tracking my targets using the holes diary card ? how would I rate my targets right now?</a:t>
            </a:r>
          </a:p>
          <a:p>
            <a:endParaRPr lang="en-CA"/>
          </a:p>
          <a:p>
            <a:r>
              <a:rPr lang="en-CA">
                <a:solidFill>
                  <a:schemeClr val="bg1"/>
                </a:solidFill>
              </a:rPr>
              <a:t>5) </a:t>
            </a:r>
            <a:r>
              <a:rPr lang="en-CA"/>
              <a:t>How well am I focusing on what I’m doing. (for example, the course)  </a:t>
            </a:r>
          </a:p>
          <a:p>
            <a:pPr marL="342900" indent="-342900">
              <a:buAutoNum type="alphaLcParenR"/>
            </a:pPr>
            <a:endParaRPr lang="en-CA" sz="2000"/>
          </a:p>
          <a:p>
            <a:endParaRPr lang="en-CA"/>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a:t>R</a:t>
            </a:r>
            <a:r>
              <a:rPr lang="en-CA" sz="160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5</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a:t>ATTENTION METER</a:t>
            </a:r>
            <a:endParaRPr lang="en-CA" sz="160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attention I’m paying</a:t>
            </a:r>
            <a:endParaRPr lang="en-CA">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a:solidFill>
                  <a:schemeClr val="bg1"/>
                </a:solidFill>
                <a:latin typeface="Arial" panose="020B0604020202020204" pitchFamily="34" charset="0"/>
                <a:cs typeface="Arial" panose="020B0604020202020204" pitchFamily="34" charset="0"/>
              </a:rPr>
              <a:t>100</a:t>
            </a:r>
            <a:endParaRPr lang="en-CA"/>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a:solidFill>
                  <a:schemeClr val="bg1"/>
                </a:solidFill>
                <a:latin typeface="Arial" panose="020B0604020202020204" pitchFamily="34" charset="0"/>
                <a:cs typeface="Arial" panose="020B0604020202020204" pitchFamily="34" charset="0"/>
              </a:rPr>
              <a:t> 0</a:t>
            </a:r>
            <a:endParaRPr lang="en-CA"/>
          </a:p>
        </p:txBody>
      </p:sp>
    </p:spTree>
    <p:extLst>
      <p:ext uri="{BB962C8B-B14F-4D97-AF65-F5344CB8AC3E}">
        <p14:creationId xmlns:p14="http://schemas.microsoft.com/office/powerpoint/2010/main" val="1679733191"/>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0B408D-F140-257B-E6FB-F96771BF05F1}"/>
              </a:ext>
            </a:extLst>
          </p:cNvPr>
          <p:cNvSpPr txBox="1"/>
          <p:nvPr/>
        </p:nvSpPr>
        <p:spPr>
          <a:xfrm>
            <a:off x="835743" y="287282"/>
            <a:ext cx="11110452"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SIMPLE COURSE FEEDBACK GUIDE FOR WEEK 32</a:t>
            </a:r>
            <a:endParaRPr lang="en-CA" sz="3200" dirty="0"/>
          </a:p>
        </p:txBody>
      </p:sp>
      <p:sp>
        <p:nvSpPr>
          <p:cNvPr id="5" name="TextBox 4">
            <a:extLst>
              <a:ext uri="{FF2B5EF4-FFF2-40B4-BE49-F238E27FC236}">
                <a16:creationId xmlns:a16="http://schemas.microsoft.com/office/drawing/2014/main" id="{B022732E-950D-351F-FE38-4DEBC697148A}"/>
              </a:ext>
            </a:extLst>
          </p:cNvPr>
          <p:cNvSpPr txBox="1"/>
          <p:nvPr/>
        </p:nvSpPr>
        <p:spPr>
          <a:xfrm>
            <a:off x="373625" y="1182018"/>
            <a:ext cx="11700387" cy="830997"/>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On week 32 we will use the following questions to guide our feed back discussion</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Please reflect on these questions beforehand.</a:t>
            </a:r>
          </a:p>
        </p:txBody>
      </p:sp>
    </p:spTree>
    <p:extLst>
      <p:ext uri="{BB962C8B-B14F-4D97-AF65-F5344CB8AC3E}">
        <p14:creationId xmlns:p14="http://schemas.microsoft.com/office/powerpoint/2010/main" val="3189844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58D4FE-3610-3336-FF9B-79304EA6E62C}"/>
              </a:ext>
            </a:extLst>
          </p:cNvPr>
          <p:cNvSpPr txBox="1"/>
          <p:nvPr/>
        </p:nvSpPr>
        <p:spPr>
          <a:xfrm>
            <a:off x="0" y="523220"/>
            <a:ext cx="12192000" cy="6355586"/>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b="0" i="0">
                <a:effectLst/>
                <a:latin typeface="Arial" panose="020B0604020202020204" pitchFamily="34" charset="0"/>
              </a:rPr>
              <a:t>This feedback section is not about grading you or us. It’s about helping us understand what actually landed, what didn’t, and what might help the course serve future participants even better. We’re especially interested in concrete examples and honest reflections, both appreciative and critical.</a:t>
            </a:r>
            <a:endParaRPr lang="en-US">
              <a:latin typeface="Arial" panose="020B0604020202020204" pitchFamily="34" charset="0"/>
            </a:endParaRP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People give better feedback when they write before they speak. </a:t>
            </a:r>
            <a:r>
              <a:rPr lang="en-US">
                <a:latin typeface="Arial" panose="020B0604020202020204" pitchFamily="34" charset="0"/>
              </a:rPr>
              <a:t>Please think about and write your answers to the following questions and bring them to week 32.</a:t>
            </a:r>
          </a:p>
          <a:p>
            <a:pPr marL="285750" indent="-285750" algn="l" rtl="0">
              <a:spcBef>
                <a:spcPts val="600"/>
              </a:spcBef>
              <a:buFont typeface="Arial" panose="020B0604020202020204" pitchFamily="34" charset="0"/>
              <a:buChar char="•"/>
            </a:pPr>
            <a:r>
              <a:rPr lang="en-US" b="0" i="0">
                <a:solidFill>
                  <a:schemeClr val="bg1"/>
                </a:solidFill>
                <a:effectLst/>
                <a:latin typeface="Arial" panose="020B0604020202020204" pitchFamily="34" charset="0"/>
              </a:rPr>
              <a:t> A. What Helped Most:</a:t>
            </a:r>
            <a:endParaRPr lang="en-US">
              <a:solidFill>
                <a:schemeClr val="bg1"/>
              </a:solidFill>
              <a:latin typeface="Arial" panose="020B0604020202020204" pitchFamily="34" charset="0"/>
            </a:endParaRP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What parts of the Simple Course were most helpful or meaningful for you? (e.g., specific topics, metaphors, exercises, group processes, or moments)</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Was there a particular concept or practice that “clicked” for you? What made it click?</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What, if anything, surprised you in a good way?</a:t>
            </a:r>
          </a:p>
          <a:p>
            <a:pPr marL="285750" indent="-285750" algn="l" rtl="0">
              <a:spcBef>
                <a:spcPts val="600"/>
              </a:spcBef>
              <a:buFont typeface="Arial" panose="020B0604020202020204" pitchFamily="34" charset="0"/>
              <a:buChar char="•"/>
            </a:pPr>
            <a:r>
              <a:rPr lang="en-US" b="0" i="0">
                <a:solidFill>
                  <a:schemeClr val="bg1"/>
                </a:solidFill>
                <a:effectLst/>
                <a:latin typeface="Arial" panose="020B0604020202020204" pitchFamily="34" charset="0"/>
              </a:rPr>
              <a:t>B. What Was Less Helpful or Hard to Engage With</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What parts of the course felt less helpful, repetitive, confusing, or hard to engage with?</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Were there topics that felt either too much, too little, or not well-timed?</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Was anything missing that you expected, or didn’t expect, to matter as much as it did? </a:t>
            </a:r>
            <a:r>
              <a:rPr lang="en-US">
                <a:latin typeface="Arial" panose="020B0604020202020204" pitchFamily="34" charset="0"/>
              </a:rPr>
              <a:t>(</a:t>
            </a:r>
            <a:r>
              <a:rPr lang="en-US" b="0" i="0">
                <a:effectLst/>
                <a:latin typeface="Arial" panose="020B0604020202020204" pitchFamily="34" charset="0"/>
              </a:rPr>
              <a:t>It’s okay if something that was helpful for others wasn’t helpful for you</a:t>
            </a:r>
            <a:r>
              <a:rPr lang="en-US">
                <a:latin typeface="Arial" panose="020B0604020202020204" pitchFamily="34" charset="0"/>
              </a:rPr>
              <a:t>.)</a:t>
            </a:r>
          </a:p>
          <a:p>
            <a:pPr marL="285750" indent="-285750" algn="l" rtl="0">
              <a:spcBef>
                <a:spcPts val="600"/>
              </a:spcBef>
              <a:buFont typeface="Arial" panose="020B0604020202020204" pitchFamily="34" charset="0"/>
              <a:buChar char="•"/>
            </a:pPr>
            <a:r>
              <a:rPr lang="en-US" b="0" i="0">
                <a:solidFill>
                  <a:schemeClr val="bg1"/>
                </a:solidFill>
                <a:effectLst/>
                <a:latin typeface="Arial" panose="020B0604020202020204" pitchFamily="34" charset="0"/>
              </a:rPr>
              <a:t>C. Process &amp; Pacing (How It Was Delivered)</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How did the pacing of the course feel over 32 weeks? (Too fast, too slow, uneven, or just right)</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How was the balance between teaching, discussion, exercises, and reflection?</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How did the length of sessions and the overall structure work for you</a:t>
            </a:r>
            <a:endParaRPr lang="en-CA"/>
          </a:p>
        </p:txBody>
      </p:sp>
      <p:sp>
        <p:nvSpPr>
          <p:cNvPr id="5" name="TextBox 4">
            <a:extLst>
              <a:ext uri="{FF2B5EF4-FFF2-40B4-BE49-F238E27FC236}">
                <a16:creationId xmlns:a16="http://schemas.microsoft.com/office/drawing/2014/main" id="{E824D0FE-A31C-93EA-44B4-A13D9CB506E6}"/>
              </a:ext>
            </a:extLst>
          </p:cNvPr>
          <p:cNvSpPr txBox="1"/>
          <p:nvPr/>
        </p:nvSpPr>
        <p:spPr>
          <a:xfrm>
            <a:off x="1411369" y="21775"/>
            <a:ext cx="9571263"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SIMPLE COURSE FEEDBACK GUIDE FOR WEEK 32</a:t>
            </a:r>
            <a:endParaRPr lang="en-CA" sz="2800" dirty="0"/>
          </a:p>
        </p:txBody>
      </p:sp>
    </p:spTree>
    <p:extLst>
      <p:ext uri="{BB962C8B-B14F-4D97-AF65-F5344CB8AC3E}">
        <p14:creationId xmlns:p14="http://schemas.microsoft.com/office/powerpoint/2010/main" val="22157584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077B4-AF68-046C-0D17-56E5C60834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610535-EDB1-1186-A345-B32CFA4065D3}"/>
              </a:ext>
            </a:extLst>
          </p:cNvPr>
          <p:cNvSpPr txBox="1"/>
          <p:nvPr/>
        </p:nvSpPr>
        <p:spPr>
          <a:xfrm>
            <a:off x="0" y="523220"/>
            <a:ext cx="12192000" cy="6155531"/>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b="0" i="0" dirty="0">
                <a:solidFill>
                  <a:schemeClr val="bg1"/>
                </a:solidFill>
                <a:effectLst/>
                <a:latin typeface="Arial" panose="020B0604020202020204" pitchFamily="34" charset="0"/>
              </a:rPr>
              <a:t>D. Group Experience &amp; Safety</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What aspects of the group environment helped you feel safe, engaged, or understood? </a:t>
            </a:r>
            <a:endParaRPr lang="en-US" dirty="0">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Was there anything about the group process that made participation harder?</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Did you feel you had enough space to reflect and speak, or too much pressure to do so?</a:t>
            </a:r>
          </a:p>
          <a:p>
            <a:pPr marL="285750" indent="-285750" algn="l" rtl="0">
              <a:spcBef>
                <a:spcPts val="600"/>
              </a:spcBef>
              <a:buFont typeface="Arial" panose="020B0604020202020204" pitchFamily="34" charset="0"/>
              <a:buChar char="•"/>
            </a:pPr>
            <a:r>
              <a:rPr lang="en-US" b="0" i="0" dirty="0">
                <a:solidFill>
                  <a:schemeClr val="bg1"/>
                </a:solidFill>
                <a:effectLst/>
                <a:latin typeface="Arial" panose="020B0604020202020204" pitchFamily="34" charset="0"/>
              </a:rPr>
              <a:t>E. Integration &amp; Carry-Forward</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What ideas, skills, or perspectives do you imagine continuing to use after the course?</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Has the way you relate to yourself, others, or stress changed in any lasting way?</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If someone asked you, six months from now, “What stayed with you from the course?”—what might you say?</a:t>
            </a:r>
          </a:p>
          <a:p>
            <a:pPr marL="285750" indent="-285750" algn="l" rtl="0">
              <a:spcBef>
                <a:spcPts val="600"/>
              </a:spcBef>
              <a:buFont typeface="Arial" panose="020B0604020202020204" pitchFamily="34" charset="0"/>
              <a:buChar char="•"/>
            </a:pPr>
            <a:r>
              <a:rPr lang="en-US" b="0" i="0" dirty="0">
                <a:solidFill>
                  <a:schemeClr val="bg1"/>
                </a:solidFill>
                <a:effectLst/>
                <a:latin typeface="Arial" panose="020B0604020202020204" pitchFamily="34" charset="0"/>
              </a:rPr>
              <a:t>F. Suggestions for Improvement</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If we were to change or improve one or two things next year, what would you most want us to consider?</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Are there topics you would expand, trim, move earlier/later, or present differently?</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Is there something you wish we had done more—or less—of?</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If possible, please focus on one or two concrete suggestions rather than many small ones.</a:t>
            </a:r>
          </a:p>
          <a:p>
            <a:pPr algn="l" rtl="0">
              <a:spcBef>
                <a:spcPts val="600"/>
              </a:spcBef>
            </a:pPr>
            <a:endParaRPr lang="en-US"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We are genuinely interested in your feedback. Not everything can be changed, but everything is taken seriously. Thank you for helping shape what this course is becoming</a:t>
            </a:r>
            <a:r>
              <a:rPr lang="en-US" dirty="0">
                <a:latin typeface="Arial" panose="020B0604020202020204" pitchFamily="34" charset="0"/>
              </a:rPr>
              <a:t>.</a:t>
            </a:r>
            <a:endParaRPr lang="en-US" b="0" i="0" dirty="0">
              <a:effectLst/>
              <a:latin typeface="Arial" panose="020B0604020202020204" pitchFamily="34" charset="0"/>
            </a:endParaRPr>
          </a:p>
          <a:p>
            <a:pPr>
              <a:buNone/>
            </a:pPr>
            <a:br>
              <a:rPr lang="en-US" dirty="0"/>
            </a:br>
            <a:endParaRPr lang="en-CA" dirty="0"/>
          </a:p>
        </p:txBody>
      </p:sp>
      <p:sp>
        <p:nvSpPr>
          <p:cNvPr id="5" name="TextBox 4">
            <a:extLst>
              <a:ext uri="{FF2B5EF4-FFF2-40B4-BE49-F238E27FC236}">
                <a16:creationId xmlns:a16="http://schemas.microsoft.com/office/drawing/2014/main" id="{74DB19E3-7676-BBA1-4FC7-E8C9CC485B4B}"/>
              </a:ext>
            </a:extLst>
          </p:cNvPr>
          <p:cNvSpPr txBox="1"/>
          <p:nvPr/>
        </p:nvSpPr>
        <p:spPr>
          <a:xfrm>
            <a:off x="3210673" y="0"/>
            <a:ext cx="6154220" cy="523220"/>
          </a:xfrm>
          <a:prstGeom prst="rect">
            <a:avLst/>
          </a:prstGeom>
          <a:noFill/>
        </p:spPr>
        <p:txBody>
          <a:bodyPr wrap="square">
            <a:spAutoFit/>
          </a:bodyPr>
          <a:lstStyle/>
          <a:p>
            <a:r>
              <a:rPr lang="en-US" sz="2800" b="0" i="0">
                <a:solidFill>
                  <a:srgbClr val="222222"/>
                </a:solidFill>
                <a:effectLst/>
                <a:latin typeface="Arial" panose="020B0604020202020204" pitchFamily="34" charset="0"/>
              </a:rPr>
              <a:t>SIMPLE COURSE FEEDBACK</a:t>
            </a:r>
            <a:endParaRPr lang="en-CA" sz="2800"/>
          </a:p>
        </p:txBody>
      </p:sp>
    </p:spTree>
    <p:extLst>
      <p:ext uri="{BB962C8B-B14F-4D97-AF65-F5344CB8AC3E}">
        <p14:creationId xmlns:p14="http://schemas.microsoft.com/office/powerpoint/2010/main" val="2694206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888C-8F40-4B83-8D65-B2E2D9F0472F}"/>
              </a:ext>
            </a:extLst>
          </p:cNvPr>
          <p:cNvSpPr>
            <a:spLocks noGrp="1"/>
          </p:cNvSpPr>
          <p:nvPr>
            <p:ph type="title" idx="4294967295"/>
          </p:nvPr>
        </p:nvSpPr>
        <p:spPr>
          <a:xfrm>
            <a:off x="-729091" y="-216694"/>
            <a:ext cx="13126573" cy="1052512"/>
          </a:xfrm>
        </p:spPr>
        <p:txBody>
          <a:bodyPr>
            <a:normAutofit/>
          </a:bodyPr>
          <a:lstStyle/>
          <a:p>
            <a:pPr algn="ctr"/>
            <a:r>
              <a:rPr lang="en-CA" sz="2800" dirty="0">
                <a:solidFill>
                  <a:schemeClr val="bg1"/>
                </a:solidFill>
              </a:rPr>
              <a:t>Simple course survey and end of year rating scales</a:t>
            </a:r>
          </a:p>
        </p:txBody>
      </p:sp>
      <p:pic>
        <p:nvPicPr>
          <p:cNvPr id="5" name="Content Placeholder 4" descr="Table&#10;&#10;Description automatically generated">
            <a:extLst>
              <a:ext uri="{FF2B5EF4-FFF2-40B4-BE49-F238E27FC236}">
                <a16:creationId xmlns:a16="http://schemas.microsoft.com/office/drawing/2014/main" id="{1C84E397-028C-7B93-BF16-E004082D7D3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46062" y="835818"/>
            <a:ext cx="4197922" cy="5712620"/>
          </a:xfrm>
        </p:spPr>
      </p:pic>
      <p:sp>
        <p:nvSpPr>
          <p:cNvPr id="6" name="Content Placeholder 5">
            <a:extLst>
              <a:ext uri="{FF2B5EF4-FFF2-40B4-BE49-F238E27FC236}">
                <a16:creationId xmlns:a16="http://schemas.microsoft.com/office/drawing/2014/main" id="{E8D98327-B5F0-DB9F-E00B-0CBE93A957BB}"/>
              </a:ext>
            </a:extLst>
          </p:cNvPr>
          <p:cNvSpPr>
            <a:spLocks noGrp="1"/>
          </p:cNvSpPr>
          <p:nvPr>
            <p:ph sz="half" idx="4294967295"/>
          </p:nvPr>
        </p:nvSpPr>
        <p:spPr>
          <a:xfrm>
            <a:off x="4632916" y="754948"/>
            <a:ext cx="7575634" cy="4898599"/>
          </a:xfrm>
        </p:spPr>
        <p:txBody>
          <a:bodyPr>
            <a:noAutofit/>
          </a:bodyPr>
          <a:lstStyle/>
          <a:p>
            <a:r>
              <a:rPr lang="en-CA" sz="2800" dirty="0">
                <a:latin typeface="Arial" panose="020B0604020202020204" pitchFamily="34" charset="0"/>
                <a:cs typeface="Arial" panose="020B0604020202020204" pitchFamily="34" charset="0"/>
              </a:rPr>
              <a:t>As we approach the end of the course, we’re inviting you to think about your experience doing it.</a:t>
            </a:r>
          </a:p>
          <a:p>
            <a:r>
              <a:rPr lang="en-CA" sz="2800" dirty="0">
                <a:latin typeface="Arial" panose="020B0604020202020204" pitchFamily="34" charset="0"/>
                <a:cs typeface="Arial" panose="020B0604020202020204" pitchFamily="34" charset="0"/>
              </a:rPr>
              <a:t>In week 32 we’ll have brunch and ask you for feedback on the course. </a:t>
            </a:r>
          </a:p>
          <a:p>
            <a:r>
              <a:rPr lang="en-CA" sz="2800" dirty="0">
                <a:latin typeface="Arial" panose="020B0604020202020204" pitchFamily="34" charset="0"/>
                <a:cs typeface="Arial" panose="020B0604020202020204" pitchFamily="34" charset="0"/>
              </a:rPr>
              <a:t>In addition to that feed back we’d also be very grateful if you clicked on the following link and gave us your feedback online. </a:t>
            </a:r>
            <a:r>
              <a:rPr lang="en-CA" sz="2800" dirty="0">
                <a:latin typeface="Arial" panose="020B0604020202020204" pitchFamily="34" charset="0"/>
                <a:cs typeface="Arial" panose="020B0604020202020204" pitchFamily="34" charset="0"/>
                <a:hlinkClick r:id="rId3"/>
              </a:rPr>
              <a:t>https://forms.office.com/r/6qFT4dVTUS</a:t>
            </a:r>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Your suggestions and feedback are critical so that we can continue to adapt the course to participants needs</a:t>
            </a:r>
          </a:p>
          <a:p>
            <a:r>
              <a:rPr lang="en-CA" sz="2800" dirty="0">
                <a:latin typeface="Arial" panose="020B0604020202020204" pitchFamily="34" charset="0"/>
                <a:cs typeface="Arial" panose="020B0604020202020204" pitchFamily="34" charset="0"/>
              </a:rPr>
              <a:t>The survey asks the following questions:</a:t>
            </a:r>
          </a:p>
        </p:txBody>
      </p:sp>
    </p:spTree>
    <p:extLst>
      <p:ext uri="{BB962C8B-B14F-4D97-AF65-F5344CB8AC3E}">
        <p14:creationId xmlns:p14="http://schemas.microsoft.com/office/powerpoint/2010/main" val="2923398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4B3B4-A837-C621-62C1-5E777CDC08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ACD53B-045C-FC56-8D11-F7665CE6C528}"/>
              </a:ext>
            </a:extLst>
          </p:cNvPr>
          <p:cNvSpPr txBox="1"/>
          <p:nvPr/>
        </p:nvSpPr>
        <p:spPr>
          <a:xfrm>
            <a:off x="0" y="413916"/>
            <a:ext cx="4305648" cy="1200329"/>
          </a:xfrm>
          <a:prstGeom prst="rect">
            <a:avLst/>
          </a:prstGeom>
          <a:noFill/>
        </p:spPr>
        <p:txBody>
          <a:bodyPr wrap="square">
            <a:spAutoFit/>
          </a:bodyPr>
          <a:lstStyle/>
          <a:p>
            <a:pPr algn="ctr"/>
            <a:r>
              <a:rPr lang="en-US" sz="3600">
                <a:solidFill>
                  <a:schemeClr val="bg1"/>
                </a:solidFill>
              </a:rPr>
              <a:t>W</a:t>
            </a:r>
            <a:r>
              <a:rPr lang="en-CA" sz="3600">
                <a:solidFill>
                  <a:schemeClr val="bg1"/>
                </a:solidFill>
              </a:rPr>
              <a:t>EEKLY ANNOUNCEMENTS</a:t>
            </a:r>
          </a:p>
        </p:txBody>
      </p:sp>
      <p:sp>
        <p:nvSpPr>
          <p:cNvPr id="5" name="TextBox 4">
            <a:extLst>
              <a:ext uri="{FF2B5EF4-FFF2-40B4-BE49-F238E27FC236}">
                <a16:creationId xmlns:a16="http://schemas.microsoft.com/office/drawing/2014/main" id="{B539AED1-BB8E-37A5-4BE7-7C2D3A1EFB22}"/>
              </a:ext>
            </a:extLst>
          </p:cNvPr>
          <p:cNvSpPr txBox="1"/>
          <p:nvPr/>
        </p:nvSpPr>
        <p:spPr>
          <a:xfrm>
            <a:off x="4294826" y="-494473"/>
            <a:ext cx="7892555" cy="1200329"/>
          </a:xfrm>
          <a:prstGeom prst="rect">
            <a:avLst/>
          </a:prstGeom>
          <a:noFill/>
        </p:spPr>
        <p:txBody>
          <a:bodyPr wrap="square">
            <a:spAutoFit/>
          </a:bodyPr>
          <a:lstStyle/>
          <a:p>
            <a:endParaRPr lang="en-CA" sz="2400"/>
          </a:p>
          <a:p>
            <a:pPr marL="457200" indent="-457200">
              <a:buFont typeface="Arial" panose="020B0604020202020204" pitchFamily="34" charset="0"/>
              <a:buChar char="•"/>
            </a:pPr>
            <a:endParaRPr lang="en-CA" sz="2400"/>
          </a:p>
          <a:p>
            <a:r>
              <a:rPr lang="en-CA" sz="2400"/>
              <a:t>  </a:t>
            </a:r>
          </a:p>
        </p:txBody>
      </p:sp>
      <p:pic>
        <p:nvPicPr>
          <p:cNvPr id="7" name="Picture 6" descr="A person in garment holding a sign&#10;&#10;Description automatically generated">
            <a:extLst>
              <a:ext uri="{FF2B5EF4-FFF2-40B4-BE49-F238E27FC236}">
                <a16:creationId xmlns:a16="http://schemas.microsoft.com/office/drawing/2014/main" id="{61BF6B28-731C-ABD6-E85C-F7D08E0CE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770837"/>
            <a:ext cx="4045789" cy="3131389"/>
          </a:xfrm>
          <a:prstGeom prst="rect">
            <a:avLst/>
          </a:prstGeom>
        </p:spPr>
      </p:pic>
      <p:sp>
        <p:nvSpPr>
          <p:cNvPr id="4" name="TextBox 3">
            <a:extLst>
              <a:ext uri="{FF2B5EF4-FFF2-40B4-BE49-F238E27FC236}">
                <a16:creationId xmlns:a16="http://schemas.microsoft.com/office/drawing/2014/main" id="{17C79B46-06D2-57BB-D5E3-4B838C4AB94F}"/>
              </a:ext>
            </a:extLst>
          </p:cNvPr>
          <p:cNvSpPr txBox="1"/>
          <p:nvPr/>
        </p:nvSpPr>
        <p:spPr>
          <a:xfrm>
            <a:off x="4676909" y="0"/>
            <a:ext cx="7128387" cy="6370975"/>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In two weeks, week 32 June 3</a:t>
            </a:r>
            <a:r>
              <a:rPr lang="en-CA" sz="2400" baseline="30000" dirty="0">
                <a:latin typeface="Arial" panose="020B0604020202020204" pitchFamily="34" charset="0"/>
                <a:cs typeface="Arial" panose="020B0604020202020204" pitchFamily="34" charset="0"/>
              </a:rPr>
              <a:t>rd</a:t>
            </a:r>
            <a:r>
              <a:rPr lang="en-CA" sz="2400" dirty="0">
                <a:latin typeface="Arial" panose="020B0604020202020204" pitchFamily="34" charset="0"/>
                <a:cs typeface="Arial" panose="020B0604020202020204" pitchFamily="34" charset="0"/>
              </a:rPr>
              <a:t> we’ll have brunch. We hope to have a rough idea of how much food and drinks to bring.  </a:t>
            </a:r>
          </a:p>
          <a:p>
            <a:r>
              <a:rPr lang="en-CA"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If you’re attending in person today we’ll do a show of hands </a:t>
            </a:r>
            <a:r>
              <a:rPr lang="en-CA" sz="2400" u="sng" dirty="0">
                <a:latin typeface="Arial" panose="020B0604020202020204" pitchFamily="34" charset="0"/>
                <a:cs typeface="Arial" panose="020B0604020202020204" pitchFamily="34" charset="0"/>
              </a:rPr>
              <a:t>now</a:t>
            </a:r>
            <a:r>
              <a:rPr lang="en-CA" sz="2400" dirty="0">
                <a:latin typeface="Arial" panose="020B0604020202020204" pitchFamily="34" charset="0"/>
                <a:cs typeface="Arial" panose="020B0604020202020204" pitchFamily="34" charset="0"/>
              </a:rPr>
              <a:t>. who will be coming June 3</a:t>
            </a:r>
            <a:r>
              <a:rPr lang="en-CA" sz="2400" baseline="30000" dirty="0">
                <a:latin typeface="Arial" panose="020B0604020202020204" pitchFamily="34" charset="0"/>
                <a:cs typeface="Arial" panose="020B0604020202020204" pitchFamily="34" charset="0"/>
              </a:rPr>
              <a:t>rd</a:t>
            </a:r>
            <a:r>
              <a:rPr lang="en-CA" sz="2400" dirty="0">
                <a:latin typeface="Arial" panose="020B0604020202020204" pitchFamily="34" charset="0"/>
                <a:cs typeface="Arial" panose="020B0604020202020204" pitchFamily="34" charset="0"/>
              </a:rPr>
              <a:t>  in person?</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If you’re on zoom today, please raise your hand </a:t>
            </a:r>
            <a:r>
              <a:rPr lang="en-CA" sz="2400" u="sng" dirty="0">
                <a:latin typeface="Arial" panose="020B0604020202020204" pitchFamily="34" charset="0"/>
                <a:cs typeface="Arial" panose="020B0604020202020204" pitchFamily="34" charset="0"/>
              </a:rPr>
              <a:t>now</a:t>
            </a:r>
            <a:r>
              <a:rPr lang="en-CA" sz="2400" dirty="0">
                <a:latin typeface="Arial" panose="020B0604020202020204" pitchFamily="34" charset="0"/>
                <a:cs typeface="Arial" panose="020B0604020202020204" pitchFamily="34" charset="0"/>
              </a:rPr>
              <a:t> if you’re coming in person on June 3</a:t>
            </a:r>
            <a:r>
              <a:rPr lang="en-CA" sz="2400" baseline="30000" dirty="0">
                <a:latin typeface="Arial" panose="020B0604020202020204" pitchFamily="34" charset="0"/>
                <a:cs typeface="Arial" panose="020B0604020202020204" pitchFamily="34" charset="0"/>
              </a:rPr>
              <a:t>rd</a:t>
            </a:r>
            <a:r>
              <a:rPr lang="en-CA" sz="2400" dirty="0">
                <a:latin typeface="Arial" panose="020B0604020202020204" pitchFamily="34" charset="0"/>
                <a:cs typeface="Arial" panose="020B0604020202020204" pitchFamily="34" charset="0"/>
              </a:rPr>
              <a:t>. Keep it raised until Lauren has counted everyone.</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Thank you.</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Remember today we’re going until 1 pm unless we collapse before then. Feel free to leave earlier if you have to.</a:t>
            </a:r>
          </a:p>
        </p:txBody>
      </p:sp>
    </p:spTree>
    <p:extLst>
      <p:ext uri="{BB962C8B-B14F-4D97-AF65-F5344CB8AC3E}">
        <p14:creationId xmlns:p14="http://schemas.microsoft.com/office/powerpoint/2010/main" val="3785319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a:solidFill>
                  <a:schemeClr val="tx1"/>
                </a:solidFill>
              </a:rPr>
              <a:t> </a:t>
            </a:r>
            <a:r>
              <a:rPr lang="en-CA" sz="360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a:solidFill>
                  <a:schemeClr val="tx1"/>
                </a:solidFill>
              </a:rPr>
              <a:t>If you have questions, comments, or feedback, please save them for the two question periods. You can put them in the chat box or raise your real/virtual hand.</a:t>
            </a:r>
          </a:p>
          <a:p>
            <a:r>
              <a:rPr lang="en-CA" sz="2800">
                <a:solidFill>
                  <a:schemeClr val="bg1"/>
                </a:solidFill>
              </a:rPr>
              <a:t>Keep comments, questions, and feedback relatively brief so everyone has a chance to participate.(one breath sharing)</a:t>
            </a:r>
          </a:p>
          <a:p>
            <a:r>
              <a:rPr lang="en-CA" sz="2400">
                <a:solidFill>
                  <a:schemeClr val="tx1"/>
                </a:solidFill>
              </a:rPr>
              <a:t>If you’re on zoom, make sure no one can overhear what is being said</a:t>
            </a:r>
          </a:p>
          <a:p>
            <a:r>
              <a:rPr lang="en-CA" sz="240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a:p>
          <a:p>
            <a:endParaRPr lang="en-CA"/>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55</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12" name="Rectangle 11">
            <a:extLst>
              <a:ext uri="{FF2B5EF4-FFF2-40B4-BE49-F238E27FC236}">
                <a16:creationId xmlns:a16="http://schemas.microsoft.com/office/drawing/2014/main" id="{9A7695ED-335C-4D08-AA65-0EDC2730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09A6AAE1-D2F9-B276-2E4A-D56D79B30894}"/>
              </a:ext>
            </a:extLst>
          </p:cNvPr>
          <p:cNvSpPr>
            <a:spLocks noGrp="1"/>
          </p:cNvSpPr>
          <p:nvPr>
            <p:ph type="ctrTitle" idx="4294967295"/>
          </p:nvPr>
        </p:nvSpPr>
        <p:spPr>
          <a:xfrm>
            <a:off x="365759" y="3794760"/>
            <a:ext cx="11471565" cy="1739347"/>
          </a:xfrm>
        </p:spPr>
        <p:txBody>
          <a:bodyPr vert="horz" lIns="91440" tIns="45720" rIns="91440" bIns="45720" rtlCol="0" anchor="ctr">
            <a:normAutofit/>
          </a:bodyPr>
          <a:lstStyle/>
          <a:p>
            <a:pPr algn="ctr">
              <a:lnSpc>
                <a:spcPct val="80000"/>
              </a:lnSpc>
            </a:pPr>
            <a:r>
              <a:rPr lang="en-US" sz="7200" spc="150" dirty="0">
                <a:solidFill>
                  <a:schemeClr val="bg1"/>
                </a:solidFill>
              </a:rPr>
              <a:t>Poll</a:t>
            </a:r>
          </a:p>
        </p:txBody>
      </p:sp>
      <p:pic>
        <p:nvPicPr>
          <p:cNvPr id="5" name="Picture 4" descr="Yellow question mark">
            <a:extLst>
              <a:ext uri="{FF2B5EF4-FFF2-40B4-BE49-F238E27FC236}">
                <a16:creationId xmlns:a16="http://schemas.microsoft.com/office/drawing/2014/main" id="{6740BA22-6A40-3018-13A5-DEA50D94E8BE}"/>
              </a:ext>
            </a:extLst>
          </p:cNvPr>
          <p:cNvPicPr>
            <a:picLocks noChangeAspect="1"/>
          </p:cNvPicPr>
          <p:nvPr/>
        </p:nvPicPr>
        <p:blipFill>
          <a:blip r:embed="rId2"/>
          <a:srcRect t="17379" b="32621"/>
          <a:stretch>
            <a:fillRect/>
          </a:stretch>
        </p:blipFill>
        <p:spPr>
          <a:xfrm>
            <a:off x="20" y="0"/>
            <a:ext cx="12191980" cy="3657589"/>
          </a:xfrm>
          <a:prstGeom prst="rect">
            <a:avLst/>
          </a:prstGeom>
        </p:spPr>
      </p:pic>
    </p:spTree>
    <p:extLst>
      <p:ext uri="{BB962C8B-B14F-4D97-AF65-F5344CB8AC3E}">
        <p14:creationId xmlns:p14="http://schemas.microsoft.com/office/powerpoint/2010/main" val="305985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F09957-FEAE-4C3F-B0A5-668F0DC03F61}"/>
              </a:ext>
            </a:extLst>
          </p:cNvPr>
          <p:cNvSpPr>
            <a:spLocks noGrp="1"/>
          </p:cNvSpPr>
          <p:nvPr>
            <p:ph type="title" idx="4294967295"/>
          </p:nvPr>
        </p:nvSpPr>
        <p:spPr>
          <a:xfrm>
            <a:off x="3341914" y="981055"/>
            <a:ext cx="10319657" cy="776287"/>
          </a:xfrm>
        </p:spPr>
        <p:txBody>
          <a:bodyPr>
            <a:noAutofit/>
          </a:bodyPr>
          <a:lstStyle/>
          <a:p>
            <a:pPr algn="ctr"/>
            <a:r>
              <a:rPr lang="en-CA" sz="3600">
                <a:solidFill>
                  <a:schemeClr val="bg1"/>
                </a:solidFill>
              </a:rPr>
              <a:t>What we will do today</a:t>
            </a:r>
          </a:p>
        </p:txBody>
      </p:sp>
      <p:sp>
        <p:nvSpPr>
          <p:cNvPr id="5" name="Content Placeholder 4">
            <a:extLst>
              <a:ext uri="{FF2B5EF4-FFF2-40B4-BE49-F238E27FC236}">
                <a16:creationId xmlns:a16="http://schemas.microsoft.com/office/drawing/2014/main" id="{720909AD-120C-4198-AE70-8D4CFBC6D221}"/>
              </a:ext>
            </a:extLst>
          </p:cNvPr>
          <p:cNvSpPr>
            <a:spLocks noGrp="1"/>
          </p:cNvSpPr>
          <p:nvPr>
            <p:ph idx="4294967295"/>
          </p:nvPr>
        </p:nvSpPr>
        <p:spPr>
          <a:xfrm>
            <a:off x="5852272" y="1829254"/>
            <a:ext cx="5670096" cy="4854575"/>
          </a:xfrm>
        </p:spPr>
        <p:txBody>
          <a:bodyPr>
            <a:normAutofit/>
          </a:bodyPr>
          <a:lstStyle/>
          <a:p>
            <a:pPr marL="0" indent="0">
              <a:buNone/>
            </a:pPr>
            <a:endParaRPr lang="en-CA" sz="3200" dirty="0"/>
          </a:p>
          <a:p>
            <a:r>
              <a:rPr lang="en-CA" sz="3200" dirty="0"/>
              <a:t>Today we’ll  talk about: </a:t>
            </a:r>
          </a:p>
          <a:p>
            <a:r>
              <a:rPr lang="en-CA" sz="3200" dirty="0"/>
              <a:t>Healthy and unhealthy relationships.</a:t>
            </a:r>
          </a:p>
          <a:p>
            <a:r>
              <a:rPr lang="en-CA" sz="3200" dirty="0"/>
              <a:t>Relationship “holes” and how to repair them</a:t>
            </a:r>
          </a:p>
          <a:p>
            <a:endParaRPr lang="en-CA" dirty="0"/>
          </a:p>
          <a:p>
            <a:endParaRPr lang="en-CA" dirty="0"/>
          </a:p>
          <a:p>
            <a:pPr marL="0" indent="0">
              <a:buNone/>
            </a:pPr>
            <a:endParaRPr lang="en-CA" dirty="0"/>
          </a:p>
        </p:txBody>
      </p:sp>
      <p:pic>
        <p:nvPicPr>
          <p:cNvPr id="2" name="Picture 1" descr="A close-up of a hand print&#10;&#10;Description automatically generated with low confidence">
            <a:extLst>
              <a:ext uri="{FF2B5EF4-FFF2-40B4-BE49-F238E27FC236}">
                <a16:creationId xmlns:a16="http://schemas.microsoft.com/office/drawing/2014/main" id="{D38319FC-70DF-3A8B-E325-8D97B0287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304" y="256942"/>
            <a:ext cx="3919639" cy="6344116"/>
          </a:xfrm>
          <a:prstGeom prst="rect">
            <a:avLst/>
          </a:prstGeom>
        </p:spPr>
      </p:pic>
    </p:spTree>
    <p:extLst>
      <p:ext uri="{BB962C8B-B14F-4D97-AF65-F5344CB8AC3E}">
        <p14:creationId xmlns:p14="http://schemas.microsoft.com/office/powerpoint/2010/main" val="309152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C41C4-BBAE-C56D-1E5D-09A0EB072E86}"/>
              </a:ext>
            </a:extLst>
          </p:cNvPr>
          <p:cNvSpPr txBox="1"/>
          <p:nvPr/>
        </p:nvSpPr>
        <p:spPr>
          <a:xfrm>
            <a:off x="167917" y="1109609"/>
            <a:ext cx="12192000" cy="5816977"/>
          </a:xfrm>
          <a:prstGeom prst="rect">
            <a:avLst/>
          </a:prstGeom>
          <a:noFill/>
        </p:spPr>
        <p:txBody>
          <a:bodyPr wrap="square">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May your heart grow soft to the subtle stirrings within and between.</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May you learn to hear not only the words but the silences, the sigh behind the sentence, the ache behind the anger, the longing behind the pause.</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May your presence become a refuge for the ones you love, not because you have the answers, but because you offer your listening as a gift.</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May you have the courage to reveal your own inner world, not polished, not perfected, but true, so that love can find real ground to root and rise.</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May empathy become more than a feeling, but a way of being, slow, spacious, tender.</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And may your connections deepen not through agreement, but through shared vulnerability, through kindness, and through care.</a:t>
            </a:r>
          </a:p>
          <a:p>
            <a:pPr marL="342900" indent="-342900">
              <a:buFont typeface="Arial" panose="020B0604020202020204" pitchFamily="34" charset="0"/>
              <a:buChar char="•"/>
            </a:pPr>
            <a:r>
              <a:rPr lang="en-US" sz="2800" dirty="0">
                <a:solidFill>
                  <a:schemeClr val="accent1"/>
                </a:solidFill>
                <a:latin typeface="Arial" panose="020B0604020202020204" pitchFamily="34" charset="0"/>
                <a:cs typeface="Arial" panose="020B0604020202020204" pitchFamily="34" charset="0"/>
              </a:rPr>
              <a:t>(end of Joan/Nicole section)</a:t>
            </a:r>
            <a:br>
              <a:rPr lang="en-US" sz="2400" dirty="0">
                <a:latin typeface="Arial" panose="020B0604020202020204" pitchFamily="34" charset="0"/>
                <a:cs typeface="Arial" panose="020B0604020202020204" pitchFamily="34" charset="0"/>
              </a:rPr>
            </a:br>
            <a:br>
              <a:rPr lang="en-US" dirty="0"/>
            </a:br>
            <a:endParaRPr lang="en-CA" dirty="0"/>
          </a:p>
        </p:txBody>
      </p:sp>
      <p:sp>
        <p:nvSpPr>
          <p:cNvPr id="4" name="TextBox 3">
            <a:extLst>
              <a:ext uri="{FF2B5EF4-FFF2-40B4-BE49-F238E27FC236}">
                <a16:creationId xmlns:a16="http://schemas.microsoft.com/office/drawing/2014/main" id="{DFCE43D6-B253-D895-B345-7D4D8C3CCFD4}"/>
              </a:ext>
            </a:extLst>
          </p:cNvPr>
          <p:cNvSpPr txBox="1"/>
          <p:nvPr/>
        </p:nvSpPr>
        <p:spPr>
          <a:xfrm>
            <a:off x="695324" y="141832"/>
            <a:ext cx="11137187" cy="584775"/>
          </a:xfrm>
          <a:prstGeom prst="rect">
            <a:avLst/>
          </a:prstGeom>
          <a:noFill/>
        </p:spPr>
        <p:txBody>
          <a:bodyPr wrap="square">
            <a:spAutoFit/>
          </a:bodyPr>
          <a:lstStyle/>
          <a:p>
            <a:r>
              <a:rPr lang="en-US" sz="3200" dirty="0">
                <a:solidFill>
                  <a:schemeClr val="bg1"/>
                </a:solidFill>
              </a:rPr>
              <a:t>A  BLESSING FOR EMPATHY AND EMOTIONAL CONNECTION</a:t>
            </a:r>
            <a:endParaRPr lang="en-CA" sz="3200" dirty="0"/>
          </a:p>
        </p:txBody>
      </p:sp>
    </p:spTree>
    <p:extLst>
      <p:ext uri="{BB962C8B-B14F-4D97-AF65-F5344CB8AC3E}">
        <p14:creationId xmlns:p14="http://schemas.microsoft.com/office/powerpoint/2010/main" val="834338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D9A6-ACFC-4373-AE51-A420B9507414}"/>
              </a:ext>
            </a:extLst>
          </p:cNvPr>
          <p:cNvSpPr>
            <a:spLocks noGrp="1"/>
          </p:cNvSpPr>
          <p:nvPr>
            <p:ph type="title" idx="4294967295"/>
          </p:nvPr>
        </p:nvSpPr>
        <p:spPr>
          <a:xfrm>
            <a:off x="5723830" y="682090"/>
            <a:ext cx="6262687" cy="1031875"/>
          </a:xfrm>
        </p:spPr>
        <p:txBody>
          <a:bodyPr>
            <a:normAutofit/>
          </a:bodyPr>
          <a:lstStyle/>
          <a:p>
            <a:pPr algn="ctr"/>
            <a:r>
              <a:rPr lang="en-CA" sz="3600" dirty="0">
                <a:solidFill>
                  <a:schemeClr val="bg1"/>
                </a:solidFill>
              </a:rPr>
              <a:t>PARTS AND Self in relationships</a:t>
            </a:r>
          </a:p>
        </p:txBody>
      </p:sp>
      <p:sp>
        <p:nvSpPr>
          <p:cNvPr id="3" name="Content Placeholder 2">
            <a:extLst>
              <a:ext uri="{FF2B5EF4-FFF2-40B4-BE49-F238E27FC236}">
                <a16:creationId xmlns:a16="http://schemas.microsoft.com/office/drawing/2014/main" id="{4C0B90E0-B273-4E52-A680-00442CBB8254}"/>
              </a:ext>
            </a:extLst>
          </p:cNvPr>
          <p:cNvSpPr>
            <a:spLocks noGrp="1"/>
          </p:cNvSpPr>
          <p:nvPr>
            <p:ph idx="4294967295"/>
          </p:nvPr>
        </p:nvSpPr>
        <p:spPr>
          <a:xfrm>
            <a:off x="0" y="465780"/>
            <a:ext cx="5895066" cy="6900862"/>
          </a:xfrm>
        </p:spPr>
        <p:txBody>
          <a:bodyPr>
            <a:normAutofit/>
          </a:bodyPr>
          <a:lstStyle/>
          <a:p>
            <a:r>
              <a:rPr lang="en-CA" sz="2400" dirty="0">
                <a:latin typeface="Arial" panose="020B0604020202020204" pitchFamily="34" charset="0"/>
                <a:cs typeface="Arial" panose="020B0604020202020204" pitchFamily="34" charset="0"/>
              </a:rPr>
              <a:t>In sessions 24 to 29 we’ve explored internal family systems. We’ve learned that IFS sees the Self assuming leadership of a person’s parts as an important step in growth and healing.</a:t>
            </a:r>
          </a:p>
          <a:p>
            <a:r>
              <a:rPr lang="en-CA" sz="2400" dirty="0">
                <a:latin typeface="Arial" panose="020B0604020202020204" pitchFamily="34" charset="0"/>
                <a:cs typeface="Arial" panose="020B0604020202020204" pitchFamily="34" charset="0"/>
              </a:rPr>
              <a:t>Today we will see how </a:t>
            </a:r>
            <a:r>
              <a:rPr lang="en-CA" sz="2400" dirty="0">
                <a:solidFill>
                  <a:schemeClr val="bg1"/>
                </a:solidFill>
                <a:latin typeface="Arial" panose="020B0604020202020204" pitchFamily="34" charset="0"/>
                <a:cs typeface="Arial" panose="020B0604020202020204" pitchFamily="34" charset="0"/>
              </a:rPr>
              <a:t>relationship repair</a:t>
            </a:r>
            <a:r>
              <a:rPr lang="en-CA" sz="2400" dirty="0">
                <a:latin typeface="Arial" panose="020B0604020202020204" pitchFamily="34" charset="0"/>
                <a:cs typeface="Arial" panose="020B0604020202020204" pitchFamily="34" charset="0"/>
              </a:rPr>
              <a:t>, healing, and growth involves</a:t>
            </a:r>
            <a:r>
              <a:rPr lang="en-CA" sz="2400" dirty="0">
                <a:solidFill>
                  <a:schemeClr val="bg1"/>
                </a:solidFill>
                <a:latin typeface="Arial" panose="020B0604020202020204" pitchFamily="34" charset="0"/>
                <a:cs typeface="Arial" panose="020B0604020202020204" pitchFamily="34" charset="0"/>
              </a:rPr>
              <a:t> Self  </a:t>
            </a:r>
            <a:r>
              <a:rPr lang="en-CA" sz="2400" dirty="0">
                <a:latin typeface="Arial" panose="020B0604020202020204" pitchFamily="34" charset="0"/>
                <a:cs typeface="Arial" panose="020B0604020202020204" pitchFamily="34" charset="0"/>
              </a:rPr>
              <a:t>assuming leadership of the parts of the everyone in a relationship. </a:t>
            </a:r>
          </a:p>
          <a:p>
            <a:r>
              <a:rPr lang="en-CA" sz="2400" dirty="0">
                <a:latin typeface="Arial" panose="020B0604020202020204" pitchFamily="34" charset="0"/>
                <a:cs typeface="Arial" panose="020B0604020202020204" pitchFamily="34" charset="0"/>
              </a:rPr>
              <a:t>Self can be mindful of our own parts, but it can also be aware and understanding of the parts of people we’re in relationship with.</a:t>
            </a:r>
          </a:p>
          <a:p>
            <a:r>
              <a:rPr lang="en-CA" sz="2400" dirty="0">
                <a:latin typeface="Arial" panose="020B0604020202020204" pitchFamily="34" charset="0"/>
                <a:cs typeface="Arial" panose="020B0604020202020204" pitchFamily="34" charset="0"/>
              </a:rPr>
              <a:t>This is key to relationship healing and growth. </a:t>
            </a:r>
          </a:p>
          <a:p>
            <a:endParaRPr lang="en-CA" dirty="0"/>
          </a:p>
        </p:txBody>
      </p:sp>
      <p:pic>
        <p:nvPicPr>
          <p:cNvPr id="5" name="Content Placeholder 4" descr="A group of people in a room&#10;&#10;Description automatically generated with medium confidence">
            <a:extLst>
              <a:ext uri="{FF2B5EF4-FFF2-40B4-BE49-F238E27FC236}">
                <a16:creationId xmlns:a16="http://schemas.microsoft.com/office/drawing/2014/main" id="{AF9E87B2-209A-446A-8F46-B24B18348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26589"/>
            <a:ext cx="5967505" cy="3498278"/>
          </a:xfrm>
          <a:prstGeom prst="rect">
            <a:avLst/>
          </a:prstGeom>
        </p:spPr>
      </p:pic>
    </p:spTree>
    <p:extLst>
      <p:ext uri="{BB962C8B-B14F-4D97-AF65-F5344CB8AC3E}">
        <p14:creationId xmlns:p14="http://schemas.microsoft.com/office/powerpoint/2010/main" val="412656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F9FC-3843-8AE5-63BB-3FEEE83C30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9DF1643-610C-4E32-3B0B-72481395912D}"/>
              </a:ext>
            </a:extLst>
          </p:cNvPr>
          <p:cNvSpPr txBox="1"/>
          <p:nvPr/>
        </p:nvSpPr>
        <p:spPr>
          <a:xfrm>
            <a:off x="277402" y="0"/>
            <a:ext cx="12192000" cy="7042697"/>
          </a:xfrm>
          <a:prstGeom prst="rect">
            <a:avLst/>
          </a:prstGeom>
          <a:noFill/>
        </p:spPr>
        <p:txBody>
          <a:bodyPr wrap="square">
            <a:spAutoFit/>
          </a:bodyPr>
          <a:lstStyle/>
          <a:p>
            <a:pPr>
              <a:lnSpc>
                <a:spcPct val="115000"/>
              </a:lnSpc>
              <a:spcAft>
                <a:spcPts val="800"/>
              </a:spcAft>
              <a:buNone/>
            </a:pPr>
            <a:r>
              <a:rPr lang="en-CA" sz="2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5-MINUTE GUIDED HARBOR MEDITATION</a:t>
            </a:r>
            <a:br>
              <a:rPr lang="en-CA" sz="1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kern="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buNone/>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Begin by settling in.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Allow your body to find a posture that feels steady but not rigid…</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Supported, yet spacious.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Take a slow breath in…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And a long, gentle breath out.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Let the pace of your breathing begin to match the calm rise and fall of the sea.</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Now, imagine you are a ship on open water.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Feel the quiet strength of your hull beneath you,</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gentle rocking of the waves,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vast sky spreading out in every direction.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 are capable.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 have weathered storms.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 know how to navigate.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00087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92C6BF-CEC9-5AB2-60D8-25D79793EECF}"/>
              </a:ext>
            </a:extLst>
          </p:cNvPr>
          <p:cNvSpPr txBox="1"/>
          <p:nvPr/>
        </p:nvSpPr>
        <p:spPr>
          <a:xfrm>
            <a:off x="5853701" y="205752"/>
            <a:ext cx="6097712" cy="8740854"/>
          </a:xfrm>
          <a:prstGeom prst="rect">
            <a:avLst/>
          </a:prstGeom>
          <a:noFill/>
        </p:spPr>
        <p:txBody>
          <a:bodyPr wrap="square">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relationships, health, and happiness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what are some of the major factors affecting the quality of relationships?</a:t>
            </a:r>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spc="150" dirty="0">
                <a:latin typeface="Arial" panose="020B0604020202020204" pitchFamily="34" charset="0"/>
                <a:cs typeface="Arial" panose="020B0604020202020204" pitchFamily="34" charset="0"/>
              </a:rPr>
              <a:t>why are intimate relationships sometimes so difficult?</a:t>
            </a:r>
            <a:r>
              <a:rPr lang="en-CA" sz="2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attachment issues in intimate relationships</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common relationship conflict patterns</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is relationship repair possible?</a:t>
            </a:r>
            <a:r>
              <a:rPr lang="en-US" sz="2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does the repair of relationship holes require different skills, tools or strategies?</a:t>
            </a:r>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spc="150" dirty="0">
                <a:latin typeface="Arial" panose="020B0604020202020204" pitchFamily="34" charset="0"/>
                <a:cs typeface="Arial" panose="020B0604020202020204" pitchFamily="34" charset="0"/>
              </a:rPr>
              <a:t>weighing staying, leaving, or staying and working toward change</a:t>
            </a:r>
          </a:p>
          <a:p>
            <a:pPr marL="285750" indent="-285750">
              <a:buFont typeface="Arial" panose="020B0604020202020204" pitchFamily="34" charset="0"/>
              <a:buChar char="•"/>
            </a:pPr>
            <a:r>
              <a:rPr lang="en-US" sz="2200" spc="150" dirty="0">
                <a:latin typeface="Arial" panose="020B0604020202020204" pitchFamily="34" charset="0"/>
                <a:cs typeface="Arial" panose="020B0604020202020204" pitchFamily="34" charset="0"/>
              </a:rPr>
              <a:t>three intimate relationship repair approaches</a:t>
            </a:r>
          </a:p>
          <a:p>
            <a:pPr marL="285750" indent="-285750">
              <a:buFont typeface="Arial" panose="020B0604020202020204" pitchFamily="34" charset="0"/>
              <a:buChar char="•"/>
            </a:pPr>
            <a:r>
              <a:rPr lang="en-US" sz="2200" spc="150" dirty="0">
                <a:latin typeface="Arial" panose="020B0604020202020204" pitchFamily="34" charset="0"/>
                <a:cs typeface="Arial" panose="020B0604020202020204" pitchFamily="34" charset="0"/>
              </a:rPr>
              <a:t>IFS’s approach to relationship repair “You’re the one you’ve been waiting for”</a:t>
            </a:r>
          </a:p>
          <a:p>
            <a:pPr marL="285750" indent="-285750">
              <a:buFont typeface="Arial" panose="020B0604020202020204" pitchFamily="34" charset="0"/>
              <a:buChar char="•"/>
            </a:pPr>
            <a:r>
              <a:rPr lang="en-US" sz="2200" spc="150" dirty="0">
                <a:latin typeface="Arial" panose="020B0604020202020204" pitchFamily="34" charset="0"/>
                <a:cs typeface="Arial" panose="020B0604020202020204" pitchFamily="34" charset="0"/>
              </a:rPr>
              <a:t>alternative algorithms for relationship repair </a:t>
            </a:r>
          </a:p>
          <a:p>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CA" sz="2400" dirty="0"/>
          </a:p>
        </p:txBody>
      </p:sp>
      <p:sp>
        <p:nvSpPr>
          <p:cNvPr id="5" name="TextBox 4">
            <a:extLst>
              <a:ext uri="{FF2B5EF4-FFF2-40B4-BE49-F238E27FC236}">
                <a16:creationId xmlns:a16="http://schemas.microsoft.com/office/drawing/2014/main" id="{BEBFCEBD-E6EA-C295-67BD-299D3B1574F8}"/>
              </a:ext>
            </a:extLst>
          </p:cNvPr>
          <p:cNvSpPr txBox="1"/>
          <p:nvPr/>
        </p:nvSpPr>
        <p:spPr>
          <a:xfrm>
            <a:off x="0" y="846793"/>
            <a:ext cx="6097712" cy="646331"/>
          </a:xfrm>
          <a:prstGeom prst="rect">
            <a:avLst/>
          </a:prstGeom>
          <a:noFill/>
        </p:spPr>
        <p:txBody>
          <a:bodyPr wrap="square">
            <a:spAutoFit/>
          </a:bodyPr>
          <a:lstStyle/>
          <a:p>
            <a:r>
              <a:rPr lang="en-CA" sz="3600" dirty="0">
                <a:solidFill>
                  <a:schemeClr val="bg1"/>
                </a:solidFill>
              </a:rPr>
              <a:t>TOPICS WE’LL COVER TODAY</a:t>
            </a:r>
            <a:endParaRPr lang="en-CA" sz="3600" dirty="0"/>
          </a:p>
        </p:txBody>
      </p:sp>
      <p:pic>
        <p:nvPicPr>
          <p:cNvPr id="7" name="Picture 6">
            <a:extLst>
              <a:ext uri="{FF2B5EF4-FFF2-40B4-BE49-F238E27FC236}">
                <a16:creationId xmlns:a16="http://schemas.microsoft.com/office/drawing/2014/main" id="{CF531588-EAE3-3D56-0D8D-AD7E5648D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87" y="1900470"/>
            <a:ext cx="5214938" cy="3103045"/>
          </a:xfrm>
          <a:prstGeom prst="rect">
            <a:avLst/>
          </a:prstGeom>
        </p:spPr>
      </p:pic>
    </p:spTree>
    <p:extLst>
      <p:ext uri="{BB962C8B-B14F-4D97-AF65-F5344CB8AC3E}">
        <p14:creationId xmlns:p14="http://schemas.microsoft.com/office/powerpoint/2010/main" val="26362517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2B5A6-83A4-C276-A620-591080CDC137}"/>
              </a:ext>
            </a:extLst>
          </p:cNvPr>
          <p:cNvSpPr txBox="1"/>
          <p:nvPr/>
        </p:nvSpPr>
        <p:spPr>
          <a:xfrm>
            <a:off x="1703798" y="996862"/>
            <a:ext cx="8784404" cy="646331"/>
          </a:xfrm>
          <a:prstGeom prst="rect">
            <a:avLst/>
          </a:prstGeom>
          <a:noFill/>
        </p:spPr>
        <p:txBody>
          <a:bodyPr wrap="square">
            <a:spAutoFit/>
          </a:bodyPr>
          <a:lstStyle/>
          <a:p>
            <a:r>
              <a:rPr lang="en-US" sz="3600" dirty="0">
                <a:solidFill>
                  <a:schemeClr val="bg1"/>
                </a:solidFill>
              </a:rPr>
              <a:t>RELATIONSHIPS, HEALTH, AND HAPPINESS</a:t>
            </a:r>
            <a:endParaRPr lang="en-CA" sz="3600" dirty="0"/>
          </a:p>
        </p:txBody>
      </p:sp>
    </p:spTree>
    <p:extLst>
      <p:ext uri="{BB962C8B-B14F-4D97-AF65-F5344CB8AC3E}">
        <p14:creationId xmlns:p14="http://schemas.microsoft.com/office/powerpoint/2010/main" val="1272675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FA52B-5492-7E99-9F9E-CD9E005AA13F}"/>
              </a:ext>
            </a:extLst>
          </p:cNvPr>
          <p:cNvSpPr>
            <a:spLocks noGrp="1"/>
          </p:cNvSpPr>
          <p:nvPr>
            <p:ph idx="4294967295"/>
          </p:nvPr>
        </p:nvSpPr>
        <p:spPr>
          <a:xfrm>
            <a:off x="44317" y="547115"/>
            <a:ext cx="12147683" cy="6973824"/>
          </a:xfrm>
        </p:spPr>
        <p:txBody>
          <a:bodyPr>
            <a:normAutofit/>
          </a:bodyPr>
          <a:lstStyle/>
          <a:p>
            <a:pPr marL="0" indent="0">
              <a:buNone/>
            </a:pPr>
            <a:endParaRPr lang="en-CA" sz="1800" dirty="0"/>
          </a:p>
          <a:p>
            <a:r>
              <a:rPr lang="en-CA" sz="2400" dirty="0">
                <a:latin typeface="Arial" panose="020B0604020202020204" pitchFamily="34" charset="0"/>
                <a:cs typeface="Arial" panose="020B0604020202020204" pitchFamily="34" charset="0"/>
              </a:rPr>
              <a:t>The </a:t>
            </a:r>
            <a:r>
              <a:rPr lang="en-US" sz="2400" dirty="0">
                <a:solidFill>
                  <a:schemeClr val="bg1"/>
                </a:solidFill>
                <a:latin typeface="Arial" panose="020B0604020202020204" pitchFamily="34" charset="0"/>
                <a:cs typeface="Arial" panose="020B0604020202020204" pitchFamily="34" charset="0"/>
              </a:rPr>
              <a:t>Harvard study of adult development </a:t>
            </a:r>
            <a:r>
              <a:rPr lang="en-US" sz="2400" dirty="0">
                <a:latin typeface="Arial" panose="020B0604020202020204" pitchFamily="34" charset="0"/>
                <a:cs typeface="Arial" panose="020B0604020202020204" pitchFamily="34" charset="0"/>
              </a:rPr>
              <a:t>began in 1938 and is still ongoing.</a:t>
            </a:r>
            <a:r>
              <a:rPr lang="en-US" sz="2400" b="0" i="0" dirty="0">
                <a:effectLst/>
                <a:latin typeface="Arial" panose="020B0604020202020204" pitchFamily="34" charset="0"/>
                <a:cs typeface="Arial" panose="020B0604020202020204" pitchFamily="34" charset="0"/>
              </a:rPr>
              <a:t> It is one of the longest-running studies of adult development in history.  The study followed two groups of men: one group consisted of 268 Harvard College sophomores, and the other group consisted of 456 disadvantaged inner-city youths from Boston. These men were followed </a:t>
            </a:r>
            <a:r>
              <a:rPr lang="en-US" sz="2400" dirty="0">
                <a:latin typeface="Arial" panose="020B0604020202020204" pitchFamily="34" charset="0"/>
                <a:cs typeface="Arial" panose="020B0604020202020204" pitchFamily="34" charset="0"/>
              </a:rPr>
              <a:t>until their death. When they married or had children, the study also began tracking their family members</a:t>
            </a:r>
            <a:r>
              <a:rPr lang="en-US" sz="2400" b="0" i="0" dirty="0">
                <a:effectLst/>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Every year the study collected extensive information from the participants about</a:t>
            </a:r>
            <a:r>
              <a:rPr lang="en-US" sz="2400" b="0" i="0" dirty="0">
                <a:effectLst/>
                <a:latin typeface="Arial" panose="020B0604020202020204" pitchFamily="34" charset="0"/>
                <a:cs typeface="Arial" panose="020B0604020202020204" pitchFamily="34" charset="0"/>
              </a:rPr>
              <a:t> their physical and emotional health, relationships, and overall well-being. The study has provided valuable insights into what factors contribute to a happy and fulfilling life and has helped researchers better understand the connections between lifestyle, relationships, and overall health.</a:t>
            </a:r>
          </a:p>
          <a:p>
            <a:r>
              <a:rPr lang="en-US" sz="2400" dirty="0">
                <a:latin typeface="Arial" panose="020B0604020202020204" pitchFamily="34" charset="0"/>
                <a:cs typeface="Arial" panose="020B0604020202020204" pitchFamily="34" charset="0"/>
              </a:rPr>
              <a:t>Investigators, now using AI, (sorry Elaine) have been "mining" the troves of information gathered. From this data have come numerous books and countless academic articles. </a:t>
            </a:r>
            <a:r>
              <a:rPr lang="en-US" sz="2400" b="0" i="0" dirty="0">
                <a:effectLst/>
                <a:latin typeface="Arial" panose="020B0604020202020204" pitchFamily="34" charset="0"/>
                <a:cs typeface="Arial" panose="020B0604020202020204" pitchFamily="34" charset="0"/>
              </a:rPr>
              <a:t>Some of </a:t>
            </a:r>
            <a:r>
              <a:rPr lang="en-US" sz="2400" b="0" i="0" u="sng" dirty="0">
                <a:solidFill>
                  <a:schemeClr val="bg1"/>
                </a:solidFill>
                <a:effectLst/>
                <a:latin typeface="Arial" panose="020B0604020202020204" pitchFamily="34" charset="0"/>
                <a:cs typeface="Arial" panose="020B0604020202020204" pitchFamily="34" charset="0"/>
              </a:rPr>
              <a:t>the most important findings</a:t>
            </a:r>
            <a:r>
              <a:rPr lang="en-US" sz="2400" b="0" i="0" u="sng" dirty="0">
                <a:effectLst/>
                <a:latin typeface="Arial" panose="020B0604020202020204" pitchFamily="34" charset="0"/>
                <a:cs typeface="Arial" panose="020B0604020202020204" pitchFamily="34" charset="0"/>
              </a:rPr>
              <a:t> </a:t>
            </a:r>
            <a:r>
              <a:rPr lang="en-US" sz="2400" b="0" i="0" dirty="0">
                <a:effectLst/>
                <a:latin typeface="Arial" panose="020B0604020202020204" pitchFamily="34" charset="0"/>
                <a:cs typeface="Arial" panose="020B0604020202020204" pitchFamily="34" charset="0"/>
              </a:rPr>
              <a:t>of the Harvard Longitudinal Study of Adult Development include:</a:t>
            </a:r>
          </a:p>
          <a:p>
            <a:endParaRPr lang="en-CA" sz="1800" dirty="0"/>
          </a:p>
        </p:txBody>
      </p:sp>
      <p:sp>
        <p:nvSpPr>
          <p:cNvPr id="7" name="TextBox 6">
            <a:extLst>
              <a:ext uri="{FF2B5EF4-FFF2-40B4-BE49-F238E27FC236}">
                <a16:creationId xmlns:a16="http://schemas.microsoft.com/office/drawing/2014/main" id="{A039FB95-1331-9011-7BE4-E64903E8A099}"/>
              </a:ext>
            </a:extLst>
          </p:cNvPr>
          <p:cNvSpPr txBox="1"/>
          <p:nvPr/>
        </p:nvSpPr>
        <p:spPr>
          <a:xfrm>
            <a:off x="644579" y="0"/>
            <a:ext cx="10309737" cy="646331"/>
          </a:xfrm>
          <a:prstGeom prst="rect">
            <a:avLst/>
          </a:prstGeom>
          <a:noFill/>
        </p:spPr>
        <p:txBody>
          <a:bodyPr wrap="square">
            <a:spAutoFit/>
          </a:bodyPr>
          <a:lstStyle/>
          <a:p>
            <a:pPr algn="ctr"/>
            <a:r>
              <a:rPr lang="en-US" sz="3600" dirty="0">
                <a:solidFill>
                  <a:schemeClr val="bg1"/>
                </a:solidFill>
              </a:rPr>
              <a:t> RELATIONSHIPS, HEALTH, AND HAPPINESS</a:t>
            </a:r>
            <a:endParaRPr lang="en-CA" sz="3600" dirty="0">
              <a:solidFill>
                <a:schemeClr val="bg1"/>
              </a:solidFill>
            </a:endParaRPr>
          </a:p>
        </p:txBody>
      </p:sp>
    </p:spTree>
    <p:extLst>
      <p:ext uri="{BB962C8B-B14F-4D97-AF65-F5344CB8AC3E}">
        <p14:creationId xmlns:p14="http://schemas.microsoft.com/office/powerpoint/2010/main" val="174865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E3935-A1D7-2988-EAC9-674EC20666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BC7CCE-319B-69AF-5453-594F5F9EEA7C}"/>
              </a:ext>
            </a:extLst>
          </p:cNvPr>
          <p:cNvSpPr>
            <a:spLocks noGrp="1"/>
          </p:cNvSpPr>
          <p:nvPr>
            <p:ph idx="4294967295"/>
          </p:nvPr>
        </p:nvSpPr>
        <p:spPr>
          <a:xfrm>
            <a:off x="136784" y="461396"/>
            <a:ext cx="12147683" cy="6973824"/>
          </a:xfrm>
        </p:spPr>
        <p:txBody>
          <a:bodyPr>
            <a:normAutofit/>
          </a:bodyPr>
          <a:lstStyle/>
          <a:p>
            <a:pPr marL="0" indent="0">
              <a:buNone/>
            </a:pPr>
            <a:endParaRPr lang="en-CA" sz="1800" dirty="0">
              <a:latin typeface="Arial" panose="020B0604020202020204" pitchFamily="34" charset="0"/>
              <a:cs typeface="Arial" panose="020B0604020202020204" pitchFamily="34" charset="0"/>
            </a:endParaRPr>
          </a:p>
          <a:p>
            <a:r>
              <a:rPr lang="en-US" sz="2400" b="0" i="0" dirty="0">
                <a:effectLst/>
                <a:latin typeface="Arial" panose="020B0604020202020204" pitchFamily="34" charset="0"/>
                <a:cs typeface="Arial" panose="020B0604020202020204" pitchFamily="34" charset="0"/>
              </a:rPr>
              <a:t>1. </a:t>
            </a:r>
            <a:r>
              <a:rPr lang="en-US" sz="2400" b="0" i="0" dirty="0">
                <a:solidFill>
                  <a:schemeClr val="bg1"/>
                </a:solidFill>
                <a:effectLst/>
                <a:latin typeface="Arial" panose="020B0604020202020204" pitchFamily="34" charset="0"/>
                <a:cs typeface="Arial" panose="020B0604020202020204" pitchFamily="34" charset="0"/>
              </a:rPr>
              <a:t>Good relationships are key to a happy and fulfilling life</a:t>
            </a:r>
            <a:r>
              <a:rPr lang="en-US" sz="2400" b="0" i="0" dirty="0">
                <a:effectLst/>
                <a:latin typeface="Arial" panose="020B0604020202020204" pitchFamily="34" charset="0"/>
                <a:cs typeface="Arial" panose="020B0604020202020204" pitchFamily="34" charset="0"/>
              </a:rPr>
              <a:t>: The study found that the quality of relationships with family, friends, and community members was a strong predictor of overall well-being and happiness.</a:t>
            </a:r>
          </a:p>
          <a:p>
            <a:r>
              <a:rPr lang="en-US" sz="2400" b="0" i="0" dirty="0">
                <a:effectLst/>
                <a:latin typeface="Arial" panose="020B0604020202020204" pitchFamily="34" charset="0"/>
                <a:cs typeface="Arial" panose="020B0604020202020204" pitchFamily="34" charset="0"/>
              </a:rPr>
              <a:t>2. </a:t>
            </a:r>
            <a:r>
              <a:rPr lang="en-US" sz="2400" b="0" i="0" dirty="0">
                <a:solidFill>
                  <a:schemeClr val="bg1"/>
                </a:solidFill>
                <a:effectLst/>
                <a:latin typeface="Arial" panose="020B0604020202020204" pitchFamily="34" charset="0"/>
                <a:cs typeface="Arial" panose="020B0604020202020204" pitchFamily="34" charset="0"/>
              </a:rPr>
              <a:t>Social connections are important for physical and mental health</a:t>
            </a:r>
            <a:r>
              <a:rPr lang="en-US" sz="2400" b="0" i="0" dirty="0">
                <a:effectLst/>
                <a:latin typeface="Arial" panose="020B0604020202020204" pitchFamily="34" charset="0"/>
                <a:cs typeface="Arial" panose="020B0604020202020204" pitchFamily="34" charset="0"/>
              </a:rPr>
              <a:t>: The study showed that individuals with strong social connections tend to live longer and have better physical and mental health outcomes.</a:t>
            </a:r>
          </a:p>
          <a:p>
            <a:r>
              <a:rPr lang="en-US" sz="2400" b="0" i="0" dirty="0">
                <a:effectLst/>
                <a:latin typeface="Arial" panose="020B0604020202020204" pitchFamily="34" charset="0"/>
                <a:cs typeface="Arial" panose="020B0604020202020204" pitchFamily="34" charset="0"/>
              </a:rPr>
              <a:t>3. </a:t>
            </a:r>
            <a:r>
              <a:rPr lang="en-US" sz="2400" b="0" i="0" dirty="0">
                <a:solidFill>
                  <a:schemeClr val="bg1"/>
                </a:solidFill>
                <a:effectLst/>
                <a:latin typeface="Arial" panose="020B0604020202020204" pitchFamily="34" charset="0"/>
                <a:cs typeface="Arial" panose="020B0604020202020204" pitchFamily="34" charset="0"/>
              </a:rPr>
              <a:t>Personal growth and development continue throughout life</a:t>
            </a:r>
            <a:r>
              <a:rPr lang="en-US" sz="2400" b="0" i="0" dirty="0">
                <a:effectLst/>
                <a:latin typeface="Arial" panose="020B0604020202020204" pitchFamily="34" charset="0"/>
                <a:cs typeface="Arial" panose="020B0604020202020204" pitchFamily="34" charset="0"/>
              </a:rPr>
              <a:t>: The study demonstrated that individuals have the capacity for personal growth and development well into old age, challenging the notion that personality is fixed and unchanging.</a:t>
            </a:r>
          </a:p>
          <a:p>
            <a:r>
              <a:rPr lang="en-US" sz="2400" b="0" i="0" dirty="0">
                <a:effectLst/>
                <a:latin typeface="Arial" panose="020B0604020202020204" pitchFamily="34" charset="0"/>
                <a:cs typeface="Arial" panose="020B0604020202020204" pitchFamily="34" charset="0"/>
              </a:rPr>
              <a:t>4. </a:t>
            </a:r>
            <a:r>
              <a:rPr lang="en-US" sz="2400" b="0" i="0" dirty="0">
                <a:solidFill>
                  <a:schemeClr val="bg1"/>
                </a:solidFill>
                <a:effectLst/>
                <a:latin typeface="Arial" panose="020B0604020202020204" pitchFamily="34" charset="0"/>
                <a:cs typeface="Arial" panose="020B0604020202020204" pitchFamily="34" charset="0"/>
              </a:rPr>
              <a:t>Happiness is contagious</a:t>
            </a:r>
            <a:r>
              <a:rPr lang="en-US" sz="2400" b="0" i="0" dirty="0">
                <a:effectLst/>
                <a:latin typeface="Arial" panose="020B0604020202020204" pitchFamily="34" charset="0"/>
                <a:cs typeface="Arial" panose="020B0604020202020204" pitchFamily="34" charset="0"/>
              </a:rPr>
              <a:t>: The study found that happiness spreads through social networks, suggesting that our own happiness can be influenced by the happiness of those around us.</a:t>
            </a:r>
          </a:p>
          <a:p>
            <a:r>
              <a:rPr lang="en-US" sz="2400" dirty="0">
                <a:latin typeface="Arial" panose="020B0604020202020204" pitchFamily="34" charset="0"/>
                <a:cs typeface="Arial" panose="020B0604020202020204" pitchFamily="34" charset="0"/>
              </a:rPr>
              <a:t>T</a:t>
            </a:r>
            <a:r>
              <a:rPr lang="en-US" sz="2400" b="0" i="0" dirty="0">
                <a:effectLst/>
                <a:latin typeface="Arial" panose="020B0604020202020204" pitchFamily="34" charset="0"/>
                <a:cs typeface="Arial" panose="020B0604020202020204" pitchFamily="34" charset="0"/>
              </a:rPr>
              <a:t>he Harvard Longitudinal Study of Adult Development has provided valuable insights into what factors contribute to a fulfilling and meaningful life, highlighting the importance of these </a:t>
            </a:r>
            <a:r>
              <a:rPr lang="en-US" sz="2400" b="0" i="0" dirty="0">
                <a:solidFill>
                  <a:schemeClr val="bg1"/>
                </a:solidFill>
                <a:effectLst/>
                <a:latin typeface="Arial" panose="020B0604020202020204" pitchFamily="34" charset="0"/>
                <a:cs typeface="Arial" panose="020B0604020202020204" pitchFamily="34" charset="0"/>
              </a:rPr>
              <a:t>four essential cornerstones of health and happiness</a:t>
            </a:r>
            <a:r>
              <a:rPr lang="en-CA" sz="2400" dirty="0">
                <a:latin typeface="Arial" panose="020B0604020202020204" pitchFamily="34" charset="0"/>
                <a:cs typeface="Arial" panose="020B0604020202020204" pitchFamily="34" charset="0"/>
              </a:rPr>
              <a:t>.</a:t>
            </a:r>
          </a:p>
          <a:p>
            <a:endParaRPr lang="en-CA" sz="1800" dirty="0"/>
          </a:p>
        </p:txBody>
      </p:sp>
      <p:sp>
        <p:nvSpPr>
          <p:cNvPr id="7" name="TextBox 6">
            <a:extLst>
              <a:ext uri="{FF2B5EF4-FFF2-40B4-BE49-F238E27FC236}">
                <a16:creationId xmlns:a16="http://schemas.microsoft.com/office/drawing/2014/main" id="{759D8126-E846-EA72-6BD7-076513D50F6E}"/>
              </a:ext>
            </a:extLst>
          </p:cNvPr>
          <p:cNvSpPr txBox="1"/>
          <p:nvPr/>
        </p:nvSpPr>
        <p:spPr>
          <a:xfrm>
            <a:off x="684397" y="0"/>
            <a:ext cx="10309737" cy="646331"/>
          </a:xfrm>
          <a:prstGeom prst="rect">
            <a:avLst/>
          </a:prstGeom>
          <a:noFill/>
        </p:spPr>
        <p:txBody>
          <a:bodyPr wrap="square">
            <a:spAutoFit/>
          </a:bodyPr>
          <a:lstStyle/>
          <a:p>
            <a:pPr algn="ctr"/>
            <a:r>
              <a:rPr lang="en-US" sz="3600">
                <a:solidFill>
                  <a:schemeClr val="bg1"/>
                </a:solidFill>
              </a:rPr>
              <a:t> RELATIONSHIPS, HEALTH, AND HAPPINESS</a:t>
            </a:r>
            <a:endParaRPr lang="en-CA" sz="3600">
              <a:solidFill>
                <a:schemeClr val="bg1"/>
              </a:solidFill>
            </a:endParaRPr>
          </a:p>
        </p:txBody>
      </p:sp>
    </p:spTree>
    <p:extLst>
      <p:ext uri="{BB962C8B-B14F-4D97-AF65-F5344CB8AC3E}">
        <p14:creationId xmlns:p14="http://schemas.microsoft.com/office/powerpoint/2010/main" val="21236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tone&#10;&#10;Description automatically generated">
            <a:extLst>
              <a:ext uri="{FF2B5EF4-FFF2-40B4-BE49-F238E27FC236}">
                <a16:creationId xmlns:a16="http://schemas.microsoft.com/office/drawing/2014/main" id="{D7D2E466-04F6-6260-1EB8-E577CDD6CB3B}"/>
              </a:ext>
            </a:extLst>
          </p:cNvPr>
          <p:cNvPicPr>
            <a:picLocks noChangeAspect="1"/>
          </p:cNvPicPr>
          <p:nvPr/>
        </p:nvPicPr>
        <p:blipFill rotWithShape="1">
          <a:blip r:embed="rId2">
            <a:duotone>
              <a:prstClr val="black"/>
              <a:prstClr val="white"/>
            </a:duotone>
          </a:blip>
          <a:srcRect t="31429" r="-1" b="25399"/>
          <a:stretch>
            <a:fillRect/>
          </a:stretch>
        </p:blipFill>
        <p:spPr>
          <a:xfrm>
            <a:off x="770562" y="318498"/>
            <a:ext cx="10551559" cy="5116531"/>
          </a:xfrm>
          <a:prstGeom prst="rect">
            <a:avLst/>
          </a:prstGeom>
        </p:spPr>
      </p:pic>
      <p:sp>
        <p:nvSpPr>
          <p:cNvPr id="4" name="TextBox 3">
            <a:extLst>
              <a:ext uri="{FF2B5EF4-FFF2-40B4-BE49-F238E27FC236}">
                <a16:creationId xmlns:a16="http://schemas.microsoft.com/office/drawing/2014/main" id="{740FF0E2-EAD3-4628-F222-56E1CE60BAD0}"/>
              </a:ext>
            </a:extLst>
          </p:cNvPr>
          <p:cNvSpPr txBox="1"/>
          <p:nvPr/>
        </p:nvSpPr>
        <p:spPr>
          <a:xfrm>
            <a:off x="236306" y="5558789"/>
            <a:ext cx="11866651" cy="954107"/>
          </a:xfrm>
          <a:prstGeom prst="rect">
            <a:avLst/>
          </a:prstGeom>
          <a:noFill/>
        </p:spPr>
        <p:txBody>
          <a:bodyPr wrap="square">
            <a:spAutoFit/>
          </a:bodyPr>
          <a:lstStyle/>
          <a:p>
            <a:r>
              <a:rPr lang="en-US" sz="2800" b="0" i="0" dirty="0">
                <a:effectLst/>
                <a:latin typeface="Arial" panose="020B0604020202020204" pitchFamily="34" charset="0"/>
              </a:rPr>
              <a:t>“A toxic relationship is one in which we can’t get to a point we’re ok with each other”</a:t>
            </a:r>
            <a:r>
              <a:rPr lang="en-US" sz="2800" dirty="0">
                <a:latin typeface="Arial" panose="020B0604020202020204" pitchFamily="34" charset="0"/>
              </a:rPr>
              <a:t>  Robert Waldinger </a:t>
            </a:r>
            <a:r>
              <a:rPr lang="en-US" sz="2000" dirty="0">
                <a:latin typeface="Arial" panose="020B0604020202020204" pitchFamily="34" charset="0"/>
              </a:rPr>
              <a:t>(current director of the study and Zen sensei)</a:t>
            </a:r>
            <a:endParaRPr lang="en-US" sz="2000" b="0" i="0" dirty="0">
              <a:effectLst/>
              <a:latin typeface="Arial" panose="020B0604020202020204" pitchFamily="34" charset="0"/>
            </a:endParaRPr>
          </a:p>
        </p:txBody>
      </p:sp>
    </p:spTree>
    <p:extLst>
      <p:ext uri="{BB962C8B-B14F-4D97-AF65-F5344CB8AC3E}">
        <p14:creationId xmlns:p14="http://schemas.microsoft.com/office/powerpoint/2010/main" val="740220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9773F5-D536-8CA6-31B1-A0B4471D05B5}"/>
              </a:ext>
            </a:extLst>
          </p:cNvPr>
          <p:cNvSpPr txBox="1"/>
          <p:nvPr/>
        </p:nvSpPr>
        <p:spPr>
          <a:xfrm>
            <a:off x="117931" y="240367"/>
            <a:ext cx="11661169" cy="1077218"/>
          </a:xfrm>
          <a:prstGeom prst="rect">
            <a:avLst/>
          </a:prstGeom>
          <a:noFill/>
        </p:spPr>
        <p:txBody>
          <a:bodyPr wrap="square">
            <a:spAutoFit/>
          </a:bodyPr>
          <a:lstStyle/>
          <a:p>
            <a:pPr algn="ctr"/>
            <a:r>
              <a:rPr lang="en-US" sz="3200" dirty="0">
                <a:solidFill>
                  <a:schemeClr val="bg1"/>
                </a:solidFill>
                <a:latin typeface="Arial" panose="020B0604020202020204" pitchFamily="34" charset="0"/>
                <a:cs typeface="Arial" panose="020B0604020202020204" pitchFamily="34" charset="0"/>
              </a:rPr>
              <a:t>MAJOR DIMENSIONS AND FACTORS AFFECTING THE QUALITY OF RELATIONSHIPS</a:t>
            </a:r>
            <a:r>
              <a:rPr lang="en-CA" sz="32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009514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E62FF6-E057-505F-1AC8-49BBFCE22D4D}"/>
              </a:ext>
            </a:extLst>
          </p:cNvPr>
          <p:cNvSpPr txBox="1"/>
          <p:nvPr/>
        </p:nvSpPr>
        <p:spPr>
          <a:xfrm>
            <a:off x="0" y="598934"/>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What’s the difference between relationship dimensions and relationship factors?</a:t>
            </a:r>
            <a:endParaRPr lang="en-US" sz="2000" dirty="0">
              <a:solidFill>
                <a:schemeClr val="bg1"/>
              </a:solidFill>
              <a:latin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Relationship dimensions </a:t>
            </a:r>
            <a:r>
              <a:rPr lang="en-US" sz="2000" b="0" i="0" dirty="0">
                <a:effectLst/>
                <a:latin typeface="Arial" panose="020B0604020202020204" pitchFamily="34" charset="0"/>
              </a:rPr>
              <a:t>are the core experiential qualities of the relationship itself. </a:t>
            </a:r>
            <a:r>
              <a:rPr lang="en-US" sz="2000" b="0" i="0" u="sng" dirty="0">
                <a:effectLst/>
                <a:latin typeface="Arial" panose="020B0604020202020204" pitchFamily="34" charset="0"/>
              </a:rPr>
              <a:t>They describe what the relationship feels like and how it functions when you are inside it</a:t>
            </a:r>
            <a:r>
              <a:rPr lang="en-US" sz="2000" dirty="0">
                <a:latin typeface="Arial" panose="020B0604020202020204" pitchFamily="34" charset="0"/>
              </a:rPr>
              <a:t>: </a:t>
            </a:r>
            <a:r>
              <a:rPr lang="en-US" sz="2000" b="0" i="0" dirty="0">
                <a:effectLst/>
                <a:latin typeface="Arial" panose="020B0604020202020204" pitchFamily="34" charset="0"/>
              </a:rPr>
              <a:t>e.g. trust, emotional safety, mutual care, boundaries, repair, shared meaning, autonomy/interdependence. </a:t>
            </a:r>
          </a:p>
          <a:p>
            <a:pPr marL="285750" indent="-285750">
              <a:buFont typeface="Arial" panose="020B0604020202020204" pitchFamily="34" charset="0"/>
              <a:buChar char="•"/>
            </a:pPr>
            <a:r>
              <a:rPr lang="en-US" sz="2000" b="0" i="0" dirty="0">
                <a:effectLst/>
                <a:latin typeface="Arial" panose="020B0604020202020204" pitchFamily="34" charset="0"/>
              </a:rPr>
              <a:t>You can think of these as the health indicators or outcomes of a relationship.</a:t>
            </a:r>
          </a:p>
          <a:p>
            <a:pPr marL="285750" indent="-285750">
              <a:buFont typeface="Arial" panose="020B0604020202020204" pitchFamily="34" charset="0"/>
              <a:buChar char="•"/>
            </a:pP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solidFill>
                  <a:schemeClr val="bg1"/>
                </a:solidFill>
                <a:effectLst/>
                <a:latin typeface="Arial" panose="020B0604020202020204" pitchFamily="34" charset="0"/>
              </a:rPr>
              <a:t>Relationship factors </a:t>
            </a:r>
            <a:r>
              <a:rPr lang="en-US" sz="2000" b="0" i="0" dirty="0">
                <a:effectLst/>
                <a:latin typeface="Arial" panose="020B0604020202020204" pitchFamily="34" charset="0"/>
              </a:rPr>
              <a:t>are the </a:t>
            </a:r>
            <a:r>
              <a:rPr lang="en-US" sz="2000" b="0" i="0" u="sng" dirty="0">
                <a:effectLst/>
                <a:latin typeface="Arial" panose="020B0604020202020204" pitchFamily="34" charset="0"/>
              </a:rPr>
              <a:t>inputs, capacities, and conditions that shape those dimensions</a:t>
            </a:r>
            <a:r>
              <a:rPr lang="en-US" sz="2000" b="0" i="0" dirty="0">
                <a:effectLst/>
                <a:latin typeface="Arial" panose="020B0604020202020204" pitchFamily="34" charset="0"/>
              </a:rPr>
              <a:t>. They describe what each person brings, what skills are available, and what pressures are acting on the system</a:t>
            </a:r>
            <a:r>
              <a:rPr lang="en-US" sz="2000" dirty="0">
                <a:latin typeface="Arial" panose="020B0604020202020204" pitchFamily="34" charset="0"/>
              </a:rPr>
              <a:t>: </a:t>
            </a:r>
            <a:r>
              <a:rPr lang="en-US" sz="2000" b="0" i="0" dirty="0">
                <a:effectLst/>
                <a:latin typeface="Arial" panose="020B0604020202020204" pitchFamily="34" charset="0"/>
              </a:rPr>
              <a:t>e.g. attachment style, emotional regulation, communication skills, personality traits (OCEAN), stressors, growth mindset, commitment These are the drivers that influence whether the dimensions flourish or deteriorate.</a:t>
            </a:r>
          </a:p>
          <a:p>
            <a:pPr marL="285750" indent="-285750">
              <a:buFont typeface="Arial" panose="020B0604020202020204" pitchFamily="34" charset="0"/>
              <a:buChar char="•"/>
            </a:pP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Dimensions = what is happening in the relationship</a:t>
            </a:r>
          </a:p>
          <a:p>
            <a:pPr marL="285750" indent="-285750">
              <a:buFont typeface="Arial" panose="020B0604020202020204" pitchFamily="34" charset="0"/>
              <a:buChar char="•"/>
            </a:pPr>
            <a:r>
              <a:rPr lang="en-US" sz="2000" b="0" i="0" dirty="0">
                <a:effectLst/>
                <a:latin typeface="Arial" panose="020B0604020202020204" pitchFamily="34" charset="0"/>
              </a:rPr>
              <a:t>Factors = why it is happening </a:t>
            </a:r>
          </a:p>
          <a:p>
            <a:pPr marL="285750" indent="-285750">
              <a:buFont typeface="Arial" panose="020B0604020202020204" pitchFamily="34" charset="0"/>
              <a:buChar char="•"/>
            </a:pPr>
            <a:endParaRPr lang="en-US" sz="2000" dirty="0">
              <a:latin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rPr>
              <a:t>Two couples may value the same dimensions (trust, safety, intimacy) but differ greatly in the factors available to sustain them. </a:t>
            </a:r>
          </a:p>
          <a:p>
            <a:pPr marL="285750" indent="-285750">
              <a:buFont typeface="Arial" panose="020B0604020202020204" pitchFamily="34" charset="0"/>
              <a:buChar char="•"/>
            </a:pPr>
            <a:r>
              <a:rPr lang="en-US" sz="2000" b="0" i="0" dirty="0">
                <a:effectLst/>
                <a:latin typeface="Arial" panose="020B0604020202020204" pitchFamily="34" charset="0"/>
              </a:rPr>
              <a:t>This distinction helps shift conversations from blame (“What’s wrong with us?”) to understanding and leverage (“What factors could we strengthen to improve these dimensions?”)</a:t>
            </a:r>
            <a:endParaRPr lang="en-CA" sz="2000" dirty="0"/>
          </a:p>
        </p:txBody>
      </p:sp>
      <p:sp>
        <p:nvSpPr>
          <p:cNvPr id="7" name="TextBox 6">
            <a:extLst>
              <a:ext uri="{FF2B5EF4-FFF2-40B4-BE49-F238E27FC236}">
                <a16:creationId xmlns:a16="http://schemas.microsoft.com/office/drawing/2014/main" id="{BB907E55-6FB3-9284-47E0-CB9C025CC8F0}"/>
              </a:ext>
            </a:extLst>
          </p:cNvPr>
          <p:cNvSpPr txBox="1"/>
          <p:nvPr/>
        </p:nvSpPr>
        <p:spPr>
          <a:xfrm>
            <a:off x="241720" y="75714"/>
            <a:ext cx="11950280" cy="523220"/>
          </a:xfrm>
          <a:prstGeom prst="rect">
            <a:avLst/>
          </a:prstGeom>
          <a:noFill/>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DIMENSIONS AND FACTORS AFFECTING RELATIONSHIP QUALITY </a:t>
            </a:r>
            <a:endParaRPr lang="en-CA" sz="2800" dirty="0"/>
          </a:p>
        </p:txBody>
      </p:sp>
    </p:spTree>
    <p:extLst>
      <p:ext uri="{BB962C8B-B14F-4D97-AF65-F5344CB8AC3E}">
        <p14:creationId xmlns:p14="http://schemas.microsoft.com/office/powerpoint/2010/main" val="3456138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F430-B3D7-097A-44CF-ED48CE5EAE76}"/>
              </a:ext>
            </a:extLst>
          </p:cNvPr>
          <p:cNvSpPr>
            <a:spLocks noGrp="1"/>
          </p:cNvSpPr>
          <p:nvPr>
            <p:ph type="ctrTitle" idx="4294967295"/>
          </p:nvPr>
        </p:nvSpPr>
        <p:spPr>
          <a:xfrm>
            <a:off x="462284" y="3917415"/>
            <a:ext cx="11472862" cy="1739900"/>
          </a:xfrm>
        </p:spPr>
        <p:txBody>
          <a:bodyPr>
            <a:normAutofit/>
          </a:bodyPr>
          <a:lstStyle/>
          <a:p>
            <a:pPr algn="ctr"/>
            <a:r>
              <a:rPr lang="en-CA" sz="4700" u="sng"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dimensions</a:t>
            </a:r>
            <a:r>
              <a:rPr lang="en-CA" sz="47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predicting relationship quality</a:t>
            </a:r>
            <a:endParaRPr lang="en-CA" sz="4700" dirty="0">
              <a:solidFill>
                <a:schemeClr val="bg1"/>
              </a:solidFill>
            </a:endParaRPr>
          </a:p>
        </p:txBody>
      </p:sp>
      <p:pic>
        <p:nvPicPr>
          <p:cNvPr id="5" name="Picture 4" descr="A digital balance scale using circles">
            <a:extLst>
              <a:ext uri="{FF2B5EF4-FFF2-40B4-BE49-F238E27FC236}">
                <a16:creationId xmlns:a16="http://schemas.microsoft.com/office/drawing/2014/main" id="{B532B9E4-E4E1-4472-EC9D-E49076CED410}"/>
              </a:ext>
            </a:extLst>
          </p:cNvPr>
          <p:cNvPicPr>
            <a:picLocks noChangeAspect="1"/>
          </p:cNvPicPr>
          <p:nvPr/>
        </p:nvPicPr>
        <p:blipFill>
          <a:blip r:embed="rId2"/>
          <a:srcRect t="20107" b="30306"/>
          <a:stretch>
            <a:fillRect/>
          </a:stretch>
        </p:blipFill>
        <p:spPr>
          <a:xfrm>
            <a:off x="20" y="10"/>
            <a:ext cx="12191980" cy="3657589"/>
          </a:xfrm>
          <a:prstGeom prst="rect">
            <a:avLst/>
          </a:prstGeom>
        </p:spPr>
      </p:pic>
      <p:sp>
        <p:nvSpPr>
          <p:cNvPr id="4" name="TextBox 3">
            <a:extLst>
              <a:ext uri="{FF2B5EF4-FFF2-40B4-BE49-F238E27FC236}">
                <a16:creationId xmlns:a16="http://schemas.microsoft.com/office/drawing/2014/main" id="{FF1961F7-D726-E5FF-6F04-2F5E11CE0C18}"/>
              </a:ext>
            </a:extLst>
          </p:cNvPr>
          <p:cNvSpPr txBox="1"/>
          <p:nvPr/>
        </p:nvSpPr>
        <p:spPr>
          <a:xfrm>
            <a:off x="1229032" y="5455466"/>
            <a:ext cx="10805651" cy="461665"/>
          </a:xfrm>
          <a:prstGeom prst="rect">
            <a:avLst/>
          </a:prstGeom>
          <a:noFill/>
        </p:spPr>
        <p:txBody>
          <a:bodyPr wrap="square">
            <a:spAutoFit/>
          </a:bodyPr>
          <a:lstStyle/>
          <a:p>
            <a:r>
              <a:rPr lang="en-US" sz="2400" b="0" i="0" u="sng" dirty="0">
                <a:effectLst/>
                <a:latin typeface="Arial" panose="020B0604020202020204" pitchFamily="34" charset="0"/>
              </a:rPr>
              <a:t>what the relationship feels like and how it functions when you are inside it</a:t>
            </a:r>
            <a:endParaRPr lang="en-CA" sz="2400" dirty="0"/>
          </a:p>
        </p:txBody>
      </p:sp>
    </p:spTree>
    <p:extLst>
      <p:ext uri="{BB962C8B-B14F-4D97-AF65-F5344CB8AC3E}">
        <p14:creationId xmlns:p14="http://schemas.microsoft.com/office/powerpoint/2010/main" val="59532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658567-1F0B-B342-DA58-E6AEC30D0A28}"/>
              </a:ext>
            </a:extLst>
          </p:cNvPr>
          <p:cNvSpPr txBox="1"/>
          <p:nvPr/>
        </p:nvSpPr>
        <p:spPr>
          <a:xfrm>
            <a:off x="0" y="555986"/>
            <a:ext cx="12192000" cy="6414705"/>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There are eight essential dimensions that reliably predict relationship quality across the lifespan.</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Arial" panose="020B0604020202020204" pitchFamily="34" charset="0"/>
              </a:rPr>
              <a:t>1. Trust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2. Emotional Safety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3. Mutual Care &amp; Responsiveness</a:t>
            </a:r>
            <a:br>
              <a:rPr lang="en-CA" sz="1800" kern="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4. Boundaries</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Trust, </a:t>
            </a:r>
            <a:r>
              <a:rPr lang="en-CA" kern="0" dirty="0">
                <a:latin typeface="Arial" panose="020B0604020202020204" pitchFamily="34" charset="0"/>
                <a:ea typeface="Times New Roman" panose="02020603050405020304" pitchFamily="18" charset="0"/>
                <a:cs typeface="Arial" panose="020B0604020202020204" pitchFamily="34" charset="0"/>
              </a:rPr>
              <a:t>t</a:t>
            </a:r>
            <a:r>
              <a:rPr lang="en-CA" sz="1800" kern="0" dirty="0">
                <a:effectLst/>
                <a:latin typeface="Arial" panose="020B0604020202020204" pitchFamily="34" charset="0"/>
                <a:ea typeface="Times New Roman" panose="02020603050405020304" pitchFamily="18" charset="0"/>
                <a:cs typeface="Arial" panose="020B0604020202020204" pitchFamily="34" charset="0"/>
              </a:rPr>
              <a:t>he foundational dimension. Trust means:</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I can predict your emotional responses.</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You will not intentionally harm me.</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You repair with me when something goes wrong.</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Wingdings" panose="05000000000000000000" pitchFamily="2" charset="2"/>
              <a:buChar char="ü"/>
            </a:pPr>
            <a:r>
              <a:rPr lang="en-CA" sz="1800" kern="0" dirty="0">
                <a:effectLst/>
                <a:latin typeface="Arial" panose="020B0604020202020204" pitchFamily="34" charset="0"/>
                <a:ea typeface="Times New Roman" panose="02020603050405020304" pitchFamily="18" charset="0"/>
                <a:cs typeface="Arial" panose="020B0604020202020204" pitchFamily="34" charset="0"/>
              </a:rPr>
              <a:t>Low trust leads to anxiety, hypervigilance, distancing, or conflict cycles. High trust leads to nervous system calm, openness, exploration.</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Emotional Safety</a:t>
            </a:r>
            <a:r>
              <a:rPr lang="en-CA" kern="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A relationship where you can show your true feelings without fear. Safety includes:</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No shaming or ridicule</a:t>
            </a:r>
            <a:r>
              <a:rPr lang="en-CA" kern="0" dirty="0">
                <a:latin typeface="Arial" panose="020B0604020202020204" pitchFamily="34" charset="0"/>
                <a:ea typeface="Times New Roman" panose="02020603050405020304" pitchFamily="18" charset="0"/>
                <a:cs typeface="Arial" panose="020B0604020202020204" pitchFamily="34" charset="0"/>
              </a:rPr>
              <a:t>.</a:t>
            </a:r>
            <a:r>
              <a:rPr lang="en-CA" sz="1800" kern="0" dirty="0">
                <a:effectLst/>
                <a:latin typeface="Arial" panose="020B0604020202020204" pitchFamily="34" charset="0"/>
                <a:ea typeface="Times New Roman" panose="02020603050405020304" pitchFamily="18" charset="0"/>
                <a:cs typeface="Arial" panose="020B0604020202020204" pitchFamily="34" charset="0"/>
              </a:rPr>
              <a:t> Consistent attunement</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Capacity for calm conflict resolution.</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This is the “safe harbor” quality in attachment.</a:t>
            </a:r>
            <a:endParaRPr lang="en-CA"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Mutual Care &amp; Responsiveness </a:t>
            </a:r>
            <a:r>
              <a:rPr lang="en-CA" sz="1800" kern="0" dirty="0">
                <a:effectLst/>
                <a:latin typeface="Arial" panose="020B0604020202020204" pitchFamily="34" charset="0"/>
                <a:ea typeface="Times New Roman" panose="02020603050405020304" pitchFamily="18" charset="0"/>
                <a:cs typeface="Arial" panose="020B0604020202020204" pitchFamily="34" charset="0"/>
              </a:rPr>
              <a:t>is not just caring about each other but caring for each other in practice. It includes</a:t>
            </a:r>
            <a:r>
              <a:rPr lang="en-CA" kern="0" dirty="0">
                <a:latin typeface="Arial" panose="020B0604020202020204" pitchFamily="34" charset="0"/>
                <a:ea typeface="Times New Roman" panose="02020603050405020304" pitchFamily="18" charset="0"/>
                <a:cs typeface="Arial" panose="020B0604020202020204" pitchFamily="34" charset="0"/>
              </a:rPr>
              <a:t> s</a:t>
            </a:r>
            <a:r>
              <a:rPr lang="en-CA" sz="1800" kern="0" dirty="0">
                <a:effectLst/>
                <a:latin typeface="Arial" panose="020B0604020202020204" pitchFamily="34" charset="0"/>
                <a:ea typeface="Times New Roman" panose="02020603050405020304" pitchFamily="18" charset="0"/>
                <a:cs typeface="Arial" panose="020B0604020202020204" pitchFamily="34" charset="0"/>
              </a:rPr>
              <a:t>upport during stress</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Willingness to help</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Remembering what matters to the other person</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Empathic responses to emotional needs.</a:t>
            </a:r>
            <a:r>
              <a:rPr lang="en-CA" kern="0" dirty="0">
                <a:latin typeface="Arial" panose="020B0604020202020204" pitchFamily="34" charset="0"/>
                <a:ea typeface="Times New Roman" panose="02020603050405020304" pitchFamily="18" charset="0"/>
                <a:cs typeface="Arial" panose="020B0604020202020204" pitchFamily="34" charset="0"/>
              </a:rPr>
              <a:t> </a:t>
            </a:r>
          </a:p>
          <a:p>
            <a:pPr marL="285750" indent="-285750">
              <a:lnSpc>
                <a:spcPct val="115000"/>
              </a:lnSpc>
              <a:spcAft>
                <a:spcPts val="800"/>
              </a:spcAft>
              <a:buFont typeface="Wingdings" panose="05000000000000000000" pitchFamily="2" charset="2"/>
              <a:buChar char="ü"/>
            </a:pPr>
            <a:r>
              <a:rPr lang="en-CA" sz="1800" kern="0" dirty="0">
                <a:effectLst/>
                <a:latin typeface="Arial" panose="020B0604020202020204" pitchFamily="34" charset="0"/>
                <a:ea typeface="Times New Roman" panose="02020603050405020304" pitchFamily="18" charset="0"/>
                <a:cs typeface="Arial" panose="020B0604020202020204" pitchFamily="34" charset="0"/>
              </a:rPr>
              <a:t>Insecure relationships often lack reciprocity or consistency.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4ACE6344-A051-FD76-DE62-774935F836C6}"/>
              </a:ext>
            </a:extLst>
          </p:cNvPr>
          <p:cNvSpPr txBox="1"/>
          <p:nvPr/>
        </p:nvSpPr>
        <p:spPr>
          <a:xfrm>
            <a:off x="2376749" y="-59871"/>
            <a:ext cx="11712538" cy="555986"/>
          </a:xfrm>
          <a:prstGeom prst="rect">
            <a:avLst/>
          </a:prstGeom>
          <a:noFill/>
        </p:spPr>
        <p:txBody>
          <a:bodyPr wrap="square">
            <a:spAutoFit/>
          </a:bodyPr>
          <a:lstStyle/>
          <a:p>
            <a:pPr>
              <a:lnSpc>
                <a:spcPct val="115000"/>
              </a:lnSpc>
              <a:spcAft>
                <a:spcPts val="800"/>
              </a:spcAft>
              <a:buNone/>
            </a:pPr>
            <a:r>
              <a:rPr lang="en-CA" sz="28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8 QUALITY PREDICTIVE</a:t>
            </a:r>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DIMENSIONS</a:t>
            </a:r>
            <a:endParaRPr lang="en-CA"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468075B-FFFF-A050-80E5-7A2FCEAC37D0}"/>
              </a:ext>
            </a:extLst>
          </p:cNvPr>
          <p:cNvSpPr txBox="1"/>
          <p:nvPr/>
        </p:nvSpPr>
        <p:spPr>
          <a:xfrm>
            <a:off x="6225864" y="992229"/>
            <a:ext cx="5702433" cy="1200329"/>
          </a:xfrm>
          <a:prstGeom prst="rect">
            <a:avLst/>
          </a:prstGeom>
          <a:noFill/>
        </p:spPr>
        <p:txBody>
          <a:bodyPr wrap="square">
            <a:spAutoFit/>
          </a:bodyPr>
          <a:lstStyle/>
          <a:p>
            <a:r>
              <a:rPr lang="en-CA" sz="1800" kern="0">
                <a:effectLst/>
                <a:latin typeface="Arial" panose="020B0604020202020204" pitchFamily="34" charset="0"/>
                <a:ea typeface="Times New Roman" panose="02020603050405020304" pitchFamily="18" charset="0"/>
                <a:cs typeface="Times New Roman" panose="02020603050405020304" pitchFamily="18" charset="0"/>
              </a:rPr>
              <a:t>5. Communication &amp; Repair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6. Shared Meaning / Values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7. Autonomy + Interdependence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8. Emotional Regulation (Self + Co-regulation)</a:t>
            </a:r>
            <a:endParaRPr lang="en-CA"/>
          </a:p>
        </p:txBody>
      </p:sp>
    </p:spTree>
    <p:extLst>
      <p:ext uri="{BB962C8B-B14F-4D97-AF65-F5344CB8AC3E}">
        <p14:creationId xmlns:p14="http://schemas.microsoft.com/office/powerpoint/2010/main" val="12206630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3BC50-378A-150C-6EC2-88AA82DCD3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C405AB-65FC-D42B-8C2E-31D5D6A221FA}"/>
              </a:ext>
            </a:extLst>
          </p:cNvPr>
          <p:cNvSpPr txBox="1"/>
          <p:nvPr/>
        </p:nvSpPr>
        <p:spPr>
          <a:xfrm>
            <a:off x="204873" y="0"/>
            <a:ext cx="11987127" cy="6307881"/>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 Boundaries</a:t>
            </a:r>
            <a:r>
              <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Healthy relationships require flexible, respectful boundaries. Boundaries determine: Where I end and you begin</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What I take responsibility for</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What I will and will not accept</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Too rigid boundaries leads to emotional distance. Too porous leads to enmeshment</a:t>
            </a:r>
            <a:r>
              <a:rPr lang="en-CA" kern="0" dirty="0">
                <a:latin typeface="Arial" panose="020B0604020202020204" pitchFamily="34" charset="0"/>
                <a:ea typeface="Times New Roman" panose="02020603050405020304" pitchFamily="18" charset="0"/>
                <a:cs typeface="Times New Roman" panose="02020603050405020304" pitchFamily="18" charset="0"/>
              </a:rPr>
              <a:t> and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codependence.</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5. Communication</a:t>
            </a:r>
            <a:r>
              <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Not just talking but being understood. Healthy communication involves:</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Clarity</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Active listening</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Curiosity</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Speaking from parts that aren’t blended (IFS lens)</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Repair after misunderstandings</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Communication is the “bridge” between two inner worlds.</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6. Shared Meaning &amp; Values</a:t>
            </a:r>
            <a:r>
              <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Deep relationships involve some degree of a shared</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worldview</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Priorities. life direction</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meaning-making</a:t>
            </a:r>
            <a:r>
              <a:rPr lang="en-CA" kern="0" dirty="0">
                <a:latin typeface="Arial" panose="020B0604020202020204" pitchFamily="34" charset="0"/>
                <a:ea typeface="Times New Roman" panose="02020603050405020304" pitchFamily="18" charset="0"/>
                <a:cs typeface="Times New Roman" panose="02020603050405020304" pitchFamily="18" charset="0"/>
              </a:rPr>
              <a:t>.</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rituals, culture, or spiritual orientation</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This doesn’t require identical values, only compatibility and mutual respect.</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7. Autonomy &amp; Interdependence</a:t>
            </a:r>
            <a:r>
              <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Two poles that must be balanced:</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Autonomy = I have my own identity.</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Interdependence = I can depend on you and you on me.</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Healthy relationships weave these together. Unhealthy ones swing toward:</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Fusion (no autonomy)</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Avoidance (no interdependence)</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8. Emotional Regulation Between Partners</a:t>
            </a:r>
            <a:r>
              <a:rPr lang="en-CA"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Great relationships don’t avoid stress; they regulate through it.</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This includes</a:t>
            </a:r>
            <a:r>
              <a:rPr lang="en-CA" kern="0" dirty="0">
                <a:latin typeface="Arial" panose="020B0604020202020204" pitchFamily="34" charset="0"/>
                <a:ea typeface="Times New Roman" panose="02020603050405020304" pitchFamily="18" charset="0"/>
                <a:cs typeface="Times New Roman" panose="02020603050405020304" pitchFamily="18" charset="0"/>
              </a:rPr>
              <a:t> c</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o-regulation (we calm each other)</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Self-regulation (I manage my own nervous system)</a:t>
            </a:r>
            <a:r>
              <a:rPr lang="en-CA" kern="0" dirty="0">
                <a:latin typeface="Arial" panose="020B0604020202020204" pitchFamily="34" charset="0"/>
                <a:ea typeface="Times New Roman" panose="02020603050405020304" pitchFamily="18" charset="0"/>
                <a:cs typeface="Times New Roman" panose="02020603050405020304" pitchFamily="18" charset="0"/>
              </a:rPr>
              <a:t>. </a:t>
            </a: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Ability to stay connected during conflict.</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Disorganized or trauma-driven dynamics often fail here.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9334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6CCEF-6895-6761-69FC-2B65FC73E5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2B8490-BC28-030C-297F-D731C2571D31}"/>
              </a:ext>
            </a:extLst>
          </p:cNvPr>
          <p:cNvSpPr txBox="1"/>
          <p:nvPr/>
        </p:nvSpPr>
        <p:spPr>
          <a:xfrm>
            <a:off x="102742" y="0"/>
            <a:ext cx="12192000" cy="6463308"/>
          </a:xfrm>
          <a:prstGeom prst="rect">
            <a:avLst/>
          </a:prstGeom>
          <a:noFill/>
        </p:spPr>
        <p:txBody>
          <a:bodyPr wrap="square">
            <a:spAutoFit/>
          </a:bodyPr>
          <a:lstStyle/>
          <a:p>
            <a:r>
              <a:rPr lang="en-CA" sz="1800" kern="0">
                <a:effectLst/>
                <a:latin typeface="Arial" panose="020B0604020202020204" pitchFamily="34" charset="0"/>
                <a:ea typeface="Times New Roman" panose="02020603050405020304" pitchFamily="18" charset="0"/>
                <a:cs typeface="Times New Roman" panose="02020603050405020304" pitchFamily="18" charset="0"/>
              </a:rPr>
              <a:t>But every ship needs a harbor.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Ahead of you, notice a harbor coming into view.</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Your harbor.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 place meant for you.</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 place of refuge, repair, and belonging.</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water becomes calmer as you approach.</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air softens.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lighthouse glows with a steady, warm light—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 reminder that guidance is always available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when we allow ourselves to receive it.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As you enter the harbor,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notice the docks extending toward you like open arms,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ready to welcome you exactly as you are—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tired or strong, confused or clear, hurting or hopeful.</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There is no performance here.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No need to justify your presence.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This harbor exists simply because you exist.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a:p>
        </p:txBody>
      </p:sp>
    </p:spTree>
    <p:extLst>
      <p:ext uri="{BB962C8B-B14F-4D97-AF65-F5344CB8AC3E}">
        <p14:creationId xmlns:p14="http://schemas.microsoft.com/office/powerpoint/2010/main" val="41537620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F280F3-AD54-D9B2-1626-B852DE7BB383}"/>
              </a:ext>
            </a:extLst>
          </p:cNvPr>
          <p:cNvSpPr txBox="1"/>
          <p:nvPr/>
        </p:nvSpPr>
        <p:spPr>
          <a:xfrm>
            <a:off x="4602822" y="82193"/>
            <a:ext cx="7508819" cy="7178888"/>
          </a:xfrm>
          <a:prstGeom prst="rect">
            <a:avLst/>
          </a:prstGeom>
          <a:noFill/>
        </p:spPr>
        <p:txBody>
          <a:bodyPr wrap="square">
            <a:spAutoFit/>
          </a:bodyPr>
          <a:lstStyle/>
          <a:p>
            <a:pPr marL="457200">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Trust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the lighthouse that remains steady</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Emotional safety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calm waters inside the harbor</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Mutual care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the repair crews and replenishment stations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Boundaries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the break walls that keep storms out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Communication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the clear channels guiding ships in</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Shared meaning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the map both sailors use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Autonomy &amp; interdependence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two ships able to sail freely but return safely</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Emotional regulation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the harbor’s ability to stay stable through tides and weather</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dirty="0"/>
          </a:p>
        </p:txBody>
      </p:sp>
      <p:sp>
        <p:nvSpPr>
          <p:cNvPr id="4" name="TextBox 3">
            <a:extLst>
              <a:ext uri="{FF2B5EF4-FFF2-40B4-BE49-F238E27FC236}">
                <a16:creationId xmlns:a16="http://schemas.microsoft.com/office/drawing/2014/main" id="{04F86A27-390C-A5EC-BECA-C69F55B5DD6C}"/>
              </a:ext>
            </a:extLst>
          </p:cNvPr>
          <p:cNvSpPr txBox="1"/>
          <p:nvPr/>
        </p:nvSpPr>
        <p:spPr>
          <a:xfrm>
            <a:off x="-154113" y="287677"/>
            <a:ext cx="5106256" cy="954107"/>
          </a:xfrm>
          <a:prstGeom prst="rect">
            <a:avLst/>
          </a:prstGeom>
          <a:noFill/>
        </p:spPr>
        <p:txBody>
          <a:bodyPr wrap="square">
            <a:spAutoFit/>
          </a:bodyPr>
          <a:lstStyle/>
          <a:p>
            <a:pPr algn="ct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HARBOUR METAPHOR VERSION</a:t>
            </a:r>
            <a:endParaRPr lang="en-CA" sz="2800" dirty="0"/>
          </a:p>
        </p:txBody>
      </p:sp>
      <p:pic>
        <p:nvPicPr>
          <p:cNvPr id="6" name="Picture 5">
            <a:extLst>
              <a:ext uri="{FF2B5EF4-FFF2-40B4-BE49-F238E27FC236}">
                <a16:creationId xmlns:a16="http://schemas.microsoft.com/office/drawing/2014/main" id="{7C8B9494-3437-DA9D-3C44-48264228D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59" y="1614237"/>
            <a:ext cx="4778829" cy="4114800"/>
          </a:xfrm>
          <a:prstGeom prst="rect">
            <a:avLst/>
          </a:prstGeom>
        </p:spPr>
      </p:pic>
      <p:sp>
        <p:nvSpPr>
          <p:cNvPr id="2" name="Oval 1">
            <a:extLst>
              <a:ext uri="{FF2B5EF4-FFF2-40B4-BE49-F238E27FC236}">
                <a16:creationId xmlns:a16="http://schemas.microsoft.com/office/drawing/2014/main" id="{8C8EE30B-D06D-B423-81E3-06C6AF1D6832}"/>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6334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BE47D-205B-9CC6-B9D6-4826D5C34F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EFC1E-95C0-D8B4-812E-C5B997F7C5BE}"/>
              </a:ext>
            </a:extLst>
          </p:cNvPr>
          <p:cNvSpPr>
            <a:spLocks noGrp="1"/>
          </p:cNvSpPr>
          <p:nvPr>
            <p:ph type="ctrTitle" idx="4294967295"/>
          </p:nvPr>
        </p:nvSpPr>
        <p:spPr>
          <a:xfrm>
            <a:off x="462284" y="3917415"/>
            <a:ext cx="11472862" cy="1739900"/>
          </a:xfrm>
        </p:spPr>
        <p:txBody>
          <a:bodyPr>
            <a:normAutofit/>
          </a:bodyPr>
          <a:lstStyle/>
          <a:p>
            <a:pPr algn="ctr"/>
            <a:r>
              <a:rPr lang="en-CA" sz="4700" u="sng"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FACTORS </a:t>
            </a:r>
            <a:r>
              <a:rPr lang="en-CA" sz="47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AFFECTING</a:t>
            </a:r>
            <a:br>
              <a:rPr lang="en-CA" sz="4700" u="sng"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br>
            <a:r>
              <a:rPr lang="en-CA" sz="47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relationship quality</a:t>
            </a:r>
            <a:endParaRPr lang="en-CA" sz="4700" dirty="0">
              <a:solidFill>
                <a:schemeClr val="bg1"/>
              </a:solidFill>
            </a:endParaRPr>
          </a:p>
        </p:txBody>
      </p:sp>
      <p:pic>
        <p:nvPicPr>
          <p:cNvPr id="5" name="Picture 4" descr="A digital balance scale using circles">
            <a:extLst>
              <a:ext uri="{FF2B5EF4-FFF2-40B4-BE49-F238E27FC236}">
                <a16:creationId xmlns:a16="http://schemas.microsoft.com/office/drawing/2014/main" id="{6F9EBED5-7F37-3294-9065-8C700C063490}"/>
              </a:ext>
            </a:extLst>
          </p:cNvPr>
          <p:cNvPicPr>
            <a:picLocks noChangeAspect="1"/>
          </p:cNvPicPr>
          <p:nvPr/>
        </p:nvPicPr>
        <p:blipFill>
          <a:blip r:embed="rId2"/>
          <a:srcRect t="20107" b="30306"/>
          <a:stretch>
            <a:fillRect/>
          </a:stretch>
        </p:blipFill>
        <p:spPr>
          <a:xfrm>
            <a:off x="20" y="10"/>
            <a:ext cx="12191980" cy="3657589"/>
          </a:xfrm>
          <a:prstGeom prst="rect">
            <a:avLst/>
          </a:prstGeom>
        </p:spPr>
      </p:pic>
      <p:sp>
        <p:nvSpPr>
          <p:cNvPr id="4" name="TextBox 3">
            <a:extLst>
              <a:ext uri="{FF2B5EF4-FFF2-40B4-BE49-F238E27FC236}">
                <a16:creationId xmlns:a16="http://schemas.microsoft.com/office/drawing/2014/main" id="{FDFF74DE-A01C-57F6-EA99-C8FB9519C036}"/>
              </a:ext>
            </a:extLst>
          </p:cNvPr>
          <p:cNvSpPr txBox="1"/>
          <p:nvPr/>
        </p:nvSpPr>
        <p:spPr>
          <a:xfrm>
            <a:off x="285136" y="5457260"/>
            <a:ext cx="12192000" cy="400110"/>
          </a:xfrm>
          <a:prstGeom prst="rect">
            <a:avLst/>
          </a:prstGeom>
          <a:noFill/>
        </p:spPr>
        <p:txBody>
          <a:bodyPr wrap="square">
            <a:spAutoFit/>
          </a:bodyPr>
          <a:lstStyle/>
          <a:p>
            <a:r>
              <a:rPr lang="en-US" sz="2000" b="0" i="0" u="sng" dirty="0">
                <a:effectLst/>
                <a:latin typeface="Arial" panose="020B0604020202020204" pitchFamily="34" charset="0"/>
              </a:rPr>
              <a:t>the inputs, capacities, and conditions that shape </a:t>
            </a:r>
            <a:r>
              <a:rPr lang="en-US" sz="2000" u="sng" dirty="0">
                <a:latin typeface="Arial" panose="020B0604020202020204" pitchFamily="34" charset="0"/>
              </a:rPr>
              <a:t>what the relationship feels like and how it functions</a:t>
            </a:r>
            <a:endParaRPr lang="en-CA" sz="2000" u="sng" dirty="0"/>
          </a:p>
        </p:txBody>
      </p:sp>
    </p:spTree>
    <p:extLst>
      <p:ext uri="{BB962C8B-B14F-4D97-AF65-F5344CB8AC3E}">
        <p14:creationId xmlns:p14="http://schemas.microsoft.com/office/powerpoint/2010/main" val="26087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3C21E4-D4BC-0AEC-28C7-F951E61E44B3}"/>
              </a:ext>
            </a:extLst>
          </p:cNvPr>
          <p:cNvSpPr txBox="1"/>
          <p:nvPr/>
        </p:nvSpPr>
        <p:spPr>
          <a:xfrm>
            <a:off x="1184746" y="144921"/>
            <a:ext cx="8643258" cy="1200329"/>
          </a:xfrm>
          <a:prstGeom prst="rect">
            <a:avLst/>
          </a:prstGeom>
          <a:noFill/>
        </p:spPr>
        <p:txBody>
          <a:bodyPr wrap="square">
            <a:spAutoFit/>
          </a:bodyPr>
          <a:lstStyle/>
          <a:p>
            <a:pPr algn="ctr">
              <a:buNone/>
            </a:pPr>
            <a:r>
              <a:rPr lang="en-US" sz="3600" u="sng" dirty="0">
                <a:solidFill>
                  <a:schemeClr val="bg1"/>
                </a:solidFill>
              </a:rPr>
              <a:t>FACTORS</a:t>
            </a:r>
            <a:r>
              <a:rPr lang="en-US" sz="3600" dirty="0">
                <a:solidFill>
                  <a:schemeClr val="bg1"/>
                </a:solidFill>
              </a:rPr>
              <a:t> AFFECTING THE QUALITY OF INTIMATE RELATIONSHIPS</a:t>
            </a:r>
          </a:p>
        </p:txBody>
      </p:sp>
      <p:pic>
        <p:nvPicPr>
          <p:cNvPr id="4" name="Picture 3" descr="Smiling young man showing phone to laughing friend while sitting on floor of university corridor">
            <a:extLst>
              <a:ext uri="{FF2B5EF4-FFF2-40B4-BE49-F238E27FC236}">
                <a16:creationId xmlns:a16="http://schemas.microsoft.com/office/drawing/2014/main" id="{CE3CFBDA-CBA7-03AA-AA0A-C1DF37CDEF4C}"/>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185057" y="1722036"/>
            <a:ext cx="5388429" cy="3699049"/>
          </a:xfrm>
          <a:prstGeom prst="rect">
            <a:avLst/>
          </a:prstGeom>
        </p:spPr>
      </p:pic>
      <p:sp>
        <p:nvSpPr>
          <p:cNvPr id="6" name="TextBox 5">
            <a:extLst>
              <a:ext uri="{FF2B5EF4-FFF2-40B4-BE49-F238E27FC236}">
                <a16:creationId xmlns:a16="http://schemas.microsoft.com/office/drawing/2014/main" id="{1FF8C5FE-28A0-4758-073A-9FA478022937}"/>
              </a:ext>
            </a:extLst>
          </p:cNvPr>
          <p:cNvSpPr txBox="1"/>
          <p:nvPr/>
        </p:nvSpPr>
        <p:spPr>
          <a:xfrm>
            <a:off x="6281058" y="1450100"/>
            <a:ext cx="5595257" cy="5262979"/>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 Attachment Styles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2. Communication Skills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3. Emotional Regulation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4. Mutual Support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5. Conflict Resolution Ability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6. Shared Values and Goals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7. Trust and Safety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8. Physical Intimacy and Affection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9. External Stressors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10. Individual Well-Being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11. Commitment and Investment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12. Novelty and Growth</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13. Ocean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14. Growth mindset</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711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52D3F-2719-A962-8610-006B35641E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337DF0-BB3B-0F30-DE73-5A5B932C2899}"/>
              </a:ext>
            </a:extLst>
          </p:cNvPr>
          <p:cNvSpPr txBox="1"/>
          <p:nvPr/>
        </p:nvSpPr>
        <p:spPr>
          <a:xfrm>
            <a:off x="141514" y="-109456"/>
            <a:ext cx="12192000" cy="6340197"/>
          </a:xfrm>
          <a:prstGeom prst="rect">
            <a:avLst/>
          </a:prstGeom>
          <a:noFill/>
        </p:spPr>
        <p:txBody>
          <a:bodyPr wrap="square">
            <a:spAutoFit/>
          </a:bodyPr>
          <a:lstStyle/>
          <a:p>
            <a:pPr>
              <a:buNone/>
            </a:pPr>
            <a:r>
              <a:rPr lang="en-US" dirty="0"/>
              <a:t>        </a:t>
            </a:r>
          </a:p>
          <a:p>
            <a:pPr>
              <a:buNone/>
            </a:pPr>
            <a:r>
              <a:rPr lang="en-US" sz="3200" dirty="0">
                <a:solidFill>
                  <a:schemeClr val="bg1"/>
                </a:solidFill>
              </a:rPr>
              <a:t>FACTORS AFFECTING THE QUALITY OF INTIMATE RELATIONSHIPS</a:t>
            </a:r>
          </a:p>
          <a:p>
            <a:br>
              <a:rPr lang="en-US" sz="32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1. Attachment Styles</a:t>
            </a:r>
            <a:r>
              <a:rPr lang="en-US" sz="2400" dirty="0">
                <a:latin typeface="Arial" panose="020B0604020202020204" pitchFamily="34" charset="0"/>
                <a:cs typeface="Arial" panose="020B0604020202020204" pitchFamily="34" charset="0"/>
              </a:rPr>
              <a:t>-Early experiences with caregivers influence how people connect emotionally.</a:t>
            </a:r>
            <a:br>
              <a:rPr lang="en-US" sz="2400" dirty="0">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2. Communication Skills- </a:t>
            </a:r>
            <a:r>
              <a:rPr lang="en-US" sz="2400" dirty="0">
                <a:latin typeface="Arial" panose="020B0604020202020204" pitchFamily="34" charset="0"/>
                <a:cs typeface="Arial" panose="020B0604020202020204" pitchFamily="34" charset="0"/>
              </a:rPr>
              <a:t>Clear, honest, and empathetic communication supports trust and intimacy; poor communication often leads to misunderstandings and resentment.</a:t>
            </a:r>
            <a:br>
              <a:rPr lang="en-US" sz="2400" dirty="0">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3. Emotional Regulation </a:t>
            </a:r>
            <a:r>
              <a:rPr lang="en-US" sz="2400" dirty="0">
                <a:latin typeface="Arial" panose="020B0604020202020204" pitchFamily="34" charset="0"/>
                <a:cs typeface="Arial" panose="020B0604020202020204" pitchFamily="34" charset="0"/>
              </a:rPr>
              <a:t>-The ability to manage one’s emotions, especially during conflict, greatly affects relationship stability and satisfaction.</a:t>
            </a:r>
            <a:br>
              <a:rPr lang="en-US" sz="2400" dirty="0">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4. Mutual Support </a:t>
            </a:r>
            <a:r>
              <a:rPr lang="en-US" sz="2400" dirty="0">
                <a:latin typeface="Arial" panose="020B0604020202020204" pitchFamily="34" charset="0"/>
                <a:cs typeface="Arial" panose="020B0604020202020204" pitchFamily="34" charset="0"/>
              </a:rPr>
              <a:t>-Partners who feel seen, supported, and validated tend to experience stronger bonds.</a:t>
            </a:r>
            <a:br>
              <a:rPr lang="en-US" sz="2400" dirty="0">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5. Conflict Resolution Ability </a:t>
            </a:r>
            <a:r>
              <a:rPr lang="en-US" sz="2400" dirty="0">
                <a:latin typeface="Arial" panose="020B0604020202020204" pitchFamily="34" charset="0"/>
                <a:cs typeface="Arial" panose="020B0604020202020204" pitchFamily="34" charset="0"/>
              </a:rPr>
              <a:t>-It’s not whether conflict happens, but how it’s handled. Repairing after arguments is crucial.</a:t>
            </a:r>
            <a:br>
              <a:rPr lang="en-US" sz="2400" dirty="0">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6. Shared Values and Goals </a:t>
            </a:r>
            <a:r>
              <a:rPr lang="en-US" sz="2400" dirty="0">
                <a:latin typeface="Arial" panose="020B0604020202020204" pitchFamily="34" charset="0"/>
                <a:cs typeface="Arial" panose="020B0604020202020204" pitchFamily="34" charset="0"/>
              </a:rPr>
              <a:t>-Alignment (or at least respect) around big life goals, values, and priorities strengthens intimacy over time.</a:t>
            </a:r>
            <a:br>
              <a:rPr lang="en-US" dirty="0">
                <a:latin typeface="Arial" panose="020B0604020202020204" pitchFamily="34" charset="0"/>
                <a:cs typeface="Arial" panose="020B0604020202020204" pitchFamily="34" charset="0"/>
              </a:rPr>
            </a:br>
            <a:br>
              <a:rPr lang="en-US" dirty="0"/>
            </a:br>
            <a:endParaRPr lang="en-CA" dirty="0"/>
          </a:p>
        </p:txBody>
      </p:sp>
    </p:spTree>
    <p:extLst>
      <p:ext uri="{BB962C8B-B14F-4D97-AF65-F5344CB8AC3E}">
        <p14:creationId xmlns:p14="http://schemas.microsoft.com/office/powerpoint/2010/main" val="1587089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7B8C-3DDE-9DFB-F54A-1248380BD3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489D26-AE6D-2A52-4C7E-9C8F84C4896B}"/>
              </a:ext>
            </a:extLst>
          </p:cNvPr>
          <p:cNvSpPr txBox="1"/>
          <p:nvPr/>
        </p:nvSpPr>
        <p:spPr>
          <a:xfrm>
            <a:off x="119743" y="-425142"/>
            <a:ext cx="12192000" cy="7201972"/>
          </a:xfrm>
          <a:prstGeom prst="rect">
            <a:avLst/>
          </a:prstGeom>
          <a:noFill/>
        </p:spPr>
        <p:txBody>
          <a:bodyPr wrap="square">
            <a:spAutoFit/>
          </a:bodyPr>
          <a:lstStyle/>
          <a:p>
            <a:pPr>
              <a:buNone/>
            </a:pPr>
            <a:r>
              <a:rPr lang="en-US" sz="3200">
                <a:solidFill>
                  <a:schemeClr val="bg1"/>
                </a:solidFill>
              </a:rPr>
              <a:t>    </a:t>
            </a:r>
          </a:p>
          <a:p>
            <a:pPr>
              <a:buNone/>
            </a:pPr>
            <a:r>
              <a:rPr lang="en-US" sz="3200">
                <a:solidFill>
                  <a:schemeClr val="bg1"/>
                </a:solidFill>
              </a:rPr>
              <a:t>FACTORS AFFECTING THE QUALITY OF INTIMATE RELATIONSHIPS</a:t>
            </a:r>
          </a:p>
          <a:p>
            <a:pPr>
              <a:buNone/>
            </a:pPr>
            <a:endParaRPr lang="en-US" sz="3200">
              <a:solidFill>
                <a:schemeClr val="bg1"/>
              </a:solidFill>
              <a:latin typeface="Arial" panose="020B0604020202020204" pitchFamily="34" charset="0"/>
              <a:cs typeface="Arial" panose="020B0604020202020204" pitchFamily="34" charset="0"/>
            </a:endParaRPr>
          </a:p>
          <a:p>
            <a:pPr>
              <a:buNone/>
            </a:pPr>
            <a:br>
              <a:rPr lang="en-US">
                <a:solidFill>
                  <a:schemeClr val="bg1"/>
                </a:solidFill>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7. Trust and Safety </a:t>
            </a:r>
            <a:r>
              <a:rPr lang="en-US" sz="2400">
                <a:latin typeface="Arial" panose="020B0604020202020204" pitchFamily="34" charset="0"/>
                <a:cs typeface="Arial" panose="020B0604020202020204" pitchFamily="34" charset="0"/>
              </a:rPr>
              <a:t>-Feeling emotionally and physically safe is foundational. Betrayal (emotional or otherwise) can deeply harm relationships.</a:t>
            </a:r>
            <a:br>
              <a:rPr lang="en-US" sz="2400">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8. Physical Intimacy and Affection </a:t>
            </a:r>
            <a:r>
              <a:rPr lang="en-US" sz="2400">
                <a:latin typeface="Arial" panose="020B0604020202020204" pitchFamily="34" charset="0"/>
                <a:cs typeface="Arial" panose="020B0604020202020204" pitchFamily="34" charset="0"/>
              </a:rPr>
              <a:t>-Touch, sex, and non-sexual affection help maintain closeness, depending on each partner’s needs and preferences.</a:t>
            </a:r>
            <a:br>
              <a:rPr lang="en-US" sz="2400">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9. External Stressors </a:t>
            </a:r>
            <a:r>
              <a:rPr lang="en-US" sz="2400">
                <a:latin typeface="Arial" panose="020B0604020202020204" pitchFamily="34" charset="0"/>
                <a:cs typeface="Arial" panose="020B0604020202020204" pitchFamily="34" charset="0"/>
              </a:rPr>
              <a:t>-Financial pressures, work stress, health issues, or family conflicts can strain relationships, especially if partners don’t team up to face them.</a:t>
            </a:r>
            <a:br>
              <a:rPr lang="en-US" sz="2400">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10. Individual Well-Being </a:t>
            </a:r>
            <a:r>
              <a:rPr lang="en-US" sz="2400">
                <a:latin typeface="Arial" panose="020B0604020202020204" pitchFamily="34" charset="0"/>
                <a:cs typeface="Arial" panose="020B0604020202020204" pitchFamily="34" charset="0"/>
              </a:rPr>
              <a:t>-Mental health, self-esteem, and emotional maturity of each partner impact what they bring into the relationship.</a:t>
            </a:r>
            <a:br>
              <a:rPr lang="en-US" sz="2400">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11. Commitment and Investment </a:t>
            </a:r>
            <a:r>
              <a:rPr lang="en-US" sz="2400">
                <a:latin typeface="Arial" panose="020B0604020202020204" pitchFamily="34" charset="0"/>
                <a:cs typeface="Arial" panose="020B0604020202020204" pitchFamily="34" charset="0"/>
              </a:rPr>
              <a:t>-Feeling mutually committed, not just out of obligation, but desire, strengthens resilience through hard times.</a:t>
            </a:r>
            <a:br>
              <a:rPr lang="en-US" sz="2400">
                <a:latin typeface="Arial" panose="020B0604020202020204" pitchFamily="34" charset="0"/>
                <a:cs typeface="Arial" panose="020B0604020202020204" pitchFamily="34" charset="0"/>
              </a:rPr>
            </a:br>
            <a:r>
              <a:rPr lang="en-US" sz="2400">
                <a:solidFill>
                  <a:schemeClr val="bg1"/>
                </a:solidFill>
                <a:latin typeface="Arial" panose="020B0604020202020204" pitchFamily="34" charset="0"/>
                <a:cs typeface="Arial" panose="020B0604020202020204" pitchFamily="34" charset="0"/>
              </a:rPr>
              <a:t>12. Novelty and Growth </a:t>
            </a:r>
            <a:r>
              <a:rPr lang="en-US" sz="2400">
                <a:latin typeface="Arial" panose="020B0604020202020204" pitchFamily="34" charset="0"/>
                <a:cs typeface="Arial" panose="020B0604020202020204" pitchFamily="34" charset="0"/>
              </a:rPr>
              <a:t>-Relationships thrive when they keep evolving, with partners discovering new experiences together rather than stagnating.</a:t>
            </a:r>
          </a:p>
          <a:p>
            <a:pPr>
              <a:buNone/>
            </a:pPr>
            <a:endParaRPr lang="en-US" sz="2400"/>
          </a:p>
          <a:p>
            <a:pPr>
              <a:buNone/>
            </a:pPr>
            <a:br>
              <a:rPr lang="en-US"/>
            </a:br>
            <a:endParaRPr lang="en-CA"/>
          </a:p>
        </p:txBody>
      </p:sp>
    </p:spTree>
    <p:extLst>
      <p:ext uri="{BB962C8B-B14F-4D97-AF65-F5344CB8AC3E}">
        <p14:creationId xmlns:p14="http://schemas.microsoft.com/office/powerpoint/2010/main" val="13555484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A3F9C-BE92-E1B1-C4B9-490712666E4C}"/>
              </a:ext>
            </a:extLst>
          </p:cNvPr>
          <p:cNvSpPr txBox="1"/>
          <p:nvPr/>
        </p:nvSpPr>
        <p:spPr>
          <a:xfrm>
            <a:off x="250371" y="196333"/>
            <a:ext cx="6096000" cy="523220"/>
          </a:xfrm>
          <a:prstGeom prst="rect">
            <a:avLst/>
          </a:prstGeom>
          <a:noFill/>
        </p:spPr>
        <p:txBody>
          <a:bodyPr wrap="square">
            <a:spAutoFit/>
          </a:bodyPr>
          <a:lstStyle/>
          <a:p>
            <a:pPr>
              <a:buNone/>
            </a:pPr>
            <a:r>
              <a:rPr lang="en-US" sz="2800">
                <a:solidFill>
                  <a:schemeClr val="bg1"/>
                </a:solidFill>
              </a:rPr>
              <a:t>13. OCEAN traits</a:t>
            </a:r>
          </a:p>
        </p:txBody>
      </p:sp>
      <p:pic>
        <p:nvPicPr>
          <p:cNvPr id="5" name="Picture 4">
            <a:extLst>
              <a:ext uri="{FF2B5EF4-FFF2-40B4-BE49-F238E27FC236}">
                <a16:creationId xmlns:a16="http://schemas.microsoft.com/office/drawing/2014/main" id="{3E2D83DD-9F68-7230-2305-F6C1586D7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13" y="849086"/>
            <a:ext cx="10602687" cy="5649685"/>
          </a:xfrm>
          <a:prstGeom prst="rect">
            <a:avLst/>
          </a:prstGeom>
        </p:spPr>
      </p:pic>
    </p:spTree>
    <p:extLst>
      <p:ext uri="{BB962C8B-B14F-4D97-AF65-F5344CB8AC3E}">
        <p14:creationId xmlns:p14="http://schemas.microsoft.com/office/powerpoint/2010/main" val="18882136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45C21E-E8A1-8CA0-FFCA-8949B6ABA20B}"/>
              </a:ext>
            </a:extLst>
          </p:cNvPr>
          <p:cNvSpPr txBox="1"/>
          <p:nvPr/>
        </p:nvSpPr>
        <p:spPr>
          <a:xfrm>
            <a:off x="131851" y="-278748"/>
            <a:ext cx="6096000" cy="800219"/>
          </a:xfrm>
          <a:prstGeom prst="rect">
            <a:avLst/>
          </a:prstGeom>
          <a:noFill/>
        </p:spPr>
        <p:txBody>
          <a:bodyPr wrap="square">
            <a:spAutoFit/>
          </a:bodyPr>
          <a:lstStyle/>
          <a:p>
            <a:pPr>
              <a:buNone/>
            </a:pPr>
            <a:endParaRPr lang="en-US" sz="1800">
              <a:solidFill>
                <a:schemeClr val="bg1"/>
              </a:solidFill>
            </a:endParaRPr>
          </a:p>
          <a:p>
            <a:pPr>
              <a:buNone/>
            </a:pPr>
            <a:r>
              <a:rPr lang="en-US" sz="2800">
                <a:solidFill>
                  <a:schemeClr val="bg1"/>
                </a:solidFill>
              </a:rPr>
              <a:t>14. Growth vs. Fixed mindset</a:t>
            </a:r>
          </a:p>
        </p:txBody>
      </p:sp>
      <p:sp>
        <p:nvSpPr>
          <p:cNvPr id="5" name="TextBox 4">
            <a:extLst>
              <a:ext uri="{FF2B5EF4-FFF2-40B4-BE49-F238E27FC236}">
                <a16:creationId xmlns:a16="http://schemas.microsoft.com/office/drawing/2014/main" id="{1909F8F7-B607-DC7F-27A8-FF265CC34317}"/>
              </a:ext>
            </a:extLst>
          </p:cNvPr>
          <p:cNvSpPr txBox="1"/>
          <p:nvPr/>
        </p:nvSpPr>
        <p:spPr>
          <a:xfrm>
            <a:off x="-131851" y="381671"/>
            <a:ext cx="12192000" cy="7109639"/>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Growth mindset is a concept developed by psychologist Carol Dweck, and it basically means believing that abilities, intelligence, and even personal qualities can be developed through effort, learning, and perseverance rather than being fixed traits you’re born with.</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In the context of relationships, a growth mindset means believing that:</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 Challenges and conflicts are opportunities to grow together, not signs of doom.</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 Relationship skills like communication, empathy, trust-building, and emotional regulation can improve with effort.</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 Mistakes and setbacks are normal parts of development, not proof that you’re “bad” at relationships.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Growth Mindset Positively Impacts Relationships:</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1. Better Conflict Resolution-Partners are more likely to see problems as temporary and solvable, rather than evidence that the relationship is broken.</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2. Greater Resilience-Couples with a growth mindset bounce back from hard times better because they expect to evolve through challenges.</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3. More Empathy and Patience-Believing that people can grow helps partners be more forgiving of each other’s flaws or mistakes.</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4. Deeper Emotional Intimacy-Growth-oriented partners are willing to learn about each other continually, keeping the emotional connection alive over time.</a:t>
            </a:r>
            <a:br>
              <a:rPr lang="en-US" sz="2000" dirty="0">
                <a:latin typeface="Arial" panose="020B0604020202020204" pitchFamily="34" charset="0"/>
                <a:cs typeface="Arial" panose="020B0604020202020204" pitchFamily="34" charset="0"/>
              </a:rPr>
            </a:br>
            <a:r>
              <a:rPr lang="en-US" sz="2000" b="0" i="0" dirty="0">
                <a:effectLst/>
                <a:latin typeface="Arial" panose="020B0604020202020204" pitchFamily="34" charset="0"/>
                <a:cs typeface="Arial" panose="020B0604020202020204" pitchFamily="34" charset="0"/>
              </a:rPr>
              <a:t>5. Reduced Defensiveness-When feedback isn’t seen as an attack on a “fixed” self, it’s easier to hear constructive criticism without collapsing into shame or anger.</a:t>
            </a:r>
            <a:br>
              <a:rPr lang="en-US" dirty="0"/>
            </a:br>
            <a:br>
              <a:rPr lang="en-US" dirty="0"/>
            </a:br>
            <a:endParaRPr lang="en-CA" dirty="0"/>
          </a:p>
        </p:txBody>
      </p:sp>
      <p:sp>
        <p:nvSpPr>
          <p:cNvPr id="2" name="Oval 1">
            <a:extLst>
              <a:ext uri="{FF2B5EF4-FFF2-40B4-BE49-F238E27FC236}">
                <a16:creationId xmlns:a16="http://schemas.microsoft.com/office/drawing/2014/main" id="{2F53A6D6-D4AB-1CA7-E6C5-9532B7A5417B}"/>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65566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CEB767-720E-3355-1427-6F4741DC3D1F}"/>
              </a:ext>
            </a:extLst>
          </p:cNvPr>
          <p:cNvSpPr txBox="1"/>
          <p:nvPr/>
        </p:nvSpPr>
        <p:spPr>
          <a:xfrm>
            <a:off x="141513" y="63703"/>
            <a:ext cx="11843657" cy="5724644"/>
          </a:xfrm>
          <a:prstGeom prst="rect">
            <a:avLst/>
          </a:prstGeom>
          <a:noFill/>
        </p:spPr>
        <p:txBody>
          <a:bodyPr wrap="square">
            <a:spAutoFit/>
          </a:bodyPr>
          <a:lstStyle/>
          <a:p>
            <a:r>
              <a:rPr lang="en-US" sz="3600" b="0" i="0">
                <a:solidFill>
                  <a:srgbClr val="222222"/>
                </a:solidFill>
                <a:effectLst/>
                <a:latin typeface="Arial" panose="020B0604020202020204" pitchFamily="34" charset="0"/>
              </a:rPr>
              <a:t>   THE RISKS </a:t>
            </a:r>
            <a:r>
              <a:rPr lang="en-US" sz="3600">
                <a:solidFill>
                  <a:srgbClr val="222222"/>
                </a:solidFill>
                <a:latin typeface="Arial" panose="020B0604020202020204" pitchFamily="34" charset="0"/>
              </a:rPr>
              <a:t>OF </a:t>
            </a:r>
            <a:r>
              <a:rPr lang="en-US" sz="3600" b="0" i="0">
                <a:solidFill>
                  <a:srgbClr val="222222"/>
                </a:solidFill>
                <a:effectLst/>
                <a:latin typeface="Arial" panose="020B0604020202020204" pitchFamily="34" charset="0"/>
              </a:rPr>
              <a:t>FIXED MINDSET IN RELATIONSHIPS</a:t>
            </a:r>
          </a:p>
          <a:p>
            <a:endParaRPr lang="en-US" b="0" i="0">
              <a:solidFill>
                <a:srgbClr val="222222"/>
              </a:solidFill>
              <a:effectLst/>
              <a:latin typeface="Arial" panose="020B0604020202020204" pitchFamily="34" charset="0"/>
            </a:endParaRPr>
          </a:p>
          <a:p>
            <a:pPr marL="285750" indent="-285750">
              <a:buFont typeface="Arial" panose="020B0604020202020204" pitchFamily="34" charset="0"/>
              <a:buChar char="•"/>
            </a:pPr>
            <a:r>
              <a:rPr lang="en-US" sz="2400" b="0" i="0">
                <a:effectLst/>
                <a:latin typeface="Arial" panose="020B0604020202020204" pitchFamily="34" charset="0"/>
                <a:cs typeface="Arial" panose="020B0604020202020204" pitchFamily="34" charset="0"/>
              </a:rPr>
              <a:t>If someone has a fixed mindset about relationships, they might think:</a:t>
            </a:r>
            <a:br>
              <a:rPr lang="en-US" sz="2400">
                <a:latin typeface="Arial" panose="020B0604020202020204" pitchFamily="34" charset="0"/>
                <a:cs typeface="Arial" panose="020B0604020202020204" pitchFamily="34" charset="0"/>
              </a:rPr>
            </a:br>
            <a:r>
              <a:rPr lang="en-US" sz="2400" b="0" i="0">
                <a:effectLst/>
                <a:latin typeface="Arial" panose="020B0604020202020204" pitchFamily="34" charset="0"/>
                <a:cs typeface="Arial" panose="020B0604020202020204" pitchFamily="34" charset="0"/>
              </a:rPr>
              <a:t>• “If we fight, we must not be soulmates.”</a:t>
            </a:r>
            <a:br>
              <a:rPr lang="en-US" sz="2400">
                <a:latin typeface="Arial" panose="020B0604020202020204" pitchFamily="34" charset="0"/>
                <a:cs typeface="Arial" panose="020B0604020202020204" pitchFamily="34" charset="0"/>
              </a:rPr>
            </a:br>
            <a:r>
              <a:rPr lang="en-US" sz="2400" b="0" i="0">
                <a:effectLst/>
                <a:latin typeface="Arial" panose="020B0604020202020204" pitchFamily="34" charset="0"/>
                <a:cs typeface="Arial" panose="020B0604020202020204" pitchFamily="34" charset="0"/>
              </a:rPr>
              <a:t>• “I’m just not good at relationships, I’ll never change.”</a:t>
            </a:r>
            <a:br>
              <a:rPr lang="en-US" sz="2400">
                <a:latin typeface="Arial" panose="020B0604020202020204" pitchFamily="34" charset="0"/>
                <a:cs typeface="Arial" panose="020B0604020202020204" pitchFamily="34" charset="0"/>
              </a:rPr>
            </a:br>
            <a:r>
              <a:rPr lang="en-US" sz="2400" b="0" i="0">
                <a:effectLst/>
                <a:latin typeface="Arial" panose="020B0604020202020204" pitchFamily="34" charset="0"/>
                <a:cs typeface="Arial" panose="020B0604020202020204" pitchFamily="34" charset="0"/>
              </a:rPr>
              <a:t>• “My partner will never change, so there’s no point.”</a:t>
            </a:r>
          </a:p>
          <a:p>
            <a:pPr marL="285750" indent="-285750">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a:effectLst/>
                <a:latin typeface="Arial" panose="020B0604020202020204" pitchFamily="34" charset="0"/>
                <a:cs typeface="Arial" panose="020B0604020202020204" pitchFamily="34" charset="0"/>
              </a:rPr>
              <a:t>This can lead to:</a:t>
            </a:r>
            <a:br>
              <a:rPr lang="en-US" sz="2400">
                <a:latin typeface="Arial" panose="020B0604020202020204" pitchFamily="34" charset="0"/>
                <a:cs typeface="Arial" panose="020B0604020202020204" pitchFamily="34" charset="0"/>
              </a:rPr>
            </a:br>
            <a:r>
              <a:rPr lang="en-US" sz="2400" b="0" i="0">
                <a:effectLst/>
                <a:latin typeface="Arial" panose="020B0604020202020204" pitchFamily="34" charset="0"/>
                <a:cs typeface="Arial" panose="020B0604020202020204" pitchFamily="34" charset="0"/>
              </a:rPr>
              <a:t>• Giving up quickly during tough times</a:t>
            </a:r>
            <a:br>
              <a:rPr lang="en-US" sz="2400">
                <a:latin typeface="Arial" panose="020B0604020202020204" pitchFamily="34" charset="0"/>
                <a:cs typeface="Arial" panose="020B0604020202020204" pitchFamily="34" charset="0"/>
              </a:rPr>
            </a:br>
            <a:r>
              <a:rPr lang="en-US" sz="2400" b="0" i="0">
                <a:effectLst/>
                <a:latin typeface="Arial" panose="020B0604020202020204" pitchFamily="34" charset="0"/>
                <a:cs typeface="Arial" panose="020B0604020202020204" pitchFamily="34" charset="0"/>
              </a:rPr>
              <a:t>• Escalating blame and resentment</a:t>
            </a:r>
            <a:br>
              <a:rPr lang="en-US" sz="2400">
                <a:latin typeface="Arial" panose="020B0604020202020204" pitchFamily="34" charset="0"/>
                <a:cs typeface="Arial" panose="020B0604020202020204" pitchFamily="34" charset="0"/>
              </a:rPr>
            </a:br>
            <a:r>
              <a:rPr lang="en-US" sz="2400" b="0" i="0">
                <a:effectLst/>
                <a:latin typeface="Arial" panose="020B0604020202020204" pitchFamily="34" charset="0"/>
                <a:cs typeface="Arial" panose="020B0604020202020204" pitchFamily="34" charset="0"/>
              </a:rPr>
              <a:t>• A deep fear of vulnerability and failure</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b="0" i="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0" i="0">
                <a:effectLst/>
                <a:latin typeface="Arial" panose="020B0604020202020204" pitchFamily="34" charset="0"/>
                <a:cs typeface="Arial" panose="020B0604020202020204" pitchFamily="34" charset="0"/>
              </a:rPr>
              <a:t>Growth mindset relationships are more adaptive, more resilient, and often happier over the long term.</a:t>
            </a:r>
            <a:br>
              <a:rPr lang="en-US" sz="2400">
                <a:latin typeface="Arial" panose="020B0604020202020204" pitchFamily="34" charset="0"/>
                <a:cs typeface="Arial" panose="020B0604020202020204" pitchFamily="34" charset="0"/>
              </a:rPr>
            </a:br>
            <a:r>
              <a:rPr lang="en-US" sz="2400" b="0" i="0">
                <a:effectLst/>
                <a:latin typeface="Arial" panose="020B0604020202020204" pitchFamily="34" charset="0"/>
                <a:cs typeface="Arial" panose="020B0604020202020204" pitchFamily="34" charset="0"/>
              </a:rPr>
              <a:t>They aren’t “perfect”, they’re learning together, which is actually more powerful.</a:t>
            </a:r>
            <a:endParaRPr lang="en-CA" sz="240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35CDD91F-BD3A-7132-902B-B1902E4CCFFA}"/>
              </a:ext>
            </a:extLst>
          </p:cNvPr>
          <p:cNvSpPr/>
          <p:nvPr/>
        </p:nvSpPr>
        <p:spPr>
          <a:xfrm>
            <a:off x="159571" y="107964"/>
            <a:ext cx="206188" cy="1972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573372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F965-D5A0-8B8F-0E02-050B01921597}"/>
              </a:ext>
            </a:extLst>
          </p:cNvPr>
          <p:cNvSpPr>
            <a:spLocks noGrp="1"/>
          </p:cNvSpPr>
          <p:nvPr>
            <p:ph type="ctrTitle" idx="4294967295"/>
          </p:nvPr>
        </p:nvSpPr>
        <p:spPr>
          <a:xfrm>
            <a:off x="365759" y="3794760"/>
            <a:ext cx="11471565" cy="1739347"/>
          </a:xfrm>
        </p:spPr>
        <p:txBody>
          <a:bodyPr vert="horz" lIns="91440" tIns="45720" rIns="91440" bIns="45720" rtlCol="0" anchor="ctr">
            <a:normAutofit/>
          </a:bodyPr>
          <a:lstStyle/>
          <a:p>
            <a:pPr algn="ctr">
              <a:lnSpc>
                <a:spcPct val="80000"/>
              </a:lnSpc>
            </a:pPr>
            <a:r>
              <a:rPr lang="en-US" sz="5100" spc="150" dirty="0">
                <a:solidFill>
                  <a:schemeClr val="bg1"/>
                </a:solidFill>
              </a:rPr>
              <a:t>Why ARE INTIMATE </a:t>
            </a:r>
            <a:br>
              <a:rPr lang="en-US" sz="5100" spc="150" dirty="0">
                <a:solidFill>
                  <a:schemeClr val="bg1"/>
                </a:solidFill>
              </a:rPr>
            </a:br>
            <a:r>
              <a:rPr lang="en-US" sz="5100" spc="150" dirty="0">
                <a:solidFill>
                  <a:schemeClr val="bg1"/>
                </a:solidFill>
              </a:rPr>
              <a:t>RELATIONSHIPS  SO DIFFICULT?</a:t>
            </a:r>
          </a:p>
        </p:txBody>
      </p:sp>
      <p:pic>
        <p:nvPicPr>
          <p:cNvPr id="4" name="Picture 3" descr="Two people holding hands while sitting on a bench">
            <a:extLst>
              <a:ext uri="{FF2B5EF4-FFF2-40B4-BE49-F238E27FC236}">
                <a16:creationId xmlns:a16="http://schemas.microsoft.com/office/drawing/2014/main" id="{8F5EA522-3964-EB72-CB4A-2E42B44ABCC7}"/>
              </a:ext>
            </a:extLst>
          </p:cNvPr>
          <p:cNvPicPr>
            <a:picLocks noChangeAspect="1"/>
          </p:cNvPicPr>
          <p:nvPr/>
        </p:nvPicPr>
        <p:blipFill>
          <a:blip r:embed="rId2"/>
          <a:srcRect t="39629" b="15259"/>
          <a:stretch>
            <a:fillRect/>
          </a:stretch>
        </p:blipFill>
        <p:spPr>
          <a:xfrm>
            <a:off x="20" y="10"/>
            <a:ext cx="12191980" cy="3657589"/>
          </a:xfrm>
          <a:prstGeom prst="rect">
            <a:avLst/>
          </a:prstGeom>
        </p:spPr>
      </p:pic>
    </p:spTree>
    <p:extLst>
      <p:ext uri="{BB962C8B-B14F-4D97-AF65-F5344CB8AC3E}">
        <p14:creationId xmlns:p14="http://schemas.microsoft.com/office/powerpoint/2010/main" val="19039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C7F5A6-F2CA-32FC-7D60-15AF41D9CCE2}"/>
              </a:ext>
            </a:extLst>
          </p:cNvPr>
          <p:cNvSpPr txBox="1"/>
          <p:nvPr/>
        </p:nvSpPr>
        <p:spPr>
          <a:xfrm>
            <a:off x="0" y="671691"/>
            <a:ext cx="12192000" cy="6186309"/>
          </a:xfrm>
          <a:prstGeom prst="rect">
            <a:avLst/>
          </a:prstGeom>
          <a:noFill/>
        </p:spPr>
        <p:txBody>
          <a:bodyPr wrap="square">
            <a:spAutoFit/>
          </a:bodyPr>
          <a:lstStyle/>
          <a:p>
            <a:pPr marL="342900" indent="-342900">
              <a:buFont typeface="Arial" panose="020B0604020202020204" pitchFamily="34" charset="0"/>
              <a:buChar char="•"/>
            </a:pPr>
            <a:r>
              <a:rPr lang="en-CA" sz="2200" kern="0">
                <a:effectLst/>
                <a:latin typeface="Arial" panose="020B0604020202020204" pitchFamily="34" charset="0"/>
                <a:ea typeface="Times New Roman" panose="02020603050405020304" pitchFamily="18" charset="0"/>
              </a:rPr>
              <a:t>Most people in intimate relationships such as parent-child or couples believe that when they’re arguing, they are disagreeing over the content of the dispute, who said what, who forgot what, who’s right or wrong. The real engine driving such arguments is however almost always emotional rather than rational. Underneath the surface, one or both people feels misunderstood, hurt, or unseen. That emotional pain activates protectors, often anger, defensiveness, or criticism, and these protectors start talking to each other instead of the partners’ deeper, softer selves.</a:t>
            </a:r>
            <a:endParaRPr lang="en-CA" sz="2200" kern="0">
              <a:latin typeface="Arial" panose="020B0604020202020204" pitchFamily="34" charset="0"/>
              <a:ea typeface="Times New Roman" panose="02020603050405020304" pitchFamily="18" charset="0"/>
            </a:endParaRPr>
          </a:p>
          <a:p>
            <a:pPr marL="342900" indent="-342900">
              <a:buFont typeface="Arial" panose="020B0604020202020204" pitchFamily="34" charset="0"/>
              <a:buChar char="•"/>
            </a:pPr>
            <a:r>
              <a:rPr lang="en-CA" sz="2200" kern="0">
                <a:effectLst/>
                <a:latin typeface="Arial" panose="020B0604020202020204" pitchFamily="34" charset="0"/>
                <a:ea typeface="Times New Roman" panose="02020603050405020304" pitchFamily="18" charset="0"/>
              </a:rPr>
              <a:t>So, what looks like a ‘disagreement’ is actually hurt parts protesting their pain. The sequence in such an argument is typically: </a:t>
            </a:r>
          </a:p>
          <a:p>
            <a:pPr marL="342900" indent="-342900">
              <a:buFont typeface="Arial" panose="020B0604020202020204" pitchFamily="34" charset="0"/>
              <a:buChar char="•"/>
            </a:pPr>
            <a:r>
              <a:rPr lang="en-CA" sz="2200" kern="0">
                <a:effectLst/>
                <a:latin typeface="Arial" panose="020B0604020202020204" pitchFamily="34" charset="0"/>
                <a:ea typeface="Times New Roman" panose="02020603050405020304" pitchFamily="18" charset="0"/>
              </a:rPr>
              <a:t>1. Trigger event (small or large) </a:t>
            </a:r>
          </a:p>
          <a:p>
            <a:pPr marL="342900" indent="-342900">
              <a:buFont typeface="Arial" panose="020B0604020202020204" pitchFamily="34" charset="0"/>
              <a:buChar char="•"/>
            </a:pPr>
            <a:r>
              <a:rPr lang="en-CA" sz="2200" kern="0">
                <a:effectLst/>
                <a:latin typeface="Arial" panose="020B0604020202020204" pitchFamily="34" charset="0"/>
                <a:ea typeface="Times New Roman" panose="02020603050405020304" pitchFamily="18" charset="0"/>
              </a:rPr>
              <a:t>2. One person feels unseen, misunderstood, or disrespected </a:t>
            </a:r>
          </a:p>
          <a:p>
            <a:pPr marL="342900" indent="-342900">
              <a:buFont typeface="Arial" panose="020B0604020202020204" pitchFamily="34" charset="0"/>
              <a:buChar char="•"/>
            </a:pPr>
            <a:r>
              <a:rPr lang="en-CA" sz="2200" kern="0">
                <a:effectLst/>
                <a:latin typeface="Arial" panose="020B0604020202020204" pitchFamily="34" charset="0"/>
                <a:ea typeface="Times New Roman" panose="02020603050405020304" pitchFamily="18" charset="0"/>
              </a:rPr>
              <a:t>3. Their protective anger activates (retaliation, sarcasm, shutting down, etc.) </a:t>
            </a:r>
          </a:p>
          <a:p>
            <a:pPr marL="342900" indent="-342900">
              <a:buFont typeface="Arial" panose="020B0604020202020204" pitchFamily="34" charset="0"/>
              <a:buChar char="•"/>
            </a:pPr>
            <a:r>
              <a:rPr lang="en-CA" sz="2200" kern="0">
                <a:effectLst/>
                <a:latin typeface="Arial" panose="020B0604020202020204" pitchFamily="34" charset="0"/>
                <a:ea typeface="Times New Roman" panose="02020603050405020304" pitchFamily="18" charset="0"/>
              </a:rPr>
              <a:t>4. The partner feels attacked and their own protector activates </a:t>
            </a:r>
          </a:p>
          <a:p>
            <a:pPr marL="342900" indent="-342900">
              <a:buFont typeface="Arial" panose="020B0604020202020204" pitchFamily="34" charset="0"/>
              <a:buChar char="•"/>
            </a:pPr>
            <a:r>
              <a:rPr lang="en-CA" sz="2200" kern="0">
                <a:effectLst/>
                <a:latin typeface="Arial" panose="020B0604020202020204" pitchFamily="34" charset="0"/>
                <a:ea typeface="Times New Roman" panose="02020603050405020304" pitchFamily="18" charset="0"/>
              </a:rPr>
              <a:t>5. The escalation becomes a protector-to-protector battle</a:t>
            </a:r>
            <a:r>
              <a:rPr lang="en-CA" sz="2200" kern="0">
                <a:latin typeface="Arial" panose="020B0604020202020204" pitchFamily="34" charset="0"/>
                <a:ea typeface="Times New Roman" panose="02020603050405020304" pitchFamily="18" charset="0"/>
              </a:rPr>
              <a:t>.</a:t>
            </a:r>
          </a:p>
          <a:p>
            <a:pPr marL="342900" indent="-342900">
              <a:buFont typeface="Arial" panose="020B0604020202020204" pitchFamily="34" charset="0"/>
              <a:buChar char="•"/>
            </a:pPr>
            <a:r>
              <a:rPr lang="en-CA" sz="2200" kern="0">
                <a:effectLst/>
                <a:latin typeface="Arial" panose="020B0604020202020204" pitchFamily="34" charset="0"/>
                <a:ea typeface="Times New Roman" panose="02020603050405020304" pitchFamily="18" charset="0"/>
              </a:rPr>
              <a:t>People think they’re arguing about the dishwasher, who’s late, or tone of voice</a:t>
            </a:r>
            <a:r>
              <a:rPr lang="en-CA" sz="2200" kern="0">
                <a:latin typeface="Arial" panose="020B0604020202020204" pitchFamily="34" charset="0"/>
                <a:ea typeface="Times New Roman" panose="02020603050405020304" pitchFamily="18" charset="0"/>
              </a:rPr>
              <a:t> b</a:t>
            </a:r>
            <a:r>
              <a:rPr lang="en-CA" sz="2200" kern="0">
                <a:effectLst/>
                <a:latin typeface="Arial" panose="020B0604020202020204" pitchFamily="34" charset="0"/>
                <a:ea typeface="Times New Roman" panose="02020603050405020304" pitchFamily="18" charset="0"/>
              </a:rPr>
              <a:t>ut they’re actually saying: “Do I matter to you?” “Do you see me?” “Am I safe with you?” or “Are you on my side?”</a:t>
            </a:r>
            <a:r>
              <a:rPr lang="en-CA" sz="2200" kern="0">
                <a:latin typeface="Arial" panose="020B0604020202020204" pitchFamily="34" charset="0"/>
                <a:ea typeface="Times New Roman" panose="02020603050405020304" pitchFamily="18" charset="0"/>
              </a:rPr>
              <a:t> </a:t>
            </a:r>
            <a:r>
              <a:rPr lang="en-CA" sz="2200" kern="0">
                <a:effectLst/>
                <a:latin typeface="Arial" panose="020B0604020202020204" pitchFamily="34" charset="0"/>
                <a:ea typeface="Times New Roman" panose="02020603050405020304" pitchFamily="18" charset="0"/>
              </a:rPr>
              <a:t>This moves the argument out of the rational </a:t>
            </a:r>
            <a:r>
              <a:rPr lang="en-CA" sz="2200" kern="0">
                <a:latin typeface="Arial" panose="020B0604020202020204" pitchFamily="34" charset="0"/>
                <a:ea typeface="Times New Roman" panose="02020603050405020304" pitchFamily="18" charset="0"/>
              </a:rPr>
              <a:t>mind</a:t>
            </a:r>
            <a:r>
              <a:rPr lang="en-CA" sz="2200" kern="0">
                <a:effectLst/>
                <a:latin typeface="Arial" panose="020B0604020202020204" pitchFamily="34" charset="0"/>
                <a:ea typeface="Times New Roman" panose="02020603050405020304" pitchFamily="18" charset="0"/>
              </a:rPr>
              <a:t> and into emotional attachment alarm and defensive parts.</a:t>
            </a:r>
            <a:endParaRPr lang="en-CA" sz="2200"/>
          </a:p>
        </p:txBody>
      </p:sp>
      <p:sp>
        <p:nvSpPr>
          <p:cNvPr id="5" name="TextBox 4">
            <a:extLst>
              <a:ext uri="{FF2B5EF4-FFF2-40B4-BE49-F238E27FC236}">
                <a16:creationId xmlns:a16="http://schemas.microsoft.com/office/drawing/2014/main" id="{02AB64DD-A7D6-F820-9F65-D9A3A72F7E77}"/>
              </a:ext>
            </a:extLst>
          </p:cNvPr>
          <p:cNvSpPr txBox="1"/>
          <p:nvPr/>
        </p:nvSpPr>
        <p:spPr>
          <a:xfrm>
            <a:off x="482457" y="0"/>
            <a:ext cx="11966825" cy="461665"/>
          </a:xfrm>
          <a:prstGeom prst="rect">
            <a:avLst/>
          </a:prstGeom>
          <a:noFill/>
        </p:spPr>
        <p:txBody>
          <a:bodyPr wrap="square">
            <a:spAutoFit/>
          </a:bodyPr>
          <a:lstStyle/>
          <a:p>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 HIDDEN </a:t>
            </a:r>
            <a:r>
              <a:rPr lang="en-CA" sz="2400" u="sng"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EMOTIONAL</a:t>
            </a: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ENGINE BENEATH </a:t>
            </a:r>
            <a:r>
              <a:rPr lang="en-CA" sz="2400" u="sng"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“RATIONAL” </a:t>
            </a: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ARGUMENTS</a:t>
            </a: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96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5AF7-2CD7-D348-6DFC-93F638C696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EAB376F-7BC1-25D4-433D-F124887B33F5}"/>
              </a:ext>
            </a:extLst>
          </p:cNvPr>
          <p:cNvSpPr txBox="1"/>
          <p:nvPr/>
        </p:nvSpPr>
        <p:spPr>
          <a:xfrm>
            <a:off x="0" y="0"/>
            <a:ext cx="6097712" cy="6463308"/>
          </a:xfrm>
          <a:prstGeom prst="rect">
            <a:avLst/>
          </a:prstGeom>
          <a:noFill/>
        </p:spPr>
        <p:txBody>
          <a:bodyPr wrap="square">
            <a:spAutoFit/>
          </a:bodyPr>
          <a:lstStyle/>
          <a:p>
            <a:r>
              <a:rPr lang="en-CA" sz="1800" kern="0">
                <a:effectLst/>
                <a:latin typeface="Arial" panose="020B0604020202020204" pitchFamily="34" charset="0"/>
                <a:ea typeface="Times New Roman" panose="02020603050405020304" pitchFamily="18" charset="0"/>
                <a:cs typeface="Times New Roman" panose="02020603050405020304" pitchFamily="18" charset="0"/>
              </a:rPr>
              <a:t>Now slowly imagine dropping anchor.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Feel the gentle heaviness as you settle.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sense of being held.</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Of being allowed to stop trying,</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just for these few moments.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Let the soft waves lap against the sides of the ship.</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Let your nervous system feel the rhythm of safety.</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Pause here…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breathing…</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resting…</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arriving.</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In this harbor, your inner world becomes quiet enough for you to listen.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Perhaps a part of you that has been anxious can exhale.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Perhaps a part that has been avoidant can come a little closer.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Perhaps a part that has been wounded or vigilant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can feel just a hint of what safety might be like.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a:p>
        </p:txBody>
      </p:sp>
    </p:spTree>
    <p:extLst>
      <p:ext uri="{BB962C8B-B14F-4D97-AF65-F5344CB8AC3E}">
        <p14:creationId xmlns:p14="http://schemas.microsoft.com/office/powerpoint/2010/main" val="32738349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3A9FEF-8F8A-8DA3-6EE7-A6D45DB92A4D}"/>
              </a:ext>
            </a:extLst>
          </p:cNvPr>
          <p:cNvSpPr txBox="1"/>
          <p:nvPr/>
        </p:nvSpPr>
        <p:spPr>
          <a:xfrm>
            <a:off x="0" y="1133330"/>
            <a:ext cx="12192000" cy="5016758"/>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Insecure attachment patterns can make relationships difficult because they are strategies for surviving emotional threat, not for mutual regulation. When someone has insecure attachment: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1. Closeness can feel unsafe leading to withdrawal, shutdown, or defensiveness, or</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2. distance can feel unsafe leading to clinging, protest, anger, or control.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As a result, partners often</a:t>
            </a:r>
            <a:r>
              <a:rPr lang="en-US" sz="2400" dirty="0">
                <a:latin typeface="Arial" panose="020B0604020202020204" pitchFamily="34" charset="0"/>
              </a:rPr>
              <a:t> m</a:t>
            </a:r>
            <a:r>
              <a:rPr lang="en-US" sz="2400" b="0" i="0" dirty="0">
                <a:effectLst/>
                <a:latin typeface="Arial" panose="020B0604020202020204" pitchFamily="34" charset="0"/>
              </a:rPr>
              <a:t>isread each other’s intentions, react from fear rather than trust, escalate or disengage instead of repairing and trigger each other’s old, unhealed expectations about closeness </a:t>
            </a:r>
          </a:p>
          <a:p>
            <a:pPr marL="285750" indent="-285750" algn="l" rtl="0">
              <a:spcBef>
                <a:spcPts val="600"/>
              </a:spcBef>
              <a:buFont typeface="Arial" panose="020B0604020202020204" pitchFamily="34" charset="0"/>
              <a:buChar char="•"/>
            </a:pPr>
            <a:r>
              <a:rPr lang="en-US" sz="2400" b="0" i="0" dirty="0">
                <a:effectLst/>
                <a:latin typeface="Arial" panose="020B0604020202020204" pitchFamily="34" charset="0"/>
              </a:rPr>
              <a:t>In short, two nervous systems organized around self-protection rather than secure connection can easily get locked into cycles that feel confusing, exhausting, and painful, especially when both people deeply want the relationship to work.</a:t>
            </a:r>
          </a:p>
          <a:p>
            <a:pPr>
              <a:buNone/>
            </a:pPr>
            <a:br>
              <a:rPr lang="en-US" dirty="0"/>
            </a:br>
            <a:endParaRPr lang="en-CA" dirty="0"/>
          </a:p>
        </p:txBody>
      </p:sp>
      <p:sp>
        <p:nvSpPr>
          <p:cNvPr id="5" name="TextBox 4">
            <a:extLst>
              <a:ext uri="{FF2B5EF4-FFF2-40B4-BE49-F238E27FC236}">
                <a16:creationId xmlns:a16="http://schemas.microsoft.com/office/drawing/2014/main" id="{F41EF782-C23E-328A-AED4-0E5E031E5063}"/>
              </a:ext>
            </a:extLst>
          </p:cNvPr>
          <p:cNvSpPr txBox="1"/>
          <p:nvPr/>
        </p:nvSpPr>
        <p:spPr>
          <a:xfrm>
            <a:off x="1131785" y="266740"/>
            <a:ext cx="12397483"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INSECURE ATTACHMENT </a:t>
            </a:r>
            <a:r>
              <a:rPr lang="en-US" sz="2800" dirty="0">
                <a:solidFill>
                  <a:srgbClr val="222222"/>
                </a:solidFill>
                <a:latin typeface="Arial" panose="020B0604020202020204" pitchFamily="34" charset="0"/>
              </a:rPr>
              <a:t>THE RELATIONSHIP KILLER</a:t>
            </a:r>
            <a:r>
              <a:rPr lang="en-US" sz="2800" b="0" i="0" dirty="0">
                <a:solidFill>
                  <a:srgbClr val="222222"/>
                </a:solidFill>
                <a:effectLst/>
                <a:latin typeface="Arial" panose="020B0604020202020204" pitchFamily="34" charset="0"/>
              </a:rPr>
              <a:t>  </a:t>
            </a:r>
            <a:endParaRPr lang="en-CA" sz="2800" dirty="0"/>
          </a:p>
        </p:txBody>
      </p:sp>
    </p:spTree>
    <p:extLst>
      <p:ext uri="{BB962C8B-B14F-4D97-AF65-F5344CB8AC3E}">
        <p14:creationId xmlns:p14="http://schemas.microsoft.com/office/powerpoint/2010/main" val="2761137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F39CF6-79C0-8FA6-7EED-5E4ED28ED991}"/>
              </a:ext>
            </a:extLst>
          </p:cNvPr>
          <p:cNvSpPr txBox="1"/>
          <p:nvPr/>
        </p:nvSpPr>
        <p:spPr>
          <a:xfrm>
            <a:off x="71919" y="916481"/>
            <a:ext cx="12192000" cy="579312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Attachment is the template the nervous system builds in early life for answering three questions: </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1. Am I safe?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2. Are others reliable? </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3. What do I need to do to stay connected?</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These early lessons become implicit operating systems. They show up later in adulthood as</a:t>
            </a:r>
            <a:r>
              <a:rPr lang="en-CA" sz="2400" kern="0" dirty="0">
                <a:latin typeface="Arial" panose="020B0604020202020204" pitchFamily="34" charset="0"/>
                <a:ea typeface="Times New Roman" panose="02020603050405020304" pitchFamily="18" charset="0"/>
                <a:cs typeface="Times New Roman" panose="02020603050405020304" pitchFamily="18" charset="0"/>
              </a:rPr>
              <a:t> 1)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how we seek closeness</a:t>
            </a:r>
            <a:r>
              <a:rPr lang="en-CA" sz="2400" kern="0" dirty="0">
                <a:latin typeface="Arial" panose="020B0604020202020204" pitchFamily="34" charset="0"/>
                <a:ea typeface="Times New Roman" panose="02020603050405020304" pitchFamily="18" charset="0"/>
                <a:cs typeface="Times New Roman" panose="02020603050405020304" pitchFamily="18" charset="0"/>
              </a:rPr>
              <a:t> 2)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how we handle conflict</a:t>
            </a:r>
            <a:r>
              <a:rPr lang="en-CA" sz="2400" kern="0" dirty="0">
                <a:latin typeface="Arial" panose="020B0604020202020204" pitchFamily="34" charset="0"/>
                <a:ea typeface="Times New Roman" panose="02020603050405020304" pitchFamily="18" charset="0"/>
                <a:cs typeface="Times New Roman" panose="02020603050405020304" pitchFamily="18" charset="0"/>
              </a:rPr>
              <a:t> 3)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how we regulate emotions with another</a:t>
            </a:r>
            <a:r>
              <a:rPr lang="en-CA" sz="2400" kern="0" dirty="0">
                <a:latin typeface="Arial" panose="020B0604020202020204" pitchFamily="34" charset="0"/>
                <a:ea typeface="Times New Roman" panose="02020603050405020304" pitchFamily="18" charset="0"/>
                <a:cs typeface="Times New Roman" panose="02020603050405020304" pitchFamily="18" charset="0"/>
              </a:rPr>
              <a:t> 4)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what we expect from love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latin typeface="Arial" panose="020B0604020202020204" pitchFamily="34" charset="0"/>
                <a:ea typeface="Times New Roman" panose="02020603050405020304" pitchFamily="18" charset="0"/>
                <a:cs typeface="Times New Roman" panose="02020603050405020304" pitchFamily="18" charset="0"/>
              </a:rPr>
              <a:t>5)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what we fear in intimacy</a:t>
            </a:r>
            <a:r>
              <a:rPr lang="en-CA" sz="2400" kern="0" dirty="0">
                <a:latin typeface="Arial" panose="020B0604020202020204" pitchFamily="34" charset="0"/>
                <a:ea typeface="Times New Roman" panose="02020603050405020304" pitchFamily="18" charset="0"/>
                <a:cs typeface="Times New Roman" panose="02020603050405020304" pitchFamily="18" charset="0"/>
              </a:rPr>
              <a:t> 6)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how we respond to unmet needs</a:t>
            </a:r>
            <a:endParaRPr lang="en-CA" sz="24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Attachment patterns are not fixed traits. They are survival strategies learned early that continue only until new experiences or healing provide better options.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85FCE04-9E7D-8C4E-AED6-8BEE9E77CC4C}"/>
              </a:ext>
            </a:extLst>
          </p:cNvPr>
          <p:cNvSpPr txBox="1"/>
          <p:nvPr/>
        </p:nvSpPr>
        <p:spPr>
          <a:xfrm>
            <a:off x="-231003" y="-37626"/>
            <a:ext cx="12072135" cy="954107"/>
          </a:xfrm>
          <a:prstGeom prst="rect">
            <a:avLst/>
          </a:prstGeom>
          <a:noFill/>
        </p:spPr>
        <p:txBody>
          <a:bodyPr wrap="square">
            <a:spAutoFit/>
          </a:bodyPr>
          <a:lstStyle/>
          <a:p>
            <a:pPr algn="ct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HOW EARLY ATTACHMENT PATTERNS </a:t>
            </a:r>
          </a:p>
          <a:p>
            <a:pPr algn="ct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SHAPE LATER-LIFE RELATIONSHIPS</a:t>
            </a:r>
            <a:endParaRPr lang="en-CA" sz="2800" dirty="0"/>
          </a:p>
        </p:txBody>
      </p:sp>
    </p:spTree>
    <p:extLst>
      <p:ext uri="{BB962C8B-B14F-4D97-AF65-F5344CB8AC3E}">
        <p14:creationId xmlns:p14="http://schemas.microsoft.com/office/powerpoint/2010/main" val="37738920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B287AE-58A8-2B17-14D7-5512948B69BC}"/>
              </a:ext>
            </a:extLst>
          </p:cNvPr>
          <p:cNvSpPr txBox="1"/>
          <p:nvPr/>
        </p:nvSpPr>
        <p:spPr>
          <a:xfrm>
            <a:off x="287678" y="821686"/>
            <a:ext cx="11986516" cy="4737066"/>
          </a:xfrm>
          <a:prstGeom prst="rect">
            <a:avLst/>
          </a:prstGeom>
          <a:noFill/>
        </p:spPr>
        <p:txBody>
          <a:bodyPr wrap="square">
            <a:spAutoFit/>
          </a:bodyPr>
          <a:lstStyle/>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People with different attachment styles differ in:</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how quickly they trust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how much closeness feels comfortable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how they express needs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how they handle conflict</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how they respond to absence or silence</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how they interpret other people’s motives</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 how they regulate emotion with another person</a:t>
            </a: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b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Attachment patterns are not about “good” or “bad”,</a:t>
            </a:r>
            <a:r>
              <a:rPr lang="en-CA" sz="2400" kern="0" dirty="0">
                <a:latin typeface="Arial" panose="020B0604020202020204" pitchFamily="34" charset="0"/>
                <a:ea typeface="Times New Roman" panose="02020603050405020304" pitchFamily="18" charset="0"/>
                <a:cs typeface="Times New Roman" panose="02020603050405020304" pitchFamily="18" charset="0"/>
              </a:rPr>
              <a:t>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they are about the strategies the nervous system learned to stay safe.</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8385F8C-B341-5906-5C96-1305061DA12E}"/>
              </a:ext>
            </a:extLst>
          </p:cNvPr>
          <p:cNvSpPr txBox="1"/>
          <p:nvPr/>
        </p:nvSpPr>
        <p:spPr>
          <a:xfrm>
            <a:off x="102742" y="123805"/>
            <a:ext cx="11805007" cy="523220"/>
          </a:xfrm>
          <a:prstGeom prst="rect">
            <a:avLst/>
          </a:prstGeom>
          <a:noFill/>
        </p:spPr>
        <p:txBody>
          <a:bodyPr wrap="square">
            <a:spAutoFit/>
          </a:bodyPr>
          <a:lstStyle/>
          <a:p>
            <a:r>
              <a:rPr lang="en-CA" sz="2800" kern="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HOW ATTACHMENT SHAPES LATER RELATIONSHIP BEHAVIORS</a:t>
            </a:r>
            <a:endParaRPr lang="en-CA" sz="2800"/>
          </a:p>
        </p:txBody>
      </p:sp>
    </p:spTree>
    <p:extLst>
      <p:ext uri="{BB962C8B-B14F-4D97-AF65-F5344CB8AC3E}">
        <p14:creationId xmlns:p14="http://schemas.microsoft.com/office/powerpoint/2010/main" val="19260170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B48209-5B95-81B8-29A0-0AAFAB2B1A76}"/>
              </a:ext>
            </a:extLst>
          </p:cNvPr>
          <p:cNvSpPr txBox="1"/>
          <p:nvPr/>
        </p:nvSpPr>
        <p:spPr>
          <a:xfrm>
            <a:off x="0" y="713931"/>
            <a:ext cx="12192000" cy="6832640"/>
          </a:xfrm>
          <a:prstGeom prst="rect">
            <a:avLst/>
          </a:prstGeom>
          <a:noFill/>
        </p:spPr>
        <p:txBody>
          <a:bodyPr wrap="square">
            <a:spAutoFit/>
          </a:bodyPr>
          <a:lstStyle/>
          <a:p>
            <a:pPr marL="285750" indent="-285750">
              <a:buFont typeface="Arial" panose="020B0604020202020204" pitchFamily="34" charset="0"/>
              <a:buChar char="•"/>
            </a:pPr>
            <a:r>
              <a:rPr lang="en-CA" sz="24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 Secure Attachment</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Core belief: “I am lovable and others are dependable.”</a:t>
            </a:r>
            <a:br>
              <a:rPr lang="en-CA" sz="2400" kern="0">
                <a:effectLst/>
                <a:latin typeface="Arial" panose="020B0604020202020204" pitchFamily="34" charset="0"/>
                <a:ea typeface="Times New Roman" panose="02020603050405020304" pitchFamily="18" charset="0"/>
                <a:cs typeface="Times New Roman" panose="02020603050405020304" pitchFamily="18" charset="0"/>
              </a:rPr>
            </a:br>
            <a:r>
              <a:rPr lang="en-CA" sz="2400" kern="0">
                <a:effectLst/>
                <a:latin typeface="Arial" panose="020B0604020202020204" pitchFamily="34" charset="0"/>
                <a:ea typeface="Times New Roman" panose="02020603050405020304" pitchFamily="18" charset="0"/>
                <a:cs typeface="Times New Roman" panose="02020603050405020304" pitchFamily="18" charset="0"/>
              </a:rPr>
              <a:t>Characteristics:</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comfortable with closeness and autonomy</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communicates directly</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repairs conflict effectively</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expects relationships to be safe and stable</a:t>
            </a:r>
            <a:endParaRPr lang="en-CA" sz="2400"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24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2. Anxious / Preoccupied Attachment</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Core belief: “Others may leave. I must stay close.”</a:t>
            </a:r>
            <a:br>
              <a:rPr lang="en-CA" sz="2400" kern="0">
                <a:effectLst/>
                <a:latin typeface="Arial" panose="020B0604020202020204" pitchFamily="34" charset="0"/>
                <a:ea typeface="Times New Roman" panose="02020603050405020304" pitchFamily="18" charset="0"/>
                <a:cs typeface="Times New Roman" panose="02020603050405020304" pitchFamily="18" charset="0"/>
              </a:rPr>
            </a:br>
            <a:r>
              <a:rPr lang="en-CA" sz="2400" kern="0">
                <a:effectLst/>
                <a:latin typeface="Arial" panose="020B0604020202020204" pitchFamily="34" charset="0"/>
                <a:ea typeface="Times New Roman" panose="02020603050405020304" pitchFamily="18" charset="0"/>
                <a:cs typeface="Times New Roman" panose="02020603050405020304" pitchFamily="18" charset="0"/>
              </a:rPr>
              <a:t>Characteristics:</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heightened fear of abandonment</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seeks reassurance</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sensitive to emotional shifts</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may protest distance or conflict</a:t>
            </a:r>
            <a:endParaRPr lang="en-CA" sz="2400"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24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3. Avoidant / Dismissing Attachment</a:t>
            </a:r>
            <a:r>
              <a:rPr lang="en-CA" sz="2400" ker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Core belief: “Others are unreliable. I must rely on myself.”</a:t>
            </a:r>
            <a:br>
              <a:rPr lang="en-CA" sz="2400" kern="0">
                <a:effectLst/>
                <a:latin typeface="Arial" panose="020B0604020202020204" pitchFamily="34" charset="0"/>
                <a:ea typeface="Times New Roman" panose="02020603050405020304" pitchFamily="18" charset="0"/>
                <a:cs typeface="Times New Roman" panose="02020603050405020304" pitchFamily="18" charset="0"/>
              </a:rPr>
            </a:br>
            <a:r>
              <a:rPr lang="en-CA" sz="2400" kern="0">
                <a:effectLst/>
                <a:latin typeface="Arial" panose="020B0604020202020204" pitchFamily="34" charset="0"/>
                <a:ea typeface="Times New Roman" panose="02020603050405020304" pitchFamily="18" charset="0"/>
                <a:cs typeface="Times New Roman" panose="02020603050405020304" pitchFamily="18" charset="0"/>
              </a:rPr>
              <a:t>Characteristics:</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values independence</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uncomfortable with vulnerability</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withdraws in conflict</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emotions feel overwhelming or shameful.</a:t>
            </a:r>
            <a:endParaRPr lang="en-CA" sz="2400"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24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 Disorganized / Fearful-Avoidant Attachment</a:t>
            </a:r>
            <a:r>
              <a:rPr lang="en-CA" sz="2400" ker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Core belief: “I want closeness, but closeness is dangerous.”</a:t>
            </a:r>
            <a:br>
              <a:rPr lang="en-CA" sz="2400" kern="0">
                <a:effectLst/>
                <a:latin typeface="Arial" panose="020B0604020202020204" pitchFamily="34" charset="0"/>
                <a:ea typeface="Times New Roman" panose="02020603050405020304" pitchFamily="18" charset="0"/>
                <a:cs typeface="Times New Roman" panose="02020603050405020304" pitchFamily="18" charset="0"/>
              </a:rPr>
            </a:br>
            <a:r>
              <a:rPr lang="en-CA" sz="2400" kern="0">
                <a:effectLst/>
                <a:latin typeface="Arial" panose="020B0604020202020204" pitchFamily="34" charset="0"/>
                <a:ea typeface="Times New Roman" panose="02020603050405020304" pitchFamily="18" charset="0"/>
                <a:cs typeface="Times New Roman" panose="02020603050405020304" pitchFamily="18" charset="0"/>
              </a:rPr>
              <a:t>Characteristics:</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rapid shifts between pursuing and distancing</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difficulty regulating emotions</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fears both abandonment and intimacy</a:t>
            </a:r>
            <a:r>
              <a:rPr lang="en-CA" sz="2400" kern="0">
                <a:latin typeface="Arial" panose="020B0604020202020204" pitchFamily="34" charset="0"/>
                <a:ea typeface="Times New Roman" panose="02020603050405020304" pitchFamily="18" charset="0"/>
                <a:cs typeface="Times New Roman" panose="02020603050405020304" pitchFamily="18" charset="0"/>
              </a:rPr>
              <a:t>. </a:t>
            </a:r>
            <a:r>
              <a:rPr lang="en-CA" sz="2400" kern="0">
                <a:effectLst/>
                <a:latin typeface="Arial" panose="020B0604020202020204" pitchFamily="34" charset="0"/>
                <a:ea typeface="Times New Roman" panose="02020603050405020304" pitchFamily="18" charset="0"/>
                <a:cs typeface="Times New Roman" panose="02020603050405020304" pitchFamily="18" charset="0"/>
              </a:rPr>
              <a:t>often rooted in developmental trauma</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a:p>
        </p:txBody>
      </p:sp>
      <p:sp>
        <p:nvSpPr>
          <p:cNvPr id="7" name="TextBox 6">
            <a:extLst>
              <a:ext uri="{FF2B5EF4-FFF2-40B4-BE49-F238E27FC236}">
                <a16:creationId xmlns:a16="http://schemas.microsoft.com/office/drawing/2014/main" id="{E00AFE8D-4577-D7B7-17E1-AF906513CBC5}"/>
              </a:ext>
            </a:extLst>
          </p:cNvPr>
          <p:cNvSpPr txBox="1"/>
          <p:nvPr/>
        </p:nvSpPr>
        <p:spPr>
          <a:xfrm>
            <a:off x="1617107" y="70338"/>
            <a:ext cx="11805007"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ADULT ATTACHMENT PATTERNS A REVIEW</a:t>
            </a:r>
            <a:endParaRPr lang="en-CA" sz="2800" dirty="0">
              <a:solidFill>
                <a:schemeClr val="bg1"/>
              </a:solidFill>
            </a:endParaRPr>
          </a:p>
        </p:txBody>
      </p:sp>
    </p:spTree>
    <p:extLst>
      <p:ext uri="{BB962C8B-B14F-4D97-AF65-F5344CB8AC3E}">
        <p14:creationId xmlns:p14="http://schemas.microsoft.com/office/powerpoint/2010/main" val="3827117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EC0C-D416-C863-E5B5-2AB2A713572A}"/>
              </a:ext>
            </a:extLst>
          </p:cNvPr>
          <p:cNvSpPr>
            <a:spLocks noGrp="1"/>
          </p:cNvSpPr>
          <p:nvPr>
            <p:ph type="ctrTitle" idx="4294967295"/>
          </p:nvPr>
        </p:nvSpPr>
        <p:spPr>
          <a:xfrm>
            <a:off x="359569" y="3814674"/>
            <a:ext cx="11472862" cy="1739900"/>
          </a:xfrm>
        </p:spPr>
        <p:txBody>
          <a:bodyPr>
            <a:normAutofit/>
          </a:bodyPr>
          <a:lstStyle/>
          <a:p>
            <a:pPr algn="ctr"/>
            <a:r>
              <a:rPr lang="en-CA" sz="4400" dirty="0">
                <a:solidFill>
                  <a:schemeClr val="bg1"/>
                </a:solidFill>
              </a:rPr>
              <a:t>ATTACHMENT Issues in intimate relationships</a:t>
            </a:r>
          </a:p>
        </p:txBody>
      </p:sp>
      <p:pic>
        <p:nvPicPr>
          <p:cNvPr id="5" name="Picture 4">
            <a:extLst>
              <a:ext uri="{FF2B5EF4-FFF2-40B4-BE49-F238E27FC236}">
                <a16:creationId xmlns:a16="http://schemas.microsoft.com/office/drawing/2014/main" id="{E372B4F2-9A60-0E65-5BAE-DFAACBC78167}"/>
              </a:ext>
            </a:extLst>
          </p:cNvPr>
          <p:cNvPicPr>
            <a:picLocks noChangeAspect="1"/>
          </p:cNvPicPr>
          <p:nvPr/>
        </p:nvPicPr>
        <p:blipFill>
          <a:blip r:embed="rId2"/>
          <a:srcRect t="18350" b="28317"/>
          <a:stretch>
            <a:fillRect/>
          </a:stretch>
        </p:blipFill>
        <p:spPr>
          <a:xfrm>
            <a:off x="20" y="10"/>
            <a:ext cx="12191980" cy="3657589"/>
          </a:xfrm>
          <a:prstGeom prst="rect">
            <a:avLst/>
          </a:prstGeom>
        </p:spPr>
      </p:pic>
    </p:spTree>
    <p:extLst>
      <p:ext uri="{BB962C8B-B14F-4D97-AF65-F5344CB8AC3E}">
        <p14:creationId xmlns:p14="http://schemas.microsoft.com/office/powerpoint/2010/main" val="111968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4254CA-7D45-F043-3864-66CDF564F466}"/>
              </a:ext>
            </a:extLst>
          </p:cNvPr>
          <p:cNvSpPr txBox="1"/>
          <p:nvPr/>
        </p:nvSpPr>
        <p:spPr>
          <a:xfrm>
            <a:off x="116440" y="700548"/>
            <a:ext cx="12192000" cy="5940088"/>
          </a:xfrm>
          <a:prstGeom prst="rect">
            <a:avLst/>
          </a:prstGeom>
          <a:noFill/>
        </p:spPr>
        <p:txBody>
          <a:bodyPr wrap="square">
            <a:spAutoFit/>
          </a:bodyPr>
          <a:lstStyle/>
          <a:p>
            <a:pPr marL="285750" indent="-285750">
              <a:buFont typeface="Arial" panose="020B0604020202020204" pitchFamily="34" charset="0"/>
              <a:buChar char="•"/>
            </a:pPr>
            <a:r>
              <a:rPr lang="en-CA" sz="2000" kern="0">
                <a:solidFill>
                  <a:schemeClr val="bg1"/>
                </a:solidFill>
                <a:effectLst/>
                <a:latin typeface="Arial" panose="020B0604020202020204" pitchFamily="34" charset="0"/>
                <a:ea typeface="Times New Roman" panose="02020603050405020304" pitchFamily="18" charset="0"/>
              </a:rPr>
              <a:t>1. Anxious + Avoidant </a:t>
            </a:r>
            <a:r>
              <a:rPr lang="en-CA" sz="2000" kern="0">
                <a:effectLst/>
                <a:latin typeface="Arial" panose="020B0604020202020204" pitchFamily="34" charset="0"/>
                <a:ea typeface="Times New Roman" panose="02020603050405020304" pitchFamily="18" charset="0"/>
              </a:rPr>
              <a:t>(the classic pursuer–distancer dynamic)</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This is the most common dysfunctional pairing.</a:t>
            </a:r>
          </a:p>
          <a:p>
            <a:pPr marL="285750" indent="-285750">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rPr>
              <a:t>How it works:</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The anxious partner seeks closeness when distressed.</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The avoidant partner withdraws to feel safe.</a:t>
            </a:r>
            <a:endParaRPr lang="en-CA" sz="2000" kern="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rPr>
              <a:t>This creates a looping cycle: 1. Anxious partner moves closer → 2. Avoidant partner feels overwhelmed → 3. Avoidant pulls away → 4. Anxious partner feels abandoned → 5. Anxious moves closer again, more intensely</a:t>
            </a:r>
            <a:endParaRPr lang="en-CA" sz="2000" kern="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rPr>
              <a:t>Emotional tone: frustration, confusion, longing, misattunement. Nervous system: one hyperactivated, one shut-down.</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This often recapitulates childhood patterns almost perfectly.</a:t>
            </a:r>
            <a:endParaRPr lang="en-CA" sz="2000" kern="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a:solidFill>
                  <a:schemeClr val="bg1"/>
                </a:solidFill>
                <a:effectLst/>
                <a:latin typeface="Arial" panose="020B0604020202020204" pitchFamily="34" charset="0"/>
                <a:ea typeface="Times New Roman" panose="02020603050405020304" pitchFamily="18" charset="0"/>
              </a:rPr>
              <a:t>2. Anxious + Anxious </a:t>
            </a:r>
            <a:r>
              <a:rPr lang="en-CA" sz="2000" kern="0">
                <a:effectLst/>
                <a:latin typeface="Arial" panose="020B0604020202020204" pitchFamily="34" charset="0"/>
                <a:ea typeface="Times New Roman" panose="02020603050405020304" pitchFamily="18" charset="0"/>
              </a:rPr>
              <a:t>(“two storm-driven ships”)</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Both partners fear abandonment</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escalate quickly</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struggle with emotional regulation. Interactions feel intense, dramatic, and often exhausting.</a:t>
            </a:r>
            <a:endParaRPr lang="en-CA" sz="2000" kern="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rPr>
              <a:t>Emotional tone: passion + volatility. Common outcome: short, intense relationships or chronic conflict.</a:t>
            </a:r>
            <a:endParaRPr lang="en-CA" sz="2000" kern="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a:solidFill>
                  <a:schemeClr val="bg1"/>
                </a:solidFill>
                <a:effectLst/>
                <a:latin typeface="Arial" panose="020B0604020202020204" pitchFamily="34" charset="0"/>
                <a:ea typeface="Times New Roman" panose="02020603050405020304" pitchFamily="18" charset="0"/>
              </a:rPr>
              <a:t>3. Avoidant + Avoidant </a:t>
            </a:r>
            <a:r>
              <a:rPr lang="en-CA" sz="2000" kern="0">
                <a:effectLst/>
                <a:latin typeface="Arial" panose="020B0604020202020204" pitchFamily="34" charset="0"/>
                <a:ea typeface="Times New Roman" panose="02020603050405020304" pitchFamily="18" charset="0"/>
              </a:rPr>
              <a:t>(“two harbors with high walls”)</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Both partners</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value independence</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avoid emotional depth</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may live parallel lives.</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Interactions are calm but emotionally flat.</a:t>
            </a:r>
            <a:endParaRPr lang="en-CA" sz="2000" kern="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rPr>
              <a:t>Emotional tone: peaceful distance. Common outcome: low conflict but low intimacy; “roommates rather than lovers.”</a:t>
            </a:r>
            <a:endParaRPr lang="en-CA" sz="2000" kern="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a:solidFill>
                  <a:schemeClr val="bg1"/>
                </a:solidFill>
                <a:effectLst/>
                <a:latin typeface="Arial" panose="020B0604020202020204" pitchFamily="34" charset="0"/>
                <a:ea typeface="Times New Roman" panose="02020603050405020304" pitchFamily="18" charset="0"/>
              </a:rPr>
              <a:t>4. Secure + Anxious</a:t>
            </a:r>
            <a:r>
              <a:rPr lang="en-CA" sz="2000" kern="0">
                <a:solidFill>
                  <a:schemeClr val="bg1"/>
                </a:solidFill>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The secure partner:</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provides reassurance</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models healthy communication</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doesn’t shame neediness</a:t>
            </a:r>
            <a:r>
              <a:rPr lang="en-CA" sz="2000" kern="0">
                <a:latin typeface="Arial" panose="020B0604020202020204" pitchFamily="34" charset="0"/>
                <a:ea typeface="Times New Roman" panose="02020603050405020304" pitchFamily="18" charset="0"/>
              </a:rPr>
              <a:t>. </a:t>
            </a:r>
            <a:r>
              <a:rPr lang="en-CA" sz="2000" kern="0">
                <a:effectLst/>
                <a:latin typeface="Arial" panose="020B0604020202020204" pitchFamily="34" charset="0"/>
                <a:ea typeface="Times New Roman" panose="02020603050405020304" pitchFamily="18" charset="0"/>
              </a:rPr>
              <a:t>Over time, the anxious partner becomes less preoccupied.</a:t>
            </a:r>
            <a:endParaRPr lang="en-CA" sz="2000" kern="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a:effectLst/>
                <a:latin typeface="Arial" panose="020B0604020202020204" pitchFamily="34" charset="0"/>
                <a:ea typeface="Times New Roman" panose="02020603050405020304" pitchFamily="18" charset="0"/>
              </a:rPr>
              <a:t>Emotional tone: healing, stabilizing. Outcome: anxious partner often becomes earned-secure.</a:t>
            </a:r>
            <a:endParaRPr lang="en-CA" sz="2000" kern="0">
              <a:latin typeface="Arial" panose="020B060402020202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B63CB59D-DB2A-45B3-9B2B-14BD9FF16050}"/>
              </a:ext>
            </a:extLst>
          </p:cNvPr>
          <p:cNvSpPr txBox="1"/>
          <p:nvPr/>
        </p:nvSpPr>
        <p:spPr>
          <a:xfrm>
            <a:off x="195209" y="0"/>
            <a:ext cx="12113231" cy="461665"/>
          </a:xfrm>
          <a:prstGeom prst="rect">
            <a:avLst/>
          </a:prstGeom>
          <a:noFill/>
        </p:spPr>
        <p:txBody>
          <a:bodyPr wrap="square">
            <a:spAutoFit/>
          </a:bodyPr>
          <a:lstStyle/>
          <a:p>
            <a:r>
              <a:rPr lang="en-CA" sz="2400" kern="0">
                <a:solidFill>
                  <a:srgbClr val="222222"/>
                </a:solidFill>
                <a:effectLst/>
                <a:latin typeface="Arial" panose="020B0604020202020204" pitchFamily="34" charset="0"/>
                <a:ea typeface="Times New Roman" panose="02020603050405020304" pitchFamily="18" charset="0"/>
              </a:rPr>
              <a:t>THE MOST COMMON RELATIONSHIP COMBINATIONS &amp; HOW THEY INTERACT</a:t>
            </a:r>
            <a:endParaRPr lang="en-CA" sz="2400"/>
          </a:p>
        </p:txBody>
      </p:sp>
    </p:spTree>
    <p:extLst>
      <p:ext uri="{BB962C8B-B14F-4D97-AF65-F5344CB8AC3E}">
        <p14:creationId xmlns:p14="http://schemas.microsoft.com/office/powerpoint/2010/main" val="598120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6AEF2-F0FA-2B68-490D-A8D7F1C4B9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5ADCF6-D9FB-EA94-2BB7-6025E6843DAA}"/>
              </a:ext>
            </a:extLst>
          </p:cNvPr>
          <p:cNvSpPr txBox="1"/>
          <p:nvPr/>
        </p:nvSpPr>
        <p:spPr>
          <a:xfrm>
            <a:off x="154112" y="546436"/>
            <a:ext cx="12192000" cy="4955203"/>
          </a:xfrm>
          <a:prstGeom prst="rect">
            <a:avLst/>
          </a:prstGeom>
          <a:noFill/>
        </p:spPr>
        <p:txBody>
          <a:bodyPr wrap="square">
            <a:spAutoFit/>
          </a:bodyPr>
          <a:lstStyle/>
          <a:p>
            <a:pPr marL="285750" indent="-285750">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rPr>
              <a:t>5. Secure + Avoidant</a:t>
            </a:r>
            <a:r>
              <a:rPr lang="en-CA" sz="2000" kern="0" dirty="0">
                <a:solidFill>
                  <a:schemeClr val="bg1"/>
                </a:solidFill>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The secure partner</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respects autonomy</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invites emotional connection gently</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doesn’t pursue when the avoidant withdraws</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Over time, the avoidant partner often becomes more open and expressive.</a:t>
            </a:r>
            <a:endParaRPr lang="en-CA" sz="2000" kern="0"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rPr>
              <a:t>Emotional tone: gentle expansion. Outcome: avoidant partner becomes more comfortable with intimacy.</a:t>
            </a:r>
            <a:endParaRPr lang="en-CA" sz="2000" kern="0"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rPr>
              <a:t>6. Secure + Secure</a:t>
            </a:r>
            <a:r>
              <a:rPr lang="en-CA" sz="2000" kern="0" dirty="0">
                <a:solidFill>
                  <a:schemeClr val="bg1"/>
                </a:solidFill>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The rarest but most stable combination.</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Interactions: open communication</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rapid repair</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balanced closeness and independence</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mutual regulation.</a:t>
            </a:r>
            <a:endParaRPr lang="en-CA" sz="2000" kern="0"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rPr>
              <a:t>Emotional tone: resilient, warm, collaborative.</a:t>
            </a:r>
            <a:endParaRPr lang="en-CA" sz="2000" kern="0"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rPr>
              <a:t>7. Disorganized + Any Style</a:t>
            </a:r>
            <a:r>
              <a:rPr lang="en-CA" sz="2000" kern="0" dirty="0">
                <a:solidFill>
                  <a:schemeClr val="bg1"/>
                </a:solidFill>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This pattern is the most challenging because the person’s inner template is contradictory.</a:t>
            </a:r>
            <a:r>
              <a:rPr lang="en-CA" sz="2000" kern="0" dirty="0">
                <a:latin typeface="Arial" panose="020B0604020202020204" pitchFamily="34" charset="0"/>
                <a:ea typeface="Times New Roman" panose="02020603050405020304" pitchFamily="18" charset="0"/>
              </a:rPr>
              <a:t> </a:t>
            </a:r>
          </a:p>
          <a:p>
            <a:pPr marL="285750" indent="-285750">
              <a:buFont typeface="Arial" panose="020B0604020202020204" pitchFamily="34" charset="0"/>
              <a:buChar char="•"/>
            </a:pPr>
            <a:r>
              <a:rPr lang="en-CA" sz="2000" kern="0" dirty="0">
                <a:latin typeface="Arial" panose="020B0604020202020204" pitchFamily="34" charset="0"/>
                <a:ea typeface="Times New Roman" panose="02020603050405020304" pitchFamily="18" charset="0"/>
              </a:rPr>
              <a:t>Emotional tone: intense, confusing, unpredictable.</a:t>
            </a:r>
          </a:p>
          <a:p>
            <a:pPr marL="285750" indent="-285750">
              <a:buFont typeface="Arial" panose="020B0604020202020204" pitchFamily="34" charset="0"/>
              <a:buChar char="•"/>
            </a:pPr>
            <a:r>
              <a:rPr lang="en-CA" sz="2000" kern="0" dirty="0">
                <a:solidFill>
                  <a:schemeClr val="bg1"/>
                </a:solidFill>
                <a:latin typeface="Arial" panose="020B0604020202020204" pitchFamily="34" charset="0"/>
                <a:ea typeface="Times New Roman" panose="02020603050405020304" pitchFamily="18" charset="0"/>
              </a:rPr>
              <a:t>+ </a:t>
            </a:r>
            <a:r>
              <a:rPr lang="en-CA" sz="2000" kern="0" dirty="0">
                <a:solidFill>
                  <a:schemeClr val="bg1"/>
                </a:solidFill>
                <a:effectLst/>
                <a:latin typeface="Arial" panose="020B0604020202020204" pitchFamily="34" charset="0"/>
                <a:ea typeface="Times New Roman" panose="02020603050405020304" pitchFamily="18" charset="0"/>
              </a:rPr>
              <a:t>Anxious:</a:t>
            </a:r>
            <a:r>
              <a:rPr lang="en-CA" sz="2000" kern="0" dirty="0">
                <a:solidFill>
                  <a:schemeClr val="bg1"/>
                </a:solidFill>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both fear abandonment</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both dysregulate</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high emotional volatility.</a:t>
            </a:r>
            <a:endParaRPr lang="en-CA" sz="2000" kern="0"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rPr>
              <a:t>+ Avoidant:</a:t>
            </a:r>
            <a:r>
              <a:rPr lang="en-CA" sz="2000" kern="0" dirty="0">
                <a:solidFill>
                  <a:schemeClr val="bg1"/>
                </a:solidFill>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disorganized partner triggers avoidant withdrawal</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avoidant withdrawal triggers disorganized fear</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both feel unsafe</a:t>
            </a:r>
            <a:endParaRPr lang="en-CA" sz="2000" kern="0"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CA" sz="2000" kern="0" dirty="0">
                <a:solidFill>
                  <a:schemeClr val="bg1"/>
                </a:solidFill>
                <a:latin typeface="Arial" panose="020B0604020202020204" pitchFamily="34" charset="0"/>
                <a:ea typeface="Times New Roman" panose="02020603050405020304" pitchFamily="18" charset="0"/>
              </a:rPr>
              <a:t>+ </a:t>
            </a:r>
            <a:r>
              <a:rPr lang="en-CA" sz="2000" kern="0" dirty="0">
                <a:solidFill>
                  <a:schemeClr val="bg1"/>
                </a:solidFill>
                <a:effectLst/>
                <a:latin typeface="Arial" panose="020B0604020202020204" pitchFamily="34" charset="0"/>
                <a:ea typeface="Times New Roman" panose="02020603050405020304" pitchFamily="18" charset="0"/>
              </a:rPr>
              <a:t>Secure:</a:t>
            </a:r>
            <a:r>
              <a:rPr lang="en-CA" sz="2000" kern="0" dirty="0">
                <a:solidFill>
                  <a:schemeClr val="bg1"/>
                </a:solidFill>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secure partner can help regulate;</a:t>
            </a:r>
            <a:r>
              <a:rPr lang="en-CA" sz="2000" kern="0" dirty="0">
                <a:latin typeface="Arial" panose="020B0604020202020204" pitchFamily="34" charset="0"/>
                <a:ea typeface="Times New Roman" panose="02020603050405020304" pitchFamily="18" charset="0"/>
              </a:rPr>
              <a:t> </a:t>
            </a:r>
            <a:r>
              <a:rPr lang="en-CA" sz="2000" kern="0" dirty="0">
                <a:effectLst/>
                <a:latin typeface="Arial" panose="020B0604020202020204" pitchFamily="34" charset="0"/>
                <a:ea typeface="Times New Roman" panose="02020603050405020304" pitchFamily="18" charset="0"/>
              </a:rPr>
              <a:t>relationship becomes healing if trauma is processed</a:t>
            </a:r>
            <a:endParaRPr lang="en-CA" sz="2000" kern="0"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br>
              <a:rPr lang="en-CA" sz="1800" kern="0" dirty="0">
                <a:effectLst/>
                <a:latin typeface="Arial" panose="020B0604020202020204" pitchFamily="34" charset="0"/>
                <a:ea typeface="Times New Roman" panose="02020603050405020304" pitchFamily="18" charset="0"/>
              </a:rPr>
            </a:br>
            <a:endParaRPr lang="en-CA" dirty="0"/>
          </a:p>
        </p:txBody>
      </p:sp>
      <p:sp>
        <p:nvSpPr>
          <p:cNvPr id="5" name="TextBox 4">
            <a:extLst>
              <a:ext uri="{FF2B5EF4-FFF2-40B4-BE49-F238E27FC236}">
                <a16:creationId xmlns:a16="http://schemas.microsoft.com/office/drawing/2014/main" id="{48F5C8B8-367B-70AF-D3AB-244FF379FA04}"/>
              </a:ext>
            </a:extLst>
          </p:cNvPr>
          <p:cNvSpPr txBox="1"/>
          <p:nvPr/>
        </p:nvSpPr>
        <p:spPr>
          <a:xfrm>
            <a:off x="195209" y="0"/>
            <a:ext cx="12113231" cy="461665"/>
          </a:xfrm>
          <a:prstGeom prst="rect">
            <a:avLst/>
          </a:prstGeom>
          <a:noFill/>
        </p:spPr>
        <p:txBody>
          <a:bodyPr wrap="square">
            <a:spAutoFit/>
          </a:bodyPr>
          <a:lstStyle/>
          <a:p>
            <a:r>
              <a:rPr lang="en-CA" sz="2400" kern="0">
                <a:solidFill>
                  <a:srgbClr val="222222"/>
                </a:solidFill>
                <a:effectLst/>
                <a:latin typeface="Arial" panose="020B0604020202020204" pitchFamily="34" charset="0"/>
                <a:ea typeface="Times New Roman" panose="02020603050405020304" pitchFamily="18" charset="0"/>
              </a:rPr>
              <a:t>THE MOST COMMON RELATIONSHIP COMBINATIONS &amp; HOW THEY INTERACT</a:t>
            </a:r>
            <a:endParaRPr lang="en-CA" sz="2400"/>
          </a:p>
        </p:txBody>
      </p:sp>
    </p:spTree>
    <p:extLst>
      <p:ext uri="{BB962C8B-B14F-4D97-AF65-F5344CB8AC3E}">
        <p14:creationId xmlns:p14="http://schemas.microsoft.com/office/powerpoint/2010/main" val="20666169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C41A-BA64-8FED-E9CF-DEE9A21AA0A6}"/>
              </a:ext>
            </a:extLst>
          </p:cNvPr>
          <p:cNvSpPr>
            <a:spLocks noGrp="1"/>
          </p:cNvSpPr>
          <p:nvPr>
            <p:ph type="ctrTitle" idx="4294967295"/>
          </p:nvPr>
        </p:nvSpPr>
        <p:spPr>
          <a:xfrm>
            <a:off x="168639" y="3657599"/>
            <a:ext cx="11472862" cy="1739900"/>
          </a:xfrm>
        </p:spPr>
        <p:txBody>
          <a:bodyPr>
            <a:normAutofit/>
          </a:bodyPr>
          <a:lstStyle/>
          <a:p>
            <a:pPr algn="ctr"/>
            <a:r>
              <a:rPr lang="en-CA" sz="4400" dirty="0">
                <a:solidFill>
                  <a:schemeClr val="bg1"/>
                </a:solidFill>
              </a:rPr>
              <a:t>Common INTIMATE RELATIONSHIP </a:t>
            </a:r>
            <a:br>
              <a:rPr lang="en-CA" sz="4400" dirty="0">
                <a:solidFill>
                  <a:schemeClr val="bg1"/>
                </a:solidFill>
              </a:rPr>
            </a:br>
            <a:r>
              <a:rPr lang="en-CA" sz="4400" dirty="0">
                <a:solidFill>
                  <a:schemeClr val="bg1"/>
                </a:solidFill>
              </a:rPr>
              <a:t>conflict patterns</a:t>
            </a:r>
          </a:p>
        </p:txBody>
      </p:sp>
      <p:pic>
        <p:nvPicPr>
          <p:cNvPr id="5" name="Picture 4" descr="Zigzag indicator line">
            <a:extLst>
              <a:ext uri="{FF2B5EF4-FFF2-40B4-BE49-F238E27FC236}">
                <a16:creationId xmlns:a16="http://schemas.microsoft.com/office/drawing/2014/main" id="{1878FD01-6F2C-532B-674B-D89E6252A79F}"/>
              </a:ext>
            </a:extLst>
          </p:cNvPr>
          <p:cNvPicPr>
            <a:picLocks noChangeAspect="1"/>
          </p:cNvPicPr>
          <p:nvPr/>
        </p:nvPicPr>
        <p:blipFill>
          <a:blip r:embed="rId2"/>
          <a:srcRect t="23515" b="31542"/>
          <a:stretch>
            <a:fillRect/>
          </a:stretch>
        </p:blipFill>
        <p:spPr>
          <a:xfrm>
            <a:off x="20" y="10"/>
            <a:ext cx="12191980" cy="3657589"/>
          </a:xfrm>
          <a:prstGeom prst="rect">
            <a:avLst/>
          </a:prstGeom>
        </p:spPr>
      </p:pic>
      <p:sp>
        <p:nvSpPr>
          <p:cNvPr id="4" name="TextBox 3">
            <a:extLst>
              <a:ext uri="{FF2B5EF4-FFF2-40B4-BE49-F238E27FC236}">
                <a16:creationId xmlns:a16="http://schemas.microsoft.com/office/drawing/2014/main" id="{25E47394-9CCA-3E51-8922-0E392A70874B}"/>
              </a:ext>
            </a:extLst>
          </p:cNvPr>
          <p:cNvSpPr txBox="1"/>
          <p:nvPr/>
        </p:nvSpPr>
        <p:spPr>
          <a:xfrm>
            <a:off x="1612490" y="5466324"/>
            <a:ext cx="8917857" cy="830997"/>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T</a:t>
            </a:r>
            <a:r>
              <a:rPr lang="en-CA" sz="2400" dirty="0">
                <a:latin typeface="Arial" panose="020B0604020202020204" pitchFamily="34" charset="0"/>
                <a:cs typeface="Arial" panose="020B0604020202020204" pitchFamily="34" charset="0"/>
              </a:rPr>
              <a:t>here are many patterns of conflict in intimate relationships. Which do you think applies to you?</a:t>
            </a:r>
          </a:p>
        </p:txBody>
      </p:sp>
    </p:spTree>
    <p:extLst>
      <p:ext uri="{BB962C8B-B14F-4D97-AF65-F5344CB8AC3E}">
        <p14:creationId xmlns:p14="http://schemas.microsoft.com/office/powerpoint/2010/main" val="265756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553467-D652-844B-7E23-7A885865D9BE}"/>
              </a:ext>
            </a:extLst>
          </p:cNvPr>
          <p:cNvSpPr txBox="1"/>
          <p:nvPr/>
        </p:nvSpPr>
        <p:spPr>
          <a:xfrm>
            <a:off x="3047144" y="0"/>
            <a:ext cx="6097712" cy="523220"/>
          </a:xfrm>
          <a:prstGeom prst="rect">
            <a:avLst/>
          </a:prstGeom>
          <a:noFill/>
        </p:spPr>
        <p:txBody>
          <a:bodyPr wrap="square">
            <a:spAutoFit/>
          </a:bodyPr>
          <a:lstStyle/>
          <a:p>
            <a:r>
              <a:rPr lang="en-CA" sz="2800" kern="0">
                <a:solidFill>
                  <a:schemeClr val="bg1"/>
                </a:solidFill>
                <a:effectLst/>
                <a:latin typeface="Arial" panose="020B0604020202020204" pitchFamily="34" charset="0"/>
                <a:ea typeface="Times New Roman" panose="02020603050405020304" pitchFamily="18" charset="0"/>
              </a:rPr>
              <a:t>COMMON ARGUMENT DYNAMICS</a:t>
            </a:r>
            <a:endParaRPr lang="en-CA" sz="2800">
              <a:solidFill>
                <a:schemeClr val="bg1"/>
              </a:solidFill>
            </a:endParaRPr>
          </a:p>
        </p:txBody>
      </p:sp>
      <p:sp>
        <p:nvSpPr>
          <p:cNvPr id="5" name="TextBox 4">
            <a:extLst>
              <a:ext uri="{FF2B5EF4-FFF2-40B4-BE49-F238E27FC236}">
                <a16:creationId xmlns:a16="http://schemas.microsoft.com/office/drawing/2014/main" id="{53BB6D40-6644-E35B-2BB3-8E4FAD628AD4}"/>
              </a:ext>
            </a:extLst>
          </p:cNvPr>
          <p:cNvSpPr txBox="1"/>
          <p:nvPr/>
        </p:nvSpPr>
        <p:spPr>
          <a:xfrm>
            <a:off x="0" y="523220"/>
            <a:ext cx="12192000" cy="674158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Pursuer–Withdrawer Cycle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(Attachment-based)</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One partner pursues; the other withdraws. Both believe the other is the problem.</a:t>
            </a:r>
            <a:r>
              <a:rPr lang="en-CA" kern="0">
                <a:latin typeface="Arial" panose="020B0604020202020204" pitchFamily="34" charset="0"/>
                <a:ea typeface="Times New Roman" panose="02020603050405020304" pitchFamily="18"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Pursuer: escalates, pushes for discussion, raises intensity. Part driving them: an anxious, young part needing connection</a:t>
            </a:r>
            <a:r>
              <a:rPr lang="en-CA" kern="0">
                <a:latin typeface="Arial" panose="020B0604020202020204" pitchFamily="34" charset="0"/>
                <a:ea typeface="Times New Roman" panose="02020603050405020304" pitchFamily="18" charset="0"/>
                <a:cs typeface="Times New Roman" panose="02020603050405020304" pitchFamily="18" charset="0"/>
              </a:rPr>
              <a:t>.</a:t>
            </a: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Withdrawer: shuts down, goes quiet, avoids</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Part driving them: an avoidant protector trying to keep everyone safe</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Both feel abandoned in different ways. This is the most common argument pattern in adult relationships.</a:t>
            </a:r>
            <a:r>
              <a:rPr lang="en-CA" sz="1800" kern="100">
                <a:effectLst/>
                <a:latin typeface="Arial" panose="020B0604020202020204" pitchFamily="34" charset="0"/>
                <a:ea typeface="Calibri" panose="020F0502020204030204" pitchFamily="34" charset="0"/>
                <a:cs typeface="Times New Roman" panose="02020603050405020304" pitchFamily="18" charset="0"/>
              </a:rPr>
              <a:t>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Example: Sophie wants to talk immediately after an upsetting comment at dinner. Daniel feels overwhelmed, shuts down, and says, “Can we not do this right now?”. Sophie escalates, interpreting his silence as “I don’t matter.” Daniel withdraws further, interpreting her intensity as danger. Both feel abandoned in different ways.</a:t>
            </a:r>
            <a:endParaRPr lang="en-CA" kern="10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 “Content Fight” That Hides a “Meaning Fight”</a:t>
            </a:r>
            <a:r>
              <a:rPr lang="en-CA" ker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couple argues about logistics (the plans, the dishes, the finances) but the actual fight is about meaning:</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“Do you respect me?” “Are you taking me for granted?”</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“Do you believe I’m competent?”</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“Is my perspective valid?”</a:t>
            </a:r>
            <a:r>
              <a:rPr lang="en-CA" kern="0">
                <a:latin typeface="Arial" panose="020B0604020202020204" pitchFamily="34" charset="0"/>
                <a:ea typeface="Times New Roman" panose="02020603050405020304" pitchFamily="18" charset="0"/>
                <a:cs typeface="Times New Roman" panose="02020603050405020304" pitchFamily="18" charset="0"/>
              </a:rPr>
              <a:t>. In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IFS terms the content is the protector’s language; the meaning comes from an exile’s emotional need.</a:t>
            </a:r>
            <a:r>
              <a:rPr lang="en-CA" sz="1800" kern="100">
                <a:effectLst/>
                <a:latin typeface="Arial" panose="020B0604020202020204" pitchFamily="34" charset="0"/>
                <a:ea typeface="Calibri" panose="020F0502020204030204" pitchFamily="34" charset="0"/>
                <a:cs typeface="Times New Roman" panose="02020603050405020304" pitchFamily="18" charset="0"/>
              </a:rPr>
              <a:t>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a:effectLst/>
                <a:latin typeface="Arial" panose="020B0604020202020204" pitchFamily="34" charset="0"/>
                <a:ea typeface="Calibri" panose="020F0502020204030204" pitchFamily="34" charset="0"/>
              </a:rPr>
              <a:t>Example: Mark and Jenna get into a 40-minute fight about who left the garage door open</a:t>
            </a:r>
            <a:r>
              <a:rPr lang="en-CA">
                <a:latin typeface="Arial" panose="020B0604020202020204" pitchFamily="34" charset="0"/>
                <a:ea typeface="Calibri" panose="020F0502020204030204" pitchFamily="34" charset="0"/>
              </a:rPr>
              <a:t>. </a:t>
            </a:r>
            <a:r>
              <a:rPr lang="en-CA" sz="1800">
                <a:effectLst/>
                <a:latin typeface="Arial" panose="020B0604020202020204" pitchFamily="34" charset="0"/>
                <a:ea typeface="Calibri" panose="020F0502020204030204" pitchFamily="34" charset="0"/>
              </a:rPr>
              <a:t>On the surface: they’re arguing about responsibility, timelines, and who remembers correctly. Underneath: Mark feels criticized and incompetent. Jenna feels dismissed and alone with the household load. Their protectors (anger, defensiveness) take over, and they argue facts instead of feelings.</a:t>
            </a:r>
            <a:br>
              <a:rPr lang="en-CA" sz="1800" kern="0">
                <a:effectLst/>
                <a:latin typeface="Arial" panose="020B0604020202020204" pitchFamily="34" charset="0"/>
                <a:ea typeface="Times New Roman" panose="02020603050405020304" pitchFamily="18" charset="0"/>
              </a:rPr>
            </a:br>
            <a:br>
              <a:rPr lang="en-CA" sz="1800" kern="0">
                <a:effectLst/>
                <a:latin typeface="Arial" panose="020B0604020202020204" pitchFamily="34" charset="0"/>
                <a:ea typeface="Times New Roman" panose="02020603050405020304" pitchFamily="18" charset="0"/>
              </a:rPr>
            </a:br>
            <a:endParaRPr lang="en-CA"/>
          </a:p>
        </p:txBody>
      </p:sp>
    </p:spTree>
    <p:extLst>
      <p:ext uri="{BB962C8B-B14F-4D97-AF65-F5344CB8AC3E}">
        <p14:creationId xmlns:p14="http://schemas.microsoft.com/office/powerpoint/2010/main" val="28601984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1089E-7F18-F414-2437-EE619C4C039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1B1F86B-EE45-9556-EC9C-F689A29861BB}"/>
              </a:ext>
            </a:extLst>
          </p:cNvPr>
          <p:cNvSpPr txBox="1"/>
          <p:nvPr/>
        </p:nvSpPr>
        <p:spPr>
          <a:xfrm>
            <a:off x="98322" y="97986"/>
            <a:ext cx="12192000" cy="695754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 Symmetrical Escalation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 raise volume, I raise volume”)</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Both partners mirror each other’s escalation:</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One criticizes then the other counters with a bigger criticism</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One yells then the other yells louder. One defensively justifies then the other fact-corrects more aggressively.</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It becomes a competition of protectors, each trying to restore dignity, control, or safety.</a:t>
            </a:r>
            <a:endParaRPr lang="en-CA" kern="10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Example: Rita raises her voice in frustration after feeling unheard. Andre raises his voice in response: “Why are you yelling?” Rita yells louder: “I’m yelling because YOU don’t listen!” Soon they’re both shouting about whose tone is worse. Two protectors are fighting for dignity and safety.</a:t>
            </a:r>
            <a:endParaRPr lang="en-CA" kern="10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 Scorekeeping and “historical” arguments</a:t>
            </a:r>
            <a:r>
              <a:rPr lang="en-CA" ker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Triggered by something small in the present, but suddenly the argument is about:</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 “You always…” “Remember last year when you…”</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“This is just like the time you…”</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This happens when old injuries (exiles) get activated and spill into the current moment.</a:t>
            </a:r>
            <a:r>
              <a:rPr lang="en-CA" sz="1800" kern="100">
                <a:effectLst/>
                <a:latin typeface="Arial" panose="020B0604020202020204" pitchFamily="34" charset="0"/>
                <a:ea typeface="Calibri" panose="020F0502020204030204" pitchFamily="34" charset="0"/>
                <a:cs typeface="Times New Roman" panose="02020603050405020304" pitchFamily="18" charset="0"/>
              </a:rPr>
              <a:t>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Example: Tom forgets to text that he’ll be late. His partner, Maya, becomes deeply upset and brings up three past times when she felt abandoned. Tom defends himself with explanations from those earlier events. The present argument collapses underneath years of unprocessed pain.</a:t>
            </a:r>
            <a:endParaRPr lang="en-CA" kern="10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 </a:t>
            </a:r>
            <a:r>
              <a:rPr lang="en-CA" kern="0">
                <a:solidFill>
                  <a:schemeClr val="bg1"/>
                </a:solidFill>
                <a:latin typeface="Arial" panose="020B0604020202020204" pitchFamily="34" charset="0"/>
                <a:ea typeface="Times New Roman" panose="02020603050405020304" pitchFamily="18" charset="0"/>
                <a:cs typeface="Times New Roman" panose="02020603050405020304" pitchFamily="18" charset="0"/>
              </a:rPr>
              <a:t>T</a:t>
            </a: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riangulating a third element</a:t>
            </a:r>
            <a:r>
              <a:rPr lang="en-CA" ker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couple drags in a third factor, kids, finances, work, ex-partners, parents, instead of talking about the vulnerable feelings between them.</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This protects them from intimacy but traps them in impersonal conflict.</a:t>
            </a:r>
            <a:r>
              <a:rPr lang="en-CA" sz="1800" kern="100">
                <a:effectLst/>
                <a:latin typeface="Arial" panose="020B0604020202020204" pitchFamily="34" charset="0"/>
                <a:ea typeface="Calibri" panose="020F0502020204030204" pitchFamily="34" charset="0"/>
                <a:cs typeface="Times New Roman" panose="02020603050405020304" pitchFamily="18" charset="0"/>
              </a:rPr>
              <a:t>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a:effectLst/>
                <a:latin typeface="Arial" panose="020B0604020202020204" pitchFamily="34" charset="0"/>
                <a:ea typeface="Calibri" panose="020F0502020204030204" pitchFamily="34" charset="0"/>
              </a:rPr>
              <a:t>Example: When tension rises between Maria and John, Maria keeps turning to their teenage daughter for support: “Tell your father I’m not being unreasonable.” The daughter becomes the third point in their triangle, temporarily stabilizing the tension but increasing long-term conflict and confusion.</a:t>
            </a:r>
            <a:br>
              <a:rPr lang="en-CA" sz="1800" kern="0">
                <a:effectLst/>
                <a:latin typeface="Arial" panose="020B0604020202020204" pitchFamily="34" charset="0"/>
                <a:ea typeface="Times New Roman" panose="02020603050405020304" pitchFamily="18" charset="0"/>
              </a:rPr>
            </a:br>
            <a:endParaRPr lang="en-CA"/>
          </a:p>
        </p:txBody>
      </p:sp>
    </p:spTree>
    <p:extLst>
      <p:ext uri="{BB962C8B-B14F-4D97-AF65-F5344CB8AC3E}">
        <p14:creationId xmlns:p14="http://schemas.microsoft.com/office/powerpoint/2010/main" val="197287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0DD2C4-0CCA-CC23-2E1E-9313A6BF4DB5}"/>
              </a:ext>
            </a:extLst>
          </p:cNvPr>
          <p:cNvSpPr txBox="1"/>
          <p:nvPr/>
        </p:nvSpPr>
        <p:spPr>
          <a:xfrm>
            <a:off x="0" y="-75471"/>
            <a:ext cx="10222787" cy="7017306"/>
          </a:xfrm>
          <a:prstGeom prst="rect">
            <a:avLst/>
          </a:prstGeom>
          <a:noFill/>
        </p:spPr>
        <p:txBody>
          <a:bodyPr wrap="square">
            <a:spAutoFit/>
          </a:bodyPr>
          <a:lstStyle/>
          <a:p>
            <a:r>
              <a:rPr lang="en-CA" sz="1800" kern="0">
                <a:effectLst/>
                <a:latin typeface="Arial" panose="020B0604020202020204" pitchFamily="34" charset="0"/>
                <a:ea typeface="Times New Roman" panose="02020603050405020304" pitchFamily="18" charset="0"/>
                <a:cs typeface="Times New Roman" panose="02020603050405020304" pitchFamily="18" charset="0"/>
              </a:rPr>
              <a:t>You don’t need to fix anything.</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Just allow these parts of you to be near the shore—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warmed by the lighthouse,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soothed by still water,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held without pressure.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Now take a moment to imagine that this harbor is not outside you—</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it is within you.</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lighthouse is your own awareness.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calm waters are your own breath.</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welcoming docks are the compassion you offer yourself.</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And the steady foundations</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are the parts of you that have survived every storm to this day.</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 are not looking for a safe harbor.</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You are building one.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Take one more slow breath in…</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And gently release it.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Feel the quiet anchoring inside your chest,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soft steadiness in your belly,</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warmth of your own presence.</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endParaRPr lang="en-CA"/>
          </a:p>
        </p:txBody>
      </p:sp>
    </p:spTree>
    <p:extLst>
      <p:ext uri="{BB962C8B-B14F-4D97-AF65-F5344CB8AC3E}">
        <p14:creationId xmlns:p14="http://schemas.microsoft.com/office/powerpoint/2010/main" val="42646527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CE9B-AADB-1A48-FE76-D497D4EC00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7B12B9-E65E-E73B-F5B2-ADBBFAD5B87F}"/>
              </a:ext>
            </a:extLst>
          </p:cNvPr>
          <p:cNvSpPr txBox="1"/>
          <p:nvPr/>
        </p:nvSpPr>
        <p:spPr>
          <a:xfrm>
            <a:off x="49161" y="116411"/>
            <a:ext cx="12192000" cy="674158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 “Debater vs. </a:t>
            </a:r>
            <a:r>
              <a:rPr lang="en-CA" sz="1800" kern="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Emotionalizer</a:t>
            </a: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Dynamic</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One partner goes intellectual and logical while the other expresses emotion.</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intellectualizer uses facts, logic, correction → meant to bring control</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a:t>
            </a:r>
            <a:r>
              <a:rPr lang="en-CA" sz="1800" kern="0" err="1">
                <a:effectLst/>
                <a:latin typeface="Arial" panose="020B0604020202020204" pitchFamily="34" charset="0"/>
                <a:ea typeface="Times New Roman" panose="02020603050405020304" pitchFamily="18" charset="0"/>
                <a:cs typeface="Times New Roman" panose="02020603050405020304" pitchFamily="18" charset="0"/>
              </a:rPr>
              <a:t>emotionalizer</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 expresses hurt, overwhelm, fear → meant to bring closeness</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Each feels invalidated by the other’s style.</a:t>
            </a:r>
            <a:r>
              <a:rPr lang="en-CA" sz="1800" kern="100">
                <a:effectLst/>
                <a:latin typeface="Arial" panose="020B0604020202020204" pitchFamily="34" charset="0"/>
                <a:ea typeface="Calibri" panose="020F0502020204030204" pitchFamily="34" charset="0"/>
                <a:cs typeface="Times New Roman" panose="02020603050405020304" pitchFamily="18" charset="0"/>
              </a:rPr>
              <a:t> </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Example: During an argument about finances, Alex responds with logic, spreadsheets, and “facts.” Their partner, Sam, is speaking from hurt and overwhelm: “I feel scared when money gets tight.” Alex keeps debating; Sam feels dismissed. They are in two different modes—rational debate versus emotional expression</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effectLst/>
                <a:latin typeface="Arial" panose="020B0604020202020204" pitchFamily="34" charset="0"/>
                <a:ea typeface="Times New Roman" panose="02020603050405020304" pitchFamily="18" charset="0"/>
                <a:cs typeface="Times New Roman" panose="02020603050405020304" pitchFamily="18" charset="0"/>
              </a:rPr>
              <a:t>This is very common in cross-attachment relationships (anxious + dismissing).</a:t>
            </a:r>
            <a:endParaRPr lang="en-CA" kern="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 “We’re Both Right but in Different Ways” Conflict</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Each partner is telling their truth from different emotional time zones:</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One speaks from the Present (“You’re yelling right now”)</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The other speaks from the Past (“I’m reacting because you dismissed me earlier”)</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Both are correct, but they’re not answering the same question.</a:t>
            </a:r>
            <a:endParaRPr lang="en-CA" kern="10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a:effectLst/>
                <a:latin typeface="Arial" panose="020B0604020202020204" pitchFamily="34" charset="0"/>
                <a:ea typeface="Calibri" panose="020F0502020204030204" pitchFamily="34" charset="0"/>
                <a:cs typeface="Times New Roman" panose="02020603050405020304" pitchFamily="18" charset="0"/>
              </a:rPr>
              <a:t>Example: Jamie says, “We need more time together to stay close.” Taylor says, “I need more alone time to recharge.” Both perspectives are true and valid, one rooted in connection needs, the other in autonomy needs, but they appear contradictory until both truths are acknowledged</a:t>
            </a:r>
            <a:endParaRPr lang="en-CA" kern="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 Protest vs. Protest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(Two hurt parts yelling ‘See my pain!’)</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Both partners are essentially saying:</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“See my hurt!”</a:t>
            </a:r>
            <a:br>
              <a:rPr lang="en-CA" sz="1800" kern="0">
                <a:effectLst/>
                <a:latin typeface="Arial" panose="020B0604020202020204" pitchFamily="34" charset="0"/>
                <a:ea typeface="Times New Roman" panose="02020603050405020304" pitchFamily="18" charset="0"/>
                <a:cs typeface="Times New Roman" panose="02020603050405020304" pitchFamily="18" charset="0"/>
              </a:rPr>
            </a:br>
            <a:r>
              <a:rPr lang="en-CA" sz="1800" kern="0">
                <a:effectLst/>
                <a:latin typeface="Arial" panose="020B0604020202020204" pitchFamily="34" charset="0"/>
                <a:ea typeface="Times New Roman" panose="02020603050405020304" pitchFamily="18" charset="0"/>
                <a:cs typeface="Times New Roman" panose="02020603050405020304" pitchFamily="18" charset="0"/>
              </a:rPr>
              <a:t>“Validate me first!”</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“No, you hurt me more!”</a:t>
            </a:r>
            <a:r>
              <a:rPr lang="en-CA" kern="0">
                <a:latin typeface="Arial" panose="020B0604020202020204" pitchFamily="34" charset="0"/>
                <a:ea typeface="Times New Roman" panose="02020603050405020304" pitchFamily="18" charset="0"/>
                <a:cs typeface="Times New Roman" panose="02020603050405020304" pitchFamily="18" charset="0"/>
              </a:rPr>
              <a:t>. </a:t>
            </a:r>
            <a:r>
              <a:rPr lang="en-CA" sz="1800" kern="0">
                <a:effectLst/>
                <a:latin typeface="Arial" panose="020B0604020202020204" pitchFamily="34" charset="0"/>
                <a:ea typeface="Times New Roman" panose="02020603050405020304" pitchFamily="18" charset="0"/>
                <a:cs typeface="Times New Roman" panose="02020603050405020304" pitchFamily="18" charset="0"/>
              </a:rPr>
              <a:t>Both are pro­testing disconnection rather than causing it</a:t>
            </a:r>
            <a:r>
              <a:rPr lang="en-CA" kern="100">
                <a:latin typeface="Arial" panose="020B0604020202020204" pitchFamily="34" charset="0"/>
                <a:ea typeface="Calibri" panose="020F0502020204030204" pitchFamily="34" charset="0"/>
                <a:cs typeface="Times New Roman" panose="02020603050405020304" pitchFamily="18" charset="0"/>
              </a:rPr>
              <a:t>.</a:t>
            </a:r>
            <a:endParaRPr lang="en-CA" kern="10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a:effectLst/>
                <a:latin typeface="Arial" panose="020B0604020202020204" pitchFamily="34" charset="0"/>
                <a:ea typeface="Calibri" panose="020F0502020204030204" pitchFamily="34" charset="0"/>
              </a:rPr>
              <a:t>Example: When one partner pulls away even slightly, both escalate. If Lee feels ignored, they raise their voice. Jordan reacts to that by pressing even harder: “No, you’re not listening!". Instead of protest–withdraw, it becomes protest–protest: two nervous systems in alarm, each demanding connection but communicating threat.</a:t>
            </a:r>
            <a:br>
              <a:rPr lang="en-CA" sz="1800" kern="0">
                <a:effectLst/>
                <a:latin typeface="Arial" panose="020B0604020202020204" pitchFamily="34" charset="0"/>
                <a:ea typeface="Times New Roman" panose="02020603050405020304" pitchFamily="18" charset="0"/>
              </a:rPr>
            </a:br>
            <a:endParaRPr lang="en-CA"/>
          </a:p>
        </p:txBody>
      </p:sp>
    </p:spTree>
    <p:extLst>
      <p:ext uri="{BB962C8B-B14F-4D97-AF65-F5344CB8AC3E}">
        <p14:creationId xmlns:p14="http://schemas.microsoft.com/office/powerpoint/2010/main" val="26884395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4071D-2FE3-F5B2-2B8A-68EA68BC1F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5F6E66-77DF-CCF7-952B-571858FFA256}"/>
              </a:ext>
            </a:extLst>
          </p:cNvPr>
          <p:cNvSpPr txBox="1"/>
          <p:nvPr/>
        </p:nvSpPr>
        <p:spPr>
          <a:xfrm>
            <a:off x="3047144" y="0"/>
            <a:ext cx="6097712" cy="523220"/>
          </a:xfrm>
          <a:prstGeom prst="rect">
            <a:avLst/>
          </a:prstGeom>
          <a:noFill/>
        </p:spPr>
        <p:txBody>
          <a:bodyPr wrap="square">
            <a:spAutoFit/>
          </a:bodyPr>
          <a:lstStyle/>
          <a:p>
            <a:r>
              <a:rPr lang="en-CA" sz="2800" kern="0">
                <a:solidFill>
                  <a:schemeClr val="bg1"/>
                </a:solidFill>
                <a:effectLst/>
                <a:latin typeface="Arial" panose="020B0604020202020204" pitchFamily="34" charset="0"/>
                <a:ea typeface="Times New Roman" panose="02020603050405020304" pitchFamily="18" charset="0"/>
              </a:rPr>
              <a:t>COMMON ARGUMENT DYNAMICS</a:t>
            </a:r>
            <a:endParaRPr lang="en-CA" sz="2800">
              <a:solidFill>
                <a:schemeClr val="bg1"/>
              </a:solidFill>
            </a:endParaRPr>
          </a:p>
        </p:txBody>
      </p:sp>
      <p:sp>
        <p:nvSpPr>
          <p:cNvPr id="4" name="TextBox 3">
            <a:extLst>
              <a:ext uri="{FF2B5EF4-FFF2-40B4-BE49-F238E27FC236}">
                <a16:creationId xmlns:a16="http://schemas.microsoft.com/office/drawing/2014/main" id="{E25F2AA7-6848-5969-8BC6-25D87FD2D5B0}"/>
              </a:ext>
            </a:extLst>
          </p:cNvPr>
          <p:cNvSpPr txBox="1"/>
          <p:nvPr/>
        </p:nvSpPr>
        <p:spPr>
          <a:xfrm>
            <a:off x="0" y="726008"/>
            <a:ext cx="12192000" cy="1938992"/>
          </a:xfrm>
          <a:prstGeom prst="rect">
            <a:avLst/>
          </a:prstGeom>
          <a:noFill/>
        </p:spPr>
        <p:txBody>
          <a:bodyPr wrap="square">
            <a:spAutoFit/>
          </a:bodyPr>
          <a:lstStyle/>
          <a:p>
            <a:pPr marL="285750" indent="-285750">
              <a:buFont typeface="Arial" panose="020B0604020202020204" pitchFamily="34" charset="0"/>
              <a:buChar char="•"/>
            </a:pPr>
            <a:r>
              <a:rPr lang="en-CA" sz="2400" kern="0">
                <a:effectLst/>
                <a:latin typeface="Arial" panose="020B0604020202020204" pitchFamily="34" charset="0"/>
                <a:ea typeface="Times New Roman" panose="02020603050405020304" pitchFamily="18" charset="0"/>
              </a:rPr>
              <a:t>Most couples’ arguments aren’t about facts. They’re about feelings. Protectors get activated, and the couple stops being able to hear each other from a calm, connected Self. Once hurt parts take over, they protect themselves with anger, withdrawal, logic, or criticism, and these protective strategies clash. What looks like a disagreement is usually two wounded parts trying to be seen.</a:t>
            </a:r>
            <a:endParaRPr lang="en-CA" sz="2400"/>
          </a:p>
        </p:txBody>
      </p:sp>
    </p:spTree>
    <p:extLst>
      <p:ext uri="{BB962C8B-B14F-4D97-AF65-F5344CB8AC3E}">
        <p14:creationId xmlns:p14="http://schemas.microsoft.com/office/powerpoint/2010/main" val="500092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000D6829-EB93-4154-B7C6-CE926F9E6009}"/>
              </a:ext>
            </a:extLst>
          </p:cNvPr>
          <p:cNvPicPr>
            <a:picLocks noChangeAspect="1"/>
          </p:cNvPicPr>
          <p:nvPr/>
        </p:nvPicPr>
        <p:blipFill rotWithShape="1">
          <a:blip r:embed="rId3">
            <a:extLst>
              <a:ext uri="{28A0092B-C50C-407E-A947-70E740481C1C}">
                <a14:useLocalDpi xmlns:a14="http://schemas.microsoft.com/office/drawing/2010/main" val="0"/>
              </a:ext>
            </a:extLst>
          </a:blip>
          <a:srcRect t="9549" b="6181"/>
          <a:stretch/>
        </p:blipFill>
        <p:spPr>
          <a:xfrm>
            <a:off x="20" y="0"/>
            <a:ext cx="12191980" cy="6857990"/>
          </a:xfrm>
          <a:prstGeom prst="rect">
            <a:avLst/>
          </a:prstGeom>
        </p:spPr>
      </p:pic>
      <p:sp>
        <p:nvSpPr>
          <p:cNvPr id="5" name="Title 4">
            <a:extLst>
              <a:ext uri="{FF2B5EF4-FFF2-40B4-BE49-F238E27FC236}">
                <a16:creationId xmlns:a16="http://schemas.microsoft.com/office/drawing/2014/main" id="{314ECF5B-7AB1-4910-B8AB-4F963554A42C}"/>
              </a:ext>
            </a:extLst>
          </p:cNvPr>
          <p:cNvSpPr>
            <a:spLocks noGrp="1"/>
          </p:cNvSpPr>
          <p:nvPr>
            <p:ph type="title" idx="4294967295"/>
          </p:nvPr>
        </p:nvSpPr>
        <p:spPr>
          <a:xfrm>
            <a:off x="6980903" y="4666943"/>
            <a:ext cx="4778477" cy="1841807"/>
          </a:xfrm>
        </p:spPr>
        <p:txBody>
          <a:bodyPr>
            <a:normAutofit/>
          </a:bodyPr>
          <a:lstStyle/>
          <a:p>
            <a:r>
              <a:rPr lang="en-CA" sz="4800" b="1">
                <a:solidFill>
                  <a:srgbClr val="FF0000"/>
                </a:solidFill>
              </a:rPr>
              <a:t>Fight/fight</a:t>
            </a:r>
          </a:p>
        </p:txBody>
      </p:sp>
      <p:sp>
        <p:nvSpPr>
          <p:cNvPr id="6" name="TextBox 5">
            <a:extLst>
              <a:ext uri="{FF2B5EF4-FFF2-40B4-BE49-F238E27FC236}">
                <a16:creationId xmlns:a16="http://schemas.microsoft.com/office/drawing/2014/main" id="{ABA3A6C1-2266-ABA0-8A60-BFABA06F73DB}"/>
              </a:ext>
            </a:extLst>
          </p:cNvPr>
          <p:cNvSpPr txBox="1"/>
          <p:nvPr/>
        </p:nvSpPr>
        <p:spPr>
          <a:xfrm>
            <a:off x="-70884" y="4759780"/>
            <a:ext cx="6888808" cy="1200329"/>
          </a:xfrm>
          <a:prstGeom prst="rect">
            <a:avLst/>
          </a:prstGeom>
          <a:noFill/>
        </p:spPr>
        <p:txBody>
          <a:bodyPr wrap="square">
            <a:spAutoFit/>
          </a:bodyPr>
          <a:lstStyle/>
          <a:p>
            <a:pPr algn="ctr"/>
            <a:r>
              <a:rPr lang="en-CA" sz="3600" b="1" dirty="0">
                <a:solidFill>
                  <a:schemeClr val="bg1"/>
                </a:solidFill>
              </a:rPr>
              <a:t>COMMON RELATIONSHIP ACTIVATION PATTERNS:</a:t>
            </a:r>
          </a:p>
        </p:txBody>
      </p:sp>
    </p:spTree>
    <p:extLst>
      <p:ext uri="{BB962C8B-B14F-4D97-AF65-F5344CB8AC3E}">
        <p14:creationId xmlns:p14="http://schemas.microsoft.com/office/powerpoint/2010/main" val="32914783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C7101-EB0C-49B8-940D-EAB841A8C895}"/>
              </a:ext>
            </a:extLst>
          </p:cNvPr>
          <p:cNvPicPr>
            <a:picLocks noChangeAspect="1"/>
          </p:cNvPicPr>
          <p:nvPr/>
        </p:nvPicPr>
        <p:blipFill rotWithShape="1">
          <a:blip r:embed="rId2">
            <a:extLst>
              <a:ext uri="{28A0092B-C50C-407E-A947-70E740481C1C}">
                <a14:useLocalDpi xmlns:a14="http://schemas.microsoft.com/office/drawing/2010/main" val="0"/>
              </a:ext>
            </a:extLst>
          </a:blip>
          <a:srcRect r="1334"/>
          <a:stretch/>
        </p:blipFill>
        <p:spPr>
          <a:xfrm>
            <a:off x="0" y="10"/>
            <a:ext cx="12191980" cy="6857990"/>
          </a:xfrm>
          <a:prstGeom prst="rect">
            <a:avLst/>
          </a:prstGeom>
        </p:spPr>
      </p:pic>
      <p:sp>
        <p:nvSpPr>
          <p:cNvPr id="4" name="Title 3">
            <a:extLst>
              <a:ext uri="{FF2B5EF4-FFF2-40B4-BE49-F238E27FC236}">
                <a16:creationId xmlns:a16="http://schemas.microsoft.com/office/drawing/2014/main" id="{E7432586-06BD-48CD-B450-068A719D89BB}"/>
              </a:ext>
            </a:extLst>
          </p:cNvPr>
          <p:cNvSpPr>
            <a:spLocks noGrp="1"/>
          </p:cNvSpPr>
          <p:nvPr>
            <p:ph type="title" idx="4294967295"/>
          </p:nvPr>
        </p:nvSpPr>
        <p:spPr>
          <a:xfrm>
            <a:off x="7102001" y="5176332"/>
            <a:ext cx="4435813" cy="2015044"/>
          </a:xfrm>
        </p:spPr>
        <p:txBody>
          <a:bodyPr>
            <a:normAutofit/>
          </a:bodyPr>
          <a:lstStyle/>
          <a:p>
            <a:r>
              <a:rPr lang="en-CA" sz="5400" b="1">
                <a:solidFill>
                  <a:srgbClr val="FF0000"/>
                </a:solidFill>
              </a:rPr>
              <a:t>Fawn/fight</a:t>
            </a:r>
          </a:p>
        </p:txBody>
      </p:sp>
    </p:spTree>
    <p:extLst>
      <p:ext uri="{BB962C8B-B14F-4D97-AF65-F5344CB8AC3E}">
        <p14:creationId xmlns:p14="http://schemas.microsoft.com/office/powerpoint/2010/main" val="698653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indow&#10;&#10;Description automatically generated">
            <a:extLst>
              <a:ext uri="{FF2B5EF4-FFF2-40B4-BE49-F238E27FC236}">
                <a16:creationId xmlns:a16="http://schemas.microsoft.com/office/drawing/2014/main" id="{4F930745-6A15-4EC6-A465-7048E6609A31}"/>
              </a:ext>
            </a:extLst>
          </p:cNvPr>
          <p:cNvPicPr>
            <a:picLocks noChangeAspect="1"/>
          </p:cNvPicPr>
          <p:nvPr/>
        </p:nvPicPr>
        <p:blipFill rotWithShape="1">
          <a:blip r:embed="rId2">
            <a:extLst>
              <a:ext uri="{28A0092B-C50C-407E-A947-70E740481C1C}">
                <a14:useLocalDpi xmlns:a14="http://schemas.microsoft.com/office/drawing/2010/main" val="0"/>
              </a:ext>
            </a:extLst>
          </a:blip>
          <a:srcRect t="967" b="14764"/>
          <a:stretch/>
        </p:blipFill>
        <p:spPr>
          <a:xfrm>
            <a:off x="20" y="10"/>
            <a:ext cx="12191980" cy="6857990"/>
          </a:xfrm>
          <a:prstGeom prst="rect">
            <a:avLst/>
          </a:prstGeom>
        </p:spPr>
      </p:pic>
      <p:sp>
        <p:nvSpPr>
          <p:cNvPr id="4" name="Title 3">
            <a:extLst>
              <a:ext uri="{FF2B5EF4-FFF2-40B4-BE49-F238E27FC236}">
                <a16:creationId xmlns:a16="http://schemas.microsoft.com/office/drawing/2014/main" id="{A8A40B82-FA7D-4750-A076-1D4B3118265B}"/>
              </a:ext>
            </a:extLst>
          </p:cNvPr>
          <p:cNvSpPr>
            <a:spLocks noGrp="1"/>
          </p:cNvSpPr>
          <p:nvPr>
            <p:ph type="title" idx="4294967295"/>
          </p:nvPr>
        </p:nvSpPr>
        <p:spPr>
          <a:xfrm>
            <a:off x="1171575" y="3552825"/>
            <a:ext cx="4448176" cy="1724025"/>
          </a:xfrm>
        </p:spPr>
        <p:txBody>
          <a:bodyPr>
            <a:normAutofit fontScale="90000"/>
          </a:bodyPr>
          <a:lstStyle/>
          <a:p>
            <a:r>
              <a:rPr lang="en-CA" b="1">
                <a:solidFill>
                  <a:schemeClr val="bg1"/>
                </a:solidFill>
              </a:rPr>
              <a:t>                  </a:t>
            </a:r>
            <a:br>
              <a:rPr lang="en-CA" b="1">
                <a:solidFill>
                  <a:schemeClr val="bg1"/>
                </a:solidFill>
              </a:rPr>
            </a:br>
            <a:br>
              <a:rPr lang="en-CA" b="1">
                <a:solidFill>
                  <a:schemeClr val="bg1"/>
                </a:solidFill>
              </a:rPr>
            </a:br>
            <a:br>
              <a:rPr lang="en-CA" b="1">
                <a:solidFill>
                  <a:schemeClr val="bg1"/>
                </a:solidFill>
              </a:rPr>
            </a:br>
            <a:r>
              <a:rPr lang="en-CA" sz="5400" b="1">
                <a:solidFill>
                  <a:schemeClr val="bg1"/>
                </a:solidFill>
              </a:rPr>
              <a:t>                 </a:t>
            </a:r>
            <a:r>
              <a:rPr lang="en-CA" sz="5400" b="1">
                <a:solidFill>
                  <a:srgbClr val="FF0000"/>
                </a:solidFill>
              </a:rPr>
              <a:t>Fight/flight</a:t>
            </a:r>
          </a:p>
        </p:txBody>
      </p:sp>
    </p:spTree>
    <p:extLst>
      <p:ext uri="{BB962C8B-B14F-4D97-AF65-F5344CB8AC3E}">
        <p14:creationId xmlns:p14="http://schemas.microsoft.com/office/powerpoint/2010/main" val="40295760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888987EF-593A-42F0-B17E-8A1961F35E3F}"/>
              </a:ext>
            </a:extLst>
          </p:cNvPr>
          <p:cNvPicPr>
            <a:picLocks noChangeAspect="1"/>
          </p:cNvPicPr>
          <p:nvPr/>
        </p:nvPicPr>
        <p:blipFill rotWithShape="1">
          <a:blip r:embed="rId2">
            <a:extLst>
              <a:ext uri="{28A0092B-C50C-407E-A947-70E740481C1C}">
                <a14:useLocalDpi xmlns:a14="http://schemas.microsoft.com/office/drawing/2010/main" val="0"/>
              </a:ext>
            </a:extLst>
          </a:blip>
          <a:srcRect b="19643"/>
          <a:stretch/>
        </p:blipFill>
        <p:spPr>
          <a:xfrm>
            <a:off x="20" y="10"/>
            <a:ext cx="12191980" cy="6857990"/>
          </a:xfrm>
          <a:prstGeom prst="rect">
            <a:avLst/>
          </a:prstGeom>
        </p:spPr>
      </p:pic>
      <p:sp>
        <p:nvSpPr>
          <p:cNvPr id="4" name="Title 3">
            <a:extLst>
              <a:ext uri="{FF2B5EF4-FFF2-40B4-BE49-F238E27FC236}">
                <a16:creationId xmlns:a16="http://schemas.microsoft.com/office/drawing/2014/main" id="{9E92E70D-E880-4F0E-B3DE-94F09728914E}"/>
              </a:ext>
            </a:extLst>
          </p:cNvPr>
          <p:cNvSpPr>
            <a:spLocks noGrp="1"/>
          </p:cNvSpPr>
          <p:nvPr>
            <p:ph type="title" idx="4294967295"/>
          </p:nvPr>
        </p:nvSpPr>
        <p:spPr>
          <a:xfrm>
            <a:off x="6400800" y="3429000"/>
            <a:ext cx="5272391" cy="4664412"/>
          </a:xfrm>
        </p:spPr>
        <p:txBody>
          <a:bodyPr>
            <a:normAutofit/>
          </a:bodyPr>
          <a:lstStyle/>
          <a:p>
            <a:r>
              <a:rPr lang="en-CA" sz="5400" b="1">
                <a:solidFill>
                  <a:srgbClr val="FF0000"/>
                </a:solidFill>
              </a:rPr>
              <a:t>Fight/freeze</a:t>
            </a:r>
          </a:p>
        </p:txBody>
      </p:sp>
    </p:spTree>
    <p:extLst>
      <p:ext uri="{BB962C8B-B14F-4D97-AF65-F5344CB8AC3E}">
        <p14:creationId xmlns:p14="http://schemas.microsoft.com/office/powerpoint/2010/main" val="8950805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26BD-263F-0A65-B0F9-9151FB862A12}"/>
              </a:ext>
            </a:extLst>
          </p:cNvPr>
          <p:cNvSpPr>
            <a:spLocks noGrp="1"/>
          </p:cNvSpPr>
          <p:nvPr>
            <p:ph type="ctrTitle" idx="4294967295"/>
          </p:nvPr>
        </p:nvSpPr>
        <p:spPr>
          <a:xfrm>
            <a:off x="359569" y="3735132"/>
            <a:ext cx="11472862" cy="1739900"/>
          </a:xfrm>
        </p:spPr>
        <p:txBody>
          <a:bodyPr>
            <a:normAutofit/>
          </a:bodyPr>
          <a:lstStyle/>
          <a:p>
            <a:pPr algn="ctr"/>
            <a:r>
              <a:rPr lang="en-CA" sz="4400" dirty="0">
                <a:solidFill>
                  <a:schemeClr val="bg1"/>
                </a:solidFill>
              </a:rPr>
              <a:t>Relationship TYPES</a:t>
            </a:r>
          </a:p>
        </p:txBody>
      </p:sp>
      <p:pic>
        <p:nvPicPr>
          <p:cNvPr id="5" name="Picture 4" descr="Vegetables and fruits in a row">
            <a:extLst>
              <a:ext uri="{FF2B5EF4-FFF2-40B4-BE49-F238E27FC236}">
                <a16:creationId xmlns:a16="http://schemas.microsoft.com/office/drawing/2014/main" id="{EBA771CB-CE52-F35B-BD55-61F666E906BB}"/>
              </a:ext>
            </a:extLst>
          </p:cNvPr>
          <p:cNvPicPr>
            <a:picLocks noChangeAspect="1"/>
          </p:cNvPicPr>
          <p:nvPr/>
        </p:nvPicPr>
        <p:blipFill>
          <a:blip r:embed="rId2"/>
          <a:srcRect t="36508" b="18549"/>
          <a:stretch>
            <a:fillRect/>
          </a:stretch>
        </p:blipFill>
        <p:spPr>
          <a:xfrm>
            <a:off x="20" y="10"/>
            <a:ext cx="12191980" cy="3657589"/>
          </a:xfrm>
          <a:prstGeom prst="rect">
            <a:avLst/>
          </a:prstGeom>
        </p:spPr>
      </p:pic>
    </p:spTree>
    <p:extLst>
      <p:ext uri="{BB962C8B-B14F-4D97-AF65-F5344CB8AC3E}">
        <p14:creationId xmlns:p14="http://schemas.microsoft.com/office/powerpoint/2010/main" val="6362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34D36C-B752-AF56-5F23-59A0BA0E00A6}"/>
              </a:ext>
            </a:extLst>
          </p:cNvPr>
          <p:cNvSpPr txBox="1"/>
          <p:nvPr/>
        </p:nvSpPr>
        <p:spPr>
          <a:xfrm>
            <a:off x="0" y="714827"/>
            <a:ext cx="12192000" cy="5920275"/>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Think of every relationship as a harbor and each person as a ship navigating the waters of life.</a:t>
            </a:r>
            <a:r>
              <a:rPr lang="en-CA" sz="2200" kern="0" dirty="0">
                <a:latin typeface="Arial" panose="020B0604020202020204" pitchFamily="34" charset="0"/>
                <a:ea typeface="Times New Roman" panose="02020603050405020304" pitchFamily="18" charset="0"/>
                <a:cs typeface="Times New Roman" panose="02020603050405020304" pitchFamily="18" charset="0"/>
              </a:rPr>
              <a:t>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A harbor can offer safety, nourishment, and rest… or it can be difficult to enter, unpredictable, or even dangerous. Different relationship styles create different kinds of harbors.</a:t>
            </a:r>
          </a:p>
          <a:p>
            <a:pPr marL="285750" indent="-285750">
              <a:lnSpc>
                <a:spcPct val="115000"/>
              </a:lnSpc>
              <a:spcAft>
                <a:spcPts val="800"/>
              </a:spcAft>
              <a:buFont typeface="Arial" panose="020B0604020202020204" pitchFamily="34" charset="0"/>
              <a:buChar char="•"/>
            </a:pP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1. A secure relationship </a:t>
            </a: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is one in which both people feel safe, seen, valued, and soothed. In a secure relationship people are emotionally responsive and consistent, conflicts are repaired rather than avoided, each person can be independent and connected and there is high trust, and low drama. This mirrors secure attachment, a “safe harbor” that steadies both partners. </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Secure Harbor: The harbor is well-lit, calm, predictable, and welcoming. The ship knows it can enter in storms and rest without fear.</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effectLst/>
                <a:latin typeface="Arial" panose="020B0604020202020204" pitchFamily="34" charset="0"/>
                <a:ea typeface="Times New Roman" panose="02020603050405020304" pitchFamily="18" charset="0"/>
                <a:cs typeface="Times New Roman" panose="02020603050405020304" pitchFamily="18" charset="0"/>
              </a:rPr>
              <a:t>Clinical example: Maria and Daniel argue sometimes, but they always come back together to repair. When Maria feels overwhelmed, she reaches out; Daniel responds warmly. Daniel trusts that Maria won’t leave when things get hard. Both can sail out into life confidently knowing there is a safe place to return.</a:t>
            </a:r>
            <a:endParaRPr lang="en-CA" sz="2200"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8BEBD7A-2104-77AA-7B49-014DCDEAADB6}"/>
              </a:ext>
            </a:extLst>
          </p:cNvPr>
          <p:cNvSpPr txBox="1"/>
          <p:nvPr/>
        </p:nvSpPr>
        <p:spPr>
          <a:xfrm>
            <a:off x="2876516" y="0"/>
            <a:ext cx="6251824" cy="523220"/>
          </a:xfrm>
          <a:prstGeom prst="rect">
            <a:avLst/>
          </a:prstGeom>
          <a:noFill/>
        </p:spPr>
        <p:txBody>
          <a:bodyPr wrap="square">
            <a:spAutoFit/>
          </a:bodyPr>
          <a:lstStyle/>
          <a:p>
            <a:r>
              <a:rPr lang="en-CA"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HEALTHY RELATIONSHIP TYPES</a:t>
            </a:r>
            <a:endParaRPr lang="en-CA" sz="2800" dirty="0"/>
          </a:p>
        </p:txBody>
      </p:sp>
    </p:spTree>
    <p:extLst>
      <p:ext uri="{BB962C8B-B14F-4D97-AF65-F5344CB8AC3E}">
        <p14:creationId xmlns:p14="http://schemas.microsoft.com/office/powerpoint/2010/main" val="13505348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D4639-B72B-504E-F87E-3E5B592D33C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A5F989-0595-E611-6313-49B6E8D04C46}"/>
              </a:ext>
            </a:extLst>
          </p:cNvPr>
          <p:cNvSpPr txBox="1"/>
          <p:nvPr/>
        </p:nvSpPr>
        <p:spPr>
          <a:xfrm>
            <a:off x="0" y="430752"/>
            <a:ext cx="12192000" cy="7082965"/>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200" kern="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2. An interdependent relationship </a:t>
            </a:r>
            <a:r>
              <a:rPr lang="en-CA" sz="2200" kern="0" dirty="0">
                <a:latin typeface="Arial" panose="020B0604020202020204" pitchFamily="34" charset="0"/>
                <a:ea typeface="Times New Roman" panose="02020603050405020304" pitchFamily="18" charset="0"/>
                <a:cs typeface="Times New Roman" panose="02020603050405020304" pitchFamily="18" charset="0"/>
              </a:rPr>
              <a:t>involves two autonomous individuals who choose mutual reliance. In an interdependent relationship there is a healthy balance of closeness and independence, support for the growth of both people and for each partner’s own life and identity</a:t>
            </a:r>
            <a:endParaRPr lang="en-CA" sz="22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200" kern="0" dirty="0">
                <a:latin typeface="Arial" panose="020B0604020202020204" pitchFamily="34" charset="0"/>
                <a:ea typeface="Times New Roman" panose="02020603050405020304" pitchFamily="18" charset="0"/>
              </a:rPr>
              <a:t>Interdependent Harbor: Two sturdy docks connected by a strong bridge. Ships come and go freely, supported but not confined.</a:t>
            </a:r>
          </a:p>
          <a:p>
            <a:pPr marL="285750" indent="-285750">
              <a:lnSpc>
                <a:spcPct val="115000"/>
              </a:lnSpc>
              <a:spcAft>
                <a:spcPts val="800"/>
              </a:spcAft>
              <a:buFont typeface="Arial" panose="020B0604020202020204" pitchFamily="34" charset="0"/>
              <a:buChar char="•"/>
            </a:pPr>
            <a:r>
              <a:rPr lang="en-CA" sz="2200" kern="0" dirty="0">
                <a:latin typeface="Arial" panose="020B0604020202020204" pitchFamily="34" charset="0"/>
                <a:ea typeface="Times New Roman" panose="02020603050405020304" pitchFamily="18" charset="0"/>
              </a:rPr>
              <a:t>Clinical example: Aisha and Tom each have rich independent lives, friends, hobbies, and careers. They rely on one another but don’t collapse into one another. When stress hits, they lean in, but they never lose themselves. </a:t>
            </a:r>
          </a:p>
          <a:p>
            <a:pPr marL="285750" indent="-285750">
              <a:lnSpc>
                <a:spcPct val="115000"/>
              </a:lnSpc>
              <a:spcAft>
                <a:spcPts val="800"/>
              </a:spcAft>
              <a:buFont typeface="Arial" panose="020B0604020202020204" pitchFamily="34" charset="0"/>
              <a:buChar char="•"/>
            </a:pPr>
            <a:r>
              <a:rPr lang="en-CA" sz="2200" dirty="0">
                <a:solidFill>
                  <a:schemeClr val="bg1"/>
                </a:solidFill>
                <a:latin typeface="Arial" panose="020B0604020202020204" pitchFamily="34" charset="0"/>
                <a:cs typeface="Arial" panose="020B0604020202020204" pitchFamily="34" charset="0"/>
              </a:rPr>
              <a:t>3. Supportive and nurturing relationships </a:t>
            </a:r>
            <a:r>
              <a:rPr lang="en-CA" sz="2200" dirty="0">
                <a:latin typeface="Arial" panose="020B0604020202020204" pitchFamily="34" charset="0"/>
                <a:cs typeface="Arial" panose="020B0604020202020204" pitchFamily="34" charset="0"/>
              </a:rPr>
              <a:t>enhance wellbeing, resilience, and meaning. They encourage each person’s goals, they provide warm, predictable emotional environments, good communication and shared values.</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Supportive / Nurturing Harbor: A harbor with repair crews, replenishment stations, and steady lighthouses. It strengthens ships for the journey.</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Clinical example: After losing his job, Evan leans on his partner, who listens, validates, and encourages him. Their communication feels like gentle tides, responsive and attuned.</a:t>
            </a:r>
            <a:br>
              <a:rPr lang="en-CA" sz="2200" kern="0" dirty="0">
                <a:effectLst/>
                <a:latin typeface="Arial" panose="020B0604020202020204" pitchFamily="34" charset="0"/>
                <a:ea typeface="Times New Roman" panose="02020603050405020304" pitchFamily="18" charset="0"/>
              </a:rPr>
            </a:br>
            <a:br>
              <a:rPr lang="en-CA" sz="1800" kern="0" dirty="0">
                <a:effectLst/>
                <a:latin typeface="Arial" panose="020B0604020202020204" pitchFamily="34" charset="0"/>
                <a:ea typeface="Times New Roman" panose="02020603050405020304" pitchFamily="18" charset="0"/>
              </a:rPr>
            </a:br>
            <a:endParaRPr lang="en-CA" dirty="0"/>
          </a:p>
        </p:txBody>
      </p:sp>
      <p:sp>
        <p:nvSpPr>
          <p:cNvPr id="7" name="TextBox 6">
            <a:extLst>
              <a:ext uri="{FF2B5EF4-FFF2-40B4-BE49-F238E27FC236}">
                <a16:creationId xmlns:a16="http://schemas.microsoft.com/office/drawing/2014/main" id="{7AC6150F-216D-9C14-F249-8C9562CC0384}"/>
              </a:ext>
            </a:extLst>
          </p:cNvPr>
          <p:cNvSpPr txBox="1"/>
          <p:nvPr/>
        </p:nvSpPr>
        <p:spPr>
          <a:xfrm>
            <a:off x="3309135" y="-92468"/>
            <a:ext cx="6251824" cy="523220"/>
          </a:xfrm>
          <a:prstGeom prst="rect">
            <a:avLst/>
          </a:prstGeom>
          <a:noFill/>
        </p:spPr>
        <p:txBody>
          <a:bodyPr wrap="square">
            <a:spAutoFit/>
          </a:bodyPr>
          <a:lstStyle/>
          <a:p>
            <a:r>
              <a:rPr lang="en-CA" sz="2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HEALTHY RELATIONSHIP TYPES</a:t>
            </a:r>
            <a:endParaRPr lang="en-CA" sz="2800"/>
          </a:p>
        </p:txBody>
      </p:sp>
    </p:spTree>
    <p:extLst>
      <p:ext uri="{BB962C8B-B14F-4D97-AF65-F5344CB8AC3E}">
        <p14:creationId xmlns:p14="http://schemas.microsoft.com/office/powerpoint/2010/main" val="15152372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BE0A4-711D-239F-18DE-7C7B4D74D08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202D1D9-7CFC-705F-F040-C25425A77134}"/>
              </a:ext>
            </a:extLst>
          </p:cNvPr>
          <p:cNvSpPr txBox="1"/>
          <p:nvPr/>
        </p:nvSpPr>
        <p:spPr>
          <a:xfrm>
            <a:off x="0" y="479554"/>
            <a:ext cx="12192000" cy="923330"/>
          </a:xfrm>
          <a:prstGeom prst="rect">
            <a:avLst/>
          </a:prstGeom>
          <a:noFill/>
        </p:spPr>
        <p:txBody>
          <a:bodyPr wrap="square">
            <a:spAutoFit/>
          </a:bodyPr>
          <a:lstStyle/>
          <a:p>
            <a:br>
              <a:rPr lang="en-CA" sz="1800" kern="0">
                <a:effectLst/>
                <a:latin typeface="Arial" panose="020B0604020202020204" pitchFamily="34" charset="0"/>
                <a:ea typeface="Times New Roman" panose="02020603050405020304" pitchFamily="18" charset="0"/>
              </a:rPr>
            </a:br>
            <a:br>
              <a:rPr lang="en-CA" sz="1800" kern="0">
                <a:effectLst/>
                <a:latin typeface="Arial" panose="020B0604020202020204" pitchFamily="34" charset="0"/>
                <a:ea typeface="Times New Roman" panose="02020603050405020304" pitchFamily="18" charset="0"/>
              </a:rPr>
            </a:br>
            <a:endParaRPr lang="en-CA"/>
          </a:p>
        </p:txBody>
      </p:sp>
      <p:sp>
        <p:nvSpPr>
          <p:cNvPr id="7" name="TextBox 6">
            <a:extLst>
              <a:ext uri="{FF2B5EF4-FFF2-40B4-BE49-F238E27FC236}">
                <a16:creationId xmlns:a16="http://schemas.microsoft.com/office/drawing/2014/main" id="{DE821C17-3FA2-2454-3807-95A64630F920}"/>
              </a:ext>
            </a:extLst>
          </p:cNvPr>
          <p:cNvSpPr txBox="1"/>
          <p:nvPr/>
        </p:nvSpPr>
        <p:spPr>
          <a:xfrm>
            <a:off x="2928990" y="6943"/>
            <a:ext cx="7375989" cy="523220"/>
          </a:xfrm>
          <a:prstGeom prst="rect">
            <a:avLst/>
          </a:prstGeom>
          <a:noFill/>
        </p:spPr>
        <p:txBody>
          <a:bodyPr wrap="square">
            <a:spAutoFit/>
          </a:bodyPr>
          <a:lstStyle/>
          <a:p>
            <a:r>
              <a:rPr lang="en-CA" sz="2800" ker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UNHEALTHY RELATIONSHIP TYPES</a:t>
            </a:r>
            <a:endParaRPr lang="en-CA" sz="2800"/>
          </a:p>
        </p:txBody>
      </p:sp>
      <p:sp>
        <p:nvSpPr>
          <p:cNvPr id="3" name="TextBox 2">
            <a:extLst>
              <a:ext uri="{FF2B5EF4-FFF2-40B4-BE49-F238E27FC236}">
                <a16:creationId xmlns:a16="http://schemas.microsoft.com/office/drawing/2014/main" id="{A3385EBC-BFA0-F4D6-E989-D97A86BE3C72}"/>
              </a:ext>
            </a:extLst>
          </p:cNvPr>
          <p:cNvSpPr txBox="1"/>
          <p:nvPr/>
        </p:nvSpPr>
        <p:spPr>
          <a:xfrm>
            <a:off x="123290" y="530163"/>
            <a:ext cx="12192000" cy="6568208"/>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Toxic relationships </a:t>
            </a:r>
            <a:r>
              <a:rPr lang="en-CA" sz="2000" kern="0" dirty="0">
                <a:effectLst/>
                <a:latin typeface="Arial" panose="020B0604020202020204" pitchFamily="34" charset="0"/>
                <a:ea typeface="Times New Roman" panose="02020603050405020304" pitchFamily="18" charset="0"/>
                <a:cs typeface="Arial" panose="020B0604020202020204" pitchFamily="34" charset="0"/>
              </a:rPr>
              <a:t>consistently damage wellbeing. They feature manipulation, instability, volatility, criticism, contempt, gaslighting and emotional or physical harm. In these relationships there is no psychological safety. They are often rooted in insecure attachment, trauma, or personality disorders.</a:t>
            </a:r>
            <a:endParaRPr lang="en-CA" sz="20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Toxic Harbor: Looks calm from afar, but close up is full of hidden rocks, sudden storms, and unstable docks.</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Clinical example: Sarah never knows which version of her partner she’s coming home to, warm or raging. Even when things are calm, she prepares for the next explosion. Her nervous system is always on alert.</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 Codependent relationships </a:t>
            </a:r>
            <a:r>
              <a:rPr lang="en-CA" sz="2000" kern="0" dirty="0">
                <a:effectLst/>
                <a:latin typeface="Arial" panose="020B0604020202020204" pitchFamily="34" charset="0"/>
                <a:ea typeface="Times New Roman" panose="02020603050405020304" pitchFamily="18" charset="0"/>
                <a:cs typeface="Arial" panose="020B0604020202020204" pitchFamily="34" charset="0"/>
              </a:rPr>
              <a:t>are those where self-worth, identity, or stability depends on the other person. In these relationships one or both partners over function, excessively caretake or rescue, have poor boundaries and identity fusion (“I don’t know who I am without you”) Interdependence = two whole people connected. Codependence = two incomplete selves fused. </a:t>
            </a:r>
            <a:endParaRPr lang="en-CA" sz="20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Codependent Harbor: The docks are fused together. If one ship tries to leave, everything shakes.</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Clinical example: Mark can’t make decisions without checking with Lily. Lily feels responsible for Mark’s emotional state and exhausts herself managing it. Both are afraid that if they separate even briefly, everything will fall apart.</a:t>
            </a:r>
            <a:br>
              <a:rPr lang="en-CA" sz="1800" kern="0" dirty="0">
                <a:effectLst/>
                <a:latin typeface="Arial" panose="020B0604020202020204" pitchFamily="34" charset="0"/>
                <a:ea typeface="Times New Roman" panose="02020603050405020304" pitchFamily="18" charset="0"/>
              </a:rPr>
            </a:br>
            <a:endParaRPr lang="en-CA" dirty="0"/>
          </a:p>
        </p:txBody>
      </p:sp>
    </p:spTree>
    <p:extLst>
      <p:ext uri="{BB962C8B-B14F-4D97-AF65-F5344CB8AC3E}">
        <p14:creationId xmlns:p14="http://schemas.microsoft.com/office/powerpoint/2010/main" val="35696388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Banded</Template>
  <TotalTime>571</TotalTime>
  <Words>33853</Words>
  <Application>Microsoft Office PowerPoint</Application>
  <PresentationFormat>Widescreen</PresentationFormat>
  <Paragraphs>1494</Paragraphs>
  <Slides>238</Slides>
  <Notes>23</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238</vt:i4>
      </vt:variant>
    </vt:vector>
  </HeadingPairs>
  <TitlesOfParts>
    <vt:vector size="246" baseType="lpstr">
      <vt:lpstr>Aptos</vt:lpstr>
      <vt:lpstr>Arial</vt:lpstr>
      <vt:lpstr>Calibri</vt:lpstr>
      <vt:lpstr>Corbel</vt:lpstr>
      <vt:lpstr>Google Sans</vt:lpstr>
      <vt:lpstr>Segoe UI Symbol</vt:lpstr>
      <vt:lpstr>Wingdings</vt:lpstr>
      <vt:lpstr>Banded</vt:lpstr>
      <vt:lpstr>Welcome to Week 30  of Simple</vt:lpstr>
      <vt:lpstr>PowerPoint Presentation</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NEXT week</vt:lpstr>
      <vt:lpstr>PowerPoint Presentation</vt:lpstr>
      <vt:lpstr>PowerPoint Presentation</vt:lpstr>
      <vt:lpstr>PowerPoint Presentation</vt:lpstr>
      <vt:lpstr>PowerPoint Presentation</vt:lpstr>
      <vt:lpstr>YOUR LIFE’S MEANING AND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meaning</vt:lpstr>
      <vt:lpstr>PowerPoint Presentation</vt:lpstr>
      <vt:lpstr>The Cosmic Egg of Meaning</vt:lpstr>
      <vt:lpstr>PowerPoint Presentation</vt:lpstr>
      <vt:lpstr>Introduction: The Cosmic Egg (Richard Rohr)</vt:lpstr>
      <vt:lpstr>PowerPoint Presentation</vt:lpstr>
      <vt:lpstr>PowerPoint Presentation</vt:lpstr>
      <vt:lpstr>1. My Story – Who am I?</vt:lpstr>
      <vt:lpstr>2. Our Story – Where do I belong?</vt:lpstr>
      <vt:lpstr>3. The Story – Why are we here?</vt:lpstr>
      <vt:lpstr>Reflecting Across the Three Stories</vt:lpstr>
      <vt:lpstr>Rewriting a Story</vt:lpstr>
      <vt:lpstr>            WEEK 32</vt:lpstr>
      <vt:lpstr>Simple course survey and end of year rating scales</vt:lpstr>
      <vt:lpstr>PowerPoint Presentation</vt:lpstr>
      <vt:lpstr>PowerPoint Presentation</vt:lpstr>
      <vt:lpstr>PowerPoint Presentation</vt:lpstr>
      <vt:lpstr>PowerPoint Presentation</vt:lpstr>
      <vt:lpstr>Simple course survey and end of year rating scales</vt:lpstr>
      <vt:lpstr>PowerPoint Presentation</vt:lpstr>
      <vt:lpstr> REMINDER PARTICIPANT AGREEMENTS </vt:lpstr>
      <vt:lpstr>Poll</vt:lpstr>
      <vt:lpstr>What we will do today</vt:lpstr>
      <vt:lpstr>PowerPoint Presentation</vt:lpstr>
      <vt:lpstr>PARTS AND Self in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dimensions predicting relationship quality</vt:lpstr>
      <vt:lpstr>PowerPoint Presentation</vt:lpstr>
      <vt:lpstr>PowerPoint Presentation</vt:lpstr>
      <vt:lpstr>PowerPoint Presentation</vt:lpstr>
      <vt:lpstr>FACTORS AFFECTING  relationship quality</vt:lpstr>
      <vt:lpstr>PowerPoint Presentation</vt:lpstr>
      <vt:lpstr>PowerPoint Presentation</vt:lpstr>
      <vt:lpstr>PowerPoint Presentation</vt:lpstr>
      <vt:lpstr>PowerPoint Presentation</vt:lpstr>
      <vt:lpstr>PowerPoint Presentation</vt:lpstr>
      <vt:lpstr>PowerPoint Presentation</vt:lpstr>
      <vt:lpstr>Why ARE INTIMATE  RELATIONSHIPS  SO DIFFICULT?</vt:lpstr>
      <vt:lpstr>PowerPoint Presentation</vt:lpstr>
      <vt:lpstr>PowerPoint Presentation</vt:lpstr>
      <vt:lpstr>PowerPoint Presentation</vt:lpstr>
      <vt:lpstr>PowerPoint Presentation</vt:lpstr>
      <vt:lpstr>PowerPoint Presentation</vt:lpstr>
      <vt:lpstr>ATTACHMENT Issues in intimate relationships</vt:lpstr>
      <vt:lpstr>PowerPoint Presentation</vt:lpstr>
      <vt:lpstr>PowerPoint Presentation</vt:lpstr>
      <vt:lpstr>Common INTIMATE RELATIONSHIP  conflict patterns</vt:lpstr>
      <vt:lpstr>PowerPoint Presentation</vt:lpstr>
      <vt:lpstr>PowerPoint Presentation</vt:lpstr>
      <vt:lpstr>PowerPoint Presentation</vt:lpstr>
      <vt:lpstr>PowerPoint Presentation</vt:lpstr>
      <vt:lpstr>Fight/fight</vt:lpstr>
      <vt:lpstr>Fawn/fight</vt:lpstr>
      <vt:lpstr>                                      Fight/flight</vt:lpstr>
      <vt:lpstr>Fight/freeze</vt:lpstr>
      <vt:lpstr>Relationship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YOUR RELATIONSHIP BE repaired?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interpersonal holes   from INDIVIDUAL holes             to                COLLECTIVE holes AND individual wise mind                        AND collective wise mind</vt:lpstr>
      <vt:lpstr>PowerPoint Presentation</vt:lpstr>
      <vt:lpstr> THE 4 Options for people in difficult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IFS RELATIONSHIP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IFS RELATIONSHIP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pathways to Relationship repair</vt:lpstr>
      <vt:lpstr>IFS RELATIONSHIP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IFS RELATIONSHIP WORK</vt:lpstr>
      <vt:lpstr>PowerPoint Presentation</vt:lpstr>
      <vt:lpstr>PowerPoint Presentation</vt:lpstr>
      <vt:lpstr>IFS RELATIONSHIP WORK</vt:lpstr>
      <vt:lpstr>PowerPoint Presentation</vt:lpstr>
      <vt:lpstr>PowerPoint Presentation</vt:lpstr>
      <vt:lpstr>PowerPoint Presentation</vt:lpstr>
      <vt:lpstr>PowerPoint Presentation</vt:lpstr>
      <vt:lpstr>PowerPoint Presentation</vt:lpstr>
      <vt:lpstr>PowerPoint Presentation</vt:lpstr>
      <vt:lpstr>IFS RELATIONSHIP WORK</vt:lpstr>
      <vt:lpstr>Is it possible to improve a relationship if  only one person is working at it?</vt:lpstr>
      <vt:lpstr>Challenges when only one person is  committed to the repair work</vt:lpstr>
      <vt:lpstr>General Principles of  Relationship repair</vt:lpstr>
      <vt:lpstr>IFS RELATIONSHIP WORK</vt:lpstr>
      <vt:lpstr>PowerPoint Presentation</vt:lpstr>
      <vt:lpstr>PowerPoint Presentation</vt:lpstr>
      <vt:lpstr>PowerPoint Presentation</vt:lpstr>
      <vt:lpstr>PowerPoint Presentation</vt:lpstr>
      <vt:lpstr>PowerPoint Presentation</vt:lpstr>
      <vt:lpstr>PowerPoint Presentation</vt:lpstr>
      <vt:lpstr>Steps 1-6 when working on relationship repair by yourself</vt:lpstr>
      <vt:lpstr>Steps 7-12 when working on relationship repair by yourself</vt:lpstr>
      <vt:lpstr>Editing, splicing and pasting while pendulating to stay in window of tolerance</vt:lpstr>
      <vt:lpstr>wise mind Chain analysis</vt:lpstr>
      <vt:lpstr>Interpersonal wise mind chain analysis</vt:lpstr>
      <vt:lpstr>SOLO Relationship  repair summary</vt:lpstr>
      <vt:lpstr>PowerPoint Presentation</vt:lpstr>
      <vt:lpstr>PowerPoint Presentation</vt:lpstr>
      <vt:lpstr>PowerPoint Presentation</vt:lpstr>
      <vt:lpstr>PowerPoint Presentation</vt:lpstr>
      <vt:lpstr>PowerPoint Presentation</vt:lpstr>
      <vt:lpstr>Steps 1-6 When Working together on relationship </vt:lpstr>
      <vt:lpstr>wise mind Chain analysis</vt:lpstr>
      <vt:lpstr>Interpersonal wise mind chain analysis</vt:lpstr>
      <vt:lpstr>When you are ready to practice together</vt:lpstr>
      <vt:lpstr>Steps 7-14 when working ON relationship with the other person  </vt:lpstr>
      <vt:lpstr>Communicating effectively and assertively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communication content and process (1)</vt:lpstr>
      <vt:lpstr>  Heated agreements and agreeable disagreements</vt:lpstr>
      <vt:lpstr>Care based VS. transactional relationships (2)</vt:lpstr>
      <vt:lpstr>Care based VS. transactional relationships (2)</vt:lpstr>
      <vt:lpstr>Relationships and Repetition compulsion</vt:lpstr>
      <vt:lpstr>Relationships and Repetition compulsion</vt:lpstr>
      <vt:lpstr> likelihood of conflict in a relationship</vt:lpstr>
      <vt:lpstr>Likelihood that REPAIR   a Relationship is repairable</vt:lpstr>
      <vt:lpstr> What are the signs that a relationship is repairable?</vt:lpstr>
      <vt:lpstr>Are you ready to repair your relationships?</vt:lpstr>
      <vt:lpstr> attachment and repair of relationships</vt:lpstr>
      <vt:lpstr>Key considerations in interpersonal conflicts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cleto</dc:creator>
  <cp:lastModifiedBy>luis cleto</cp:lastModifiedBy>
  <cp:revision>3</cp:revision>
  <dcterms:created xsi:type="dcterms:W3CDTF">2025-12-27T21:04:33Z</dcterms:created>
  <dcterms:modified xsi:type="dcterms:W3CDTF">2026-05-14T15:36:26Z</dcterms:modified>
</cp:coreProperties>
</file>